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9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1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2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  <p:sldMasterId id="2147483669" r:id="rId6"/>
    <p:sldMasterId id="2147483674" r:id="rId7"/>
    <p:sldMasterId id="2147483695" r:id="rId8"/>
    <p:sldMasterId id="2147483705" r:id="rId9"/>
    <p:sldMasterId id="2147483717" r:id="rId10"/>
    <p:sldMasterId id="2147483728" r:id="rId11"/>
    <p:sldMasterId id="2147483741" r:id="rId12"/>
    <p:sldMasterId id="2147483755" r:id="rId13"/>
    <p:sldMasterId id="2147483760" r:id="rId14"/>
    <p:sldMasterId id="2147483781" r:id="rId15"/>
    <p:sldMasterId id="2147483791" r:id="rId16"/>
    <p:sldMasterId id="2147483814" r:id="rId17"/>
  </p:sldMasterIdLst>
  <p:notesMasterIdLst>
    <p:notesMasterId r:id="rId62"/>
  </p:notesMasterIdLst>
  <p:sldIdLst>
    <p:sldId id="261" r:id="rId18"/>
    <p:sldId id="1922" r:id="rId19"/>
    <p:sldId id="259" r:id="rId20"/>
    <p:sldId id="2253" r:id="rId21"/>
    <p:sldId id="2767" r:id="rId22"/>
    <p:sldId id="2768" r:id="rId23"/>
    <p:sldId id="2769" r:id="rId24"/>
    <p:sldId id="2770" r:id="rId25"/>
    <p:sldId id="2771" r:id="rId26"/>
    <p:sldId id="2772" r:id="rId27"/>
    <p:sldId id="2474" r:id="rId28"/>
    <p:sldId id="2773" r:id="rId29"/>
    <p:sldId id="2774" r:id="rId30"/>
    <p:sldId id="2775" r:id="rId31"/>
    <p:sldId id="2776" r:id="rId32"/>
    <p:sldId id="2777" r:id="rId33"/>
    <p:sldId id="2778" r:id="rId34"/>
    <p:sldId id="2779" r:id="rId35"/>
    <p:sldId id="2780" r:id="rId36"/>
    <p:sldId id="2781" r:id="rId37"/>
    <p:sldId id="2782" r:id="rId38"/>
    <p:sldId id="2783" r:id="rId39"/>
    <p:sldId id="2784" r:id="rId40"/>
    <p:sldId id="2785" r:id="rId41"/>
    <p:sldId id="2786" r:id="rId42"/>
    <p:sldId id="2787" r:id="rId43"/>
    <p:sldId id="2788" r:id="rId44"/>
    <p:sldId id="2789" r:id="rId45"/>
    <p:sldId id="2790" r:id="rId46"/>
    <p:sldId id="2791" r:id="rId47"/>
    <p:sldId id="2792" r:id="rId48"/>
    <p:sldId id="2793" r:id="rId49"/>
    <p:sldId id="2794" r:id="rId50"/>
    <p:sldId id="2795" r:id="rId51"/>
    <p:sldId id="2796" r:id="rId52"/>
    <p:sldId id="2797" r:id="rId53"/>
    <p:sldId id="981" r:id="rId54"/>
    <p:sldId id="2407" r:id="rId55"/>
    <p:sldId id="2798" r:id="rId56"/>
    <p:sldId id="340" r:id="rId57"/>
    <p:sldId id="1307" r:id="rId58"/>
    <p:sldId id="288" r:id="rId59"/>
    <p:sldId id="344" r:id="rId60"/>
    <p:sldId id="346" r:id="rId6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a Ratty" initials="AR" lastIdx="1" clrIdx="0">
    <p:extLst>
      <p:ext uri="{19B8F6BF-5375-455C-9EA6-DF929625EA0E}">
        <p15:presenceInfo xmlns:p15="http://schemas.microsoft.com/office/powerpoint/2012/main" userId="S-1-5-21-425754832-693484589-3081748659-1871" providerId="AD"/>
      </p:ext>
    </p:extLst>
  </p:cmAuthor>
  <p:cmAuthor id="2" name="Rima Mendez" initials="RM" lastIdx="10" clrIdx="1">
    <p:extLst>
      <p:ext uri="{19B8F6BF-5375-455C-9EA6-DF929625EA0E}">
        <p15:presenceInfo xmlns:p15="http://schemas.microsoft.com/office/powerpoint/2012/main" userId="S::rimamendez@fcmat.org::fad7c138-c15c-45bd-b399-ebfbed35cb09" providerId="AD"/>
      </p:ext>
    </p:extLst>
  </p:cmAuthor>
  <p:cmAuthor id="3" name="Martha Friedrich" initials="MF" lastIdx="9" clrIdx="2">
    <p:extLst>
      <p:ext uri="{19B8F6BF-5375-455C-9EA6-DF929625EA0E}">
        <p15:presenceInfo xmlns:p15="http://schemas.microsoft.com/office/powerpoint/2012/main" userId="S::MFriedrich@fcmat.org::76ff614c-6f23-40f3-b099-5c5cc431d3f0" providerId="AD"/>
      </p:ext>
    </p:extLst>
  </p:cmAuthor>
  <p:cmAuthor id="4" name="Angela Ratty" initials="AR [2]" lastIdx="12" clrIdx="3">
    <p:extLst>
      <p:ext uri="{19B8F6BF-5375-455C-9EA6-DF929625EA0E}">
        <p15:presenceInfo xmlns:p15="http://schemas.microsoft.com/office/powerpoint/2012/main" userId="S::ARatty@fcmat.org::bed44079-dc74-4b79-b0bf-479c83142e0a" providerId="AD"/>
      </p:ext>
    </p:extLst>
  </p:cmAuthor>
  <p:cmAuthor id="5" name="Paula Mishima" initials="PM" lastIdx="10" clrIdx="4">
    <p:extLst>
      <p:ext uri="{19B8F6BF-5375-455C-9EA6-DF929625EA0E}">
        <p15:presenceInfo xmlns:p15="http://schemas.microsoft.com/office/powerpoint/2012/main" userId="S-1-5-21-2608872058-1432505909-2668327341-2990" providerId="AD"/>
      </p:ext>
    </p:extLst>
  </p:cmAuthor>
  <p:cmAuthor id="6" name="Keith" initials="K" lastIdx="18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DF0"/>
    <a:srgbClr val="F9F2F4"/>
    <a:srgbClr val="F0EBF4"/>
    <a:srgbClr val="EBEBF9"/>
    <a:srgbClr val="F3F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EF1153-0BB9-4518-9E97-029AB730A57A}" v="1" dt="2021-10-18T19:03:57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13" autoAdjust="0"/>
    <p:restoredTop sz="85635" autoAdjust="0"/>
  </p:normalViewPr>
  <p:slideViewPr>
    <p:cSldViewPr snapToGrid="0">
      <p:cViewPr varScale="1">
        <p:scale>
          <a:sx n="75" d="100"/>
          <a:sy n="75" d="100"/>
        </p:scale>
        <p:origin x="60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673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680"/>
    </p:cViewPr>
  </p:sorterViewPr>
  <p:notesViewPr>
    <p:cSldViewPr snapToGrid="0">
      <p:cViewPr varScale="1">
        <p:scale>
          <a:sx n="57" d="100"/>
          <a:sy n="57" d="100"/>
        </p:scale>
        <p:origin x="216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commentAuthors" Target="commentAuthors.xml"/><Relationship Id="rId68" Type="http://schemas.microsoft.com/office/2015/10/relationships/revisionInfo" Target="revisionInfo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44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3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tableStyles" Target="tableStyles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6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1.xml"/><Relationship Id="rId39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E14714-E1E3-4184-8E8A-E3955964FD1E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4F8FCD-FE5E-4E00-822F-1B19EA298F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4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BBEE-3E72-46B6-8C65-24110424456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28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F8FCD-FE5E-4E00-822F-1B19EA298FC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17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F8FCD-FE5E-4E00-822F-1B19EA298FC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39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F8FCD-FE5E-4E00-822F-1B19EA298FC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35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F8FCD-FE5E-4E00-822F-1B19EA298FC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37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F8FCD-FE5E-4E00-822F-1B19EA298FC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57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Flash #213 for summary of Fall 2021 changes. https://documentation.calpads.org/Training/doc/calpadsupdflash213.pdf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F8FCD-FE5E-4E00-822F-1B19EA298FC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58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Expedite Support Response Time</a:t>
            </a:r>
            <a:r>
              <a:rPr lang="en-US" sz="1100" b="1" dirty="0"/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Reference Known Issues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Advise site users to contact LEA Admin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Use email or web form 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Include Job ID, SSID*, SEID, Error Number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" indent="0" algn="l">
              <a:spcAft>
                <a:spcPts val="600"/>
              </a:spcAft>
              <a:buNone/>
            </a:pPr>
            <a:r>
              <a:rPr lang="en-US" sz="1800" b="1" dirty="0"/>
              <a:t>* Do not include personally identifiable information; the SSID is sufficient. 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F8FCD-FE5E-4E00-822F-1B19EA298FC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76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3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13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67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3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13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01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F8FCD-FE5E-4E00-822F-1B19EA298FC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9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F8FCD-FE5E-4E00-822F-1B19EA298FC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9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F8FCD-FE5E-4E00-822F-1B19EA298FC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31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F8FCD-FE5E-4E00-822F-1B19EA298FC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40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F8FCD-FE5E-4E00-822F-1B19EA298FC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57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F8FCD-FE5E-4E00-822F-1B19EA298FC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97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F8FCD-FE5E-4E00-822F-1B19EA298FC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41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F8FCD-FE5E-4E00-822F-1B19EA298FC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99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F8FCD-FE5E-4E00-822F-1B19EA298FC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3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5" y="1188779"/>
            <a:ext cx="11618976" cy="2048256"/>
          </a:xfrm>
        </p:spPr>
        <p:txBody>
          <a:bodyPr anchor="ctr">
            <a:normAutofit/>
          </a:bodyPr>
          <a:lstStyle>
            <a:lvl1pPr algn="ctr">
              <a:defRPr sz="4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45" y="3784539"/>
            <a:ext cx="11618976" cy="2029968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2" y="6081336"/>
            <a:ext cx="4089400" cy="6667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87217" y="3492379"/>
            <a:ext cx="9472247" cy="17584"/>
          </a:xfrm>
          <a:prstGeom prst="line">
            <a:avLst/>
          </a:prstGeom>
          <a:ln w="127000" cap="flat" cmpd="sng">
            <a:gradFill flip="none" rotWithShape="1">
              <a:gsLst>
                <a:gs pos="98000">
                  <a:schemeClr val="bg1"/>
                </a:gs>
                <a:gs pos="81000">
                  <a:srgbClr val="003399"/>
                </a:gs>
              </a:gsLst>
              <a:path path="circle">
                <a:fillToRect t="100000" r="100000"/>
              </a:path>
              <a:tileRect l="-100000" b="-100000"/>
            </a:gradFill>
            <a:beve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35815" y="6286422"/>
            <a:ext cx="439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sm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Torlakson</a:t>
            </a:r>
          </a:p>
          <a:p>
            <a:r>
              <a:rPr lang="en-US" sz="1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Superintendent of Public Instruction</a:t>
            </a:r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0D5E3DFF-26AE-4B06-8863-73F16FE8F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604" y="6211757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0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925" y="1562100"/>
            <a:ext cx="91344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54103" y="6351442"/>
            <a:ext cx="428297" cy="44758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5CA088-98AF-4DF2-8493-E1610DC2B7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47925" y="2933700"/>
            <a:ext cx="9134475" cy="1238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D39E4-57E4-4BE2-AE16-36F154CDB0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55198" y="6351442"/>
            <a:ext cx="2881604" cy="365125"/>
          </a:xfr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21418782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17715" y="1820636"/>
            <a:ext cx="11397343" cy="43189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217715" y="4816799"/>
            <a:ext cx="4746169" cy="3651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558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257AD-90F9-4636-AD93-EC01DBF60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136"/>
            <a:ext cx="12192000" cy="163110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4868" y="1825625"/>
            <a:ext cx="11353800" cy="4351338"/>
          </a:xfrm>
        </p:spPr>
        <p:txBody>
          <a:bodyPr/>
          <a:lstStyle>
            <a:lvl2pPr marL="685800" indent="-228600">
              <a:buFont typeface="Symbol" panose="05050102010706020507" pitchFamily="18" charset="2"/>
              <a:buChar char="-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CCA4E9B-D849-41E8-BF08-5712ABA6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15766725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257AD-90F9-4636-AD93-EC01DBF60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136"/>
            <a:ext cx="12192000" cy="163110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62712" y="1825625"/>
            <a:ext cx="56083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242301" y="1825625"/>
            <a:ext cx="56083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C8A767F-670E-4399-8C5F-7BDE736E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208" y="6356351"/>
            <a:ext cx="2324878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6353705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7133"/>
            <a:ext cx="12192000" cy="36321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4257AD-90F9-4636-AD93-EC01DBF60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79FF8E9-2D35-4832-B759-5DCE2BC07E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19826434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4257AD-90F9-4636-AD93-EC01DBF60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32000" y="1776254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B9055-9228-4047-93EE-04971A37DFA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260910" y="6356350"/>
            <a:ext cx="2250233" cy="365125"/>
          </a:xfrm>
          <a:prstGeom prst="rect">
            <a:avLst/>
          </a:prstGeom>
          <a:ln/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26025775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SzPct val="50000"/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645" y="6356351"/>
            <a:ext cx="2530151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October 2021 CIM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9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Row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7925" y="1604172"/>
            <a:ext cx="9134475" cy="14438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43745" y="6347357"/>
            <a:ext cx="475593" cy="447581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2447925" y="3283746"/>
            <a:ext cx="9134475" cy="21931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7C56211-ACE4-4404-B777-60444B7E5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3285" y="6349898"/>
            <a:ext cx="4114800" cy="365125"/>
          </a:xfr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303231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4869" y="1837510"/>
            <a:ext cx="11353798" cy="4354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8DDBD57F-794F-49C4-8219-BDB0DE5F1D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550160" y="6383066"/>
            <a:ext cx="2128935" cy="365125"/>
          </a:xfr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2553887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63" y="1617133"/>
            <a:ext cx="11494169" cy="36321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4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712" y="1825625"/>
            <a:ext cx="56083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2301" y="1825625"/>
            <a:ext cx="56083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77966" y="6356350"/>
            <a:ext cx="1786131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52551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71924" y="6324433"/>
            <a:ext cx="1839686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2520526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5" y="1188779"/>
            <a:ext cx="11618976" cy="2048256"/>
          </a:xfrm>
        </p:spPr>
        <p:txBody>
          <a:bodyPr anchor="ctr">
            <a:normAutofit/>
          </a:bodyPr>
          <a:lstStyle>
            <a:lvl1pPr algn="ctr"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45" y="3784539"/>
            <a:ext cx="11618976" cy="2029968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0459" y="6382961"/>
            <a:ext cx="544719" cy="365125"/>
          </a:xfrm>
        </p:spPr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2" y="6081336"/>
            <a:ext cx="4089400" cy="6667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87217" y="3492379"/>
            <a:ext cx="9472247" cy="17584"/>
          </a:xfrm>
          <a:prstGeom prst="line">
            <a:avLst/>
          </a:prstGeom>
          <a:ln w="127000" cap="flat" cmpd="sng">
            <a:gradFill flip="none" rotWithShape="1">
              <a:gsLst>
                <a:gs pos="98000">
                  <a:schemeClr val="bg1"/>
                </a:gs>
                <a:gs pos="81000">
                  <a:srgbClr val="003399"/>
                </a:gs>
              </a:gsLst>
              <a:path path="circle">
                <a:fillToRect t="100000" r="100000"/>
              </a:path>
              <a:tileRect l="-100000" b="-100000"/>
            </a:gradFill>
            <a:beve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35815" y="6286422"/>
            <a:ext cx="439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sm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Torlakson</a:t>
            </a:r>
          </a:p>
          <a:p>
            <a:r>
              <a:rPr lang="en-US" sz="1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Superintendent of Public Instruction</a:t>
            </a:r>
          </a:p>
        </p:txBody>
      </p:sp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AEBB9C96-8A52-4F08-BEA5-EEF814903C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178" y="6259331"/>
            <a:ext cx="619175" cy="6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16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9055" y="6356351"/>
            <a:ext cx="434361" cy="365125"/>
          </a:xfrm>
        </p:spPr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78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712" y="1825625"/>
            <a:ext cx="560832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2301" y="1825625"/>
            <a:ext cx="560832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16259" y="6356351"/>
            <a:ext cx="434361" cy="365125"/>
          </a:xfrm>
        </p:spPr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98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46" y="-1"/>
            <a:ext cx="11400973" cy="16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645" y="1638301"/>
            <a:ext cx="515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645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7433" y="1638301"/>
            <a:ext cx="5183188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7434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16257" y="6356351"/>
            <a:ext cx="434361" cy="365125"/>
          </a:xfrm>
        </p:spPr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4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1BBA40-D491-440F-A181-17CBDCE452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53380-840F-4D77-97A8-77FBEDD8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753676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05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0"/>
            <a:ext cx="11558013" cy="157276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0221" y="1782985"/>
            <a:ext cx="7010400" cy="408736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8" y="1782985"/>
            <a:ext cx="4315968" cy="40873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16260" y="6356351"/>
            <a:ext cx="434361" cy="365125"/>
          </a:xfrm>
        </p:spPr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10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0"/>
            <a:ext cx="11119104" cy="164592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6448" y="1907159"/>
            <a:ext cx="11119104" cy="418795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23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SzPct val="50000"/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937500" y="2168525"/>
            <a:ext cx="3525838" cy="3214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00450" y="2800350"/>
            <a:ext cx="3836988" cy="300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70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5" y="1188779"/>
            <a:ext cx="11618976" cy="2048256"/>
          </a:xfrm>
        </p:spPr>
        <p:txBody>
          <a:bodyPr anchor="ctr">
            <a:normAutofit/>
          </a:bodyPr>
          <a:lstStyle>
            <a:lvl1pPr algn="ctr"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45" y="3784539"/>
            <a:ext cx="11618976" cy="2029968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68964" y="6362011"/>
            <a:ext cx="481657" cy="365125"/>
          </a:xfrm>
        </p:spPr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2" y="6081336"/>
            <a:ext cx="4089400" cy="6667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87217" y="3492379"/>
            <a:ext cx="9472247" cy="17584"/>
          </a:xfrm>
          <a:prstGeom prst="line">
            <a:avLst/>
          </a:prstGeom>
          <a:ln w="127000" cap="flat" cmpd="sng">
            <a:gradFill flip="none" rotWithShape="1">
              <a:gsLst>
                <a:gs pos="98000">
                  <a:schemeClr val="bg1"/>
                </a:gs>
                <a:gs pos="81000">
                  <a:srgbClr val="003399"/>
                </a:gs>
              </a:gsLst>
              <a:path path="circle">
                <a:fillToRect t="100000" r="100000"/>
              </a:path>
              <a:tileRect l="-100000" b="-100000"/>
            </a:gradFill>
            <a:beve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35815" y="6286422"/>
            <a:ext cx="439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sm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Torlakson</a:t>
            </a:r>
          </a:p>
          <a:p>
            <a:r>
              <a:rPr lang="en-US" sz="1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Superintendent of Public Instruction</a:t>
            </a:r>
          </a:p>
        </p:txBody>
      </p:sp>
    </p:spTree>
    <p:extLst>
      <p:ext uri="{BB962C8B-B14F-4D97-AF65-F5344CB8AC3E}">
        <p14:creationId xmlns:p14="http://schemas.microsoft.com/office/powerpoint/2010/main" val="2448846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4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712" y="1825625"/>
            <a:ext cx="560832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2301" y="1825625"/>
            <a:ext cx="560832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26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46" y="-1"/>
            <a:ext cx="11400973" cy="16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645" y="1638301"/>
            <a:ext cx="515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645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7433" y="1638301"/>
            <a:ext cx="5183188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7434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68962" y="6356351"/>
            <a:ext cx="481657" cy="365125"/>
          </a:xfrm>
        </p:spPr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82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45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0"/>
            <a:ext cx="11558013" cy="157276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0221" y="1782985"/>
            <a:ext cx="7010400" cy="408736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8" y="1782985"/>
            <a:ext cx="4315968" cy="40873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9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76600" cy="197485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62900" y="1825625"/>
            <a:ext cx="3390900" cy="197485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81450" y="6386545"/>
            <a:ext cx="411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October 2021 CIM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1BBA40-D491-440F-A181-17CBDCE452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7962900" y="3935412"/>
            <a:ext cx="3390899" cy="197485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838200" y="3935412"/>
            <a:ext cx="3276600" cy="197485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4343400" y="1825625"/>
            <a:ext cx="3390900" cy="197485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6"/>
          </p:nvPr>
        </p:nvSpPr>
        <p:spPr>
          <a:xfrm>
            <a:off x="4343400" y="3935412"/>
            <a:ext cx="3390900" cy="197485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577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0"/>
            <a:ext cx="11119104" cy="164592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6448" y="1907159"/>
            <a:ext cx="11119104" cy="418795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73895" y="6356351"/>
            <a:ext cx="481657" cy="365125"/>
          </a:xfrm>
        </p:spPr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2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4869" y="1837510"/>
            <a:ext cx="11353798" cy="4354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D4E2CDD8-2559-4DA9-8FAE-AE72C214CB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3521796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63" y="1617133"/>
            <a:ext cx="11494169" cy="36321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4257AD-90F9-4636-AD93-EC01DBF60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0CCEDE8-2DC8-48AE-BD04-955AE241685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2920327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5" y="1188779"/>
            <a:ext cx="11618976" cy="2048256"/>
          </a:xfrm>
        </p:spPr>
        <p:txBody>
          <a:bodyPr anchor="ctr">
            <a:normAutofit/>
          </a:bodyPr>
          <a:lstStyle>
            <a:lvl1pPr algn="ctr"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45" y="3784539"/>
            <a:ext cx="11618976" cy="2029968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6260" y="6362011"/>
            <a:ext cx="434361" cy="365125"/>
          </a:xfrm>
        </p:spPr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2" y="6081336"/>
            <a:ext cx="4089400" cy="6667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87217" y="3492379"/>
            <a:ext cx="9472247" cy="17584"/>
          </a:xfrm>
          <a:prstGeom prst="line">
            <a:avLst/>
          </a:prstGeom>
          <a:ln w="127000" cap="flat" cmpd="sng">
            <a:gradFill flip="none" rotWithShape="1">
              <a:gsLst>
                <a:gs pos="98000">
                  <a:schemeClr val="bg1"/>
                </a:gs>
                <a:gs pos="81000">
                  <a:srgbClr val="003399"/>
                </a:gs>
              </a:gsLst>
              <a:path path="circle">
                <a:fillToRect t="100000" r="100000"/>
              </a:path>
              <a:tileRect l="-100000" b="-100000"/>
            </a:gradFill>
            <a:beve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35815" y="6286422"/>
            <a:ext cx="439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sm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Torlakson</a:t>
            </a:r>
          </a:p>
          <a:p>
            <a:r>
              <a:rPr lang="en-US" sz="1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Superintendent of Public Instruction</a:t>
            </a:r>
          </a:p>
        </p:txBody>
      </p:sp>
    </p:spTree>
    <p:extLst>
      <p:ext uri="{BB962C8B-B14F-4D97-AF65-F5344CB8AC3E}">
        <p14:creationId xmlns:p14="http://schemas.microsoft.com/office/powerpoint/2010/main" val="153789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SzPct val="50000"/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4234" y="6356351"/>
            <a:ext cx="379182" cy="365125"/>
          </a:xfrm>
        </p:spPr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57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712" y="1825625"/>
            <a:ext cx="56083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2301" y="1825625"/>
            <a:ext cx="56083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55674" y="6356351"/>
            <a:ext cx="394947" cy="365125"/>
          </a:xfrm>
        </p:spPr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32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46" y="-1"/>
            <a:ext cx="11400973" cy="16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645" y="1638301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64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7433" y="1638301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743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42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21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0"/>
            <a:ext cx="11558013" cy="157276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0221" y="1782985"/>
            <a:ext cx="7010400" cy="4087368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8" y="1782985"/>
            <a:ext cx="4315968" cy="4087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14214" y="6356350"/>
            <a:ext cx="4114800" cy="365125"/>
          </a:xfr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38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0"/>
            <a:ext cx="11119104" cy="164592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6448" y="1907159"/>
            <a:ext cx="11119104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25048" y="6356351"/>
            <a:ext cx="430504" cy="365125"/>
          </a:xfrm>
        </p:spPr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0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9068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0175" y="6356350"/>
            <a:ext cx="4114800" cy="365125"/>
          </a:xfr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1BBA40-D491-440F-A181-17CBDCE45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48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0"/>
            <a:ext cx="11119104" cy="164592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6449" y="1907159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93518" y="6356351"/>
            <a:ext cx="387064" cy="365125"/>
          </a:xfrm>
        </p:spPr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765071" y="1907159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818602" y="1907159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36449" y="3927306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765070" y="3927306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7185603" y="3927306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1480045" y="5807075"/>
            <a:ext cx="1219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423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17715" y="1820636"/>
            <a:ext cx="11397343" cy="43189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987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5" y="1188779"/>
            <a:ext cx="11618976" cy="2048256"/>
          </a:xfrm>
        </p:spPr>
        <p:txBody>
          <a:bodyPr anchor="ctr">
            <a:normAutofit/>
          </a:bodyPr>
          <a:lstStyle>
            <a:lvl1pPr algn="ctr"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45" y="3784539"/>
            <a:ext cx="11618976" cy="2029968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2" y="6081336"/>
            <a:ext cx="4089400" cy="6667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87217" y="3492379"/>
            <a:ext cx="9472247" cy="17584"/>
          </a:xfrm>
          <a:prstGeom prst="line">
            <a:avLst/>
          </a:prstGeom>
          <a:ln w="127000" cap="flat" cmpd="sng">
            <a:gradFill flip="none" rotWithShape="1">
              <a:gsLst>
                <a:gs pos="98000">
                  <a:schemeClr val="bg1"/>
                </a:gs>
                <a:gs pos="81000">
                  <a:srgbClr val="003399"/>
                </a:gs>
              </a:gsLst>
              <a:path path="circle">
                <a:fillToRect t="100000" r="100000"/>
              </a:path>
              <a:tileRect l="-100000" b="-100000"/>
            </a:gradFill>
            <a:beve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35815" y="6286422"/>
            <a:ext cx="439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sm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Torlakson</a:t>
            </a:r>
          </a:p>
          <a:p>
            <a:r>
              <a:rPr lang="en-US" sz="1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Superintendent of Public Instruction</a:t>
            </a:r>
          </a:p>
        </p:txBody>
      </p:sp>
    </p:spTree>
    <p:extLst>
      <p:ext uri="{BB962C8B-B14F-4D97-AF65-F5344CB8AC3E}">
        <p14:creationId xmlns:p14="http://schemas.microsoft.com/office/powerpoint/2010/main" val="1256133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SzPct val="50000"/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09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712" y="1825625"/>
            <a:ext cx="56083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2301" y="1825625"/>
            <a:ext cx="56083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79322" y="6356351"/>
            <a:ext cx="371299" cy="365125"/>
          </a:xfrm>
        </p:spPr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49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46" y="-1"/>
            <a:ext cx="11400973" cy="16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645" y="1638301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64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7433" y="1638301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743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48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24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0"/>
            <a:ext cx="11558013" cy="157276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0221" y="1782985"/>
            <a:ext cx="7010400" cy="4087368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8" y="1782985"/>
            <a:ext cx="4315968" cy="4087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3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0"/>
            <a:ext cx="11119104" cy="164592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6448" y="1907159"/>
            <a:ext cx="11119104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84253" y="6356351"/>
            <a:ext cx="371299" cy="365125"/>
          </a:xfrm>
        </p:spPr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17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0"/>
            <a:ext cx="11119104" cy="164592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6449" y="1907159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84253" y="6356351"/>
            <a:ext cx="371299" cy="365125"/>
          </a:xfrm>
        </p:spPr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765071" y="1907159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818602" y="1907159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36449" y="3927306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765070" y="3927306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7185603" y="3927306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1480045" y="5807075"/>
            <a:ext cx="1219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570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1575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86545"/>
            <a:ext cx="411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1BBA40-D491-440F-A181-17CBDCE45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276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0"/>
            <a:ext cx="11119104" cy="164592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6449" y="1907159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6371" y="6385364"/>
            <a:ext cx="379181" cy="336111"/>
          </a:xfrm>
        </p:spPr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765071" y="1907159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818602" y="1907159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36449" y="3927306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765070" y="3927306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7185603" y="3927306"/>
            <a:ext cx="2669596" cy="1758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1480045" y="5807075"/>
            <a:ext cx="1219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3600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43759" y="6356350"/>
            <a:ext cx="371299" cy="365125"/>
          </a:xfrm>
        </p:spPr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17715" y="1820636"/>
            <a:ext cx="11397343" cy="43189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2127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257AD-90F9-4636-AD93-EC01DBF60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136"/>
            <a:ext cx="12192000" cy="163110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4868" y="1825625"/>
            <a:ext cx="11353800" cy="4351338"/>
          </a:xfrm>
        </p:spPr>
        <p:txBody>
          <a:bodyPr/>
          <a:lstStyle>
            <a:lvl2pPr marL="685800" indent="-228600">
              <a:buFont typeface="Symbol" panose="05050102010706020507" pitchFamily="18" charset="2"/>
              <a:buChar char="-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7A94729-3B58-42F0-AD8C-E06B049E6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5272" y="6395482"/>
            <a:ext cx="1932992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6915511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257AD-90F9-4636-AD93-EC01DBF60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136"/>
            <a:ext cx="12192000" cy="163110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62712" y="1825625"/>
            <a:ext cx="56083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242301" y="1825625"/>
            <a:ext cx="56083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886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7133"/>
            <a:ext cx="12192000" cy="36321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4257AD-90F9-4636-AD93-EC01DBF60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D6CC1B8-6D3B-4072-AC5F-09E3CB68D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29504" y="6376820"/>
            <a:ext cx="1932992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38877895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4257AD-90F9-4636-AD93-EC01DBF60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32000" y="1776254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EDC77-5CDD-494F-9ACB-F54CC8A3C3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067300" y="6383946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7325905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SzPct val="50000"/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October 2021 CIM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935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5" y="1188779"/>
            <a:ext cx="11618976" cy="2048256"/>
          </a:xfrm>
        </p:spPr>
        <p:txBody>
          <a:bodyPr anchor="ctr">
            <a:normAutofit/>
          </a:bodyPr>
          <a:lstStyle>
            <a:lvl1pPr algn="ctr">
              <a:defRPr sz="4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45" y="3784539"/>
            <a:ext cx="11618976" cy="2029968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2" y="6081336"/>
            <a:ext cx="4089400" cy="6667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87217" y="3492379"/>
            <a:ext cx="9472247" cy="17584"/>
          </a:xfrm>
          <a:prstGeom prst="line">
            <a:avLst/>
          </a:prstGeom>
          <a:ln w="127000" cap="flat" cmpd="sng">
            <a:gradFill flip="none" rotWithShape="1">
              <a:gsLst>
                <a:gs pos="98000">
                  <a:schemeClr val="bg1"/>
                </a:gs>
                <a:gs pos="81000">
                  <a:srgbClr val="003399"/>
                </a:gs>
              </a:gsLst>
              <a:path path="circle">
                <a:fillToRect t="100000" r="100000"/>
              </a:path>
              <a:tileRect l="-100000" b="-100000"/>
            </a:gradFill>
            <a:beve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35815" y="6286422"/>
            <a:ext cx="439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sm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0" cap="sm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1200" b="1" cap="sm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T</a:t>
            </a:r>
            <a:r>
              <a:rPr lang="en-US" sz="1200" b="0" cap="sm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hurmon</a:t>
            </a:r>
            <a:r>
              <a:rPr lang="en-US" sz="1200" b="1" cap="sm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r>
              <a:rPr lang="en-US" sz="1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Superintendent of Public Instruction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9D8F8B7-0F66-43B0-A81F-A84CB593E4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347" y="6228763"/>
            <a:ext cx="1599274" cy="6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356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1BBA40-D491-440F-A181-17CBDCE45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17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76600" cy="197485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62900" y="1825625"/>
            <a:ext cx="3390900" cy="197485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October 2021 CIM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1BBA40-D491-440F-A181-17CBDCE452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7962900" y="3935412"/>
            <a:ext cx="3390899" cy="197485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838200" y="3935412"/>
            <a:ext cx="3276600" cy="197485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4343400" y="1825625"/>
            <a:ext cx="3390900" cy="197485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6"/>
          </p:nvPr>
        </p:nvSpPr>
        <p:spPr>
          <a:xfrm>
            <a:off x="4343400" y="3935412"/>
            <a:ext cx="3390900" cy="197485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37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1BBA40-D491-440F-A181-17CBDCE45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161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9068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76550" y="6356350"/>
            <a:ext cx="4114800" cy="365125"/>
          </a:xfr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1BBA40-D491-440F-A181-17CBDCE45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23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1575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67200" y="6356349"/>
            <a:ext cx="411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39554" y="6422187"/>
            <a:ext cx="215265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1BBA40-D491-440F-A181-17CBDCE45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9499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1BBA40-D491-440F-A181-17CBDCE45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194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1BBA40-D491-440F-A181-17CBDCE45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695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October 2021 CIM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BBA40-D491-440F-A181-17CBDCE45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012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925" y="1562100"/>
            <a:ext cx="91344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54103" y="6351442"/>
            <a:ext cx="428297" cy="44758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5CA088-98AF-4DF2-8493-E1610DC2B7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47925" y="2933700"/>
            <a:ext cx="9134475" cy="1238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B5AFAD-1E41-497C-950D-0D3D1F7D98B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34114145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Row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7925" y="1604172"/>
            <a:ext cx="9134475" cy="14438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43745" y="6347357"/>
            <a:ext cx="475593" cy="447581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2447925" y="3283746"/>
            <a:ext cx="9134475" cy="21931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8BB8117-6773-49AE-AC75-C2CCEEC25A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37468713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A4E56-DEE9-4FB2-89FF-0F12DB08A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October 2021 CIM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525B7-4C8D-4482-98E3-A68789AAB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67712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gital Produ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E857ED-B36A-4B8A-81C4-94389617E2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5" y="819311"/>
            <a:ext cx="12185825" cy="5967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3613424"/>
            <a:ext cx="3974900" cy="24659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October 2021 CIM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B520B1-6943-4489-92FF-75F2493CCD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7496E8-E637-4081-A0D0-AB167EE459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Emphasized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E221C2C-B20F-4F90-A44F-08EE879BA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2186167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B520B1-6943-4489-92FF-75F2493CCD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24552584-9F15-4C64-98F0-501195821053}"/>
              </a:ext>
            </a:extLst>
          </p:cNvPr>
          <p:cNvSpPr>
            <a:spLocks noGrp="1" noChangeArrowheads="1"/>
          </p:cNvSpPr>
          <p:nvPr>
            <p:ph type="ftr" sz="quarter" idx="21"/>
          </p:nvPr>
        </p:nvSpPr>
        <p:spPr>
          <a:xfrm>
            <a:off x="4433889" y="6376897"/>
            <a:ext cx="4114800" cy="3651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348788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1BBA40-D491-440F-A181-17CBDCE45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570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4A83848-BE12-44AE-932B-D3E9CBFBB640}"/>
              </a:ext>
            </a:extLst>
          </p:cNvPr>
          <p:cNvGrpSpPr/>
          <p:nvPr/>
        </p:nvGrpSpPr>
        <p:grpSpPr>
          <a:xfrm>
            <a:off x="-3175" y="-104929"/>
            <a:ext cx="12193650" cy="6870701"/>
            <a:chOff x="-3300" y="3571"/>
            <a:chExt cx="24387300" cy="137414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B169BA0-763F-44B5-951A-374DFDEBEC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>
              <a:off x="6349" y="3571"/>
              <a:ext cx="24377651" cy="1371242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BF6151-58F9-4EB5-AECF-F104A8B1AF9C}"/>
                </a:ext>
              </a:extLst>
            </p:cNvPr>
            <p:cNvSpPr/>
            <p:nvPr userDrawn="1"/>
          </p:nvSpPr>
          <p:spPr>
            <a:xfrm>
              <a:off x="-3300" y="7160021"/>
              <a:ext cx="24380951" cy="6584951"/>
            </a:xfrm>
            <a:prstGeom prst="rect">
              <a:avLst/>
            </a:prstGeom>
            <a:gradFill>
              <a:gsLst>
                <a:gs pos="0">
                  <a:srgbClr val="AFC6E6"/>
                </a:gs>
                <a:gs pos="67000">
                  <a:srgbClr val="C7DDF1"/>
                </a:gs>
                <a:gs pos="86000">
                  <a:srgbClr val="D6E2F2"/>
                </a:gs>
                <a:gs pos="100000">
                  <a:srgbClr val="D6E2F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88FF7-4404-4AC3-AC34-C71A2429E9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-96922"/>
            <a:ext cx="12190476" cy="107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F1205A-41E9-4F0B-9B99-B5F20AE537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5" y="6750064"/>
            <a:ext cx="12190476" cy="10793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8935956-38C8-46B0-8C75-E71D828C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13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296FDAC6-C357-4B74-8123-D0403FE8A688}"/>
              </a:ext>
            </a:extLst>
          </p:cNvPr>
          <p:cNvSpPr txBox="1">
            <a:spLocks/>
          </p:cNvSpPr>
          <p:nvPr/>
        </p:nvSpPr>
        <p:spPr>
          <a:xfrm>
            <a:off x="914400" y="6432551"/>
            <a:ext cx="2743200" cy="365125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l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976BF92-9C28-41CC-8AE9-5633A54021EB}"/>
              </a:ext>
            </a:extLst>
          </p:cNvPr>
          <p:cNvSpPr txBox="1">
            <a:spLocks/>
          </p:cNvSpPr>
          <p:nvPr/>
        </p:nvSpPr>
        <p:spPr>
          <a:xfrm>
            <a:off x="8686800" y="6432551"/>
            <a:ext cx="2743200" cy="365125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377C87E-B564-4FD9-9B4C-1532FC6358FB}"/>
              </a:ext>
            </a:extLst>
          </p:cNvPr>
          <p:cNvSpPr txBox="1">
            <a:spLocks/>
          </p:cNvSpPr>
          <p:nvPr userDrawn="1"/>
        </p:nvSpPr>
        <p:spPr>
          <a:xfrm>
            <a:off x="8798751" y="635635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C4AAFB-A93B-478D-A5C6-96532A67AD2E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411068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4869" y="1837510"/>
            <a:ext cx="11353798" cy="4354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1C0CA3-E35A-4F91-897B-00237B697D0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23289195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63" y="1617133"/>
            <a:ext cx="11494169" cy="36321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5ECF2A25-92D1-4227-87D7-391F5188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11109938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712" y="1825625"/>
            <a:ext cx="56083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2301" y="1825625"/>
            <a:ext cx="56083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50216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32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October 2021 CIM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50216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515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5" y="1188779"/>
            <a:ext cx="11618976" cy="2048256"/>
          </a:xfrm>
        </p:spPr>
        <p:txBody>
          <a:bodyPr anchor="ctr">
            <a:normAutofit/>
          </a:bodyPr>
          <a:lstStyle>
            <a:lvl1pPr algn="ctr"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45" y="3784539"/>
            <a:ext cx="11618976" cy="2029968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2" y="6081336"/>
            <a:ext cx="4089400" cy="6667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87217" y="3492379"/>
            <a:ext cx="9472247" cy="17584"/>
          </a:xfrm>
          <a:prstGeom prst="line">
            <a:avLst/>
          </a:prstGeom>
          <a:ln w="127000" cap="flat" cmpd="sng">
            <a:gradFill flip="none" rotWithShape="1">
              <a:gsLst>
                <a:gs pos="98000">
                  <a:schemeClr val="bg1"/>
                </a:gs>
                <a:gs pos="81000">
                  <a:srgbClr val="003399"/>
                </a:gs>
              </a:gsLst>
              <a:path path="circle">
                <a:fillToRect t="100000" r="100000"/>
              </a:path>
              <a:tileRect l="-100000" b="-100000"/>
            </a:gradFill>
            <a:beve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35815" y="6286422"/>
            <a:ext cx="439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sm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Torlakson</a:t>
            </a:r>
          </a:p>
          <a:p>
            <a:r>
              <a:rPr lang="en-US" sz="1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Superintendent of Public Instruction</a:t>
            </a:r>
          </a:p>
        </p:txBody>
      </p:sp>
    </p:spTree>
    <p:extLst>
      <p:ext uri="{BB962C8B-B14F-4D97-AF65-F5344CB8AC3E}">
        <p14:creationId xmlns:p14="http://schemas.microsoft.com/office/powerpoint/2010/main" val="13839045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166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712" y="1825625"/>
            <a:ext cx="560832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2301" y="1825625"/>
            <a:ext cx="560832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006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46" y="-1"/>
            <a:ext cx="11400973" cy="16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645" y="1638301"/>
            <a:ext cx="515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645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7433" y="1638301"/>
            <a:ext cx="5183188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7434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140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5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925" y="1762123"/>
            <a:ext cx="91344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1990725" y="1609723"/>
            <a:ext cx="10201275" cy="142877"/>
          </a:xfrm>
          <a:prstGeom prst="rect">
            <a:avLst/>
          </a:prstGeom>
          <a:gradFill rotWithShape="0">
            <a:gsLst>
              <a:gs pos="0">
                <a:srgbClr val="F17157"/>
              </a:gs>
              <a:gs pos="100000">
                <a:srgbClr val="FAD0C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300">
                <a:solidFill>
                  <a:srgbClr val="000054"/>
                </a:solidFill>
                <a:latin typeface="Arial" panose="020B0604020202020204" pitchFamily="34" charset="0"/>
              </a:defRPr>
            </a:lvl1pPr>
            <a:lvl2pPr marL="742950" indent="-285750">
              <a:defRPr sz="1300">
                <a:solidFill>
                  <a:srgbClr val="000054"/>
                </a:solidFill>
                <a:latin typeface="Arial" panose="020B0604020202020204" pitchFamily="34" charset="0"/>
              </a:defRPr>
            </a:lvl2pPr>
            <a:lvl3pPr marL="1143000" indent="-228600">
              <a:defRPr sz="1300">
                <a:solidFill>
                  <a:srgbClr val="000054"/>
                </a:solidFill>
                <a:latin typeface="Arial" panose="020B0604020202020204" pitchFamily="34" charset="0"/>
              </a:defRPr>
            </a:lvl3pPr>
            <a:lvl4pPr marL="1600200" indent="-228600">
              <a:defRPr sz="1300">
                <a:solidFill>
                  <a:srgbClr val="000054"/>
                </a:solidFill>
                <a:latin typeface="Arial" panose="020B0604020202020204" pitchFamily="34" charset="0"/>
              </a:defRPr>
            </a:lvl4pPr>
            <a:lvl5pPr marL="2057400" indent="-228600">
              <a:defRPr sz="1300">
                <a:solidFill>
                  <a:srgbClr val="00005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0"/>
          </p:nvPr>
        </p:nvSpPr>
        <p:spPr>
          <a:xfrm>
            <a:off x="2459038" y="3133723"/>
            <a:ext cx="9123362" cy="22669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4FE20-23CC-43B5-AAB5-ED0ECF31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7021"/>
            <a:ext cx="4114800" cy="365125"/>
          </a:xfr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2534747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0"/>
            <a:ext cx="11558013" cy="157276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0221" y="1782985"/>
            <a:ext cx="7010400" cy="408736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8" y="1782985"/>
            <a:ext cx="4315968" cy="40873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265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0"/>
            <a:ext cx="11119104" cy="164592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6448" y="1907159"/>
            <a:ext cx="11119104" cy="418795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872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SzPct val="50000"/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937500" y="2168525"/>
            <a:ext cx="3525838" cy="3214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00450" y="2800350"/>
            <a:ext cx="3836988" cy="300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55608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4859982B-B007-4C36-932A-0B424C141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22848983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5" y="1188779"/>
            <a:ext cx="11618976" cy="2048256"/>
          </a:xfrm>
        </p:spPr>
        <p:txBody>
          <a:bodyPr anchor="ctr">
            <a:normAutofit/>
          </a:bodyPr>
          <a:lstStyle>
            <a:lvl1pPr algn="ctr"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45" y="3784539"/>
            <a:ext cx="11618976" cy="2029968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2" y="6081336"/>
            <a:ext cx="4089400" cy="6667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87217" y="3492379"/>
            <a:ext cx="9472247" cy="17584"/>
          </a:xfrm>
          <a:prstGeom prst="line">
            <a:avLst/>
          </a:prstGeom>
          <a:ln w="127000" cap="flat" cmpd="sng">
            <a:gradFill flip="none" rotWithShape="1">
              <a:gsLst>
                <a:gs pos="98000">
                  <a:schemeClr val="bg1"/>
                </a:gs>
                <a:gs pos="81000">
                  <a:srgbClr val="003399"/>
                </a:gs>
              </a:gsLst>
              <a:path path="circle">
                <a:fillToRect t="100000" r="100000"/>
              </a:path>
              <a:tileRect l="-100000" b="-100000"/>
            </a:gradFill>
            <a:beve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35815" y="6286422"/>
            <a:ext cx="439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sm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Torlakson</a:t>
            </a:r>
          </a:p>
          <a:p>
            <a:r>
              <a:rPr lang="en-US" sz="1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Superintendent of Public Instruction</a:t>
            </a:r>
          </a:p>
        </p:txBody>
      </p:sp>
    </p:spTree>
    <p:extLst>
      <p:ext uri="{BB962C8B-B14F-4D97-AF65-F5344CB8AC3E}">
        <p14:creationId xmlns:p14="http://schemas.microsoft.com/office/powerpoint/2010/main" val="11315762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966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712" y="1825625"/>
            <a:ext cx="560832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2301" y="1825625"/>
            <a:ext cx="560832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05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46" y="-1"/>
            <a:ext cx="11400973" cy="16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645" y="1638301"/>
            <a:ext cx="515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645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7433" y="1638301"/>
            <a:ext cx="5183188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7434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957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871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0"/>
            <a:ext cx="11558013" cy="157276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0221" y="1782985"/>
            <a:ext cx="7010400" cy="408736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8" y="1782985"/>
            <a:ext cx="4315968" cy="40873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2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 Content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925" y="1562100"/>
            <a:ext cx="91344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91041" y="6351442"/>
            <a:ext cx="491359" cy="44758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5CA088-98AF-4DF2-8493-E1610DC2B7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47925" y="2933700"/>
            <a:ext cx="4452936" cy="25431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7129463" y="2933699"/>
            <a:ext cx="4452938" cy="2543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F7393D-C209-4877-A325-211C2A592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38421" y="3246104"/>
            <a:ext cx="4115157" cy="365792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7456665-0F0B-4AC5-B9AA-D20591CC05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12101890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0"/>
            <a:ext cx="11119104" cy="164592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6448" y="1907159"/>
            <a:ext cx="11119104" cy="418795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355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4869" y="1837510"/>
            <a:ext cx="11353798" cy="4354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08E1B722-874D-430C-B96D-9FB276A0AE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39268603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63" y="1617133"/>
            <a:ext cx="11494169" cy="36321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4257AD-90F9-4636-AD93-EC01DBF60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2435A97-1FAE-4DA0-9B7B-28F766E635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30241101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5" y="1188779"/>
            <a:ext cx="11618976" cy="2048256"/>
          </a:xfrm>
        </p:spPr>
        <p:txBody>
          <a:bodyPr anchor="ctr">
            <a:normAutofit/>
          </a:bodyPr>
          <a:lstStyle>
            <a:lvl1pPr algn="ctr"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45" y="3784539"/>
            <a:ext cx="11618976" cy="2029968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2" y="6081336"/>
            <a:ext cx="4089400" cy="6667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87217" y="3492379"/>
            <a:ext cx="9472247" cy="17584"/>
          </a:xfrm>
          <a:prstGeom prst="line">
            <a:avLst/>
          </a:prstGeom>
          <a:ln w="127000" cap="flat" cmpd="sng">
            <a:gradFill flip="none" rotWithShape="1">
              <a:gsLst>
                <a:gs pos="98000">
                  <a:schemeClr val="bg1"/>
                </a:gs>
                <a:gs pos="81000">
                  <a:srgbClr val="003399"/>
                </a:gs>
              </a:gsLst>
              <a:path path="circle">
                <a:fillToRect t="100000" r="100000"/>
              </a:path>
              <a:tileRect l="-100000" b="-100000"/>
            </a:gradFill>
            <a:beve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35815" y="6286422"/>
            <a:ext cx="439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sm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Torlakson</a:t>
            </a:r>
          </a:p>
          <a:p>
            <a:r>
              <a:rPr lang="en-US" sz="1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Superintendent of Public Instruction</a:t>
            </a:r>
          </a:p>
        </p:txBody>
      </p:sp>
    </p:spTree>
    <p:extLst>
      <p:ext uri="{BB962C8B-B14F-4D97-AF65-F5344CB8AC3E}">
        <p14:creationId xmlns:p14="http://schemas.microsoft.com/office/powerpoint/2010/main" val="2113560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SzPct val="50000"/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343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712" y="1825625"/>
            <a:ext cx="56083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2301" y="1825625"/>
            <a:ext cx="56083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39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46" y="-1"/>
            <a:ext cx="11400973" cy="16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645" y="1638301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64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7433" y="1638301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743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298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959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0"/>
            <a:ext cx="11558013" cy="157276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0221" y="1782985"/>
            <a:ext cx="7010400" cy="4087368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8" y="1782985"/>
            <a:ext cx="4315968" cy="4087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219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0"/>
            <a:ext cx="11119104" cy="164592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6448" y="1907159"/>
            <a:ext cx="11119104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Graphic/video/chart\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B27-5348-4263-B67F-EF7FF0A6AD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2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October 2021 CIM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1BBA40-D491-440F-A181-17CBDCE45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2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734" r:id="rId8"/>
    <p:sldLayoutId id="2147483736" r:id="rId9"/>
    <p:sldLayoutId id="2147483739" r:id="rId10"/>
    <p:sldLayoutId id="214748374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000">
              <a:schemeClr val="accent1">
                <a:lumMod val="5000"/>
                <a:lumOff val="9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82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016" y="1825625"/>
            <a:ext cx="1158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October 2021 CIM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021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4BD688-D250-4098-A2BD-9AE7A9A762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2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71" r:id="rId9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000">
              <a:schemeClr val="accent1">
                <a:lumMod val="5000"/>
                <a:lumOff val="9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82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016" y="1825625"/>
            <a:ext cx="1158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October 2021 CIM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021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4BD688-D250-4098-A2BD-9AE7A9A762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000">
              <a:schemeClr val="accent1">
                <a:lumMod val="5000"/>
                <a:lumOff val="9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82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016" y="1825625"/>
            <a:ext cx="1158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October 2021 CIM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021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4BD688-D250-4098-A2BD-9AE7A9A762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802" r:id="rId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000">
              <a:schemeClr val="accent1">
                <a:lumMod val="5000"/>
                <a:lumOff val="9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136"/>
            <a:ext cx="12192000" cy="1631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868" y="1825625"/>
            <a:ext cx="1135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8384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57AD-90F9-4636-AD93-EC01DBF60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1E25CDE9-8711-443C-8908-180C869B3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105094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000">
              <a:schemeClr val="accent1">
                <a:lumMod val="5000"/>
                <a:lumOff val="9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868" y="168442"/>
            <a:ext cx="11353799" cy="1477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868" y="1825625"/>
            <a:ext cx="1135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374821" y="6503217"/>
            <a:ext cx="393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B3829BB-2178-4CA1-8AC7-3DE4BF5274F9}" type="slidenum">
              <a:rPr lang="en-US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785F71DA-7C0D-4727-BED9-42DD8DBC8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9449" y="6421445"/>
            <a:ext cx="1970314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185014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‒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‒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000">
              <a:schemeClr val="accent1">
                <a:lumMod val="5000"/>
                <a:lumOff val="9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82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016" y="1825625"/>
            <a:ext cx="1158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October 2021 CIM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9054" y="6356351"/>
            <a:ext cx="434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4BD688-D250-4098-A2BD-9AE7A9A762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1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000">
              <a:schemeClr val="accent1">
                <a:lumMod val="5000"/>
                <a:lumOff val="9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82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016" y="1825625"/>
            <a:ext cx="1158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03914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October 2021 CIM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758" y="6356351"/>
            <a:ext cx="481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4BD688-D250-4098-A2BD-9AE7A9A762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7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000">
              <a:schemeClr val="accent1">
                <a:lumMod val="5000"/>
                <a:lumOff val="9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82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016" y="1825625"/>
            <a:ext cx="1158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October 2021 CIM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021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4BD688-D250-4098-A2BD-9AE7A9A762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5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5" r:id="rId8"/>
    <p:sldLayoutId id="2147483716" r:id="rId9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000">
              <a:schemeClr val="accent1">
                <a:lumMod val="5000"/>
                <a:lumOff val="9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82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016" y="1825625"/>
            <a:ext cx="1158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October 2021 CIM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2116" y="6356351"/>
            <a:ext cx="3712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4BD688-D250-4098-A2BD-9AE7A9A762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4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000">
              <a:schemeClr val="accent1">
                <a:lumMod val="5000"/>
                <a:lumOff val="9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136"/>
            <a:ext cx="12192000" cy="1631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868" y="1825625"/>
            <a:ext cx="1135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5912" y="6383947"/>
            <a:ext cx="4027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57AD-90F9-4636-AD93-EC01DBF60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72FBF794-8149-4B56-BF2E-91B5B45F3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5719" y="6386546"/>
            <a:ext cx="195165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259159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October 2021 CIM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1BBA40-D491-440F-A181-17CBDCE452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4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3" r:id="rId9"/>
    <p:sldLayoutId id="2147483754" r:id="rId10"/>
    <p:sldLayoutId id="2147483820" r:id="rId11"/>
    <p:sldLayoutId id="2147483821" r:id="rId12"/>
    <p:sldLayoutId id="2147483822" r:id="rId13"/>
    <p:sldLayoutId id="214748382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000">
              <a:schemeClr val="accent1">
                <a:lumMod val="5000"/>
                <a:lumOff val="9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868" y="168442"/>
            <a:ext cx="11353799" cy="1477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868" y="1825625"/>
            <a:ext cx="1135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57238" y="6304085"/>
            <a:ext cx="2211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B3829BB-2178-4CA1-8AC7-3DE4BF5274F9}" type="slidenum">
              <a:rPr lang="en-US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F69786-A1F9-4B9A-88E9-1F5283E7CD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034367" y="6324433"/>
            <a:ext cx="4114800" cy="365125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40470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‒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‒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sis.fcmat.org/resourc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ds/sp/cl/calupd.a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Relationship Id="rId4" Type="http://schemas.openxmlformats.org/officeDocument/2006/relationships/hyperlink" Target="https://pxhere.com/en/photo/57006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Relationship Id="rId4" Type="http://schemas.openxmlformats.org/officeDocument/2006/relationships/hyperlink" Target="https://pxhere.com/en/photo/570062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jayce-o.blogspot.com/2012/03/4-reasons-for-logo-redesign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jayce-o.blogspot.com/2012/03/4-reasons-for-logo-redesign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jayce-o.blogspot.com/2012/03/4-reasons-for-logo-redesign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jayce-o.blogspot.com/2012/03/4-reasons-for-logo-redesign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2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www.youtube.com/channel/UCA9oRTiyVECCCzOxpmJheZw" TargetMode="External"/><Relationship Id="rId11" Type="http://schemas.openxmlformats.org/officeDocument/2006/relationships/hyperlink" Target="https://www.cde.ca.gov/ds/sp/cl/systemdocs.asp" TargetMode="External"/><Relationship Id="rId5" Type="http://schemas.openxmlformats.org/officeDocument/2006/relationships/hyperlink" Target="http://www.cde.ca.gov/ds/sp/cl/systemdocs.asp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learn.fcmat.org/" TargetMode="External"/><Relationship Id="rId9" Type="http://schemas.openxmlformats.org/officeDocument/2006/relationships/hyperlink" Target="https://documentation.calpads.org/Support/References" TargetMode="External"/><Relationship Id="rId14" Type="http://schemas.openxmlformats.org/officeDocument/2006/relationships/hyperlink" Target="https://csis.fcmat.org/resources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23.jpeg"/><Relationship Id="rId7" Type="http://schemas.openxmlformats.org/officeDocument/2006/relationships/hyperlink" Target="mailto:calpads-support@cde.ca.gov" TargetMode="Externa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9.xml"/><Relationship Id="rId6" Type="http://schemas.openxmlformats.org/officeDocument/2006/relationships/hyperlink" Target="http://www2.cde.ca.gov/calpadshelp/default.aspx" TargetMode="External"/><Relationship Id="rId11" Type="http://schemas.openxmlformats.org/officeDocument/2006/relationships/image" Target="../media/image27.svg"/><Relationship Id="rId5" Type="http://schemas.openxmlformats.org/officeDocument/2006/relationships/hyperlink" Target="https://www.cde.ca.gov/ds/sp/cl/listservs.asp" TargetMode="External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hyperlink" Target="https://csis.fcmat.org/ListServ" TargetMode="External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server.org/highway-signs2/c/communication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1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www.pngall.com/communication-png" TargetMode="Externa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CALPADS Information Meeting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October 19, 2021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This presentation may be downloaded from:</a:t>
            </a:r>
          </a:p>
          <a:p>
            <a:r>
              <a:rPr lang="en-US" dirty="0">
                <a:hlinkClick r:id="rId3"/>
              </a:rPr>
              <a:t>https://csis.fcmat.org/resources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5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807D7-7345-43C2-B716-CA23B78D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9000"/>
          </a:xfrm>
        </p:spPr>
        <p:txBody>
          <a:bodyPr/>
          <a:lstStyle/>
          <a:p>
            <a:pPr algn="ctr"/>
            <a:r>
              <a:rPr lang="en-US" dirty="0"/>
              <a:t>CALPADS Quarterly Update Meetings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9D733-76CC-4FB9-98F3-1A38F87E6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126"/>
            <a:ext cx="10515600" cy="515874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CALPADS Quarterly Updates are being provided to all LEAs by region: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Northern A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Northern B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Central Valley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Southern A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Southern B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Quarterly updates are intended to provide timely, submission specific updates for LEAs four times annually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For registration and other information, visit </a:t>
            </a:r>
            <a:r>
              <a:rPr lang="en-US" dirty="0">
                <a:hlinkClick r:id="rId3"/>
              </a:rPr>
              <a:t>https://www.cde.ca.gov/ds/sp/cl/calupd.asp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2EC21-4604-463E-9E4E-3D01D75B2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C465D-CAAB-45E4-9B99-303265ED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40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3005-57E5-4F7B-9212-DD1B2A799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Update and User Group Meetings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C0C53-2546-4532-994D-703B80E3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5AEDC-C3F3-41B6-8301-6CEE4DA2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B072384-18FC-4592-A2B7-FA4704B13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127057"/>
              </p:ext>
            </p:extLst>
          </p:nvPr>
        </p:nvGraphicFramePr>
        <p:xfrm>
          <a:off x="1802674" y="1515292"/>
          <a:ext cx="8325174" cy="5206184"/>
        </p:xfrm>
        <a:graphic>
          <a:graphicData uri="http://schemas.openxmlformats.org/drawingml/2006/table">
            <a:tbl>
              <a:tblPr firstRow="1" firstCol="1" bandRow="1"/>
              <a:tblGrid>
                <a:gridCol w="2867740">
                  <a:extLst>
                    <a:ext uri="{9D8B030D-6E8A-4147-A177-3AD203B41FA5}">
                      <a16:colId xmlns:a16="http://schemas.microsoft.com/office/drawing/2014/main" val="2539509425"/>
                    </a:ext>
                  </a:extLst>
                </a:gridCol>
                <a:gridCol w="3255647">
                  <a:extLst>
                    <a:ext uri="{9D8B030D-6E8A-4147-A177-3AD203B41FA5}">
                      <a16:colId xmlns:a16="http://schemas.microsoft.com/office/drawing/2014/main" val="3436344038"/>
                    </a:ext>
                  </a:extLst>
                </a:gridCol>
                <a:gridCol w="2201787">
                  <a:extLst>
                    <a:ext uri="{9D8B030D-6E8A-4147-A177-3AD203B41FA5}">
                      <a16:colId xmlns:a16="http://schemas.microsoft.com/office/drawing/2014/main" val="1850862031"/>
                    </a:ext>
                  </a:extLst>
                </a:gridCol>
              </a:tblGrid>
              <a:tr h="771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Meeting Name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0" marR="6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0" marR="6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0" marR="6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765894"/>
                  </a:ext>
                </a:extLst>
              </a:tr>
              <a:tr h="3214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Weekly CALPADS Q&amp;A</a:t>
                      </a:r>
                    </a:p>
                  </a:txBody>
                  <a:tcPr marL="67330" marR="6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 from 3pm – 4 pm</a:t>
                      </a:r>
                    </a:p>
                  </a:txBody>
                  <a:tcPr marL="67330" marR="6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7330" marR="6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431269"/>
                  </a:ext>
                </a:extLst>
              </a:tr>
              <a:tr h="1216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Quarterly Regional* CALPADS Update Meeting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*Southern A &amp; B, Central Valley. Northern</a:t>
                      </a:r>
                    </a:p>
                  </a:txBody>
                  <a:tcPr marL="67330" marR="6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week of the month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0" marR="6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November, January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March, May</a:t>
                      </a:r>
                    </a:p>
                  </a:txBody>
                  <a:tcPr marL="67330" marR="6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391152"/>
                  </a:ext>
                </a:extLst>
              </a:tr>
              <a:tr h="7023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Semi-Annual CALPADS Information Meeting (CIM)</a:t>
                      </a:r>
                    </a:p>
                  </a:txBody>
                  <a:tcPr marL="67330" marR="6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Third Tuesday of the month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0" marR="6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</a:t>
                      </a:r>
                    </a:p>
                  </a:txBody>
                  <a:tcPr marL="67330" marR="6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076582"/>
                  </a:ext>
                </a:extLst>
              </a:tr>
              <a:tr h="21944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 User Group Meeting* for COE staff to provide feedback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*COEs solicit feedback from LEAs in their county</a:t>
                      </a:r>
                    </a:p>
                  </a:txBody>
                  <a:tcPr marL="67330" marR="6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 Tuesday of every other month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30" marR="6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</a:t>
                      </a:r>
                    </a:p>
                  </a:txBody>
                  <a:tcPr marL="67330" marR="67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408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293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F370B-25E2-47C7-BC11-AFFEB12A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2021-22 CALPADS Calendar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3AB76-677E-4CCD-9021-58E95BAC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0B400-6046-4843-8010-64B3FD53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72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1E364-7AE8-4287-965F-49153E6E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2021-22 CALPADS Calendar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31BDC-EA80-405B-B9B7-424B13F8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1CE5E-F9F7-4B50-A5C6-57FD2487F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14F8BF-62A5-4020-A965-92B9B448E8E8}"/>
              </a:ext>
            </a:extLst>
          </p:cNvPr>
          <p:cNvGraphicFramePr>
            <a:graphicFrameLocks noGrp="1"/>
          </p:cNvGraphicFramePr>
          <p:nvPr/>
        </p:nvGraphicFramePr>
        <p:xfrm>
          <a:off x="330819" y="160425"/>
          <a:ext cx="11530361" cy="6245951"/>
        </p:xfrm>
        <a:graphic>
          <a:graphicData uri="http://schemas.openxmlformats.org/drawingml/2006/table">
            <a:tbl>
              <a:tblPr/>
              <a:tblGrid>
                <a:gridCol w="1937062">
                  <a:extLst>
                    <a:ext uri="{9D8B030D-6E8A-4147-A177-3AD203B41FA5}">
                      <a16:colId xmlns:a16="http://schemas.microsoft.com/office/drawing/2014/main" val="1267328192"/>
                    </a:ext>
                  </a:extLst>
                </a:gridCol>
                <a:gridCol w="1609026">
                  <a:extLst>
                    <a:ext uri="{9D8B030D-6E8A-4147-A177-3AD203B41FA5}">
                      <a16:colId xmlns:a16="http://schemas.microsoft.com/office/drawing/2014/main" val="1423591900"/>
                    </a:ext>
                  </a:extLst>
                </a:gridCol>
                <a:gridCol w="3077736">
                  <a:extLst>
                    <a:ext uri="{9D8B030D-6E8A-4147-A177-3AD203B41FA5}">
                      <a16:colId xmlns:a16="http://schemas.microsoft.com/office/drawing/2014/main" val="3643730295"/>
                    </a:ext>
                  </a:extLst>
                </a:gridCol>
                <a:gridCol w="1888605">
                  <a:extLst>
                    <a:ext uri="{9D8B030D-6E8A-4147-A177-3AD203B41FA5}">
                      <a16:colId xmlns:a16="http://schemas.microsoft.com/office/drawing/2014/main" val="2277625011"/>
                    </a:ext>
                  </a:extLst>
                </a:gridCol>
                <a:gridCol w="3017932">
                  <a:extLst>
                    <a:ext uri="{9D8B030D-6E8A-4147-A177-3AD203B41FA5}">
                      <a16:colId xmlns:a16="http://schemas.microsoft.com/office/drawing/2014/main" val="340432419"/>
                    </a:ext>
                  </a:extLst>
                </a:gridCol>
              </a:tblGrid>
              <a:tr h="32623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</a:rPr>
                        <a:t>CALPADS Submission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</a:rPr>
                        <a:t>Census Day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</a:rPr>
                        <a:t>Official Submission Window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</a:rPr>
                        <a:t>Certification Deadline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</a:rPr>
                        <a:t>Amendment Window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760595"/>
                  </a:ext>
                </a:extLst>
              </a:tr>
              <a:tr h="1059856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Fall 1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October 6, 2021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October 6, 2021 to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December 17, 2021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</a:rPr>
                        <a:t>December 17, 2021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December 18, 2021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to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January 28, 2022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16898"/>
                  </a:ext>
                </a:extLst>
              </a:tr>
              <a:tr h="754182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Fall 2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October 6, 2021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January 4, 2022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to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March 4, 2022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</a:rPr>
                        <a:t>March 4, 2022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No Amendment Window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905428"/>
                  </a:ext>
                </a:extLst>
              </a:tr>
              <a:tr h="693047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End-of-Year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(EOY) 1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N/A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</a:rPr>
                        <a:t>May 9, 2022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to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July 29, 2022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</a:rPr>
                        <a:t>July 29, 2022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July 30, 2022 to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August 26, 2022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808240"/>
                  </a:ext>
                </a:extLst>
              </a:tr>
              <a:tr h="326239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End-of-Year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(EOY) 2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N/A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</a:rPr>
                        <a:t>May 9, 2022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to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July 29, 2022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</a:rPr>
                        <a:t>July 29, 2022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July 30, 2022 to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August 26, 2022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720062"/>
                  </a:ext>
                </a:extLst>
              </a:tr>
              <a:tr h="1182125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End-of-Year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(EOY) 3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N/A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</a:rPr>
                        <a:t>May 9, 2022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to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July 29, 2022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</a:rPr>
                        <a:t>July 29, 2022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July 30, 2022 to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August 26, 2022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09742"/>
                  </a:ext>
                </a:extLst>
              </a:tr>
              <a:tr h="631913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End-of-Year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(EOY) 4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N/A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May 9, 2022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to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July 29, 2022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</a:rPr>
                        <a:t>July 29, 2022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July 30, 2022 to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August 26, 2022</a:t>
                      </a:r>
                    </a:p>
                  </a:txBody>
                  <a:tcPr marL="10253" marR="10253" marT="10253" marB="10253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99635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AB62BD1-6C6F-481E-B1BB-CB9CAA54BFA9}"/>
              </a:ext>
            </a:extLst>
          </p:cNvPr>
          <p:cNvSpPr/>
          <p:nvPr/>
        </p:nvSpPr>
        <p:spPr>
          <a:xfrm>
            <a:off x="6954592" y="759854"/>
            <a:ext cx="1906073" cy="10560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023C9-0D91-4C12-B914-4BC3E746EBCB}"/>
              </a:ext>
            </a:extLst>
          </p:cNvPr>
          <p:cNvSpPr txBox="1"/>
          <p:nvPr/>
        </p:nvSpPr>
        <p:spPr>
          <a:xfrm>
            <a:off x="6954592" y="1106973"/>
            <a:ext cx="190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Only LEA-level approval required</a:t>
            </a:r>
          </a:p>
        </p:txBody>
      </p:sp>
    </p:spTree>
    <p:extLst>
      <p:ext uri="{BB962C8B-B14F-4D97-AF65-F5344CB8AC3E}">
        <p14:creationId xmlns:p14="http://schemas.microsoft.com/office/powerpoint/2010/main" val="2405596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F370B-25E2-47C7-BC11-AFFEB12A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Post Redesign Update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3AB76-677E-4CCD-9021-58E95BAC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0B400-6046-4843-8010-64B3FD53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11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2C5C-C4DA-4968-A786-926358D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Post Process Redesign Updates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09360-960D-4C33-B917-8466C6002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Planned for implementation in late March 2022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Benefits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Reduces the time it takes to post a file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Provides visibility to all data anomalies even outside of submission and certification windows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Allows for asynchronous loading of data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9A2CF-BB28-4FAA-9F9D-6AE9184A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69202-62B2-4C09-B222-F5FC835C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060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E6B2F1-63F5-4D20-96EA-3F61B4682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6834" y="136526"/>
            <a:ext cx="9512880" cy="63676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C7591-9176-4FCB-99CE-D4956E738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4093D0-047D-4BDE-A229-140EAFA9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255868-953E-4239-BA13-A010556D120B}"/>
              </a:ext>
            </a:extLst>
          </p:cNvPr>
          <p:cNvSpPr txBox="1">
            <a:spLocks/>
          </p:cNvSpPr>
          <p:nvPr/>
        </p:nvSpPr>
        <p:spPr>
          <a:xfrm>
            <a:off x="328620" y="1546330"/>
            <a:ext cx="2969525" cy="352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Post Process Redesign Simple Flow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5145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7D4AF-47B1-4725-A877-35117A3F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247"/>
          </a:xfrm>
        </p:spPr>
        <p:txBody>
          <a:bodyPr/>
          <a:lstStyle/>
          <a:p>
            <a:pPr algn="ctr"/>
            <a:r>
              <a:rPr lang="en-US" dirty="0"/>
              <a:t>Impacts and Business Process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35FE3-AF41-4B2F-98D4-E349B9A5B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3796"/>
            <a:ext cx="10515600" cy="495255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Changes to SSID assignment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Retired SSIDs that are submitted will fail the file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Planned: Students submitted without SSIDs in the SENR or SINF will be assigned an SSID, unless there is an SSID already associated with the Local ID in the file. Aka, auto-assigning IDs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In design and test: Goal is to minimize impact to the MID process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6B1F2-1920-41A4-B012-2878C190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78654-F21E-4C56-A102-73D42D799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78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6B844-3421-4BCF-AA49-35D06A8F8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Impacts and Business Process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D0E0C-C885-4363-BA4B-775C9D08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070"/>
            <a:ext cx="10515600" cy="487528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Data anomaly, now data discrepancies, process changes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Any intra-file errors will result in pass/fail of entire file upon input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All other errors (including those previously displayed during submission windows) will be displayed to the user every time a file is submitted, allowing on-going cleaning/correction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Files for any certification period can be loaded at any time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Any data discrepancies affecting the reporting period will turn into fatal certification validation errors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0255E-A29E-4145-B6A4-664272EE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3C8E0-E8EC-4474-8CBC-E9BC238B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12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F370B-25E2-47C7-BC11-AFFEB12A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2021-22 CALPADS Changes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3AB76-677E-4CCD-9021-58E95BAC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0B400-6046-4843-8010-64B3FD53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2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5C683C-9ED0-4527-AB78-0A3DC482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9011A-A01D-4630-B535-A10F7A84E60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692876" y="5095489"/>
            <a:ext cx="7812088" cy="1279525"/>
          </a:xfrm>
        </p:spPr>
        <p:txBody>
          <a:bodyPr anchor="ctr">
            <a:normAutofit/>
          </a:bodyPr>
          <a:lstStyle/>
          <a:p>
            <a:r>
              <a:rPr lang="en-US" sz="1500" dirty="0">
                <a:solidFill>
                  <a:srgbClr val="002060"/>
                </a:solidFill>
              </a:rPr>
              <a:t>Your Webinar will begin soon. </a:t>
            </a:r>
          </a:p>
          <a:p>
            <a:r>
              <a:rPr lang="en-US" sz="1500" dirty="0">
                <a:solidFill>
                  <a:srgbClr val="002060"/>
                </a:solidFill>
              </a:rPr>
              <a:t>Please be aware of the available zoom features</a:t>
            </a:r>
          </a:p>
          <a:p>
            <a:r>
              <a:rPr lang="en-US" sz="1500" dirty="0">
                <a:solidFill>
                  <a:srgbClr val="002060"/>
                </a:solidFill>
              </a:rPr>
              <a:t>For best session experience connect using a Network  cable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5403B-BDAD-4286-929E-A423CF5AD6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4217" r="31029" b="-3"/>
          <a:stretch/>
        </p:blipFill>
        <p:spPr>
          <a:xfrm>
            <a:off x="8153400" y="-8410"/>
            <a:ext cx="4038600" cy="4923486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471AF812-AE0D-4B19-9F41-EA6829369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"/>
            <a:ext cx="8125627" cy="490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1E946-B2F9-45D3-A087-DF67F2DF4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BE3668-D206-423D-9C32-155FABABA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41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95850-E34E-4340-9394-73FFA714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Fall 1 and 2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4B3FE-FBC4-438F-9E57-74A455203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Fall 1 and 2 changes for 2021-22 will be discussed at the first regional meeting in early November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LEAs should review Flash 213 which summarizes the Fall 1 changes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30903-04BB-449A-9BE2-0CFEBAAB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8419C-CEAD-44D5-B9F2-8CDF0FCD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16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467DC-6C7E-4AC1-97AE-8AB441B8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 130/167 – Independent Study Data Collection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501D7-A56F-4DBF-9B50-1A5E01B6A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AB 130/167 requires CDE to report on the number of students participating in independent study 15 or more cumulative days within the academic year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CALPADS will capture needed data on the Student Absence Summary (STAS) File, by adding two additional fields and adjusting definitions of existing fields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Changes have been vetted with student information system vendors and will be included in the next version of the CALPADS File Specifications, to be published shortly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6B91E-0D00-4855-BCE5-57DC23F5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3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616EF-574C-45D8-A449-30C56085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 130/167 – Independent Study Data Collection Requirements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0B2B837-EB84-4B7A-A3FD-1F215D0E77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4157" y="2163081"/>
          <a:ext cx="10983685" cy="43513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65456">
                  <a:extLst>
                    <a:ext uri="{9D8B030D-6E8A-4147-A177-3AD203B41FA5}">
                      <a16:colId xmlns:a16="http://schemas.microsoft.com/office/drawing/2014/main" val="1611319161"/>
                    </a:ext>
                  </a:extLst>
                </a:gridCol>
                <a:gridCol w="2086288">
                  <a:extLst>
                    <a:ext uri="{9D8B030D-6E8A-4147-A177-3AD203B41FA5}">
                      <a16:colId xmlns:a16="http://schemas.microsoft.com/office/drawing/2014/main" val="1513300247"/>
                    </a:ext>
                  </a:extLst>
                </a:gridCol>
                <a:gridCol w="1896623">
                  <a:extLst>
                    <a:ext uri="{9D8B030D-6E8A-4147-A177-3AD203B41FA5}">
                      <a16:colId xmlns:a16="http://schemas.microsoft.com/office/drawing/2014/main" val="2564946274"/>
                    </a:ext>
                  </a:extLst>
                </a:gridCol>
                <a:gridCol w="1277429">
                  <a:extLst>
                    <a:ext uri="{9D8B030D-6E8A-4147-A177-3AD203B41FA5}">
                      <a16:colId xmlns:a16="http://schemas.microsoft.com/office/drawing/2014/main" val="2391393365"/>
                    </a:ext>
                  </a:extLst>
                </a:gridCol>
                <a:gridCol w="4657889">
                  <a:extLst>
                    <a:ext uri="{9D8B030D-6E8A-4147-A177-3AD203B41FA5}">
                      <a16:colId xmlns:a16="http://schemas.microsoft.com/office/drawing/2014/main" val="3242414946"/>
                    </a:ext>
                  </a:extLst>
                </a:gridCol>
              </a:tblGrid>
              <a:tr h="21525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13.21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" marR="11167" marT="11167" marB="1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Non-ADA-Generating Independent Study Days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" marR="11167" marT="11167" marB="1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" marR="11167" marT="11167" marB="1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" marR="11167" marT="11167" marB="1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Total number of days the student did not satisfy statutory and regulatory requirements necessary to generate a day of attendance for either traditional (Education Code Section 51747.5) or course-based (Education Code Section 51749.5) independent study.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" marR="11167" marT="11167" marB="1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370366"/>
                  </a:ext>
                </a:extLst>
              </a:tr>
              <a:tr h="21987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13.22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" marR="11167" marT="11167" marB="1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ADA-Generating Independent Study Days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" marR="11167" marT="11167" marB="1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" marR="11167" marT="11167" marB="1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" marR="11167" marT="11167" marB="1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Total number of days the student satisfied statutory and regulatory requirements necessary to generate a day of attendance for either traditional (Education Code Section 51747.5) or course-based (Education Code Section 51749.5) independent study.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" marR="11167" marT="11167" marB="11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44429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34D2E-C1A0-46DF-A73D-FD144CE0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E618BD-32AF-4ED6-8364-CBF193D243A9}"/>
              </a:ext>
            </a:extLst>
          </p:cNvPr>
          <p:cNvSpPr txBox="1"/>
          <p:nvPr/>
        </p:nvSpPr>
        <p:spPr>
          <a:xfrm>
            <a:off x="489856" y="1690688"/>
            <a:ext cx="11002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following two fields will be added to the Student Absence Summary File (STAS) for EOY 3: </a:t>
            </a:r>
          </a:p>
        </p:txBody>
      </p:sp>
    </p:spTree>
    <p:extLst>
      <p:ext uri="{BB962C8B-B14F-4D97-AF65-F5344CB8AC3E}">
        <p14:creationId xmlns:p14="http://schemas.microsoft.com/office/powerpoint/2010/main" val="2474153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1683EA-0043-44BD-AA81-7E5AB4AEA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1716" y="-70688"/>
            <a:ext cx="1024856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FF370B-25E2-47C7-BC11-AFFEB12A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37" y="1466079"/>
            <a:ext cx="8073980" cy="1325563"/>
          </a:xfrm>
        </p:spPr>
        <p:txBody>
          <a:bodyPr/>
          <a:lstStyle/>
          <a:p>
            <a:pPr algn="ctr"/>
            <a:r>
              <a:rPr lang="en-US" dirty="0"/>
              <a:t>Roadmap and Vision for 2022-23 and Beyond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3AB76-677E-4CCD-9021-58E95BAC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0B400-6046-4843-8010-64B3FD53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37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1683EA-0043-44BD-AA81-7E5AB4AEA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1716" y="-70688"/>
            <a:ext cx="10248568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3AB76-677E-4CCD-9021-58E95BAC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0B400-6046-4843-8010-64B3FD53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1678C-7E55-43F1-A373-AF0E181C45BE}"/>
              </a:ext>
            </a:extLst>
          </p:cNvPr>
          <p:cNvSpPr txBox="1"/>
          <p:nvPr/>
        </p:nvSpPr>
        <p:spPr>
          <a:xfrm>
            <a:off x="1146220" y="136526"/>
            <a:ext cx="705762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road ahead…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General Improvements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Legislatively mandated changes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Data Integration, data collection reduction/streamlining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Providing information back to LEAs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32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77E8C5-906F-4C87-A6C6-93AC6EE9F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199" y="571500"/>
            <a:ext cx="10515599" cy="5952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1A843B-0FD1-4DE4-989E-344C95F32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95080"/>
            <a:ext cx="10515600" cy="1325563"/>
          </a:xfrm>
        </p:spPr>
        <p:txBody>
          <a:bodyPr/>
          <a:lstStyle/>
          <a:p>
            <a:r>
              <a:rPr lang="en-US" dirty="0"/>
              <a:t>Vision for General Data Collection and Reporting Improvements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92BF7-F2B8-4B21-8831-74E72605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65192-CB0C-41E5-9907-601488F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56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D6FC2-92E7-4CFC-825F-7933E08E8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Special Education (SPED) File          Re-architecture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A6E4-6325-429E-BF33-511672C89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70" y="1790163"/>
            <a:ext cx="11165984" cy="438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CDE is working with LEAs, SELPAs, and special education data system (SEDS) vendors on a proposal to improve data submission, validation, and reporting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This new architecture will more closely mirror local business practices and will support the following data reporting requirements: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Identify students who are eligible for special education at any point in time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Ensure LEAs are holding required meetings in a timely manner for SWD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Identify the specific special education plan that a student is on at any point in time</a:t>
            </a:r>
          </a:p>
          <a:p>
            <a:pPr marL="457200" lvl="1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159BB-0B27-48FB-A962-AACC16AA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81B2B-1427-4BD6-8C69-FF0F0B9C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1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D6FC2-92E7-4CFC-825F-7933E08E8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Creation of Application Program Interface (API) with 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A6E4-6325-429E-BF33-511672C89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6989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The change in architecture for file intake (post redesign) will allow more system to system integration in the future, for example: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Use of API for data input (replacing batch uploading, depends on SIS). Extracts, error reports, etc. will also be part of the API.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Similar to how the special education data systems (SEDS) work today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Changes in rollout based on lessons learned with the SPED implementation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159BB-0B27-48FB-A962-AACC16AA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81B2B-1427-4BD6-8C69-FF0F0B9C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20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179D3E-7215-447C-8743-37889C724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199" y="571500"/>
            <a:ext cx="10515599" cy="5952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1A843B-0FD1-4DE4-989E-344C95F32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90049"/>
            <a:ext cx="10515600" cy="1325563"/>
          </a:xfrm>
        </p:spPr>
        <p:txBody>
          <a:bodyPr/>
          <a:lstStyle/>
          <a:p>
            <a:r>
              <a:rPr lang="en-US" dirty="0"/>
              <a:t>Vision for Legislatively Mandated Changes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92BF7-F2B8-4B21-8831-74E72605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65192-CB0C-41E5-9907-601488F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34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69C2-DC16-474C-92EF-9C4CD7CF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Course and Staff Data Redesign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519C9-75F2-45AB-84CB-1104D71A5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These changes will be required to: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Meet the Cradle to Career vision and requirements including: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Supporting the California College Guidance Initiative (CCGI) to provide its guidance services to students in all LEAs (EC 60900.5(a-d) through data informed accounts, including transcript data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Meet recently passed legislation supporting Student Aid Commission data needs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Meet Title I, Part C (migrant program) requirements which also requires transcript data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Better support for assignment monitoring through CalSAAS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80E4D-837E-4F5C-B3BA-C4AEDED9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9A0FF-E073-45CB-A2CC-AD9C6079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36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Procedures for Asking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Please wait to ask questions in the Q&amp;A until after each section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After each section, to ask a question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on the “Q&amp;A” icon to open the Q&amp;A box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 the “Send to” dropdown, select “Presenter”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Type your question in the Q&amp;A box and select “Send”</a:t>
            </a:r>
            <a:br>
              <a:rPr lang="en-US" dirty="0"/>
            </a:b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We will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Respond to questions for that section as time permits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Address unanswered questions via an upcoming Flash or in additions to FAQs as appropriate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your question is not answered, please submit a service ticket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49344-6F18-4C88-87A7-41D5CDC3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61AE1-C8F0-4B80-894E-A07E75A7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8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1D77E-2913-444E-8DA6-4D664301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Classified Data Collection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94072-DB96-47E0-9B16-CBFAD457D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To meet federal reporting requirements, exploring adding classified individual-level staff collection that would replace CBEDS reporting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Still in requirements and feasibility analysis phase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C2131-2E98-4255-B3D9-8C468DA3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5D93C-C6A8-4880-888C-F5ECBA286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49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55151-A014-409C-99A4-A109504A9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6706"/>
          </a:xfrm>
        </p:spPr>
        <p:txBody>
          <a:bodyPr/>
          <a:lstStyle/>
          <a:p>
            <a:pPr algn="ctr"/>
            <a:r>
              <a:rPr lang="en-US" b="1" dirty="0"/>
              <a:t>School Calendar Collection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4A2F6-6D96-4EFE-84B1-7AC85CE5C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Exploring a file-based collection of the school calendar to: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Support transcript reporting for Cradle to Career and Title 1, Part C (Migrant Program)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Replace manual entry of the school calendar into TOMS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To provide information on the status of schools during emergencies (e.g. fires), and for recurring data requests from CDE program offices and the legislature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EBA33-92D5-4106-B62A-135FB4DB6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5A147-E06F-4B4C-B736-2D1CB7EB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17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90AD56-BD2E-4AA4-B741-B94065DDB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199" y="571500"/>
            <a:ext cx="10515599" cy="5952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1A843B-0FD1-4DE4-989E-344C95F32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15806"/>
            <a:ext cx="10515600" cy="1325563"/>
          </a:xfrm>
        </p:spPr>
        <p:txBody>
          <a:bodyPr/>
          <a:lstStyle/>
          <a:p>
            <a:r>
              <a:rPr lang="en-US" dirty="0"/>
              <a:t>Vision for Data Integration Data Collection Reduction and Streamlining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92BF7-F2B8-4B21-8831-74E72605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65192-CB0C-41E5-9907-601488F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60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C5F2F-B7BB-4A91-A32D-46F1EA638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6"/>
            <a:ext cx="10515600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Exchange of Migrant Student Information Network (MSIN) Data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CA8E-1086-4B77-9012-7EECB419A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338" y="1825624"/>
            <a:ext cx="10766738" cy="45307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Provide to LEAs which of their enrolled students are Migrant Education eligible students based on data from MSIN, the authoritative source. This will: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Enable CDE to better meet 34 Code of Federal Regulations 200.85 reporting requirements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Improve identification of and service delivery to Migrant Education eligible students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Reduce LEA workload, as LEAs will no longer have to get data from migrant regions for submission to CALPADS through the SPRG (migrant code will be retired)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4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400"/>
              </a:spcAft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7A6BEF-9D4A-42F2-ABDE-8F6DDEE1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27BF9-0FF5-4394-B1F9-B481FCD7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51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3FD82-CDCC-4874-B320-C95EAF954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Test Settings through CALPADS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28873-A250-4B9A-A82D-B5803D599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Was planned for implementation in 2022-23, however after some additional analysis, this approach is being re-evaluated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CDE is working with ETS and SIS vendors on an alternative approach that would eliminate the need to pass the data through CALPADS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9C16B-9126-495E-8DB7-56D29E93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F260F-AD12-45A2-A198-2C7A1551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859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25DC1-57E0-4C4C-9A9A-99DB8D40E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199" y="571500"/>
            <a:ext cx="10515599" cy="5952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1A843B-0FD1-4DE4-989E-344C95F32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7170"/>
            <a:ext cx="10515600" cy="1325563"/>
          </a:xfrm>
        </p:spPr>
        <p:txBody>
          <a:bodyPr/>
          <a:lstStyle/>
          <a:p>
            <a:r>
              <a:rPr lang="en-US" dirty="0"/>
              <a:t>Vision for Changes to Provide Information Back to LEAs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92BF7-F2B8-4B21-8831-74E72605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65192-CB0C-41E5-9907-601488F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59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FD8D2-8D40-448C-BE85-E3D1B502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Importing ELPAC, CAASPP test scores into CALPADS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E7862-D972-4F8A-B252-C5E031398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To support LEAs the CDE is: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Scoping out requirements for providing LEAs statewide assessment results through CALPADS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Exploring adding optional uploading of local assessments, e.g. ASVAB, STAR, etc.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AA60D-0386-4A5C-94D2-007345072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A2390-2135-48AD-9FC1-70A2FBD7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7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39886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CALPADS Support Update</a:t>
            </a:r>
            <a:br>
              <a:rPr lang="en-US" b="0" dirty="0"/>
            </a:br>
            <a:br>
              <a:rPr lang="en-US" b="0" dirty="0"/>
            </a:br>
            <a:br>
              <a:rPr lang="en-US" b="0" dirty="0"/>
            </a:br>
            <a:r>
              <a:rPr lang="en-US" sz="3200" dirty="0"/>
              <a:t>Angela Ratty</a:t>
            </a:r>
            <a:br>
              <a:rPr lang="en-US" b="0" dirty="0"/>
            </a:br>
            <a:r>
              <a:rPr lang="en-US" sz="2800" b="0" dirty="0"/>
              <a:t>Client Services Architect, FCMAT/CSIS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5F6A5-C065-4964-8D6E-780BE770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8"/>
            <a:ext cx="4114800" cy="365125"/>
          </a:xfrm>
        </p:spPr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EC7D3-D6A3-4547-8FDC-E0DCF97D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256" y="6356348"/>
            <a:ext cx="457544" cy="365125"/>
          </a:xfrm>
        </p:spPr>
        <p:txBody>
          <a:bodyPr/>
          <a:lstStyle/>
          <a:p>
            <a:fld id="{F41BBA40-D491-440F-A181-17CBDCE4522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35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Support Tips and Resources</a:t>
            </a:r>
          </a:p>
        </p:txBody>
      </p:sp>
      <p:pic>
        <p:nvPicPr>
          <p:cNvPr id="6" name="Picture 5" descr="White puzzle with one red piece">
            <a:extLst>
              <a:ext uri="{FF2B5EF4-FFF2-40B4-BE49-F238E27FC236}">
                <a16:creationId xmlns:a16="http://schemas.microsoft.com/office/drawing/2014/main" id="{E25FE1B1-0558-4D77-8640-E580709E7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21" b="17515"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October 2021 CIM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41BBA40-D491-440F-A181-17CBDCE45226}" type="slidenum">
              <a:rPr lang="en-US" smtClean="0"/>
              <a:pPr>
                <a:spcAft>
                  <a:spcPts val="600"/>
                </a:spcAft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11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FFB40-BF07-481B-9DFA-781A1479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Live Demo</a:t>
            </a:r>
          </a:p>
        </p:txBody>
      </p:sp>
      <p:pic>
        <p:nvPicPr>
          <p:cNvPr id="7" name="Picture 6" descr="A computer and a cup of coffee on a table&#10;&#10;Description automatically generated with low confidence">
            <a:extLst>
              <a:ext uri="{FF2B5EF4-FFF2-40B4-BE49-F238E27FC236}">
                <a16:creationId xmlns:a16="http://schemas.microsoft.com/office/drawing/2014/main" id="{62AE18A0-ADDD-44B0-AB2A-469A79370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 b="-3"/>
          <a:stretch/>
        </p:blipFill>
        <p:spPr>
          <a:xfrm>
            <a:off x="838200" y="1825625"/>
            <a:ext cx="5181600" cy="435133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3558B-4242-45C8-B471-2C1B14363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LEA Admin and SELPA Quick Start Guides</a:t>
            </a:r>
          </a:p>
          <a:p>
            <a:r>
              <a:rPr lang="en-US" dirty="0"/>
              <a:t>Fall 1 Roadmap and Checklist</a:t>
            </a:r>
          </a:p>
          <a:p>
            <a:r>
              <a:rPr lang="en-US" dirty="0"/>
              <a:t>Admin User Account extract</a:t>
            </a:r>
          </a:p>
          <a:p>
            <a:r>
              <a:rPr lang="en-US" dirty="0"/>
              <a:t>SELPA Supporting Report Extracts</a:t>
            </a:r>
          </a:p>
          <a:p>
            <a:r>
              <a:rPr lang="en-US" dirty="0"/>
              <a:t>Revision ID on SPED Reports</a:t>
            </a:r>
          </a:p>
          <a:p>
            <a:r>
              <a:rPr lang="en-US" dirty="0"/>
              <a:t>New Reports </a:t>
            </a:r>
          </a:p>
          <a:p>
            <a:r>
              <a:rPr lang="en-US" dirty="0"/>
              <a:t>Error hyperlinks</a:t>
            </a:r>
          </a:p>
          <a:p>
            <a:r>
              <a:rPr lang="en-US" dirty="0"/>
              <a:t>SSID Extract Changes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00805-0493-4582-B6C0-DAC39FD5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41BBA40-D491-440F-A181-17CBDCE45226}" type="slidenum">
              <a:rPr lang="en-US" smtClean="0"/>
              <a:pPr>
                <a:spcAft>
                  <a:spcPts val="600"/>
                </a:spcAft>
              </a:pPr>
              <a:t>39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61013-6659-4233-A1B3-E4D75D91C27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October 2021 CIM</a:t>
            </a:r>
          </a:p>
        </p:txBody>
      </p:sp>
    </p:spTree>
    <p:extLst>
      <p:ext uri="{BB962C8B-B14F-4D97-AF65-F5344CB8AC3E}">
        <p14:creationId xmlns:p14="http://schemas.microsoft.com/office/powerpoint/2010/main" val="247435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5814" y="3571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CIM 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85814" y="1393773"/>
            <a:ext cx="5544343" cy="4444258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CDE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/>
              <a:t>Glenn Miller, </a:t>
            </a:r>
            <a:r>
              <a:rPr lang="en-US" sz="2800" dirty="0"/>
              <a:t>Administrator</a:t>
            </a:r>
            <a:endParaRPr lang="en-US" sz="32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CALPADS/CBEDS/CDS Office</a:t>
            </a:r>
            <a:endParaRPr lang="en-US" sz="32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Paula Mishima, </a:t>
            </a:r>
            <a:r>
              <a:rPr lang="en-US" sz="2400" dirty="0"/>
              <a:t>Administrator</a:t>
            </a:r>
            <a:endParaRPr lang="en-US" sz="2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Educational Data Management Division</a:t>
            </a:r>
            <a:endParaRPr lang="en-US" sz="2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843614" y="1604513"/>
            <a:ext cx="5907087" cy="371519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FCMAT/CSIS</a:t>
            </a:r>
          </a:p>
          <a:p>
            <a:pPr marL="0" indent="0" algn="ctr"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Angela Ratty,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Client Services Architect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2800" b="1" dirty="0"/>
              <a:t>Martha Friedrich,</a:t>
            </a:r>
          </a:p>
          <a:p>
            <a:pPr marL="0" indent="0" algn="ctr">
              <a:buNone/>
            </a:pPr>
            <a:r>
              <a:rPr lang="en-US" sz="2800" dirty="0"/>
              <a:t>Client Services Officer</a:t>
            </a:r>
            <a:endParaRPr lang="en-US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B57A9-8507-4F06-B083-495601103E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October 2021 CIM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E2C824-3583-4BE9-A7D7-958BC6A2A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40005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Support Tips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27940" y="1825625"/>
            <a:ext cx="5625860" cy="4351338"/>
          </a:xfrm>
        </p:spPr>
        <p:txBody>
          <a:bodyPr>
            <a:noAutofit/>
          </a:bodyPr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Known Issues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Advise site users to contact LEA Admin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Use email or web form 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Include Job ID, SSID*, SEID, Error Number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" indent="0" algn="ctr">
              <a:spcAft>
                <a:spcPts val="600"/>
              </a:spcAft>
              <a:buNone/>
            </a:pPr>
            <a:r>
              <a:rPr lang="en-US" sz="2800" b="1" dirty="0"/>
              <a:t>* Do not include PII </a:t>
            </a:r>
          </a:p>
        </p:txBody>
      </p:sp>
      <p:pic>
        <p:nvPicPr>
          <p:cNvPr id="4" name="Picture 3" descr="A picture containing indoor, desk, computer, electronics&#10;&#10;Description automatically generated">
            <a:extLst>
              <a:ext uri="{FF2B5EF4-FFF2-40B4-BE49-F238E27FC236}">
                <a16:creationId xmlns:a16="http://schemas.microsoft.com/office/drawing/2014/main" id="{F7FFD311-58F6-4081-BBD1-6A44284417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7" y="1826104"/>
            <a:ext cx="4813502" cy="32057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5F0356-36D8-46CC-8898-83476556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6AD0F8-8477-4AC2-B4B0-25F632781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2459" y="6356350"/>
            <a:ext cx="421341" cy="365125"/>
          </a:xfrm>
        </p:spPr>
        <p:txBody>
          <a:bodyPr/>
          <a:lstStyle/>
          <a:p>
            <a:fld id="{F41BBA40-D491-440F-A181-17CBDCE4522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263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AE0D-88F0-4123-A369-92983D7E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10" y="219456"/>
            <a:ext cx="11340000" cy="474655"/>
          </a:xfrm>
        </p:spPr>
        <p:txBody>
          <a:bodyPr>
            <a:noAutofit/>
          </a:bodyPr>
          <a:lstStyle/>
          <a:p>
            <a:r>
              <a:rPr lang="en-US" dirty="0"/>
              <a:t>Resources and Training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69524E-5D65-4CCF-A82F-1147E1AEAD32}"/>
              </a:ext>
            </a:extLst>
          </p:cNvPr>
          <p:cNvSpPr/>
          <p:nvPr/>
        </p:nvSpPr>
        <p:spPr>
          <a:xfrm>
            <a:off x="5215128" y="1455777"/>
            <a:ext cx="6976872" cy="3931920"/>
          </a:xfrm>
          <a:prstGeom prst="roundRect">
            <a:avLst>
              <a:gd name="adj" fmla="val 116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AutoShape 2" descr="https://encrypted-tbn0.gstatic.com/images?q=tbn:ANd9GcQgBBtq389mm3sddMtxVn3r2pa1eFRsE_5IEsxOxkap47n82NhN">
            <a:extLst>
              <a:ext uri="{FF2B5EF4-FFF2-40B4-BE49-F238E27FC236}">
                <a16:creationId xmlns:a16="http://schemas.microsoft.com/office/drawing/2014/main" id="{125D1E28-B080-4674-AA36-B9A8625C05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8932" y="31958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28" name="Picture 4" descr="https://encrypted-tbn0.gstatic.com/images?q=tbn:ANd9GcQc4WiDDVuY1rVs8BkJQPP0mjyh6k-CFu2U0AZfdjPOOEW7wQ-u">
            <a:extLst>
              <a:ext uri="{FF2B5EF4-FFF2-40B4-BE49-F238E27FC236}">
                <a16:creationId xmlns:a16="http://schemas.microsoft.com/office/drawing/2014/main" id="{A80D2A53-7247-44AF-BDFB-2B6D0D9E3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32" y="2310953"/>
            <a:ext cx="685800" cy="47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2DCDFF9-2521-4D42-A15E-EF819DC9A536}"/>
              </a:ext>
            </a:extLst>
          </p:cNvPr>
          <p:cNvSpPr/>
          <p:nvPr/>
        </p:nvSpPr>
        <p:spPr>
          <a:xfrm>
            <a:off x="6723685" y="1672389"/>
            <a:ext cx="2328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4"/>
              </a:rPr>
              <a:t>https://learn.fcmat.org/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hlinkClick r:id="rId5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29A3E3-C1D2-46CE-9275-28037523FA55}"/>
              </a:ext>
            </a:extLst>
          </p:cNvPr>
          <p:cNvSpPr/>
          <p:nvPr/>
        </p:nvSpPr>
        <p:spPr>
          <a:xfrm>
            <a:off x="6723685" y="2308756"/>
            <a:ext cx="4687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6"/>
              </a:rPr>
              <a:t>https://www.youtube.com/channel/UCA9oRTiyVECCCzOxpmJheZw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2C67D1B-8AC2-44D1-A9D7-ACCCC9C6CB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34591" y="3098843"/>
            <a:ext cx="1210737" cy="33439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6C60D83-9D72-4756-866A-91765FAACBA5}"/>
              </a:ext>
            </a:extLst>
          </p:cNvPr>
          <p:cNvSpPr/>
          <p:nvPr/>
        </p:nvSpPr>
        <p:spPr>
          <a:xfrm>
            <a:off x="6723685" y="3119781"/>
            <a:ext cx="4547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9"/>
              </a:rPr>
              <a:t>https://documentation.calpads.org/Support/References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19EDCA2-879D-4953-A9E6-BE4D3E4C27E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18018" y="1384466"/>
            <a:ext cx="1095828" cy="9144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B9E612D-DF25-43BC-B5FB-C91904C48C75}"/>
              </a:ext>
            </a:extLst>
          </p:cNvPr>
          <p:cNvSpPr/>
          <p:nvPr/>
        </p:nvSpPr>
        <p:spPr>
          <a:xfrm>
            <a:off x="6733210" y="3649580"/>
            <a:ext cx="4567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11"/>
              </a:rPr>
              <a:t>https://www.cde.ca.gov/ds/sp/cl/systemdocs.asp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1C0AB6-FC12-4F72-9B80-9CE2448D68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28" y="3638773"/>
            <a:ext cx="1538215" cy="334394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4B166D5-F62E-4EAF-97AA-3468FE9A63B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91" y="4255757"/>
            <a:ext cx="1398619" cy="4662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9492636-095A-40F9-91F9-C94F51C5A7CA}"/>
              </a:ext>
            </a:extLst>
          </p:cNvPr>
          <p:cNvSpPr/>
          <p:nvPr/>
        </p:nvSpPr>
        <p:spPr>
          <a:xfrm>
            <a:off x="6776437" y="4319583"/>
            <a:ext cx="4887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14"/>
              </a:rPr>
              <a:t>https://csis.fcmat.org/resources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DDB8B47-0869-40B8-9391-5DA25374F5E5}"/>
              </a:ext>
            </a:extLst>
          </p:cNvPr>
          <p:cNvSpPr txBox="1">
            <a:spLocks/>
          </p:cNvSpPr>
          <p:nvPr/>
        </p:nvSpPr>
        <p:spPr>
          <a:xfrm>
            <a:off x="543908" y="1521378"/>
            <a:ext cx="3975100" cy="17446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23BF3-B3EE-480B-8E3F-EE3F28061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13326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October 2021 CIM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1DC34-6E78-4A2B-9FB5-6DD68CFE25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86247" y="6391965"/>
            <a:ext cx="424668" cy="365125"/>
          </a:xfrm>
        </p:spPr>
        <p:txBody>
          <a:bodyPr/>
          <a:lstStyle/>
          <a:p>
            <a:pPr>
              <a:defRPr/>
            </a:pPr>
            <a:fld id="{11B520B1-6943-4489-92FF-75F2493CCD0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39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en-US" dirty="0"/>
              <a:t>You can get help through these channels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323866CD-D2B5-F247-B1A6-D88B3FC5A56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" r="873"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Support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0052" y="4254924"/>
            <a:ext cx="1800000" cy="360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Phone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535CB7-70A5-4E0C-835B-C50960E5B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63529" y="3736388"/>
            <a:ext cx="1800000" cy="359996"/>
          </a:xfrm>
        </p:spPr>
        <p:txBody>
          <a:bodyPr/>
          <a:lstStyle/>
          <a:p>
            <a:pPr algn="l"/>
            <a:r>
              <a:rPr lang="en-US" sz="1600" dirty="0"/>
              <a:t>916-325-9210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50256" y="5675686"/>
            <a:ext cx="1674000" cy="360000"/>
          </a:xfrm>
        </p:spPr>
        <p:txBody>
          <a:bodyPr/>
          <a:lstStyle/>
          <a:p>
            <a:r>
              <a:rPr lang="en-US" dirty="0"/>
              <a:t>Listserv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E0145E-8E4E-439B-A78F-92EC279B3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9293" y="4982733"/>
            <a:ext cx="3608471" cy="720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600" dirty="0">
                <a:hlinkClick r:id="rId4"/>
              </a:rPr>
              <a:t>https://csis.fcmat.org/ListServ</a:t>
            </a:r>
            <a:endParaRPr lang="en-US" sz="1600" dirty="0"/>
          </a:p>
          <a:p>
            <a:pPr algn="l"/>
            <a:r>
              <a:rPr lang="en-US" sz="1600" dirty="0">
                <a:hlinkClick r:id="rId5"/>
              </a:rPr>
              <a:t>https://www.cde.ca.gov/ds/sp/cl/listservs.asp</a:t>
            </a:r>
            <a:endParaRPr lang="en-US" sz="1600" dirty="0"/>
          </a:p>
          <a:p>
            <a:pPr algn="l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D79B0F-EFCB-42B1-AEAE-0FE4763D4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50052" y="1369956"/>
            <a:ext cx="1800000" cy="360000"/>
          </a:xfrm>
        </p:spPr>
        <p:txBody>
          <a:bodyPr/>
          <a:lstStyle/>
          <a:p>
            <a:r>
              <a:rPr lang="en-US" dirty="0"/>
              <a:t>Web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0238C6-EDC9-431C-B062-27BAF34CD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63528" y="713377"/>
            <a:ext cx="3604236" cy="720000"/>
          </a:xfrm>
        </p:spPr>
        <p:txBody>
          <a:bodyPr/>
          <a:lstStyle/>
          <a:p>
            <a:pPr lvl="0" algn="l"/>
            <a:r>
              <a:rPr lang="en-US" sz="1600" dirty="0">
                <a:hlinkClick r:id="rId6"/>
              </a:rPr>
              <a:t>http://www2.cde.ca.gov/calpadshelp/default.aspx</a:t>
            </a:r>
            <a:endParaRPr lang="en-US" sz="1600" dirty="0"/>
          </a:p>
          <a:p>
            <a:pPr lvl="0" algn="l"/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25661-92B1-4FD6-80E6-C1A1C5F5B8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50052" y="2783230"/>
            <a:ext cx="1800000" cy="360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Email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32C294C-1590-42EF-AA55-43D984432B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3529" y="2360169"/>
            <a:ext cx="2675023" cy="359996"/>
          </a:xfrm>
        </p:spPr>
        <p:txBody>
          <a:bodyPr>
            <a:normAutofit fontScale="92500"/>
          </a:bodyPr>
          <a:lstStyle/>
          <a:p>
            <a:pPr algn="l"/>
            <a:r>
              <a:rPr lang="en-US" sz="1600" dirty="0">
                <a:hlinkClick r:id="rId7"/>
              </a:rPr>
              <a:t>calpads-support@cde.ca.gov</a:t>
            </a:r>
            <a:endParaRPr lang="en-US" sz="1600" dirty="0"/>
          </a:p>
          <a:p>
            <a:pPr algn="l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8293B-B086-4048-863C-47E7C478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6B3923-BC78-49A9-B1F8-DF179812A30B}"/>
              </a:ext>
            </a:extLst>
          </p:cNvPr>
          <p:cNvGrpSpPr/>
          <p:nvPr/>
        </p:nvGrpSpPr>
        <p:grpSpPr>
          <a:xfrm>
            <a:off x="7107152" y="603995"/>
            <a:ext cx="685800" cy="685800"/>
            <a:chOff x="7449941" y="756300"/>
            <a:chExt cx="685800" cy="6858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860339-31F7-4884-957E-5C40F818E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49941" y="756300"/>
              <a:ext cx="685800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pic>
          <p:nvPicPr>
            <p:cNvPr id="34" name="Graphic 33" descr="Internet">
              <a:extLst>
                <a:ext uri="{FF2B5EF4-FFF2-40B4-BE49-F238E27FC236}">
                  <a16:creationId xmlns:a16="http://schemas.microsoft.com/office/drawing/2014/main" id="{01B04A53-CFF0-41E3-A36F-790D2F6B6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35441" y="825211"/>
              <a:ext cx="514800" cy="514800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C26E9A-3991-49A2-8D63-94C577E8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53629" y="1729956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56960D0-0A22-4E28-82F3-B9AA805E9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07152" y="2017269"/>
            <a:ext cx="6858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2" name="Graphic 31" descr="Email">
            <a:extLst>
              <a:ext uri="{FF2B5EF4-FFF2-40B4-BE49-F238E27FC236}">
                <a16:creationId xmlns:a16="http://schemas.microsoft.com/office/drawing/2014/main" id="{A67046E4-7EA7-414C-8B67-BE9C73705C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92652" y="2102769"/>
            <a:ext cx="514800" cy="5148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AA895A-8A04-4C68-83A5-3E4F5209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15529" y="3143277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AEBBE7F-98BB-4059-8F15-7198C7DAC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29575" y="3431925"/>
            <a:ext cx="6858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1" name="Graphic 20" descr="Telephone">
            <a:extLst>
              <a:ext uri="{FF2B5EF4-FFF2-40B4-BE49-F238E27FC236}">
                <a16:creationId xmlns:a16="http://schemas.microsoft.com/office/drawing/2014/main" id="{E34FD3C6-9F01-4A17-AD96-054AF500405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15075" y="3517425"/>
            <a:ext cx="514800" cy="5148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DEE8591-D916-4064-8CD3-2AD3F759B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86786" y="4617637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892DD94-78B8-4911-A32B-3B174E29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44356" y="4886471"/>
            <a:ext cx="6858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0" name="Graphic 29" descr="Chat">
            <a:extLst>
              <a:ext uri="{FF2B5EF4-FFF2-40B4-BE49-F238E27FC236}">
                <a16:creationId xmlns:a16="http://schemas.microsoft.com/office/drawing/2014/main" id="{72D31FC8-7143-4EC0-8D99-6AE8BC0B8DF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29856" y="4971971"/>
            <a:ext cx="514800" cy="5148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D2C94E-1924-4389-B84A-2828D610B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13256" y="6043608"/>
            <a:ext cx="1548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B45177BD-07D0-436C-BE8E-1FB919CE814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E3476B93-E54F-465E-BF2B-900B2FF8ED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95802" y="6376896"/>
            <a:ext cx="407894" cy="365125"/>
          </a:xfrm>
        </p:spPr>
        <p:txBody>
          <a:bodyPr/>
          <a:lstStyle/>
          <a:p>
            <a:pPr>
              <a:defRPr/>
            </a:pPr>
            <a:fld id="{11B520B1-6943-4489-92FF-75F2493CCD0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8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/>
              <a:t>Survey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8762" y="1891862"/>
            <a:ext cx="9134475" cy="1481958"/>
          </a:xfrm>
        </p:spPr>
        <p:txBody>
          <a:bodyPr anchor="ctr"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b="1" dirty="0"/>
              <a:t>Please complete our survey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US" b="1" dirty="0"/>
          </a:p>
          <a:p>
            <a:pPr marL="57150" indent="0" algn="ctr">
              <a:spcAft>
                <a:spcPts val="600"/>
              </a:spcAft>
              <a:buNone/>
            </a:pPr>
            <a:endParaRPr lang="en-US" sz="2400" dirty="0"/>
          </a:p>
        </p:txBody>
      </p:sp>
      <p:pic>
        <p:nvPicPr>
          <p:cNvPr id="8" name="Picture 2" descr="Survey icon."/>
          <p:cNvPicPr>
            <a:picLocks noGrp="1" noChangeAspect="1" noChangeArrowheads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283" y="3610303"/>
            <a:ext cx="1715432" cy="238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56485-14D8-4FF1-A829-B3D78EC26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DBCF3-25EB-46E5-B1BD-749CFB91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8207" y="6269084"/>
            <a:ext cx="475593" cy="447581"/>
          </a:xfrm>
        </p:spPr>
        <p:txBody>
          <a:bodyPr/>
          <a:lstStyle/>
          <a:p>
            <a:pPr>
              <a:defRPr/>
            </a:pPr>
            <a:fld id="{D6029DA4-09B0-4A2D-AA4B-CC45A202471A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7784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Next Meeting</a:t>
            </a:r>
          </a:p>
        </p:txBody>
      </p:sp>
      <p:pic>
        <p:nvPicPr>
          <p:cNvPr id="5" name="Picture 4" descr="The tower of the city&#10;&#10;Description automatically generated">
            <a:extLst>
              <a:ext uri="{FF2B5EF4-FFF2-40B4-BE49-F238E27FC236}">
                <a16:creationId xmlns:a16="http://schemas.microsoft.com/office/drawing/2014/main" id="{3E519F75-6CDB-4838-8F59-5905B2FF57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0" r="-4" b="5350"/>
          <a:stretch/>
        </p:blipFill>
        <p:spPr>
          <a:xfrm>
            <a:off x="836612" y="1586706"/>
            <a:ext cx="5157787" cy="3684588"/>
          </a:xfrm>
          <a:prstGeom prst="rect">
            <a:avLst/>
          </a:prstGeom>
          <a:noFill/>
          <a:ln w="95250" cap="sq">
            <a:noFill/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BD306F-2A07-4DCC-8B76-87B5F6BA3151}"/>
              </a:ext>
            </a:extLst>
          </p:cNvPr>
          <p:cNvSpPr txBox="1">
            <a:spLocks/>
          </p:cNvSpPr>
          <p:nvPr/>
        </p:nvSpPr>
        <p:spPr>
          <a:xfrm>
            <a:off x="6172200" y="1690688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April 2022 CIM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b="1" dirty="0"/>
              <a:t>Zooming from Sacramento</a:t>
            </a:r>
          </a:p>
          <a:p>
            <a:pPr marL="0"/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0CAE9AA0-5AD3-45BF-81F6-3B545689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655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October 2021 CIM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765E44-91B5-4A5A-89B9-8617C8467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41BBA40-D491-440F-A181-17CBDCE45226}" type="slidenum">
              <a:rPr lang="en-US" smtClean="0"/>
              <a:pPr>
                <a:spcAft>
                  <a:spcPts val="600"/>
                </a:spcAft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4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98185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820"/>
            <a:ext cx="10515600" cy="46019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/>
              <a:t>Changes to CALPADS Communications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/>
              <a:t>2021-22 CALPADS Reporting Calendar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/>
              <a:t>Post Redesign Update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/>
              <a:t>2021-22 System Changes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/>
              <a:t>Roadmap for Future Academic Years</a:t>
            </a:r>
          </a:p>
          <a:p>
            <a:pPr marL="0" indent="0">
              <a:buNone/>
            </a:pPr>
            <a:r>
              <a:rPr lang="en-US" sz="2800" dirty="0"/>
              <a:t>Support Update</a:t>
            </a:r>
          </a:p>
          <a:p>
            <a:pPr marL="0" indent="0">
              <a:buNone/>
            </a:pPr>
            <a:r>
              <a:rPr lang="en-US" sz="2800" dirty="0"/>
              <a:t>Support Tips and Resources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B613-8F7A-4AC7-9558-F78598A8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374CB-5592-4157-88F5-DFC39D32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7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2EE56D9-ACB7-4861-ABBA-E250CD5DF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5518" y="136526"/>
            <a:ext cx="9960963" cy="6640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828" y="50498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Changes to CALPADS Communications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29D7E7-9778-4AAA-BACD-5A5509A7583F}"/>
              </a:ext>
            </a:extLst>
          </p:cNvPr>
          <p:cNvSpPr txBox="1"/>
          <p:nvPr/>
        </p:nvSpPr>
        <p:spPr>
          <a:xfrm>
            <a:off x="1102500" y="7008000"/>
            <a:ext cx="1028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picserver.org/highway-signs2/c/communication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361CF9-4B54-417A-A32C-4629DAE0CD97}"/>
              </a:ext>
            </a:extLst>
          </p:cNvPr>
          <p:cNvSpPr txBox="1"/>
          <p:nvPr/>
        </p:nvSpPr>
        <p:spPr>
          <a:xfrm>
            <a:off x="1831651" y="7308000"/>
            <a:ext cx="94286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://www.pngall.com/communication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c/3.0/"/>
              </a:rPr>
              <a:t>CC BY-NC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35279-AF4A-47E9-8EB7-9957D43F8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More Frequent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2C00B-932A-4088-BA39-1DBAB928E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The CDE is making efforts to have more frequent and timely communications with LEAs: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County Office of Education (COE) User Group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CALPADS Information Meetings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CALPADS Quarterly Update Meetings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3D2E6-5ECB-47B2-89B4-C54C8B1A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46153-E95A-4F26-8609-2F4CC9C9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9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5370-5008-4267-BE00-B82D9CBC2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County Office of Education User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DFD39-8094-4387-B5DB-5AB41ACF0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Meetings occur every two months with COE representatives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All counties are invited to participate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Provides important updates to COE representatives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Facilitates communication between COEs on CALPADS-related issues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Provides a mechanism for soliciting feedback from LEAs on proposed changes and issues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410B4-8A54-426E-9D7A-1C3839A3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C28F2-8085-49A9-95F5-BDE4DBF8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35279-AF4A-47E9-8EB7-9957D43F8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CIM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2C00B-932A-4088-BA39-1DBAB928E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The CIM will still be held twice annually but will: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Focus on “big picture” strategies for the current and future academic years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Be shorter in duration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Detailed information focused on submissions will now be provided at new regional meetings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3D2E6-5ECB-47B2-89B4-C54C8B1A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October 2021 CIM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46153-E95A-4F26-8609-2F4CC9C9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BA40-D491-440F-A181-17CBDCE4522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778740"/>
      </p:ext>
    </p:extLst>
  </p:cSld>
  <p:clrMapOvr>
    <a:masterClrMapping/>
  </p:clrMapOvr>
</p:sld>
</file>

<file path=ppt/theme/theme1.xml><?xml version="1.0" encoding="utf-8"?>
<a:theme xmlns:a="http://schemas.openxmlformats.org/drawingml/2006/main" name="CIM-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M-2019" id="{B9C3F610-4E1D-4346-893C-17D4017EE80C}" vid="{D4815EB3-A786-43C2-8434-E73715421677}"/>
    </a:ext>
  </a:extLst>
</a:theme>
</file>

<file path=ppt/theme/theme10.xml><?xml version="1.0" encoding="utf-8"?>
<a:theme xmlns:a="http://schemas.openxmlformats.org/drawingml/2006/main" name="4_ADAD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North-South.potx" id="{F7A549D7-2844-422A-8D4F-1FAB867A9694}" vid="{8C059306-29CE-48EE-A8B5-87A3B564F7A5}"/>
    </a:ext>
  </a:extLst>
</a:theme>
</file>

<file path=ppt/theme/theme11.xml><?xml version="1.0" encoding="utf-8"?>
<a:theme xmlns:a="http://schemas.openxmlformats.org/drawingml/2006/main" name="5_ADAD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North-South.potx" id="{F7A549D7-2844-422A-8D4F-1FAB867A9694}" vid="{8C059306-29CE-48EE-A8B5-87A3B564F7A5}"/>
    </a:ext>
  </a:extLst>
</a:theme>
</file>

<file path=ppt/theme/theme12.xml><?xml version="1.0" encoding="utf-8"?>
<a:theme xmlns:a="http://schemas.openxmlformats.org/drawingml/2006/main" name="6_ADAD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North-South.potx" id="{F7A549D7-2844-422A-8D4F-1FAB867A9694}" vid="{8C059306-29CE-48EE-A8B5-87A3B564F7A5}"/>
    </a:ext>
  </a:extLst>
</a:theme>
</file>

<file path=ppt/theme/theme13.xml><?xml version="1.0" encoding="utf-8"?>
<a:theme xmlns:a="http://schemas.openxmlformats.org/drawingml/2006/main" name="4_AAU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U_Widescreen_Sample.pptx" id="{726F9FF5-C628-4DB6-949A-54C39A389D23}" vid="{AEA919EF-AEDD-45F0-94EE-833B1CB42E3B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AU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A65478-4E53-44C8-A41C-D7DF3A13DA49}" vid="{78F3B484-26D0-4A84-90DB-B84BFBF9E451}"/>
    </a:ext>
  </a:extLst>
</a:theme>
</file>

<file path=ppt/theme/theme3.xml><?xml version="1.0" encoding="utf-8"?>
<a:theme xmlns:a="http://schemas.openxmlformats.org/drawingml/2006/main" name="ADAD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North-South.potx" id="{F7A549D7-2844-422A-8D4F-1FAB867A9694}" vid="{8C059306-29CE-48EE-A8B5-87A3B564F7A5}"/>
    </a:ext>
  </a:extLst>
</a:theme>
</file>

<file path=ppt/theme/theme4.xml><?xml version="1.0" encoding="utf-8"?>
<a:theme xmlns:a="http://schemas.openxmlformats.org/drawingml/2006/main" name="1_ADAD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North-South.potx" id="{F7A549D7-2844-422A-8D4F-1FAB867A9694}" vid="{8C059306-29CE-48EE-A8B5-87A3B564F7A5}"/>
    </a:ext>
  </a:extLst>
</a:theme>
</file>

<file path=ppt/theme/theme5.xml><?xml version="1.0" encoding="utf-8"?>
<a:theme xmlns:a="http://schemas.openxmlformats.org/drawingml/2006/main" name="2_ADAD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North-South.potx" id="{F7A549D7-2844-422A-8D4F-1FAB867A9694}" vid="{8C059306-29CE-48EE-A8B5-87A3B564F7A5}"/>
    </a:ext>
  </a:extLst>
</a:theme>
</file>

<file path=ppt/theme/theme6.xml><?xml version="1.0" encoding="utf-8"?>
<a:theme xmlns:a="http://schemas.openxmlformats.org/drawingml/2006/main" name="3_ADAD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North-South.potx" id="{F7A549D7-2844-422A-8D4F-1FAB867A9694}" vid="{8C059306-29CE-48EE-A8B5-87A3B564F7A5}"/>
    </a:ext>
  </a:extLst>
</a:theme>
</file>

<file path=ppt/theme/theme7.xml><?xml version="1.0" encoding="utf-8"?>
<a:theme xmlns:a="http://schemas.openxmlformats.org/drawingml/2006/main" name="2_AAU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U_Widescreen_Sample.pptx" id="{726F9FF5-C628-4DB6-949A-54C39A389D23}" vid="{AEA919EF-AEDD-45F0-94EE-833B1CB42E3B}"/>
    </a:ext>
  </a:extLst>
</a:theme>
</file>

<file path=ppt/theme/theme8.xml><?xml version="1.0" encoding="utf-8"?>
<a:theme xmlns:a="http://schemas.openxmlformats.org/drawingml/2006/main" name="CIM_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M_2019" id="{EAE441B4-A377-471F-AD16-1C043CCB74C9}" vid="{50AB5BE1-BD6D-45E0-9054-5C1D20B60BC0}"/>
    </a:ext>
  </a:extLst>
</a:theme>
</file>

<file path=ppt/theme/theme9.xml><?xml version="1.0" encoding="utf-8"?>
<a:theme xmlns:a="http://schemas.openxmlformats.org/drawingml/2006/main" name="3_AAU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A65478-4E53-44C8-A41C-D7DF3A13DA49}" vid="{78F3B484-26D0-4A84-90DB-B84BFBF9E45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a02d6da-6e2a-47e9-8a46-3410cd2005e7">JS2FVCQCCJ6Q-957132814-379</_dlc_DocId>
    <_dlc_DocIdUrl xmlns="3a02d6da-6e2a-47e9-8a46-3410cd2005e7">
      <Url>https://fcmat2.sharepoint.com/sites/calpads/_layouts/15/DocIdRedir.aspx?ID=JS2FVCQCCJ6Q-957132814-379</Url>
      <Description>JS2FVCQCCJ6Q-957132814-379</Description>
    </_dlc_DocIdUrl>
    <DocBody xmlns="7b0d31fd-dfb0-4710-ae75-f5a38af1b648">This presentation is for the CALPADS Information Meeting (CIM) for October 19, 2021.</DocBody>
    <DocShortBody xmlns="7b0d31fd-dfb0-4710-ae75-f5a38af1b648">This presentation is for the CALPADS Information Meeting (CIM) for October 19, 2021.</DocShortBody>
    <DocTitle xmlns="7b0d31fd-dfb0-4710-ae75-f5a38af1b648">CIM PowerPoint Presentation - October 2021</DocTitle>
    <_Flow_SignoffStatus xmlns="7b0d31fd-dfb0-4710-ae75-f5a38af1b648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D080C2979D2418DBE16DCE8B5CBC8" ma:contentTypeVersion="11" ma:contentTypeDescription="Create a new document." ma:contentTypeScope="" ma:versionID="bc8e78cfd92e5534e233ab00863577e2">
  <xsd:schema xmlns:xsd="http://www.w3.org/2001/XMLSchema" xmlns:xs="http://www.w3.org/2001/XMLSchema" xmlns:p="http://schemas.microsoft.com/office/2006/metadata/properties" xmlns:ns1="http://schemas.microsoft.com/sharepoint/v3" xmlns:ns2="3a02d6da-6e2a-47e9-8a46-3410cd2005e7" xmlns:ns3="7b0d31fd-dfb0-4710-ae75-f5a38af1b648" targetNamespace="http://schemas.microsoft.com/office/2006/metadata/properties" ma:root="true" ma:fieldsID="c3a163bb622dd245a54724add2a46b44" ns1:_="" ns2:_="" ns3:_="">
    <xsd:import namespace="http://schemas.microsoft.com/sharepoint/v3"/>
    <xsd:import namespace="3a02d6da-6e2a-47e9-8a46-3410cd2005e7"/>
    <xsd:import namespace="7b0d31fd-dfb0-4710-ae75-f5a38af1b64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Body"/>
                <xsd:element ref="ns3:DocShortBody"/>
                <xsd:element ref="ns3:DocTitle"/>
                <xsd:element ref="ns3:MediaServiceMetadata" minOccurs="0"/>
                <xsd:element ref="ns3:MediaServiceFastMetadata" minOccurs="0"/>
                <xsd:element ref="ns3:_Flow_SignoffStatus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2d6da-6e2a-47e9-8a46-3410cd2005e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0d31fd-dfb0-4710-ae75-f5a38af1b648" elementFormDefault="qualified">
    <xsd:import namespace="http://schemas.microsoft.com/office/2006/documentManagement/types"/>
    <xsd:import namespace="http://schemas.microsoft.com/office/infopath/2007/PartnerControls"/>
    <xsd:element name="DocBody" ma:index="11" ma:displayName="DocBody" ma:internalName="DocBody">
      <xsd:simpleType>
        <xsd:restriction base="dms:Note"/>
      </xsd:simpleType>
    </xsd:element>
    <xsd:element name="DocShortBody" ma:index="12" ma:displayName="DocShortBody" ma:internalName="DocShortBody">
      <xsd:simpleType>
        <xsd:restriction base="dms:Note"/>
      </xsd:simpleType>
    </xsd:element>
    <xsd:element name="DocTitle" ma:index="13" ma:displayName="DocTitle" ma:internalName="DocTitle">
      <xsd:simpleType>
        <xsd:restriction base="dms:Text">
          <xsd:maxLength value="255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6" nillable="true" ma:displayName="Sign-off status" ma:internalName="Sign_x002d_off_x0020_status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6425E9B-907E-49EF-8B80-4E4117EBD207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8555b6f1-725f-46c5-b1ab-8a06ff3ec0fa"/>
    <ds:schemaRef ds:uri="3a02d6da-6e2a-47e9-8a46-3410cd2005e7"/>
  </ds:schemaRefs>
</ds:datastoreItem>
</file>

<file path=customXml/itemProps2.xml><?xml version="1.0" encoding="utf-8"?>
<ds:datastoreItem xmlns:ds="http://schemas.openxmlformats.org/officeDocument/2006/customXml" ds:itemID="{966ECCE1-167E-4CE6-9D0D-60F4EDA432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DCB9F2-CD18-4DB7-86E2-CB562A968825}"/>
</file>

<file path=customXml/itemProps4.xml><?xml version="1.0" encoding="utf-8"?>
<ds:datastoreItem xmlns:ds="http://schemas.openxmlformats.org/officeDocument/2006/customXml" ds:itemID="{17D24AB6-BBAC-4408-965E-FCA80C2DCE0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8777</TotalTime>
  <Words>2270</Words>
  <Application>Microsoft Office PowerPoint</Application>
  <PresentationFormat>Widescreen</PresentationFormat>
  <Paragraphs>377</Paragraphs>
  <Slides>44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CIM-2019</vt:lpstr>
      <vt:lpstr>1_AAU Slide Master</vt:lpstr>
      <vt:lpstr>ADAD Layout</vt:lpstr>
      <vt:lpstr>1_ADAD Layout</vt:lpstr>
      <vt:lpstr>2_ADAD Layout</vt:lpstr>
      <vt:lpstr>3_ADAD Layout</vt:lpstr>
      <vt:lpstr>2_AAU Slide Master</vt:lpstr>
      <vt:lpstr>CIM_2019</vt:lpstr>
      <vt:lpstr>3_AAU Slide Master</vt:lpstr>
      <vt:lpstr>4_ADAD Layout</vt:lpstr>
      <vt:lpstr>5_ADAD Layout</vt:lpstr>
      <vt:lpstr>6_ADAD Layout</vt:lpstr>
      <vt:lpstr>4_AAU Slide Master</vt:lpstr>
      <vt:lpstr>CALPADS Information Meeting</vt:lpstr>
      <vt:lpstr>PowerPoint Presentation</vt:lpstr>
      <vt:lpstr>Procedures for Asking Questions</vt:lpstr>
      <vt:lpstr>CIM Presenters</vt:lpstr>
      <vt:lpstr>Agenda</vt:lpstr>
      <vt:lpstr>Changes to CALPADS Communications</vt:lpstr>
      <vt:lpstr>More Frequent Communications</vt:lpstr>
      <vt:lpstr>County Office of Education User Group</vt:lpstr>
      <vt:lpstr>CIM Changes</vt:lpstr>
      <vt:lpstr>CALPADS Quarterly Update Meetings</vt:lpstr>
      <vt:lpstr>Update and User Group Meetings</vt:lpstr>
      <vt:lpstr>2021-22 CALPADS Calendar</vt:lpstr>
      <vt:lpstr>2021-22 CALPADS Calendar</vt:lpstr>
      <vt:lpstr>Post Redesign Update</vt:lpstr>
      <vt:lpstr>Post Process Redesign Updates</vt:lpstr>
      <vt:lpstr>PowerPoint Presentation</vt:lpstr>
      <vt:lpstr>Impacts and Business Process Changes</vt:lpstr>
      <vt:lpstr>Impacts and Business Process Changes</vt:lpstr>
      <vt:lpstr>2021-22 CALPADS Changes</vt:lpstr>
      <vt:lpstr>Fall 1 and 2 Changes</vt:lpstr>
      <vt:lpstr>AB 130/167 – Independent Study Data Collection Requirements</vt:lpstr>
      <vt:lpstr>AB 130/167 – Independent Study Data Collection Requirements</vt:lpstr>
      <vt:lpstr>Roadmap and Vision for 2022-23 and Beyond</vt:lpstr>
      <vt:lpstr>PowerPoint Presentation</vt:lpstr>
      <vt:lpstr>Vision for General Data Collection and Reporting Improvements</vt:lpstr>
      <vt:lpstr>Special Education (SPED) File          Re-architecture</vt:lpstr>
      <vt:lpstr>Creation of Application Program Interface (API) with SIS</vt:lpstr>
      <vt:lpstr>Vision for Legislatively Mandated Changes</vt:lpstr>
      <vt:lpstr>Course and Staff Data Redesign </vt:lpstr>
      <vt:lpstr>Classified Data Collection</vt:lpstr>
      <vt:lpstr>School Calendar Collection</vt:lpstr>
      <vt:lpstr>Vision for Data Integration Data Collection Reduction and Streamlining</vt:lpstr>
      <vt:lpstr>Exchange of Migrant Student Information Network (MSIN) Data </vt:lpstr>
      <vt:lpstr>Test Settings through CALPADS </vt:lpstr>
      <vt:lpstr>Vision for Changes to Provide Information Back to LEAs</vt:lpstr>
      <vt:lpstr>Importing ELPAC, CAASPP test scores into CALPADS</vt:lpstr>
      <vt:lpstr>CALPADS Support Update   Angela Ratty Client Services Architect, FCMAT/CSIS</vt:lpstr>
      <vt:lpstr>Support Tips and Resources</vt:lpstr>
      <vt:lpstr>Live Demo</vt:lpstr>
      <vt:lpstr>Support Tips</vt:lpstr>
      <vt:lpstr>Resources and Training</vt:lpstr>
      <vt:lpstr>Support</vt:lpstr>
      <vt:lpstr>Survey</vt:lpstr>
      <vt:lpstr>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CIM PowerPoint Presentation - October 2021</dc:title>
  <dc:creator>Marshall Isbell</dc:creator>
  <cp:lastModifiedBy>Martha Friedrich</cp:lastModifiedBy>
  <cp:revision>283</cp:revision>
  <cp:lastPrinted>2020-03-17T23:56:25Z</cp:lastPrinted>
  <dcterms:created xsi:type="dcterms:W3CDTF">2020-03-17T20:32:51Z</dcterms:created>
  <dcterms:modified xsi:type="dcterms:W3CDTF">2021-10-18T19:41:11Z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0x01010010CD080C2979D2418DBE16DCE8B5CBC8</vt:lpwstr>
  </property>
  <property fmtid="{D5CDD505-2E9C-101B-9397-08002B2CF9AE}" pid="3" name="_dlc_DocIdItemGuid">
    <vt:lpwstr>3cd38e30-9c60-4683-8b57-87ae93114886</vt:lpwstr>
  </property>
</Properties>
</file>