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9"/>
  </p:notesMasterIdLst>
  <p:handoutMasterIdLst>
    <p:handoutMasterId r:id="rId30"/>
  </p:handoutMasterIdLst>
  <p:sldIdLst>
    <p:sldId id="256" r:id="rId6"/>
    <p:sldId id="281" r:id="rId7"/>
    <p:sldId id="1297" r:id="rId8"/>
    <p:sldId id="1220" r:id="rId9"/>
    <p:sldId id="1328" r:id="rId10"/>
    <p:sldId id="1304" r:id="rId11"/>
    <p:sldId id="1312" r:id="rId12"/>
    <p:sldId id="1294" r:id="rId13"/>
    <p:sldId id="1235" r:id="rId14"/>
    <p:sldId id="1237" r:id="rId15"/>
    <p:sldId id="1318" r:id="rId16"/>
    <p:sldId id="1313" r:id="rId17"/>
    <p:sldId id="1228" r:id="rId18"/>
    <p:sldId id="1229" r:id="rId19"/>
    <p:sldId id="1230" r:id="rId20"/>
    <p:sldId id="1231" r:id="rId21"/>
    <p:sldId id="1319" r:id="rId22"/>
    <p:sldId id="1331" r:id="rId23"/>
    <p:sldId id="1323" r:id="rId24"/>
    <p:sldId id="1327" r:id="rId25"/>
    <p:sldId id="1322" r:id="rId26"/>
    <p:sldId id="1336"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Fong" initials="AF" lastIdx="1" clrIdx="0">
    <p:extLst>
      <p:ext uri="{19B8F6BF-5375-455C-9EA6-DF929625EA0E}">
        <p15:presenceInfo xmlns:p15="http://schemas.microsoft.com/office/powerpoint/2012/main" userId="S::AFong@fcmat.org::333a7b72-bbb2-43dc-8825-d9b71e97dd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E6DA"/>
    <a:srgbClr val="EDF3ED"/>
    <a:srgbClr val="1615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31" autoAdjust="0"/>
  </p:normalViewPr>
  <p:slideViewPr>
    <p:cSldViewPr snapToGrid="0">
      <p:cViewPr varScale="1">
        <p:scale>
          <a:sx n="69" d="100"/>
          <a:sy n="69" d="100"/>
        </p:scale>
        <p:origin x="96" y="5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08T16:12:14.163" idx="1">
    <p:pos x="6578" y="452"/>
    <p:text>Full funding was achieved in 2018-19, so are these 1819 rates or 1920? It would be helpful if we could annotate what year we're talking about</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CCDDFD-90D1-47B5-BBC0-0E52A5A37161}" type="doc">
      <dgm:prSet loTypeId="urn:diagrams.loki3.com/VaryingWidthList" loCatId="list" qsTypeId="urn:microsoft.com/office/officeart/2005/8/quickstyle/simple5" qsCatId="simple" csTypeId="urn:microsoft.com/office/officeart/2005/8/colors/accent0_3" csCatId="mainScheme" phldr="1"/>
      <dgm:spPr/>
    </dgm:pt>
    <dgm:pt modelId="{EC0AED6E-879F-49E3-BA7A-D579175EA9F7}">
      <dgm:prSet phldrT="[Text]" custT="1"/>
      <dgm:spPr>
        <a:solidFill>
          <a:srgbClr val="161569"/>
        </a:solidFill>
        <a:ln>
          <a:noFill/>
        </a:ln>
        <a:effectLst/>
      </dgm:spPr>
      <dgm:t>
        <a:bodyPr/>
        <a:lstStyle/>
        <a:p>
          <a:pPr>
            <a:lnSpc>
              <a:spcPct val="100000"/>
            </a:lnSpc>
          </a:pPr>
          <a:r>
            <a:rPr lang="en-US" sz="3600" dirty="0">
              <a:latin typeface="Montserrat" panose="02000505000000020004" pitchFamily="2" charset="0"/>
            </a:rPr>
            <a:t>Highlight several of the high stakes ways data are being used and how you can impact the quality and accuracy of those data to maximize funding</a:t>
          </a:r>
          <a:r>
            <a:rPr lang="en-US" sz="3600" i="0" dirty="0">
              <a:latin typeface="Montserrat" panose="02000505000000020004" pitchFamily="2" charset="0"/>
            </a:rPr>
            <a:t>, insure student and school performance are accurately reflected, and direct the use of limited resources.</a:t>
          </a:r>
        </a:p>
      </dgm:t>
    </dgm:pt>
    <dgm:pt modelId="{6C274BF1-CF5B-4B9F-8728-C7F3A681865D}" type="parTrans" cxnId="{740FFD83-C630-46AC-B34F-A39E9DB74668}">
      <dgm:prSet/>
      <dgm:spPr/>
      <dgm:t>
        <a:bodyPr/>
        <a:lstStyle/>
        <a:p>
          <a:endParaRPr lang="en-US" sz="2000"/>
        </a:p>
      </dgm:t>
    </dgm:pt>
    <dgm:pt modelId="{4749AF8C-6BEA-480C-9BEE-A466A7948BEE}" type="sibTrans" cxnId="{740FFD83-C630-46AC-B34F-A39E9DB74668}">
      <dgm:prSet/>
      <dgm:spPr/>
      <dgm:t>
        <a:bodyPr/>
        <a:lstStyle/>
        <a:p>
          <a:endParaRPr lang="en-US" sz="2000"/>
        </a:p>
      </dgm:t>
    </dgm:pt>
    <dgm:pt modelId="{2A11B6D0-7077-44C8-9253-F5283F560F37}" type="pres">
      <dgm:prSet presAssocID="{A7CCDDFD-90D1-47B5-BBC0-0E52A5A37161}" presName="Name0" presStyleCnt="0">
        <dgm:presLayoutVars>
          <dgm:resizeHandles/>
        </dgm:presLayoutVars>
      </dgm:prSet>
      <dgm:spPr/>
    </dgm:pt>
    <dgm:pt modelId="{A30B1D2E-3807-4D22-923F-C869E210A771}" type="pres">
      <dgm:prSet presAssocID="{EC0AED6E-879F-49E3-BA7A-D579175EA9F7}" presName="text" presStyleLbl="node1" presStyleIdx="0" presStyleCnt="1" custScaleX="276594" custLinFactNeighborY="23447">
        <dgm:presLayoutVars>
          <dgm:bulletEnabled val="1"/>
        </dgm:presLayoutVars>
      </dgm:prSet>
      <dgm:spPr/>
    </dgm:pt>
  </dgm:ptLst>
  <dgm:cxnLst>
    <dgm:cxn modelId="{740FFD83-C630-46AC-B34F-A39E9DB74668}" srcId="{A7CCDDFD-90D1-47B5-BBC0-0E52A5A37161}" destId="{EC0AED6E-879F-49E3-BA7A-D579175EA9F7}" srcOrd="0" destOrd="0" parTransId="{6C274BF1-CF5B-4B9F-8728-C7F3A681865D}" sibTransId="{4749AF8C-6BEA-480C-9BEE-A466A7948BEE}"/>
    <dgm:cxn modelId="{AA9DC991-29DD-40EF-85A3-8FE98A5BAF61}" type="presOf" srcId="{EC0AED6E-879F-49E3-BA7A-D579175EA9F7}" destId="{A30B1D2E-3807-4D22-923F-C869E210A771}" srcOrd="0" destOrd="0" presId="urn:diagrams.loki3.com/VaryingWidthList"/>
    <dgm:cxn modelId="{07D850E3-2546-4775-B1C0-A19D7D1683D3}" type="presOf" srcId="{A7CCDDFD-90D1-47B5-BBC0-0E52A5A37161}" destId="{2A11B6D0-7077-44C8-9253-F5283F560F37}" srcOrd="0" destOrd="0" presId="urn:diagrams.loki3.com/VaryingWidthList"/>
    <dgm:cxn modelId="{17028422-FD45-48EF-89E2-F78A9A405B33}" type="presParOf" srcId="{2A11B6D0-7077-44C8-9253-F5283F560F37}" destId="{A30B1D2E-3807-4D22-923F-C869E210A771}" srcOrd="0" destOrd="0" presId="urn:diagrams.loki3.com/VaryingWidthList"/>
  </dgm:cxnLst>
  <dgm:bg>
    <a:solidFill>
      <a:srgbClr val="161569"/>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EEA308-24C6-419C-9315-28A352A49AB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96BAA58-673A-4820-A0E2-79D78B202BFF}">
      <dgm:prSet phldrT="[Text]" custT="1"/>
      <dgm:spPr>
        <a:solidFill>
          <a:srgbClr val="161569"/>
        </a:solidFill>
      </dgm:spPr>
      <dgm:t>
        <a:bodyPr/>
        <a:lstStyle/>
        <a:p>
          <a:r>
            <a:rPr lang="en-US" sz="2400" dirty="0">
              <a:latin typeface="Montserrat" panose="02000505000000020004" pitchFamily="2" charset="0"/>
            </a:rPr>
            <a:t>Low Income</a:t>
          </a:r>
        </a:p>
      </dgm:t>
    </dgm:pt>
    <dgm:pt modelId="{8FED43C2-C8AF-4CCC-A8A5-1D0428F28B82}" type="parTrans" cxnId="{66E45E78-E967-4CD2-A1F2-246E7E22A39D}">
      <dgm:prSet/>
      <dgm:spPr/>
      <dgm:t>
        <a:bodyPr/>
        <a:lstStyle/>
        <a:p>
          <a:endParaRPr lang="en-US" sz="1600"/>
        </a:p>
      </dgm:t>
    </dgm:pt>
    <dgm:pt modelId="{5E0D30FA-7E4A-4E31-AE4D-7880D4241458}" type="sibTrans" cxnId="{66E45E78-E967-4CD2-A1F2-246E7E22A39D}">
      <dgm:prSet/>
      <dgm:spPr/>
      <dgm:t>
        <a:bodyPr/>
        <a:lstStyle/>
        <a:p>
          <a:endParaRPr lang="en-US" sz="1600"/>
        </a:p>
      </dgm:t>
    </dgm:pt>
    <dgm:pt modelId="{F68607DA-AAC2-491F-B320-2C52B6437E72}">
      <dgm:prSet phldrT="[Text]" custT="1"/>
      <dgm:spPr>
        <a:solidFill>
          <a:srgbClr val="161569"/>
        </a:solidFill>
      </dgm:spPr>
      <dgm:t>
        <a:bodyPr/>
        <a:lstStyle/>
        <a:p>
          <a:r>
            <a:rPr lang="en-US" sz="2400" dirty="0">
              <a:latin typeface="Montserrat" panose="02000505000000020004" pitchFamily="2" charset="0"/>
            </a:rPr>
            <a:t>English Learners</a:t>
          </a:r>
        </a:p>
      </dgm:t>
    </dgm:pt>
    <dgm:pt modelId="{E2E6DFDE-EF82-497E-A9B1-BC75B7BF2C91}" type="parTrans" cxnId="{02FC93BF-EBED-4A80-8B99-C1A5042DFDDF}">
      <dgm:prSet/>
      <dgm:spPr/>
      <dgm:t>
        <a:bodyPr/>
        <a:lstStyle/>
        <a:p>
          <a:endParaRPr lang="en-US" sz="1600"/>
        </a:p>
      </dgm:t>
    </dgm:pt>
    <dgm:pt modelId="{15C2D279-944C-4B77-8E2F-E63D52F31CB4}" type="sibTrans" cxnId="{02FC93BF-EBED-4A80-8B99-C1A5042DFDDF}">
      <dgm:prSet/>
      <dgm:spPr/>
      <dgm:t>
        <a:bodyPr/>
        <a:lstStyle/>
        <a:p>
          <a:endParaRPr lang="en-US" sz="1600"/>
        </a:p>
      </dgm:t>
    </dgm:pt>
    <dgm:pt modelId="{884FF4AF-8CC6-46AE-AFC3-3EDF388A9FA4}">
      <dgm:prSet phldrT="[Text]" custT="1"/>
      <dgm:spPr>
        <a:solidFill>
          <a:srgbClr val="161569"/>
        </a:solidFill>
      </dgm:spPr>
      <dgm:t>
        <a:bodyPr/>
        <a:lstStyle/>
        <a:p>
          <a:r>
            <a:rPr lang="en-US" sz="2400" dirty="0">
              <a:latin typeface="Montserrat" panose="02000505000000020004" pitchFamily="2" charset="0"/>
            </a:rPr>
            <a:t>Foster Youth</a:t>
          </a:r>
        </a:p>
      </dgm:t>
    </dgm:pt>
    <dgm:pt modelId="{838A4517-C594-4DE8-9D5C-13865E62013F}" type="parTrans" cxnId="{AD89F481-66C3-4D6A-932A-B982EC51DCE5}">
      <dgm:prSet/>
      <dgm:spPr/>
      <dgm:t>
        <a:bodyPr/>
        <a:lstStyle/>
        <a:p>
          <a:endParaRPr lang="en-US" sz="1600"/>
        </a:p>
      </dgm:t>
    </dgm:pt>
    <dgm:pt modelId="{3C913C39-90D3-4E8F-8C58-D158D6FA7D3E}" type="sibTrans" cxnId="{AD89F481-66C3-4D6A-932A-B982EC51DCE5}">
      <dgm:prSet/>
      <dgm:spPr/>
      <dgm:t>
        <a:bodyPr/>
        <a:lstStyle/>
        <a:p>
          <a:endParaRPr lang="en-US" sz="1600"/>
        </a:p>
      </dgm:t>
    </dgm:pt>
    <dgm:pt modelId="{370F11EC-A39B-4153-B9A9-304BF23C09EB}">
      <dgm:prSet phldrT="[Text]" custT="1"/>
      <dgm:spPr/>
      <dgm:t>
        <a:bodyPr/>
        <a:lstStyle/>
        <a:p>
          <a:r>
            <a:rPr lang="en-US" sz="2000" dirty="0">
              <a:solidFill>
                <a:schemeClr val="tx1">
                  <a:lumMod val="75000"/>
                  <a:lumOff val="25000"/>
                </a:schemeClr>
              </a:solidFill>
              <a:latin typeface="Montserrat" panose="02000505000000020004" pitchFamily="2" charset="0"/>
            </a:rPr>
            <a:t>Free/Reduced Price Meal Eligible (NSLP/Alternative Application)</a:t>
          </a:r>
        </a:p>
      </dgm:t>
    </dgm:pt>
    <dgm:pt modelId="{54CD816C-D11D-4AA0-B889-EDB3FF21A5CD}" type="parTrans" cxnId="{8D4FEE6C-DDCC-43F4-AC7E-95C25DFCE0A0}">
      <dgm:prSet/>
      <dgm:spPr/>
      <dgm:t>
        <a:bodyPr/>
        <a:lstStyle/>
        <a:p>
          <a:endParaRPr lang="en-US" sz="1600"/>
        </a:p>
      </dgm:t>
    </dgm:pt>
    <dgm:pt modelId="{6F762AA4-CA9B-4240-8AB2-2559599AF817}" type="sibTrans" cxnId="{8D4FEE6C-DDCC-43F4-AC7E-95C25DFCE0A0}">
      <dgm:prSet/>
      <dgm:spPr/>
      <dgm:t>
        <a:bodyPr/>
        <a:lstStyle/>
        <a:p>
          <a:endParaRPr lang="en-US" sz="1600"/>
        </a:p>
      </dgm:t>
    </dgm:pt>
    <dgm:pt modelId="{DA404F85-B076-4A0D-9AB5-24DF92317DC4}">
      <dgm:prSet custT="1"/>
      <dgm:spPr/>
      <dgm:t>
        <a:bodyPr/>
        <a:lstStyle/>
        <a:p>
          <a:r>
            <a:rPr lang="en-US" sz="2000" dirty="0">
              <a:solidFill>
                <a:schemeClr val="tx1">
                  <a:lumMod val="75000"/>
                  <a:lumOff val="25000"/>
                </a:schemeClr>
              </a:solidFill>
              <a:latin typeface="Montserrat" panose="02000505000000020004" pitchFamily="2" charset="0"/>
            </a:rPr>
            <a:t>Homeless</a:t>
          </a:r>
        </a:p>
      </dgm:t>
    </dgm:pt>
    <dgm:pt modelId="{32ACAEAD-A2A8-4F34-9BF8-6AA507AF2E2C}" type="parTrans" cxnId="{FEED9AA5-A950-42BA-B8E2-F75603C6D525}">
      <dgm:prSet/>
      <dgm:spPr/>
      <dgm:t>
        <a:bodyPr/>
        <a:lstStyle/>
        <a:p>
          <a:endParaRPr lang="en-US" sz="1600"/>
        </a:p>
      </dgm:t>
    </dgm:pt>
    <dgm:pt modelId="{7574D527-85E0-4731-B2C4-AC9BF4376EF7}" type="sibTrans" cxnId="{FEED9AA5-A950-42BA-B8E2-F75603C6D525}">
      <dgm:prSet/>
      <dgm:spPr/>
      <dgm:t>
        <a:bodyPr/>
        <a:lstStyle/>
        <a:p>
          <a:endParaRPr lang="en-US" sz="1600"/>
        </a:p>
      </dgm:t>
    </dgm:pt>
    <dgm:pt modelId="{F23FDEDC-2068-478D-99A1-465ADC7B8E97}">
      <dgm:prSet custT="1"/>
      <dgm:spPr/>
      <dgm:t>
        <a:bodyPr/>
        <a:lstStyle/>
        <a:p>
          <a:r>
            <a:rPr lang="en-US" sz="2000" dirty="0">
              <a:solidFill>
                <a:schemeClr val="tx1">
                  <a:lumMod val="75000"/>
                  <a:lumOff val="25000"/>
                </a:schemeClr>
              </a:solidFill>
              <a:latin typeface="Montserrat" panose="02000505000000020004" pitchFamily="2" charset="0"/>
            </a:rPr>
            <a:t>Migrant Ed</a:t>
          </a:r>
        </a:p>
      </dgm:t>
    </dgm:pt>
    <dgm:pt modelId="{695953D3-0256-4887-9F80-6F0C3861B1F8}" type="parTrans" cxnId="{67735315-5B82-4DFF-8215-E32D78AFADF3}">
      <dgm:prSet/>
      <dgm:spPr/>
      <dgm:t>
        <a:bodyPr/>
        <a:lstStyle/>
        <a:p>
          <a:endParaRPr lang="en-US" sz="1600"/>
        </a:p>
      </dgm:t>
    </dgm:pt>
    <dgm:pt modelId="{8BE5611D-75DA-44E9-BA92-4EBB0A24C610}" type="sibTrans" cxnId="{67735315-5B82-4DFF-8215-E32D78AFADF3}">
      <dgm:prSet/>
      <dgm:spPr/>
      <dgm:t>
        <a:bodyPr/>
        <a:lstStyle/>
        <a:p>
          <a:endParaRPr lang="en-US" sz="1600"/>
        </a:p>
      </dgm:t>
    </dgm:pt>
    <dgm:pt modelId="{35E8126F-A8C0-4450-8C11-1F8AD3EB2050}">
      <dgm:prSet custT="1"/>
      <dgm:spPr/>
      <dgm:t>
        <a:bodyPr/>
        <a:lstStyle/>
        <a:p>
          <a:r>
            <a:rPr lang="en-US" sz="2000" dirty="0">
              <a:solidFill>
                <a:schemeClr val="tx1">
                  <a:lumMod val="75000"/>
                  <a:lumOff val="25000"/>
                </a:schemeClr>
              </a:solidFill>
              <a:latin typeface="Montserrat" panose="02000505000000020004" pitchFamily="2" charset="0"/>
            </a:rPr>
            <a:t>Direct Certification</a:t>
          </a:r>
        </a:p>
      </dgm:t>
    </dgm:pt>
    <dgm:pt modelId="{D19FF00F-237D-43E8-9F59-2CC999AFE289}" type="parTrans" cxnId="{8CF5DDE7-F618-4DB7-91E8-0B1A6D45AC81}">
      <dgm:prSet/>
      <dgm:spPr/>
      <dgm:t>
        <a:bodyPr/>
        <a:lstStyle/>
        <a:p>
          <a:endParaRPr lang="en-US" sz="1600"/>
        </a:p>
      </dgm:t>
    </dgm:pt>
    <dgm:pt modelId="{D0344E00-D2C4-4E39-A4D0-77182A02AE67}" type="sibTrans" cxnId="{8CF5DDE7-F618-4DB7-91E8-0B1A6D45AC81}">
      <dgm:prSet/>
      <dgm:spPr/>
      <dgm:t>
        <a:bodyPr/>
        <a:lstStyle/>
        <a:p>
          <a:endParaRPr lang="en-US" sz="1600"/>
        </a:p>
      </dgm:t>
    </dgm:pt>
    <dgm:pt modelId="{61895784-5084-419E-9BF0-030319A3FDD9}">
      <dgm:prSet custT="1"/>
      <dgm:spPr/>
      <dgm:t>
        <a:bodyPr/>
        <a:lstStyle/>
        <a:p>
          <a:r>
            <a:rPr lang="en-US" sz="2000" i="1" dirty="0">
              <a:solidFill>
                <a:schemeClr val="tx1">
                  <a:lumMod val="75000"/>
                  <a:lumOff val="25000"/>
                </a:schemeClr>
              </a:solidFill>
              <a:latin typeface="Montserrat" panose="02000505000000020004" pitchFamily="2" charset="0"/>
            </a:rPr>
            <a:t>Incarcerated Youth</a:t>
          </a:r>
        </a:p>
      </dgm:t>
    </dgm:pt>
    <dgm:pt modelId="{1EEC4E33-EE5B-4C5D-9241-2C618F3A3C68}" type="parTrans" cxnId="{5A431D6C-547E-4356-90CB-4494FCC543B7}">
      <dgm:prSet/>
      <dgm:spPr/>
      <dgm:t>
        <a:bodyPr/>
        <a:lstStyle/>
        <a:p>
          <a:endParaRPr lang="en-US"/>
        </a:p>
      </dgm:t>
    </dgm:pt>
    <dgm:pt modelId="{7D54F3EA-BC43-4361-B796-CB8894CE8556}" type="sibTrans" cxnId="{5A431D6C-547E-4356-90CB-4494FCC543B7}">
      <dgm:prSet/>
      <dgm:spPr/>
      <dgm:t>
        <a:bodyPr/>
        <a:lstStyle/>
        <a:p>
          <a:endParaRPr lang="en-US"/>
        </a:p>
      </dgm:t>
    </dgm:pt>
    <dgm:pt modelId="{374795FF-ADFC-464F-AE28-BE7ADA476F3C}" type="pres">
      <dgm:prSet presAssocID="{F6EEA308-24C6-419C-9315-28A352A49ABE}" presName="linear" presStyleCnt="0">
        <dgm:presLayoutVars>
          <dgm:animLvl val="lvl"/>
          <dgm:resizeHandles val="exact"/>
        </dgm:presLayoutVars>
      </dgm:prSet>
      <dgm:spPr/>
    </dgm:pt>
    <dgm:pt modelId="{A596A3C9-E145-458A-A5C4-93C88B81DA56}" type="pres">
      <dgm:prSet presAssocID="{196BAA58-673A-4820-A0E2-79D78B202BFF}" presName="parentText" presStyleLbl="node1" presStyleIdx="0" presStyleCnt="3" custLinFactNeighborX="162" custLinFactNeighborY="-17483">
        <dgm:presLayoutVars>
          <dgm:chMax val="0"/>
          <dgm:bulletEnabled val="1"/>
        </dgm:presLayoutVars>
      </dgm:prSet>
      <dgm:spPr/>
    </dgm:pt>
    <dgm:pt modelId="{5B99F03D-D038-4169-97EA-401E830ED111}" type="pres">
      <dgm:prSet presAssocID="{196BAA58-673A-4820-A0E2-79D78B202BFF}" presName="childText" presStyleLbl="revTx" presStyleIdx="0" presStyleCnt="1">
        <dgm:presLayoutVars>
          <dgm:bulletEnabled val="1"/>
        </dgm:presLayoutVars>
      </dgm:prSet>
      <dgm:spPr/>
    </dgm:pt>
    <dgm:pt modelId="{A87C5873-63E8-4852-8E5E-A26C4D73495E}" type="pres">
      <dgm:prSet presAssocID="{F68607DA-AAC2-491F-B320-2C52B6437E72}" presName="parentText" presStyleLbl="node1" presStyleIdx="1" presStyleCnt="3">
        <dgm:presLayoutVars>
          <dgm:chMax val="0"/>
          <dgm:bulletEnabled val="1"/>
        </dgm:presLayoutVars>
      </dgm:prSet>
      <dgm:spPr/>
    </dgm:pt>
    <dgm:pt modelId="{3CC6D3E4-B682-4DFC-B7B9-EC83872036C7}" type="pres">
      <dgm:prSet presAssocID="{15C2D279-944C-4B77-8E2F-E63D52F31CB4}" presName="spacer" presStyleCnt="0"/>
      <dgm:spPr/>
    </dgm:pt>
    <dgm:pt modelId="{E3B50F18-92CD-4070-A72B-EFBA15B44F13}" type="pres">
      <dgm:prSet presAssocID="{884FF4AF-8CC6-46AE-AFC3-3EDF388A9FA4}" presName="parentText" presStyleLbl="node1" presStyleIdx="2" presStyleCnt="3">
        <dgm:presLayoutVars>
          <dgm:chMax val="0"/>
          <dgm:bulletEnabled val="1"/>
        </dgm:presLayoutVars>
      </dgm:prSet>
      <dgm:spPr/>
    </dgm:pt>
  </dgm:ptLst>
  <dgm:cxnLst>
    <dgm:cxn modelId="{79C6F10F-E58B-4684-B532-CFDE42FA97AF}" type="presOf" srcId="{F6EEA308-24C6-419C-9315-28A352A49ABE}" destId="{374795FF-ADFC-464F-AE28-BE7ADA476F3C}" srcOrd="0" destOrd="0" presId="urn:microsoft.com/office/officeart/2005/8/layout/vList2"/>
    <dgm:cxn modelId="{67735315-5B82-4DFF-8215-E32D78AFADF3}" srcId="{196BAA58-673A-4820-A0E2-79D78B202BFF}" destId="{F23FDEDC-2068-478D-99A1-465ADC7B8E97}" srcOrd="2" destOrd="0" parTransId="{695953D3-0256-4887-9F80-6F0C3861B1F8}" sibTransId="{8BE5611D-75DA-44E9-BA92-4EBB0A24C610}"/>
    <dgm:cxn modelId="{24D0183F-FE57-49EC-99FE-68D5B68D5393}" type="presOf" srcId="{884FF4AF-8CC6-46AE-AFC3-3EDF388A9FA4}" destId="{E3B50F18-92CD-4070-A72B-EFBA15B44F13}" srcOrd="0" destOrd="0" presId="urn:microsoft.com/office/officeart/2005/8/layout/vList2"/>
    <dgm:cxn modelId="{5A431D6C-547E-4356-90CB-4494FCC543B7}" srcId="{196BAA58-673A-4820-A0E2-79D78B202BFF}" destId="{61895784-5084-419E-9BF0-030319A3FDD9}" srcOrd="4" destOrd="0" parTransId="{1EEC4E33-EE5B-4C5D-9241-2C618F3A3C68}" sibTransId="{7D54F3EA-BC43-4361-B796-CB8894CE8556}"/>
    <dgm:cxn modelId="{8D4FEE6C-DDCC-43F4-AC7E-95C25DFCE0A0}" srcId="{196BAA58-673A-4820-A0E2-79D78B202BFF}" destId="{370F11EC-A39B-4153-B9A9-304BF23C09EB}" srcOrd="0" destOrd="0" parTransId="{54CD816C-D11D-4AA0-B889-EDB3FF21A5CD}" sibTransId="{6F762AA4-CA9B-4240-8AB2-2559599AF817}"/>
    <dgm:cxn modelId="{66E45E78-E967-4CD2-A1F2-246E7E22A39D}" srcId="{F6EEA308-24C6-419C-9315-28A352A49ABE}" destId="{196BAA58-673A-4820-A0E2-79D78B202BFF}" srcOrd="0" destOrd="0" parTransId="{8FED43C2-C8AF-4CCC-A8A5-1D0428F28B82}" sibTransId="{5E0D30FA-7E4A-4E31-AE4D-7880D4241458}"/>
    <dgm:cxn modelId="{FCB14C59-4EC0-49C9-9990-63B048292ECE}" type="presOf" srcId="{196BAA58-673A-4820-A0E2-79D78B202BFF}" destId="{A596A3C9-E145-458A-A5C4-93C88B81DA56}" srcOrd="0" destOrd="0" presId="urn:microsoft.com/office/officeart/2005/8/layout/vList2"/>
    <dgm:cxn modelId="{AD89F481-66C3-4D6A-932A-B982EC51DCE5}" srcId="{F6EEA308-24C6-419C-9315-28A352A49ABE}" destId="{884FF4AF-8CC6-46AE-AFC3-3EDF388A9FA4}" srcOrd="2" destOrd="0" parTransId="{838A4517-C594-4DE8-9D5C-13865E62013F}" sibTransId="{3C913C39-90D3-4E8F-8C58-D158D6FA7D3E}"/>
    <dgm:cxn modelId="{D2D36E89-50E8-4629-B9B8-25FE8C9C0C2B}" type="presOf" srcId="{370F11EC-A39B-4153-B9A9-304BF23C09EB}" destId="{5B99F03D-D038-4169-97EA-401E830ED111}" srcOrd="0" destOrd="0" presId="urn:microsoft.com/office/officeart/2005/8/layout/vList2"/>
    <dgm:cxn modelId="{7742A7A0-630B-47B3-87D2-48023EC7ABA9}" type="presOf" srcId="{61895784-5084-419E-9BF0-030319A3FDD9}" destId="{5B99F03D-D038-4169-97EA-401E830ED111}" srcOrd="0" destOrd="4" presId="urn:microsoft.com/office/officeart/2005/8/layout/vList2"/>
    <dgm:cxn modelId="{3FF528A1-416C-44CA-B36C-343DA7C852DE}" type="presOf" srcId="{DA404F85-B076-4A0D-9AB5-24DF92317DC4}" destId="{5B99F03D-D038-4169-97EA-401E830ED111}" srcOrd="0" destOrd="1" presId="urn:microsoft.com/office/officeart/2005/8/layout/vList2"/>
    <dgm:cxn modelId="{8C8906A5-06B1-4C59-94E2-A40B62E38759}" type="presOf" srcId="{35E8126F-A8C0-4450-8C11-1F8AD3EB2050}" destId="{5B99F03D-D038-4169-97EA-401E830ED111}" srcOrd="0" destOrd="3" presId="urn:microsoft.com/office/officeart/2005/8/layout/vList2"/>
    <dgm:cxn modelId="{FEED9AA5-A950-42BA-B8E2-F75603C6D525}" srcId="{196BAA58-673A-4820-A0E2-79D78B202BFF}" destId="{DA404F85-B076-4A0D-9AB5-24DF92317DC4}" srcOrd="1" destOrd="0" parTransId="{32ACAEAD-A2A8-4F34-9BF8-6AA507AF2E2C}" sibTransId="{7574D527-85E0-4731-B2C4-AC9BF4376EF7}"/>
    <dgm:cxn modelId="{B707E4BA-990E-4E1E-AE21-C9700AA9DE9A}" type="presOf" srcId="{F68607DA-AAC2-491F-B320-2C52B6437E72}" destId="{A87C5873-63E8-4852-8E5E-A26C4D73495E}" srcOrd="0" destOrd="0" presId="urn:microsoft.com/office/officeart/2005/8/layout/vList2"/>
    <dgm:cxn modelId="{02FC93BF-EBED-4A80-8B99-C1A5042DFDDF}" srcId="{F6EEA308-24C6-419C-9315-28A352A49ABE}" destId="{F68607DA-AAC2-491F-B320-2C52B6437E72}" srcOrd="1" destOrd="0" parTransId="{E2E6DFDE-EF82-497E-A9B1-BC75B7BF2C91}" sibTransId="{15C2D279-944C-4B77-8E2F-E63D52F31CB4}"/>
    <dgm:cxn modelId="{D6261EDC-A9EE-4B9E-8862-F65965A8F8AE}" type="presOf" srcId="{F23FDEDC-2068-478D-99A1-465ADC7B8E97}" destId="{5B99F03D-D038-4169-97EA-401E830ED111}" srcOrd="0" destOrd="2" presId="urn:microsoft.com/office/officeart/2005/8/layout/vList2"/>
    <dgm:cxn modelId="{8CF5DDE7-F618-4DB7-91E8-0B1A6D45AC81}" srcId="{196BAA58-673A-4820-A0E2-79D78B202BFF}" destId="{35E8126F-A8C0-4450-8C11-1F8AD3EB2050}" srcOrd="3" destOrd="0" parTransId="{D19FF00F-237D-43E8-9F59-2CC999AFE289}" sibTransId="{D0344E00-D2C4-4E39-A4D0-77182A02AE67}"/>
    <dgm:cxn modelId="{0051A9DA-E942-4F76-8857-A5139B6388D8}" type="presParOf" srcId="{374795FF-ADFC-464F-AE28-BE7ADA476F3C}" destId="{A596A3C9-E145-458A-A5C4-93C88B81DA56}" srcOrd="0" destOrd="0" presId="urn:microsoft.com/office/officeart/2005/8/layout/vList2"/>
    <dgm:cxn modelId="{A5FEF625-C0CA-4108-BAE7-66223851DF9D}" type="presParOf" srcId="{374795FF-ADFC-464F-AE28-BE7ADA476F3C}" destId="{5B99F03D-D038-4169-97EA-401E830ED111}" srcOrd="1" destOrd="0" presId="urn:microsoft.com/office/officeart/2005/8/layout/vList2"/>
    <dgm:cxn modelId="{7F5F6488-4DCF-41B8-AD1C-B647AFFC9A72}" type="presParOf" srcId="{374795FF-ADFC-464F-AE28-BE7ADA476F3C}" destId="{A87C5873-63E8-4852-8E5E-A26C4D73495E}" srcOrd="2" destOrd="0" presId="urn:microsoft.com/office/officeart/2005/8/layout/vList2"/>
    <dgm:cxn modelId="{BDDF2C71-69B3-4335-8436-73FB71ACEC14}" type="presParOf" srcId="{374795FF-ADFC-464F-AE28-BE7ADA476F3C}" destId="{3CC6D3E4-B682-4DFC-B7B9-EC83872036C7}" srcOrd="3" destOrd="0" presId="urn:microsoft.com/office/officeart/2005/8/layout/vList2"/>
    <dgm:cxn modelId="{9941CD1D-039C-4FB3-ABAC-F3375225CA70}" type="presParOf" srcId="{374795FF-ADFC-464F-AE28-BE7ADA476F3C}" destId="{E3B50F18-92CD-4070-A72B-EFBA15B44F13}"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B1D2E-3807-4D22-923F-C869E210A771}">
      <dsp:nvSpPr>
        <dsp:cNvPr id="0" name=""/>
        <dsp:cNvSpPr/>
      </dsp:nvSpPr>
      <dsp:spPr>
        <a:xfrm>
          <a:off x="0" y="4150"/>
          <a:ext cx="9179027" cy="4245731"/>
        </a:xfrm>
        <a:prstGeom prst="rect">
          <a:avLst/>
        </a:prstGeom>
        <a:solidFill>
          <a:srgbClr val="161569"/>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100000"/>
            </a:lnSpc>
            <a:spcBef>
              <a:spcPct val="0"/>
            </a:spcBef>
            <a:spcAft>
              <a:spcPct val="35000"/>
            </a:spcAft>
            <a:buNone/>
          </a:pPr>
          <a:r>
            <a:rPr lang="en-US" sz="3600" kern="1200" dirty="0">
              <a:latin typeface="Montserrat" panose="02000505000000020004" pitchFamily="2" charset="0"/>
            </a:rPr>
            <a:t>Highlight several of the high stakes ways data are being used and how you can impact the quality and accuracy of those data to maximize funding</a:t>
          </a:r>
          <a:r>
            <a:rPr lang="en-US" sz="3600" i="0" kern="1200" dirty="0">
              <a:latin typeface="Montserrat" panose="02000505000000020004" pitchFamily="2" charset="0"/>
            </a:rPr>
            <a:t>, insure student and school performance are accurately reflected, and direct the use of limited resources.</a:t>
          </a:r>
        </a:p>
      </dsp:txBody>
      <dsp:txXfrm>
        <a:off x="0" y="4150"/>
        <a:ext cx="9179027" cy="4245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6A3C9-E145-458A-A5C4-93C88B81DA56}">
      <dsp:nvSpPr>
        <dsp:cNvPr id="0" name=""/>
        <dsp:cNvSpPr/>
      </dsp:nvSpPr>
      <dsp:spPr>
        <a:xfrm>
          <a:off x="0" y="0"/>
          <a:ext cx="11246196" cy="599040"/>
        </a:xfrm>
        <a:prstGeom prst="roundRect">
          <a:avLst/>
        </a:prstGeom>
        <a:solidFill>
          <a:srgbClr val="16156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ontserrat" panose="02000505000000020004" pitchFamily="2" charset="0"/>
            </a:rPr>
            <a:t>Low Income</a:t>
          </a:r>
        </a:p>
      </dsp:txBody>
      <dsp:txXfrm>
        <a:off x="29243" y="29243"/>
        <a:ext cx="11187710" cy="540554"/>
      </dsp:txXfrm>
    </dsp:sp>
    <dsp:sp modelId="{5B99F03D-D038-4169-97EA-401E830ED111}">
      <dsp:nvSpPr>
        <dsp:cNvPr id="0" name=""/>
        <dsp:cNvSpPr/>
      </dsp:nvSpPr>
      <dsp:spPr>
        <a:xfrm>
          <a:off x="0" y="604240"/>
          <a:ext cx="11246196"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06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1">
                  <a:lumMod val="75000"/>
                  <a:lumOff val="25000"/>
                </a:schemeClr>
              </a:solidFill>
              <a:latin typeface="Montserrat" panose="02000505000000020004" pitchFamily="2" charset="0"/>
            </a:rPr>
            <a:t>Free/Reduced Price Meal Eligible (NSLP/Alternative Application)</a:t>
          </a:r>
        </a:p>
        <a:p>
          <a:pPr marL="228600" lvl="1" indent="-228600" algn="l" defTabSz="889000">
            <a:lnSpc>
              <a:spcPct val="90000"/>
            </a:lnSpc>
            <a:spcBef>
              <a:spcPct val="0"/>
            </a:spcBef>
            <a:spcAft>
              <a:spcPct val="20000"/>
            </a:spcAft>
            <a:buChar char="•"/>
          </a:pPr>
          <a:r>
            <a:rPr lang="en-US" sz="2000" kern="1200" dirty="0">
              <a:solidFill>
                <a:schemeClr val="tx1">
                  <a:lumMod val="75000"/>
                  <a:lumOff val="25000"/>
                </a:schemeClr>
              </a:solidFill>
              <a:latin typeface="Montserrat" panose="02000505000000020004" pitchFamily="2" charset="0"/>
            </a:rPr>
            <a:t>Homeless</a:t>
          </a:r>
        </a:p>
        <a:p>
          <a:pPr marL="228600" lvl="1" indent="-228600" algn="l" defTabSz="889000">
            <a:lnSpc>
              <a:spcPct val="90000"/>
            </a:lnSpc>
            <a:spcBef>
              <a:spcPct val="0"/>
            </a:spcBef>
            <a:spcAft>
              <a:spcPct val="20000"/>
            </a:spcAft>
            <a:buChar char="•"/>
          </a:pPr>
          <a:r>
            <a:rPr lang="en-US" sz="2000" kern="1200" dirty="0">
              <a:solidFill>
                <a:schemeClr val="tx1">
                  <a:lumMod val="75000"/>
                  <a:lumOff val="25000"/>
                </a:schemeClr>
              </a:solidFill>
              <a:latin typeface="Montserrat" panose="02000505000000020004" pitchFamily="2" charset="0"/>
            </a:rPr>
            <a:t>Migrant Ed</a:t>
          </a:r>
        </a:p>
        <a:p>
          <a:pPr marL="228600" lvl="1" indent="-228600" algn="l" defTabSz="889000">
            <a:lnSpc>
              <a:spcPct val="90000"/>
            </a:lnSpc>
            <a:spcBef>
              <a:spcPct val="0"/>
            </a:spcBef>
            <a:spcAft>
              <a:spcPct val="20000"/>
            </a:spcAft>
            <a:buChar char="•"/>
          </a:pPr>
          <a:r>
            <a:rPr lang="en-US" sz="2000" kern="1200" dirty="0">
              <a:solidFill>
                <a:schemeClr val="tx1">
                  <a:lumMod val="75000"/>
                  <a:lumOff val="25000"/>
                </a:schemeClr>
              </a:solidFill>
              <a:latin typeface="Montserrat" panose="02000505000000020004" pitchFamily="2" charset="0"/>
            </a:rPr>
            <a:t>Direct Certification</a:t>
          </a:r>
        </a:p>
        <a:p>
          <a:pPr marL="228600" lvl="1" indent="-228600" algn="l" defTabSz="889000">
            <a:lnSpc>
              <a:spcPct val="90000"/>
            </a:lnSpc>
            <a:spcBef>
              <a:spcPct val="0"/>
            </a:spcBef>
            <a:spcAft>
              <a:spcPct val="20000"/>
            </a:spcAft>
            <a:buChar char="•"/>
          </a:pPr>
          <a:r>
            <a:rPr lang="en-US" sz="2000" i="1" kern="1200" dirty="0">
              <a:solidFill>
                <a:schemeClr val="tx1">
                  <a:lumMod val="75000"/>
                  <a:lumOff val="25000"/>
                </a:schemeClr>
              </a:solidFill>
              <a:latin typeface="Montserrat" panose="02000505000000020004" pitchFamily="2" charset="0"/>
            </a:rPr>
            <a:t>Incarcerated Youth</a:t>
          </a:r>
        </a:p>
      </dsp:txBody>
      <dsp:txXfrm>
        <a:off x="0" y="604240"/>
        <a:ext cx="11246196" cy="1722240"/>
      </dsp:txXfrm>
    </dsp:sp>
    <dsp:sp modelId="{A87C5873-63E8-4852-8E5E-A26C4D73495E}">
      <dsp:nvSpPr>
        <dsp:cNvPr id="0" name=""/>
        <dsp:cNvSpPr/>
      </dsp:nvSpPr>
      <dsp:spPr>
        <a:xfrm>
          <a:off x="0" y="2326480"/>
          <a:ext cx="11246196" cy="599040"/>
        </a:xfrm>
        <a:prstGeom prst="roundRect">
          <a:avLst/>
        </a:prstGeom>
        <a:solidFill>
          <a:srgbClr val="16156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ontserrat" panose="02000505000000020004" pitchFamily="2" charset="0"/>
            </a:rPr>
            <a:t>English Learners</a:t>
          </a:r>
        </a:p>
      </dsp:txBody>
      <dsp:txXfrm>
        <a:off x="29243" y="2355723"/>
        <a:ext cx="11187710" cy="540554"/>
      </dsp:txXfrm>
    </dsp:sp>
    <dsp:sp modelId="{E3B50F18-92CD-4070-A72B-EFBA15B44F13}">
      <dsp:nvSpPr>
        <dsp:cNvPr id="0" name=""/>
        <dsp:cNvSpPr/>
      </dsp:nvSpPr>
      <dsp:spPr>
        <a:xfrm>
          <a:off x="0" y="3017680"/>
          <a:ext cx="11246196" cy="599040"/>
        </a:xfrm>
        <a:prstGeom prst="roundRect">
          <a:avLst/>
        </a:prstGeom>
        <a:solidFill>
          <a:srgbClr val="16156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ontserrat" panose="02000505000000020004" pitchFamily="2" charset="0"/>
            </a:rPr>
            <a:t>Foster Youth</a:t>
          </a:r>
        </a:p>
      </dsp:txBody>
      <dsp:txXfrm>
        <a:off x="29243" y="3046923"/>
        <a:ext cx="11187710" cy="540554"/>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3EF237-9C4F-48A1-A3F9-F7E1F533F0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D2FC0-D14F-411A-93AD-34C5D802FC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A2DB6A-E1AE-4637-8B4B-0D153A23B5D5}" type="datetimeFigureOut">
              <a:rPr lang="en-US" smtClean="0"/>
              <a:t>11/26/2019</a:t>
            </a:fld>
            <a:endParaRPr lang="en-US"/>
          </a:p>
        </p:txBody>
      </p:sp>
      <p:sp>
        <p:nvSpPr>
          <p:cNvPr id="4" name="Footer Placeholder 3">
            <a:extLst>
              <a:ext uri="{FF2B5EF4-FFF2-40B4-BE49-F238E27FC236}">
                <a16:creationId xmlns:a16="http://schemas.microsoft.com/office/drawing/2014/main" id="{011007A7-96E8-4FFE-BD39-CAD1702718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90AD2E-33AB-4B86-9809-6B6CC150A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90DADB-33CA-4D09-8D48-CF577BBB47A7}" type="slidenum">
              <a:rPr lang="en-US" smtClean="0"/>
              <a:t>‹#›</a:t>
            </a:fld>
            <a:endParaRPr lang="en-US"/>
          </a:p>
        </p:txBody>
      </p:sp>
    </p:spTree>
    <p:extLst>
      <p:ext uri="{BB962C8B-B14F-4D97-AF65-F5344CB8AC3E}">
        <p14:creationId xmlns:p14="http://schemas.microsoft.com/office/powerpoint/2010/main" val="1627376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7C43D-B59F-1B4D-9E98-117580C3D171}" type="datetimeFigureOut">
              <a:rPr lang="en-US" smtClean="0"/>
              <a:t>11/26/2019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FF00F-0107-674C-8C49-0820B4FC5C91}" type="slidenum">
              <a:rPr lang="en-US" smtClean="0"/>
              <a:t>‹#›</a:t>
            </a:fld>
            <a:endParaRPr lang="en-US"/>
          </a:p>
        </p:txBody>
      </p:sp>
    </p:spTree>
    <p:extLst>
      <p:ext uri="{BB962C8B-B14F-4D97-AF65-F5344CB8AC3E}">
        <p14:creationId xmlns:p14="http://schemas.microsoft.com/office/powerpoint/2010/main" val="1829273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FF00F-0107-674C-8C49-0820B4FC5C91}" type="slidenum">
              <a:rPr lang="en-US" smtClean="0"/>
              <a:t>2</a:t>
            </a:fld>
            <a:endParaRPr lang="en-US"/>
          </a:p>
        </p:txBody>
      </p:sp>
    </p:spTree>
    <p:extLst>
      <p:ext uri="{BB962C8B-B14F-4D97-AF65-F5344CB8AC3E}">
        <p14:creationId xmlns:p14="http://schemas.microsoft.com/office/powerpoint/2010/main" val="1222273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11</a:t>
            </a:fld>
            <a:endParaRPr lang="en-US"/>
          </a:p>
        </p:txBody>
      </p:sp>
    </p:spTree>
    <p:extLst>
      <p:ext uri="{BB962C8B-B14F-4D97-AF65-F5344CB8AC3E}">
        <p14:creationId xmlns:p14="http://schemas.microsoft.com/office/powerpoint/2010/main" val="3704540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12</a:t>
            </a:fld>
            <a:endParaRPr lang="en-US"/>
          </a:p>
        </p:txBody>
      </p:sp>
    </p:spTree>
    <p:extLst>
      <p:ext uri="{BB962C8B-B14F-4D97-AF65-F5344CB8AC3E}">
        <p14:creationId xmlns:p14="http://schemas.microsoft.com/office/powerpoint/2010/main" val="1805612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1C0DF-2EC1-4DD9-BFE6-32D9D436A89D}" type="slidenum">
              <a:rPr lang="en-US" smtClean="0"/>
              <a:t>13</a:t>
            </a:fld>
            <a:endParaRPr lang="en-US" dirty="0"/>
          </a:p>
        </p:txBody>
      </p:sp>
    </p:spTree>
    <p:extLst>
      <p:ext uri="{BB962C8B-B14F-4D97-AF65-F5344CB8AC3E}">
        <p14:creationId xmlns:p14="http://schemas.microsoft.com/office/powerpoint/2010/main" val="24586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1C0DF-2EC1-4DD9-BFE6-32D9D436A89D}" type="slidenum">
              <a:rPr lang="en-US" smtClean="0"/>
              <a:t>14</a:t>
            </a:fld>
            <a:endParaRPr lang="en-US" dirty="0"/>
          </a:p>
        </p:txBody>
      </p:sp>
    </p:spTree>
    <p:extLst>
      <p:ext uri="{BB962C8B-B14F-4D97-AF65-F5344CB8AC3E}">
        <p14:creationId xmlns:p14="http://schemas.microsoft.com/office/powerpoint/2010/main" val="2537679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1C0DF-2EC1-4DD9-BFE6-32D9D436A89D}" type="slidenum">
              <a:rPr lang="en-US" smtClean="0"/>
              <a:t>15</a:t>
            </a:fld>
            <a:endParaRPr lang="en-US" dirty="0"/>
          </a:p>
        </p:txBody>
      </p:sp>
    </p:spTree>
    <p:extLst>
      <p:ext uri="{BB962C8B-B14F-4D97-AF65-F5344CB8AC3E}">
        <p14:creationId xmlns:p14="http://schemas.microsoft.com/office/powerpoint/2010/main" val="813383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1C0DF-2EC1-4DD9-BFE6-32D9D436A89D}" type="slidenum">
              <a:rPr lang="en-US" smtClean="0"/>
              <a:t>16</a:t>
            </a:fld>
            <a:endParaRPr lang="en-US" dirty="0"/>
          </a:p>
        </p:txBody>
      </p:sp>
    </p:spTree>
    <p:extLst>
      <p:ext uri="{BB962C8B-B14F-4D97-AF65-F5344CB8AC3E}">
        <p14:creationId xmlns:p14="http://schemas.microsoft.com/office/powerpoint/2010/main" val="304996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17</a:t>
            </a:fld>
            <a:endParaRPr lang="en-US"/>
          </a:p>
        </p:txBody>
      </p:sp>
    </p:spTree>
    <p:extLst>
      <p:ext uri="{BB962C8B-B14F-4D97-AF65-F5344CB8AC3E}">
        <p14:creationId xmlns:p14="http://schemas.microsoft.com/office/powerpoint/2010/main" val="210985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b="1" dirty="0"/>
              <a:t>+ 10 students = $56K+</a:t>
            </a:r>
          </a:p>
          <a:p>
            <a:pPr rtl="0" eaLnBrk="1" fontAlgn="b" latinLnBrk="0" hangingPunct="1"/>
            <a:endParaRPr lang="en-US" b="1" dirty="0"/>
          </a:p>
          <a:p>
            <a:pPr rtl="0" eaLnBrk="1" fontAlgn="b" latinLnBrk="0" hangingPunct="1"/>
            <a:r>
              <a:rPr lang="en-US" b="1" dirty="0"/>
              <a:t>Supplemental</a:t>
            </a:r>
          </a:p>
          <a:p>
            <a:pPr rtl="0" eaLnBrk="1" fontAlgn="b" latinLnBrk="0" hangingPunct="1"/>
            <a:r>
              <a:rPr lang="en-US" b="1" dirty="0"/>
              <a:t> </a:t>
            </a:r>
            <a:r>
              <a:rPr lang="en-US" dirty="0"/>
              <a:t>$   8,235 	 $   1,647	 </a:t>
            </a:r>
          </a:p>
          <a:p>
            <a:pPr rtl="0" eaLnBrk="1" fontAlgn="b" latinLnBrk="0" hangingPunct="1"/>
            <a:r>
              <a:rPr lang="en-US" dirty="0"/>
              <a:t> $   7,571 	 $   1,514 	 </a:t>
            </a:r>
          </a:p>
          <a:p>
            <a:pPr rtl="0" eaLnBrk="1" fontAlgn="b" latinLnBrk="0" hangingPunct="1"/>
            <a:r>
              <a:rPr lang="en-US" dirty="0"/>
              <a:t> $   7,796	 $   1,559 	</a:t>
            </a:r>
          </a:p>
          <a:p>
            <a:pPr rtl="0" eaLnBrk="1" fontAlgn="b" latinLnBrk="0" hangingPunct="1"/>
            <a:r>
              <a:rPr lang="en-US" dirty="0"/>
              <a:t> $   9,269	 $   1,854 </a:t>
            </a:r>
          </a:p>
          <a:p>
            <a:pPr rtl="0" eaLnBrk="1" fontAlgn="b" latinLnBrk="0" hangingPunct="1"/>
            <a:endParaRPr lang="en-US" dirty="0"/>
          </a:p>
          <a:p>
            <a:pPr rtl="0" eaLnBrk="1" fontAlgn="b" latinLnBrk="0" hangingPunct="1"/>
            <a:r>
              <a:rPr lang="en-US" dirty="0"/>
              <a:t>Concentration</a:t>
            </a:r>
          </a:p>
          <a:p>
            <a:pPr rtl="0" eaLnBrk="1" fontAlgn="b" latinLnBrk="0" hangingPunct="1"/>
            <a:r>
              <a:rPr lang="en-US" dirty="0"/>
              <a:t> $   8,235 	 $    4,118 </a:t>
            </a:r>
          </a:p>
          <a:p>
            <a:pPr rtl="0" eaLnBrk="1" fontAlgn="b" latinLnBrk="0" hangingPunct="1"/>
            <a:r>
              <a:rPr lang="en-US" dirty="0"/>
              <a:t> $   7,571 	 $    3,786 </a:t>
            </a:r>
          </a:p>
          <a:p>
            <a:pPr rtl="0" eaLnBrk="1" fontAlgn="b" latinLnBrk="0" hangingPunct="1"/>
            <a:r>
              <a:rPr lang="en-US" dirty="0"/>
              <a:t> $   7,796	 $    3,898 </a:t>
            </a:r>
          </a:p>
          <a:p>
            <a:pPr rtl="0" eaLnBrk="1" fontAlgn="b" latinLnBrk="0" hangingPunct="1"/>
            <a:r>
              <a:rPr lang="en-US" dirty="0"/>
              <a:t> $   9,269 	 $    4,635 </a:t>
            </a:r>
          </a:p>
          <a:p>
            <a:endParaRPr lang="en-US" dirty="0"/>
          </a:p>
          <a:p>
            <a:r>
              <a:rPr lang="en-US" dirty="0"/>
              <a:t>1500 more attendance days $100K</a:t>
            </a:r>
          </a:p>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18</a:t>
            </a:fld>
            <a:endParaRPr lang="en-US"/>
          </a:p>
        </p:txBody>
      </p:sp>
    </p:spTree>
    <p:extLst>
      <p:ext uri="{BB962C8B-B14F-4D97-AF65-F5344CB8AC3E}">
        <p14:creationId xmlns:p14="http://schemas.microsoft.com/office/powerpoint/2010/main" val="2602628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b="1" dirty="0"/>
              <a:t>+ 10 students = $56K+</a:t>
            </a:r>
          </a:p>
          <a:p>
            <a:pPr rtl="0" eaLnBrk="1" fontAlgn="b" latinLnBrk="0" hangingPunct="1"/>
            <a:endParaRPr lang="en-US" b="1" dirty="0"/>
          </a:p>
          <a:p>
            <a:pPr rtl="0" eaLnBrk="1" fontAlgn="b" latinLnBrk="0" hangingPunct="1"/>
            <a:r>
              <a:rPr lang="en-US" b="1" dirty="0"/>
              <a:t>Supplemental</a:t>
            </a:r>
          </a:p>
          <a:p>
            <a:pPr rtl="0" eaLnBrk="1" fontAlgn="b" latinLnBrk="0" hangingPunct="1"/>
            <a:r>
              <a:rPr lang="en-US" b="1" dirty="0"/>
              <a:t> </a:t>
            </a:r>
            <a:r>
              <a:rPr lang="en-US" dirty="0"/>
              <a:t>$   8,235 	 $   1,647	 </a:t>
            </a:r>
          </a:p>
          <a:p>
            <a:pPr rtl="0" eaLnBrk="1" fontAlgn="b" latinLnBrk="0" hangingPunct="1"/>
            <a:r>
              <a:rPr lang="en-US" dirty="0"/>
              <a:t> $   7,571 	 $   1,514 	 </a:t>
            </a:r>
          </a:p>
          <a:p>
            <a:pPr rtl="0" eaLnBrk="1" fontAlgn="b" latinLnBrk="0" hangingPunct="1"/>
            <a:r>
              <a:rPr lang="en-US" dirty="0"/>
              <a:t> $   7,796	 $   1,559 	</a:t>
            </a:r>
          </a:p>
          <a:p>
            <a:pPr rtl="0" eaLnBrk="1" fontAlgn="b" latinLnBrk="0" hangingPunct="1"/>
            <a:r>
              <a:rPr lang="en-US" dirty="0"/>
              <a:t> $   9,269	 $   1,854 </a:t>
            </a:r>
          </a:p>
          <a:p>
            <a:pPr rtl="0" eaLnBrk="1" fontAlgn="b" latinLnBrk="0" hangingPunct="1"/>
            <a:endParaRPr lang="en-US" dirty="0"/>
          </a:p>
          <a:p>
            <a:pPr rtl="0" eaLnBrk="1" fontAlgn="b" latinLnBrk="0" hangingPunct="1"/>
            <a:r>
              <a:rPr lang="en-US" dirty="0"/>
              <a:t>Concentration</a:t>
            </a:r>
          </a:p>
          <a:p>
            <a:pPr rtl="0" eaLnBrk="1" fontAlgn="b" latinLnBrk="0" hangingPunct="1"/>
            <a:r>
              <a:rPr lang="en-US" dirty="0"/>
              <a:t> $   8,235 	 $    4,118 </a:t>
            </a:r>
          </a:p>
          <a:p>
            <a:pPr rtl="0" eaLnBrk="1" fontAlgn="b" latinLnBrk="0" hangingPunct="1"/>
            <a:r>
              <a:rPr lang="en-US" dirty="0"/>
              <a:t> $   7,571 	 $    3,786 </a:t>
            </a:r>
          </a:p>
          <a:p>
            <a:pPr rtl="0" eaLnBrk="1" fontAlgn="b" latinLnBrk="0" hangingPunct="1"/>
            <a:r>
              <a:rPr lang="en-US" dirty="0"/>
              <a:t> $   7,796	 $    3,898 </a:t>
            </a:r>
          </a:p>
          <a:p>
            <a:pPr rtl="0" eaLnBrk="1" fontAlgn="b" latinLnBrk="0" hangingPunct="1"/>
            <a:r>
              <a:rPr lang="en-US" dirty="0"/>
              <a:t> $   9,269 	 $    4,635 </a:t>
            </a:r>
          </a:p>
          <a:p>
            <a:endParaRPr lang="en-US" dirty="0"/>
          </a:p>
          <a:p>
            <a:r>
              <a:rPr lang="en-US" dirty="0"/>
              <a:t>1000 more attendance days $1.5M</a:t>
            </a:r>
          </a:p>
        </p:txBody>
      </p:sp>
      <p:sp>
        <p:nvSpPr>
          <p:cNvPr id="4" name="Slide Number Placeholder 3"/>
          <p:cNvSpPr>
            <a:spLocks noGrp="1"/>
          </p:cNvSpPr>
          <p:nvPr>
            <p:ph type="sldNum" sz="quarter" idx="10"/>
          </p:nvPr>
        </p:nvSpPr>
        <p:spPr/>
        <p:txBody>
          <a:bodyPr/>
          <a:lstStyle/>
          <a:p>
            <a:fld id="{8CAFF00F-0107-674C-8C49-0820B4FC5C91}" type="slidenum">
              <a:rPr lang="en-US" smtClean="0"/>
              <a:t>19</a:t>
            </a:fld>
            <a:endParaRPr lang="en-US"/>
          </a:p>
        </p:txBody>
      </p:sp>
    </p:spTree>
    <p:extLst>
      <p:ext uri="{BB962C8B-B14F-4D97-AF65-F5344CB8AC3E}">
        <p14:creationId xmlns:p14="http://schemas.microsoft.com/office/powerpoint/2010/main" val="600000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F00F-0107-674C-8C49-0820B4FC5C91}" type="slidenum">
              <a:rPr lang="en-US" smtClean="0"/>
              <a:t>20</a:t>
            </a:fld>
            <a:endParaRPr lang="en-US"/>
          </a:p>
        </p:txBody>
      </p:sp>
    </p:spTree>
    <p:extLst>
      <p:ext uri="{BB962C8B-B14F-4D97-AF65-F5344CB8AC3E}">
        <p14:creationId xmlns:p14="http://schemas.microsoft.com/office/powerpoint/2010/main" val="23539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Continuous improvement</a:t>
            </a:r>
          </a:p>
          <a:p>
            <a:endParaRPr lang="en-US" dirty="0"/>
          </a:p>
          <a:p>
            <a:r>
              <a:rPr lang="en-US" dirty="0"/>
              <a:t>How to invest in resources</a:t>
            </a:r>
          </a:p>
        </p:txBody>
      </p:sp>
      <p:sp>
        <p:nvSpPr>
          <p:cNvPr id="4" name="Slide Number Placeholder 3"/>
          <p:cNvSpPr>
            <a:spLocks noGrp="1"/>
          </p:cNvSpPr>
          <p:nvPr>
            <p:ph type="sldNum" sz="quarter" idx="10"/>
          </p:nvPr>
        </p:nvSpPr>
        <p:spPr/>
        <p:txBody>
          <a:bodyPr/>
          <a:lstStyle/>
          <a:p>
            <a:fld id="{60B1C0DF-2EC1-4DD9-BFE6-32D9D436A89D}" type="slidenum">
              <a:rPr lang="en-US" smtClean="0"/>
              <a:t>3</a:t>
            </a:fld>
            <a:endParaRPr lang="en-US" dirty="0"/>
          </a:p>
        </p:txBody>
      </p:sp>
    </p:spTree>
    <p:extLst>
      <p:ext uri="{BB962C8B-B14F-4D97-AF65-F5344CB8AC3E}">
        <p14:creationId xmlns:p14="http://schemas.microsoft.com/office/powerpoint/2010/main" val="2632465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FF00F-0107-674C-8C49-0820B4FC5C91}" type="slidenum">
              <a:rPr lang="en-US" smtClean="0"/>
              <a:t>21</a:t>
            </a:fld>
            <a:endParaRPr lang="en-US"/>
          </a:p>
        </p:txBody>
      </p:sp>
    </p:spTree>
    <p:extLst>
      <p:ext uri="{BB962C8B-B14F-4D97-AF65-F5344CB8AC3E}">
        <p14:creationId xmlns:p14="http://schemas.microsoft.com/office/powerpoint/2010/main" val="337523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ways CALPADS data are used</a:t>
            </a:r>
          </a:p>
        </p:txBody>
      </p:sp>
      <p:sp>
        <p:nvSpPr>
          <p:cNvPr id="4" name="Slide Number Placeholder 3"/>
          <p:cNvSpPr>
            <a:spLocks noGrp="1"/>
          </p:cNvSpPr>
          <p:nvPr>
            <p:ph type="sldNum" sz="quarter" idx="10"/>
          </p:nvPr>
        </p:nvSpPr>
        <p:spPr/>
        <p:txBody>
          <a:bodyPr/>
          <a:lstStyle/>
          <a:p>
            <a:fld id="{60B1C0DF-2EC1-4DD9-BFE6-32D9D436A89D}" type="slidenum">
              <a:rPr lang="en-US" smtClean="0"/>
              <a:t>4</a:t>
            </a:fld>
            <a:endParaRPr lang="en-US" dirty="0"/>
          </a:p>
        </p:txBody>
      </p:sp>
    </p:spTree>
    <p:extLst>
      <p:ext uri="{BB962C8B-B14F-4D97-AF65-F5344CB8AC3E}">
        <p14:creationId xmlns:p14="http://schemas.microsoft.com/office/powerpoint/2010/main" val="4269278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Replacing the myriad of previously existing K–12 funding streams, including revenue limits, general purpose block grants, and most of the 50-plus state categorical programs that existed at the time. </a:t>
            </a:r>
          </a:p>
          <a:p>
            <a:r>
              <a:rPr lang="en-US" dirty="0"/>
              <a:t>Established separate funding streams for oversight activities and instructional programs</a:t>
            </a:r>
          </a:p>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5</a:t>
            </a:fld>
            <a:endParaRPr lang="en-US"/>
          </a:p>
        </p:txBody>
      </p:sp>
    </p:spTree>
    <p:extLst>
      <p:ext uri="{BB962C8B-B14F-4D97-AF65-F5344CB8AC3E}">
        <p14:creationId xmlns:p14="http://schemas.microsoft.com/office/powerpoint/2010/main" val="195541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6</a:t>
            </a:fld>
            <a:endParaRPr lang="en-US"/>
          </a:p>
        </p:txBody>
      </p:sp>
    </p:spTree>
    <p:extLst>
      <p:ext uri="{BB962C8B-B14F-4D97-AF65-F5344CB8AC3E}">
        <p14:creationId xmlns:p14="http://schemas.microsoft.com/office/powerpoint/2010/main" val="8571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FF00F-0107-674C-8C49-0820B4FC5C91}" type="slidenum">
              <a:rPr lang="en-US" smtClean="0"/>
              <a:t>7</a:t>
            </a:fld>
            <a:endParaRPr lang="en-US"/>
          </a:p>
        </p:txBody>
      </p:sp>
    </p:spTree>
    <p:extLst>
      <p:ext uri="{BB962C8B-B14F-4D97-AF65-F5344CB8AC3E}">
        <p14:creationId xmlns:p14="http://schemas.microsoft.com/office/powerpoint/2010/main" val="259433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8</a:t>
            </a:fld>
            <a:endParaRPr lang="en-US"/>
          </a:p>
        </p:txBody>
      </p:sp>
    </p:spTree>
    <p:extLst>
      <p:ext uri="{BB962C8B-B14F-4D97-AF65-F5344CB8AC3E}">
        <p14:creationId xmlns:p14="http://schemas.microsoft.com/office/powerpoint/2010/main" val="163892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9</a:t>
            </a:fld>
            <a:endParaRPr lang="en-US"/>
          </a:p>
        </p:txBody>
      </p:sp>
    </p:spTree>
    <p:extLst>
      <p:ext uri="{BB962C8B-B14F-4D97-AF65-F5344CB8AC3E}">
        <p14:creationId xmlns:p14="http://schemas.microsoft.com/office/powerpoint/2010/main" val="157281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10</a:t>
            </a:fld>
            <a:endParaRPr lang="en-US"/>
          </a:p>
        </p:txBody>
      </p:sp>
    </p:spTree>
    <p:extLst>
      <p:ext uri="{BB962C8B-B14F-4D97-AF65-F5344CB8AC3E}">
        <p14:creationId xmlns:p14="http://schemas.microsoft.com/office/powerpoint/2010/main" val="271740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9B7300-41DD-48A9-868D-453C15B8B8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34749-564A-A841-8FDC-A088A04BE77C}"/>
              </a:ext>
            </a:extLst>
          </p:cNvPr>
          <p:cNvSpPr>
            <a:spLocks noGrp="1"/>
          </p:cNvSpPr>
          <p:nvPr>
            <p:ph type="ctrTitle"/>
          </p:nvPr>
        </p:nvSpPr>
        <p:spPr>
          <a:xfrm>
            <a:off x="4699000" y="1376363"/>
            <a:ext cx="66548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386070-434C-C344-B089-55E812F22581}"/>
              </a:ext>
            </a:extLst>
          </p:cNvPr>
          <p:cNvSpPr>
            <a:spLocks noGrp="1"/>
          </p:cNvSpPr>
          <p:nvPr>
            <p:ph type="subTitle" idx="1"/>
          </p:nvPr>
        </p:nvSpPr>
        <p:spPr>
          <a:xfrm>
            <a:off x="4699000" y="3856038"/>
            <a:ext cx="66548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Box 3">
            <a:extLst>
              <a:ext uri="{FF2B5EF4-FFF2-40B4-BE49-F238E27FC236}">
                <a16:creationId xmlns:a16="http://schemas.microsoft.com/office/drawing/2014/main" id="{4674546A-9848-475A-A87B-F31AA83A123F}"/>
              </a:ext>
            </a:extLst>
          </p:cNvPr>
          <p:cNvSpPr txBox="1"/>
          <p:nvPr userDrawn="1"/>
        </p:nvSpPr>
        <p:spPr>
          <a:xfrm>
            <a:off x="662152" y="6386420"/>
            <a:ext cx="2861441" cy="246221"/>
          </a:xfrm>
          <a:prstGeom prst="rect">
            <a:avLst/>
          </a:prstGeom>
          <a:noFill/>
        </p:spPr>
        <p:txBody>
          <a:bodyPr wrap="square" rtlCol="0">
            <a:spAutoFit/>
          </a:bodyPr>
          <a:lstStyle/>
          <a:p>
            <a:r>
              <a:rPr lang="en-US" sz="1000"/>
              <a:t>© 2019 California School Information Services</a:t>
            </a:r>
          </a:p>
        </p:txBody>
      </p:sp>
    </p:spTree>
    <p:extLst>
      <p:ext uri="{BB962C8B-B14F-4D97-AF65-F5344CB8AC3E}">
        <p14:creationId xmlns:p14="http://schemas.microsoft.com/office/powerpoint/2010/main" val="329949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E0E3-FBD7-F141-8455-5F55A5A58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A9901F-84DF-B843-A298-280C961D8E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9078-8A43-0240-9521-0A30D943045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364ACC6-B2BA-904F-B394-22432411041B}"/>
              </a:ext>
            </a:extLst>
          </p:cNvPr>
          <p:cNvSpPr>
            <a:spLocks noGrp="1"/>
          </p:cNvSpPr>
          <p:nvPr>
            <p:ph type="ftr" sz="quarter" idx="11"/>
          </p:nvPr>
        </p:nvSpPr>
        <p:spPr>
          <a:xfrm>
            <a:off x="838200"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209109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1CFD73-2768-D248-94B5-618F1B16EE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10961D-89E5-C248-A612-F95C05A178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3180C-863D-1240-A5EA-21A921EF29C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5EDC02-34B3-9C40-84F5-BAC91E90B7C9}"/>
              </a:ext>
            </a:extLst>
          </p:cNvPr>
          <p:cNvSpPr>
            <a:spLocks noGrp="1"/>
          </p:cNvSpPr>
          <p:nvPr>
            <p:ph type="ftr" sz="quarter" idx="11"/>
          </p:nvPr>
        </p:nvSpPr>
        <p:spPr>
          <a:xfrm>
            <a:off x="838200"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54887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7257-7071-A848-8E32-D5C3A937F9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2D0BF9-7F04-BB46-95C5-4FA6448A00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0C871-7FB5-044A-BB35-3145282B1ED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72F76B5-23C9-2A4A-86A4-428904C21A3C}"/>
              </a:ext>
            </a:extLst>
          </p:cNvPr>
          <p:cNvSpPr>
            <a:spLocks noGrp="1"/>
          </p:cNvSpPr>
          <p:nvPr>
            <p:ph type="ftr" sz="quarter" idx="11"/>
          </p:nvPr>
        </p:nvSpPr>
        <p:spPr>
          <a:xfrm>
            <a:off x="838200"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37632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2157-8939-0E42-BCC4-E8E0B89B94EC}"/>
              </a:ext>
            </a:extLst>
          </p:cNvPr>
          <p:cNvSpPr>
            <a:spLocks noGrp="1"/>
          </p:cNvSpPr>
          <p:nvPr>
            <p:ph type="title"/>
          </p:nvPr>
        </p:nvSpPr>
        <p:spPr>
          <a:xfrm>
            <a:off x="831850" y="1294871"/>
            <a:ext cx="10515600" cy="2852737"/>
          </a:xfrm>
        </p:spPr>
        <p:txBody>
          <a:bodyPr anchor="b">
            <a:normAutofit/>
          </a:bodyPr>
          <a:lstStyle>
            <a:lvl1pPr algn="ct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B2B5785-63F5-D04F-B35B-BF8CCB7B0275}"/>
              </a:ext>
            </a:extLst>
          </p:cNvPr>
          <p:cNvSpPr>
            <a:spLocks noGrp="1"/>
          </p:cNvSpPr>
          <p:nvPr>
            <p:ph type="body" idx="1"/>
          </p:nvPr>
        </p:nvSpPr>
        <p:spPr>
          <a:xfrm>
            <a:off x="831850" y="4174596"/>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A74511-B4E5-8A42-AB58-9E70F3A71A02}"/>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36311AAC-07D7-0F4F-AD99-93F7E6EE5C9D}"/>
              </a:ext>
            </a:extLst>
          </p:cNvPr>
          <p:cNvSpPr>
            <a:spLocks noGrp="1"/>
          </p:cNvSpPr>
          <p:nvPr>
            <p:ph type="ftr" sz="quarter" idx="11"/>
          </p:nvPr>
        </p:nvSpPr>
        <p:spPr>
          <a:xfrm>
            <a:off x="831850" y="6356350"/>
            <a:ext cx="2743200" cy="365125"/>
          </a:xfrm>
          <a:prstGeom prst="rect">
            <a:avLst/>
          </a:prstGeom>
        </p:spPr>
        <p:txBody>
          <a:bodyPr/>
          <a:lstStyle>
            <a:lvl1pPr>
              <a:defRPr>
                <a:solidFill>
                  <a:schemeClr val="bg1"/>
                </a:solidFill>
              </a:defRPr>
            </a:lvl1pPr>
          </a:lstStyle>
          <a:p>
            <a:r>
              <a:rPr lang="en-US"/>
              <a:t>What's Your Data Worth?</a:t>
            </a:r>
          </a:p>
        </p:txBody>
      </p:sp>
    </p:spTree>
    <p:extLst>
      <p:ext uri="{BB962C8B-B14F-4D97-AF65-F5344CB8AC3E}">
        <p14:creationId xmlns:p14="http://schemas.microsoft.com/office/powerpoint/2010/main" val="343848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2D8E-CDED-1140-8EB2-740AE44BDCEF}"/>
              </a:ext>
            </a:extLst>
          </p:cNvPr>
          <p:cNvSpPr>
            <a:spLocks noGrp="1"/>
          </p:cNvSpPr>
          <p:nvPr>
            <p:ph type="title"/>
          </p:nvPr>
        </p:nvSpPr>
        <p:spPr/>
        <p:txBody>
          <a:bodyPr/>
          <a:lstStyle>
            <a:lvl1pPr>
              <a:defRPr>
                <a:solidFill>
                  <a:srgbClr val="16156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A00B4-70BA-5549-B482-7BCA69FF5CFC}"/>
              </a:ext>
            </a:extLst>
          </p:cNvPr>
          <p:cNvSpPr>
            <a:spLocks noGrp="1"/>
          </p:cNvSpPr>
          <p:nvPr>
            <p:ph sz="half" idx="1"/>
          </p:nvPr>
        </p:nvSpPr>
        <p:spPr>
          <a:xfrm>
            <a:off x="838200" y="1825625"/>
            <a:ext cx="5181600" cy="4050242"/>
          </a:xfrm>
        </p:spPr>
        <p:txBody>
          <a:bodyPr/>
          <a:lstStyle>
            <a:lvl1pPr>
              <a:defRPr>
                <a:solidFill>
                  <a:srgbClr val="161569"/>
                </a:solidFill>
              </a:defRPr>
            </a:lvl1pPr>
            <a:lvl2pPr>
              <a:defRPr>
                <a:solidFill>
                  <a:srgbClr val="161569"/>
                </a:solidFill>
              </a:defRPr>
            </a:lvl2pPr>
            <a:lvl3pPr>
              <a:defRPr>
                <a:solidFill>
                  <a:srgbClr val="161569"/>
                </a:solidFill>
              </a:defRPr>
            </a:lvl3pPr>
            <a:lvl4pPr>
              <a:defRPr>
                <a:solidFill>
                  <a:srgbClr val="161569"/>
                </a:solidFill>
              </a:defRPr>
            </a:lvl4pPr>
            <a:lvl5pPr>
              <a:defRPr>
                <a:solidFill>
                  <a:srgbClr val="1615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7D128-AA0C-A046-8CEB-F1225FC22946}"/>
              </a:ext>
            </a:extLst>
          </p:cNvPr>
          <p:cNvSpPr>
            <a:spLocks noGrp="1"/>
          </p:cNvSpPr>
          <p:nvPr>
            <p:ph sz="half" idx="2"/>
          </p:nvPr>
        </p:nvSpPr>
        <p:spPr>
          <a:xfrm>
            <a:off x="6172200" y="1825625"/>
            <a:ext cx="5181600" cy="4050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35797D-C709-4949-8805-CAF8354D2E2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B886463-17EE-AB40-B213-5F1C4558EE62}"/>
              </a:ext>
            </a:extLst>
          </p:cNvPr>
          <p:cNvSpPr>
            <a:spLocks noGrp="1"/>
          </p:cNvSpPr>
          <p:nvPr>
            <p:ph type="ftr" sz="quarter" idx="11"/>
          </p:nvPr>
        </p:nvSpPr>
        <p:spPr>
          <a:xfrm>
            <a:off x="838200"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254690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EFBE-C614-0248-B07C-949C7C4984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937556-2836-6246-B680-215CA09FC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7F7DC8-94E1-944C-8016-C094D9C46C75}"/>
              </a:ext>
            </a:extLst>
          </p:cNvPr>
          <p:cNvSpPr>
            <a:spLocks noGrp="1"/>
          </p:cNvSpPr>
          <p:nvPr>
            <p:ph sz="half" idx="2"/>
          </p:nvPr>
        </p:nvSpPr>
        <p:spPr>
          <a:xfrm>
            <a:off x="839788" y="2505075"/>
            <a:ext cx="5157787" cy="34554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F5244-2024-9445-A4B3-4E7F81A5D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1614FA-D2E2-8448-A39C-B753AB9F0F46}"/>
              </a:ext>
            </a:extLst>
          </p:cNvPr>
          <p:cNvSpPr>
            <a:spLocks noGrp="1"/>
          </p:cNvSpPr>
          <p:nvPr>
            <p:ph sz="quarter" idx="4"/>
          </p:nvPr>
        </p:nvSpPr>
        <p:spPr>
          <a:xfrm>
            <a:off x="6172200" y="2505075"/>
            <a:ext cx="5183188" cy="34554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FA7318-1E10-144B-AA59-E0DDCCC215B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14BCCCF-120B-5C4F-A583-5D1A7E80FF6C}"/>
              </a:ext>
            </a:extLst>
          </p:cNvPr>
          <p:cNvSpPr>
            <a:spLocks noGrp="1"/>
          </p:cNvSpPr>
          <p:nvPr>
            <p:ph type="ftr" sz="quarter" idx="11"/>
          </p:nvPr>
        </p:nvSpPr>
        <p:spPr>
          <a:xfrm>
            <a:off x="839788"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124959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C5B1-FE37-FD40-B54F-69F1DF0EFF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5BB0E-33B8-554E-92DB-6358555A9FF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DF650FC-CA66-5B43-ADE6-E2DEC3F57510}"/>
              </a:ext>
            </a:extLst>
          </p:cNvPr>
          <p:cNvSpPr>
            <a:spLocks noGrp="1"/>
          </p:cNvSpPr>
          <p:nvPr>
            <p:ph type="ftr" sz="quarter" idx="11"/>
          </p:nvPr>
        </p:nvSpPr>
        <p:spPr>
          <a:xfrm>
            <a:off x="838200"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80452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F0F90-C732-A247-803C-A25D8F696AE6}"/>
              </a:ext>
            </a:extLst>
          </p:cNvPr>
          <p:cNvSpPr>
            <a:spLocks noGrp="1"/>
          </p:cNvSpPr>
          <p:nvPr>
            <p:ph type="dt" sz="half" idx="10"/>
          </p:nvPr>
        </p:nvSpPr>
        <p:spPr/>
        <p:txBody>
          <a:bodyPr/>
          <a:lstStyle/>
          <a:p>
            <a:endParaRPr lang="en-US"/>
          </a:p>
        </p:txBody>
      </p:sp>
      <p:sp>
        <p:nvSpPr>
          <p:cNvPr id="5" name="Footer Placeholder 5">
            <a:extLst>
              <a:ext uri="{FF2B5EF4-FFF2-40B4-BE49-F238E27FC236}">
                <a16:creationId xmlns:a16="http://schemas.microsoft.com/office/drawing/2014/main" id="{E15AE32E-F717-824E-B425-35D8E5B20BD2}"/>
              </a:ext>
            </a:extLst>
          </p:cNvPr>
          <p:cNvSpPr>
            <a:spLocks noGrp="1"/>
          </p:cNvSpPr>
          <p:nvPr>
            <p:ph type="ftr" sz="quarter" idx="11"/>
          </p:nvPr>
        </p:nvSpPr>
        <p:spPr>
          <a:xfrm>
            <a:off x="814388"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12595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CB73-BA56-B74C-8469-973AA2A94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B19B9-3569-3642-8A37-2B63518E05F7}"/>
              </a:ext>
            </a:extLst>
          </p:cNvPr>
          <p:cNvSpPr>
            <a:spLocks noGrp="1"/>
          </p:cNvSpPr>
          <p:nvPr>
            <p:ph idx="1"/>
          </p:nvPr>
        </p:nvSpPr>
        <p:spPr>
          <a:xfrm>
            <a:off x="5183188" y="987425"/>
            <a:ext cx="6172200" cy="4873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BAA4E7-5A5F-8B4A-B1F9-1D9B40239DD9}"/>
              </a:ext>
            </a:extLst>
          </p:cNvPr>
          <p:cNvSpPr>
            <a:spLocks noGrp="1"/>
          </p:cNvSpPr>
          <p:nvPr>
            <p:ph type="body" sz="half" idx="2"/>
          </p:nvPr>
        </p:nvSpPr>
        <p:spPr>
          <a:xfrm>
            <a:off x="839788" y="2057400"/>
            <a:ext cx="3932237" cy="3811588"/>
          </a:xfrm>
        </p:spPr>
        <p:txBody>
          <a:bodyPr>
            <a:normAutofit/>
          </a:bodyPr>
          <a:lstStyle>
            <a:lvl1pPr marL="0" indent="0">
              <a:buNone/>
              <a:defRPr sz="2400">
                <a:solidFill>
                  <a:srgbClr val="1615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227256-3207-7D40-A8DF-660CB8D373A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076B26D-9B73-A847-9397-DA749AD6ED24}"/>
              </a:ext>
            </a:extLst>
          </p:cNvPr>
          <p:cNvSpPr>
            <a:spLocks noGrp="1"/>
          </p:cNvSpPr>
          <p:nvPr>
            <p:ph type="ftr" sz="quarter" idx="11"/>
          </p:nvPr>
        </p:nvSpPr>
        <p:spPr>
          <a:xfrm>
            <a:off x="839788" y="6356350"/>
            <a:ext cx="2743200" cy="365125"/>
          </a:xfrm>
          <a:prstGeom prst="rect">
            <a:avLst/>
          </a:prstGeom>
        </p:spPr>
        <p:txBody>
          <a:bodyPr/>
          <a:lstStyle/>
          <a:p>
            <a:r>
              <a:rPr lang="en-US"/>
              <a:t>What's Your Data Worth?</a:t>
            </a:r>
          </a:p>
        </p:txBody>
      </p:sp>
      <p:sp>
        <p:nvSpPr>
          <p:cNvPr id="7" name="Slide Number Placeholder 6">
            <a:extLst>
              <a:ext uri="{FF2B5EF4-FFF2-40B4-BE49-F238E27FC236}">
                <a16:creationId xmlns:a16="http://schemas.microsoft.com/office/drawing/2014/main" id="{12F12385-CA64-9F47-9E32-8D3D19CD0F0C}"/>
              </a:ext>
            </a:extLst>
          </p:cNvPr>
          <p:cNvSpPr>
            <a:spLocks noGrp="1"/>
          </p:cNvSpPr>
          <p:nvPr>
            <p:ph type="sldNum" sz="quarter" idx="12"/>
          </p:nvPr>
        </p:nvSpPr>
        <p:spPr>
          <a:xfrm>
            <a:off x="8610600" y="6356350"/>
            <a:ext cx="2743200" cy="365125"/>
          </a:xfrm>
          <a:prstGeom prst="rect">
            <a:avLst/>
          </a:prstGeom>
        </p:spPr>
        <p:txBody>
          <a:bodyPr/>
          <a:lstStyle/>
          <a:p>
            <a:fld id="{D5E55335-9013-7E43-A22B-6795D0F1C5F8}" type="slidenum">
              <a:rPr lang="en-US" smtClean="0"/>
              <a:t>‹#›</a:t>
            </a:fld>
            <a:endParaRPr lang="en-US"/>
          </a:p>
        </p:txBody>
      </p:sp>
    </p:spTree>
    <p:extLst>
      <p:ext uri="{BB962C8B-B14F-4D97-AF65-F5344CB8AC3E}">
        <p14:creationId xmlns:p14="http://schemas.microsoft.com/office/powerpoint/2010/main" val="187220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D533-0BF5-2044-B7AB-0B36970845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D8FD0-BF8C-0E44-97DA-D6691235F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A453A7-9F72-E44D-8521-B5CBB7FB335B}"/>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37933F-22DD-F747-9E6A-17AD5D542D9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772F0D6-3DDF-054F-B735-260E40064339}"/>
              </a:ext>
            </a:extLst>
          </p:cNvPr>
          <p:cNvSpPr>
            <a:spLocks noGrp="1"/>
          </p:cNvSpPr>
          <p:nvPr>
            <p:ph type="ftr" sz="quarter" idx="11"/>
          </p:nvPr>
        </p:nvSpPr>
        <p:spPr>
          <a:xfrm>
            <a:off x="839788"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130730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6B105-4FB2-734D-9B07-03723BC908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AFC7D6-1C70-D74D-8AEE-6EA84C655AA8}"/>
              </a:ext>
            </a:extLst>
          </p:cNvPr>
          <p:cNvSpPr>
            <a:spLocks noGrp="1"/>
          </p:cNvSpPr>
          <p:nvPr>
            <p:ph type="body" idx="1"/>
          </p:nvPr>
        </p:nvSpPr>
        <p:spPr>
          <a:xfrm>
            <a:off x="838200" y="1825625"/>
            <a:ext cx="10515600" cy="4185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63DDF-5C05-8447-81D1-719922254859}"/>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
        <p:nvSpPr>
          <p:cNvPr id="8" name="Footer Placeholder 4">
            <a:extLst>
              <a:ext uri="{FF2B5EF4-FFF2-40B4-BE49-F238E27FC236}">
                <a16:creationId xmlns:a16="http://schemas.microsoft.com/office/drawing/2014/main" id="{A927F6E6-CDAF-9840-B8BE-1E74C9741B57}"/>
              </a:ext>
            </a:extLst>
          </p:cNvPr>
          <p:cNvSpPr>
            <a:spLocks noGrp="1"/>
          </p:cNvSpPr>
          <p:nvPr>
            <p:ph type="ftr" sz="quarter" idx="3"/>
          </p:nvPr>
        </p:nvSpPr>
        <p:spPr>
          <a:xfrm>
            <a:off x="838200" y="6356350"/>
            <a:ext cx="2743200" cy="365125"/>
          </a:xfrm>
          <a:prstGeom prst="rect">
            <a:avLst/>
          </a:prstGeom>
        </p:spPr>
        <p:txBody>
          <a:bodyPr/>
          <a:lstStyle>
            <a:lvl1pPr algn="l">
              <a:defRPr sz="1200">
                <a:solidFill>
                  <a:schemeClr val="bg1">
                    <a:lumMod val="65000"/>
                  </a:schemeClr>
                </a:solidFill>
              </a:defRPr>
            </a:lvl1pPr>
          </a:lstStyle>
          <a:p>
            <a:r>
              <a:rPr lang="en-US"/>
              <a:t>What's Your Data Worth?</a:t>
            </a:r>
          </a:p>
        </p:txBody>
      </p:sp>
      <p:sp>
        <p:nvSpPr>
          <p:cNvPr id="5" name="TextBox 4">
            <a:extLst>
              <a:ext uri="{FF2B5EF4-FFF2-40B4-BE49-F238E27FC236}">
                <a16:creationId xmlns:a16="http://schemas.microsoft.com/office/drawing/2014/main" id="{BB653BFC-FFE8-45E0-B787-4377D7C257C4}"/>
              </a:ext>
            </a:extLst>
          </p:cNvPr>
          <p:cNvSpPr txBox="1"/>
          <p:nvPr userDrawn="1"/>
        </p:nvSpPr>
        <p:spPr>
          <a:xfrm>
            <a:off x="11460480" y="6431280"/>
            <a:ext cx="556260" cy="276999"/>
          </a:xfrm>
          <a:prstGeom prst="rect">
            <a:avLst/>
          </a:prstGeom>
          <a:noFill/>
        </p:spPr>
        <p:txBody>
          <a:bodyPr wrap="square" rtlCol="0">
            <a:spAutoFit/>
          </a:bodyPr>
          <a:lstStyle/>
          <a:p>
            <a:fld id="{22E9840A-83B9-4E67-9BC8-C4DB46FA60AB}" type="slidenum">
              <a:rPr lang="en-US" sz="1200" smtClean="0">
                <a:solidFill>
                  <a:schemeClr val="tx1"/>
                </a:solidFill>
              </a:rPr>
              <a:t>‹#›</a:t>
            </a:fld>
            <a:endParaRPr lang="en-US" sz="1200">
              <a:solidFill>
                <a:schemeClr val="tx1"/>
              </a:solidFill>
            </a:endParaRPr>
          </a:p>
        </p:txBody>
      </p:sp>
    </p:spTree>
    <p:extLst>
      <p:ext uri="{BB962C8B-B14F-4D97-AF65-F5344CB8AC3E}">
        <p14:creationId xmlns:p14="http://schemas.microsoft.com/office/powerpoint/2010/main" val="2525664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615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rgbClr val="16156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Money_Cash.jpg"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fcmat.org/lcf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somospacientes.com/noticias/avances/las-normas-sociales-influyen-sobre-las-conductas-alimenticias-individual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somospacientes.com/noticias/avances/las-normas-sociales-influyen-sobre-las-conductas-alimenticias-individual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zhuanlan.zhihu.com/p/25066624"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gscull@fcmat.org" TargetMode="External"/><Relationship Id="rId2" Type="http://schemas.openxmlformats.org/officeDocument/2006/relationships/hyperlink" Target="mailto:lhayes@fcmat.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ministrybestpractices.com/2013/06/do-you-have-90-day-plan-to-leave-your.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0429-D361-AC44-872C-2512F0C9EB38}"/>
              </a:ext>
            </a:extLst>
          </p:cNvPr>
          <p:cNvSpPr>
            <a:spLocks noGrp="1"/>
          </p:cNvSpPr>
          <p:nvPr>
            <p:ph type="ctrTitle"/>
          </p:nvPr>
        </p:nvSpPr>
        <p:spPr/>
        <p:txBody>
          <a:bodyPr>
            <a:normAutofit/>
          </a:bodyPr>
          <a:lstStyle/>
          <a:p>
            <a:r>
              <a:rPr lang="en-US" sz="4400" dirty="0">
                <a:cs typeface="Arial"/>
              </a:rPr>
              <a:t>What’s Your Data Worth</a:t>
            </a:r>
            <a:endParaRPr lang="en-US" sz="4400" dirty="0"/>
          </a:p>
        </p:txBody>
      </p:sp>
      <p:sp>
        <p:nvSpPr>
          <p:cNvPr id="3" name="Subtitle 2">
            <a:extLst>
              <a:ext uri="{FF2B5EF4-FFF2-40B4-BE49-F238E27FC236}">
                <a16:creationId xmlns:a16="http://schemas.microsoft.com/office/drawing/2014/main" id="{DEB0E47C-7117-4048-9083-517FE546392C}"/>
              </a:ext>
            </a:extLst>
          </p:cNvPr>
          <p:cNvSpPr>
            <a:spLocks noGrp="1"/>
          </p:cNvSpPr>
          <p:nvPr>
            <p:ph type="subTitle" idx="1"/>
          </p:nvPr>
        </p:nvSpPr>
        <p:spPr/>
        <p:txBody>
          <a:bodyPr vert="horz" lIns="91440" tIns="45720" rIns="91440" bIns="45720" rtlCol="0" anchor="t">
            <a:normAutofit/>
          </a:bodyPr>
          <a:lstStyle/>
          <a:p>
            <a:r>
              <a:rPr lang="en-US">
                <a:cs typeface="Arial"/>
              </a:rPr>
              <a:t>CETPA 2019</a:t>
            </a:r>
          </a:p>
          <a:p>
            <a:r>
              <a:rPr lang="en-US">
                <a:cs typeface="Arial"/>
              </a:rPr>
              <a:t> Anaheim, CA</a:t>
            </a:r>
            <a:endParaRPr lang="en-US"/>
          </a:p>
        </p:txBody>
      </p:sp>
    </p:spTree>
    <p:extLst>
      <p:ext uri="{BB962C8B-B14F-4D97-AF65-F5344CB8AC3E}">
        <p14:creationId xmlns:p14="http://schemas.microsoft.com/office/powerpoint/2010/main" val="52536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454;p11">
            <a:extLst>
              <a:ext uri="{FF2B5EF4-FFF2-40B4-BE49-F238E27FC236}">
                <a16:creationId xmlns:a16="http://schemas.microsoft.com/office/drawing/2014/main" id="{D2BDE62E-3DCA-4BBE-A2C5-D58089EC918D}"/>
              </a:ext>
            </a:extLst>
          </p:cNvPr>
          <p:cNvGrpSpPr/>
          <p:nvPr/>
        </p:nvGrpSpPr>
        <p:grpSpPr>
          <a:xfrm rot="16200000">
            <a:off x="1902597" y="3809224"/>
            <a:ext cx="1100210" cy="4905403"/>
            <a:chOff x="5608825" y="238125"/>
            <a:chExt cx="1174975" cy="5238750"/>
          </a:xfrm>
          <a:solidFill>
            <a:srgbClr val="EEEEF8"/>
          </a:solidFill>
        </p:grpSpPr>
        <p:sp>
          <p:nvSpPr>
            <p:cNvPr id="7" name="Google Shape;3455;p11">
              <a:extLst>
                <a:ext uri="{FF2B5EF4-FFF2-40B4-BE49-F238E27FC236}">
                  <a16:creationId xmlns:a16="http://schemas.microsoft.com/office/drawing/2014/main" id="{5D5C1BE7-1D04-4AA6-8416-F0E35D5FAA8A}"/>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56;p11">
              <a:extLst>
                <a:ext uri="{FF2B5EF4-FFF2-40B4-BE49-F238E27FC236}">
                  <a16:creationId xmlns:a16="http://schemas.microsoft.com/office/drawing/2014/main" id="{8A517333-75CE-451E-A426-CE501728715E}"/>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57;p11">
              <a:extLst>
                <a:ext uri="{FF2B5EF4-FFF2-40B4-BE49-F238E27FC236}">
                  <a16:creationId xmlns:a16="http://schemas.microsoft.com/office/drawing/2014/main" id="{CA97546F-3295-4814-BA98-F0D40B860624}"/>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58;p11">
              <a:extLst>
                <a:ext uri="{FF2B5EF4-FFF2-40B4-BE49-F238E27FC236}">
                  <a16:creationId xmlns:a16="http://schemas.microsoft.com/office/drawing/2014/main" id="{44813418-EA3C-4D6D-B37E-310735A81612}"/>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59;p11">
              <a:extLst>
                <a:ext uri="{FF2B5EF4-FFF2-40B4-BE49-F238E27FC236}">
                  <a16:creationId xmlns:a16="http://schemas.microsoft.com/office/drawing/2014/main" id="{374B9F02-9EAC-4FF5-86FC-6EC57E27C9F9}"/>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60;p11">
              <a:extLst>
                <a:ext uri="{FF2B5EF4-FFF2-40B4-BE49-F238E27FC236}">
                  <a16:creationId xmlns:a16="http://schemas.microsoft.com/office/drawing/2014/main" id="{D30DAB3A-6EAA-4508-AABA-EBD6067E79A3}"/>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61;p11">
              <a:extLst>
                <a:ext uri="{FF2B5EF4-FFF2-40B4-BE49-F238E27FC236}">
                  <a16:creationId xmlns:a16="http://schemas.microsoft.com/office/drawing/2014/main" id="{B74359C8-3CFF-4B36-B8A7-9ECCE9A77C1E}"/>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62;p11">
              <a:extLst>
                <a:ext uri="{FF2B5EF4-FFF2-40B4-BE49-F238E27FC236}">
                  <a16:creationId xmlns:a16="http://schemas.microsoft.com/office/drawing/2014/main" id="{CE55A32D-CD8D-4D30-B83D-6D54576F8A8C}"/>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63;p11">
              <a:extLst>
                <a:ext uri="{FF2B5EF4-FFF2-40B4-BE49-F238E27FC236}">
                  <a16:creationId xmlns:a16="http://schemas.microsoft.com/office/drawing/2014/main" id="{C6945352-55E6-4354-BBBC-9E0F3FEDF2E9}"/>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64;p11">
              <a:extLst>
                <a:ext uri="{FF2B5EF4-FFF2-40B4-BE49-F238E27FC236}">
                  <a16:creationId xmlns:a16="http://schemas.microsoft.com/office/drawing/2014/main" id="{B73D5B0A-62C9-4E85-AC15-6FCFACEAFBD4}"/>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65;p11">
              <a:extLst>
                <a:ext uri="{FF2B5EF4-FFF2-40B4-BE49-F238E27FC236}">
                  <a16:creationId xmlns:a16="http://schemas.microsoft.com/office/drawing/2014/main" id="{E8A81FDF-5634-4DE8-9C57-FEA5F299ACFC}"/>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66;p11">
              <a:extLst>
                <a:ext uri="{FF2B5EF4-FFF2-40B4-BE49-F238E27FC236}">
                  <a16:creationId xmlns:a16="http://schemas.microsoft.com/office/drawing/2014/main" id="{4B4B2CC3-10CA-482A-9E40-393F22445360}"/>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7;p11">
              <a:extLst>
                <a:ext uri="{FF2B5EF4-FFF2-40B4-BE49-F238E27FC236}">
                  <a16:creationId xmlns:a16="http://schemas.microsoft.com/office/drawing/2014/main" id="{F70914FE-5AFD-496F-B3BC-810FB6EF8EBD}"/>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8;p11">
              <a:extLst>
                <a:ext uri="{FF2B5EF4-FFF2-40B4-BE49-F238E27FC236}">
                  <a16:creationId xmlns:a16="http://schemas.microsoft.com/office/drawing/2014/main" id="{038C74E8-42DC-4616-8E3E-C0158BA76675}"/>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9;p11">
              <a:extLst>
                <a:ext uri="{FF2B5EF4-FFF2-40B4-BE49-F238E27FC236}">
                  <a16:creationId xmlns:a16="http://schemas.microsoft.com/office/drawing/2014/main" id="{6AF89EF2-1065-4351-81AA-8CA95B9FEB71}"/>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70;p11">
              <a:extLst>
                <a:ext uri="{FF2B5EF4-FFF2-40B4-BE49-F238E27FC236}">
                  <a16:creationId xmlns:a16="http://schemas.microsoft.com/office/drawing/2014/main" id="{9F2AC7DB-20D2-4DF2-88BE-A5565A559C83}"/>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71;p11">
              <a:extLst>
                <a:ext uri="{FF2B5EF4-FFF2-40B4-BE49-F238E27FC236}">
                  <a16:creationId xmlns:a16="http://schemas.microsoft.com/office/drawing/2014/main" id="{A833EB00-BFD4-4BB7-8943-718EC7F95500}"/>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72;p11">
              <a:extLst>
                <a:ext uri="{FF2B5EF4-FFF2-40B4-BE49-F238E27FC236}">
                  <a16:creationId xmlns:a16="http://schemas.microsoft.com/office/drawing/2014/main" id="{56F30A14-CCE2-4E4B-8C99-17CE33F49B45}"/>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73;p11">
              <a:extLst>
                <a:ext uri="{FF2B5EF4-FFF2-40B4-BE49-F238E27FC236}">
                  <a16:creationId xmlns:a16="http://schemas.microsoft.com/office/drawing/2014/main" id="{79AF6219-49C7-47DB-A915-F1A9D98499D6}"/>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4;p11">
              <a:extLst>
                <a:ext uri="{FF2B5EF4-FFF2-40B4-BE49-F238E27FC236}">
                  <a16:creationId xmlns:a16="http://schemas.microsoft.com/office/drawing/2014/main" id="{D459272C-86A5-4B68-B957-71870F1F6942}"/>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75;p11">
              <a:extLst>
                <a:ext uri="{FF2B5EF4-FFF2-40B4-BE49-F238E27FC236}">
                  <a16:creationId xmlns:a16="http://schemas.microsoft.com/office/drawing/2014/main" id="{1EE1C78A-3868-4882-BB98-82D8692273CF}"/>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76;p11">
              <a:extLst>
                <a:ext uri="{FF2B5EF4-FFF2-40B4-BE49-F238E27FC236}">
                  <a16:creationId xmlns:a16="http://schemas.microsoft.com/office/drawing/2014/main" id="{5A0C9E64-E998-40DE-8DF2-89C530CF196A}"/>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7;p11">
              <a:extLst>
                <a:ext uri="{FF2B5EF4-FFF2-40B4-BE49-F238E27FC236}">
                  <a16:creationId xmlns:a16="http://schemas.microsoft.com/office/drawing/2014/main" id="{713F8877-00FD-4684-840F-DC02767F9488}"/>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8;p11">
              <a:extLst>
                <a:ext uri="{FF2B5EF4-FFF2-40B4-BE49-F238E27FC236}">
                  <a16:creationId xmlns:a16="http://schemas.microsoft.com/office/drawing/2014/main" id="{6C953255-91E4-49AF-94B0-321865E5F9BB}"/>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9;p11">
              <a:extLst>
                <a:ext uri="{FF2B5EF4-FFF2-40B4-BE49-F238E27FC236}">
                  <a16:creationId xmlns:a16="http://schemas.microsoft.com/office/drawing/2014/main" id="{B2B667C0-DEC3-42B7-97C6-F03B509BACCF}"/>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80;p11">
              <a:extLst>
                <a:ext uri="{FF2B5EF4-FFF2-40B4-BE49-F238E27FC236}">
                  <a16:creationId xmlns:a16="http://schemas.microsoft.com/office/drawing/2014/main" id="{F69C3ECA-9114-400A-80AC-CEB9AE1BB0A0}"/>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81;p11">
              <a:extLst>
                <a:ext uri="{FF2B5EF4-FFF2-40B4-BE49-F238E27FC236}">
                  <a16:creationId xmlns:a16="http://schemas.microsoft.com/office/drawing/2014/main" id="{8A075F24-88FF-40BF-825E-3E7E207476D9}"/>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82;p11">
              <a:extLst>
                <a:ext uri="{FF2B5EF4-FFF2-40B4-BE49-F238E27FC236}">
                  <a16:creationId xmlns:a16="http://schemas.microsoft.com/office/drawing/2014/main" id="{98A3DA93-9161-4EC7-861F-2BF6A858DF53}"/>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83;p11">
              <a:extLst>
                <a:ext uri="{FF2B5EF4-FFF2-40B4-BE49-F238E27FC236}">
                  <a16:creationId xmlns:a16="http://schemas.microsoft.com/office/drawing/2014/main" id="{7E322F56-A821-44CB-B589-DB7345C7F1D8}"/>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84;p11">
              <a:extLst>
                <a:ext uri="{FF2B5EF4-FFF2-40B4-BE49-F238E27FC236}">
                  <a16:creationId xmlns:a16="http://schemas.microsoft.com/office/drawing/2014/main" id="{39233A0C-3CF0-4235-803E-74D8B845C446}"/>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85;p11">
              <a:extLst>
                <a:ext uri="{FF2B5EF4-FFF2-40B4-BE49-F238E27FC236}">
                  <a16:creationId xmlns:a16="http://schemas.microsoft.com/office/drawing/2014/main" id="{290622C0-6AC2-45B0-842D-636C610FB053}"/>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86;p11">
              <a:extLst>
                <a:ext uri="{FF2B5EF4-FFF2-40B4-BE49-F238E27FC236}">
                  <a16:creationId xmlns:a16="http://schemas.microsoft.com/office/drawing/2014/main" id="{B8FA2D51-17E7-4D33-B2E9-0E78CB33458D}"/>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7;p11">
              <a:extLst>
                <a:ext uri="{FF2B5EF4-FFF2-40B4-BE49-F238E27FC236}">
                  <a16:creationId xmlns:a16="http://schemas.microsoft.com/office/drawing/2014/main" id="{CE0D55D1-E516-4A5F-A615-FF8E4081BD72}"/>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8;p11">
              <a:extLst>
                <a:ext uri="{FF2B5EF4-FFF2-40B4-BE49-F238E27FC236}">
                  <a16:creationId xmlns:a16="http://schemas.microsoft.com/office/drawing/2014/main" id="{0C7C8A1C-8255-48D9-9E3B-929163DF755A}"/>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9;p11">
              <a:extLst>
                <a:ext uri="{FF2B5EF4-FFF2-40B4-BE49-F238E27FC236}">
                  <a16:creationId xmlns:a16="http://schemas.microsoft.com/office/drawing/2014/main" id="{A10716D3-4824-40CE-97C1-11BEE1070528}"/>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90;p11">
              <a:extLst>
                <a:ext uri="{FF2B5EF4-FFF2-40B4-BE49-F238E27FC236}">
                  <a16:creationId xmlns:a16="http://schemas.microsoft.com/office/drawing/2014/main" id="{1430D220-5740-4092-94B4-061BC60991CB}"/>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91;p11">
              <a:extLst>
                <a:ext uri="{FF2B5EF4-FFF2-40B4-BE49-F238E27FC236}">
                  <a16:creationId xmlns:a16="http://schemas.microsoft.com/office/drawing/2014/main" id="{6EBAAEE2-28E5-4D84-9C9F-52CAB5564D8C}"/>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92;p11">
              <a:extLst>
                <a:ext uri="{FF2B5EF4-FFF2-40B4-BE49-F238E27FC236}">
                  <a16:creationId xmlns:a16="http://schemas.microsoft.com/office/drawing/2014/main" id="{975DDEEA-7018-4167-9881-1D8A401DCC74}"/>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93;p11">
              <a:extLst>
                <a:ext uri="{FF2B5EF4-FFF2-40B4-BE49-F238E27FC236}">
                  <a16:creationId xmlns:a16="http://schemas.microsoft.com/office/drawing/2014/main" id="{8B4C2E34-9F33-471F-8844-419DB9C65782}"/>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94;p11">
              <a:extLst>
                <a:ext uri="{FF2B5EF4-FFF2-40B4-BE49-F238E27FC236}">
                  <a16:creationId xmlns:a16="http://schemas.microsoft.com/office/drawing/2014/main" id="{530D256C-FC9C-4D72-94E5-19A27D50C2BE}"/>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95;p11">
              <a:extLst>
                <a:ext uri="{FF2B5EF4-FFF2-40B4-BE49-F238E27FC236}">
                  <a16:creationId xmlns:a16="http://schemas.microsoft.com/office/drawing/2014/main" id="{E043C4EC-63CB-41E1-A952-EAFE9CE5F020}"/>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96;p11">
              <a:extLst>
                <a:ext uri="{FF2B5EF4-FFF2-40B4-BE49-F238E27FC236}">
                  <a16:creationId xmlns:a16="http://schemas.microsoft.com/office/drawing/2014/main" id="{2A3B8B42-CACB-4A8A-9E9B-0673264C8F79}"/>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7;p11">
              <a:extLst>
                <a:ext uri="{FF2B5EF4-FFF2-40B4-BE49-F238E27FC236}">
                  <a16:creationId xmlns:a16="http://schemas.microsoft.com/office/drawing/2014/main" id="{E517C14A-DC93-4C9B-9FCE-F34942661807}"/>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8;p11">
              <a:extLst>
                <a:ext uri="{FF2B5EF4-FFF2-40B4-BE49-F238E27FC236}">
                  <a16:creationId xmlns:a16="http://schemas.microsoft.com/office/drawing/2014/main" id="{9989A8A1-5611-46CE-9D7E-AEE52DF9B35C}"/>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9;p11">
              <a:extLst>
                <a:ext uri="{FF2B5EF4-FFF2-40B4-BE49-F238E27FC236}">
                  <a16:creationId xmlns:a16="http://schemas.microsoft.com/office/drawing/2014/main" id="{A4EC6717-3767-42AE-9C51-5CD0E6E67924}"/>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00;p11">
              <a:extLst>
                <a:ext uri="{FF2B5EF4-FFF2-40B4-BE49-F238E27FC236}">
                  <a16:creationId xmlns:a16="http://schemas.microsoft.com/office/drawing/2014/main" id="{602E69BD-6D99-45D0-B2A3-18B82B72238F}"/>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01;p11">
              <a:extLst>
                <a:ext uri="{FF2B5EF4-FFF2-40B4-BE49-F238E27FC236}">
                  <a16:creationId xmlns:a16="http://schemas.microsoft.com/office/drawing/2014/main" id="{F9701E56-4487-4E4A-93CA-C2A245B9E14B}"/>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02;p11">
              <a:extLst>
                <a:ext uri="{FF2B5EF4-FFF2-40B4-BE49-F238E27FC236}">
                  <a16:creationId xmlns:a16="http://schemas.microsoft.com/office/drawing/2014/main" id="{F76F0EC9-191C-4D59-9898-42B53EF2145C}"/>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03;p11">
              <a:extLst>
                <a:ext uri="{FF2B5EF4-FFF2-40B4-BE49-F238E27FC236}">
                  <a16:creationId xmlns:a16="http://schemas.microsoft.com/office/drawing/2014/main" id="{798180AD-1110-4953-AE39-D0D28C7B6432}"/>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4;p11">
              <a:extLst>
                <a:ext uri="{FF2B5EF4-FFF2-40B4-BE49-F238E27FC236}">
                  <a16:creationId xmlns:a16="http://schemas.microsoft.com/office/drawing/2014/main" id="{41ACEBED-4D9F-4F67-AC86-DA61E18D32A7}"/>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Footer Placeholder 3">
            <a:extLst>
              <a:ext uri="{FF2B5EF4-FFF2-40B4-BE49-F238E27FC236}">
                <a16:creationId xmlns:a16="http://schemas.microsoft.com/office/drawing/2014/main" id="{19566849-46A0-441F-9A07-75AB2AE4B056}"/>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2" name="Title 1">
            <a:extLst>
              <a:ext uri="{FF2B5EF4-FFF2-40B4-BE49-F238E27FC236}">
                <a16:creationId xmlns:a16="http://schemas.microsoft.com/office/drawing/2014/main" id="{A5CFADBC-2949-4B60-8A9C-30D719755636}"/>
              </a:ext>
            </a:extLst>
          </p:cNvPr>
          <p:cNvSpPr>
            <a:spLocks noGrp="1"/>
          </p:cNvSpPr>
          <p:nvPr>
            <p:ph type="title"/>
          </p:nvPr>
        </p:nvSpPr>
        <p:spPr>
          <a:xfrm>
            <a:off x="477809" y="227439"/>
            <a:ext cx="10515600" cy="694613"/>
          </a:xfrm>
        </p:spPr>
        <p:txBody>
          <a:bodyPr>
            <a:normAutofit/>
          </a:bodyPr>
          <a:lstStyle/>
          <a:p>
            <a:r>
              <a:rPr lang="en-US" sz="3600" b="1" dirty="0">
                <a:latin typeface="Montserrat" panose="02000505000000020004" pitchFamily="2" charset="0"/>
              </a:rPr>
              <a:t>CALPADS Data Used in Indicators</a:t>
            </a:r>
          </a:p>
        </p:txBody>
      </p:sp>
      <p:graphicFrame>
        <p:nvGraphicFramePr>
          <p:cNvPr id="58" name="Table 57">
            <a:extLst>
              <a:ext uri="{FF2B5EF4-FFF2-40B4-BE49-F238E27FC236}">
                <a16:creationId xmlns:a16="http://schemas.microsoft.com/office/drawing/2014/main" id="{98B1BB27-70EF-4744-8D7C-5F3EB627E859}"/>
              </a:ext>
            </a:extLst>
          </p:cNvPr>
          <p:cNvGraphicFramePr>
            <a:graphicFrameLocks noGrp="1"/>
          </p:cNvGraphicFramePr>
          <p:nvPr>
            <p:extLst>
              <p:ext uri="{D42A27DB-BD31-4B8C-83A1-F6EECF244321}">
                <p14:modId xmlns:p14="http://schemas.microsoft.com/office/powerpoint/2010/main" val="3930563558"/>
              </p:ext>
            </p:extLst>
          </p:nvPr>
        </p:nvGraphicFramePr>
        <p:xfrm>
          <a:off x="536470" y="870772"/>
          <a:ext cx="10926307" cy="5181099"/>
        </p:xfrm>
        <a:graphic>
          <a:graphicData uri="http://schemas.openxmlformats.org/drawingml/2006/table">
            <a:tbl>
              <a:tblPr firstRow="1" bandRow="1">
                <a:tableStyleId>{93296810-A885-4BE3-A3E7-6D5BEEA58F35}</a:tableStyleId>
              </a:tblPr>
              <a:tblGrid>
                <a:gridCol w="2896453">
                  <a:extLst>
                    <a:ext uri="{9D8B030D-6E8A-4147-A177-3AD203B41FA5}">
                      <a16:colId xmlns:a16="http://schemas.microsoft.com/office/drawing/2014/main" val="1857063484"/>
                    </a:ext>
                  </a:extLst>
                </a:gridCol>
                <a:gridCol w="1343609">
                  <a:extLst>
                    <a:ext uri="{9D8B030D-6E8A-4147-A177-3AD203B41FA5}">
                      <a16:colId xmlns:a16="http://schemas.microsoft.com/office/drawing/2014/main" val="2806008728"/>
                    </a:ext>
                  </a:extLst>
                </a:gridCol>
                <a:gridCol w="1343608">
                  <a:extLst>
                    <a:ext uri="{9D8B030D-6E8A-4147-A177-3AD203B41FA5}">
                      <a16:colId xmlns:a16="http://schemas.microsoft.com/office/drawing/2014/main" val="2156184695"/>
                    </a:ext>
                  </a:extLst>
                </a:gridCol>
                <a:gridCol w="1343608">
                  <a:extLst>
                    <a:ext uri="{9D8B030D-6E8A-4147-A177-3AD203B41FA5}">
                      <a16:colId xmlns:a16="http://schemas.microsoft.com/office/drawing/2014/main" val="986376400"/>
                    </a:ext>
                  </a:extLst>
                </a:gridCol>
                <a:gridCol w="1324947">
                  <a:extLst>
                    <a:ext uri="{9D8B030D-6E8A-4147-A177-3AD203B41FA5}">
                      <a16:colId xmlns:a16="http://schemas.microsoft.com/office/drawing/2014/main" val="3493034913"/>
                    </a:ext>
                  </a:extLst>
                </a:gridCol>
                <a:gridCol w="1110343">
                  <a:extLst>
                    <a:ext uri="{9D8B030D-6E8A-4147-A177-3AD203B41FA5}">
                      <a16:colId xmlns:a16="http://schemas.microsoft.com/office/drawing/2014/main" val="2479853523"/>
                    </a:ext>
                  </a:extLst>
                </a:gridCol>
                <a:gridCol w="1563739">
                  <a:extLst>
                    <a:ext uri="{9D8B030D-6E8A-4147-A177-3AD203B41FA5}">
                      <a16:colId xmlns:a16="http://schemas.microsoft.com/office/drawing/2014/main" val="657897336"/>
                    </a:ext>
                  </a:extLst>
                </a:gridCol>
              </a:tblGrid>
              <a:tr h="636785">
                <a:tc>
                  <a:txBody>
                    <a:bodyPr/>
                    <a:lstStyle/>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Data Used From CALPADS</a:t>
                      </a:r>
                      <a:endParaRPr sz="1400" b="1" kern="1200" dirty="0">
                        <a:solidFill>
                          <a:schemeClr val="lt1"/>
                        </a:solidFill>
                        <a:latin typeface="+mn-lt"/>
                        <a:ea typeface="+mn-ea"/>
                        <a:cs typeface="+mn-cs"/>
                        <a:sym typeface="Calibri"/>
                      </a:endParaRPr>
                    </a:p>
                  </a:txBody>
                  <a:tcPr marL="7625" marR="7625" marT="7625" marB="0" anchor="b">
                    <a:solidFill>
                      <a:srgbClr val="84B981"/>
                    </a:solidFill>
                  </a:tcPr>
                </a:tc>
                <a:tc>
                  <a:txBody>
                    <a:bodyPr/>
                    <a:lstStyle/>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Suspension</a:t>
                      </a:r>
                      <a:endParaRPr sz="1400" b="1" kern="1200" dirty="0">
                        <a:solidFill>
                          <a:schemeClr val="lt1"/>
                        </a:solidFill>
                        <a:latin typeface="+mn-lt"/>
                        <a:ea typeface="+mn-ea"/>
                        <a:cs typeface="+mn-cs"/>
                      </a:endParaRPr>
                    </a:p>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Rate </a:t>
                      </a:r>
                    </a:p>
                    <a:p>
                      <a:pPr marL="0" marR="0" lvl="0" indent="0" algn="ctr" defTabSz="914400" rtl="0" eaLnBrk="1" latinLnBrk="0" hangingPunct="1">
                        <a:spcBef>
                          <a:spcPts val="0"/>
                        </a:spcBef>
                        <a:spcAft>
                          <a:spcPts val="0"/>
                        </a:spcAft>
                        <a:buNone/>
                      </a:pPr>
                      <a:endParaRPr sz="1400" b="1" kern="1200" dirty="0">
                        <a:solidFill>
                          <a:schemeClr val="lt1"/>
                        </a:solidFill>
                        <a:latin typeface="+mn-lt"/>
                        <a:ea typeface="+mn-ea"/>
                        <a:cs typeface="+mn-cs"/>
                        <a:sym typeface="Calibri"/>
                      </a:endParaRPr>
                    </a:p>
                  </a:txBody>
                  <a:tcPr marL="7625" marR="7625" marT="7625" marB="0" anchor="b">
                    <a:solidFill>
                      <a:srgbClr val="84B981"/>
                    </a:solidFill>
                  </a:tcPr>
                </a:tc>
                <a:tc>
                  <a:txBody>
                    <a:bodyPr/>
                    <a:lstStyle/>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English Learner Progress </a:t>
                      </a:r>
                      <a:endParaRPr sz="1400" b="1" kern="1200" dirty="0">
                        <a:solidFill>
                          <a:schemeClr val="lt1"/>
                        </a:solidFill>
                        <a:latin typeface="+mn-lt"/>
                        <a:ea typeface="+mn-ea"/>
                        <a:cs typeface="+mn-cs"/>
                        <a:sym typeface="Calibri"/>
                      </a:endParaRPr>
                    </a:p>
                  </a:txBody>
                  <a:tcPr marL="7625" marR="7625" marT="7625" marB="0" anchor="b">
                    <a:solidFill>
                      <a:srgbClr val="84B981"/>
                    </a:solidFill>
                  </a:tcPr>
                </a:tc>
                <a:tc>
                  <a:txBody>
                    <a:bodyPr/>
                    <a:lstStyle/>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Graduation</a:t>
                      </a:r>
                      <a:endParaRPr sz="1400" b="1" kern="1200" dirty="0">
                        <a:solidFill>
                          <a:schemeClr val="lt1"/>
                        </a:solidFill>
                        <a:latin typeface="+mn-lt"/>
                        <a:ea typeface="+mn-ea"/>
                        <a:cs typeface="+mn-cs"/>
                      </a:endParaRPr>
                    </a:p>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Rate </a:t>
                      </a:r>
                    </a:p>
                    <a:p>
                      <a:pPr marL="0" marR="0" lvl="0" indent="0" algn="ctr" defTabSz="914400" rtl="0" eaLnBrk="1" latinLnBrk="0" hangingPunct="1">
                        <a:spcBef>
                          <a:spcPts val="0"/>
                        </a:spcBef>
                        <a:spcAft>
                          <a:spcPts val="0"/>
                        </a:spcAft>
                        <a:buNone/>
                      </a:pPr>
                      <a:endParaRPr sz="1400" b="1" kern="1200" dirty="0">
                        <a:solidFill>
                          <a:schemeClr val="lt1"/>
                        </a:solidFill>
                        <a:latin typeface="+mn-lt"/>
                        <a:ea typeface="+mn-ea"/>
                        <a:cs typeface="+mn-cs"/>
                        <a:sym typeface="Calibri"/>
                      </a:endParaRPr>
                    </a:p>
                  </a:txBody>
                  <a:tcPr marL="7625" marR="7625" marT="7625" marB="0" anchor="b">
                    <a:solidFill>
                      <a:srgbClr val="84B981"/>
                    </a:solidFill>
                  </a:tcPr>
                </a:tc>
                <a:tc>
                  <a:txBody>
                    <a:bodyPr/>
                    <a:lstStyle/>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Academic: </a:t>
                      </a:r>
                      <a:endParaRPr sz="1400" b="1" kern="1200" dirty="0">
                        <a:solidFill>
                          <a:schemeClr val="lt1"/>
                        </a:solidFill>
                        <a:latin typeface="+mn-lt"/>
                        <a:ea typeface="+mn-ea"/>
                        <a:cs typeface="+mn-cs"/>
                      </a:endParaRPr>
                    </a:p>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Grades 3 8 </a:t>
                      </a:r>
                    </a:p>
                    <a:p>
                      <a:pPr marL="0" marR="0" lvl="0" indent="0" algn="ctr" defTabSz="914400" rtl="0" eaLnBrk="1" latinLnBrk="0" hangingPunct="1">
                        <a:spcBef>
                          <a:spcPts val="0"/>
                        </a:spcBef>
                        <a:spcAft>
                          <a:spcPts val="0"/>
                        </a:spcAft>
                        <a:buNone/>
                      </a:pPr>
                      <a:endParaRPr sz="1400" b="1" kern="1200" dirty="0">
                        <a:solidFill>
                          <a:schemeClr val="lt1"/>
                        </a:solidFill>
                        <a:latin typeface="+mn-lt"/>
                        <a:ea typeface="+mn-ea"/>
                        <a:cs typeface="+mn-cs"/>
                        <a:sym typeface="Calibri"/>
                      </a:endParaRPr>
                    </a:p>
                  </a:txBody>
                  <a:tcPr marL="7625" marR="7625" marT="7625" marB="0" anchor="b">
                    <a:solidFill>
                      <a:srgbClr val="84B981"/>
                    </a:solidFill>
                  </a:tcPr>
                </a:tc>
                <a:tc>
                  <a:txBody>
                    <a:bodyPr/>
                    <a:lstStyle/>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College/ Career </a:t>
                      </a:r>
                    </a:p>
                    <a:p>
                      <a:pPr marL="0" marR="0" lvl="0" indent="0" algn="ctr" defTabSz="914400" rtl="0" eaLnBrk="1" latinLnBrk="0" hangingPunct="1">
                        <a:spcBef>
                          <a:spcPts val="0"/>
                        </a:spcBef>
                        <a:spcAft>
                          <a:spcPts val="0"/>
                        </a:spcAft>
                        <a:buNone/>
                      </a:pPr>
                      <a:endParaRPr sz="1400" b="1" kern="1200" dirty="0">
                        <a:solidFill>
                          <a:schemeClr val="lt1"/>
                        </a:solidFill>
                        <a:latin typeface="+mn-lt"/>
                        <a:ea typeface="+mn-ea"/>
                        <a:cs typeface="+mn-cs"/>
                        <a:sym typeface="Calibri"/>
                      </a:endParaRPr>
                    </a:p>
                  </a:txBody>
                  <a:tcPr marL="7625" marR="7625" marT="7625" marB="0" anchor="b">
                    <a:solidFill>
                      <a:srgbClr val="84B981"/>
                    </a:solidFill>
                  </a:tcPr>
                </a:tc>
                <a:tc>
                  <a:txBody>
                    <a:bodyPr/>
                    <a:lstStyle/>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Grade 11 Distance from Level  3 </a:t>
                      </a:r>
                    </a:p>
                    <a:p>
                      <a:pPr marL="0" marR="0" lvl="0" indent="0" algn="ctr" defTabSz="914400" rtl="0" eaLnBrk="1" latinLnBrk="0" hangingPunct="1">
                        <a:spcBef>
                          <a:spcPts val="0"/>
                        </a:spcBef>
                        <a:spcAft>
                          <a:spcPts val="0"/>
                        </a:spcAft>
                        <a:buNone/>
                      </a:pPr>
                      <a:endParaRPr sz="1400" b="1" kern="1200" dirty="0">
                        <a:solidFill>
                          <a:schemeClr val="lt1"/>
                        </a:solidFill>
                        <a:latin typeface="+mn-lt"/>
                        <a:ea typeface="+mn-ea"/>
                        <a:cs typeface="+mn-cs"/>
                        <a:sym typeface="Calibri"/>
                      </a:endParaRPr>
                    </a:p>
                  </a:txBody>
                  <a:tcPr marL="7625" marR="7625" marT="7625" marB="0" anchor="b">
                    <a:solidFill>
                      <a:srgbClr val="84B981"/>
                    </a:solidFill>
                  </a:tcPr>
                </a:tc>
                <a:extLst>
                  <a:ext uri="{0D108BD9-81ED-4DB2-BD59-A6C34878D82A}">
                    <a16:rowId xmlns:a16="http://schemas.microsoft.com/office/drawing/2014/main" val="2105334046"/>
                  </a:ext>
                </a:extLst>
              </a:tr>
              <a:tr h="245156">
                <a:tc>
                  <a:txBody>
                    <a:bodyPr/>
                    <a:lstStyle/>
                    <a:p>
                      <a:pPr marL="0" marR="0" lvl="0" indent="0" algn="l" rtl="0">
                        <a:spcBef>
                          <a:spcPts val="0"/>
                        </a:spcBef>
                        <a:spcAft>
                          <a:spcPts val="0"/>
                        </a:spcAft>
                        <a:buNone/>
                      </a:pPr>
                      <a:r>
                        <a:rPr lang="en-US" sz="900" dirty="0">
                          <a:solidFill>
                            <a:srgbClr val="002060"/>
                          </a:solidFill>
                        </a:rPr>
                        <a:t>Enrollment</a:t>
                      </a:r>
                      <a:endParaRPr sz="9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r>
                        <a:rPr lang="en-US" sz="900" dirty="0">
                          <a:solidFill>
                            <a:srgbClr val="002060"/>
                          </a:solidFill>
                        </a:rPr>
                        <a:t>Yes</a:t>
                      </a: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extLst>
                  <a:ext uri="{0D108BD9-81ED-4DB2-BD59-A6C34878D82A}">
                    <a16:rowId xmlns:a16="http://schemas.microsoft.com/office/drawing/2014/main" val="826293299"/>
                  </a:ext>
                </a:extLst>
              </a:tr>
              <a:tr h="224756">
                <a:tc>
                  <a:txBody>
                    <a:bodyPr/>
                    <a:lstStyle/>
                    <a:p>
                      <a:pPr marL="0" marR="0" lvl="0" indent="0" algn="l" rtl="0">
                        <a:spcBef>
                          <a:spcPts val="0"/>
                        </a:spcBef>
                        <a:spcAft>
                          <a:spcPts val="0"/>
                        </a:spcAft>
                        <a:buNone/>
                      </a:pPr>
                      <a:r>
                        <a:rPr lang="en-US" sz="900" dirty="0">
                          <a:solidFill>
                            <a:srgbClr val="002060"/>
                          </a:solidFill>
                        </a:rPr>
                        <a:t>Exit Date</a:t>
                      </a:r>
                      <a:endParaRPr sz="9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extLst>
                  <a:ext uri="{0D108BD9-81ED-4DB2-BD59-A6C34878D82A}">
                    <a16:rowId xmlns:a16="http://schemas.microsoft.com/office/drawing/2014/main" val="3844116641"/>
                  </a:ext>
                </a:extLst>
              </a:tr>
              <a:tr h="240511">
                <a:tc>
                  <a:txBody>
                    <a:bodyPr/>
                    <a:lstStyle/>
                    <a:p>
                      <a:pPr marL="0" marR="0" lvl="0" indent="0" algn="l" rtl="0">
                        <a:spcBef>
                          <a:spcPts val="0"/>
                        </a:spcBef>
                        <a:spcAft>
                          <a:spcPts val="0"/>
                        </a:spcAft>
                        <a:buNone/>
                      </a:pPr>
                      <a:r>
                        <a:rPr lang="en-US" sz="900" dirty="0">
                          <a:solidFill>
                            <a:srgbClr val="002060"/>
                          </a:solidFill>
                        </a:rPr>
                        <a:t>Discipline</a:t>
                      </a: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dirty="0">
                          <a:solidFill>
                            <a:srgbClr val="002060"/>
                          </a:solidFill>
                        </a:rPr>
                        <a:t>Yes</a:t>
                      </a:r>
                      <a:endParaRPr sz="14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DAE6DA"/>
                    </a:solidFill>
                  </a:tcPr>
                </a:tc>
                <a:extLst>
                  <a:ext uri="{0D108BD9-81ED-4DB2-BD59-A6C34878D82A}">
                    <a16:rowId xmlns:a16="http://schemas.microsoft.com/office/drawing/2014/main" val="2482532012"/>
                  </a:ext>
                </a:extLst>
              </a:tr>
              <a:tr h="230568">
                <a:tc>
                  <a:txBody>
                    <a:bodyPr/>
                    <a:lstStyle/>
                    <a:p>
                      <a:pPr marL="0" marR="0" lvl="0" indent="0" algn="l" rtl="0">
                        <a:spcBef>
                          <a:spcPts val="0"/>
                        </a:spcBef>
                        <a:spcAft>
                          <a:spcPts val="0"/>
                        </a:spcAft>
                        <a:buNone/>
                      </a:pPr>
                      <a:r>
                        <a:rPr lang="en-US" sz="900" dirty="0">
                          <a:solidFill>
                            <a:srgbClr val="002060"/>
                          </a:solidFill>
                        </a:rPr>
                        <a:t>School Completion (Graduated)</a:t>
                      </a:r>
                      <a:endParaRPr sz="900" dirty="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endParaRPr sz="9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a:solidFill>
                            <a:srgbClr val="002060"/>
                          </a:solidFill>
                        </a:rPr>
                        <a:t>Yes</a:t>
                      </a:r>
                      <a:endParaRPr sz="140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dirty="0">
                          <a:solidFill>
                            <a:srgbClr val="002060"/>
                          </a:solidFill>
                        </a:rPr>
                        <a:t>Yes</a:t>
                      </a:r>
                      <a:endParaRPr sz="14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extLst>
                  <a:ext uri="{0D108BD9-81ED-4DB2-BD59-A6C34878D82A}">
                    <a16:rowId xmlns:a16="http://schemas.microsoft.com/office/drawing/2014/main" val="3146586404"/>
                  </a:ext>
                </a:extLst>
              </a:tr>
              <a:tr h="262435">
                <a:tc>
                  <a:txBody>
                    <a:bodyPr/>
                    <a:lstStyle/>
                    <a:p>
                      <a:pPr marL="0" marR="0" lvl="0" indent="0" algn="l" rtl="0">
                        <a:spcBef>
                          <a:spcPts val="0"/>
                        </a:spcBef>
                        <a:spcAft>
                          <a:spcPts val="0"/>
                        </a:spcAft>
                        <a:buNone/>
                      </a:pPr>
                      <a:r>
                        <a:rPr lang="en-US" sz="900" dirty="0">
                          <a:solidFill>
                            <a:srgbClr val="002060"/>
                          </a:solidFill>
                        </a:rPr>
                        <a:t>A-G Completion</a:t>
                      </a:r>
                      <a:endParaRPr sz="9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dirty="0">
                          <a:solidFill>
                            <a:srgbClr val="002060"/>
                          </a:solidFill>
                        </a:rPr>
                        <a:t>Yes</a:t>
                      </a:r>
                      <a:endParaRPr sz="14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DAE6DA"/>
                    </a:solidFill>
                  </a:tcPr>
                </a:tc>
                <a:extLst>
                  <a:ext uri="{0D108BD9-81ED-4DB2-BD59-A6C34878D82A}">
                    <a16:rowId xmlns:a16="http://schemas.microsoft.com/office/drawing/2014/main" val="760110740"/>
                  </a:ext>
                </a:extLst>
              </a:tr>
              <a:tr h="268201">
                <a:tc>
                  <a:txBody>
                    <a:bodyPr/>
                    <a:lstStyle/>
                    <a:p>
                      <a:pPr marL="0" marR="0" lvl="0" indent="0" algn="l" rtl="0">
                        <a:spcBef>
                          <a:spcPts val="0"/>
                        </a:spcBef>
                        <a:spcAft>
                          <a:spcPts val="0"/>
                        </a:spcAft>
                        <a:buNone/>
                      </a:pPr>
                      <a:r>
                        <a:rPr lang="en-US" sz="900" dirty="0">
                          <a:solidFill>
                            <a:srgbClr val="002060"/>
                          </a:solidFill>
                        </a:rPr>
                        <a:t>Dual Enrollment</a:t>
                      </a:r>
                      <a:endParaRPr sz="9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extLst>
                  <a:ext uri="{0D108BD9-81ED-4DB2-BD59-A6C34878D82A}">
                    <a16:rowId xmlns:a16="http://schemas.microsoft.com/office/drawing/2014/main" val="1176927374"/>
                  </a:ext>
                </a:extLst>
              </a:tr>
              <a:tr h="256169">
                <a:tc>
                  <a:txBody>
                    <a:bodyPr/>
                    <a:lstStyle/>
                    <a:p>
                      <a:pPr marL="0" marR="0" lvl="0" indent="0" algn="l" rtl="0">
                        <a:spcBef>
                          <a:spcPts val="0"/>
                        </a:spcBef>
                        <a:spcAft>
                          <a:spcPts val="0"/>
                        </a:spcAft>
                        <a:buNone/>
                      </a:pPr>
                      <a:r>
                        <a:rPr lang="en-US" sz="900" dirty="0">
                          <a:solidFill>
                            <a:srgbClr val="002060"/>
                          </a:solidFill>
                        </a:rPr>
                        <a:t>Race/Ethnicity</a:t>
                      </a: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a:solidFill>
                            <a:srgbClr val="002060"/>
                          </a:solidFill>
                        </a:rPr>
                        <a:t>Yes</a:t>
                      </a:r>
                      <a:endParaRPr sz="140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a:solidFill>
                            <a:srgbClr val="002060"/>
                          </a:solidFill>
                        </a:rPr>
                        <a:t>Yes</a:t>
                      </a:r>
                      <a:endParaRPr sz="140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extLst>
                  <a:ext uri="{0D108BD9-81ED-4DB2-BD59-A6C34878D82A}">
                    <a16:rowId xmlns:a16="http://schemas.microsoft.com/office/drawing/2014/main" val="1794923220"/>
                  </a:ext>
                </a:extLst>
              </a:tr>
              <a:tr h="237872">
                <a:tc>
                  <a:txBody>
                    <a:bodyPr/>
                    <a:lstStyle/>
                    <a:p>
                      <a:pPr marL="0" marR="0" lvl="0" indent="0" algn="l" rtl="0">
                        <a:spcBef>
                          <a:spcPts val="0"/>
                        </a:spcBef>
                        <a:spcAft>
                          <a:spcPts val="0"/>
                        </a:spcAft>
                        <a:buNone/>
                      </a:pPr>
                      <a:r>
                        <a:rPr lang="en-US" sz="900">
                          <a:solidFill>
                            <a:srgbClr val="002060"/>
                          </a:solidFill>
                        </a:rPr>
                        <a:t>English Learner</a:t>
                      </a: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extLst>
                  <a:ext uri="{0D108BD9-81ED-4DB2-BD59-A6C34878D82A}">
                    <a16:rowId xmlns:a16="http://schemas.microsoft.com/office/drawing/2014/main" val="3727266019"/>
                  </a:ext>
                </a:extLst>
              </a:tr>
              <a:tr h="247020">
                <a:tc>
                  <a:txBody>
                    <a:bodyPr/>
                    <a:lstStyle/>
                    <a:p>
                      <a:pPr marL="0" marR="0" lvl="0" indent="0" algn="l" rtl="0">
                        <a:spcBef>
                          <a:spcPts val="0"/>
                        </a:spcBef>
                        <a:spcAft>
                          <a:spcPts val="0"/>
                        </a:spcAft>
                        <a:buNone/>
                      </a:pPr>
                      <a:r>
                        <a:rPr lang="en-US" sz="900" dirty="0">
                          <a:solidFill>
                            <a:srgbClr val="002060"/>
                          </a:solidFill>
                        </a:rPr>
                        <a:t>Reclassified Fluent (RFEP)</a:t>
                      </a:r>
                      <a:endParaRPr sz="9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extLst>
                  <a:ext uri="{0D108BD9-81ED-4DB2-BD59-A6C34878D82A}">
                    <a16:rowId xmlns:a16="http://schemas.microsoft.com/office/drawing/2014/main" val="4216602882"/>
                  </a:ext>
                </a:extLst>
              </a:tr>
              <a:tr h="359603">
                <a:tc>
                  <a:txBody>
                    <a:bodyPr/>
                    <a:lstStyle/>
                    <a:p>
                      <a:pPr marL="0" marR="0" lvl="0" indent="0" algn="l" rtl="0">
                        <a:spcBef>
                          <a:spcPts val="0"/>
                        </a:spcBef>
                        <a:spcAft>
                          <a:spcPts val="0"/>
                        </a:spcAft>
                        <a:buNone/>
                      </a:pPr>
                      <a:r>
                        <a:rPr lang="en-US" sz="900" dirty="0">
                          <a:solidFill>
                            <a:srgbClr val="002060"/>
                          </a:solidFill>
                        </a:rPr>
                        <a:t>English Learner Enrolled in a US School less than one year</a:t>
                      </a:r>
                      <a:endParaRPr sz="9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extLst>
                  <a:ext uri="{0D108BD9-81ED-4DB2-BD59-A6C34878D82A}">
                    <a16:rowId xmlns:a16="http://schemas.microsoft.com/office/drawing/2014/main" val="2095038882"/>
                  </a:ext>
                </a:extLst>
              </a:tr>
              <a:tr h="254329">
                <a:tc>
                  <a:txBody>
                    <a:bodyPr/>
                    <a:lstStyle/>
                    <a:p>
                      <a:pPr marL="0" marR="0" lvl="0" indent="0" algn="l" rtl="0">
                        <a:spcBef>
                          <a:spcPts val="0"/>
                        </a:spcBef>
                        <a:spcAft>
                          <a:spcPts val="0"/>
                        </a:spcAft>
                        <a:buNone/>
                      </a:pPr>
                      <a:r>
                        <a:rPr lang="en-US" sz="900" dirty="0">
                          <a:solidFill>
                            <a:srgbClr val="002060"/>
                          </a:solidFill>
                        </a:rPr>
                        <a:t>Valid Disability Code</a:t>
                      </a: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extLst>
                  <a:ext uri="{0D108BD9-81ED-4DB2-BD59-A6C34878D82A}">
                    <a16:rowId xmlns:a16="http://schemas.microsoft.com/office/drawing/2014/main" val="1599038105"/>
                  </a:ext>
                </a:extLst>
              </a:tr>
              <a:tr h="274467">
                <a:tc>
                  <a:txBody>
                    <a:bodyPr/>
                    <a:lstStyle/>
                    <a:p>
                      <a:pPr marL="0" marR="0" lvl="0" indent="0" algn="l" rtl="0">
                        <a:spcBef>
                          <a:spcPts val="0"/>
                        </a:spcBef>
                        <a:spcAft>
                          <a:spcPts val="0"/>
                        </a:spcAft>
                        <a:buNone/>
                      </a:pPr>
                      <a:r>
                        <a:rPr lang="en-US" sz="900" dirty="0">
                          <a:solidFill>
                            <a:srgbClr val="002060"/>
                          </a:solidFill>
                        </a:rPr>
                        <a:t>Direct Certification</a:t>
                      </a:r>
                      <a:endParaRPr sz="900" dirty="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extLst>
                  <a:ext uri="{0D108BD9-81ED-4DB2-BD59-A6C34878D82A}">
                    <a16:rowId xmlns:a16="http://schemas.microsoft.com/office/drawing/2014/main" val="2338011078"/>
                  </a:ext>
                </a:extLst>
              </a:tr>
              <a:tr h="256169">
                <a:tc>
                  <a:txBody>
                    <a:bodyPr/>
                    <a:lstStyle/>
                    <a:p>
                      <a:pPr marL="0" marR="0" lvl="0" indent="0" algn="l" rtl="0">
                        <a:spcBef>
                          <a:spcPts val="0"/>
                        </a:spcBef>
                        <a:spcAft>
                          <a:spcPts val="0"/>
                        </a:spcAft>
                        <a:buNone/>
                      </a:pPr>
                      <a:r>
                        <a:rPr lang="en-US" sz="900" dirty="0">
                          <a:solidFill>
                            <a:srgbClr val="002060"/>
                          </a:solidFill>
                        </a:rPr>
                        <a:t>Parent Education Level</a:t>
                      </a: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extLst>
                  <a:ext uri="{0D108BD9-81ED-4DB2-BD59-A6C34878D82A}">
                    <a16:rowId xmlns:a16="http://schemas.microsoft.com/office/drawing/2014/main" val="385010303"/>
                  </a:ext>
                </a:extLst>
              </a:tr>
              <a:tr h="224756">
                <a:tc>
                  <a:txBody>
                    <a:bodyPr/>
                    <a:lstStyle/>
                    <a:p>
                      <a:pPr marL="0" marR="0" lvl="0" indent="0" algn="l" rtl="0">
                        <a:spcBef>
                          <a:spcPts val="0"/>
                        </a:spcBef>
                        <a:spcAft>
                          <a:spcPts val="0"/>
                        </a:spcAft>
                        <a:buNone/>
                      </a:pPr>
                      <a:r>
                        <a:rPr lang="en-US" sz="900" dirty="0">
                          <a:solidFill>
                            <a:srgbClr val="002060"/>
                          </a:solidFill>
                        </a:rPr>
                        <a:t>Foster Youth (Fall 2017)</a:t>
                      </a:r>
                      <a:endParaRPr sz="900" dirty="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extLst>
                  <a:ext uri="{0D108BD9-81ED-4DB2-BD59-A6C34878D82A}">
                    <a16:rowId xmlns:a16="http://schemas.microsoft.com/office/drawing/2014/main" val="812808651"/>
                  </a:ext>
                </a:extLst>
              </a:tr>
              <a:tr h="233267">
                <a:tc>
                  <a:txBody>
                    <a:bodyPr/>
                    <a:lstStyle/>
                    <a:p>
                      <a:pPr marL="0" marR="0" lvl="0" indent="0" algn="l" rtl="0">
                        <a:spcBef>
                          <a:spcPts val="0"/>
                        </a:spcBef>
                        <a:spcAft>
                          <a:spcPts val="0"/>
                        </a:spcAft>
                        <a:buNone/>
                      </a:pPr>
                      <a:r>
                        <a:rPr lang="en-US" sz="900" dirty="0">
                          <a:solidFill>
                            <a:srgbClr val="002060"/>
                          </a:solidFill>
                        </a:rPr>
                        <a:t>Homeless (Fall 2017)</a:t>
                      </a: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extLst>
                  <a:ext uri="{0D108BD9-81ED-4DB2-BD59-A6C34878D82A}">
                    <a16:rowId xmlns:a16="http://schemas.microsoft.com/office/drawing/2014/main" val="3983523708"/>
                  </a:ext>
                </a:extLst>
              </a:tr>
              <a:tr h="211505">
                <a:tc>
                  <a:txBody>
                    <a:bodyPr/>
                    <a:lstStyle/>
                    <a:p>
                      <a:pPr marL="0" marR="0" lvl="0" indent="0" algn="l" rtl="0">
                        <a:spcBef>
                          <a:spcPts val="0"/>
                        </a:spcBef>
                        <a:spcAft>
                          <a:spcPts val="0"/>
                        </a:spcAft>
                        <a:buNone/>
                      </a:pPr>
                      <a:r>
                        <a:rPr lang="en-US" sz="900" dirty="0">
                          <a:solidFill>
                            <a:srgbClr val="002060"/>
                          </a:solidFill>
                        </a:rPr>
                        <a:t>Migrant</a:t>
                      </a:r>
                      <a:endParaRPr sz="900" dirty="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extLst>
                  <a:ext uri="{0D108BD9-81ED-4DB2-BD59-A6C34878D82A}">
                    <a16:rowId xmlns:a16="http://schemas.microsoft.com/office/drawing/2014/main" val="3226986005"/>
                  </a:ext>
                </a:extLst>
              </a:tr>
              <a:tr h="247020">
                <a:tc>
                  <a:txBody>
                    <a:bodyPr/>
                    <a:lstStyle/>
                    <a:p>
                      <a:pPr marL="0" marR="0" lvl="0" indent="0" algn="l" rtl="0">
                        <a:spcBef>
                          <a:spcPts val="0"/>
                        </a:spcBef>
                        <a:spcAft>
                          <a:spcPts val="0"/>
                        </a:spcAft>
                        <a:buNone/>
                      </a:pPr>
                      <a:r>
                        <a:rPr lang="en-US" sz="900" dirty="0">
                          <a:solidFill>
                            <a:srgbClr val="002060"/>
                          </a:solidFill>
                        </a:rPr>
                        <a:t>Free and Reduced</a:t>
                      </a: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extLst>
                  <a:ext uri="{0D108BD9-81ED-4DB2-BD59-A6C34878D82A}">
                    <a16:rowId xmlns:a16="http://schemas.microsoft.com/office/drawing/2014/main" val="2638143877"/>
                  </a:ext>
                </a:extLst>
              </a:tr>
              <a:tr h="160271">
                <a:tc>
                  <a:txBody>
                    <a:bodyPr/>
                    <a:lstStyle/>
                    <a:p>
                      <a:pPr marL="0" marR="0" lvl="0" indent="0" algn="l" rtl="0">
                        <a:spcBef>
                          <a:spcPts val="0"/>
                        </a:spcBef>
                        <a:spcAft>
                          <a:spcPts val="0"/>
                        </a:spcAft>
                        <a:buNone/>
                      </a:pPr>
                      <a:r>
                        <a:rPr lang="en-US" sz="900">
                          <a:solidFill>
                            <a:srgbClr val="002060"/>
                          </a:solidFill>
                        </a:rPr>
                        <a:t>County-District-Residence Code</a:t>
                      </a:r>
                      <a:endParaRPr sz="90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extLst>
                  <a:ext uri="{0D108BD9-81ED-4DB2-BD59-A6C34878D82A}">
                    <a16:rowId xmlns:a16="http://schemas.microsoft.com/office/drawing/2014/main" val="4823778"/>
                  </a:ext>
                </a:extLst>
              </a:tr>
            </a:tbl>
          </a:graphicData>
        </a:graphic>
      </p:graphicFrame>
    </p:spTree>
    <p:extLst>
      <p:ext uri="{BB962C8B-B14F-4D97-AF65-F5344CB8AC3E}">
        <p14:creationId xmlns:p14="http://schemas.microsoft.com/office/powerpoint/2010/main" val="73048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3454;p11">
            <a:extLst>
              <a:ext uri="{FF2B5EF4-FFF2-40B4-BE49-F238E27FC236}">
                <a16:creationId xmlns:a16="http://schemas.microsoft.com/office/drawing/2014/main" id="{CE071ADA-A98B-4495-8892-350222F706F9}"/>
              </a:ext>
            </a:extLst>
          </p:cNvPr>
          <p:cNvGrpSpPr/>
          <p:nvPr/>
        </p:nvGrpSpPr>
        <p:grpSpPr>
          <a:xfrm rot="16200000">
            <a:off x="1902597" y="3809224"/>
            <a:ext cx="1100210" cy="4905403"/>
            <a:chOff x="5608825" y="238125"/>
            <a:chExt cx="1174975" cy="5238750"/>
          </a:xfrm>
          <a:solidFill>
            <a:srgbClr val="EEEEF8"/>
          </a:solidFill>
        </p:grpSpPr>
        <p:sp>
          <p:nvSpPr>
            <p:cNvPr id="9" name="Google Shape;3455;p11">
              <a:extLst>
                <a:ext uri="{FF2B5EF4-FFF2-40B4-BE49-F238E27FC236}">
                  <a16:creationId xmlns:a16="http://schemas.microsoft.com/office/drawing/2014/main" id="{BDC21417-7754-4290-AD94-C1BBA64C4EEC}"/>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56;p11">
              <a:extLst>
                <a:ext uri="{FF2B5EF4-FFF2-40B4-BE49-F238E27FC236}">
                  <a16:creationId xmlns:a16="http://schemas.microsoft.com/office/drawing/2014/main" id="{6FA3E7C5-08DD-4091-93A2-8E153A4888F3}"/>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57;p11">
              <a:extLst>
                <a:ext uri="{FF2B5EF4-FFF2-40B4-BE49-F238E27FC236}">
                  <a16:creationId xmlns:a16="http://schemas.microsoft.com/office/drawing/2014/main" id="{56C8D7D4-0B32-49E0-ABD1-EAFA69B82817}"/>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58;p11">
              <a:extLst>
                <a:ext uri="{FF2B5EF4-FFF2-40B4-BE49-F238E27FC236}">
                  <a16:creationId xmlns:a16="http://schemas.microsoft.com/office/drawing/2014/main" id="{FC5C5DE7-2019-4FA7-A11A-91F66DD46DA9}"/>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59;p11">
              <a:extLst>
                <a:ext uri="{FF2B5EF4-FFF2-40B4-BE49-F238E27FC236}">
                  <a16:creationId xmlns:a16="http://schemas.microsoft.com/office/drawing/2014/main" id="{886AA692-BC46-4D16-96B7-8B01597347BF}"/>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60;p11">
              <a:extLst>
                <a:ext uri="{FF2B5EF4-FFF2-40B4-BE49-F238E27FC236}">
                  <a16:creationId xmlns:a16="http://schemas.microsoft.com/office/drawing/2014/main" id="{CB217B4A-AA90-479E-8744-2913B3899F81}"/>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61;p11">
              <a:extLst>
                <a:ext uri="{FF2B5EF4-FFF2-40B4-BE49-F238E27FC236}">
                  <a16:creationId xmlns:a16="http://schemas.microsoft.com/office/drawing/2014/main" id="{18E08F25-525E-47B5-A1FD-3B6DEF6FB89C}"/>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62;p11">
              <a:extLst>
                <a:ext uri="{FF2B5EF4-FFF2-40B4-BE49-F238E27FC236}">
                  <a16:creationId xmlns:a16="http://schemas.microsoft.com/office/drawing/2014/main" id="{85432701-9744-4EC1-A562-E9676980B5B2}"/>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3;p11">
              <a:extLst>
                <a:ext uri="{FF2B5EF4-FFF2-40B4-BE49-F238E27FC236}">
                  <a16:creationId xmlns:a16="http://schemas.microsoft.com/office/drawing/2014/main" id="{4BDF86CD-A62F-41B9-AE4A-7D071686CDE0}"/>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4;p11">
              <a:extLst>
                <a:ext uri="{FF2B5EF4-FFF2-40B4-BE49-F238E27FC236}">
                  <a16:creationId xmlns:a16="http://schemas.microsoft.com/office/drawing/2014/main" id="{FFF066EE-612F-426D-B412-AC09A0ED04C4}"/>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5;p11">
              <a:extLst>
                <a:ext uri="{FF2B5EF4-FFF2-40B4-BE49-F238E27FC236}">
                  <a16:creationId xmlns:a16="http://schemas.microsoft.com/office/drawing/2014/main" id="{FFB7A08A-4D41-41D6-8DC7-7FD5ADA460AE}"/>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66;p11">
              <a:extLst>
                <a:ext uri="{FF2B5EF4-FFF2-40B4-BE49-F238E27FC236}">
                  <a16:creationId xmlns:a16="http://schemas.microsoft.com/office/drawing/2014/main" id="{C8D52095-1A0E-457E-A59E-A4A6A6F1296B}"/>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67;p11">
              <a:extLst>
                <a:ext uri="{FF2B5EF4-FFF2-40B4-BE49-F238E27FC236}">
                  <a16:creationId xmlns:a16="http://schemas.microsoft.com/office/drawing/2014/main" id="{4DD78FAB-DC5A-4DFF-A095-56605F292783}"/>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68;p11">
              <a:extLst>
                <a:ext uri="{FF2B5EF4-FFF2-40B4-BE49-F238E27FC236}">
                  <a16:creationId xmlns:a16="http://schemas.microsoft.com/office/drawing/2014/main" id="{C2AA6DA1-55F5-47F1-B457-7C8D6C030259}"/>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69;p11">
              <a:extLst>
                <a:ext uri="{FF2B5EF4-FFF2-40B4-BE49-F238E27FC236}">
                  <a16:creationId xmlns:a16="http://schemas.microsoft.com/office/drawing/2014/main" id="{1FFC2F37-D7CC-49ED-BD13-D8D74544B4CD}"/>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0;p11">
              <a:extLst>
                <a:ext uri="{FF2B5EF4-FFF2-40B4-BE49-F238E27FC236}">
                  <a16:creationId xmlns:a16="http://schemas.microsoft.com/office/drawing/2014/main" id="{377D640B-5E44-47C0-9584-5114A92FC5B6}"/>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71;p11">
              <a:extLst>
                <a:ext uri="{FF2B5EF4-FFF2-40B4-BE49-F238E27FC236}">
                  <a16:creationId xmlns:a16="http://schemas.microsoft.com/office/drawing/2014/main" id="{282F17B9-1C3A-40C4-8084-A086A67D15A3}"/>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72;p11">
              <a:extLst>
                <a:ext uri="{FF2B5EF4-FFF2-40B4-BE49-F238E27FC236}">
                  <a16:creationId xmlns:a16="http://schemas.microsoft.com/office/drawing/2014/main" id="{6F14921D-111C-47E0-A8F9-C9527F1580B5}"/>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3;p11">
              <a:extLst>
                <a:ext uri="{FF2B5EF4-FFF2-40B4-BE49-F238E27FC236}">
                  <a16:creationId xmlns:a16="http://schemas.microsoft.com/office/drawing/2014/main" id="{947A197E-F59D-44A6-8BB1-4314AD7436CA}"/>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4;p11">
              <a:extLst>
                <a:ext uri="{FF2B5EF4-FFF2-40B4-BE49-F238E27FC236}">
                  <a16:creationId xmlns:a16="http://schemas.microsoft.com/office/drawing/2014/main" id="{9B9CC39A-7A63-403B-B834-4D314102F6FE}"/>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5;p11">
              <a:extLst>
                <a:ext uri="{FF2B5EF4-FFF2-40B4-BE49-F238E27FC236}">
                  <a16:creationId xmlns:a16="http://schemas.microsoft.com/office/drawing/2014/main" id="{88AD87A3-FCB8-459F-92AF-27ECECE6A25E}"/>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76;p11">
              <a:extLst>
                <a:ext uri="{FF2B5EF4-FFF2-40B4-BE49-F238E27FC236}">
                  <a16:creationId xmlns:a16="http://schemas.microsoft.com/office/drawing/2014/main" id="{FAC2FAE0-B266-4EE7-A243-6F5EA04F9A36}"/>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77;p11">
              <a:extLst>
                <a:ext uri="{FF2B5EF4-FFF2-40B4-BE49-F238E27FC236}">
                  <a16:creationId xmlns:a16="http://schemas.microsoft.com/office/drawing/2014/main" id="{42CBE315-450E-4AE6-9A16-3DE80C51BE44}"/>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78;p11">
              <a:extLst>
                <a:ext uri="{FF2B5EF4-FFF2-40B4-BE49-F238E27FC236}">
                  <a16:creationId xmlns:a16="http://schemas.microsoft.com/office/drawing/2014/main" id="{4DDEB030-4F2B-4190-9C15-A61EE5D4B68A}"/>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79;p11">
              <a:extLst>
                <a:ext uri="{FF2B5EF4-FFF2-40B4-BE49-F238E27FC236}">
                  <a16:creationId xmlns:a16="http://schemas.microsoft.com/office/drawing/2014/main" id="{DB4459EF-5AEE-464C-9263-8C172BE232CD}"/>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80;p11">
              <a:extLst>
                <a:ext uri="{FF2B5EF4-FFF2-40B4-BE49-F238E27FC236}">
                  <a16:creationId xmlns:a16="http://schemas.microsoft.com/office/drawing/2014/main" id="{3123F1F4-0D9D-4F78-9FF4-E397918E6E54}"/>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81;p11">
              <a:extLst>
                <a:ext uri="{FF2B5EF4-FFF2-40B4-BE49-F238E27FC236}">
                  <a16:creationId xmlns:a16="http://schemas.microsoft.com/office/drawing/2014/main" id="{4A2C3125-0331-48F5-B2DE-67E780EDE638}"/>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82;p11">
              <a:extLst>
                <a:ext uri="{FF2B5EF4-FFF2-40B4-BE49-F238E27FC236}">
                  <a16:creationId xmlns:a16="http://schemas.microsoft.com/office/drawing/2014/main" id="{49D73281-BA06-4188-B959-7F090433FA4B}"/>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3;p11">
              <a:extLst>
                <a:ext uri="{FF2B5EF4-FFF2-40B4-BE49-F238E27FC236}">
                  <a16:creationId xmlns:a16="http://schemas.microsoft.com/office/drawing/2014/main" id="{CD747D33-6C5A-4DD5-9AB9-74F7AF7BCE74}"/>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4;p11">
              <a:extLst>
                <a:ext uri="{FF2B5EF4-FFF2-40B4-BE49-F238E27FC236}">
                  <a16:creationId xmlns:a16="http://schemas.microsoft.com/office/drawing/2014/main" id="{45080707-4E54-4E34-95D6-47A876976BF5}"/>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5;p11">
              <a:extLst>
                <a:ext uri="{FF2B5EF4-FFF2-40B4-BE49-F238E27FC236}">
                  <a16:creationId xmlns:a16="http://schemas.microsoft.com/office/drawing/2014/main" id="{EE43D95E-BA97-45FA-84C0-B125DEABF8C8}"/>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86;p11">
              <a:extLst>
                <a:ext uri="{FF2B5EF4-FFF2-40B4-BE49-F238E27FC236}">
                  <a16:creationId xmlns:a16="http://schemas.microsoft.com/office/drawing/2014/main" id="{E358FB00-359D-419F-BA1D-3B6442AFD3BB}"/>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87;p11">
              <a:extLst>
                <a:ext uri="{FF2B5EF4-FFF2-40B4-BE49-F238E27FC236}">
                  <a16:creationId xmlns:a16="http://schemas.microsoft.com/office/drawing/2014/main" id="{FEB567A5-16D7-42D7-984F-7EBE32A44F56}"/>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88;p11">
              <a:extLst>
                <a:ext uri="{FF2B5EF4-FFF2-40B4-BE49-F238E27FC236}">
                  <a16:creationId xmlns:a16="http://schemas.microsoft.com/office/drawing/2014/main" id="{9872900F-0649-4613-BC02-34EC73CDEC0E}"/>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89;p11">
              <a:extLst>
                <a:ext uri="{FF2B5EF4-FFF2-40B4-BE49-F238E27FC236}">
                  <a16:creationId xmlns:a16="http://schemas.microsoft.com/office/drawing/2014/main" id="{76ECD9DC-0889-497B-8846-31EF8180FC2D}"/>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90;p11">
              <a:extLst>
                <a:ext uri="{FF2B5EF4-FFF2-40B4-BE49-F238E27FC236}">
                  <a16:creationId xmlns:a16="http://schemas.microsoft.com/office/drawing/2014/main" id="{9047F4CF-B055-4A66-ABF0-10F9863F9607}"/>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91;p11">
              <a:extLst>
                <a:ext uri="{FF2B5EF4-FFF2-40B4-BE49-F238E27FC236}">
                  <a16:creationId xmlns:a16="http://schemas.microsoft.com/office/drawing/2014/main" id="{43CB150A-91CE-4A8A-A401-766133214054}"/>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92;p11">
              <a:extLst>
                <a:ext uri="{FF2B5EF4-FFF2-40B4-BE49-F238E27FC236}">
                  <a16:creationId xmlns:a16="http://schemas.microsoft.com/office/drawing/2014/main" id="{A9A6DEA0-6D0D-4089-A548-BE70041552B6}"/>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3;p11">
              <a:extLst>
                <a:ext uri="{FF2B5EF4-FFF2-40B4-BE49-F238E27FC236}">
                  <a16:creationId xmlns:a16="http://schemas.microsoft.com/office/drawing/2014/main" id="{A9CBD6D3-53BD-4F8A-A2AB-33C95253B89D}"/>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4;p11">
              <a:extLst>
                <a:ext uri="{FF2B5EF4-FFF2-40B4-BE49-F238E27FC236}">
                  <a16:creationId xmlns:a16="http://schemas.microsoft.com/office/drawing/2014/main" id="{EC8B4F2F-EC20-4B12-93E7-2500441FD6CE}"/>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5;p11">
              <a:extLst>
                <a:ext uri="{FF2B5EF4-FFF2-40B4-BE49-F238E27FC236}">
                  <a16:creationId xmlns:a16="http://schemas.microsoft.com/office/drawing/2014/main" id="{81D217F0-EE20-440F-9BC3-505C670382C7}"/>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96;p11">
              <a:extLst>
                <a:ext uri="{FF2B5EF4-FFF2-40B4-BE49-F238E27FC236}">
                  <a16:creationId xmlns:a16="http://schemas.microsoft.com/office/drawing/2014/main" id="{564F7AD9-7DDB-4A49-B086-9336AC3979CE}"/>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97;p11">
              <a:extLst>
                <a:ext uri="{FF2B5EF4-FFF2-40B4-BE49-F238E27FC236}">
                  <a16:creationId xmlns:a16="http://schemas.microsoft.com/office/drawing/2014/main" id="{37223C18-4264-4BF1-81B4-33E555940BBC}"/>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98;p11">
              <a:extLst>
                <a:ext uri="{FF2B5EF4-FFF2-40B4-BE49-F238E27FC236}">
                  <a16:creationId xmlns:a16="http://schemas.microsoft.com/office/drawing/2014/main" id="{FB398D45-93C2-4A2D-8421-935F7EDA1B4C}"/>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99;p11">
              <a:extLst>
                <a:ext uri="{FF2B5EF4-FFF2-40B4-BE49-F238E27FC236}">
                  <a16:creationId xmlns:a16="http://schemas.microsoft.com/office/drawing/2014/main" id="{E0E234B8-79F4-4CE6-8DCF-6475E841DD33}"/>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0;p11">
              <a:extLst>
                <a:ext uri="{FF2B5EF4-FFF2-40B4-BE49-F238E27FC236}">
                  <a16:creationId xmlns:a16="http://schemas.microsoft.com/office/drawing/2014/main" id="{D7906303-9D80-423D-BD8F-E25FEC81FF1F}"/>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01;p11">
              <a:extLst>
                <a:ext uri="{FF2B5EF4-FFF2-40B4-BE49-F238E27FC236}">
                  <a16:creationId xmlns:a16="http://schemas.microsoft.com/office/drawing/2014/main" id="{B2EF4B31-3D95-4CFC-B51B-10FC3FE60DDE}"/>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02;p11">
              <a:extLst>
                <a:ext uri="{FF2B5EF4-FFF2-40B4-BE49-F238E27FC236}">
                  <a16:creationId xmlns:a16="http://schemas.microsoft.com/office/drawing/2014/main" id="{6934F883-3C83-4479-9FC3-9DEDBA8F961B}"/>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03;p11">
              <a:extLst>
                <a:ext uri="{FF2B5EF4-FFF2-40B4-BE49-F238E27FC236}">
                  <a16:creationId xmlns:a16="http://schemas.microsoft.com/office/drawing/2014/main" id="{264C6216-1126-4FBC-8D72-30BC6CC9413D}"/>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504;p11">
              <a:extLst>
                <a:ext uri="{FF2B5EF4-FFF2-40B4-BE49-F238E27FC236}">
                  <a16:creationId xmlns:a16="http://schemas.microsoft.com/office/drawing/2014/main" id="{690E76A9-A33B-449A-9124-468A41299D11}"/>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Content Placeholder 11">
            <a:extLst>
              <a:ext uri="{FF2B5EF4-FFF2-40B4-BE49-F238E27FC236}">
                <a16:creationId xmlns:a16="http://schemas.microsoft.com/office/drawing/2014/main" id="{0508DFB3-C55E-4B6E-84C5-860731A8711F}"/>
              </a:ext>
            </a:extLst>
          </p:cNvPr>
          <p:cNvSpPr>
            <a:spLocks noGrp="1"/>
          </p:cNvSpPr>
          <p:nvPr>
            <p:ph idx="1"/>
          </p:nvPr>
        </p:nvSpPr>
        <p:spPr>
          <a:xfrm>
            <a:off x="476665" y="2555727"/>
            <a:ext cx="3881505" cy="3785419"/>
          </a:xfrm>
        </p:spPr>
        <p:txBody>
          <a:bodyPr anchor="ctr">
            <a:normAutofit/>
          </a:bodyPr>
          <a:lstStyle/>
          <a:p>
            <a:pPr marL="0" indent="0">
              <a:lnSpc>
                <a:spcPct val="100000"/>
              </a:lnSpc>
              <a:buNone/>
            </a:pPr>
            <a:r>
              <a:rPr lang="en-US" sz="2800" dirty="0">
                <a:latin typeface="Montserrat" panose="02000505000000020004" pitchFamily="2" charset="0"/>
              </a:rPr>
              <a:t>LCFF is calculated using three-year rolling percentage of LEA Unduplicated Pupil Percentage (UPP) and P-2 ADA rates</a:t>
            </a:r>
          </a:p>
          <a:p>
            <a:pPr>
              <a:lnSpc>
                <a:spcPct val="100000"/>
              </a:lnSpc>
            </a:pPr>
            <a:endParaRPr lang="en-US" sz="2800" dirty="0">
              <a:latin typeface="Montserrat" panose="02000505000000020004" pitchFamily="2" charset="0"/>
            </a:endParaRPr>
          </a:p>
        </p:txBody>
      </p:sp>
      <p:pic>
        <p:nvPicPr>
          <p:cNvPr id="10" name="Content Placeholder 5">
            <a:extLst>
              <a:ext uri="{FF2B5EF4-FFF2-40B4-BE49-F238E27FC236}">
                <a16:creationId xmlns:a16="http://schemas.microsoft.com/office/drawing/2014/main" id="{AB34536E-20D1-4213-AA25-9D01713E140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024" r="9737"/>
          <a:stretch/>
        </p:blipFill>
        <p:spPr>
          <a:xfrm>
            <a:off x="4639056" y="10"/>
            <a:ext cx="7552944" cy="6857990"/>
          </a:xfrm>
          <a:prstGeom prst="rect">
            <a:avLst/>
          </a:prstGeom>
          <a:effectLst/>
        </p:spPr>
      </p:pic>
      <p:sp>
        <p:nvSpPr>
          <p:cNvPr id="7" name="TextBox 6">
            <a:extLst>
              <a:ext uri="{FF2B5EF4-FFF2-40B4-BE49-F238E27FC236}">
                <a16:creationId xmlns:a16="http://schemas.microsoft.com/office/drawing/2014/main" id="{A99E46BC-5E4A-4172-A2DF-5E316232ED30}"/>
              </a:ext>
            </a:extLst>
          </p:cNvPr>
          <p:cNvSpPr txBox="1"/>
          <p:nvPr/>
        </p:nvSpPr>
        <p:spPr>
          <a:xfrm>
            <a:off x="9626875" y="6657945"/>
            <a:ext cx="256512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commons.wikimedia.org/wiki/File:Money_Cash.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61" name="Footer Placeholder 3">
            <a:extLst>
              <a:ext uri="{FF2B5EF4-FFF2-40B4-BE49-F238E27FC236}">
                <a16:creationId xmlns:a16="http://schemas.microsoft.com/office/drawing/2014/main" id="{FCF13B7D-D395-48E5-B4E3-601C2D807305}"/>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62" name="Title 1">
            <a:extLst>
              <a:ext uri="{FF2B5EF4-FFF2-40B4-BE49-F238E27FC236}">
                <a16:creationId xmlns:a16="http://schemas.microsoft.com/office/drawing/2014/main" id="{6FDCBC6A-C89D-427D-A925-9B2538FE6BF2}"/>
              </a:ext>
            </a:extLst>
          </p:cNvPr>
          <p:cNvSpPr txBox="1">
            <a:spLocks/>
          </p:cNvSpPr>
          <p:nvPr/>
        </p:nvSpPr>
        <p:spPr>
          <a:xfrm>
            <a:off x="477810" y="328280"/>
            <a:ext cx="3891124" cy="1769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a:lstStyle>
          <a:p>
            <a:pPr>
              <a:lnSpc>
                <a:spcPct val="100000"/>
              </a:lnSpc>
            </a:pPr>
            <a:r>
              <a:rPr lang="en-US" sz="3600" b="1" dirty="0">
                <a:ln w="12700" cmpd="sng">
                  <a:noFill/>
                  <a:prstDash val="solid"/>
                </a:ln>
                <a:latin typeface="Montserrat" panose="02000505000000020004" pitchFamily="2" charset="0"/>
              </a:rPr>
              <a:t>Local Control</a:t>
            </a:r>
          </a:p>
          <a:p>
            <a:pPr>
              <a:lnSpc>
                <a:spcPct val="100000"/>
              </a:lnSpc>
            </a:pPr>
            <a:r>
              <a:rPr lang="en-US" sz="3600" b="1" dirty="0">
                <a:ln w="12700" cmpd="sng">
                  <a:noFill/>
                  <a:prstDash val="solid"/>
                </a:ln>
                <a:latin typeface="Montserrat" panose="02000505000000020004" pitchFamily="2" charset="0"/>
              </a:rPr>
              <a:t>Funding</a:t>
            </a:r>
          </a:p>
          <a:p>
            <a:pPr>
              <a:lnSpc>
                <a:spcPct val="100000"/>
              </a:lnSpc>
            </a:pPr>
            <a:r>
              <a:rPr lang="en-US" sz="3600" b="1" dirty="0">
                <a:ln w="12700" cmpd="sng">
                  <a:noFill/>
                  <a:prstDash val="solid"/>
                </a:ln>
                <a:latin typeface="Montserrat" panose="02000505000000020004" pitchFamily="2" charset="0"/>
              </a:rPr>
              <a:t>Formula</a:t>
            </a:r>
          </a:p>
        </p:txBody>
      </p:sp>
      <p:sp>
        <p:nvSpPr>
          <p:cNvPr id="6" name="Rectangle 5">
            <a:extLst>
              <a:ext uri="{FF2B5EF4-FFF2-40B4-BE49-F238E27FC236}">
                <a16:creationId xmlns:a16="http://schemas.microsoft.com/office/drawing/2014/main" id="{67A65EC3-A0F4-4933-8529-5E33742F4704}"/>
              </a:ext>
            </a:extLst>
          </p:cNvPr>
          <p:cNvSpPr/>
          <p:nvPr/>
        </p:nvSpPr>
        <p:spPr>
          <a:xfrm>
            <a:off x="0" y="2277431"/>
            <a:ext cx="4341685" cy="69035"/>
          </a:xfrm>
          <a:prstGeom prst="rect">
            <a:avLst/>
          </a:prstGeom>
          <a:solidFill>
            <a:srgbClr val="161569"/>
          </a:solidFill>
          <a:ln>
            <a:solidFill>
              <a:srgbClr val="1615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544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3454;p11">
            <a:extLst>
              <a:ext uri="{FF2B5EF4-FFF2-40B4-BE49-F238E27FC236}">
                <a16:creationId xmlns:a16="http://schemas.microsoft.com/office/drawing/2014/main" id="{9F82CF91-A19D-4E85-A859-2538646C3BBE}"/>
              </a:ext>
            </a:extLst>
          </p:cNvPr>
          <p:cNvGrpSpPr/>
          <p:nvPr/>
        </p:nvGrpSpPr>
        <p:grpSpPr>
          <a:xfrm rot="16200000">
            <a:off x="1902597" y="3809224"/>
            <a:ext cx="1100210" cy="4905403"/>
            <a:chOff x="5608825" y="238125"/>
            <a:chExt cx="1174975" cy="5238750"/>
          </a:xfrm>
          <a:solidFill>
            <a:srgbClr val="EEEEF8"/>
          </a:solidFill>
        </p:grpSpPr>
        <p:sp>
          <p:nvSpPr>
            <p:cNvPr id="10" name="Google Shape;3455;p11">
              <a:extLst>
                <a:ext uri="{FF2B5EF4-FFF2-40B4-BE49-F238E27FC236}">
                  <a16:creationId xmlns:a16="http://schemas.microsoft.com/office/drawing/2014/main" id="{394F875D-7F76-438A-AAEE-3CBBD0956575}"/>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56;p11">
              <a:extLst>
                <a:ext uri="{FF2B5EF4-FFF2-40B4-BE49-F238E27FC236}">
                  <a16:creationId xmlns:a16="http://schemas.microsoft.com/office/drawing/2014/main" id="{B2B46DF1-D4D4-4B6B-9849-E740FC485040}"/>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57;p11">
              <a:extLst>
                <a:ext uri="{FF2B5EF4-FFF2-40B4-BE49-F238E27FC236}">
                  <a16:creationId xmlns:a16="http://schemas.microsoft.com/office/drawing/2014/main" id="{D53584DE-1221-4EA8-8A91-B865B9F5E54A}"/>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58;p11">
              <a:extLst>
                <a:ext uri="{FF2B5EF4-FFF2-40B4-BE49-F238E27FC236}">
                  <a16:creationId xmlns:a16="http://schemas.microsoft.com/office/drawing/2014/main" id="{F646C30B-4918-481D-BC2D-2AB09501922D}"/>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59;p11">
              <a:extLst>
                <a:ext uri="{FF2B5EF4-FFF2-40B4-BE49-F238E27FC236}">
                  <a16:creationId xmlns:a16="http://schemas.microsoft.com/office/drawing/2014/main" id="{EEE2E65A-3A08-4CF0-9D66-4C778B8406E9}"/>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60;p11">
              <a:extLst>
                <a:ext uri="{FF2B5EF4-FFF2-40B4-BE49-F238E27FC236}">
                  <a16:creationId xmlns:a16="http://schemas.microsoft.com/office/drawing/2014/main" id="{6DFE264C-EB33-467D-BB04-9E9045297EAC}"/>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61;p11">
              <a:extLst>
                <a:ext uri="{FF2B5EF4-FFF2-40B4-BE49-F238E27FC236}">
                  <a16:creationId xmlns:a16="http://schemas.microsoft.com/office/drawing/2014/main" id="{E1C6534D-1CA9-4C8F-8364-6655F4C7752F}"/>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62;p11">
              <a:extLst>
                <a:ext uri="{FF2B5EF4-FFF2-40B4-BE49-F238E27FC236}">
                  <a16:creationId xmlns:a16="http://schemas.microsoft.com/office/drawing/2014/main" id="{CBA81B3A-5BC9-4642-AE34-0E05F6953F09}"/>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63;p11">
              <a:extLst>
                <a:ext uri="{FF2B5EF4-FFF2-40B4-BE49-F238E27FC236}">
                  <a16:creationId xmlns:a16="http://schemas.microsoft.com/office/drawing/2014/main" id="{5166A0C0-FB86-476C-83AE-6FFB07F87422}"/>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4;p11">
              <a:extLst>
                <a:ext uri="{FF2B5EF4-FFF2-40B4-BE49-F238E27FC236}">
                  <a16:creationId xmlns:a16="http://schemas.microsoft.com/office/drawing/2014/main" id="{54C43464-770A-4D3D-8AFB-4C30CCB125F8}"/>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5;p11">
              <a:extLst>
                <a:ext uri="{FF2B5EF4-FFF2-40B4-BE49-F238E27FC236}">
                  <a16:creationId xmlns:a16="http://schemas.microsoft.com/office/drawing/2014/main" id="{B51B336F-35B6-48B0-A1D3-D3C68800BEA6}"/>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6;p11">
              <a:extLst>
                <a:ext uri="{FF2B5EF4-FFF2-40B4-BE49-F238E27FC236}">
                  <a16:creationId xmlns:a16="http://schemas.microsoft.com/office/drawing/2014/main" id="{67662F7E-E403-4F13-9192-3615D1A51A0B}"/>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67;p11">
              <a:extLst>
                <a:ext uri="{FF2B5EF4-FFF2-40B4-BE49-F238E27FC236}">
                  <a16:creationId xmlns:a16="http://schemas.microsoft.com/office/drawing/2014/main" id="{5ECF3FB4-9DEA-40C9-95C7-161DD08E8CEA}"/>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68;p11">
              <a:extLst>
                <a:ext uri="{FF2B5EF4-FFF2-40B4-BE49-F238E27FC236}">
                  <a16:creationId xmlns:a16="http://schemas.microsoft.com/office/drawing/2014/main" id="{BC885D33-8529-4969-8C03-67F180F1E35A}"/>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69;p11">
              <a:extLst>
                <a:ext uri="{FF2B5EF4-FFF2-40B4-BE49-F238E27FC236}">
                  <a16:creationId xmlns:a16="http://schemas.microsoft.com/office/drawing/2014/main" id="{EFC39119-80E9-437A-89BC-BB2F9D0A4D7E}"/>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70;p11">
              <a:extLst>
                <a:ext uri="{FF2B5EF4-FFF2-40B4-BE49-F238E27FC236}">
                  <a16:creationId xmlns:a16="http://schemas.microsoft.com/office/drawing/2014/main" id="{6F440867-9E17-42D4-83B8-BC371E2516AF}"/>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1;p11">
              <a:extLst>
                <a:ext uri="{FF2B5EF4-FFF2-40B4-BE49-F238E27FC236}">
                  <a16:creationId xmlns:a16="http://schemas.microsoft.com/office/drawing/2014/main" id="{57CC3599-07C7-449D-A61A-ECBA8ED0E584}"/>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72;p11">
              <a:extLst>
                <a:ext uri="{FF2B5EF4-FFF2-40B4-BE49-F238E27FC236}">
                  <a16:creationId xmlns:a16="http://schemas.microsoft.com/office/drawing/2014/main" id="{56B74E23-9613-43F6-877F-C64756D7A1B2}"/>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73;p11">
              <a:extLst>
                <a:ext uri="{FF2B5EF4-FFF2-40B4-BE49-F238E27FC236}">
                  <a16:creationId xmlns:a16="http://schemas.microsoft.com/office/drawing/2014/main" id="{C435D84F-0928-4CF5-9344-FEC165E4D1A6}"/>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4;p11">
              <a:extLst>
                <a:ext uri="{FF2B5EF4-FFF2-40B4-BE49-F238E27FC236}">
                  <a16:creationId xmlns:a16="http://schemas.microsoft.com/office/drawing/2014/main" id="{4F530B74-E52C-4CC4-831C-36195AF5E148}"/>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5;p11">
              <a:extLst>
                <a:ext uri="{FF2B5EF4-FFF2-40B4-BE49-F238E27FC236}">
                  <a16:creationId xmlns:a16="http://schemas.microsoft.com/office/drawing/2014/main" id="{B23F839F-3473-47F9-B8D1-F406CC415166}"/>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6;p11">
              <a:extLst>
                <a:ext uri="{FF2B5EF4-FFF2-40B4-BE49-F238E27FC236}">
                  <a16:creationId xmlns:a16="http://schemas.microsoft.com/office/drawing/2014/main" id="{37C02578-EEFA-41C9-A4C4-ACD727BBE120}"/>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77;p11">
              <a:extLst>
                <a:ext uri="{FF2B5EF4-FFF2-40B4-BE49-F238E27FC236}">
                  <a16:creationId xmlns:a16="http://schemas.microsoft.com/office/drawing/2014/main" id="{91CDD2D1-DD41-4AA8-9A8B-B0B8AE8EDD85}"/>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78;p11">
              <a:extLst>
                <a:ext uri="{FF2B5EF4-FFF2-40B4-BE49-F238E27FC236}">
                  <a16:creationId xmlns:a16="http://schemas.microsoft.com/office/drawing/2014/main" id="{3ACFA834-1348-4935-98CF-CD8C0ED91DA7}"/>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79;p11">
              <a:extLst>
                <a:ext uri="{FF2B5EF4-FFF2-40B4-BE49-F238E27FC236}">
                  <a16:creationId xmlns:a16="http://schemas.microsoft.com/office/drawing/2014/main" id="{1F5AA705-A592-4F44-AB71-569B77401FA6}"/>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80;p11">
              <a:extLst>
                <a:ext uri="{FF2B5EF4-FFF2-40B4-BE49-F238E27FC236}">
                  <a16:creationId xmlns:a16="http://schemas.microsoft.com/office/drawing/2014/main" id="{17A7277F-31AD-44CE-A2D9-6B36069A20DC}"/>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81;p11">
              <a:extLst>
                <a:ext uri="{FF2B5EF4-FFF2-40B4-BE49-F238E27FC236}">
                  <a16:creationId xmlns:a16="http://schemas.microsoft.com/office/drawing/2014/main" id="{FC4520E4-99CB-421A-9A6D-9503FA25D66F}"/>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82;p11">
              <a:extLst>
                <a:ext uri="{FF2B5EF4-FFF2-40B4-BE49-F238E27FC236}">
                  <a16:creationId xmlns:a16="http://schemas.microsoft.com/office/drawing/2014/main" id="{1452A63B-751A-4714-B42B-551FC9728673}"/>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83;p11">
              <a:extLst>
                <a:ext uri="{FF2B5EF4-FFF2-40B4-BE49-F238E27FC236}">
                  <a16:creationId xmlns:a16="http://schemas.microsoft.com/office/drawing/2014/main" id="{F6820B18-7899-496B-AD52-2361FEB8D178}"/>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4;p11">
              <a:extLst>
                <a:ext uri="{FF2B5EF4-FFF2-40B4-BE49-F238E27FC236}">
                  <a16:creationId xmlns:a16="http://schemas.microsoft.com/office/drawing/2014/main" id="{334C1EB2-8962-4A57-9436-6F332C64361C}"/>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5;p11">
              <a:extLst>
                <a:ext uri="{FF2B5EF4-FFF2-40B4-BE49-F238E27FC236}">
                  <a16:creationId xmlns:a16="http://schemas.microsoft.com/office/drawing/2014/main" id="{279BDD21-5A28-4070-ADF3-29E9F9A752CE}"/>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6;p11">
              <a:extLst>
                <a:ext uri="{FF2B5EF4-FFF2-40B4-BE49-F238E27FC236}">
                  <a16:creationId xmlns:a16="http://schemas.microsoft.com/office/drawing/2014/main" id="{30153AD4-BCD9-4B4B-B03E-3A4FFF6124E4}"/>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87;p11">
              <a:extLst>
                <a:ext uri="{FF2B5EF4-FFF2-40B4-BE49-F238E27FC236}">
                  <a16:creationId xmlns:a16="http://schemas.microsoft.com/office/drawing/2014/main" id="{C54547A5-AC6D-4974-8541-A9C897F9347E}"/>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88;p11">
              <a:extLst>
                <a:ext uri="{FF2B5EF4-FFF2-40B4-BE49-F238E27FC236}">
                  <a16:creationId xmlns:a16="http://schemas.microsoft.com/office/drawing/2014/main" id="{76E6DBF0-FD21-42AF-B8B0-3446D8AC88FB}"/>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89;p11">
              <a:extLst>
                <a:ext uri="{FF2B5EF4-FFF2-40B4-BE49-F238E27FC236}">
                  <a16:creationId xmlns:a16="http://schemas.microsoft.com/office/drawing/2014/main" id="{380DD288-4B7B-4B61-93CA-C584E9290B20}"/>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90;p11">
              <a:extLst>
                <a:ext uri="{FF2B5EF4-FFF2-40B4-BE49-F238E27FC236}">
                  <a16:creationId xmlns:a16="http://schemas.microsoft.com/office/drawing/2014/main" id="{8B409256-BD1D-4DFA-BF43-DFD9020CF077}"/>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91;p11">
              <a:extLst>
                <a:ext uri="{FF2B5EF4-FFF2-40B4-BE49-F238E27FC236}">
                  <a16:creationId xmlns:a16="http://schemas.microsoft.com/office/drawing/2014/main" id="{6AEBD68E-6274-4F9E-9C70-9A7F01A87D5B}"/>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92;p11">
              <a:extLst>
                <a:ext uri="{FF2B5EF4-FFF2-40B4-BE49-F238E27FC236}">
                  <a16:creationId xmlns:a16="http://schemas.microsoft.com/office/drawing/2014/main" id="{71C80D09-BF82-415E-B66B-DDE8A74BF502}"/>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93;p11">
              <a:extLst>
                <a:ext uri="{FF2B5EF4-FFF2-40B4-BE49-F238E27FC236}">
                  <a16:creationId xmlns:a16="http://schemas.microsoft.com/office/drawing/2014/main" id="{AC38092A-6298-4B3C-8DCC-CECA7C835A08}"/>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4;p11">
              <a:extLst>
                <a:ext uri="{FF2B5EF4-FFF2-40B4-BE49-F238E27FC236}">
                  <a16:creationId xmlns:a16="http://schemas.microsoft.com/office/drawing/2014/main" id="{CCE719EC-EB3D-400B-AC8E-CD486DDFAF8A}"/>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5;p11">
              <a:extLst>
                <a:ext uri="{FF2B5EF4-FFF2-40B4-BE49-F238E27FC236}">
                  <a16:creationId xmlns:a16="http://schemas.microsoft.com/office/drawing/2014/main" id="{5CBF3B41-5E23-4766-981E-27203B090A8D}"/>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6;p11">
              <a:extLst>
                <a:ext uri="{FF2B5EF4-FFF2-40B4-BE49-F238E27FC236}">
                  <a16:creationId xmlns:a16="http://schemas.microsoft.com/office/drawing/2014/main" id="{D7196190-0F7B-4E00-88AD-CF39CEB50209}"/>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97;p11">
              <a:extLst>
                <a:ext uri="{FF2B5EF4-FFF2-40B4-BE49-F238E27FC236}">
                  <a16:creationId xmlns:a16="http://schemas.microsoft.com/office/drawing/2014/main" id="{8FDA75A7-6452-4B60-82B5-719F33B0B9E0}"/>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98;p11">
              <a:extLst>
                <a:ext uri="{FF2B5EF4-FFF2-40B4-BE49-F238E27FC236}">
                  <a16:creationId xmlns:a16="http://schemas.microsoft.com/office/drawing/2014/main" id="{1D0F9386-B134-482D-B0F8-D6521169171C}"/>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99;p11">
              <a:extLst>
                <a:ext uri="{FF2B5EF4-FFF2-40B4-BE49-F238E27FC236}">
                  <a16:creationId xmlns:a16="http://schemas.microsoft.com/office/drawing/2014/main" id="{E5D734A8-4A2F-49F4-BC38-2EA17CE927BE}"/>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00;p11">
              <a:extLst>
                <a:ext uri="{FF2B5EF4-FFF2-40B4-BE49-F238E27FC236}">
                  <a16:creationId xmlns:a16="http://schemas.microsoft.com/office/drawing/2014/main" id="{873A2353-5DAB-439B-9A5B-15CDD1D3F0CB}"/>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1;p11">
              <a:extLst>
                <a:ext uri="{FF2B5EF4-FFF2-40B4-BE49-F238E27FC236}">
                  <a16:creationId xmlns:a16="http://schemas.microsoft.com/office/drawing/2014/main" id="{8EF2E759-65CD-42EC-A4A3-F99DD2CDBD56}"/>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02;p11">
              <a:extLst>
                <a:ext uri="{FF2B5EF4-FFF2-40B4-BE49-F238E27FC236}">
                  <a16:creationId xmlns:a16="http://schemas.microsoft.com/office/drawing/2014/main" id="{F08AEB06-550A-4243-BC85-EC17AE1880E1}"/>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03;p11">
              <a:extLst>
                <a:ext uri="{FF2B5EF4-FFF2-40B4-BE49-F238E27FC236}">
                  <a16:creationId xmlns:a16="http://schemas.microsoft.com/office/drawing/2014/main" id="{DB008793-9DDA-4447-B358-A147C9A162C3}"/>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04;p11">
              <a:extLst>
                <a:ext uri="{FF2B5EF4-FFF2-40B4-BE49-F238E27FC236}">
                  <a16:creationId xmlns:a16="http://schemas.microsoft.com/office/drawing/2014/main" id="{A4ED1C1F-9E81-48F6-AACE-4DF1E1F4C95C}"/>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333849" y="96370"/>
            <a:ext cx="10515600" cy="685800"/>
          </a:xfrm>
        </p:spPr>
        <p:txBody>
          <a:bodyPr>
            <a:normAutofit/>
          </a:bodyPr>
          <a:lstStyle/>
          <a:p>
            <a:r>
              <a:rPr lang="en-US" sz="3600" b="1" dirty="0">
                <a:latin typeface="Montserrat" panose="02000505000000020004" pitchFamily="2" charset="0"/>
              </a:rPr>
              <a:t>Funding Calculations</a:t>
            </a:r>
          </a:p>
        </p:txBody>
      </p:sp>
      <p:graphicFrame>
        <p:nvGraphicFramePr>
          <p:cNvPr id="6" name="Content Placeholder 5"/>
          <p:cNvGraphicFramePr>
            <a:graphicFrameLocks noGrp="1"/>
          </p:cNvGraphicFramePr>
          <p:nvPr>
            <p:ph idx="1"/>
          </p:nvPr>
        </p:nvGraphicFramePr>
        <p:xfrm>
          <a:off x="422795" y="882430"/>
          <a:ext cx="11246196" cy="362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 name="Footer Placeholder 3">
            <a:extLst>
              <a:ext uri="{FF2B5EF4-FFF2-40B4-BE49-F238E27FC236}">
                <a16:creationId xmlns:a16="http://schemas.microsoft.com/office/drawing/2014/main" id="{AE8CBC47-7AB0-4B0C-8221-3BCC65765731}"/>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4" name="Rectangle: Rounded Corners 3">
            <a:extLst>
              <a:ext uri="{FF2B5EF4-FFF2-40B4-BE49-F238E27FC236}">
                <a16:creationId xmlns:a16="http://schemas.microsoft.com/office/drawing/2014/main" id="{A1AFA569-E716-4ACC-A4FA-E91CF9D288C3}"/>
              </a:ext>
            </a:extLst>
          </p:cNvPr>
          <p:cNvSpPr/>
          <p:nvPr/>
        </p:nvSpPr>
        <p:spPr>
          <a:xfrm>
            <a:off x="422795" y="4751124"/>
            <a:ext cx="11246195" cy="105737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2060"/>
                </a:solidFill>
                <a:latin typeface="Montserrat" panose="02000505000000020004" pitchFamily="2" charset="0"/>
              </a:rPr>
              <a:t>Student eligibility is based on the certified “unduplicated” count of students enrolled on Information Day which means </a:t>
            </a:r>
            <a:r>
              <a:rPr lang="en-US" altLang="en-US" i="1" dirty="0">
                <a:solidFill>
                  <a:srgbClr val="002060"/>
                </a:solidFill>
                <a:latin typeface="Montserrat" panose="02000505000000020004" pitchFamily="2" charset="0"/>
              </a:rPr>
              <a:t>each student is counted only once, even if the student qualifies under more than one of the above three categories.</a:t>
            </a:r>
          </a:p>
        </p:txBody>
      </p:sp>
    </p:spTree>
    <p:extLst>
      <p:ext uri="{BB962C8B-B14F-4D97-AF65-F5344CB8AC3E}">
        <p14:creationId xmlns:p14="http://schemas.microsoft.com/office/powerpoint/2010/main" val="70732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5FF6-FEBC-41B1-A8D7-B5143E74CF9F}"/>
              </a:ext>
            </a:extLst>
          </p:cNvPr>
          <p:cNvSpPr>
            <a:spLocks noGrp="1"/>
          </p:cNvSpPr>
          <p:nvPr>
            <p:ph type="title"/>
          </p:nvPr>
        </p:nvSpPr>
        <p:spPr/>
        <p:txBody>
          <a:bodyPr/>
          <a:lstStyle/>
          <a:p>
            <a:r>
              <a:rPr lang="en-US" dirty="0"/>
              <a:t>Base Rate per Student at Full Funding</a:t>
            </a:r>
          </a:p>
        </p:txBody>
      </p:sp>
      <p:sp>
        <p:nvSpPr>
          <p:cNvPr id="4" name="Footer Placeholder 3">
            <a:extLst>
              <a:ext uri="{FF2B5EF4-FFF2-40B4-BE49-F238E27FC236}">
                <a16:creationId xmlns:a16="http://schemas.microsoft.com/office/drawing/2014/main" id="{C4288002-293B-4AF0-910D-E2BD8AA68728}"/>
              </a:ext>
            </a:extLst>
          </p:cNvPr>
          <p:cNvSpPr>
            <a:spLocks noGrp="1"/>
          </p:cNvSpPr>
          <p:nvPr>
            <p:ph type="ftr" sz="quarter" idx="11"/>
          </p:nvPr>
        </p:nvSpPr>
        <p:spPr/>
        <p:txBody>
          <a:bodyPr/>
          <a:lstStyle/>
          <a:p>
            <a:r>
              <a:rPr lang="en-US"/>
              <a:t>What's Your Data Worth?</a:t>
            </a:r>
            <a:endParaRPr lang="en-US" dirty="0"/>
          </a:p>
        </p:txBody>
      </p:sp>
      <p:graphicFrame>
        <p:nvGraphicFramePr>
          <p:cNvPr id="6" name="Content Placeholder 5">
            <a:extLst>
              <a:ext uri="{FF2B5EF4-FFF2-40B4-BE49-F238E27FC236}">
                <a16:creationId xmlns:a16="http://schemas.microsoft.com/office/drawing/2014/main" id="{4298FCBF-8FCA-42EC-9A42-01A0C1965C08}"/>
              </a:ext>
            </a:extLst>
          </p:cNvPr>
          <p:cNvGraphicFramePr>
            <a:graphicFrameLocks/>
          </p:cNvGraphicFramePr>
          <p:nvPr>
            <p:extLst>
              <p:ext uri="{D42A27DB-BD31-4B8C-83A1-F6EECF244321}">
                <p14:modId xmlns:p14="http://schemas.microsoft.com/office/powerpoint/2010/main" val="3163432341"/>
              </p:ext>
            </p:extLst>
          </p:nvPr>
        </p:nvGraphicFramePr>
        <p:xfrm>
          <a:off x="3443056" y="1690688"/>
          <a:ext cx="5305887" cy="2590800"/>
        </p:xfrm>
        <a:graphic>
          <a:graphicData uri="http://schemas.openxmlformats.org/drawingml/2006/table">
            <a:tbl>
              <a:tblPr firstRow="1" bandRow="1">
                <a:tableStyleId>{F2DE63D5-997A-4646-A377-4702673A728D}</a:tableStyleId>
              </a:tblPr>
              <a:tblGrid>
                <a:gridCol w="2473911">
                  <a:extLst>
                    <a:ext uri="{9D8B030D-6E8A-4147-A177-3AD203B41FA5}">
                      <a16:colId xmlns:a16="http://schemas.microsoft.com/office/drawing/2014/main" val="487713463"/>
                    </a:ext>
                  </a:extLst>
                </a:gridCol>
                <a:gridCol w="2831976">
                  <a:extLst>
                    <a:ext uri="{9D8B030D-6E8A-4147-A177-3AD203B41FA5}">
                      <a16:colId xmlns:a16="http://schemas.microsoft.com/office/drawing/2014/main" val="1861237937"/>
                    </a:ext>
                  </a:extLst>
                </a:gridCol>
              </a:tblGrid>
              <a:tr h="370840">
                <a:tc>
                  <a:txBody>
                    <a:bodyPr/>
                    <a:lstStyle/>
                    <a:p>
                      <a:pPr algn="r"/>
                      <a:r>
                        <a:rPr lang="en-US" sz="2800" dirty="0"/>
                        <a:t>Grade Span</a:t>
                      </a:r>
                    </a:p>
                  </a:txBody>
                  <a:tcPr marL="45720" marR="45720"/>
                </a:tc>
                <a:tc>
                  <a:txBody>
                    <a:bodyPr/>
                    <a:lstStyle/>
                    <a:p>
                      <a:pPr algn="ctr"/>
                      <a:r>
                        <a:rPr lang="en-US" sz="2800" dirty="0"/>
                        <a:t>Base</a:t>
                      </a:r>
                      <a:r>
                        <a:rPr lang="en-US" sz="2800" baseline="0" dirty="0"/>
                        <a:t> Rate</a:t>
                      </a:r>
                      <a:endParaRPr lang="en-US" sz="2800" dirty="0"/>
                    </a:p>
                  </a:txBody>
                  <a:tcPr marL="45720" marR="45720"/>
                </a:tc>
                <a:extLst>
                  <a:ext uri="{0D108BD9-81ED-4DB2-BD59-A6C34878D82A}">
                    <a16:rowId xmlns:a16="http://schemas.microsoft.com/office/drawing/2014/main" val="3570351378"/>
                  </a:ext>
                </a:extLst>
              </a:tr>
              <a:tr h="370840">
                <a:tc>
                  <a:txBody>
                    <a:bodyPr/>
                    <a:lstStyle/>
                    <a:p>
                      <a:pPr algn="r"/>
                      <a:r>
                        <a:rPr lang="en-US" sz="2800" dirty="0"/>
                        <a:t>TK-3</a:t>
                      </a:r>
                    </a:p>
                  </a:txBody>
                  <a:tcPr anchor="ctr"/>
                </a:tc>
                <a:tc>
                  <a:txBody>
                    <a:bodyPr/>
                    <a:lstStyle/>
                    <a:p>
                      <a:pPr marL="0" algn="r" defTabSz="914400" rtl="0" eaLnBrk="1" fontAlgn="b" latinLnBrk="0" hangingPunct="1"/>
                      <a:r>
                        <a:rPr lang="en-US" sz="2800" kern="1200" dirty="0"/>
                        <a:t> $    7,702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2607462496"/>
                  </a:ext>
                </a:extLst>
              </a:tr>
              <a:tr h="370840">
                <a:tc>
                  <a:txBody>
                    <a:bodyPr/>
                    <a:lstStyle/>
                    <a:p>
                      <a:pPr algn="r"/>
                      <a:r>
                        <a:rPr lang="en-US" sz="2800" dirty="0"/>
                        <a:t>4-6</a:t>
                      </a:r>
                    </a:p>
                  </a:txBody>
                  <a:tcPr anchor="ctr"/>
                </a:tc>
                <a:tc>
                  <a:txBody>
                    <a:bodyPr/>
                    <a:lstStyle/>
                    <a:p>
                      <a:pPr marL="0" algn="r" defTabSz="914400" rtl="0" eaLnBrk="1" fontAlgn="b" latinLnBrk="0" hangingPunct="1"/>
                      <a:r>
                        <a:rPr lang="en-US" sz="2800" kern="1200" dirty="0"/>
                        <a:t> $    7,818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878149338"/>
                  </a:ext>
                </a:extLst>
              </a:tr>
              <a:tr h="370840">
                <a:tc>
                  <a:txBody>
                    <a:bodyPr/>
                    <a:lstStyle/>
                    <a:p>
                      <a:pPr algn="r"/>
                      <a:r>
                        <a:rPr lang="en-US" sz="2800" dirty="0"/>
                        <a:t>7-8</a:t>
                      </a:r>
                    </a:p>
                  </a:txBody>
                  <a:tcPr anchor="ctr"/>
                </a:tc>
                <a:tc>
                  <a:txBody>
                    <a:bodyPr/>
                    <a:lstStyle/>
                    <a:p>
                      <a:pPr marL="0" algn="r" defTabSz="914400" rtl="0" eaLnBrk="1" fontAlgn="b" latinLnBrk="0" hangingPunct="1"/>
                      <a:r>
                        <a:rPr lang="en-US" sz="2800" kern="1200" dirty="0"/>
                        <a:t> $    8,050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3971754256"/>
                  </a:ext>
                </a:extLst>
              </a:tr>
              <a:tr h="370840">
                <a:tc>
                  <a:txBody>
                    <a:bodyPr/>
                    <a:lstStyle/>
                    <a:p>
                      <a:pPr algn="r"/>
                      <a:r>
                        <a:rPr lang="en-US" sz="2800" dirty="0"/>
                        <a:t>9-12</a:t>
                      </a:r>
                    </a:p>
                  </a:txBody>
                  <a:tcPr anchor="ctr"/>
                </a:tc>
                <a:tc>
                  <a:txBody>
                    <a:bodyPr/>
                    <a:lstStyle/>
                    <a:p>
                      <a:pPr marL="0" algn="r" defTabSz="914400" rtl="0" eaLnBrk="1" fontAlgn="b" latinLnBrk="0" hangingPunct="1"/>
                      <a:r>
                        <a:rPr lang="en-US" sz="2800" kern="1200" dirty="0"/>
                        <a:t> $    9,329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788616223"/>
                  </a:ext>
                </a:extLst>
              </a:tr>
            </a:tbl>
          </a:graphicData>
        </a:graphic>
      </p:graphicFrame>
      <p:sp>
        <p:nvSpPr>
          <p:cNvPr id="7" name="Rectangle 6">
            <a:extLst>
              <a:ext uri="{FF2B5EF4-FFF2-40B4-BE49-F238E27FC236}">
                <a16:creationId xmlns:a16="http://schemas.microsoft.com/office/drawing/2014/main" id="{8C90CA92-B012-4932-A4DE-CD432B02BE18}"/>
              </a:ext>
            </a:extLst>
          </p:cNvPr>
          <p:cNvSpPr/>
          <p:nvPr/>
        </p:nvSpPr>
        <p:spPr>
          <a:xfrm>
            <a:off x="1828800" y="4625306"/>
            <a:ext cx="8534400" cy="14219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lvl="1" algn="ctr">
              <a:lnSpc>
                <a:spcPct val="90000"/>
              </a:lnSpc>
              <a:defRPr/>
            </a:pPr>
            <a:r>
              <a:rPr lang="en-US" altLang="en-US" sz="2400" dirty="0"/>
              <a:t>Per-pupil amounts are increased annually by COLA, if provided (In 2019-20 the statutory cost-of-living adjustment (COLA) is 3.26%; these base amounts are adjusted for COLA each year).</a:t>
            </a:r>
          </a:p>
        </p:txBody>
      </p:sp>
    </p:spTree>
    <p:extLst>
      <p:ext uri="{BB962C8B-B14F-4D97-AF65-F5344CB8AC3E}">
        <p14:creationId xmlns:p14="http://schemas.microsoft.com/office/powerpoint/2010/main" val="105639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54F5-0233-452C-BA39-8CB2F2D3B231}"/>
              </a:ext>
            </a:extLst>
          </p:cNvPr>
          <p:cNvSpPr>
            <a:spLocks noGrp="1"/>
          </p:cNvSpPr>
          <p:nvPr>
            <p:ph type="title"/>
          </p:nvPr>
        </p:nvSpPr>
        <p:spPr/>
        <p:txBody>
          <a:bodyPr/>
          <a:lstStyle/>
          <a:p>
            <a:r>
              <a:rPr lang="en-US" dirty="0"/>
              <a:t>Grade Span Adjustments per ADA</a:t>
            </a:r>
          </a:p>
        </p:txBody>
      </p:sp>
      <p:sp>
        <p:nvSpPr>
          <p:cNvPr id="4" name="Footer Placeholder 3">
            <a:extLst>
              <a:ext uri="{FF2B5EF4-FFF2-40B4-BE49-F238E27FC236}">
                <a16:creationId xmlns:a16="http://schemas.microsoft.com/office/drawing/2014/main" id="{6B7BD71B-2D64-4B55-9FBB-7940B92BEAD7}"/>
              </a:ext>
            </a:extLst>
          </p:cNvPr>
          <p:cNvSpPr>
            <a:spLocks noGrp="1"/>
          </p:cNvSpPr>
          <p:nvPr>
            <p:ph type="ftr" sz="quarter" idx="11"/>
          </p:nvPr>
        </p:nvSpPr>
        <p:spPr/>
        <p:txBody>
          <a:bodyPr/>
          <a:lstStyle/>
          <a:p>
            <a:r>
              <a:rPr lang="en-US"/>
              <a:t>What's Your Data Worth?</a:t>
            </a:r>
            <a:endParaRPr lang="en-US" dirty="0"/>
          </a:p>
        </p:txBody>
      </p:sp>
      <p:graphicFrame>
        <p:nvGraphicFramePr>
          <p:cNvPr id="6" name="Content Placeholder 5">
            <a:extLst>
              <a:ext uri="{FF2B5EF4-FFF2-40B4-BE49-F238E27FC236}">
                <a16:creationId xmlns:a16="http://schemas.microsoft.com/office/drawing/2014/main" id="{A404C1A2-632F-49D2-BCC3-80F265AEDED3}"/>
              </a:ext>
            </a:extLst>
          </p:cNvPr>
          <p:cNvGraphicFramePr>
            <a:graphicFrameLocks/>
          </p:cNvGraphicFramePr>
          <p:nvPr>
            <p:extLst>
              <p:ext uri="{D42A27DB-BD31-4B8C-83A1-F6EECF244321}">
                <p14:modId xmlns:p14="http://schemas.microsoft.com/office/powerpoint/2010/main" val="2916920945"/>
              </p:ext>
            </p:extLst>
          </p:nvPr>
        </p:nvGraphicFramePr>
        <p:xfrm>
          <a:off x="1836199" y="1401435"/>
          <a:ext cx="8519602" cy="2606112"/>
        </p:xfrm>
        <a:graphic>
          <a:graphicData uri="http://schemas.openxmlformats.org/drawingml/2006/table">
            <a:tbl>
              <a:tblPr firstRow="1" bandRow="1">
                <a:tableStyleId>{F2DE63D5-997A-4646-A377-4702673A728D}</a:tableStyleId>
              </a:tblPr>
              <a:tblGrid>
                <a:gridCol w="2322990">
                  <a:extLst>
                    <a:ext uri="{9D8B030D-6E8A-4147-A177-3AD203B41FA5}">
                      <a16:colId xmlns:a16="http://schemas.microsoft.com/office/drawing/2014/main" val="487713463"/>
                    </a:ext>
                  </a:extLst>
                </a:gridCol>
                <a:gridCol w="2322990">
                  <a:extLst>
                    <a:ext uri="{9D8B030D-6E8A-4147-A177-3AD203B41FA5}">
                      <a16:colId xmlns:a16="http://schemas.microsoft.com/office/drawing/2014/main" val="1861237937"/>
                    </a:ext>
                  </a:extLst>
                </a:gridCol>
                <a:gridCol w="2322990">
                  <a:extLst>
                    <a:ext uri="{9D8B030D-6E8A-4147-A177-3AD203B41FA5}">
                      <a16:colId xmlns:a16="http://schemas.microsoft.com/office/drawing/2014/main" val="3138026539"/>
                    </a:ext>
                  </a:extLst>
                </a:gridCol>
                <a:gridCol w="1550632">
                  <a:extLst>
                    <a:ext uri="{9D8B030D-6E8A-4147-A177-3AD203B41FA5}">
                      <a16:colId xmlns:a16="http://schemas.microsoft.com/office/drawing/2014/main" val="1811928521"/>
                    </a:ext>
                  </a:extLst>
                </a:gridCol>
              </a:tblGrid>
              <a:tr h="0">
                <a:tc>
                  <a:txBody>
                    <a:bodyPr/>
                    <a:lstStyle/>
                    <a:p>
                      <a:pPr algn="r"/>
                      <a:r>
                        <a:rPr lang="en-US" sz="2800" dirty="0"/>
                        <a:t>Grade Span</a:t>
                      </a:r>
                    </a:p>
                  </a:txBody>
                  <a:tcPr marL="45720" marR="45720"/>
                </a:tc>
                <a:tc>
                  <a:txBody>
                    <a:bodyPr/>
                    <a:lstStyle/>
                    <a:p>
                      <a:pPr algn="ctr"/>
                      <a:r>
                        <a:rPr lang="en-US" sz="2800" dirty="0"/>
                        <a:t>Base</a:t>
                      </a:r>
                      <a:r>
                        <a:rPr lang="en-US" sz="2800" baseline="0" dirty="0"/>
                        <a:t> Rate</a:t>
                      </a:r>
                      <a:endParaRPr lang="en-US" sz="2800" dirty="0"/>
                    </a:p>
                  </a:txBody>
                  <a:tcPr marL="45720" marR="45720"/>
                </a:tc>
                <a:tc>
                  <a:txBody>
                    <a:bodyPr/>
                    <a:lstStyle/>
                    <a:p>
                      <a:pPr algn="ctr"/>
                      <a:r>
                        <a:rPr lang="en-US" sz="2800" dirty="0"/>
                        <a:t>Adjustment</a:t>
                      </a:r>
                    </a:p>
                  </a:txBody>
                  <a:tcPr marL="45720" marR="45720"/>
                </a:tc>
                <a:tc>
                  <a:txBody>
                    <a:bodyPr/>
                    <a:lstStyle/>
                    <a:p>
                      <a:pPr algn="ctr"/>
                      <a:r>
                        <a:rPr lang="en-US" sz="2800" dirty="0"/>
                        <a:t>%</a:t>
                      </a:r>
                    </a:p>
                  </a:txBody>
                  <a:tcPr marL="45720" marR="45720"/>
                </a:tc>
                <a:extLst>
                  <a:ext uri="{0D108BD9-81ED-4DB2-BD59-A6C34878D82A}">
                    <a16:rowId xmlns:a16="http://schemas.microsoft.com/office/drawing/2014/main" val="3570351378"/>
                  </a:ext>
                </a:extLst>
              </a:tr>
              <a:tr h="521988">
                <a:tc>
                  <a:txBody>
                    <a:bodyPr/>
                    <a:lstStyle/>
                    <a:p>
                      <a:pPr algn="r"/>
                      <a:r>
                        <a:rPr lang="en-US" sz="2800" dirty="0"/>
                        <a:t>TK-3</a:t>
                      </a:r>
                    </a:p>
                  </a:txBody>
                  <a:tcPr marL="45720" marR="45720" anchor="ctr"/>
                </a:tc>
                <a:tc>
                  <a:txBody>
                    <a:bodyPr/>
                    <a:lstStyle/>
                    <a:p>
                      <a:pPr marL="0" algn="r" defTabSz="914400" rtl="0" eaLnBrk="1" fontAlgn="b" latinLnBrk="0" hangingPunct="1"/>
                      <a:r>
                        <a:rPr lang="en-US" sz="2800" kern="1200" dirty="0"/>
                        <a:t> $    7,702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r>
                        <a:rPr lang="en-US" sz="2800" kern="1200" dirty="0"/>
                        <a:t> $      801 </a:t>
                      </a:r>
                      <a:endParaRPr lang="en-US" sz="2800" kern="1200" dirty="0">
                        <a:solidFill>
                          <a:schemeClr val="dk1"/>
                        </a:solidFill>
                        <a:latin typeface="+mn-lt"/>
                        <a:ea typeface="+mn-ea"/>
                        <a:cs typeface="+mn-cs"/>
                      </a:endParaRPr>
                    </a:p>
                  </a:txBody>
                  <a:tcPr marL="45720" marR="45720" anchor="b"/>
                </a:tc>
                <a:tc>
                  <a:txBody>
                    <a:bodyPr/>
                    <a:lstStyle/>
                    <a:p>
                      <a:pPr marL="0" algn="r" defTabSz="685800" rtl="0" eaLnBrk="1" fontAlgn="b" latinLnBrk="0" hangingPunct="1"/>
                      <a:r>
                        <a:rPr lang="en-US" sz="2800" kern="1200" dirty="0"/>
                        <a:t>10.4%</a:t>
                      </a:r>
                      <a:endParaRPr lang="en-US" sz="2800" kern="1200" dirty="0">
                        <a:solidFill>
                          <a:schemeClr val="dk1"/>
                        </a:solidFill>
                        <a:latin typeface="+mn-lt"/>
                        <a:ea typeface="+mn-ea"/>
                        <a:cs typeface="+mn-cs"/>
                      </a:endParaRPr>
                    </a:p>
                  </a:txBody>
                  <a:tcPr marL="45720" marR="45720" anchor="ctr"/>
                </a:tc>
                <a:extLst>
                  <a:ext uri="{0D108BD9-81ED-4DB2-BD59-A6C34878D82A}">
                    <a16:rowId xmlns:a16="http://schemas.microsoft.com/office/drawing/2014/main" val="2607462496"/>
                  </a:ext>
                </a:extLst>
              </a:tr>
              <a:tr h="521988">
                <a:tc>
                  <a:txBody>
                    <a:bodyPr/>
                    <a:lstStyle/>
                    <a:p>
                      <a:pPr algn="r"/>
                      <a:r>
                        <a:rPr lang="en-US" sz="2800" dirty="0"/>
                        <a:t>4-6</a:t>
                      </a:r>
                    </a:p>
                  </a:txBody>
                  <a:tcPr marL="45720" marR="45720" anchor="ctr"/>
                </a:tc>
                <a:tc>
                  <a:txBody>
                    <a:bodyPr/>
                    <a:lstStyle/>
                    <a:p>
                      <a:pPr marL="0" algn="r" defTabSz="914400" rtl="0" eaLnBrk="1" fontAlgn="b" latinLnBrk="0" hangingPunct="1"/>
                      <a:r>
                        <a:rPr lang="en-US" sz="2800" kern="1200" dirty="0"/>
                        <a:t> $    7,818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endParaRPr lang="en-US" sz="2800" kern="1200">
                        <a:solidFill>
                          <a:schemeClr val="dk1"/>
                        </a:solidFill>
                        <a:latin typeface="+mn-lt"/>
                        <a:ea typeface="+mn-ea"/>
                        <a:cs typeface="+mn-cs"/>
                      </a:endParaRPr>
                    </a:p>
                  </a:txBody>
                  <a:tcPr marL="45720" marR="45720" anchor="b"/>
                </a:tc>
                <a:tc>
                  <a:txBody>
                    <a:bodyPr/>
                    <a:lstStyle/>
                    <a:p>
                      <a:pPr marL="0" algn="r" defTabSz="685800" rtl="0" eaLnBrk="1" fontAlgn="b" latinLnBrk="0" hangingPunct="1"/>
                      <a:endParaRPr lang="en-US" sz="2800" kern="1200" dirty="0">
                        <a:solidFill>
                          <a:schemeClr val="dk1"/>
                        </a:solidFill>
                        <a:latin typeface="+mn-lt"/>
                        <a:ea typeface="+mn-ea"/>
                        <a:cs typeface="+mn-cs"/>
                      </a:endParaRPr>
                    </a:p>
                  </a:txBody>
                  <a:tcPr marL="45720" marR="45720" anchor="ctr"/>
                </a:tc>
                <a:extLst>
                  <a:ext uri="{0D108BD9-81ED-4DB2-BD59-A6C34878D82A}">
                    <a16:rowId xmlns:a16="http://schemas.microsoft.com/office/drawing/2014/main" val="878149338"/>
                  </a:ext>
                </a:extLst>
              </a:tr>
              <a:tr h="521988">
                <a:tc>
                  <a:txBody>
                    <a:bodyPr/>
                    <a:lstStyle/>
                    <a:p>
                      <a:pPr algn="r"/>
                      <a:r>
                        <a:rPr lang="en-US" sz="2800" dirty="0"/>
                        <a:t>7-8</a:t>
                      </a:r>
                    </a:p>
                  </a:txBody>
                  <a:tcPr marL="45720" marR="45720" anchor="ctr"/>
                </a:tc>
                <a:tc>
                  <a:txBody>
                    <a:bodyPr/>
                    <a:lstStyle/>
                    <a:p>
                      <a:pPr marL="0" algn="r" defTabSz="914400" rtl="0" eaLnBrk="1" fontAlgn="b" latinLnBrk="0" hangingPunct="1"/>
                      <a:r>
                        <a:rPr lang="en-US" sz="2800" kern="1200" dirty="0"/>
                        <a:t> $    8,050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endParaRPr lang="en-US" sz="2800" kern="1200" dirty="0">
                        <a:solidFill>
                          <a:schemeClr val="dk1"/>
                        </a:solidFill>
                        <a:latin typeface="+mn-lt"/>
                        <a:ea typeface="+mn-ea"/>
                        <a:cs typeface="+mn-cs"/>
                      </a:endParaRPr>
                    </a:p>
                  </a:txBody>
                  <a:tcPr marL="45720" marR="45720" anchor="b"/>
                </a:tc>
                <a:tc>
                  <a:txBody>
                    <a:bodyPr/>
                    <a:lstStyle/>
                    <a:p>
                      <a:pPr marL="0" algn="r" defTabSz="685800" rtl="0" eaLnBrk="1" fontAlgn="b" latinLnBrk="0" hangingPunct="1"/>
                      <a:endParaRPr lang="en-US" sz="2800" kern="1200" dirty="0">
                        <a:solidFill>
                          <a:schemeClr val="dk1"/>
                        </a:solidFill>
                        <a:latin typeface="+mn-lt"/>
                        <a:ea typeface="+mn-ea"/>
                        <a:cs typeface="+mn-cs"/>
                      </a:endParaRPr>
                    </a:p>
                  </a:txBody>
                  <a:tcPr marL="45720" marR="45720" anchor="ctr"/>
                </a:tc>
                <a:extLst>
                  <a:ext uri="{0D108BD9-81ED-4DB2-BD59-A6C34878D82A}">
                    <a16:rowId xmlns:a16="http://schemas.microsoft.com/office/drawing/2014/main" val="3971754256"/>
                  </a:ext>
                </a:extLst>
              </a:tr>
              <a:tr h="521988">
                <a:tc>
                  <a:txBody>
                    <a:bodyPr/>
                    <a:lstStyle/>
                    <a:p>
                      <a:pPr algn="r"/>
                      <a:r>
                        <a:rPr lang="en-US" sz="2800" dirty="0"/>
                        <a:t>9-12</a:t>
                      </a:r>
                    </a:p>
                  </a:txBody>
                  <a:tcPr marL="45720" marR="45720" anchor="ctr"/>
                </a:tc>
                <a:tc>
                  <a:txBody>
                    <a:bodyPr/>
                    <a:lstStyle/>
                    <a:p>
                      <a:pPr marL="0" algn="r" defTabSz="914400" rtl="0" eaLnBrk="1" fontAlgn="b" latinLnBrk="0" hangingPunct="1"/>
                      <a:r>
                        <a:rPr lang="en-US" sz="2800" kern="1200" dirty="0"/>
                        <a:t> $    9,329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r>
                        <a:rPr lang="en-US" sz="2800" kern="1200" dirty="0"/>
                        <a:t> $      243 </a:t>
                      </a:r>
                      <a:endParaRPr lang="en-US" sz="2800" kern="1200" dirty="0">
                        <a:solidFill>
                          <a:schemeClr val="dk1"/>
                        </a:solidFill>
                        <a:latin typeface="+mn-lt"/>
                        <a:ea typeface="+mn-ea"/>
                        <a:cs typeface="+mn-cs"/>
                      </a:endParaRPr>
                    </a:p>
                  </a:txBody>
                  <a:tcPr marL="45720" marR="45720" anchor="b"/>
                </a:tc>
                <a:tc>
                  <a:txBody>
                    <a:bodyPr/>
                    <a:lstStyle/>
                    <a:p>
                      <a:pPr marL="0" algn="r" defTabSz="685800" rtl="0" eaLnBrk="1" fontAlgn="b" latinLnBrk="0" hangingPunct="1"/>
                      <a:r>
                        <a:rPr lang="en-US" sz="2800" kern="1200" dirty="0"/>
                        <a:t>2.6%</a:t>
                      </a:r>
                      <a:endParaRPr lang="en-US" sz="2800" kern="1200" dirty="0">
                        <a:solidFill>
                          <a:schemeClr val="dk1"/>
                        </a:solidFill>
                        <a:latin typeface="+mn-lt"/>
                        <a:ea typeface="+mn-ea"/>
                        <a:cs typeface="+mn-cs"/>
                      </a:endParaRPr>
                    </a:p>
                  </a:txBody>
                  <a:tcPr marL="45720" marR="45720" anchor="ctr"/>
                </a:tc>
                <a:extLst>
                  <a:ext uri="{0D108BD9-81ED-4DB2-BD59-A6C34878D82A}">
                    <a16:rowId xmlns:a16="http://schemas.microsoft.com/office/drawing/2014/main" val="788616223"/>
                  </a:ext>
                </a:extLst>
              </a:tr>
            </a:tbl>
          </a:graphicData>
        </a:graphic>
      </p:graphicFrame>
      <p:sp>
        <p:nvSpPr>
          <p:cNvPr id="7" name="Rectangle 6">
            <a:extLst>
              <a:ext uri="{FF2B5EF4-FFF2-40B4-BE49-F238E27FC236}">
                <a16:creationId xmlns:a16="http://schemas.microsoft.com/office/drawing/2014/main" id="{59227BFF-B11A-49E5-9A27-46DCD73836FF}"/>
              </a:ext>
            </a:extLst>
          </p:cNvPr>
          <p:cNvSpPr/>
          <p:nvPr/>
        </p:nvSpPr>
        <p:spPr>
          <a:xfrm>
            <a:off x="1841578" y="3973956"/>
            <a:ext cx="8534400" cy="206210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lvl="4" indent="-514350" algn="ctr">
              <a:lnSpc>
                <a:spcPct val="80000"/>
              </a:lnSpc>
              <a:spcBef>
                <a:spcPct val="0"/>
              </a:spcBef>
            </a:pPr>
            <a:r>
              <a:rPr lang="en-US" altLang="en-US" sz="2400" dirty="0"/>
              <a:t>Grade Span Adjustments (GSA):</a:t>
            </a:r>
          </a:p>
          <a:p>
            <a:pPr marL="0" lvl="4" indent="-514350" algn="ctr">
              <a:lnSpc>
                <a:spcPct val="80000"/>
              </a:lnSpc>
              <a:spcBef>
                <a:spcPct val="0"/>
              </a:spcBef>
            </a:pPr>
            <a:r>
              <a:rPr lang="en-US" altLang="en-US" sz="2400" dirty="0"/>
              <a:t> TK-3 to support average class size of 24:1, and </a:t>
            </a:r>
          </a:p>
          <a:p>
            <a:pPr marL="0" lvl="4" indent="-514350" algn="ctr">
              <a:lnSpc>
                <a:spcPct val="80000"/>
              </a:lnSpc>
              <a:spcBef>
                <a:spcPct val="0"/>
              </a:spcBef>
            </a:pPr>
            <a:r>
              <a:rPr lang="en-US" altLang="en-US" sz="2400" dirty="0"/>
              <a:t>9-12 in recognition of the costs for Career Technical Education (CTE)</a:t>
            </a:r>
          </a:p>
          <a:p>
            <a:pPr marL="0" lvl="4" indent="-514350" algn="ctr">
              <a:lnSpc>
                <a:spcPct val="80000"/>
              </a:lnSpc>
              <a:spcBef>
                <a:spcPct val="0"/>
              </a:spcBef>
            </a:pPr>
            <a:endParaRPr lang="en-US" altLang="en-US" sz="2400" dirty="0"/>
          </a:p>
          <a:p>
            <a:pPr marL="0" lvl="4" indent="-514350" algn="ctr">
              <a:lnSpc>
                <a:spcPct val="80000"/>
              </a:lnSpc>
              <a:spcBef>
                <a:spcPct val="0"/>
              </a:spcBef>
            </a:pPr>
            <a:r>
              <a:rPr lang="en-US" altLang="en-US" sz="1800" i="1" dirty="0"/>
              <a:t>The percentage rates above will not change, but the base rate will increase with COLA each year, if provided.</a:t>
            </a:r>
          </a:p>
        </p:txBody>
      </p:sp>
    </p:spTree>
    <p:extLst>
      <p:ext uri="{BB962C8B-B14F-4D97-AF65-F5344CB8AC3E}">
        <p14:creationId xmlns:p14="http://schemas.microsoft.com/office/powerpoint/2010/main" val="264064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B9FC-2BE4-45AD-A262-BB7B3AEB1C39}"/>
              </a:ext>
            </a:extLst>
          </p:cNvPr>
          <p:cNvSpPr>
            <a:spLocks noGrp="1"/>
          </p:cNvSpPr>
          <p:nvPr>
            <p:ph type="title"/>
          </p:nvPr>
        </p:nvSpPr>
        <p:spPr/>
        <p:txBody>
          <a:bodyPr/>
          <a:lstStyle/>
          <a:p>
            <a:r>
              <a:rPr lang="en-US" dirty="0"/>
              <a:t>Supplemental Rates at Full Funding</a:t>
            </a:r>
          </a:p>
        </p:txBody>
      </p:sp>
      <p:sp>
        <p:nvSpPr>
          <p:cNvPr id="4" name="Footer Placeholder 3">
            <a:extLst>
              <a:ext uri="{FF2B5EF4-FFF2-40B4-BE49-F238E27FC236}">
                <a16:creationId xmlns:a16="http://schemas.microsoft.com/office/drawing/2014/main" id="{3ABB043A-86A2-4953-AF98-525E252FB8C7}"/>
              </a:ext>
            </a:extLst>
          </p:cNvPr>
          <p:cNvSpPr>
            <a:spLocks noGrp="1"/>
          </p:cNvSpPr>
          <p:nvPr>
            <p:ph type="ftr" sz="quarter" idx="11"/>
          </p:nvPr>
        </p:nvSpPr>
        <p:spPr/>
        <p:txBody>
          <a:bodyPr/>
          <a:lstStyle/>
          <a:p>
            <a:r>
              <a:rPr lang="en-US"/>
              <a:t>What's Your Data Worth?</a:t>
            </a:r>
            <a:endParaRPr lang="en-US" dirty="0"/>
          </a:p>
        </p:txBody>
      </p:sp>
      <p:graphicFrame>
        <p:nvGraphicFramePr>
          <p:cNvPr id="6" name="Content Placeholder 5">
            <a:extLst>
              <a:ext uri="{FF2B5EF4-FFF2-40B4-BE49-F238E27FC236}">
                <a16:creationId xmlns:a16="http://schemas.microsoft.com/office/drawing/2014/main" id="{FF98CEA2-BF5D-4E8F-A058-C9EF4FB348CA}"/>
              </a:ext>
            </a:extLst>
          </p:cNvPr>
          <p:cNvGraphicFramePr>
            <a:graphicFrameLocks/>
          </p:cNvGraphicFramePr>
          <p:nvPr>
            <p:extLst>
              <p:ext uri="{D42A27DB-BD31-4B8C-83A1-F6EECF244321}">
                <p14:modId xmlns:p14="http://schemas.microsoft.com/office/powerpoint/2010/main" val="4229025816"/>
              </p:ext>
            </p:extLst>
          </p:nvPr>
        </p:nvGraphicFramePr>
        <p:xfrm>
          <a:off x="2259014" y="1369678"/>
          <a:ext cx="7695755" cy="3017520"/>
        </p:xfrm>
        <a:graphic>
          <a:graphicData uri="http://schemas.openxmlformats.org/drawingml/2006/table">
            <a:tbl>
              <a:tblPr firstRow="1" bandRow="1">
                <a:tableStyleId>{F2DE63D5-997A-4646-A377-4702673A728D}</a:tableStyleId>
              </a:tblPr>
              <a:tblGrid>
                <a:gridCol w="2464777">
                  <a:extLst>
                    <a:ext uri="{9D8B030D-6E8A-4147-A177-3AD203B41FA5}">
                      <a16:colId xmlns:a16="http://schemas.microsoft.com/office/drawing/2014/main" val="487713463"/>
                    </a:ext>
                  </a:extLst>
                </a:gridCol>
                <a:gridCol w="2464777">
                  <a:extLst>
                    <a:ext uri="{9D8B030D-6E8A-4147-A177-3AD203B41FA5}">
                      <a16:colId xmlns:a16="http://schemas.microsoft.com/office/drawing/2014/main" val="1861237937"/>
                    </a:ext>
                  </a:extLst>
                </a:gridCol>
                <a:gridCol w="2766201">
                  <a:extLst>
                    <a:ext uri="{9D8B030D-6E8A-4147-A177-3AD203B41FA5}">
                      <a16:colId xmlns:a16="http://schemas.microsoft.com/office/drawing/2014/main" val="3138026539"/>
                    </a:ext>
                  </a:extLst>
                </a:gridCol>
              </a:tblGrid>
              <a:tr h="370840">
                <a:tc>
                  <a:txBody>
                    <a:bodyPr/>
                    <a:lstStyle/>
                    <a:p>
                      <a:pPr algn="ctr"/>
                      <a:r>
                        <a:rPr lang="en-US" sz="2800" dirty="0"/>
                        <a:t>Grade Span</a:t>
                      </a:r>
                    </a:p>
                  </a:txBody>
                  <a:tcPr marL="45720" marR="45720" anchor="b"/>
                </a:tc>
                <a:tc>
                  <a:txBody>
                    <a:bodyPr/>
                    <a:lstStyle/>
                    <a:p>
                      <a:pPr algn="ctr"/>
                      <a:r>
                        <a:rPr lang="en-US" sz="2800" dirty="0"/>
                        <a:t>Adj Base</a:t>
                      </a:r>
                      <a:r>
                        <a:rPr lang="en-US" sz="2800" baseline="0" dirty="0"/>
                        <a:t> Rate</a:t>
                      </a:r>
                      <a:endParaRPr lang="en-US" sz="2800" dirty="0"/>
                    </a:p>
                  </a:txBody>
                  <a:tcPr marL="45720" marR="45720" anchor="b"/>
                </a:tc>
                <a:tc>
                  <a:txBody>
                    <a:bodyPr/>
                    <a:lstStyle/>
                    <a:p>
                      <a:pPr algn="ctr"/>
                      <a:r>
                        <a:rPr lang="en-US" sz="2800" dirty="0"/>
                        <a:t>Supplemental</a:t>
                      </a:r>
                    </a:p>
                  </a:txBody>
                  <a:tcPr marL="45720" marR="45720" anchor="b"/>
                </a:tc>
                <a:extLst>
                  <a:ext uri="{0D108BD9-81ED-4DB2-BD59-A6C34878D82A}">
                    <a16:rowId xmlns:a16="http://schemas.microsoft.com/office/drawing/2014/main" val="3570351378"/>
                  </a:ext>
                </a:extLst>
              </a:tr>
              <a:tr h="370840">
                <a:tc>
                  <a:txBody>
                    <a:bodyPr/>
                    <a:lstStyle/>
                    <a:p>
                      <a:pPr algn="r"/>
                      <a:r>
                        <a:rPr lang="en-US" sz="2800" dirty="0"/>
                        <a:t>TK-3</a:t>
                      </a:r>
                    </a:p>
                  </a:txBody>
                  <a:tcPr marL="45720" marR="45720" anchor="ctr"/>
                </a:tc>
                <a:tc>
                  <a:txBody>
                    <a:bodyPr/>
                    <a:lstStyle/>
                    <a:p>
                      <a:pPr marL="0" algn="r" defTabSz="685800" rtl="0" eaLnBrk="1" fontAlgn="b" latinLnBrk="0" hangingPunct="1"/>
                      <a:r>
                        <a:rPr lang="en-US" sz="2800" kern="1200" dirty="0"/>
                        <a:t>   $     8,503</a:t>
                      </a:r>
                      <a:endParaRPr lang="en-US" sz="2800" kern="1200" dirty="0">
                        <a:solidFill>
                          <a:schemeClr val="dk1"/>
                        </a:solidFill>
                        <a:latin typeface="+mn-lt"/>
                        <a:ea typeface="+mn-ea"/>
                        <a:cs typeface="+mn-cs"/>
                      </a:endParaRPr>
                    </a:p>
                  </a:txBody>
                  <a:tcPr marL="45720" marR="45720" anchor="ctr"/>
                </a:tc>
                <a:tc>
                  <a:txBody>
                    <a:bodyPr/>
                    <a:lstStyle/>
                    <a:p>
                      <a:pPr marL="0" algn="r" defTabSz="914400" rtl="0" eaLnBrk="1" fontAlgn="b" latinLnBrk="0" hangingPunct="1"/>
                      <a:r>
                        <a:rPr lang="en-US" sz="2800" kern="1200" dirty="0"/>
                        <a:t> $      1,701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2607462496"/>
                  </a:ext>
                </a:extLst>
              </a:tr>
              <a:tr h="370840">
                <a:tc>
                  <a:txBody>
                    <a:bodyPr/>
                    <a:lstStyle/>
                    <a:p>
                      <a:pPr algn="r"/>
                      <a:r>
                        <a:rPr lang="en-US" sz="2800" dirty="0"/>
                        <a:t>4-6</a:t>
                      </a:r>
                    </a:p>
                  </a:txBody>
                  <a:tcPr marL="45720" marR="45720" anchor="ctr"/>
                </a:tc>
                <a:tc>
                  <a:txBody>
                    <a:bodyPr/>
                    <a:lstStyle/>
                    <a:p>
                      <a:pPr marL="0" algn="r" defTabSz="914400" rtl="0" eaLnBrk="1" fontAlgn="b" latinLnBrk="0" hangingPunct="1"/>
                      <a:r>
                        <a:rPr lang="en-US" sz="2800" kern="1200" dirty="0"/>
                        <a:t>$     7,818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r>
                        <a:rPr lang="en-US" sz="2800" kern="1200" dirty="0"/>
                        <a:t> $      1,564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878149338"/>
                  </a:ext>
                </a:extLst>
              </a:tr>
              <a:tr h="370840">
                <a:tc>
                  <a:txBody>
                    <a:bodyPr/>
                    <a:lstStyle/>
                    <a:p>
                      <a:pPr algn="r"/>
                      <a:r>
                        <a:rPr lang="en-US" sz="2800" dirty="0"/>
                        <a:t>7-8</a:t>
                      </a:r>
                    </a:p>
                  </a:txBody>
                  <a:tcPr marL="45720" marR="45720" anchor="ctr"/>
                </a:tc>
                <a:tc>
                  <a:txBody>
                    <a:bodyPr/>
                    <a:lstStyle/>
                    <a:p>
                      <a:pPr marL="0" algn="r" defTabSz="914400" rtl="0" eaLnBrk="1" fontAlgn="b" latinLnBrk="0" hangingPunct="1"/>
                      <a:r>
                        <a:rPr lang="en-US" sz="2800" kern="1200" dirty="0"/>
                        <a:t> $     8,050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r>
                        <a:rPr lang="en-US" sz="2800" kern="1200" dirty="0"/>
                        <a:t> $      1,610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3971754256"/>
                  </a:ext>
                </a:extLst>
              </a:tr>
              <a:tr h="370840">
                <a:tc>
                  <a:txBody>
                    <a:bodyPr/>
                    <a:lstStyle/>
                    <a:p>
                      <a:pPr algn="r"/>
                      <a:r>
                        <a:rPr lang="en-US" sz="2800" dirty="0"/>
                        <a:t>9-12</a:t>
                      </a:r>
                    </a:p>
                  </a:txBody>
                  <a:tcPr marL="45720" marR="45720" anchor="ctr"/>
                </a:tc>
                <a:tc>
                  <a:txBody>
                    <a:bodyPr/>
                    <a:lstStyle/>
                    <a:p>
                      <a:pPr marL="0" algn="r" defTabSz="685800" rtl="0" eaLnBrk="1" fontAlgn="b" latinLnBrk="0" hangingPunct="1"/>
                      <a:r>
                        <a:rPr lang="en-US" sz="2800" kern="1200" dirty="0"/>
                        <a:t>$     9,572 </a:t>
                      </a:r>
                      <a:endParaRPr lang="en-US" sz="2800" kern="1200" dirty="0">
                        <a:solidFill>
                          <a:schemeClr val="dk1"/>
                        </a:solidFill>
                        <a:latin typeface="+mn-lt"/>
                        <a:ea typeface="+mn-ea"/>
                        <a:cs typeface="+mn-cs"/>
                      </a:endParaRPr>
                    </a:p>
                  </a:txBody>
                  <a:tcPr marL="45720" marR="45720" anchor="ctr"/>
                </a:tc>
                <a:tc>
                  <a:txBody>
                    <a:bodyPr/>
                    <a:lstStyle/>
                    <a:p>
                      <a:pPr marL="0" algn="r" defTabSz="914400" rtl="0" eaLnBrk="1" fontAlgn="b" latinLnBrk="0" hangingPunct="1"/>
                      <a:r>
                        <a:rPr lang="en-US" sz="2800" kern="1200" dirty="0"/>
                        <a:t> $      1,914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788616223"/>
                  </a:ext>
                </a:extLst>
              </a:tr>
            </a:tbl>
          </a:graphicData>
        </a:graphic>
      </p:graphicFrame>
      <p:sp>
        <p:nvSpPr>
          <p:cNvPr id="7" name="Rectangle 6">
            <a:extLst>
              <a:ext uri="{FF2B5EF4-FFF2-40B4-BE49-F238E27FC236}">
                <a16:creationId xmlns:a16="http://schemas.microsoft.com/office/drawing/2014/main" id="{2BDCC5D0-46C9-4914-A326-1137180545B0}"/>
              </a:ext>
            </a:extLst>
          </p:cNvPr>
          <p:cNvSpPr/>
          <p:nvPr/>
        </p:nvSpPr>
        <p:spPr>
          <a:xfrm>
            <a:off x="2259014" y="4648200"/>
            <a:ext cx="7695755" cy="683264"/>
          </a:xfrm>
          <a:prstGeom prst="rect">
            <a:avLst/>
          </a:prstGeom>
        </p:spPr>
        <p:style>
          <a:lnRef idx="2">
            <a:schemeClr val="accent4"/>
          </a:lnRef>
          <a:fillRef idx="1">
            <a:schemeClr val="lt1"/>
          </a:fillRef>
          <a:effectRef idx="0">
            <a:schemeClr val="accent4"/>
          </a:effectRef>
          <a:fontRef idx="minor">
            <a:schemeClr val="dk1"/>
          </a:fontRef>
        </p:style>
        <p:txBody>
          <a:bodyPr wrap="square" anchor="ctr">
            <a:spAutoFit/>
          </a:bodyPr>
          <a:lstStyle/>
          <a:p>
            <a:pPr marL="0" lvl="4" indent="-514350" algn="ctr">
              <a:lnSpc>
                <a:spcPct val="80000"/>
              </a:lnSpc>
              <a:spcBef>
                <a:spcPts val="600"/>
              </a:spcBef>
              <a:spcAft>
                <a:spcPts val="400"/>
              </a:spcAft>
            </a:pPr>
            <a:r>
              <a:rPr lang="en-US" altLang="en-US" sz="2400" dirty="0"/>
              <a:t>20% of Adjusted Base for each unduplicated student at full funding</a:t>
            </a:r>
          </a:p>
        </p:txBody>
      </p:sp>
    </p:spTree>
    <p:extLst>
      <p:ext uri="{BB962C8B-B14F-4D97-AF65-F5344CB8AC3E}">
        <p14:creationId xmlns:p14="http://schemas.microsoft.com/office/powerpoint/2010/main" val="153872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91C7-3687-44C8-B27E-9177566AEBDE}"/>
              </a:ext>
            </a:extLst>
          </p:cNvPr>
          <p:cNvSpPr>
            <a:spLocks noGrp="1"/>
          </p:cNvSpPr>
          <p:nvPr>
            <p:ph type="title"/>
          </p:nvPr>
        </p:nvSpPr>
        <p:spPr/>
        <p:txBody>
          <a:bodyPr/>
          <a:lstStyle/>
          <a:p>
            <a:r>
              <a:rPr lang="en-US" dirty="0"/>
              <a:t>Concentration Grant at Full Funding</a:t>
            </a:r>
          </a:p>
        </p:txBody>
      </p:sp>
      <p:sp>
        <p:nvSpPr>
          <p:cNvPr id="4" name="Footer Placeholder 3">
            <a:extLst>
              <a:ext uri="{FF2B5EF4-FFF2-40B4-BE49-F238E27FC236}">
                <a16:creationId xmlns:a16="http://schemas.microsoft.com/office/drawing/2014/main" id="{DB20EA7B-AD36-460C-AADC-4415330773EF}"/>
              </a:ext>
            </a:extLst>
          </p:cNvPr>
          <p:cNvSpPr>
            <a:spLocks noGrp="1"/>
          </p:cNvSpPr>
          <p:nvPr>
            <p:ph type="ftr" sz="quarter" idx="11"/>
          </p:nvPr>
        </p:nvSpPr>
        <p:spPr/>
        <p:txBody>
          <a:bodyPr/>
          <a:lstStyle/>
          <a:p>
            <a:r>
              <a:rPr lang="en-US"/>
              <a:t>What's Your Data Worth?</a:t>
            </a:r>
            <a:endParaRPr lang="en-US" dirty="0"/>
          </a:p>
        </p:txBody>
      </p:sp>
      <p:graphicFrame>
        <p:nvGraphicFramePr>
          <p:cNvPr id="6" name="Content Placeholder 5">
            <a:extLst>
              <a:ext uri="{FF2B5EF4-FFF2-40B4-BE49-F238E27FC236}">
                <a16:creationId xmlns:a16="http://schemas.microsoft.com/office/drawing/2014/main" id="{43C37D52-061F-4CF9-AF43-FDEF9EEF758E}"/>
              </a:ext>
            </a:extLst>
          </p:cNvPr>
          <p:cNvGraphicFramePr>
            <a:graphicFrameLocks/>
          </p:cNvGraphicFramePr>
          <p:nvPr>
            <p:extLst>
              <p:ext uri="{D42A27DB-BD31-4B8C-83A1-F6EECF244321}">
                <p14:modId xmlns:p14="http://schemas.microsoft.com/office/powerpoint/2010/main" val="444254953"/>
              </p:ext>
            </p:extLst>
          </p:nvPr>
        </p:nvGraphicFramePr>
        <p:xfrm>
          <a:off x="2057401" y="1564824"/>
          <a:ext cx="7891274" cy="3021871"/>
        </p:xfrm>
        <a:graphic>
          <a:graphicData uri="http://schemas.openxmlformats.org/drawingml/2006/table">
            <a:tbl>
              <a:tblPr firstRow="1" bandRow="1">
                <a:tableStyleId>{F2DE63D5-997A-4646-A377-4702673A728D}</a:tableStyleId>
              </a:tblPr>
              <a:tblGrid>
                <a:gridCol w="2450415">
                  <a:extLst>
                    <a:ext uri="{9D8B030D-6E8A-4147-A177-3AD203B41FA5}">
                      <a16:colId xmlns:a16="http://schemas.microsoft.com/office/drawing/2014/main" val="487713463"/>
                    </a:ext>
                  </a:extLst>
                </a:gridCol>
                <a:gridCol w="2450415">
                  <a:extLst>
                    <a:ext uri="{9D8B030D-6E8A-4147-A177-3AD203B41FA5}">
                      <a16:colId xmlns:a16="http://schemas.microsoft.com/office/drawing/2014/main" val="1861237937"/>
                    </a:ext>
                  </a:extLst>
                </a:gridCol>
                <a:gridCol w="2990444">
                  <a:extLst>
                    <a:ext uri="{9D8B030D-6E8A-4147-A177-3AD203B41FA5}">
                      <a16:colId xmlns:a16="http://schemas.microsoft.com/office/drawing/2014/main" val="3138026539"/>
                    </a:ext>
                  </a:extLst>
                </a:gridCol>
              </a:tblGrid>
              <a:tr h="367136">
                <a:tc>
                  <a:txBody>
                    <a:bodyPr/>
                    <a:lstStyle/>
                    <a:p>
                      <a:pPr algn="r"/>
                      <a:r>
                        <a:rPr lang="en-US" sz="2800" dirty="0"/>
                        <a:t>Grade Span</a:t>
                      </a:r>
                    </a:p>
                  </a:txBody>
                  <a:tcPr/>
                </a:tc>
                <a:tc>
                  <a:txBody>
                    <a:bodyPr/>
                    <a:lstStyle/>
                    <a:p>
                      <a:pPr algn="ctr"/>
                      <a:r>
                        <a:rPr lang="en-US" sz="2800" dirty="0" err="1"/>
                        <a:t>Adj</a:t>
                      </a:r>
                      <a:r>
                        <a:rPr lang="en-US" sz="2800" dirty="0"/>
                        <a:t> Base</a:t>
                      </a:r>
                      <a:r>
                        <a:rPr lang="en-US" sz="2800" baseline="0" dirty="0"/>
                        <a:t> Rate</a:t>
                      </a:r>
                      <a:endParaRPr lang="en-US" sz="2800" dirty="0"/>
                    </a:p>
                  </a:txBody>
                  <a:tcPr marL="45720" marR="45720" anchor="b"/>
                </a:tc>
                <a:tc>
                  <a:txBody>
                    <a:bodyPr/>
                    <a:lstStyle/>
                    <a:p>
                      <a:pPr algn="ctr"/>
                      <a:r>
                        <a:rPr lang="en-US" sz="2800" dirty="0"/>
                        <a:t>Concentration</a:t>
                      </a:r>
                    </a:p>
                  </a:txBody>
                  <a:tcPr marL="45720" marR="45720"/>
                </a:tc>
                <a:extLst>
                  <a:ext uri="{0D108BD9-81ED-4DB2-BD59-A6C34878D82A}">
                    <a16:rowId xmlns:a16="http://schemas.microsoft.com/office/drawing/2014/main" val="3570351378"/>
                  </a:ext>
                </a:extLst>
              </a:tr>
              <a:tr h="370840">
                <a:tc>
                  <a:txBody>
                    <a:bodyPr/>
                    <a:lstStyle/>
                    <a:p>
                      <a:pPr algn="r"/>
                      <a:r>
                        <a:rPr lang="en-US" sz="2800" dirty="0"/>
                        <a:t>TK-3</a:t>
                      </a:r>
                    </a:p>
                  </a:txBody>
                  <a:tcPr marL="45720" marR="45720" anchor="ctr"/>
                </a:tc>
                <a:tc>
                  <a:txBody>
                    <a:bodyPr/>
                    <a:lstStyle/>
                    <a:p>
                      <a:pPr marL="0" algn="r" defTabSz="685800" rtl="0" eaLnBrk="1" fontAlgn="b" latinLnBrk="0" hangingPunct="1"/>
                      <a:r>
                        <a:rPr lang="en-US" sz="2800" kern="1200" dirty="0"/>
                        <a:t>   $     8,503</a:t>
                      </a:r>
                      <a:endParaRPr lang="en-US" sz="2800" kern="1200" dirty="0">
                        <a:solidFill>
                          <a:schemeClr val="dk1"/>
                        </a:solidFill>
                        <a:latin typeface="+mn-lt"/>
                        <a:ea typeface="+mn-ea"/>
                        <a:cs typeface="+mn-cs"/>
                      </a:endParaRPr>
                    </a:p>
                  </a:txBody>
                  <a:tcPr marL="45720" marR="45720" anchor="ctr"/>
                </a:tc>
                <a:tc>
                  <a:txBody>
                    <a:bodyPr/>
                    <a:lstStyle/>
                    <a:p>
                      <a:pPr marL="0" algn="r" defTabSz="914400" rtl="0" eaLnBrk="1" fontAlgn="b" latinLnBrk="0" hangingPunct="1"/>
                      <a:r>
                        <a:rPr lang="en-US" sz="2800" kern="1200" dirty="0"/>
                        <a:t> $            4,252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2607462496"/>
                  </a:ext>
                </a:extLst>
              </a:tr>
              <a:tr h="522511">
                <a:tc>
                  <a:txBody>
                    <a:bodyPr/>
                    <a:lstStyle/>
                    <a:p>
                      <a:pPr algn="r"/>
                      <a:r>
                        <a:rPr lang="en-US" sz="2800" dirty="0"/>
                        <a:t>4-6</a:t>
                      </a:r>
                    </a:p>
                  </a:txBody>
                  <a:tcPr anchor="ctr"/>
                </a:tc>
                <a:tc>
                  <a:txBody>
                    <a:bodyPr/>
                    <a:lstStyle/>
                    <a:p>
                      <a:pPr marL="0" algn="r" defTabSz="914400" rtl="0" eaLnBrk="1" fontAlgn="b" latinLnBrk="0" hangingPunct="1"/>
                      <a:r>
                        <a:rPr lang="en-US" sz="2800" kern="1200" dirty="0"/>
                        <a:t>$     7,818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r>
                        <a:rPr lang="en-US" sz="2800" kern="1200" dirty="0"/>
                        <a:t> $            3,909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878149338"/>
                  </a:ext>
                </a:extLst>
              </a:tr>
              <a:tr h="370840">
                <a:tc>
                  <a:txBody>
                    <a:bodyPr/>
                    <a:lstStyle/>
                    <a:p>
                      <a:pPr algn="r"/>
                      <a:r>
                        <a:rPr lang="en-US" sz="2800" dirty="0"/>
                        <a:t>7-8</a:t>
                      </a:r>
                    </a:p>
                  </a:txBody>
                  <a:tcPr anchor="ctr"/>
                </a:tc>
                <a:tc>
                  <a:txBody>
                    <a:bodyPr/>
                    <a:lstStyle/>
                    <a:p>
                      <a:pPr marL="0" algn="r" defTabSz="914400" rtl="0" eaLnBrk="1" fontAlgn="b" latinLnBrk="0" hangingPunct="1"/>
                      <a:r>
                        <a:rPr lang="en-US" sz="2800" kern="1200" dirty="0"/>
                        <a:t> $     8,050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r>
                        <a:rPr lang="en-US" sz="2800" kern="1200" dirty="0"/>
                        <a:t> $            4,025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3971754256"/>
                  </a:ext>
                </a:extLst>
              </a:tr>
              <a:tr h="370840">
                <a:tc>
                  <a:txBody>
                    <a:bodyPr/>
                    <a:lstStyle/>
                    <a:p>
                      <a:pPr algn="r"/>
                      <a:r>
                        <a:rPr lang="en-US" sz="2800" dirty="0"/>
                        <a:t>9-12</a:t>
                      </a:r>
                    </a:p>
                  </a:txBody>
                  <a:tcPr anchor="ctr"/>
                </a:tc>
                <a:tc>
                  <a:txBody>
                    <a:bodyPr/>
                    <a:lstStyle/>
                    <a:p>
                      <a:pPr marL="0" algn="r" defTabSz="685800" rtl="0" eaLnBrk="1" fontAlgn="b" latinLnBrk="0" hangingPunct="1"/>
                      <a:r>
                        <a:rPr lang="en-US" sz="2800" kern="1200" dirty="0"/>
                        <a:t>$     9,572 </a:t>
                      </a:r>
                      <a:endParaRPr lang="en-US" sz="2800" kern="1200" dirty="0">
                        <a:solidFill>
                          <a:schemeClr val="dk1"/>
                        </a:solidFill>
                        <a:latin typeface="+mn-lt"/>
                        <a:ea typeface="+mn-ea"/>
                        <a:cs typeface="+mn-cs"/>
                      </a:endParaRPr>
                    </a:p>
                  </a:txBody>
                  <a:tcPr marL="45720" marR="45720" anchor="ctr"/>
                </a:tc>
                <a:tc>
                  <a:txBody>
                    <a:bodyPr/>
                    <a:lstStyle/>
                    <a:p>
                      <a:pPr marL="0" algn="r" defTabSz="914400" rtl="0" eaLnBrk="1" fontAlgn="b" latinLnBrk="0" hangingPunct="1"/>
                      <a:r>
                        <a:rPr lang="en-US" sz="2800" kern="1200" dirty="0"/>
                        <a:t> $            4,786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788616223"/>
                  </a:ext>
                </a:extLst>
              </a:tr>
            </a:tbl>
          </a:graphicData>
        </a:graphic>
      </p:graphicFrame>
      <p:sp>
        <p:nvSpPr>
          <p:cNvPr id="7" name="Rectangle 6">
            <a:extLst>
              <a:ext uri="{FF2B5EF4-FFF2-40B4-BE49-F238E27FC236}">
                <a16:creationId xmlns:a16="http://schemas.microsoft.com/office/drawing/2014/main" id="{5F9B7E86-FA13-47EB-A0D1-9793EBA8BB38}"/>
              </a:ext>
            </a:extLst>
          </p:cNvPr>
          <p:cNvSpPr/>
          <p:nvPr/>
        </p:nvSpPr>
        <p:spPr>
          <a:xfrm>
            <a:off x="2057401" y="4926757"/>
            <a:ext cx="7891273" cy="1089529"/>
          </a:xfrm>
          <a:prstGeom prst="rect">
            <a:avLst/>
          </a:prstGeom>
        </p:spPr>
        <p:style>
          <a:lnRef idx="2">
            <a:schemeClr val="accent4"/>
          </a:lnRef>
          <a:fillRef idx="1">
            <a:schemeClr val="lt1"/>
          </a:fillRef>
          <a:effectRef idx="0">
            <a:schemeClr val="accent4"/>
          </a:effectRef>
          <a:fontRef idx="minor">
            <a:schemeClr val="dk1"/>
          </a:fontRef>
        </p:style>
        <p:txBody>
          <a:bodyPr wrap="square" anchor="ctr">
            <a:spAutoFit/>
          </a:bodyPr>
          <a:lstStyle/>
          <a:p>
            <a:pPr marL="0" lvl="1" algn="ctr">
              <a:lnSpc>
                <a:spcPct val="90000"/>
              </a:lnSpc>
            </a:pPr>
            <a:r>
              <a:rPr lang="en-US" altLang="en-US" sz="2400" dirty="0">
                <a:solidFill>
                  <a:schemeClr val="tx1"/>
                </a:solidFill>
              </a:rPr>
              <a:t>50% of the base that exceeded 55% </a:t>
            </a:r>
          </a:p>
          <a:p>
            <a:pPr marL="0" lvl="1" algn="ctr">
              <a:lnSpc>
                <a:spcPct val="90000"/>
              </a:lnSpc>
            </a:pPr>
            <a:r>
              <a:rPr lang="en-US" altLang="en-US" sz="2400" dirty="0">
                <a:solidFill>
                  <a:schemeClr val="tx1"/>
                </a:solidFill>
              </a:rPr>
              <a:t>of population in 2019-20</a:t>
            </a:r>
          </a:p>
          <a:p>
            <a:pPr marL="0" lvl="1" algn="ctr">
              <a:lnSpc>
                <a:spcPct val="90000"/>
              </a:lnSpc>
            </a:pPr>
            <a:r>
              <a:rPr lang="en-US" altLang="en-US" sz="2400" i="1" dirty="0"/>
              <a:t>100% ADA and 100% UPP at full funding</a:t>
            </a:r>
          </a:p>
        </p:txBody>
      </p:sp>
    </p:spTree>
    <p:extLst>
      <p:ext uri="{BB962C8B-B14F-4D97-AF65-F5344CB8AC3E}">
        <p14:creationId xmlns:p14="http://schemas.microsoft.com/office/powerpoint/2010/main" val="604139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7653419C-D6CD-43C4-96F9-AE53864CA568}"/>
              </a:ext>
            </a:extLst>
          </p:cNvPr>
          <p:cNvSpPr txBox="1">
            <a:spLocks/>
          </p:cNvSpPr>
          <p:nvPr/>
        </p:nvSpPr>
        <p:spPr>
          <a:xfrm>
            <a:off x="297484" y="359443"/>
            <a:ext cx="11167094" cy="8694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a:lstStyle>
          <a:p>
            <a:r>
              <a:rPr lang="en-US" b="1" dirty="0">
                <a:ln w="12700" cmpd="sng">
                  <a:noFill/>
                  <a:prstDash val="solid"/>
                </a:ln>
                <a:latin typeface="Montserrat" panose="02000505000000020004" pitchFamily="2" charset="0"/>
              </a:rPr>
              <a:t>LCFF Calculations</a:t>
            </a:r>
          </a:p>
        </p:txBody>
      </p:sp>
      <p:grpSp>
        <p:nvGrpSpPr>
          <p:cNvPr id="59" name="Group 58">
            <a:extLst>
              <a:ext uri="{FF2B5EF4-FFF2-40B4-BE49-F238E27FC236}">
                <a16:creationId xmlns:a16="http://schemas.microsoft.com/office/drawing/2014/main" id="{EEC53BE4-FEF4-4C04-8B38-0836740CA19A}"/>
              </a:ext>
            </a:extLst>
          </p:cNvPr>
          <p:cNvGrpSpPr/>
          <p:nvPr/>
        </p:nvGrpSpPr>
        <p:grpSpPr>
          <a:xfrm>
            <a:off x="0" y="1461355"/>
            <a:ext cx="12192000" cy="5396645"/>
            <a:chOff x="4229513" y="2176716"/>
            <a:chExt cx="720000" cy="2071038"/>
          </a:xfrm>
          <a:solidFill>
            <a:srgbClr val="161569"/>
          </a:solidFill>
        </p:grpSpPr>
        <p:sp>
          <p:nvSpPr>
            <p:cNvPr id="60" name="Rectangle 59">
              <a:extLst>
                <a:ext uri="{FF2B5EF4-FFF2-40B4-BE49-F238E27FC236}">
                  <a16:creationId xmlns:a16="http://schemas.microsoft.com/office/drawing/2014/main" id="{A86A0530-23A6-41C1-81C8-CBA27469E343}"/>
                </a:ext>
              </a:extLst>
            </p:cNvPr>
            <p:cNvSpPr/>
            <p:nvPr/>
          </p:nvSpPr>
          <p:spPr>
            <a:xfrm>
              <a:off x="4229513" y="2176716"/>
              <a:ext cx="720000" cy="2071038"/>
            </a:xfrm>
            <a:prstGeom prst="rect">
              <a:avLst/>
            </a:prstGeom>
            <a:grp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61" name="TextBox 60">
              <a:extLst>
                <a:ext uri="{FF2B5EF4-FFF2-40B4-BE49-F238E27FC236}">
                  <a16:creationId xmlns:a16="http://schemas.microsoft.com/office/drawing/2014/main" id="{DE5CE8F5-E169-430B-920C-004AC7AA83C9}"/>
                </a:ext>
              </a:extLst>
            </p:cNvPr>
            <p:cNvSpPr txBox="1"/>
            <p:nvPr/>
          </p:nvSpPr>
          <p:spPr>
            <a:xfrm>
              <a:off x="4229513" y="2176716"/>
              <a:ext cx="720000" cy="20710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sp>
        <p:nvSpPr>
          <p:cNvPr id="57" name="Footer Placeholder 3">
            <a:extLst>
              <a:ext uri="{FF2B5EF4-FFF2-40B4-BE49-F238E27FC236}">
                <a16:creationId xmlns:a16="http://schemas.microsoft.com/office/drawing/2014/main" id="{2EE62121-C2CD-472E-B977-01988DF3DF81}"/>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5" name="Content Placeholder 4">
            <a:extLst>
              <a:ext uri="{FF2B5EF4-FFF2-40B4-BE49-F238E27FC236}">
                <a16:creationId xmlns:a16="http://schemas.microsoft.com/office/drawing/2014/main" id="{D42971BB-AAF7-4AC6-B11B-FAB1BE6DE456}"/>
              </a:ext>
            </a:extLst>
          </p:cNvPr>
          <p:cNvSpPr>
            <a:spLocks noGrp="1"/>
          </p:cNvSpPr>
          <p:nvPr>
            <p:ph idx="1"/>
          </p:nvPr>
        </p:nvSpPr>
        <p:spPr>
          <a:xfrm>
            <a:off x="795023" y="2015896"/>
            <a:ext cx="10515600" cy="3930307"/>
          </a:xfrm>
          <a:prstGeom prst="rect">
            <a:avLst/>
          </a:prstGeom>
          <a:solidFill>
            <a:srgbClr val="161569"/>
          </a:solidFill>
          <a:ln>
            <a:solidFill>
              <a:srgbClr val="161569"/>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marL="0" indent="0" algn="ctr" fontAlgn="b">
              <a:spcAft>
                <a:spcPts val="400"/>
              </a:spcAft>
              <a:buNone/>
            </a:pPr>
            <a:endParaRPr lang="en-US" sz="2800" dirty="0">
              <a:solidFill>
                <a:srgbClr val="161569"/>
              </a:solidFill>
            </a:endParaRPr>
          </a:p>
          <a:p>
            <a:pPr marL="0" indent="0" algn="ctr" fontAlgn="b">
              <a:spcAft>
                <a:spcPts val="400"/>
              </a:spcAft>
              <a:buNone/>
            </a:pPr>
            <a:r>
              <a:rPr lang="en-US" sz="3200" dirty="0">
                <a:latin typeface="Montserrat" panose="02000505000000020004"/>
              </a:rPr>
              <a:t>Supplemental = (</a:t>
            </a:r>
            <a:r>
              <a:rPr lang="en-US" sz="3200" dirty="0" err="1">
                <a:latin typeface="Montserrat" panose="02000505000000020004"/>
              </a:rPr>
              <a:t>Base+Gr</a:t>
            </a:r>
            <a:r>
              <a:rPr lang="en-US" sz="3200" dirty="0">
                <a:latin typeface="Montserrat" panose="02000505000000020004"/>
              </a:rPr>
              <a:t> Span </a:t>
            </a:r>
            <a:r>
              <a:rPr lang="en-US" sz="3200" dirty="0" err="1">
                <a:latin typeface="Montserrat" panose="02000505000000020004"/>
              </a:rPr>
              <a:t>Adj</a:t>
            </a:r>
            <a:r>
              <a:rPr lang="en-US" sz="3200" dirty="0">
                <a:latin typeface="Montserrat" panose="02000505000000020004"/>
              </a:rPr>
              <a:t>)*.20*UPP</a:t>
            </a:r>
          </a:p>
          <a:p>
            <a:pPr marL="0" indent="0" algn="ctr" fontAlgn="b">
              <a:spcAft>
                <a:spcPts val="400"/>
              </a:spcAft>
              <a:buNone/>
            </a:pPr>
            <a:r>
              <a:rPr lang="en-US" sz="3200" dirty="0">
                <a:latin typeface="Montserrat" panose="02000505000000020004"/>
              </a:rPr>
              <a:t>*Concentration = (</a:t>
            </a:r>
            <a:r>
              <a:rPr lang="en-US" sz="3200" dirty="0" err="1">
                <a:latin typeface="Montserrat" panose="02000505000000020004"/>
              </a:rPr>
              <a:t>Base+Grade</a:t>
            </a:r>
            <a:r>
              <a:rPr lang="en-US" sz="3200" dirty="0">
                <a:latin typeface="Montserrat" panose="02000505000000020004"/>
              </a:rPr>
              <a:t> Span </a:t>
            </a:r>
            <a:r>
              <a:rPr lang="en-US" sz="3200" dirty="0" err="1">
                <a:latin typeface="Montserrat" panose="02000505000000020004"/>
              </a:rPr>
              <a:t>Adj</a:t>
            </a:r>
            <a:r>
              <a:rPr lang="en-US" sz="3200" dirty="0">
                <a:latin typeface="Montserrat" panose="02000505000000020004"/>
              </a:rPr>
              <a:t>)*.50*(UPP-.55)</a:t>
            </a:r>
          </a:p>
          <a:p>
            <a:pPr marL="0" indent="0" algn="ctr" fontAlgn="b">
              <a:spcAft>
                <a:spcPts val="400"/>
              </a:spcAft>
              <a:buNone/>
            </a:pPr>
            <a:r>
              <a:rPr lang="en-US" sz="3200" dirty="0">
                <a:latin typeface="Montserrat" panose="02000505000000020004"/>
              </a:rPr>
              <a:t>*If UPP &gt; 55% </a:t>
            </a:r>
          </a:p>
          <a:p>
            <a:pPr marL="0" indent="0" algn="ctr" fontAlgn="b">
              <a:buNone/>
            </a:pPr>
            <a:r>
              <a:rPr lang="en-US" sz="3200" dirty="0">
                <a:latin typeface="Montserrat" panose="02000505000000020004"/>
              </a:rPr>
              <a:t>Total = (</a:t>
            </a:r>
            <a:r>
              <a:rPr lang="en-US" sz="3200" dirty="0" err="1">
                <a:latin typeface="Montserrat" panose="02000505000000020004"/>
              </a:rPr>
              <a:t>Base+Grade</a:t>
            </a:r>
            <a:r>
              <a:rPr lang="en-US" sz="3200" dirty="0">
                <a:latin typeface="Montserrat" panose="02000505000000020004"/>
              </a:rPr>
              <a:t> Span </a:t>
            </a:r>
            <a:r>
              <a:rPr lang="en-US" sz="3200" dirty="0" err="1">
                <a:latin typeface="Montserrat" panose="02000505000000020004"/>
              </a:rPr>
              <a:t>Adj+Supplemental+Concentration</a:t>
            </a:r>
            <a:r>
              <a:rPr lang="en-US" sz="3200" dirty="0">
                <a:latin typeface="Montserrat" panose="02000505000000020004"/>
              </a:rPr>
              <a:t>) * </a:t>
            </a:r>
            <a:r>
              <a:rPr lang="en-US" sz="3200" b="1" dirty="0">
                <a:latin typeface="Montserrat" panose="02000505000000020004"/>
              </a:rPr>
              <a:t>ADA</a:t>
            </a:r>
          </a:p>
          <a:p>
            <a:pPr marL="0" indent="0" algn="ctr" fontAlgn="b">
              <a:buNone/>
            </a:pPr>
            <a:endParaRPr lang="en-US" sz="2800" dirty="0"/>
          </a:p>
        </p:txBody>
      </p:sp>
    </p:spTree>
    <p:extLst>
      <p:ext uri="{BB962C8B-B14F-4D97-AF65-F5344CB8AC3E}">
        <p14:creationId xmlns:p14="http://schemas.microsoft.com/office/powerpoint/2010/main" val="1811070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55C4-E06F-42DA-A6A7-FAF372F6E03C}"/>
              </a:ext>
            </a:extLst>
          </p:cNvPr>
          <p:cNvSpPr>
            <a:spLocks noGrp="1"/>
          </p:cNvSpPr>
          <p:nvPr>
            <p:ph type="title"/>
          </p:nvPr>
        </p:nvSpPr>
        <p:spPr/>
        <p:txBody>
          <a:bodyPr/>
          <a:lstStyle/>
          <a:p>
            <a:r>
              <a:rPr lang="en-US" dirty="0"/>
              <a:t>Sample Calculation – 70.78 UPP</a:t>
            </a:r>
          </a:p>
        </p:txBody>
      </p:sp>
      <p:graphicFrame>
        <p:nvGraphicFramePr>
          <p:cNvPr id="5" name="Content Placeholder 4">
            <a:extLst>
              <a:ext uri="{FF2B5EF4-FFF2-40B4-BE49-F238E27FC236}">
                <a16:creationId xmlns:a16="http://schemas.microsoft.com/office/drawing/2014/main" id="{052FDF23-7074-47DF-A1B2-2638B20FBF54}"/>
              </a:ext>
            </a:extLst>
          </p:cNvPr>
          <p:cNvGraphicFramePr>
            <a:graphicFrameLocks noGrp="1"/>
          </p:cNvGraphicFramePr>
          <p:nvPr>
            <p:ph idx="1"/>
          </p:nvPr>
        </p:nvGraphicFramePr>
        <p:xfrm>
          <a:off x="838200" y="1355362"/>
          <a:ext cx="10515600" cy="3901440"/>
        </p:xfrm>
        <a:graphic>
          <a:graphicData uri="http://schemas.openxmlformats.org/drawingml/2006/table">
            <a:tbl>
              <a:tblPr firstRow="1" bandRow="1">
                <a:tableStyleId>{5C22544A-7EE6-4342-B048-85BDC9FD1C3A}</a:tableStyleId>
              </a:tblPr>
              <a:tblGrid>
                <a:gridCol w="726440">
                  <a:extLst>
                    <a:ext uri="{9D8B030D-6E8A-4147-A177-3AD203B41FA5}">
                      <a16:colId xmlns:a16="http://schemas.microsoft.com/office/drawing/2014/main" val="984780419"/>
                    </a:ext>
                  </a:extLst>
                </a:gridCol>
                <a:gridCol w="1158240">
                  <a:extLst>
                    <a:ext uri="{9D8B030D-6E8A-4147-A177-3AD203B41FA5}">
                      <a16:colId xmlns:a16="http://schemas.microsoft.com/office/drawing/2014/main" val="3154548802"/>
                    </a:ext>
                  </a:extLst>
                </a:gridCol>
                <a:gridCol w="944880">
                  <a:extLst>
                    <a:ext uri="{9D8B030D-6E8A-4147-A177-3AD203B41FA5}">
                      <a16:colId xmlns:a16="http://schemas.microsoft.com/office/drawing/2014/main" val="1786060755"/>
                    </a:ext>
                  </a:extLst>
                </a:gridCol>
                <a:gridCol w="1097280">
                  <a:extLst>
                    <a:ext uri="{9D8B030D-6E8A-4147-A177-3AD203B41FA5}">
                      <a16:colId xmlns:a16="http://schemas.microsoft.com/office/drawing/2014/main" val="2621835903"/>
                    </a:ext>
                  </a:extLst>
                </a:gridCol>
                <a:gridCol w="1168400">
                  <a:extLst>
                    <a:ext uri="{9D8B030D-6E8A-4147-A177-3AD203B41FA5}">
                      <a16:colId xmlns:a16="http://schemas.microsoft.com/office/drawing/2014/main" val="3135874543"/>
                    </a:ext>
                  </a:extLst>
                </a:gridCol>
                <a:gridCol w="1219200">
                  <a:extLst>
                    <a:ext uri="{9D8B030D-6E8A-4147-A177-3AD203B41FA5}">
                      <a16:colId xmlns:a16="http://schemas.microsoft.com/office/drawing/2014/main" val="350580400"/>
                    </a:ext>
                  </a:extLst>
                </a:gridCol>
                <a:gridCol w="2682240">
                  <a:extLst>
                    <a:ext uri="{9D8B030D-6E8A-4147-A177-3AD203B41FA5}">
                      <a16:colId xmlns:a16="http://schemas.microsoft.com/office/drawing/2014/main" val="2538873594"/>
                    </a:ext>
                  </a:extLst>
                </a:gridCol>
                <a:gridCol w="1518920">
                  <a:extLst>
                    <a:ext uri="{9D8B030D-6E8A-4147-A177-3AD203B41FA5}">
                      <a16:colId xmlns:a16="http://schemas.microsoft.com/office/drawing/2014/main" val="1537193686"/>
                    </a:ext>
                  </a:extLst>
                </a:gridCol>
              </a:tblGrid>
              <a:tr h="370840">
                <a:tc>
                  <a:txBody>
                    <a:bodyPr/>
                    <a:lstStyle/>
                    <a:p>
                      <a:pPr algn="ctr" fontAlgn="b"/>
                      <a:r>
                        <a:rPr lang="en-US" sz="2000" b="0" i="0" u="none" strike="noStrike" dirty="0">
                          <a:solidFill>
                            <a:schemeClr val="bg1"/>
                          </a:solidFill>
                          <a:effectLst/>
                          <a:latin typeface="+mn-lt"/>
                        </a:rPr>
                        <a:t> </a:t>
                      </a:r>
                    </a:p>
                  </a:txBody>
                  <a:tcPr marL="45720" marR="45720" anchor="b">
                    <a:solidFill>
                      <a:srgbClr val="2D7B45"/>
                    </a:solidFill>
                  </a:tcPr>
                </a:tc>
                <a:tc>
                  <a:txBody>
                    <a:bodyPr/>
                    <a:lstStyle/>
                    <a:p>
                      <a:pPr algn="ctr" fontAlgn="b"/>
                      <a:r>
                        <a:rPr lang="en-US" sz="2000" b="0" i="0" u="none" strike="noStrike" dirty="0">
                          <a:solidFill>
                            <a:schemeClr val="bg1"/>
                          </a:solidFill>
                          <a:effectLst/>
                          <a:latin typeface="+mn-lt"/>
                        </a:rPr>
                        <a:t>ADA</a:t>
                      </a:r>
                    </a:p>
                  </a:txBody>
                  <a:tcPr marL="45720" marR="45720" anchor="b">
                    <a:solidFill>
                      <a:srgbClr val="2D7B45"/>
                    </a:solidFill>
                  </a:tcPr>
                </a:tc>
                <a:tc>
                  <a:txBody>
                    <a:bodyPr/>
                    <a:lstStyle/>
                    <a:p>
                      <a:pPr algn="ctr" fontAlgn="b"/>
                      <a:r>
                        <a:rPr lang="en-US" sz="2000" b="0" i="0" u="none" strike="noStrike" dirty="0">
                          <a:solidFill>
                            <a:schemeClr val="bg1"/>
                          </a:solidFill>
                          <a:effectLst/>
                          <a:latin typeface="+mn-lt"/>
                        </a:rPr>
                        <a:t>Base</a:t>
                      </a:r>
                    </a:p>
                  </a:txBody>
                  <a:tcPr marL="45720" marR="45720" anchor="b">
                    <a:solidFill>
                      <a:srgbClr val="2D7B45"/>
                    </a:solidFill>
                  </a:tcPr>
                </a:tc>
                <a:tc>
                  <a:txBody>
                    <a:bodyPr/>
                    <a:lstStyle/>
                    <a:p>
                      <a:pPr algn="ctr" fontAlgn="b"/>
                      <a:r>
                        <a:rPr lang="en-US" sz="2000" b="0" i="0" u="none" strike="noStrike" dirty="0">
                          <a:solidFill>
                            <a:schemeClr val="bg1"/>
                          </a:solidFill>
                          <a:effectLst/>
                          <a:latin typeface="+mn-lt"/>
                        </a:rPr>
                        <a:t>Gr Span</a:t>
                      </a:r>
                    </a:p>
                  </a:txBody>
                  <a:tcPr marL="45720" marR="45720" anchor="b">
                    <a:solidFill>
                      <a:srgbClr val="2D7B45"/>
                    </a:solidFill>
                  </a:tcPr>
                </a:tc>
                <a:tc>
                  <a:txBody>
                    <a:bodyPr/>
                    <a:lstStyle/>
                    <a:p>
                      <a:pPr algn="ctr" fontAlgn="b"/>
                      <a:r>
                        <a:rPr lang="en-US" sz="2000" b="0" i="0" u="none" strike="noStrike" dirty="0" err="1">
                          <a:solidFill>
                            <a:schemeClr val="bg1"/>
                          </a:solidFill>
                          <a:effectLst/>
                          <a:latin typeface="+mn-lt"/>
                        </a:rPr>
                        <a:t>Supp</a:t>
                      </a:r>
                      <a:endParaRPr lang="en-US" sz="2000" b="0" i="0" u="none" strike="noStrike" dirty="0">
                        <a:solidFill>
                          <a:schemeClr val="bg1"/>
                        </a:solidFill>
                        <a:effectLst/>
                        <a:latin typeface="+mn-lt"/>
                      </a:endParaRPr>
                    </a:p>
                  </a:txBody>
                  <a:tcPr marL="45720" marR="45720" anchor="b">
                    <a:solidFill>
                      <a:srgbClr val="2D7B45"/>
                    </a:solidFill>
                  </a:tcPr>
                </a:tc>
                <a:tc>
                  <a:txBody>
                    <a:bodyPr/>
                    <a:lstStyle/>
                    <a:p>
                      <a:pPr algn="ctr" fontAlgn="b"/>
                      <a:r>
                        <a:rPr lang="en-US" sz="2000" b="0" i="0" u="none" strike="noStrike" dirty="0" err="1">
                          <a:solidFill>
                            <a:schemeClr val="bg1"/>
                          </a:solidFill>
                          <a:effectLst/>
                          <a:latin typeface="+mn-lt"/>
                        </a:rPr>
                        <a:t>Concent</a:t>
                      </a:r>
                      <a:endParaRPr lang="en-US" sz="2000" b="0" i="0" u="none" strike="noStrike" dirty="0">
                        <a:solidFill>
                          <a:schemeClr val="bg1"/>
                        </a:solidFill>
                        <a:effectLst/>
                        <a:latin typeface="+mn-lt"/>
                      </a:endParaRPr>
                    </a:p>
                  </a:txBody>
                  <a:tcPr marL="45720" marR="45720" anchor="b">
                    <a:solidFill>
                      <a:srgbClr val="2D7B45"/>
                    </a:solidFill>
                  </a:tcPr>
                </a:tc>
                <a:tc>
                  <a:txBody>
                    <a:bodyPr/>
                    <a:lstStyle/>
                    <a:p>
                      <a:pPr algn="ctr" fontAlgn="b"/>
                      <a:r>
                        <a:rPr lang="en-US" sz="2000" b="0" i="0" u="none" strike="noStrike" dirty="0">
                          <a:solidFill>
                            <a:schemeClr val="bg1"/>
                          </a:solidFill>
                          <a:effectLst/>
                          <a:latin typeface="+mn-lt"/>
                        </a:rPr>
                        <a:t>Grade Span Total</a:t>
                      </a:r>
                    </a:p>
                  </a:txBody>
                  <a:tcPr marL="45720" marR="45720" anchor="b">
                    <a:solidFill>
                      <a:srgbClr val="2D7B45"/>
                    </a:solidFill>
                  </a:tcPr>
                </a:tc>
                <a:tc>
                  <a:txBody>
                    <a:bodyPr/>
                    <a:lstStyle/>
                    <a:p>
                      <a:pPr algn="ctr" fontAlgn="b"/>
                      <a:r>
                        <a:rPr lang="en-US" sz="2000" b="0" i="0" u="none" strike="noStrike" dirty="0">
                          <a:solidFill>
                            <a:schemeClr val="bg1"/>
                          </a:solidFill>
                          <a:effectLst/>
                          <a:latin typeface="+mn-lt"/>
                        </a:rPr>
                        <a:t>Rate </a:t>
                      </a:r>
                    </a:p>
                  </a:txBody>
                  <a:tcPr marL="45720" marR="45720" anchor="b">
                    <a:solidFill>
                      <a:srgbClr val="2D7B45"/>
                    </a:solidFill>
                  </a:tcPr>
                </a:tc>
                <a:extLst>
                  <a:ext uri="{0D108BD9-81ED-4DB2-BD59-A6C34878D82A}">
                    <a16:rowId xmlns:a16="http://schemas.microsoft.com/office/drawing/2014/main" val="458819516"/>
                  </a:ext>
                </a:extLst>
              </a:tr>
              <a:tr h="370840">
                <a:tc>
                  <a:txBody>
                    <a:bodyPr/>
                    <a:lstStyle/>
                    <a:p>
                      <a:pPr algn="l" fontAlgn="b"/>
                      <a:r>
                        <a:rPr lang="en-US" sz="2000" b="0" i="0" u="none" strike="noStrike" dirty="0">
                          <a:solidFill>
                            <a:srgbClr val="002060"/>
                          </a:solidFill>
                          <a:effectLst/>
                          <a:latin typeface="+mn-lt"/>
                        </a:rPr>
                        <a:t>TK-3</a:t>
                      </a:r>
                    </a:p>
                  </a:txBody>
                  <a:tcPr marL="45720" marR="45720" anchor="b">
                    <a:solidFill>
                      <a:srgbClr val="DAE6DA"/>
                    </a:solidFill>
                  </a:tcPr>
                </a:tc>
                <a:tc>
                  <a:txBody>
                    <a:bodyPr/>
                    <a:lstStyle/>
                    <a:p>
                      <a:pPr algn="r" fontAlgn="b"/>
                      <a:r>
                        <a:rPr lang="en-US" sz="2000" b="0" i="0" u="none" strike="noStrike" kern="1200" dirty="0">
                          <a:solidFill>
                            <a:srgbClr val="002060"/>
                          </a:solidFill>
                          <a:effectLst/>
                          <a:latin typeface="+mn-lt"/>
                          <a:ea typeface="+mn-ea"/>
                          <a:cs typeface="+mn-cs"/>
                        </a:rPr>
                        <a:t> 2,912.72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7,459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776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1,166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650 </a:t>
                      </a:r>
                    </a:p>
                  </a:txBody>
                  <a:tcPr marL="45720" marR="45720" anchor="b">
                    <a:solidFill>
                      <a:srgbClr val="DAE6DA"/>
                    </a:solidFill>
                  </a:tcPr>
                </a:tc>
                <a:tc>
                  <a:txBody>
                    <a:bodyPr/>
                    <a:lstStyle/>
                    <a:p>
                      <a:pPr algn="l" fontAlgn="b"/>
                      <a:r>
                        <a:rPr lang="en-US" sz="2000" b="0" i="0" u="none" strike="noStrike" dirty="0">
                          <a:solidFill>
                            <a:srgbClr val="002060"/>
                          </a:solidFill>
                          <a:effectLst/>
                          <a:latin typeface="+mn-lt"/>
                        </a:rPr>
                        <a:t>  $   29,274,258 </a:t>
                      </a:r>
                    </a:p>
                  </a:txBody>
                  <a:tcPr marL="45720" marR="45720" anchor="b">
                    <a:solidFill>
                      <a:srgbClr val="DAE6DA"/>
                    </a:solidFill>
                  </a:tcPr>
                </a:tc>
                <a:tc>
                  <a:txBody>
                    <a:bodyPr/>
                    <a:lstStyle/>
                    <a:p>
                      <a:pPr algn="l" fontAlgn="b"/>
                      <a:r>
                        <a:rPr lang="en-US" sz="2000" b="0" i="0" u="none" strike="noStrike" dirty="0">
                          <a:solidFill>
                            <a:srgbClr val="002060"/>
                          </a:solidFill>
                          <a:effectLst/>
                          <a:latin typeface="+mn-lt"/>
                        </a:rPr>
                        <a:t> $   10,050 </a:t>
                      </a:r>
                    </a:p>
                  </a:txBody>
                  <a:tcPr marL="45720" marR="45720" anchor="b">
                    <a:solidFill>
                      <a:srgbClr val="DAE6DA"/>
                    </a:solidFill>
                  </a:tcPr>
                </a:tc>
                <a:extLst>
                  <a:ext uri="{0D108BD9-81ED-4DB2-BD59-A6C34878D82A}">
                    <a16:rowId xmlns:a16="http://schemas.microsoft.com/office/drawing/2014/main" val="261996576"/>
                  </a:ext>
                </a:extLst>
              </a:tr>
              <a:tr h="370840">
                <a:tc>
                  <a:txBody>
                    <a:bodyPr/>
                    <a:lstStyle/>
                    <a:p>
                      <a:pPr algn="l" fontAlgn="b"/>
                      <a:r>
                        <a:rPr lang="en-US" sz="2000" b="0" i="0" u="none" strike="noStrike" dirty="0">
                          <a:solidFill>
                            <a:srgbClr val="002060"/>
                          </a:solidFill>
                          <a:effectLst/>
                          <a:latin typeface="+mn-lt"/>
                        </a:rPr>
                        <a:t>4-6</a:t>
                      </a:r>
                    </a:p>
                  </a:txBody>
                  <a:tcPr marL="45720" marR="45720" anchor="b">
                    <a:solidFill>
                      <a:srgbClr val="ABCFA9"/>
                    </a:solidFill>
                  </a:tcPr>
                </a:tc>
                <a:tc>
                  <a:txBody>
                    <a:bodyPr/>
                    <a:lstStyle/>
                    <a:p>
                      <a:pPr algn="r" fontAlgn="b"/>
                      <a:r>
                        <a:rPr lang="en-US" sz="2000" b="0" i="0" u="none" strike="noStrike" kern="1200" dirty="0">
                          <a:solidFill>
                            <a:srgbClr val="002060"/>
                          </a:solidFill>
                          <a:effectLst/>
                          <a:latin typeface="+mn-lt"/>
                          <a:ea typeface="+mn-ea"/>
                          <a:cs typeface="+mn-cs"/>
                        </a:rPr>
                        <a:t> 2,049.69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7,571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1,072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597 </a:t>
                      </a:r>
                    </a:p>
                  </a:txBody>
                  <a:tcPr marL="45720" marR="45720" anchor="b">
                    <a:solidFill>
                      <a:srgbClr val="ABCFA9"/>
                    </a:solidFill>
                  </a:tcPr>
                </a:tc>
                <a:tc>
                  <a:txBody>
                    <a:bodyPr/>
                    <a:lstStyle/>
                    <a:p>
                      <a:pPr algn="l" fontAlgn="b"/>
                      <a:r>
                        <a:rPr lang="en-US" sz="2000" b="0" i="0" u="none" strike="noStrike" dirty="0">
                          <a:solidFill>
                            <a:srgbClr val="002060"/>
                          </a:solidFill>
                          <a:effectLst/>
                          <a:latin typeface="+mn-lt"/>
                        </a:rPr>
                        <a:t>  $  18,939,346 </a:t>
                      </a:r>
                    </a:p>
                  </a:txBody>
                  <a:tcPr marL="45720" marR="45720" anchor="b">
                    <a:solidFill>
                      <a:srgbClr val="ABCFA9"/>
                    </a:solidFill>
                  </a:tcPr>
                </a:tc>
                <a:tc>
                  <a:txBody>
                    <a:bodyPr/>
                    <a:lstStyle/>
                    <a:p>
                      <a:pPr algn="l" fontAlgn="b"/>
                      <a:r>
                        <a:rPr lang="en-US" sz="2000" b="0" i="0" u="none" strike="noStrike" dirty="0">
                          <a:solidFill>
                            <a:srgbClr val="002060"/>
                          </a:solidFill>
                          <a:effectLst/>
                          <a:latin typeface="+mn-lt"/>
                        </a:rPr>
                        <a:t> $     9,240 </a:t>
                      </a:r>
                    </a:p>
                  </a:txBody>
                  <a:tcPr marL="45720" marR="45720" anchor="b">
                    <a:solidFill>
                      <a:srgbClr val="ABCFA9"/>
                    </a:solidFill>
                  </a:tcPr>
                </a:tc>
                <a:extLst>
                  <a:ext uri="{0D108BD9-81ED-4DB2-BD59-A6C34878D82A}">
                    <a16:rowId xmlns:a16="http://schemas.microsoft.com/office/drawing/2014/main" val="4068580287"/>
                  </a:ext>
                </a:extLst>
              </a:tr>
              <a:tr h="370840">
                <a:tc>
                  <a:txBody>
                    <a:bodyPr/>
                    <a:lstStyle/>
                    <a:p>
                      <a:pPr algn="l" fontAlgn="b"/>
                      <a:r>
                        <a:rPr lang="en-US" sz="2000" b="0" i="0" u="none" strike="noStrike" dirty="0">
                          <a:solidFill>
                            <a:srgbClr val="002060"/>
                          </a:solidFill>
                          <a:effectLst/>
                          <a:latin typeface="+mn-lt"/>
                        </a:rPr>
                        <a:t>7-8</a:t>
                      </a:r>
                    </a:p>
                  </a:txBody>
                  <a:tcPr marL="45720" marR="45720" anchor="b">
                    <a:solidFill>
                      <a:srgbClr val="DAE6DA"/>
                    </a:solidFill>
                  </a:tcPr>
                </a:tc>
                <a:tc>
                  <a:txBody>
                    <a:bodyPr/>
                    <a:lstStyle/>
                    <a:p>
                      <a:pPr algn="r" fontAlgn="b"/>
                      <a:r>
                        <a:rPr lang="en-US" sz="2000" b="0" i="0" u="none" strike="noStrike" kern="1200" dirty="0">
                          <a:solidFill>
                            <a:srgbClr val="002060"/>
                          </a:solidFill>
                          <a:effectLst/>
                          <a:latin typeface="+mn-lt"/>
                          <a:ea typeface="+mn-ea"/>
                          <a:cs typeface="+mn-cs"/>
                        </a:rPr>
                        <a:t> 1,224.72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7,796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1,104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615 </a:t>
                      </a:r>
                    </a:p>
                  </a:txBody>
                  <a:tcPr marL="45720" marR="45720" anchor="b">
                    <a:solidFill>
                      <a:srgbClr val="DAE6DA"/>
                    </a:solidFill>
                  </a:tcPr>
                </a:tc>
                <a:tc>
                  <a:txBody>
                    <a:bodyPr/>
                    <a:lstStyle/>
                    <a:p>
                      <a:pPr algn="l" fontAlgn="b"/>
                      <a:r>
                        <a:rPr lang="en-US" sz="2000" b="0" i="0" u="none" strike="noStrike" dirty="0">
                          <a:solidFill>
                            <a:srgbClr val="002060"/>
                          </a:solidFill>
                          <a:effectLst/>
                          <a:latin typeface="+mn-lt"/>
                        </a:rPr>
                        <a:t>   $  11,652,851 </a:t>
                      </a:r>
                    </a:p>
                  </a:txBody>
                  <a:tcPr marL="45720" marR="45720" anchor="b">
                    <a:solidFill>
                      <a:srgbClr val="DAE6DA"/>
                    </a:solidFill>
                  </a:tcPr>
                </a:tc>
                <a:tc>
                  <a:txBody>
                    <a:bodyPr/>
                    <a:lstStyle/>
                    <a:p>
                      <a:pPr algn="l" fontAlgn="b"/>
                      <a:r>
                        <a:rPr lang="en-US" sz="2000" b="0" i="0" u="none" strike="noStrike" dirty="0">
                          <a:solidFill>
                            <a:srgbClr val="002060"/>
                          </a:solidFill>
                          <a:effectLst/>
                          <a:latin typeface="+mn-lt"/>
                        </a:rPr>
                        <a:t> $     9,515 </a:t>
                      </a:r>
                    </a:p>
                  </a:txBody>
                  <a:tcPr marL="45720" marR="45720" anchor="b">
                    <a:solidFill>
                      <a:srgbClr val="DAE6DA"/>
                    </a:solidFill>
                  </a:tcPr>
                </a:tc>
                <a:extLst>
                  <a:ext uri="{0D108BD9-81ED-4DB2-BD59-A6C34878D82A}">
                    <a16:rowId xmlns:a16="http://schemas.microsoft.com/office/drawing/2014/main" val="3281265869"/>
                  </a:ext>
                </a:extLst>
              </a:tr>
              <a:tr h="370840">
                <a:tc>
                  <a:txBody>
                    <a:bodyPr/>
                    <a:lstStyle/>
                    <a:p>
                      <a:pPr algn="l" fontAlgn="b"/>
                      <a:r>
                        <a:rPr lang="en-US" sz="2000" b="0" i="0" u="none" strike="noStrike" dirty="0">
                          <a:solidFill>
                            <a:srgbClr val="002060"/>
                          </a:solidFill>
                          <a:effectLst/>
                          <a:latin typeface="+mn-lt"/>
                        </a:rPr>
                        <a:t>9-12</a:t>
                      </a:r>
                    </a:p>
                  </a:txBody>
                  <a:tcPr marL="45720" marR="45720" anchor="b">
                    <a:solidFill>
                      <a:srgbClr val="ABCFA9"/>
                    </a:solidFill>
                  </a:tcPr>
                </a:tc>
                <a:tc>
                  <a:txBody>
                    <a:bodyPr/>
                    <a:lstStyle/>
                    <a:p>
                      <a:pPr algn="r" fontAlgn="b"/>
                      <a:r>
                        <a:rPr lang="en-US" sz="2000" b="0" i="0" u="none" strike="noStrike" kern="1200" dirty="0">
                          <a:solidFill>
                            <a:srgbClr val="002060"/>
                          </a:solidFill>
                          <a:effectLst/>
                          <a:latin typeface="+mn-lt"/>
                          <a:ea typeface="+mn-ea"/>
                          <a:cs typeface="+mn-cs"/>
                        </a:rPr>
                        <a:t> 2,911.47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9,034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235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1,312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731 </a:t>
                      </a:r>
                    </a:p>
                  </a:txBody>
                  <a:tcPr marL="45720" marR="45720" anchor="b">
                    <a:solidFill>
                      <a:srgbClr val="ABCFA9"/>
                    </a:solidFill>
                  </a:tcPr>
                </a:tc>
                <a:tc>
                  <a:txBody>
                    <a:bodyPr/>
                    <a:lstStyle/>
                    <a:p>
                      <a:pPr algn="l" fontAlgn="b"/>
                      <a:r>
                        <a:rPr lang="en-US" sz="2000" b="0" i="0" u="none" strike="noStrike" dirty="0">
                          <a:solidFill>
                            <a:srgbClr val="002060"/>
                          </a:solidFill>
                          <a:effectLst/>
                          <a:latin typeface="+mn-lt"/>
                        </a:rPr>
                        <a:t>   $  32,935,841 </a:t>
                      </a:r>
                    </a:p>
                  </a:txBody>
                  <a:tcPr marL="45720" marR="45720" anchor="b">
                    <a:solidFill>
                      <a:srgbClr val="ABCFA9"/>
                    </a:solidFill>
                  </a:tcPr>
                </a:tc>
                <a:tc>
                  <a:txBody>
                    <a:bodyPr/>
                    <a:lstStyle/>
                    <a:p>
                      <a:pPr algn="l" fontAlgn="b"/>
                      <a:r>
                        <a:rPr lang="en-US" sz="2000" b="0" i="0" u="none" strike="noStrike" dirty="0">
                          <a:solidFill>
                            <a:srgbClr val="002060"/>
                          </a:solidFill>
                          <a:effectLst/>
                          <a:latin typeface="+mn-lt"/>
                        </a:rPr>
                        <a:t> $   11,312 </a:t>
                      </a:r>
                    </a:p>
                  </a:txBody>
                  <a:tcPr marL="45720" marR="45720" anchor="b">
                    <a:solidFill>
                      <a:srgbClr val="ABCFA9"/>
                    </a:solidFill>
                  </a:tcPr>
                </a:tc>
                <a:extLst>
                  <a:ext uri="{0D108BD9-81ED-4DB2-BD59-A6C34878D82A}">
                    <a16:rowId xmlns:a16="http://schemas.microsoft.com/office/drawing/2014/main" val="2466116321"/>
                  </a:ext>
                </a:extLst>
              </a:tr>
              <a:tr h="370840">
                <a:tc>
                  <a:txBody>
                    <a:bodyPr/>
                    <a:lstStyle/>
                    <a:p>
                      <a:pPr algn="l" fontAlgn="b"/>
                      <a:r>
                        <a:rPr lang="en-US" sz="2000" b="0" i="0" u="none" strike="noStrike" dirty="0">
                          <a:solidFill>
                            <a:srgbClr val="002060"/>
                          </a:solidFill>
                          <a:effectLst/>
                          <a:latin typeface="+mn-lt"/>
                        </a:rPr>
                        <a:t>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9,098.60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a:t>
                      </a:r>
                    </a:p>
                  </a:txBody>
                  <a:tcPr marL="45720" marR="45720" anchor="b">
                    <a:solidFill>
                      <a:srgbClr val="DAE6DA"/>
                    </a:solidFill>
                  </a:tcPr>
                </a:tc>
                <a:tc>
                  <a:txBody>
                    <a:bodyPr/>
                    <a:lstStyle/>
                    <a:p>
                      <a:pPr algn="l" fontAlgn="b"/>
                      <a:r>
                        <a:rPr lang="en-US" sz="2000" b="0" i="0" u="none" strike="noStrike" dirty="0">
                          <a:solidFill>
                            <a:srgbClr val="002060"/>
                          </a:solidFill>
                          <a:effectLst/>
                          <a:latin typeface="+mn-lt"/>
                        </a:rPr>
                        <a:t>   $  92,802,295 </a:t>
                      </a:r>
                    </a:p>
                  </a:txBody>
                  <a:tcPr marL="45720" marR="45720" anchor="b">
                    <a:solidFill>
                      <a:srgbClr val="DAE6DA"/>
                    </a:solidFill>
                  </a:tcPr>
                </a:tc>
                <a:tc>
                  <a:txBody>
                    <a:bodyPr/>
                    <a:lstStyle/>
                    <a:p>
                      <a:pPr algn="l" fontAlgn="b"/>
                      <a:r>
                        <a:rPr lang="en-US" sz="2000" b="0" i="0" u="none" strike="noStrike" dirty="0">
                          <a:solidFill>
                            <a:srgbClr val="002060"/>
                          </a:solidFill>
                          <a:effectLst/>
                          <a:latin typeface="+mn-lt"/>
                        </a:rPr>
                        <a:t> </a:t>
                      </a:r>
                    </a:p>
                  </a:txBody>
                  <a:tcPr marL="45720" marR="45720" anchor="b">
                    <a:solidFill>
                      <a:srgbClr val="DAE6DA"/>
                    </a:solidFill>
                  </a:tcPr>
                </a:tc>
                <a:extLst>
                  <a:ext uri="{0D108BD9-81ED-4DB2-BD59-A6C34878D82A}">
                    <a16:rowId xmlns:a16="http://schemas.microsoft.com/office/drawing/2014/main" val="4043022265"/>
                  </a:ext>
                </a:extLst>
              </a:tr>
            </a:tbl>
          </a:graphicData>
        </a:graphic>
      </p:graphicFrame>
      <p:sp>
        <p:nvSpPr>
          <p:cNvPr id="4" name="Footer Placeholder 3">
            <a:extLst>
              <a:ext uri="{FF2B5EF4-FFF2-40B4-BE49-F238E27FC236}">
                <a16:creationId xmlns:a16="http://schemas.microsoft.com/office/drawing/2014/main" id="{9378C47B-2A57-431B-B462-5EDEF4544807}"/>
              </a:ext>
            </a:extLst>
          </p:cNvPr>
          <p:cNvSpPr>
            <a:spLocks noGrp="1"/>
          </p:cNvSpPr>
          <p:nvPr>
            <p:ph type="ftr" sz="quarter" idx="11"/>
          </p:nvPr>
        </p:nvSpPr>
        <p:spPr/>
        <p:txBody>
          <a:bodyPr/>
          <a:lstStyle/>
          <a:p>
            <a:r>
              <a:rPr lang="en-US"/>
              <a:t>What's Your Data Worth?</a:t>
            </a:r>
            <a:endParaRPr lang="en-US" dirty="0"/>
          </a:p>
        </p:txBody>
      </p:sp>
      <p:sp>
        <p:nvSpPr>
          <p:cNvPr id="6" name="Content Placeholder 4">
            <a:extLst>
              <a:ext uri="{FF2B5EF4-FFF2-40B4-BE49-F238E27FC236}">
                <a16:creationId xmlns:a16="http://schemas.microsoft.com/office/drawing/2014/main" id="{67D7191E-6F75-40D5-872A-E9FDE893679F}"/>
              </a:ext>
            </a:extLst>
          </p:cNvPr>
          <p:cNvSpPr txBox="1">
            <a:spLocks/>
          </p:cNvSpPr>
          <p:nvPr/>
        </p:nvSpPr>
        <p:spPr>
          <a:xfrm>
            <a:off x="838200" y="5256802"/>
            <a:ext cx="10500360" cy="859723"/>
          </a:xfrm>
          <a:prstGeom prst="rect">
            <a:avLst/>
          </a:prstGeom>
          <a:solidFill>
            <a:srgbClr val="2D7B45"/>
          </a:solidFill>
        </p:spPr>
        <p:style>
          <a:lnRef idx="1">
            <a:schemeClr val="accent6"/>
          </a:lnRef>
          <a:fillRef idx="3">
            <a:schemeClr val="accent6"/>
          </a:fillRef>
          <a:effectRef idx="2">
            <a:schemeClr val="accent6"/>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fontAlgn="b">
              <a:spcBef>
                <a:spcPts val="0"/>
              </a:spcBef>
              <a:spcAft>
                <a:spcPts val="400"/>
              </a:spcAft>
              <a:buFont typeface="Arial" panose="020B0604020202020204" pitchFamily="34" charset="0"/>
              <a:buNone/>
            </a:pPr>
            <a:r>
              <a:rPr lang="en-US" sz="1600" dirty="0"/>
              <a:t>Supplemental = (</a:t>
            </a:r>
            <a:r>
              <a:rPr lang="en-US" sz="1600" dirty="0" err="1"/>
              <a:t>Base+Gr</a:t>
            </a:r>
            <a:r>
              <a:rPr lang="en-US" sz="1600" dirty="0"/>
              <a:t> Span </a:t>
            </a:r>
            <a:r>
              <a:rPr lang="en-US" sz="1600" dirty="0" err="1"/>
              <a:t>Adj</a:t>
            </a:r>
            <a:r>
              <a:rPr lang="en-US" sz="1600" dirty="0"/>
              <a:t>)*.20*UPP</a:t>
            </a:r>
          </a:p>
          <a:p>
            <a:pPr marL="0" indent="0" algn="ctr" fontAlgn="b">
              <a:spcBef>
                <a:spcPts val="0"/>
              </a:spcBef>
              <a:spcAft>
                <a:spcPts val="400"/>
              </a:spcAft>
              <a:buFont typeface="Arial" panose="020B0604020202020204" pitchFamily="34" charset="0"/>
              <a:buNone/>
            </a:pPr>
            <a:r>
              <a:rPr lang="en-US" sz="1600" dirty="0"/>
              <a:t>*Concentration = (</a:t>
            </a:r>
            <a:r>
              <a:rPr lang="en-US" sz="1600" dirty="0" err="1"/>
              <a:t>Base+Grade</a:t>
            </a:r>
            <a:r>
              <a:rPr lang="en-US" sz="1600" dirty="0"/>
              <a:t> Span </a:t>
            </a:r>
            <a:r>
              <a:rPr lang="en-US" sz="1600" dirty="0" err="1"/>
              <a:t>Adj</a:t>
            </a:r>
            <a:r>
              <a:rPr lang="en-US" sz="1600" dirty="0"/>
              <a:t>)*.50*(UPP-.55)</a:t>
            </a:r>
          </a:p>
          <a:p>
            <a:pPr marL="0" indent="0" algn="ctr" fontAlgn="b">
              <a:spcBef>
                <a:spcPts val="0"/>
              </a:spcBef>
              <a:spcAft>
                <a:spcPts val="400"/>
              </a:spcAft>
              <a:buFont typeface="Arial" panose="020B0604020202020204" pitchFamily="34" charset="0"/>
              <a:buNone/>
            </a:pPr>
            <a:r>
              <a:rPr lang="en-US" sz="1600" dirty="0"/>
              <a:t>*If UPP &gt; 55% then Total = (</a:t>
            </a:r>
            <a:r>
              <a:rPr lang="en-US" sz="1600" dirty="0" err="1"/>
              <a:t>Base+Grade</a:t>
            </a:r>
            <a:r>
              <a:rPr lang="en-US" sz="1600" dirty="0"/>
              <a:t> Span </a:t>
            </a:r>
            <a:r>
              <a:rPr lang="en-US" sz="1600" dirty="0" err="1"/>
              <a:t>Adj+Supplemental+Concentration</a:t>
            </a:r>
            <a:r>
              <a:rPr lang="en-US" sz="1600" dirty="0"/>
              <a:t>) * </a:t>
            </a:r>
            <a:r>
              <a:rPr lang="en-US" sz="1600" b="1" dirty="0"/>
              <a:t>ADA</a:t>
            </a:r>
          </a:p>
        </p:txBody>
      </p:sp>
    </p:spTree>
    <p:extLst>
      <p:ext uri="{BB962C8B-B14F-4D97-AF65-F5344CB8AC3E}">
        <p14:creationId xmlns:p14="http://schemas.microsoft.com/office/powerpoint/2010/main" val="1108145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3454;p11">
            <a:extLst>
              <a:ext uri="{FF2B5EF4-FFF2-40B4-BE49-F238E27FC236}">
                <a16:creationId xmlns:a16="http://schemas.microsoft.com/office/drawing/2014/main" id="{8A8B633D-C3C5-4BEC-AF9D-FEE6964BBD12}"/>
              </a:ext>
            </a:extLst>
          </p:cNvPr>
          <p:cNvGrpSpPr/>
          <p:nvPr/>
        </p:nvGrpSpPr>
        <p:grpSpPr>
          <a:xfrm rot="16200000">
            <a:off x="1902597" y="3809224"/>
            <a:ext cx="1100210" cy="4905403"/>
            <a:chOff x="5608825" y="238125"/>
            <a:chExt cx="1174975" cy="5238750"/>
          </a:xfrm>
          <a:solidFill>
            <a:srgbClr val="EEEEF8"/>
          </a:solidFill>
        </p:grpSpPr>
        <p:sp>
          <p:nvSpPr>
            <p:cNvPr id="8" name="Google Shape;3455;p11">
              <a:extLst>
                <a:ext uri="{FF2B5EF4-FFF2-40B4-BE49-F238E27FC236}">
                  <a16:creationId xmlns:a16="http://schemas.microsoft.com/office/drawing/2014/main" id="{CC9000AD-DC29-4B88-B3DF-A89BA8E8DCAF}"/>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56;p11">
              <a:extLst>
                <a:ext uri="{FF2B5EF4-FFF2-40B4-BE49-F238E27FC236}">
                  <a16:creationId xmlns:a16="http://schemas.microsoft.com/office/drawing/2014/main" id="{81287F80-BE34-4444-851D-8D15AFA46FE0}"/>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57;p11">
              <a:extLst>
                <a:ext uri="{FF2B5EF4-FFF2-40B4-BE49-F238E27FC236}">
                  <a16:creationId xmlns:a16="http://schemas.microsoft.com/office/drawing/2014/main" id="{0D49CCBA-0B68-4BB6-81B7-26984C8D6CB5}"/>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58;p11">
              <a:extLst>
                <a:ext uri="{FF2B5EF4-FFF2-40B4-BE49-F238E27FC236}">
                  <a16:creationId xmlns:a16="http://schemas.microsoft.com/office/drawing/2014/main" id="{7A881A04-AD2A-4C1D-B921-7295D4140D00}"/>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59;p11">
              <a:extLst>
                <a:ext uri="{FF2B5EF4-FFF2-40B4-BE49-F238E27FC236}">
                  <a16:creationId xmlns:a16="http://schemas.microsoft.com/office/drawing/2014/main" id="{6491806A-FC31-4007-88C5-DEC97A837227}"/>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60;p11">
              <a:extLst>
                <a:ext uri="{FF2B5EF4-FFF2-40B4-BE49-F238E27FC236}">
                  <a16:creationId xmlns:a16="http://schemas.microsoft.com/office/drawing/2014/main" id="{3F9401C3-2184-48B4-8FBB-F52C3B297A89}"/>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61;p11">
              <a:extLst>
                <a:ext uri="{FF2B5EF4-FFF2-40B4-BE49-F238E27FC236}">
                  <a16:creationId xmlns:a16="http://schemas.microsoft.com/office/drawing/2014/main" id="{67E8CB90-90C6-4829-810B-7CA8BFC5EF42}"/>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62;p11">
              <a:extLst>
                <a:ext uri="{FF2B5EF4-FFF2-40B4-BE49-F238E27FC236}">
                  <a16:creationId xmlns:a16="http://schemas.microsoft.com/office/drawing/2014/main" id="{0377A575-38A9-4B0F-A162-77AE1A889065}"/>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63;p11">
              <a:extLst>
                <a:ext uri="{FF2B5EF4-FFF2-40B4-BE49-F238E27FC236}">
                  <a16:creationId xmlns:a16="http://schemas.microsoft.com/office/drawing/2014/main" id="{59A86414-70E6-4C30-AF08-C9AD44E1F96A}"/>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64;p11">
              <a:extLst>
                <a:ext uri="{FF2B5EF4-FFF2-40B4-BE49-F238E27FC236}">
                  <a16:creationId xmlns:a16="http://schemas.microsoft.com/office/drawing/2014/main" id="{9F744722-3875-496F-A5B6-45A8FB598ADD}"/>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5;p11">
              <a:extLst>
                <a:ext uri="{FF2B5EF4-FFF2-40B4-BE49-F238E27FC236}">
                  <a16:creationId xmlns:a16="http://schemas.microsoft.com/office/drawing/2014/main" id="{B3A3F507-CCE2-40FE-A114-94B8698A14B2}"/>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6;p11">
              <a:extLst>
                <a:ext uri="{FF2B5EF4-FFF2-40B4-BE49-F238E27FC236}">
                  <a16:creationId xmlns:a16="http://schemas.microsoft.com/office/drawing/2014/main" id="{9171220D-FB68-4B4D-BFC2-D487F4A3D3ED}"/>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7;p11">
              <a:extLst>
                <a:ext uri="{FF2B5EF4-FFF2-40B4-BE49-F238E27FC236}">
                  <a16:creationId xmlns:a16="http://schemas.microsoft.com/office/drawing/2014/main" id="{56453971-176C-4F6A-A5C6-CAED47B6BD1E}"/>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68;p11">
              <a:extLst>
                <a:ext uri="{FF2B5EF4-FFF2-40B4-BE49-F238E27FC236}">
                  <a16:creationId xmlns:a16="http://schemas.microsoft.com/office/drawing/2014/main" id="{A4379E94-3DCF-4652-9D28-A4188EA83685}"/>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69;p11">
              <a:extLst>
                <a:ext uri="{FF2B5EF4-FFF2-40B4-BE49-F238E27FC236}">
                  <a16:creationId xmlns:a16="http://schemas.microsoft.com/office/drawing/2014/main" id="{50E4F5FF-55E7-416B-BE6E-25A588C54349}"/>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70;p11">
              <a:extLst>
                <a:ext uri="{FF2B5EF4-FFF2-40B4-BE49-F238E27FC236}">
                  <a16:creationId xmlns:a16="http://schemas.microsoft.com/office/drawing/2014/main" id="{4506B943-E755-4D58-A439-BC3766375910}"/>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71;p11">
              <a:extLst>
                <a:ext uri="{FF2B5EF4-FFF2-40B4-BE49-F238E27FC236}">
                  <a16:creationId xmlns:a16="http://schemas.microsoft.com/office/drawing/2014/main" id="{B5F16A34-3D3B-417F-88BC-A44B1EE58800}"/>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2;p11">
              <a:extLst>
                <a:ext uri="{FF2B5EF4-FFF2-40B4-BE49-F238E27FC236}">
                  <a16:creationId xmlns:a16="http://schemas.microsoft.com/office/drawing/2014/main" id="{A7366EB5-6A32-4FEF-AD6B-12CEBE568A99}"/>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73;p11">
              <a:extLst>
                <a:ext uri="{FF2B5EF4-FFF2-40B4-BE49-F238E27FC236}">
                  <a16:creationId xmlns:a16="http://schemas.microsoft.com/office/drawing/2014/main" id="{C3C8C245-526F-4550-BEBE-46ED5946E518}"/>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74;p11">
              <a:extLst>
                <a:ext uri="{FF2B5EF4-FFF2-40B4-BE49-F238E27FC236}">
                  <a16:creationId xmlns:a16="http://schemas.microsoft.com/office/drawing/2014/main" id="{C4B23F85-8993-4CEF-B5FC-082EA04E966C}"/>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5;p11">
              <a:extLst>
                <a:ext uri="{FF2B5EF4-FFF2-40B4-BE49-F238E27FC236}">
                  <a16:creationId xmlns:a16="http://schemas.microsoft.com/office/drawing/2014/main" id="{97A4D850-0DDE-476E-8056-6A2943285626}"/>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6;p11">
              <a:extLst>
                <a:ext uri="{FF2B5EF4-FFF2-40B4-BE49-F238E27FC236}">
                  <a16:creationId xmlns:a16="http://schemas.microsoft.com/office/drawing/2014/main" id="{E7CD7A46-10B6-43EF-8AEB-2D83ADE2BD3B}"/>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7;p11">
              <a:extLst>
                <a:ext uri="{FF2B5EF4-FFF2-40B4-BE49-F238E27FC236}">
                  <a16:creationId xmlns:a16="http://schemas.microsoft.com/office/drawing/2014/main" id="{BF6A887F-5933-4CF3-8535-640C57108FEB}"/>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78;p11">
              <a:extLst>
                <a:ext uri="{FF2B5EF4-FFF2-40B4-BE49-F238E27FC236}">
                  <a16:creationId xmlns:a16="http://schemas.microsoft.com/office/drawing/2014/main" id="{AA8A4A53-8E69-4391-9DF3-B5EB0AFDF591}"/>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79;p11">
              <a:extLst>
                <a:ext uri="{FF2B5EF4-FFF2-40B4-BE49-F238E27FC236}">
                  <a16:creationId xmlns:a16="http://schemas.microsoft.com/office/drawing/2014/main" id="{88F9DAA2-7B91-487A-9600-03CBEB585E15}"/>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80;p11">
              <a:extLst>
                <a:ext uri="{FF2B5EF4-FFF2-40B4-BE49-F238E27FC236}">
                  <a16:creationId xmlns:a16="http://schemas.microsoft.com/office/drawing/2014/main" id="{48074C65-3251-4FCA-8F7E-B4240EF6F6D0}"/>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81;p11">
              <a:extLst>
                <a:ext uri="{FF2B5EF4-FFF2-40B4-BE49-F238E27FC236}">
                  <a16:creationId xmlns:a16="http://schemas.microsoft.com/office/drawing/2014/main" id="{C5B9AA92-1101-490A-B124-97334389F441}"/>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82;p11">
              <a:extLst>
                <a:ext uri="{FF2B5EF4-FFF2-40B4-BE49-F238E27FC236}">
                  <a16:creationId xmlns:a16="http://schemas.microsoft.com/office/drawing/2014/main" id="{95AD2EA0-0D53-45F7-9081-068AD4D9214E}"/>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83;p11">
              <a:extLst>
                <a:ext uri="{FF2B5EF4-FFF2-40B4-BE49-F238E27FC236}">
                  <a16:creationId xmlns:a16="http://schemas.microsoft.com/office/drawing/2014/main" id="{0445540A-F53D-4229-901D-17AD551DD53F}"/>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84;p11">
              <a:extLst>
                <a:ext uri="{FF2B5EF4-FFF2-40B4-BE49-F238E27FC236}">
                  <a16:creationId xmlns:a16="http://schemas.microsoft.com/office/drawing/2014/main" id="{89CB3A75-F953-4142-8A3E-3E6ECD08414B}"/>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5;p11">
              <a:extLst>
                <a:ext uri="{FF2B5EF4-FFF2-40B4-BE49-F238E27FC236}">
                  <a16:creationId xmlns:a16="http://schemas.microsoft.com/office/drawing/2014/main" id="{3C07F6A1-1D7C-47DC-A354-AA631F075099}"/>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6;p11">
              <a:extLst>
                <a:ext uri="{FF2B5EF4-FFF2-40B4-BE49-F238E27FC236}">
                  <a16:creationId xmlns:a16="http://schemas.microsoft.com/office/drawing/2014/main" id="{FAF66F54-A262-4882-9525-85E867E48398}"/>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7;p11">
              <a:extLst>
                <a:ext uri="{FF2B5EF4-FFF2-40B4-BE49-F238E27FC236}">
                  <a16:creationId xmlns:a16="http://schemas.microsoft.com/office/drawing/2014/main" id="{DA248CA9-1BD1-44D5-80C8-591A43D89189}"/>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88;p11">
              <a:extLst>
                <a:ext uri="{FF2B5EF4-FFF2-40B4-BE49-F238E27FC236}">
                  <a16:creationId xmlns:a16="http://schemas.microsoft.com/office/drawing/2014/main" id="{F06F170F-6B8F-4AF8-B4F0-A74B30C5D3D4}"/>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89;p11">
              <a:extLst>
                <a:ext uri="{FF2B5EF4-FFF2-40B4-BE49-F238E27FC236}">
                  <a16:creationId xmlns:a16="http://schemas.microsoft.com/office/drawing/2014/main" id="{692D4295-B903-451D-AEFD-F7987CFC6857}"/>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90;p11">
              <a:extLst>
                <a:ext uri="{FF2B5EF4-FFF2-40B4-BE49-F238E27FC236}">
                  <a16:creationId xmlns:a16="http://schemas.microsoft.com/office/drawing/2014/main" id="{934A138E-0ABD-46E6-890E-D43174A93F61}"/>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91;p11">
              <a:extLst>
                <a:ext uri="{FF2B5EF4-FFF2-40B4-BE49-F238E27FC236}">
                  <a16:creationId xmlns:a16="http://schemas.microsoft.com/office/drawing/2014/main" id="{FECB7CEA-7500-4E35-B810-C4E64B4F7578}"/>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92;p11">
              <a:extLst>
                <a:ext uri="{FF2B5EF4-FFF2-40B4-BE49-F238E27FC236}">
                  <a16:creationId xmlns:a16="http://schemas.microsoft.com/office/drawing/2014/main" id="{6D086E67-1727-45D8-92CB-E92C76A4587C}"/>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93;p11">
              <a:extLst>
                <a:ext uri="{FF2B5EF4-FFF2-40B4-BE49-F238E27FC236}">
                  <a16:creationId xmlns:a16="http://schemas.microsoft.com/office/drawing/2014/main" id="{B3D0DFE7-1286-408D-8F12-E9D489FA1E80}"/>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94;p11">
              <a:extLst>
                <a:ext uri="{FF2B5EF4-FFF2-40B4-BE49-F238E27FC236}">
                  <a16:creationId xmlns:a16="http://schemas.microsoft.com/office/drawing/2014/main" id="{B9D34AF1-42B0-45DE-855E-42C06346B8B5}"/>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5;p11">
              <a:extLst>
                <a:ext uri="{FF2B5EF4-FFF2-40B4-BE49-F238E27FC236}">
                  <a16:creationId xmlns:a16="http://schemas.microsoft.com/office/drawing/2014/main" id="{6272373D-81E5-4D2A-9115-5B7507DBF317}"/>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6;p11">
              <a:extLst>
                <a:ext uri="{FF2B5EF4-FFF2-40B4-BE49-F238E27FC236}">
                  <a16:creationId xmlns:a16="http://schemas.microsoft.com/office/drawing/2014/main" id="{AED374F5-27AD-4956-8269-664D38254B5B}"/>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7;p11">
              <a:extLst>
                <a:ext uri="{FF2B5EF4-FFF2-40B4-BE49-F238E27FC236}">
                  <a16:creationId xmlns:a16="http://schemas.microsoft.com/office/drawing/2014/main" id="{65BF8B21-F406-4A7B-BAD4-5D6580F1F390}"/>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98;p11">
              <a:extLst>
                <a:ext uri="{FF2B5EF4-FFF2-40B4-BE49-F238E27FC236}">
                  <a16:creationId xmlns:a16="http://schemas.microsoft.com/office/drawing/2014/main" id="{4840280D-5CB4-4F08-8B8E-BFEE84CA608B}"/>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99;p11">
              <a:extLst>
                <a:ext uri="{FF2B5EF4-FFF2-40B4-BE49-F238E27FC236}">
                  <a16:creationId xmlns:a16="http://schemas.microsoft.com/office/drawing/2014/main" id="{CBB2EE2B-1DA5-4A05-8B51-0907425B3F39}"/>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00;p11">
              <a:extLst>
                <a:ext uri="{FF2B5EF4-FFF2-40B4-BE49-F238E27FC236}">
                  <a16:creationId xmlns:a16="http://schemas.microsoft.com/office/drawing/2014/main" id="{8F6254E3-0AA5-4CCA-8330-AC2FDF13D20D}"/>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01;p11">
              <a:extLst>
                <a:ext uri="{FF2B5EF4-FFF2-40B4-BE49-F238E27FC236}">
                  <a16:creationId xmlns:a16="http://schemas.microsoft.com/office/drawing/2014/main" id="{DD78480F-90A0-4446-871F-41E30D610518}"/>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2;p11">
              <a:extLst>
                <a:ext uri="{FF2B5EF4-FFF2-40B4-BE49-F238E27FC236}">
                  <a16:creationId xmlns:a16="http://schemas.microsoft.com/office/drawing/2014/main" id="{94A79B9A-BD20-4E3F-9702-1573EBBC7E6A}"/>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03;p11">
              <a:extLst>
                <a:ext uri="{FF2B5EF4-FFF2-40B4-BE49-F238E27FC236}">
                  <a16:creationId xmlns:a16="http://schemas.microsoft.com/office/drawing/2014/main" id="{1A2ADEB5-5B4E-417C-A299-3C46519094EF}"/>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04;p11">
              <a:extLst>
                <a:ext uri="{FF2B5EF4-FFF2-40B4-BE49-F238E27FC236}">
                  <a16:creationId xmlns:a16="http://schemas.microsoft.com/office/drawing/2014/main" id="{88DDE4CC-198B-40F2-8C3A-47D6B9A64795}"/>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Footer Placeholder 3">
            <a:extLst>
              <a:ext uri="{FF2B5EF4-FFF2-40B4-BE49-F238E27FC236}">
                <a16:creationId xmlns:a16="http://schemas.microsoft.com/office/drawing/2014/main" id="{5B405CAF-F7AF-485E-B395-13664746D684}"/>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2" name="Title 1">
            <a:extLst>
              <a:ext uri="{FF2B5EF4-FFF2-40B4-BE49-F238E27FC236}">
                <a16:creationId xmlns:a16="http://schemas.microsoft.com/office/drawing/2014/main" id="{7B4481B5-B19A-4E92-AFD7-57A520032923}"/>
              </a:ext>
            </a:extLst>
          </p:cNvPr>
          <p:cNvSpPr>
            <a:spLocks noGrp="1"/>
          </p:cNvSpPr>
          <p:nvPr>
            <p:ph type="title"/>
          </p:nvPr>
        </p:nvSpPr>
        <p:spPr>
          <a:xfrm>
            <a:off x="477810" y="268746"/>
            <a:ext cx="11269586" cy="919516"/>
          </a:xfrm>
          <a:solidFill>
            <a:srgbClr val="161569"/>
          </a:solidFill>
        </p:spPr>
        <p:txBody>
          <a:bodyPr vert="horz" lIns="91440" tIns="45720" rIns="91440" bIns="45720" rtlCol="0" anchor="ctr">
            <a:normAutofit/>
          </a:bodyPr>
          <a:lstStyle/>
          <a:p>
            <a:pPr algn="ctr"/>
            <a:r>
              <a:rPr lang="en-US" sz="3600" b="1" kern="1200" dirty="0">
                <a:solidFill>
                  <a:schemeClr val="bg1"/>
                </a:solidFill>
                <a:latin typeface="Montserrat" panose="02000505000000020004" pitchFamily="2" charset="0"/>
              </a:rPr>
              <a:t>LCFF Calculator</a:t>
            </a:r>
          </a:p>
        </p:txBody>
      </p:sp>
      <p:pic>
        <p:nvPicPr>
          <p:cNvPr id="16" name="Content Placeholder 8">
            <a:extLst>
              <a:ext uri="{FF2B5EF4-FFF2-40B4-BE49-F238E27FC236}">
                <a16:creationId xmlns:a16="http://schemas.microsoft.com/office/drawing/2014/main" id="{FB46D664-742E-42CC-A146-6DD60C10D3B8}"/>
              </a:ext>
            </a:extLst>
          </p:cNvPr>
          <p:cNvPicPr>
            <a:picLocks noGrp="1" noChangeAspect="1"/>
          </p:cNvPicPr>
          <p:nvPr>
            <p:ph idx="1"/>
          </p:nvPr>
        </p:nvPicPr>
        <p:blipFill>
          <a:blip r:embed="rId3"/>
          <a:stretch>
            <a:fillRect/>
          </a:stretch>
        </p:blipFill>
        <p:spPr>
          <a:xfrm>
            <a:off x="477810" y="1414253"/>
            <a:ext cx="11262181" cy="3753254"/>
          </a:xfrm>
          <a:prstGeom prst="rect">
            <a:avLst/>
          </a:prstGeom>
        </p:spPr>
      </p:pic>
      <p:sp>
        <p:nvSpPr>
          <p:cNvPr id="60" name="Rectangle: Rounded Corners 59">
            <a:extLst>
              <a:ext uri="{FF2B5EF4-FFF2-40B4-BE49-F238E27FC236}">
                <a16:creationId xmlns:a16="http://schemas.microsoft.com/office/drawing/2014/main" id="{993FA1F8-E1D5-4910-9320-90B665917F90}"/>
              </a:ext>
            </a:extLst>
          </p:cNvPr>
          <p:cNvSpPr/>
          <p:nvPr/>
        </p:nvSpPr>
        <p:spPr>
          <a:xfrm>
            <a:off x="477810" y="5456471"/>
            <a:ext cx="11262181" cy="491827"/>
          </a:xfrm>
          <a:prstGeom prst="roundRect">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4"/>
              </a:rPr>
              <a:t>https://www.fcmat.org/lcff</a:t>
            </a:r>
            <a:endParaRPr lang="en-US" b="1" dirty="0">
              <a:solidFill>
                <a:srgbClr val="161569"/>
              </a:solidFill>
              <a:latin typeface="Montserrat" panose="02000505000000020004" pitchFamily="2" charset="0"/>
            </a:endParaRPr>
          </a:p>
        </p:txBody>
      </p:sp>
    </p:spTree>
    <p:extLst>
      <p:ext uri="{BB962C8B-B14F-4D97-AF65-F5344CB8AC3E}">
        <p14:creationId xmlns:p14="http://schemas.microsoft.com/office/powerpoint/2010/main" val="90463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174B8CD-2478-43C7-BE11-1F44EC213F42}"/>
              </a:ext>
            </a:extLst>
          </p:cNvPr>
          <p:cNvSpPr/>
          <p:nvPr/>
        </p:nvSpPr>
        <p:spPr>
          <a:xfrm>
            <a:off x="4482583" y="0"/>
            <a:ext cx="7726833" cy="613132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06779-4A12-477A-B3B5-C9E55AD814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333077-C535-4069-B6EE-AAB0F825343A}"/>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4E897A6-3B0A-4EAF-B88E-053401345331}"/>
              </a:ext>
            </a:extLst>
          </p:cNvPr>
          <p:cNvSpPr>
            <a:spLocks noGrp="1"/>
          </p:cNvSpPr>
          <p:nvPr>
            <p:ph type="ftr" sz="quarter" idx="11"/>
          </p:nvPr>
        </p:nvSpPr>
        <p:spPr/>
        <p:txBody>
          <a:bodyPr/>
          <a:lstStyle/>
          <a:p>
            <a:r>
              <a:rPr lang="en-US"/>
              <a:t>What's Your Data Worth?</a:t>
            </a:r>
          </a:p>
        </p:txBody>
      </p:sp>
      <p:sp>
        <p:nvSpPr>
          <p:cNvPr id="13" name="Rectangle 12">
            <a:extLst>
              <a:ext uri="{FF2B5EF4-FFF2-40B4-BE49-F238E27FC236}">
                <a16:creationId xmlns:a16="http://schemas.microsoft.com/office/drawing/2014/main" id="{BB23CD19-92CF-4C20-9374-0A229F3888A6}"/>
              </a:ext>
            </a:extLst>
          </p:cNvPr>
          <p:cNvSpPr/>
          <p:nvPr/>
        </p:nvSpPr>
        <p:spPr>
          <a:xfrm>
            <a:off x="0" y="0"/>
            <a:ext cx="4482583" cy="613132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8F7B3A8-09C3-4C3A-B7B9-AB212A35D522}"/>
              </a:ext>
            </a:extLst>
          </p:cNvPr>
          <p:cNvSpPr txBox="1">
            <a:spLocks/>
          </p:cNvSpPr>
          <p:nvPr/>
        </p:nvSpPr>
        <p:spPr>
          <a:xfrm>
            <a:off x="444135" y="690241"/>
            <a:ext cx="3747642" cy="1645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a:lstStyle>
          <a:p>
            <a:r>
              <a:rPr lang="en-US" sz="3700" b="1">
                <a:solidFill>
                  <a:schemeClr val="bg1"/>
                </a:solidFill>
              </a:rPr>
              <a:t>Better data.</a:t>
            </a:r>
            <a:br>
              <a:rPr lang="en-US" sz="3700" b="1">
                <a:solidFill>
                  <a:schemeClr val="bg1"/>
                </a:solidFill>
              </a:rPr>
            </a:br>
            <a:r>
              <a:rPr lang="en-US" sz="3700" b="1">
                <a:solidFill>
                  <a:schemeClr val="bg1"/>
                </a:solidFill>
              </a:rPr>
              <a:t>Better schools.</a:t>
            </a:r>
          </a:p>
        </p:txBody>
      </p:sp>
      <p:sp>
        <p:nvSpPr>
          <p:cNvPr id="15" name="Title 1">
            <a:extLst>
              <a:ext uri="{FF2B5EF4-FFF2-40B4-BE49-F238E27FC236}">
                <a16:creationId xmlns:a16="http://schemas.microsoft.com/office/drawing/2014/main" id="{735ECA32-28F8-446B-A088-209DD7859333}"/>
              </a:ext>
            </a:extLst>
          </p:cNvPr>
          <p:cNvSpPr txBox="1">
            <a:spLocks/>
          </p:cNvSpPr>
          <p:nvPr/>
        </p:nvSpPr>
        <p:spPr>
          <a:xfrm>
            <a:off x="804672" y="2548467"/>
            <a:ext cx="3387105" cy="3628495"/>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a:lstStyle>
          <a:p>
            <a:pPr indent="-228600">
              <a:spcAft>
                <a:spcPts val="600"/>
              </a:spcAft>
              <a:buFont typeface="Arial" panose="020B0604020202020204" pitchFamily="34" charset="0"/>
              <a:buChar char="•"/>
            </a:pPr>
            <a:r>
              <a:rPr lang="en-US" sz="1800">
                <a:solidFill>
                  <a:schemeClr val="bg1"/>
                </a:solidFill>
                <a:latin typeface="+mn-lt"/>
                <a:ea typeface="+mn-ea"/>
                <a:cs typeface="+mn-cs"/>
              </a:rPr>
              <a:t>CALPADS</a:t>
            </a:r>
          </a:p>
          <a:p>
            <a:pPr indent="-228600">
              <a:spcAft>
                <a:spcPts val="600"/>
              </a:spcAft>
              <a:buFont typeface="Arial" panose="020B0604020202020204" pitchFamily="34" charset="0"/>
              <a:buChar char="•"/>
            </a:pPr>
            <a:r>
              <a:rPr lang="en-US" sz="1800">
                <a:solidFill>
                  <a:schemeClr val="bg1"/>
                </a:solidFill>
                <a:latin typeface="+mn-lt"/>
                <a:ea typeface="+mn-ea"/>
                <a:cs typeface="+mn-cs"/>
              </a:rPr>
              <a:t>Ed-Data</a:t>
            </a:r>
          </a:p>
          <a:p>
            <a:pPr indent="-228600">
              <a:spcAft>
                <a:spcPts val="600"/>
              </a:spcAft>
              <a:buFont typeface="Arial" panose="020B0604020202020204" pitchFamily="34" charset="0"/>
              <a:buChar char="•"/>
            </a:pPr>
            <a:r>
              <a:rPr lang="en-US" sz="1800">
                <a:solidFill>
                  <a:schemeClr val="bg1"/>
                </a:solidFill>
                <a:latin typeface="+mn-lt"/>
                <a:ea typeface="+mn-ea"/>
                <a:cs typeface="+mn-cs"/>
              </a:rPr>
              <a:t>Projection-Pro</a:t>
            </a:r>
          </a:p>
          <a:p>
            <a:pPr indent="-228600">
              <a:spcAft>
                <a:spcPts val="600"/>
              </a:spcAft>
              <a:buFont typeface="Arial" panose="020B0604020202020204" pitchFamily="34" charset="0"/>
              <a:buChar char="•"/>
            </a:pPr>
            <a:r>
              <a:rPr lang="en-US" sz="1800">
                <a:solidFill>
                  <a:schemeClr val="bg1"/>
                </a:solidFill>
                <a:latin typeface="+mn-lt"/>
                <a:ea typeface="+mn-ea"/>
                <a:cs typeface="+mn-cs"/>
              </a:rPr>
              <a:t>SACS</a:t>
            </a:r>
          </a:p>
        </p:txBody>
      </p:sp>
      <p:pic>
        <p:nvPicPr>
          <p:cNvPr id="17" name="Content Placeholder 15" descr="A screenshot of the CALPADS dashboard">
            <a:extLst>
              <a:ext uri="{FF2B5EF4-FFF2-40B4-BE49-F238E27FC236}">
                <a16:creationId xmlns:a16="http://schemas.microsoft.com/office/drawing/2014/main" id="{622BB786-0389-4642-B6C2-AD4E5795874B}"/>
              </a:ext>
            </a:extLst>
          </p:cNvPr>
          <p:cNvPicPr>
            <a:picLocks noChangeAspect="1"/>
          </p:cNvPicPr>
          <p:nvPr/>
        </p:nvPicPr>
        <p:blipFill>
          <a:blip r:embed="rId3"/>
          <a:stretch>
            <a:fillRect/>
          </a:stretch>
        </p:blipFill>
        <p:spPr>
          <a:xfrm>
            <a:off x="5176117" y="3503792"/>
            <a:ext cx="3442590" cy="2065554"/>
          </a:xfrm>
          <a:prstGeom prst="rect">
            <a:avLst/>
          </a:prstGeom>
        </p:spPr>
      </p:pic>
      <p:pic>
        <p:nvPicPr>
          <p:cNvPr id="18" name="Picture 4">
            <a:extLst>
              <a:ext uri="{FF2B5EF4-FFF2-40B4-BE49-F238E27FC236}">
                <a16:creationId xmlns:a16="http://schemas.microsoft.com/office/drawing/2014/main" id="{ADBA7916-2776-41B7-B371-62729B95F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2435" y="588004"/>
            <a:ext cx="3826465" cy="25879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A screenshot of the Projection-Pro login page">
            <a:extLst>
              <a:ext uri="{FF2B5EF4-FFF2-40B4-BE49-F238E27FC236}">
                <a16:creationId xmlns:a16="http://schemas.microsoft.com/office/drawing/2014/main" id="{FC2E665E-86A8-47C6-97A1-B9C70E11D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9934" y="3749198"/>
            <a:ext cx="2464735" cy="14788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screenshot of a computer&#10;&#10;Description generated with very high confidence">
            <a:extLst>
              <a:ext uri="{FF2B5EF4-FFF2-40B4-BE49-F238E27FC236}">
                <a16:creationId xmlns:a16="http://schemas.microsoft.com/office/drawing/2014/main" id="{26D6BEC1-87C0-43A1-BF50-804AF1E8C56E}"/>
              </a:ext>
            </a:extLst>
          </p:cNvPr>
          <p:cNvPicPr>
            <a:picLocks noChangeAspect="1"/>
          </p:cNvPicPr>
          <p:nvPr/>
        </p:nvPicPr>
        <p:blipFill>
          <a:blip r:embed="rId6"/>
          <a:stretch>
            <a:fillRect/>
          </a:stretch>
        </p:blipFill>
        <p:spPr>
          <a:xfrm>
            <a:off x="9269342" y="568844"/>
            <a:ext cx="2305917" cy="2554246"/>
          </a:xfrm>
          <a:prstGeom prst="rect">
            <a:avLst/>
          </a:prstGeom>
        </p:spPr>
      </p:pic>
    </p:spTree>
    <p:extLst>
      <p:ext uri="{BB962C8B-B14F-4D97-AF65-F5344CB8AC3E}">
        <p14:creationId xmlns:p14="http://schemas.microsoft.com/office/powerpoint/2010/main" val="3614029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group of people preparing food in a kitchen&#10;&#10;Description generated with very high confidence">
            <a:extLst>
              <a:ext uri="{FF2B5EF4-FFF2-40B4-BE49-F238E27FC236}">
                <a16:creationId xmlns:a16="http://schemas.microsoft.com/office/drawing/2014/main" id="{85E12AE7-D3B5-4D8F-B738-D35B66247217}"/>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15094"/>
          <a:stretch/>
        </p:blipFill>
        <p:spPr>
          <a:xfrm>
            <a:off x="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31F6811-25AB-49D7-B11C-9C41DF0F4B71}"/>
              </a:ext>
            </a:extLst>
          </p:cNvPr>
          <p:cNvSpPr>
            <a:spLocks noGrp="1"/>
          </p:cNvSpPr>
          <p:nvPr>
            <p:ph type="title"/>
          </p:nvPr>
        </p:nvSpPr>
        <p:spPr>
          <a:xfrm>
            <a:off x="8451988" y="3406563"/>
            <a:ext cx="3422074" cy="1408387"/>
          </a:xfrm>
        </p:spPr>
        <p:txBody>
          <a:bodyPr vert="horz" lIns="91440" tIns="45720" rIns="91440" bIns="45720" rtlCol="0" anchor="b">
            <a:normAutofit/>
          </a:bodyPr>
          <a:lstStyle/>
          <a:p>
            <a:r>
              <a:rPr lang="en-US" sz="4000" b="1" dirty="0">
                <a:solidFill>
                  <a:schemeClr val="tx1"/>
                </a:solidFill>
              </a:rPr>
              <a:t>Sample Scenarios</a:t>
            </a:r>
            <a:endParaRPr lang="en-US" sz="4000" dirty="0">
              <a:solidFill>
                <a:schemeClr val="tx1"/>
              </a:solidFill>
            </a:endParaRPr>
          </a:p>
        </p:txBody>
      </p:sp>
      <p:cxnSp>
        <p:nvCxnSpPr>
          <p:cNvPr id="9"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4652BCA-2E2E-48FE-8C6B-A20F4AF36203}"/>
              </a:ext>
            </a:extLst>
          </p:cNvPr>
          <p:cNvSpPr/>
          <p:nvPr/>
        </p:nvSpPr>
        <p:spPr>
          <a:xfrm>
            <a:off x="8451988" y="5217541"/>
            <a:ext cx="3740012" cy="1200329"/>
          </a:xfrm>
          <a:prstGeom prst="rect">
            <a:avLst/>
          </a:prstGeom>
        </p:spPr>
        <p:txBody>
          <a:bodyPr wrap="square">
            <a:spAutoFit/>
          </a:bodyPr>
          <a:lstStyle/>
          <a:p>
            <a:pPr>
              <a:spcAft>
                <a:spcPts val="600"/>
              </a:spcAft>
            </a:pPr>
            <a:r>
              <a:rPr lang="en-US" sz="2400">
                <a:latin typeface="Montserrat" panose="02000505000000020004" pitchFamily="2" charset="0"/>
              </a:rPr>
              <a:t>Under-identification</a:t>
            </a:r>
            <a:br>
              <a:rPr lang="en-US" sz="2400">
                <a:latin typeface="Montserrat" panose="02000505000000020004" pitchFamily="2" charset="0"/>
              </a:rPr>
            </a:br>
            <a:r>
              <a:rPr lang="en-US" sz="2400">
                <a:latin typeface="Montserrat" panose="02000505000000020004" pitchFamily="2" charset="0"/>
              </a:rPr>
              <a:t>Over-identification</a:t>
            </a:r>
            <a:br>
              <a:rPr lang="en-US" sz="2400">
                <a:latin typeface="Montserrat" panose="02000505000000020004" pitchFamily="2" charset="0"/>
              </a:rPr>
            </a:br>
            <a:r>
              <a:rPr lang="en-US" sz="2400">
                <a:latin typeface="Montserrat" panose="02000505000000020004" pitchFamily="2" charset="0"/>
              </a:rPr>
              <a:t>ADA effects</a:t>
            </a:r>
            <a:endParaRPr lang="en-US" sz="2400"/>
          </a:p>
        </p:txBody>
      </p:sp>
      <p:sp>
        <p:nvSpPr>
          <p:cNvPr id="7" name="TextBox 6">
            <a:extLst>
              <a:ext uri="{FF2B5EF4-FFF2-40B4-BE49-F238E27FC236}">
                <a16:creationId xmlns:a16="http://schemas.microsoft.com/office/drawing/2014/main" id="{84248CD4-57AB-4438-AE08-800EBD629CF9}"/>
              </a:ext>
            </a:extLst>
          </p:cNvPr>
          <p:cNvSpPr txBox="1"/>
          <p:nvPr/>
        </p:nvSpPr>
        <p:spPr>
          <a:xfrm>
            <a:off x="9458559" y="6657945"/>
            <a:ext cx="27334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somospacientes.com/noticias/avances/las-normas-sociales-influyen-sobre-las-conductas-alimenticias-individual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4" name="Footer Placeholder 3">
            <a:extLst>
              <a:ext uri="{FF2B5EF4-FFF2-40B4-BE49-F238E27FC236}">
                <a16:creationId xmlns:a16="http://schemas.microsoft.com/office/drawing/2014/main" id="{F77F2040-5C23-443D-88C6-4A21961EA74A}"/>
              </a:ext>
            </a:extLst>
          </p:cNvPr>
          <p:cNvSpPr>
            <a:spLocks noGrp="1"/>
          </p:cNvSpPr>
          <p:nvPr>
            <p:ph type="ftr" sz="quarter" idx="11"/>
          </p:nvPr>
        </p:nvSpPr>
        <p:spPr/>
        <p:txBody>
          <a:bodyPr/>
          <a:lstStyle/>
          <a:p>
            <a:r>
              <a:rPr lang="en-US"/>
              <a:t>What's Your Data Worth?</a:t>
            </a:r>
          </a:p>
        </p:txBody>
      </p:sp>
    </p:spTree>
    <p:extLst>
      <p:ext uri="{BB962C8B-B14F-4D97-AF65-F5344CB8AC3E}">
        <p14:creationId xmlns:p14="http://schemas.microsoft.com/office/powerpoint/2010/main" val="132594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5" descr="A group of people preparing food in a kitchen&#10;&#10;Description automatically generated">
            <a:extLst>
              <a:ext uri="{FF2B5EF4-FFF2-40B4-BE49-F238E27FC236}">
                <a16:creationId xmlns:a16="http://schemas.microsoft.com/office/drawing/2014/main" id="{8B9EDF03-BD17-47E9-9382-ADA70D72ECB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6279" r="1394" b="-1"/>
          <a:stretch/>
        </p:blipFill>
        <p:spPr>
          <a:xfrm>
            <a:off x="20" y="10"/>
            <a:ext cx="12191980" cy="6857990"/>
          </a:xfrm>
          <a:prstGeom prst="rect">
            <a:avLst/>
          </a:prstGeom>
        </p:spPr>
      </p:pic>
      <p:sp>
        <p:nvSpPr>
          <p:cNvPr id="17" name="Freeform: Shape 16">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8CAE5B-B866-4E41-B807-1A1B33A572A0}"/>
              </a:ext>
            </a:extLst>
          </p:cNvPr>
          <p:cNvSpPr>
            <a:spLocks noGrp="1"/>
          </p:cNvSpPr>
          <p:nvPr>
            <p:ph type="title"/>
          </p:nvPr>
        </p:nvSpPr>
        <p:spPr>
          <a:xfrm>
            <a:off x="212332" y="676687"/>
            <a:ext cx="4723562" cy="1043409"/>
          </a:xfrm>
        </p:spPr>
        <p:txBody>
          <a:bodyPr>
            <a:normAutofit/>
          </a:bodyPr>
          <a:lstStyle/>
          <a:p>
            <a:r>
              <a:rPr lang="en-US" sz="3300" b="1" dirty="0">
                <a:latin typeface="Montserrat" panose="02000505000000020004" pitchFamily="2" charset="0"/>
              </a:rPr>
              <a:t>Identifying Eligible FRPM Students</a:t>
            </a:r>
          </a:p>
        </p:txBody>
      </p:sp>
      <p:sp>
        <p:nvSpPr>
          <p:cNvPr id="12" name="Content Placeholder 11">
            <a:extLst>
              <a:ext uri="{FF2B5EF4-FFF2-40B4-BE49-F238E27FC236}">
                <a16:creationId xmlns:a16="http://schemas.microsoft.com/office/drawing/2014/main" id="{E52EAD5D-589D-472E-A590-2A036B7CF5EC}"/>
              </a:ext>
            </a:extLst>
          </p:cNvPr>
          <p:cNvSpPr>
            <a:spLocks noGrp="1"/>
          </p:cNvSpPr>
          <p:nvPr>
            <p:ph idx="1"/>
          </p:nvPr>
        </p:nvSpPr>
        <p:spPr>
          <a:xfrm>
            <a:off x="212332" y="1798807"/>
            <a:ext cx="4062642" cy="2754086"/>
          </a:xfrm>
        </p:spPr>
        <p:txBody>
          <a:bodyPr anchor="t">
            <a:normAutofit/>
          </a:bodyPr>
          <a:lstStyle/>
          <a:p>
            <a:r>
              <a:rPr lang="en-US" dirty="0">
                <a:latin typeface="Montserrat" panose="02000505000000020004" pitchFamily="2" charset="0"/>
              </a:rPr>
              <a:t>System Synchronization</a:t>
            </a:r>
          </a:p>
          <a:p>
            <a:r>
              <a:rPr lang="en-US" dirty="0">
                <a:latin typeface="Montserrat" panose="02000505000000020004" pitchFamily="2" charset="0"/>
              </a:rPr>
              <a:t>Direct Certification</a:t>
            </a:r>
          </a:p>
          <a:p>
            <a:r>
              <a:rPr lang="en-US" dirty="0">
                <a:latin typeface="Montserrat" panose="02000505000000020004" pitchFamily="2" charset="0"/>
              </a:rPr>
              <a:t>Provision 2/3/CEP</a:t>
            </a:r>
          </a:p>
          <a:p>
            <a:r>
              <a:rPr lang="en-US" dirty="0">
                <a:latin typeface="Montserrat" panose="02000505000000020004" pitchFamily="2" charset="0"/>
              </a:rPr>
              <a:t>Verification</a:t>
            </a:r>
          </a:p>
          <a:p>
            <a:r>
              <a:rPr lang="en-US" dirty="0">
                <a:latin typeface="Montserrat" panose="02000505000000020004" pitchFamily="2" charset="0"/>
              </a:rPr>
              <a:t>Documentation</a:t>
            </a:r>
          </a:p>
        </p:txBody>
      </p:sp>
      <p:sp>
        <p:nvSpPr>
          <p:cNvPr id="7" name="TextBox 6">
            <a:extLst>
              <a:ext uri="{FF2B5EF4-FFF2-40B4-BE49-F238E27FC236}">
                <a16:creationId xmlns:a16="http://schemas.microsoft.com/office/drawing/2014/main" id="{0C010617-BBC9-4603-B68C-8EC2470E6A04}"/>
              </a:ext>
            </a:extLst>
          </p:cNvPr>
          <p:cNvSpPr txBox="1"/>
          <p:nvPr/>
        </p:nvSpPr>
        <p:spPr>
          <a:xfrm>
            <a:off x="9458559" y="6657945"/>
            <a:ext cx="27334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somospacientes.com/noticias/avances/las-normas-sociales-influyen-sobre-las-conductas-alimenticias-individual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3" name="Footer Placeholder 2">
            <a:extLst>
              <a:ext uri="{FF2B5EF4-FFF2-40B4-BE49-F238E27FC236}">
                <a16:creationId xmlns:a16="http://schemas.microsoft.com/office/drawing/2014/main" id="{00822090-41B4-459A-AF19-285DF9C17F29}"/>
              </a:ext>
            </a:extLst>
          </p:cNvPr>
          <p:cNvSpPr>
            <a:spLocks noGrp="1"/>
          </p:cNvSpPr>
          <p:nvPr>
            <p:ph type="ftr" sz="quarter" idx="11"/>
          </p:nvPr>
        </p:nvSpPr>
        <p:spPr/>
        <p:txBody>
          <a:bodyPr/>
          <a:lstStyle/>
          <a:p>
            <a:r>
              <a:rPr lang="en-US"/>
              <a:t>What's Your Data Worth?</a:t>
            </a:r>
          </a:p>
        </p:txBody>
      </p:sp>
    </p:spTree>
    <p:extLst>
      <p:ext uri="{BB962C8B-B14F-4D97-AF65-F5344CB8AC3E}">
        <p14:creationId xmlns:p14="http://schemas.microsoft.com/office/powerpoint/2010/main" val="2768174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D915D1F-ECF7-4DB9-9361-DBF7E872A4C9}"/>
              </a:ext>
            </a:extLst>
          </p:cNvPr>
          <p:cNvSpPr>
            <a:spLocks noGrp="1"/>
          </p:cNvSpPr>
          <p:nvPr>
            <p:ph type="title"/>
          </p:nvPr>
        </p:nvSpPr>
        <p:spPr/>
        <p:txBody>
          <a:bodyPr>
            <a:normAutofit/>
          </a:bodyPr>
          <a:lstStyle/>
          <a:p>
            <a:r>
              <a:rPr lang="en-US" sz="3600" dirty="0"/>
              <a:t>Promote Data-Driven Decision-Making</a:t>
            </a:r>
            <a:br>
              <a:rPr lang="en-US" sz="3600" dirty="0"/>
            </a:br>
            <a:endParaRPr lang="en-US" sz="3600" dirty="0"/>
          </a:p>
        </p:txBody>
      </p:sp>
      <p:sp>
        <p:nvSpPr>
          <p:cNvPr id="6" name="Content Placeholder 5">
            <a:extLst>
              <a:ext uri="{FF2B5EF4-FFF2-40B4-BE49-F238E27FC236}">
                <a16:creationId xmlns:a16="http://schemas.microsoft.com/office/drawing/2014/main" id="{0AA76B22-F2E9-4346-9AD3-0F34FF8251CC}"/>
              </a:ext>
            </a:extLst>
          </p:cNvPr>
          <p:cNvSpPr>
            <a:spLocks noGrp="1"/>
          </p:cNvSpPr>
          <p:nvPr>
            <p:ph idx="1"/>
          </p:nvPr>
        </p:nvSpPr>
        <p:spPr>
          <a:xfrm>
            <a:off x="670560" y="1687513"/>
            <a:ext cx="5059680" cy="4185708"/>
          </a:xfrm>
        </p:spPr>
        <p:txBody>
          <a:bodyPr anchor="ctr">
            <a:normAutofit fontScale="85000" lnSpcReduction="20000"/>
          </a:bodyPr>
          <a:lstStyle/>
          <a:p>
            <a:r>
              <a:rPr lang="en-US" sz="1600" dirty="0"/>
              <a:t>Plan</a:t>
            </a:r>
          </a:p>
          <a:p>
            <a:pPr lvl="1"/>
            <a:r>
              <a:rPr lang="en-US" sz="1600" dirty="0"/>
              <a:t>Formulate a Strategy</a:t>
            </a:r>
          </a:p>
          <a:p>
            <a:pPr lvl="1"/>
            <a:r>
              <a:rPr lang="en-US" sz="1600" dirty="0"/>
              <a:t>Develop Data Governance structures</a:t>
            </a:r>
          </a:p>
          <a:p>
            <a:pPr lvl="1"/>
            <a:r>
              <a:rPr lang="en-US" sz="1600" dirty="0"/>
              <a:t>Inventory current data sets</a:t>
            </a:r>
          </a:p>
          <a:p>
            <a:r>
              <a:rPr lang="en-US" sz="1600" dirty="0"/>
              <a:t>Build Capacity</a:t>
            </a:r>
          </a:p>
          <a:p>
            <a:pPr lvl="1"/>
            <a:r>
              <a:rPr lang="en-US" sz="1600" dirty="0"/>
              <a:t>Hire staff skilled in data analysis</a:t>
            </a:r>
          </a:p>
          <a:p>
            <a:pPr lvl="1"/>
            <a:r>
              <a:rPr lang="en-US" sz="1600" dirty="0"/>
              <a:t>Build data literacy for existing staff</a:t>
            </a:r>
          </a:p>
          <a:p>
            <a:pPr lvl="1"/>
            <a:r>
              <a:rPr lang="en-US" sz="1600" dirty="0"/>
              <a:t>Leverage partnerships</a:t>
            </a:r>
          </a:p>
          <a:p>
            <a:pPr lvl="1"/>
            <a:r>
              <a:rPr lang="en-US" sz="1600" dirty="0"/>
              <a:t>Seek grants to support data-driven projects</a:t>
            </a:r>
          </a:p>
          <a:p>
            <a:r>
              <a:rPr lang="en-US" sz="1600" dirty="0"/>
              <a:t>Share</a:t>
            </a:r>
          </a:p>
          <a:p>
            <a:pPr lvl="1"/>
            <a:r>
              <a:rPr lang="en-US" sz="1600" dirty="0"/>
              <a:t>Improve data quality and accessibility</a:t>
            </a:r>
          </a:p>
          <a:p>
            <a:pPr lvl="1"/>
            <a:r>
              <a:rPr lang="en-US" sz="1600" dirty="0"/>
              <a:t>Develop an enterprise data view</a:t>
            </a:r>
          </a:p>
          <a:p>
            <a:r>
              <a:rPr lang="en-US" sz="1600" dirty="0"/>
              <a:t>Analyze</a:t>
            </a:r>
          </a:p>
          <a:p>
            <a:pPr lvl="1"/>
            <a:r>
              <a:rPr lang="en-US" sz="1600" dirty="0"/>
              <a:t>Use analytics techniques</a:t>
            </a:r>
          </a:p>
          <a:p>
            <a:pPr lvl="1"/>
            <a:r>
              <a:rPr lang="en-US" sz="1600" dirty="0"/>
              <a:t>Provide visualized views of data</a:t>
            </a:r>
          </a:p>
          <a:p>
            <a:r>
              <a:rPr lang="en-US" sz="1600" dirty="0"/>
              <a:t>Sustain</a:t>
            </a:r>
          </a:p>
          <a:p>
            <a:pPr lvl="1"/>
            <a:r>
              <a:rPr lang="en-US" sz="1600" dirty="0"/>
              <a:t>Demonstrate a culture that prioritizes data</a:t>
            </a:r>
          </a:p>
        </p:txBody>
      </p:sp>
      <p:sp>
        <p:nvSpPr>
          <p:cNvPr id="4" name="Footer Placeholder 3">
            <a:extLst>
              <a:ext uri="{FF2B5EF4-FFF2-40B4-BE49-F238E27FC236}">
                <a16:creationId xmlns:a16="http://schemas.microsoft.com/office/drawing/2014/main" id="{CD93C607-C3A7-4EA3-BD39-0D79FE414C40}"/>
              </a:ext>
            </a:extLst>
          </p:cNvPr>
          <p:cNvSpPr>
            <a:spLocks noGrp="1"/>
          </p:cNvSpPr>
          <p:nvPr>
            <p:ph type="ftr" sz="quarter" idx="11"/>
          </p:nvPr>
        </p:nvSpPr>
        <p:spPr/>
        <p:txBody>
          <a:bodyPr/>
          <a:lstStyle/>
          <a:p>
            <a:r>
              <a:rPr lang="en-US"/>
              <a:t>What's Your Data Worth?</a:t>
            </a:r>
            <a:endParaRPr lang="en-US" dirty="0"/>
          </a:p>
        </p:txBody>
      </p:sp>
      <p:pic>
        <p:nvPicPr>
          <p:cNvPr id="9" name="Picture 8">
            <a:extLst>
              <a:ext uri="{FF2B5EF4-FFF2-40B4-BE49-F238E27FC236}">
                <a16:creationId xmlns:a16="http://schemas.microsoft.com/office/drawing/2014/main" id="{C3BEAD70-5DCA-449B-A0C5-CA83BF939702}"/>
              </a:ext>
            </a:extLst>
          </p:cNvPr>
          <p:cNvPicPr>
            <a:picLocks noChangeAspect="1"/>
          </p:cNvPicPr>
          <p:nvPr/>
        </p:nvPicPr>
        <p:blipFill>
          <a:blip r:embed="rId2">
            <a:alphaModFix amt="35000"/>
            <a:extLst>
              <a:ext uri="{837473B0-CC2E-450A-ABE3-18F120FF3D39}">
                <a1611:picAttrSrcUrl xmlns:a1611="http://schemas.microsoft.com/office/drawing/2016/11/main" r:id="rId3"/>
              </a:ext>
            </a:extLst>
          </a:blip>
          <a:stretch>
            <a:fillRect/>
          </a:stretch>
        </p:blipFill>
        <p:spPr>
          <a:xfrm>
            <a:off x="5273041" y="2042055"/>
            <a:ext cx="6248399" cy="3479799"/>
          </a:xfrm>
          <a:prstGeom prst="rect">
            <a:avLst/>
          </a:prstGeom>
        </p:spPr>
      </p:pic>
    </p:spTree>
    <p:extLst>
      <p:ext uri="{BB962C8B-B14F-4D97-AF65-F5344CB8AC3E}">
        <p14:creationId xmlns:p14="http://schemas.microsoft.com/office/powerpoint/2010/main" val="1937154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FDBD-84F4-4E55-A252-7FF83DC7D64C}"/>
              </a:ext>
            </a:extLst>
          </p:cNvPr>
          <p:cNvSpPr>
            <a:spLocks noGrp="1"/>
          </p:cNvSpPr>
          <p:nvPr>
            <p:ph type="title"/>
          </p:nvPr>
        </p:nvSpPr>
        <p:spPr>
          <a:xfrm>
            <a:off x="831850" y="1294871"/>
            <a:ext cx="10515600" cy="1707821"/>
          </a:xfrm>
        </p:spPr>
        <p:txBody>
          <a:bodyPr/>
          <a:lstStyle/>
          <a:p>
            <a:r>
              <a:rPr lang="en-US" dirty="0"/>
              <a:t>Thank you!</a:t>
            </a:r>
            <a:br>
              <a:rPr lang="en-US" dirty="0"/>
            </a:br>
            <a:endParaRPr lang="en-US" sz="2400" dirty="0"/>
          </a:p>
        </p:txBody>
      </p:sp>
      <p:sp>
        <p:nvSpPr>
          <p:cNvPr id="3" name="Text Placeholder 2">
            <a:extLst>
              <a:ext uri="{FF2B5EF4-FFF2-40B4-BE49-F238E27FC236}">
                <a16:creationId xmlns:a16="http://schemas.microsoft.com/office/drawing/2014/main" id="{2673DA6E-455A-4D92-9DAC-135CD48A2655}"/>
              </a:ext>
            </a:extLst>
          </p:cNvPr>
          <p:cNvSpPr>
            <a:spLocks noGrp="1"/>
          </p:cNvSpPr>
          <p:nvPr>
            <p:ph type="body" idx="1"/>
          </p:nvPr>
        </p:nvSpPr>
        <p:spPr>
          <a:xfrm>
            <a:off x="831850" y="3558746"/>
            <a:ext cx="10515600" cy="2116037"/>
          </a:xfrm>
        </p:spPr>
        <p:txBody>
          <a:bodyPr>
            <a:noAutofit/>
          </a:bodyPr>
          <a:lstStyle/>
          <a:p>
            <a:r>
              <a:rPr lang="en-US" sz="2000" dirty="0"/>
              <a:t>Lisa Hayes, CSIS Implementation Specialist</a:t>
            </a:r>
          </a:p>
          <a:p>
            <a:r>
              <a:rPr lang="en-US" sz="2000" dirty="0">
                <a:hlinkClick r:id="rId2"/>
              </a:rPr>
              <a:t>lhayes@fcmat.org</a:t>
            </a:r>
            <a:endParaRPr lang="en-US" sz="2000" dirty="0"/>
          </a:p>
          <a:p>
            <a:r>
              <a:rPr lang="en-US" sz="2000" dirty="0"/>
              <a:t> Martha Friedrich, CSIS Client Services Officer</a:t>
            </a:r>
          </a:p>
          <a:p>
            <a:r>
              <a:rPr lang="en-US" sz="2000" dirty="0">
                <a:hlinkClick r:id="rId3"/>
              </a:rPr>
              <a:t>mfriedrich@fcmat.org</a:t>
            </a:r>
            <a:r>
              <a:rPr lang="en-US" sz="2000" dirty="0"/>
              <a:t> </a:t>
            </a:r>
          </a:p>
          <a:p>
            <a:r>
              <a:rPr lang="en-US" sz="2000" dirty="0"/>
              <a:t>csis.fcmat.org</a:t>
            </a:r>
          </a:p>
        </p:txBody>
      </p:sp>
      <p:sp>
        <p:nvSpPr>
          <p:cNvPr id="4" name="Footer Placeholder 3">
            <a:extLst>
              <a:ext uri="{FF2B5EF4-FFF2-40B4-BE49-F238E27FC236}">
                <a16:creationId xmlns:a16="http://schemas.microsoft.com/office/drawing/2014/main" id="{6F45FDFD-F819-4528-A153-A5B00EDA8213}"/>
              </a:ext>
            </a:extLst>
          </p:cNvPr>
          <p:cNvSpPr>
            <a:spLocks noGrp="1"/>
          </p:cNvSpPr>
          <p:nvPr>
            <p:ph type="ftr" sz="quarter" idx="11"/>
          </p:nvPr>
        </p:nvSpPr>
        <p:spPr/>
        <p:txBody>
          <a:bodyPr/>
          <a:lstStyle/>
          <a:p>
            <a:r>
              <a:rPr lang="en-US"/>
              <a:t>What's Your Data Worth?</a:t>
            </a:r>
          </a:p>
        </p:txBody>
      </p:sp>
    </p:spTree>
    <p:extLst>
      <p:ext uri="{BB962C8B-B14F-4D97-AF65-F5344CB8AC3E}">
        <p14:creationId xmlns:p14="http://schemas.microsoft.com/office/powerpoint/2010/main" val="306572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1711477-18B1-45BA-8374-35B457E89B15}"/>
              </a:ext>
            </a:extLst>
          </p:cNvPr>
          <p:cNvSpPr txBox="1">
            <a:spLocks/>
          </p:cNvSpPr>
          <p:nvPr/>
        </p:nvSpPr>
        <p:spPr>
          <a:xfrm>
            <a:off x="297484" y="359443"/>
            <a:ext cx="11167094" cy="8694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a:lstStyle>
          <a:p>
            <a:r>
              <a:rPr lang="en-US" b="1" dirty="0">
                <a:ln w="12700" cmpd="sng">
                  <a:noFill/>
                  <a:prstDash val="solid"/>
                </a:ln>
                <a:latin typeface="Montserrat" panose="02000505000000020004" pitchFamily="2" charset="0"/>
              </a:rPr>
              <a:t>Session Purpose</a:t>
            </a:r>
          </a:p>
        </p:txBody>
      </p:sp>
      <p:grpSp>
        <p:nvGrpSpPr>
          <p:cNvPr id="10" name="Group 9">
            <a:extLst>
              <a:ext uri="{FF2B5EF4-FFF2-40B4-BE49-F238E27FC236}">
                <a16:creationId xmlns:a16="http://schemas.microsoft.com/office/drawing/2014/main" id="{5BF4646F-C451-420B-A125-449A06422CF9}"/>
              </a:ext>
            </a:extLst>
          </p:cNvPr>
          <p:cNvGrpSpPr/>
          <p:nvPr/>
        </p:nvGrpSpPr>
        <p:grpSpPr>
          <a:xfrm>
            <a:off x="0" y="1461355"/>
            <a:ext cx="12192000" cy="5396645"/>
            <a:chOff x="4229513" y="2176716"/>
            <a:chExt cx="720000" cy="2071038"/>
          </a:xfrm>
          <a:solidFill>
            <a:srgbClr val="161569"/>
          </a:solidFill>
        </p:grpSpPr>
        <p:sp>
          <p:nvSpPr>
            <p:cNvPr id="11" name="Rectangle 10">
              <a:extLst>
                <a:ext uri="{FF2B5EF4-FFF2-40B4-BE49-F238E27FC236}">
                  <a16:creationId xmlns:a16="http://schemas.microsoft.com/office/drawing/2014/main" id="{534AE531-F853-4578-9230-6F6248F33073}"/>
                </a:ext>
              </a:extLst>
            </p:cNvPr>
            <p:cNvSpPr/>
            <p:nvPr/>
          </p:nvSpPr>
          <p:spPr>
            <a:xfrm>
              <a:off x="4229513" y="2176716"/>
              <a:ext cx="720000" cy="2071038"/>
            </a:xfrm>
            <a:prstGeom prst="rect">
              <a:avLst/>
            </a:prstGeom>
            <a:grp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CAF585CC-B923-4EFF-9FF5-BD6F4E084867}"/>
                </a:ext>
              </a:extLst>
            </p:cNvPr>
            <p:cNvSpPr txBox="1"/>
            <p:nvPr/>
          </p:nvSpPr>
          <p:spPr>
            <a:xfrm>
              <a:off x="4229513" y="2176716"/>
              <a:ext cx="720000" cy="20710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graphicFrame>
        <p:nvGraphicFramePr>
          <p:cNvPr id="6" name="Content Placeholder 5">
            <a:extLst>
              <a:ext uri="{FF2B5EF4-FFF2-40B4-BE49-F238E27FC236}">
                <a16:creationId xmlns:a16="http://schemas.microsoft.com/office/drawing/2014/main" id="{8EFEAAB0-9E53-4F43-87F0-A82BC6FE1980}"/>
              </a:ext>
            </a:extLst>
          </p:cNvPr>
          <p:cNvGraphicFramePr>
            <a:graphicFrameLocks noGrp="1"/>
          </p:cNvGraphicFramePr>
          <p:nvPr>
            <p:ph idx="1"/>
          </p:nvPr>
        </p:nvGraphicFramePr>
        <p:xfrm>
          <a:off x="1506486" y="1871759"/>
          <a:ext cx="9179027" cy="4249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3">
            <a:extLst>
              <a:ext uri="{FF2B5EF4-FFF2-40B4-BE49-F238E27FC236}">
                <a16:creationId xmlns:a16="http://schemas.microsoft.com/office/drawing/2014/main" id="{846B626F-17A5-422B-A943-6E55CEAE928E}"/>
              </a:ext>
            </a:extLst>
          </p:cNvPr>
          <p:cNvSpPr>
            <a:spLocks noGrp="1"/>
          </p:cNvSpPr>
          <p:nvPr>
            <p:ph type="ftr" sz="quarter" idx="11"/>
          </p:nvPr>
        </p:nvSpPr>
        <p:spPr>
          <a:xfrm>
            <a:off x="411779" y="6267069"/>
            <a:ext cx="2961942" cy="365125"/>
          </a:xfrm>
        </p:spPr>
        <p:txBody>
          <a:bodyPr/>
          <a:lstStyle/>
          <a:p>
            <a:r>
              <a:rPr lang="en-US" dirty="0">
                <a:solidFill>
                  <a:schemeClr val="bg1"/>
                </a:solidFill>
              </a:rPr>
              <a:t>What's Your Data Worth?</a:t>
            </a:r>
          </a:p>
        </p:txBody>
      </p:sp>
      <p:grpSp>
        <p:nvGrpSpPr>
          <p:cNvPr id="13" name="Google Shape;3454;p11">
            <a:extLst>
              <a:ext uri="{FF2B5EF4-FFF2-40B4-BE49-F238E27FC236}">
                <a16:creationId xmlns:a16="http://schemas.microsoft.com/office/drawing/2014/main" id="{568A6AA6-AAB9-46DC-A6A2-EABA7869DB6A}"/>
              </a:ext>
            </a:extLst>
          </p:cNvPr>
          <p:cNvGrpSpPr/>
          <p:nvPr/>
        </p:nvGrpSpPr>
        <p:grpSpPr>
          <a:xfrm rot="10800000">
            <a:off x="10645252" y="0"/>
            <a:ext cx="1533328" cy="6836506"/>
            <a:chOff x="5608825" y="238125"/>
            <a:chExt cx="1174975" cy="5238750"/>
          </a:xfrm>
          <a:solidFill>
            <a:srgbClr val="A7A7D8"/>
          </a:solidFill>
        </p:grpSpPr>
        <p:sp>
          <p:nvSpPr>
            <p:cNvPr id="14" name="Google Shape;3455;p11">
              <a:extLst>
                <a:ext uri="{FF2B5EF4-FFF2-40B4-BE49-F238E27FC236}">
                  <a16:creationId xmlns:a16="http://schemas.microsoft.com/office/drawing/2014/main" id="{B266AB2D-5A93-40B0-9FF3-1E7C49194229}"/>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56;p11">
              <a:extLst>
                <a:ext uri="{FF2B5EF4-FFF2-40B4-BE49-F238E27FC236}">
                  <a16:creationId xmlns:a16="http://schemas.microsoft.com/office/drawing/2014/main" id="{E7D29181-C8A4-44AC-AABE-7DE99D2ABD0E}"/>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57;p11">
              <a:extLst>
                <a:ext uri="{FF2B5EF4-FFF2-40B4-BE49-F238E27FC236}">
                  <a16:creationId xmlns:a16="http://schemas.microsoft.com/office/drawing/2014/main" id="{67F98755-8863-4B6C-B3A5-9B2A17D12413}"/>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58;p11">
              <a:extLst>
                <a:ext uri="{FF2B5EF4-FFF2-40B4-BE49-F238E27FC236}">
                  <a16:creationId xmlns:a16="http://schemas.microsoft.com/office/drawing/2014/main" id="{5D420E73-581C-4D80-BFC1-B1B73B245729}"/>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59;p11">
              <a:extLst>
                <a:ext uri="{FF2B5EF4-FFF2-40B4-BE49-F238E27FC236}">
                  <a16:creationId xmlns:a16="http://schemas.microsoft.com/office/drawing/2014/main" id="{EE15F2AE-1FE0-4747-BBCB-FCDF0FC99E4F}"/>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0;p11">
              <a:extLst>
                <a:ext uri="{FF2B5EF4-FFF2-40B4-BE49-F238E27FC236}">
                  <a16:creationId xmlns:a16="http://schemas.microsoft.com/office/drawing/2014/main" id="{C311CFFC-08B7-4738-8917-8C8B7705E68D}"/>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1;p11">
              <a:extLst>
                <a:ext uri="{FF2B5EF4-FFF2-40B4-BE49-F238E27FC236}">
                  <a16:creationId xmlns:a16="http://schemas.microsoft.com/office/drawing/2014/main" id="{20EF5C46-5DBE-4668-B6BB-ACD90BC3C038}"/>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2;p11">
              <a:extLst>
                <a:ext uri="{FF2B5EF4-FFF2-40B4-BE49-F238E27FC236}">
                  <a16:creationId xmlns:a16="http://schemas.microsoft.com/office/drawing/2014/main" id="{E58DCAA4-BE98-4E07-BEB7-CF932C445D06}"/>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63;p11">
              <a:extLst>
                <a:ext uri="{FF2B5EF4-FFF2-40B4-BE49-F238E27FC236}">
                  <a16:creationId xmlns:a16="http://schemas.microsoft.com/office/drawing/2014/main" id="{EC7005C0-F9B9-4F66-8EAB-6A3703723782}"/>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64;p11">
              <a:extLst>
                <a:ext uri="{FF2B5EF4-FFF2-40B4-BE49-F238E27FC236}">
                  <a16:creationId xmlns:a16="http://schemas.microsoft.com/office/drawing/2014/main" id="{68659DB7-32E8-4422-A90C-CA750B2B288B}"/>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65;p11">
              <a:extLst>
                <a:ext uri="{FF2B5EF4-FFF2-40B4-BE49-F238E27FC236}">
                  <a16:creationId xmlns:a16="http://schemas.microsoft.com/office/drawing/2014/main" id="{ED31917D-4362-4978-BF07-65F9B396C16C}"/>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66;p11">
              <a:extLst>
                <a:ext uri="{FF2B5EF4-FFF2-40B4-BE49-F238E27FC236}">
                  <a16:creationId xmlns:a16="http://schemas.microsoft.com/office/drawing/2014/main" id="{923DFBA6-0BAB-4C0C-9BBB-5B9F22DD0593}"/>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67;p11">
              <a:extLst>
                <a:ext uri="{FF2B5EF4-FFF2-40B4-BE49-F238E27FC236}">
                  <a16:creationId xmlns:a16="http://schemas.microsoft.com/office/drawing/2014/main" id="{61613068-DA34-4B0D-9F8A-80DBA7A1C3A8}"/>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68;p11">
              <a:extLst>
                <a:ext uri="{FF2B5EF4-FFF2-40B4-BE49-F238E27FC236}">
                  <a16:creationId xmlns:a16="http://schemas.microsoft.com/office/drawing/2014/main" id="{D80910B7-0D98-41C5-A1E1-4243D39DD658}"/>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69;p11">
              <a:extLst>
                <a:ext uri="{FF2B5EF4-FFF2-40B4-BE49-F238E27FC236}">
                  <a16:creationId xmlns:a16="http://schemas.microsoft.com/office/drawing/2014/main" id="{047B3F90-579E-4E20-BA2C-023AB4F113B2}"/>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0;p11">
              <a:extLst>
                <a:ext uri="{FF2B5EF4-FFF2-40B4-BE49-F238E27FC236}">
                  <a16:creationId xmlns:a16="http://schemas.microsoft.com/office/drawing/2014/main" id="{195BCE3D-B868-463D-A9D9-0A322244FDB7}"/>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1;p11">
              <a:extLst>
                <a:ext uri="{FF2B5EF4-FFF2-40B4-BE49-F238E27FC236}">
                  <a16:creationId xmlns:a16="http://schemas.microsoft.com/office/drawing/2014/main" id="{153A76F6-2163-4CAC-98B7-B86082B7AE1C}"/>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2;p11">
              <a:extLst>
                <a:ext uri="{FF2B5EF4-FFF2-40B4-BE49-F238E27FC236}">
                  <a16:creationId xmlns:a16="http://schemas.microsoft.com/office/drawing/2014/main" id="{C49DA092-5DC4-49A2-BB61-2D26F9CCD5EF}"/>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73;p11">
              <a:extLst>
                <a:ext uri="{FF2B5EF4-FFF2-40B4-BE49-F238E27FC236}">
                  <a16:creationId xmlns:a16="http://schemas.microsoft.com/office/drawing/2014/main" id="{BEBEDF8B-5773-4960-B610-BE2BFA118B98}"/>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74;p11">
              <a:extLst>
                <a:ext uri="{FF2B5EF4-FFF2-40B4-BE49-F238E27FC236}">
                  <a16:creationId xmlns:a16="http://schemas.microsoft.com/office/drawing/2014/main" id="{2420FAEE-0E85-4F0A-860E-3F56280CBF39}"/>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75;p11">
              <a:extLst>
                <a:ext uri="{FF2B5EF4-FFF2-40B4-BE49-F238E27FC236}">
                  <a16:creationId xmlns:a16="http://schemas.microsoft.com/office/drawing/2014/main" id="{F19A9AB5-B605-4A42-AE84-FB110D05323B}"/>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76;p11">
              <a:extLst>
                <a:ext uri="{FF2B5EF4-FFF2-40B4-BE49-F238E27FC236}">
                  <a16:creationId xmlns:a16="http://schemas.microsoft.com/office/drawing/2014/main" id="{4C51603C-C48C-4A34-A128-B7EE44F2D006}"/>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77;p11">
              <a:extLst>
                <a:ext uri="{FF2B5EF4-FFF2-40B4-BE49-F238E27FC236}">
                  <a16:creationId xmlns:a16="http://schemas.microsoft.com/office/drawing/2014/main" id="{FAC7FC32-CE6B-47D8-8E79-6E50131A4FC3}"/>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78;p11">
              <a:extLst>
                <a:ext uri="{FF2B5EF4-FFF2-40B4-BE49-F238E27FC236}">
                  <a16:creationId xmlns:a16="http://schemas.microsoft.com/office/drawing/2014/main" id="{B73B147C-6C32-4ED0-9679-553D48386A44}"/>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79;p11">
              <a:extLst>
                <a:ext uri="{FF2B5EF4-FFF2-40B4-BE49-F238E27FC236}">
                  <a16:creationId xmlns:a16="http://schemas.microsoft.com/office/drawing/2014/main" id="{3E0BA38B-1264-4A5E-BAFF-536494AE8C93}"/>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0;p11">
              <a:extLst>
                <a:ext uri="{FF2B5EF4-FFF2-40B4-BE49-F238E27FC236}">
                  <a16:creationId xmlns:a16="http://schemas.microsoft.com/office/drawing/2014/main" id="{AD7AFC16-3D2E-45D0-A77E-A8E9D185D085}"/>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1;p11">
              <a:extLst>
                <a:ext uri="{FF2B5EF4-FFF2-40B4-BE49-F238E27FC236}">
                  <a16:creationId xmlns:a16="http://schemas.microsoft.com/office/drawing/2014/main" id="{55490834-1C90-487C-908A-B4586A15CA83}"/>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2;p11">
              <a:extLst>
                <a:ext uri="{FF2B5EF4-FFF2-40B4-BE49-F238E27FC236}">
                  <a16:creationId xmlns:a16="http://schemas.microsoft.com/office/drawing/2014/main" id="{C0548A93-C690-4206-8B2D-4A744CF4CC8E}"/>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83;p11">
              <a:extLst>
                <a:ext uri="{FF2B5EF4-FFF2-40B4-BE49-F238E27FC236}">
                  <a16:creationId xmlns:a16="http://schemas.microsoft.com/office/drawing/2014/main" id="{5B7DFBAD-5DB5-4B98-9B62-4D21F62EFA4F}"/>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84;p11">
              <a:extLst>
                <a:ext uri="{FF2B5EF4-FFF2-40B4-BE49-F238E27FC236}">
                  <a16:creationId xmlns:a16="http://schemas.microsoft.com/office/drawing/2014/main" id="{0B7CC31A-5F8B-4C73-9589-F7D044C8A7FF}"/>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85;p11">
              <a:extLst>
                <a:ext uri="{FF2B5EF4-FFF2-40B4-BE49-F238E27FC236}">
                  <a16:creationId xmlns:a16="http://schemas.microsoft.com/office/drawing/2014/main" id="{75722FE6-61E1-4B09-ACA1-E1E22B72D883}"/>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86;p11">
              <a:extLst>
                <a:ext uri="{FF2B5EF4-FFF2-40B4-BE49-F238E27FC236}">
                  <a16:creationId xmlns:a16="http://schemas.microsoft.com/office/drawing/2014/main" id="{1E13F9C3-AEAA-42AD-B5F7-5F66378811CA}"/>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87;p11">
              <a:extLst>
                <a:ext uri="{FF2B5EF4-FFF2-40B4-BE49-F238E27FC236}">
                  <a16:creationId xmlns:a16="http://schemas.microsoft.com/office/drawing/2014/main" id="{F46262DE-CB86-436A-8FFE-3CC3FA5084D3}"/>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88;p11">
              <a:extLst>
                <a:ext uri="{FF2B5EF4-FFF2-40B4-BE49-F238E27FC236}">
                  <a16:creationId xmlns:a16="http://schemas.microsoft.com/office/drawing/2014/main" id="{CB022BB1-39A3-47B4-A0B5-0873375FC4A0}"/>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89;p11">
              <a:extLst>
                <a:ext uri="{FF2B5EF4-FFF2-40B4-BE49-F238E27FC236}">
                  <a16:creationId xmlns:a16="http://schemas.microsoft.com/office/drawing/2014/main" id="{AB8B742C-D161-4297-A319-260008548048}"/>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0;p11">
              <a:extLst>
                <a:ext uri="{FF2B5EF4-FFF2-40B4-BE49-F238E27FC236}">
                  <a16:creationId xmlns:a16="http://schemas.microsoft.com/office/drawing/2014/main" id="{BAEAD7F3-B88E-47F7-8D32-D697C50C362D}"/>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1;p11">
              <a:extLst>
                <a:ext uri="{FF2B5EF4-FFF2-40B4-BE49-F238E27FC236}">
                  <a16:creationId xmlns:a16="http://schemas.microsoft.com/office/drawing/2014/main" id="{7CB5147C-A494-4A66-A56B-E3359BB3137F}"/>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2;p11">
              <a:extLst>
                <a:ext uri="{FF2B5EF4-FFF2-40B4-BE49-F238E27FC236}">
                  <a16:creationId xmlns:a16="http://schemas.microsoft.com/office/drawing/2014/main" id="{CB0D087B-71AB-40E2-957C-E81E82E1CD5C}"/>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93;p11">
              <a:extLst>
                <a:ext uri="{FF2B5EF4-FFF2-40B4-BE49-F238E27FC236}">
                  <a16:creationId xmlns:a16="http://schemas.microsoft.com/office/drawing/2014/main" id="{F9C08019-B7FE-423C-A22F-95DD38F11897}"/>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94;p11">
              <a:extLst>
                <a:ext uri="{FF2B5EF4-FFF2-40B4-BE49-F238E27FC236}">
                  <a16:creationId xmlns:a16="http://schemas.microsoft.com/office/drawing/2014/main" id="{998632E4-769C-4CB5-A00E-61473D93FCB9}"/>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95;p11">
              <a:extLst>
                <a:ext uri="{FF2B5EF4-FFF2-40B4-BE49-F238E27FC236}">
                  <a16:creationId xmlns:a16="http://schemas.microsoft.com/office/drawing/2014/main" id="{DEBB884F-0076-4779-AC07-5EDCE4035AF0}"/>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96;p11">
              <a:extLst>
                <a:ext uri="{FF2B5EF4-FFF2-40B4-BE49-F238E27FC236}">
                  <a16:creationId xmlns:a16="http://schemas.microsoft.com/office/drawing/2014/main" id="{BB67DA24-A93D-4667-84A5-C5E010FFEDC4}"/>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97;p11">
              <a:extLst>
                <a:ext uri="{FF2B5EF4-FFF2-40B4-BE49-F238E27FC236}">
                  <a16:creationId xmlns:a16="http://schemas.microsoft.com/office/drawing/2014/main" id="{DE6E7A9F-46DC-486B-BB6A-712D3B60C95B}"/>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98;p11">
              <a:extLst>
                <a:ext uri="{FF2B5EF4-FFF2-40B4-BE49-F238E27FC236}">
                  <a16:creationId xmlns:a16="http://schemas.microsoft.com/office/drawing/2014/main" id="{2BFDBF6B-AA5D-45D5-A7A0-0A7F165882E7}"/>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99;p11">
              <a:extLst>
                <a:ext uri="{FF2B5EF4-FFF2-40B4-BE49-F238E27FC236}">
                  <a16:creationId xmlns:a16="http://schemas.microsoft.com/office/drawing/2014/main" id="{EFF5AF98-B9F0-40C6-A72D-EA55D355C1DB}"/>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00;p11">
              <a:extLst>
                <a:ext uri="{FF2B5EF4-FFF2-40B4-BE49-F238E27FC236}">
                  <a16:creationId xmlns:a16="http://schemas.microsoft.com/office/drawing/2014/main" id="{B6C08FDE-679B-49D1-A401-661501C062CC}"/>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501;p11">
              <a:extLst>
                <a:ext uri="{FF2B5EF4-FFF2-40B4-BE49-F238E27FC236}">
                  <a16:creationId xmlns:a16="http://schemas.microsoft.com/office/drawing/2014/main" id="{0792EFA0-443C-4A6E-B50B-548A1E8DBB56}"/>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502;p11">
              <a:extLst>
                <a:ext uri="{FF2B5EF4-FFF2-40B4-BE49-F238E27FC236}">
                  <a16:creationId xmlns:a16="http://schemas.microsoft.com/office/drawing/2014/main" id="{DE918E6C-6593-481D-8079-6CC0B7F095B9}"/>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503;p11">
              <a:extLst>
                <a:ext uri="{FF2B5EF4-FFF2-40B4-BE49-F238E27FC236}">
                  <a16:creationId xmlns:a16="http://schemas.microsoft.com/office/drawing/2014/main" id="{FB8CC675-7B39-4EB5-A59B-05AB2C3CF478}"/>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504;p11">
              <a:extLst>
                <a:ext uri="{FF2B5EF4-FFF2-40B4-BE49-F238E27FC236}">
                  <a16:creationId xmlns:a16="http://schemas.microsoft.com/office/drawing/2014/main" id="{6D55235C-042C-42E2-92B2-DB646E5C630F}"/>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55636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64725D9D-B15D-44C4-A18B-AF5B21BB9C3E}"/>
              </a:ext>
            </a:extLst>
          </p:cNvPr>
          <p:cNvSpPr/>
          <p:nvPr/>
        </p:nvSpPr>
        <p:spPr>
          <a:xfrm>
            <a:off x="3618154" y="5073471"/>
            <a:ext cx="3419045" cy="916291"/>
          </a:xfrm>
          <a:prstGeom prst="roundRect">
            <a:avLst/>
          </a:prstGeom>
          <a:solidFill>
            <a:srgbClr val="9CC47F"/>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Arial" charset="0"/>
                <a:cs typeface="Arial" charset="0"/>
              </a:rPr>
            </a:br>
            <a:r>
              <a:rPr lang="en-US" b="1" dirty="0">
                <a:ln w="10160">
                  <a:solidFill>
                    <a:schemeClr val="bg1"/>
                  </a:solidFill>
                  <a:prstDash val="solid"/>
                </a:ln>
                <a:solidFill>
                  <a:schemeClr val="bg1"/>
                </a:solidFill>
                <a:effectLst>
                  <a:outerShdw blurRad="50800" dist="38100" dir="5400000" algn="t" rotWithShape="0">
                    <a:prstClr val="black">
                      <a:alpha val="40000"/>
                    </a:prstClr>
                  </a:outerShdw>
                </a:effectLst>
                <a:latin typeface="Arial" charset="0"/>
                <a:cs typeface="Arial" charset="0"/>
              </a:rPr>
              <a:t>LCAP Development and Evaluation Rubrics</a:t>
            </a:r>
          </a:p>
          <a:p>
            <a:pPr algn="ctr"/>
            <a:endPar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24" name="Rectangle: Rounded Corners 23">
            <a:extLst>
              <a:ext uri="{FF2B5EF4-FFF2-40B4-BE49-F238E27FC236}">
                <a16:creationId xmlns:a16="http://schemas.microsoft.com/office/drawing/2014/main" id="{15B4ACAB-DD62-4BFC-99E5-26C6A57DC133}"/>
              </a:ext>
            </a:extLst>
          </p:cNvPr>
          <p:cNvSpPr/>
          <p:nvPr/>
        </p:nvSpPr>
        <p:spPr>
          <a:xfrm>
            <a:off x="474127" y="5073471"/>
            <a:ext cx="2961939" cy="916291"/>
          </a:xfrm>
          <a:prstGeom prst="roundRect">
            <a:avLst/>
          </a:prstGeom>
          <a:solidFill>
            <a:srgbClr val="1D6767"/>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dirty="0">
                <a:ln w="0"/>
                <a:solidFill>
                  <a:schemeClr val="tx1"/>
                </a:solidFill>
                <a:effectLst>
                  <a:outerShdw blurRad="38100" dist="19050" dir="2700000" algn="tl" rotWithShape="0">
                    <a:schemeClr val="dk1">
                      <a:alpha val="40000"/>
                    </a:schemeClr>
                  </a:outerShdw>
                </a:effectLst>
                <a:latin typeface="Arial" charset="0"/>
                <a:cs typeface="Arial" charset="0"/>
              </a:rPr>
            </a:br>
            <a:r>
              <a:rPr lang="en-US" b="1" spc="50" dirty="0">
                <a:ln w="9525" cmpd="sng">
                  <a:solidFill>
                    <a:schemeClr val="bg1"/>
                  </a:solidFill>
                  <a:prstDash val="solid"/>
                </a:ln>
                <a:solidFill>
                  <a:srgbClr val="70AD47">
                    <a:tint val="1000"/>
                  </a:srgbClr>
                </a:solidFill>
                <a:effectLst>
                  <a:glow rad="38100">
                    <a:schemeClr val="accent1">
                      <a:alpha val="40000"/>
                    </a:schemeClr>
                  </a:glow>
                  <a:outerShdw blurRad="50800" dist="38100" dir="5400000" algn="t" rotWithShape="0">
                    <a:prstClr val="black">
                      <a:alpha val="40000"/>
                    </a:prstClr>
                  </a:outerShdw>
                </a:effectLst>
                <a:latin typeface="Arial" charset="0"/>
                <a:cs typeface="Arial" charset="0"/>
              </a:rPr>
              <a:t>School Accountability Report Cards</a:t>
            </a: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25" name="Rectangle: Rounded Corners 24">
            <a:extLst>
              <a:ext uri="{FF2B5EF4-FFF2-40B4-BE49-F238E27FC236}">
                <a16:creationId xmlns:a16="http://schemas.microsoft.com/office/drawing/2014/main" id="{D66588A9-DFAF-4D0E-9B6B-904331BB1C70}"/>
              </a:ext>
            </a:extLst>
          </p:cNvPr>
          <p:cNvSpPr/>
          <p:nvPr/>
        </p:nvSpPr>
        <p:spPr>
          <a:xfrm>
            <a:off x="8661452" y="4004631"/>
            <a:ext cx="2961939" cy="916291"/>
          </a:xfrm>
          <a:prstGeom prst="roundRect">
            <a:avLst/>
          </a:prstGeom>
          <a:solidFill>
            <a:srgbClr val="CADBC4"/>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i="1" dirty="0">
                <a:ln w="0"/>
                <a:solidFill>
                  <a:srgbClr val="000066"/>
                </a:solidFill>
                <a:effectLst>
                  <a:outerShdw blurRad="38100" dist="19050" dir="2700000" algn="tl" rotWithShape="0">
                    <a:schemeClr val="dk1">
                      <a:alpha val="40000"/>
                    </a:schemeClr>
                  </a:outerShdw>
                </a:effectLst>
              </a:rPr>
              <a:t>DataQuest</a:t>
            </a:r>
          </a:p>
        </p:txBody>
      </p:sp>
      <p:grpSp>
        <p:nvGrpSpPr>
          <p:cNvPr id="37" name="Group 36">
            <a:extLst>
              <a:ext uri="{FF2B5EF4-FFF2-40B4-BE49-F238E27FC236}">
                <a16:creationId xmlns:a16="http://schemas.microsoft.com/office/drawing/2014/main" id="{50E9136C-A176-4B32-A2DF-F79A0BEF3D29}"/>
              </a:ext>
            </a:extLst>
          </p:cNvPr>
          <p:cNvGrpSpPr/>
          <p:nvPr/>
        </p:nvGrpSpPr>
        <p:grpSpPr>
          <a:xfrm>
            <a:off x="8661452" y="2812230"/>
            <a:ext cx="2961939" cy="1024732"/>
            <a:chOff x="8661452" y="2929193"/>
            <a:chExt cx="2961939" cy="1024732"/>
          </a:xfrm>
        </p:grpSpPr>
        <p:sp>
          <p:nvSpPr>
            <p:cNvPr id="28" name="Rectangle: Rounded Corners 27">
              <a:extLst>
                <a:ext uri="{FF2B5EF4-FFF2-40B4-BE49-F238E27FC236}">
                  <a16:creationId xmlns:a16="http://schemas.microsoft.com/office/drawing/2014/main" id="{EFE2D3C0-B218-4DEC-991B-3402D2BB3C55}"/>
                </a:ext>
              </a:extLst>
            </p:cNvPr>
            <p:cNvSpPr/>
            <p:nvPr/>
          </p:nvSpPr>
          <p:spPr>
            <a:xfrm>
              <a:off x="8661452" y="2929193"/>
              <a:ext cx="2961939" cy="1024732"/>
            </a:xfrm>
            <a:prstGeom prst="roundRect">
              <a:avLst/>
            </a:prstGeom>
            <a:solidFill>
              <a:srgbClr val="DEEFFF"/>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pic>
          <p:nvPicPr>
            <p:cNvPr id="30" name="Picture 29">
              <a:extLst>
                <a:ext uri="{FF2B5EF4-FFF2-40B4-BE49-F238E27FC236}">
                  <a16:creationId xmlns:a16="http://schemas.microsoft.com/office/drawing/2014/main" id="{4AA3DD0B-F472-4D30-94FD-5AE73E81ED7A}"/>
                </a:ext>
              </a:extLst>
            </p:cNvPr>
            <p:cNvPicPr>
              <a:picLocks noChangeAspect="1"/>
            </p:cNvPicPr>
            <p:nvPr/>
          </p:nvPicPr>
          <p:blipFill>
            <a:blip r:embed="rId3"/>
            <a:stretch>
              <a:fillRect/>
            </a:stretch>
          </p:blipFill>
          <p:spPr>
            <a:xfrm>
              <a:off x="8732524" y="3109868"/>
              <a:ext cx="2819794" cy="638264"/>
            </a:xfrm>
            <a:prstGeom prst="rect">
              <a:avLst/>
            </a:prstGeom>
          </p:spPr>
        </p:pic>
      </p:grpSp>
      <p:sp>
        <p:nvSpPr>
          <p:cNvPr id="33" name="Rectangle: Rounded Corners 32">
            <a:extLst>
              <a:ext uri="{FF2B5EF4-FFF2-40B4-BE49-F238E27FC236}">
                <a16:creationId xmlns:a16="http://schemas.microsoft.com/office/drawing/2014/main" id="{BF07B7CC-0E50-4199-8C06-436F9F116680}"/>
              </a:ext>
            </a:extLst>
          </p:cNvPr>
          <p:cNvSpPr/>
          <p:nvPr/>
        </p:nvSpPr>
        <p:spPr>
          <a:xfrm>
            <a:off x="8661450" y="1928338"/>
            <a:ext cx="2961939" cy="710507"/>
          </a:xfrm>
          <a:prstGeom prst="roundRect">
            <a:avLst/>
          </a:prstGeom>
          <a:solidFill>
            <a:srgbClr val="8E7F0D"/>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Arial" charset="0"/>
                <a:cs typeface="Arial" charset="0"/>
              </a:rPr>
            </a:br>
            <a:r>
              <a:rPr lang="en-US" b="1" spc="50" dirty="0">
                <a:ln w="9525" cmpd="sng">
                  <a:solidFill>
                    <a:schemeClr val="bg1"/>
                  </a:solidFill>
                  <a:prstDash val="solid"/>
                </a:ln>
                <a:solidFill>
                  <a:srgbClr val="70AD47">
                    <a:tint val="1000"/>
                  </a:srgbClr>
                </a:solidFill>
                <a:effectLst>
                  <a:outerShdw blurRad="50800" dist="38100" dir="5400000" algn="t" rotWithShape="0">
                    <a:prstClr val="black">
                      <a:alpha val="40000"/>
                    </a:prstClr>
                  </a:outerShdw>
                </a:effectLst>
                <a:latin typeface="Arial" charset="0"/>
                <a:cs typeface="Arial" charset="0"/>
              </a:rPr>
              <a:t>Statewide</a:t>
            </a:r>
          </a:p>
          <a:p>
            <a:pPr algn="ctr"/>
            <a:r>
              <a:rPr lang="en-US" b="1" spc="50" dirty="0">
                <a:ln w="9525" cmpd="sng">
                  <a:solidFill>
                    <a:schemeClr val="bg1"/>
                  </a:solidFill>
                  <a:prstDash val="solid"/>
                </a:ln>
                <a:solidFill>
                  <a:srgbClr val="70AD47">
                    <a:tint val="1000"/>
                  </a:srgbClr>
                </a:solidFill>
                <a:effectLst>
                  <a:outerShdw blurRad="50800" dist="38100" dir="5400000" algn="t" rotWithShape="0">
                    <a:prstClr val="black">
                      <a:alpha val="40000"/>
                    </a:prstClr>
                  </a:outerShdw>
                </a:effectLst>
                <a:latin typeface="Arial" charset="0"/>
                <a:cs typeface="Arial" charset="0"/>
              </a:rPr>
              <a:t>Assessments</a:t>
            </a: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36" name="Rectangle: Rounded Corners 35">
            <a:extLst>
              <a:ext uri="{FF2B5EF4-FFF2-40B4-BE49-F238E27FC236}">
                <a16:creationId xmlns:a16="http://schemas.microsoft.com/office/drawing/2014/main" id="{71244C2B-32A8-4DF6-9858-D3CE3413E400}"/>
              </a:ext>
            </a:extLst>
          </p:cNvPr>
          <p:cNvSpPr/>
          <p:nvPr/>
        </p:nvSpPr>
        <p:spPr>
          <a:xfrm>
            <a:off x="8661449" y="1049980"/>
            <a:ext cx="2961939" cy="710507"/>
          </a:xfrm>
          <a:prstGeom prst="roundRect">
            <a:avLst/>
          </a:prstGeom>
          <a:solidFill>
            <a:srgbClr val="F8CC77"/>
          </a:solidFill>
        </p:spPr>
        <p:style>
          <a:lnRef idx="1">
            <a:schemeClr val="accent1"/>
          </a:lnRef>
          <a:fillRef idx="2">
            <a:schemeClr val="accent1"/>
          </a:fillRef>
          <a:effectRef idx="1">
            <a:schemeClr val="accent1"/>
          </a:effectRef>
          <a:fontRef idx="minor">
            <a:schemeClr val="dk1"/>
          </a:fontRef>
        </p:style>
        <p:txBody>
          <a:bodyPr rtlCol="0" anchor="ctr"/>
          <a:lstStyle/>
          <a:p>
            <a:pPr algn="ctr" eaLnBrk="0" fontAlgn="base" hangingPunct="0">
              <a:spcBef>
                <a:spcPct val="0"/>
              </a:spcBef>
              <a:spcAft>
                <a:spcPct val="0"/>
              </a:spcAft>
            </a:pPr>
            <a:b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Arial" charset="0"/>
                <a:cs typeface="Arial" charset="0"/>
              </a:rPr>
            </a:br>
            <a:r>
              <a:rPr lang="en-US" b="1" dirty="0">
                <a:solidFill>
                  <a:schemeClr val="tx1"/>
                </a:solidFill>
                <a:effectLst>
                  <a:outerShdw blurRad="50800" dist="38100" dir="5400000" algn="t" rotWithShape="0">
                    <a:prstClr val="black">
                      <a:alpha val="40000"/>
                    </a:prstClr>
                  </a:outerShdw>
                </a:effectLst>
                <a:latin typeface="Arial" charset="0"/>
                <a:cs typeface="Arial" charset="0"/>
              </a:rPr>
              <a:t>Eligibility for State and Federal Grants</a:t>
            </a: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39" name="Rectangle: Rounded Corners 38">
            <a:extLst>
              <a:ext uri="{FF2B5EF4-FFF2-40B4-BE49-F238E27FC236}">
                <a16:creationId xmlns:a16="http://schemas.microsoft.com/office/drawing/2014/main" id="{143F42A9-5C4B-41E3-9BA1-78CC0EF74CAE}"/>
              </a:ext>
            </a:extLst>
          </p:cNvPr>
          <p:cNvSpPr/>
          <p:nvPr/>
        </p:nvSpPr>
        <p:spPr>
          <a:xfrm>
            <a:off x="7219287" y="5084184"/>
            <a:ext cx="4421936" cy="916291"/>
          </a:xfrm>
          <a:prstGeom prst="roundRect">
            <a:avLst/>
          </a:prstGeom>
          <a:solidFill>
            <a:schemeClr val="bg2"/>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Arial" charset="0"/>
                <a:cs typeface="Arial" charset="0"/>
              </a:rPr>
            </a:br>
            <a:endPar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pic>
        <p:nvPicPr>
          <p:cNvPr id="35" name="Picture 34">
            <a:extLst>
              <a:ext uri="{FF2B5EF4-FFF2-40B4-BE49-F238E27FC236}">
                <a16:creationId xmlns:a16="http://schemas.microsoft.com/office/drawing/2014/main" id="{3EA09664-CF96-4B99-9D29-9A2953BB4BFC}"/>
              </a:ext>
            </a:extLst>
          </p:cNvPr>
          <p:cNvPicPr>
            <a:picLocks noChangeAspect="1"/>
          </p:cNvPicPr>
          <p:nvPr/>
        </p:nvPicPr>
        <p:blipFill>
          <a:blip r:embed="rId4"/>
          <a:stretch>
            <a:fillRect/>
          </a:stretch>
        </p:blipFill>
        <p:spPr>
          <a:xfrm>
            <a:off x="7434449" y="5242955"/>
            <a:ext cx="3809524" cy="600000"/>
          </a:xfrm>
          <a:prstGeom prst="rect">
            <a:avLst/>
          </a:prstGeom>
        </p:spPr>
      </p:pic>
      <p:sp>
        <p:nvSpPr>
          <p:cNvPr id="40" name="Rectangle: Rounded Corners 39">
            <a:extLst>
              <a:ext uri="{FF2B5EF4-FFF2-40B4-BE49-F238E27FC236}">
                <a16:creationId xmlns:a16="http://schemas.microsoft.com/office/drawing/2014/main" id="{8E8F56D4-2000-45EF-9B4C-BBCF128244E6}"/>
              </a:ext>
            </a:extLst>
          </p:cNvPr>
          <p:cNvSpPr/>
          <p:nvPr/>
        </p:nvSpPr>
        <p:spPr>
          <a:xfrm>
            <a:off x="474128" y="4004632"/>
            <a:ext cx="2961939" cy="915026"/>
          </a:xfrm>
          <a:prstGeom prst="roundRect">
            <a:avLst/>
          </a:prstGeom>
          <a:solidFill>
            <a:srgbClr val="075FA2"/>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dirty="0">
                <a:ln w="0"/>
                <a:solidFill>
                  <a:schemeClr val="tx1"/>
                </a:solidFill>
                <a:effectLst>
                  <a:outerShdw blurRad="38100" dist="19050" dir="2700000" algn="tl" rotWithShape="0">
                    <a:schemeClr val="dk1">
                      <a:alpha val="40000"/>
                    </a:schemeClr>
                  </a:outerShdw>
                </a:effectLst>
                <a:latin typeface="Arial" charset="0"/>
                <a:cs typeface="Arial" charset="0"/>
              </a:rPr>
            </a:br>
            <a:r>
              <a:rPr lang="en-US" sz="2400" b="1" spc="50" dirty="0">
                <a:ln w="9525" cmpd="sng">
                  <a:solidFill>
                    <a:schemeClr val="bg1"/>
                  </a:solidFill>
                  <a:prstDash val="solid"/>
                </a:ln>
                <a:solidFill>
                  <a:srgbClr val="70AD47">
                    <a:tint val="1000"/>
                  </a:srgbClr>
                </a:solidFill>
                <a:effectLst>
                  <a:outerShdw blurRad="50800" dist="38100" dir="5400000" algn="t" rotWithShape="0">
                    <a:prstClr val="black">
                      <a:alpha val="40000"/>
                    </a:prstClr>
                  </a:outerShdw>
                </a:effectLst>
                <a:latin typeface="Arial" charset="0"/>
                <a:cs typeface="Arial" charset="0"/>
              </a:rPr>
              <a:t>Research</a:t>
            </a: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41" name="Rectangle: Rounded Corners 40">
            <a:extLst>
              <a:ext uri="{FF2B5EF4-FFF2-40B4-BE49-F238E27FC236}">
                <a16:creationId xmlns:a16="http://schemas.microsoft.com/office/drawing/2014/main" id="{FC37384B-D07D-4547-AD9A-9A3DF9ECC3D5}"/>
              </a:ext>
            </a:extLst>
          </p:cNvPr>
          <p:cNvSpPr/>
          <p:nvPr/>
        </p:nvSpPr>
        <p:spPr>
          <a:xfrm>
            <a:off x="474128" y="2812230"/>
            <a:ext cx="2961939" cy="1024732"/>
          </a:xfrm>
          <a:prstGeom prst="roundRect">
            <a:avLst/>
          </a:prstGeom>
          <a:solidFill>
            <a:srgbClr val="33814B"/>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Arial" charset="0"/>
                <a:cs typeface="Arial" charset="0"/>
              </a:rPr>
            </a:br>
            <a:r>
              <a:rPr lang="en-US" sz="2000" b="1" spc="50" dirty="0">
                <a:ln w="9525" cmpd="sng">
                  <a:solidFill>
                    <a:schemeClr val="bg1"/>
                  </a:solidFill>
                  <a:prstDash val="solid"/>
                </a:ln>
                <a:solidFill>
                  <a:schemeClr val="bg1"/>
                </a:solidFill>
                <a:effectLst>
                  <a:outerShdw blurRad="50800" dist="38100" dir="5400000" algn="t" rotWithShape="0">
                    <a:prstClr val="black">
                      <a:alpha val="40000"/>
                    </a:prstClr>
                  </a:outerShdw>
                </a:effectLst>
                <a:latin typeface="Arial" charset="0"/>
                <a:cs typeface="Arial" charset="0"/>
              </a:rPr>
              <a:t>State and Federal</a:t>
            </a:r>
          </a:p>
          <a:p>
            <a:pPr algn="ctr"/>
            <a:r>
              <a:rPr lang="en-US" sz="2000" b="1" spc="50" dirty="0">
                <a:ln w="9525" cmpd="sng">
                  <a:solidFill>
                    <a:schemeClr val="bg1"/>
                  </a:solidFill>
                  <a:prstDash val="solid"/>
                </a:ln>
                <a:solidFill>
                  <a:schemeClr val="bg1"/>
                </a:solidFill>
                <a:effectLst>
                  <a:outerShdw blurRad="50800" dist="38100" dir="5400000" algn="t" rotWithShape="0">
                    <a:prstClr val="black">
                      <a:alpha val="40000"/>
                    </a:prstClr>
                  </a:outerShdw>
                </a:effectLst>
                <a:latin typeface="Arial" charset="0"/>
                <a:cs typeface="Arial" charset="0"/>
              </a:rPr>
              <a:t>Reporting</a:t>
            </a: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42" name="Rectangle: Rounded Corners 41">
            <a:extLst>
              <a:ext uri="{FF2B5EF4-FFF2-40B4-BE49-F238E27FC236}">
                <a16:creationId xmlns:a16="http://schemas.microsoft.com/office/drawing/2014/main" id="{AC8057E9-F1B6-4AF9-B764-0580A44B86D3}"/>
              </a:ext>
            </a:extLst>
          </p:cNvPr>
          <p:cNvSpPr/>
          <p:nvPr/>
        </p:nvSpPr>
        <p:spPr>
          <a:xfrm>
            <a:off x="474125" y="1049979"/>
            <a:ext cx="2961939" cy="1588865"/>
          </a:xfrm>
          <a:prstGeom prst="roundRect">
            <a:avLst/>
          </a:prstGeom>
          <a:solidFill>
            <a:srgbClr val="C4DE90"/>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Arial" charset="0"/>
                <a:cs typeface="Arial" charset="0"/>
              </a:rPr>
            </a:br>
            <a:r>
              <a:rPr lang="en-US" sz="2400" b="1" dirty="0">
                <a:ln w="0"/>
                <a:solidFill>
                  <a:schemeClr val="tx1"/>
                </a:solidFill>
                <a:effectLst>
                  <a:outerShdw blurRad="50800" dist="38100" dir="5400000" algn="t" rotWithShape="0">
                    <a:prstClr val="black">
                      <a:alpha val="40000"/>
                    </a:prstClr>
                  </a:outerShdw>
                </a:effectLst>
                <a:latin typeface="Arial" charset="0"/>
                <a:cs typeface="Arial" charset="0"/>
              </a:rPr>
              <a:t>State Agencies</a:t>
            </a:r>
          </a:p>
          <a:p>
            <a:pPr algn="ctr"/>
            <a:r>
              <a:rPr lang="en-US" sz="2400" dirty="0">
                <a:ln w="0"/>
                <a:solidFill>
                  <a:schemeClr val="tx1"/>
                </a:solidFill>
                <a:effectLst>
                  <a:outerShdw blurRad="50800" dist="38100" dir="5400000" algn="t" rotWithShape="0">
                    <a:prstClr val="black">
                      <a:alpha val="40000"/>
                    </a:prstClr>
                  </a:outerShdw>
                </a:effectLst>
                <a:latin typeface="Arial" charset="0"/>
                <a:cs typeface="Arial" charset="0"/>
              </a:rPr>
              <a:t>(Data Matches)</a:t>
            </a:r>
          </a:p>
          <a:p>
            <a:pPr algn="ctr"/>
            <a:endParaRPr lang="en-US" b="1" dirty="0">
              <a:ln w="10160">
                <a:solidFill>
                  <a:schemeClr val="bg1"/>
                </a:solidFill>
                <a:prstDash val="solid"/>
              </a:ln>
              <a:solidFill>
                <a:schemeClr val="bg1"/>
              </a:solidFill>
              <a:effectLst>
                <a:outerShdw blurRad="38100" dist="22860" dir="5400000" algn="tl" rotWithShape="0">
                  <a:srgbClr val="000000">
                    <a:alpha val="30000"/>
                  </a:srgbClr>
                </a:outerShdw>
              </a:effectLst>
            </a:endParaRPr>
          </a:p>
        </p:txBody>
      </p:sp>
      <p:sp>
        <p:nvSpPr>
          <p:cNvPr id="43" name="Rectangle: Rounded Corners 42">
            <a:extLst>
              <a:ext uri="{FF2B5EF4-FFF2-40B4-BE49-F238E27FC236}">
                <a16:creationId xmlns:a16="http://schemas.microsoft.com/office/drawing/2014/main" id="{63C8304C-FA9B-47BC-91CF-FACFD19D8541}"/>
              </a:ext>
            </a:extLst>
          </p:cNvPr>
          <p:cNvSpPr/>
          <p:nvPr/>
        </p:nvSpPr>
        <p:spPr>
          <a:xfrm>
            <a:off x="3618154" y="1045922"/>
            <a:ext cx="4916246" cy="1324012"/>
          </a:xfrm>
          <a:prstGeom prst="roundRect">
            <a:avLst/>
          </a:prstGeom>
          <a:solidFill>
            <a:srgbClr val="F28C3B"/>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sz="2800" b="1" spc="50" dirty="0">
                <a:ln w="9525" cmpd="sng">
                  <a:solidFill>
                    <a:schemeClr val="accent1"/>
                  </a:solidFill>
                  <a:prstDash val="solid"/>
                </a:ln>
                <a:solidFill>
                  <a:srgbClr val="70AD47">
                    <a:tint val="1000"/>
                  </a:srgbClr>
                </a:solidFill>
                <a:effectLst>
                  <a:outerShdw blurRad="50800" dist="38100" dir="5400000" algn="t" rotWithShape="0">
                    <a:prstClr val="black">
                      <a:alpha val="40000"/>
                    </a:prstClr>
                  </a:outerShdw>
                </a:effectLst>
                <a:latin typeface="Arial" charset="0"/>
                <a:cs typeface="Arial" charset="0"/>
              </a:rPr>
            </a:br>
            <a:r>
              <a:rPr lang="en-US" sz="2800" b="1" spc="50" dirty="0">
                <a:ln w="9525" cmpd="sng">
                  <a:solidFill>
                    <a:schemeClr val="accent1"/>
                  </a:solidFill>
                  <a:prstDash val="solid"/>
                </a:ln>
                <a:solidFill>
                  <a:srgbClr val="70AD47">
                    <a:tint val="1000"/>
                  </a:srgbClr>
                </a:solidFill>
                <a:effectLst>
                  <a:outerShdw blurRad="50800" dist="38100" dir="5400000" algn="t" rotWithShape="0">
                    <a:prstClr val="black">
                      <a:alpha val="40000"/>
                    </a:prstClr>
                  </a:outerShdw>
                </a:effectLst>
                <a:latin typeface="Arial" charset="0"/>
                <a:cs typeface="Arial" charset="0"/>
              </a:rPr>
              <a:t>LCFF and Other Funding</a:t>
            </a:r>
          </a:p>
          <a:p>
            <a:pPr algn="ctr"/>
            <a:endParaRPr lang="en-US" sz="2800" dirty="0">
              <a:ln w="0"/>
              <a:solidFill>
                <a:schemeClr val="tx1"/>
              </a:solidFill>
              <a:effectLst>
                <a:outerShdw blurRad="50800" dist="38100" dir="5400000" algn="t" rotWithShape="0">
                  <a:prstClr val="black">
                    <a:alpha val="40000"/>
                  </a:prstClr>
                </a:outerShdw>
              </a:effectLst>
            </a:endParaRPr>
          </a:p>
        </p:txBody>
      </p:sp>
      <p:pic>
        <p:nvPicPr>
          <p:cNvPr id="45" name="Picture 44">
            <a:extLst>
              <a:ext uri="{FF2B5EF4-FFF2-40B4-BE49-F238E27FC236}">
                <a16:creationId xmlns:a16="http://schemas.microsoft.com/office/drawing/2014/main" id="{A0BC95E8-C912-44AB-8BD1-881776B5BDAC}"/>
              </a:ext>
            </a:extLst>
          </p:cNvPr>
          <p:cNvPicPr>
            <a:picLocks noChangeAspect="1"/>
          </p:cNvPicPr>
          <p:nvPr/>
        </p:nvPicPr>
        <p:blipFill>
          <a:blip r:embed="rId5"/>
          <a:stretch>
            <a:fillRect/>
          </a:stretch>
        </p:blipFill>
        <p:spPr>
          <a:xfrm>
            <a:off x="3738659" y="3023537"/>
            <a:ext cx="4644636" cy="1465726"/>
          </a:xfrm>
          <a:prstGeom prst="rect">
            <a:avLst/>
          </a:prstGeom>
        </p:spPr>
      </p:pic>
      <p:sp>
        <p:nvSpPr>
          <p:cNvPr id="47" name="Footer Placeholder 3">
            <a:extLst>
              <a:ext uri="{FF2B5EF4-FFF2-40B4-BE49-F238E27FC236}">
                <a16:creationId xmlns:a16="http://schemas.microsoft.com/office/drawing/2014/main" id="{EBC6246C-A999-4DEC-A897-A654281A2454}"/>
              </a:ext>
            </a:extLst>
          </p:cNvPr>
          <p:cNvSpPr>
            <a:spLocks noGrp="1"/>
          </p:cNvSpPr>
          <p:nvPr>
            <p:ph type="ftr" sz="quarter" idx="11"/>
          </p:nvPr>
        </p:nvSpPr>
        <p:spPr>
          <a:xfrm>
            <a:off x="411779" y="6267069"/>
            <a:ext cx="2961942" cy="365125"/>
          </a:xfrm>
        </p:spPr>
        <p:txBody>
          <a:bodyPr/>
          <a:lstStyle/>
          <a:p>
            <a:r>
              <a:rPr lang="en-US" dirty="0"/>
              <a:t>What's Your Data Worth?</a:t>
            </a:r>
          </a:p>
        </p:txBody>
      </p:sp>
      <p:sp>
        <p:nvSpPr>
          <p:cNvPr id="48" name="Title 1">
            <a:extLst>
              <a:ext uri="{FF2B5EF4-FFF2-40B4-BE49-F238E27FC236}">
                <a16:creationId xmlns:a16="http://schemas.microsoft.com/office/drawing/2014/main" id="{1A0A88E1-D555-460E-B349-9F116CEA4A36}"/>
              </a:ext>
            </a:extLst>
          </p:cNvPr>
          <p:cNvSpPr txBox="1">
            <a:spLocks/>
          </p:cNvSpPr>
          <p:nvPr/>
        </p:nvSpPr>
        <p:spPr>
          <a:xfrm>
            <a:off x="391311" y="233663"/>
            <a:ext cx="6134488" cy="8694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a:lstStyle>
          <a:p>
            <a:r>
              <a:rPr lang="en-US" sz="3600" b="1" dirty="0">
                <a:ln w="12700" cmpd="sng">
                  <a:noFill/>
                  <a:prstDash val="solid"/>
                </a:ln>
                <a:latin typeface="Montserrat" panose="02000505000000020004" pitchFamily="2" charset="0"/>
              </a:rPr>
              <a:t>CALPADS Data Uses</a:t>
            </a:r>
          </a:p>
        </p:txBody>
      </p:sp>
    </p:spTree>
    <p:extLst>
      <p:ext uri="{BB962C8B-B14F-4D97-AF65-F5344CB8AC3E}">
        <p14:creationId xmlns:p14="http://schemas.microsoft.com/office/powerpoint/2010/main" val="6623194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1000"/>
                                        <p:tgtEl>
                                          <p:spTgt spid="40"/>
                                        </p:tgtEl>
                                      </p:cBhvr>
                                    </p:animEffect>
                                    <p:anim calcmode="lin" valueType="num">
                                      <p:cBhvr>
                                        <p:cTn id="83" dur="1000" fill="hold"/>
                                        <p:tgtEl>
                                          <p:spTgt spid="40"/>
                                        </p:tgtEl>
                                        <p:attrNameLst>
                                          <p:attrName>ppt_x</p:attrName>
                                        </p:attrNameLst>
                                      </p:cBhvr>
                                      <p:tavLst>
                                        <p:tav tm="0">
                                          <p:val>
                                            <p:strVal val="#ppt_x"/>
                                          </p:val>
                                        </p:tav>
                                        <p:tav tm="100000">
                                          <p:val>
                                            <p:strVal val="#ppt_x"/>
                                          </p:val>
                                        </p:tav>
                                      </p:tavLst>
                                    </p:anim>
                                    <p:anim calcmode="lin" valueType="num">
                                      <p:cBhvr>
                                        <p:cTn id="8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3" grpId="0" animBg="1"/>
      <p:bldP spid="36" grpId="0" animBg="1"/>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Google Shape;3454;p11">
            <a:extLst>
              <a:ext uri="{FF2B5EF4-FFF2-40B4-BE49-F238E27FC236}">
                <a16:creationId xmlns:a16="http://schemas.microsoft.com/office/drawing/2014/main" id="{9420CB82-06CB-4A89-B10E-77DFA91AA32F}"/>
              </a:ext>
            </a:extLst>
          </p:cNvPr>
          <p:cNvGrpSpPr/>
          <p:nvPr/>
        </p:nvGrpSpPr>
        <p:grpSpPr>
          <a:xfrm rot="16200000">
            <a:off x="1902597" y="3809224"/>
            <a:ext cx="1100210" cy="4905403"/>
            <a:chOff x="5608825" y="238125"/>
            <a:chExt cx="1174975" cy="5238750"/>
          </a:xfrm>
          <a:solidFill>
            <a:srgbClr val="EEEEF8"/>
          </a:solidFill>
        </p:grpSpPr>
        <p:sp>
          <p:nvSpPr>
            <p:cNvPr id="229" name="Google Shape;3455;p11">
              <a:extLst>
                <a:ext uri="{FF2B5EF4-FFF2-40B4-BE49-F238E27FC236}">
                  <a16:creationId xmlns:a16="http://schemas.microsoft.com/office/drawing/2014/main" id="{E02F58C9-4FC7-484B-A6DA-723C8797E6FE}"/>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56;p11">
              <a:extLst>
                <a:ext uri="{FF2B5EF4-FFF2-40B4-BE49-F238E27FC236}">
                  <a16:creationId xmlns:a16="http://schemas.microsoft.com/office/drawing/2014/main" id="{1ADB1F7C-D6CD-483C-9C21-D35D47EFDBD0}"/>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57;p11">
              <a:extLst>
                <a:ext uri="{FF2B5EF4-FFF2-40B4-BE49-F238E27FC236}">
                  <a16:creationId xmlns:a16="http://schemas.microsoft.com/office/drawing/2014/main" id="{02BF3E5F-2E3F-4D62-9903-024828DF847E}"/>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58;p11">
              <a:extLst>
                <a:ext uri="{FF2B5EF4-FFF2-40B4-BE49-F238E27FC236}">
                  <a16:creationId xmlns:a16="http://schemas.microsoft.com/office/drawing/2014/main" id="{0BF18031-2019-43F8-859B-E9BF17DE8A60}"/>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59;p11">
              <a:extLst>
                <a:ext uri="{FF2B5EF4-FFF2-40B4-BE49-F238E27FC236}">
                  <a16:creationId xmlns:a16="http://schemas.microsoft.com/office/drawing/2014/main" id="{D5859BCD-20AF-48EF-95C9-448EE21FE8E2}"/>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60;p11">
              <a:extLst>
                <a:ext uri="{FF2B5EF4-FFF2-40B4-BE49-F238E27FC236}">
                  <a16:creationId xmlns:a16="http://schemas.microsoft.com/office/drawing/2014/main" id="{378888A0-91C7-41E8-B1EF-B2F3F03A0026}"/>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61;p11">
              <a:extLst>
                <a:ext uri="{FF2B5EF4-FFF2-40B4-BE49-F238E27FC236}">
                  <a16:creationId xmlns:a16="http://schemas.microsoft.com/office/drawing/2014/main" id="{C608AC21-C19A-4FA4-A293-247882CA039A}"/>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62;p11">
              <a:extLst>
                <a:ext uri="{FF2B5EF4-FFF2-40B4-BE49-F238E27FC236}">
                  <a16:creationId xmlns:a16="http://schemas.microsoft.com/office/drawing/2014/main" id="{7FE59986-8B7E-4F77-9570-3145A71200AD}"/>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63;p11">
              <a:extLst>
                <a:ext uri="{FF2B5EF4-FFF2-40B4-BE49-F238E27FC236}">
                  <a16:creationId xmlns:a16="http://schemas.microsoft.com/office/drawing/2014/main" id="{7324815C-5105-4FC3-91E5-7087F48901C8}"/>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64;p11">
              <a:extLst>
                <a:ext uri="{FF2B5EF4-FFF2-40B4-BE49-F238E27FC236}">
                  <a16:creationId xmlns:a16="http://schemas.microsoft.com/office/drawing/2014/main" id="{D3DA48EC-45C6-47CF-A8CC-95B5050E3FB9}"/>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65;p11">
              <a:extLst>
                <a:ext uri="{FF2B5EF4-FFF2-40B4-BE49-F238E27FC236}">
                  <a16:creationId xmlns:a16="http://schemas.microsoft.com/office/drawing/2014/main" id="{2EA94A85-F236-4A90-BABE-F159FBCD3927}"/>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66;p11">
              <a:extLst>
                <a:ext uri="{FF2B5EF4-FFF2-40B4-BE49-F238E27FC236}">
                  <a16:creationId xmlns:a16="http://schemas.microsoft.com/office/drawing/2014/main" id="{253DC6CA-64F5-4859-913D-3DDFDFB3CC85}"/>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67;p11">
              <a:extLst>
                <a:ext uri="{FF2B5EF4-FFF2-40B4-BE49-F238E27FC236}">
                  <a16:creationId xmlns:a16="http://schemas.microsoft.com/office/drawing/2014/main" id="{A6F251BE-D449-4B5D-BF1E-2B0D378CF34D}"/>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68;p11">
              <a:extLst>
                <a:ext uri="{FF2B5EF4-FFF2-40B4-BE49-F238E27FC236}">
                  <a16:creationId xmlns:a16="http://schemas.microsoft.com/office/drawing/2014/main" id="{06BA606D-936B-4BF0-BE49-2F680E3AE6CA}"/>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69;p11">
              <a:extLst>
                <a:ext uri="{FF2B5EF4-FFF2-40B4-BE49-F238E27FC236}">
                  <a16:creationId xmlns:a16="http://schemas.microsoft.com/office/drawing/2014/main" id="{B517CC1E-7AC4-4F57-8FD4-146A0D463026}"/>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70;p11">
              <a:extLst>
                <a:ext uri="{FF2B5EF4-FFF2-40B4-BE49-F238E27FC236}">
                  <a16:creationId xmlns:a16="http://schemas.microsoft.com/office/drawing/2014/main" id="{3E75CF16-8F5D-4FDC-BF90-A547F2645CBB}"/>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71;p11">
              <a:extLst>
                <a:ext uri="{FF2B5EF4-FFF2-40B4-BE49-F238E27FC236}">
                  <a16:creationId xmlns:a16="http://schemas.microsoft.com/office/drawing/2014/main" id="{881D6462-D79D-4043-8C24-3A77AA047796}"/>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72;p11">
              <a:extLst>
                <a:ext uri="{FF2B5EF4-FFF2-40B4-BE49-F238E27FC236}">
                  <a16:creationId xmlns:a16="http://schemas.microsoft.com/office/drawing/2014/main" id="{9D24E095-0542-449E-B757-C38EA7F9C686}"/>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73;p11">
              <a:extLst>
                <a:ext uri="{FF2B5EF4-FFF2-40B4-BE49-F238E27FC236}">
                  <a16:creationId xmlns:a16="http://schemas.microsoft.com/office/drawing/2014/main" id="{C34D36AD-10F3-436A-9F3D-2E834241D7BD}"/>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74;p11">
              <a:extLst>
                <a:ext uri="{FF2B5EF4-FFF2-40B4-BE49-F238E27FC236}">
                  <a16:creationId xmlns:a16="http://schemas.microsoft.com/office/drawing/2014/main" id="{0FA5FDA1-8B1F-4DA9-8D59-E44ADEE219BA}"/>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75;p11">
              <a:extLst>
                <a:ext uri="{FF2B5EF4-FFF2-40B4-BE49-F238E27FC236}">
                  <a16:creationId xmlns:a16="http://schemas.microsoft.com/office/drawing/2014/main" id="{3D6BAE5D-05B1-45F9-B60C-E464CB454A4F}"/>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76;p11">
              <a:extLst>
                <a:ext uri="{FF2B5EF4-FFF2-40B4-BE49-F238E27FC236}">
                  <a16:creationId xmlns:a16="http://schemas.microsoft.com/office/drawing/2014/main" id="{FC90A2E4-EB84-4970-8E7C-03ABAE010BE3}"/>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77;p11">
              <a:extLst>
                <a:ext uri="{FF2B5EF4-FFF2-40B4-BE49-F238E27FC236}">
                  <a16:creationId xmlns:a16="http://schemas.microsoft.com/office/drawing/2014/main" id="{9FB91196-B3B5-40D0-9210-754E981B92FE}"/>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78;p11">
              <a:extLst>
                <a:ext uri="{FF2B5EF4-FFF2-40B4-BE49-F238E27FC236}">
                  <a16:creationId xmlns:a16="http://schemas.microsoft.com/office/drawing/2014/main" id="{08C818E7-9555-4623-9A94-20B039639DC2}"/>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79;p11">
              <a:extLst>
                <a:ext uri="{FF2B5EF4-FFF2-40B4-BE49-F238E27FC236}">
                  <a16:creationId xmlns:a16="http://schemas.microsoft.com/office/drawing/2014/main" id="{57C627C4-444C-468D-BCC5-6C5C54FD94C7}"/>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80;p11">
              <a:extLst>
                <a:ext uri="{FF2B5EF4-FFF2-40B4-BE49-F238E27FC236}">
                  <a16:creationId xmlns:a16="http://schemas.microsoft.com/office/drawing/2014/main" id="{BE560D4F-1C36-4B57-999A-4C939DAA26F7}"/>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81;p11">
              <a:extLst>
                <a:ext uri="{FF2B5EF4-FFF2-40B4-BE49-F238E27FC236}">
                  <a16:creationId xmlns:a16="http://schemas.microsoft.com/office/drawing/2014/main" id="{E4428FB6-540D-4C4B-AED3-26218361ED09}"/>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82;p11">
              <a:extLst>
                <a:ext uri="{FF2B5EF4-FFF2-40B4-BE49-F238E27FC236}">
                  <a16:creationId xmlns:a16="http://schemas.microsoft.com/office/drawing/2014/main" id="{2972AB91-A7B2-4463-A3D1-2ADE85DAB78E}"/>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83;p11">
              <a:extLst>
                <a:ext uri="{FF2B5EF4-FFF2-40B4-BE49-F238E27FC236}">
                  <a16:creationId xmlns:a16="http://schemas.microsoft.com/office/drawing/2014/main" id="{182CF32E-D1DA-41EB-A170-1B47F1CFCA37}"/>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84;p11">
              <a:extLst>
                <a:ext uri="{FF2B5EF4-FFF2-40B4-BE49-F238E27FC236}">
                  <a16:creationId xmlns:a16="http://schemas.microsoft.com/office/drawing/2014/main" id="{450AE071-B4AD-40F7-A180-C0CCBD58EF5F}"/>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85;p11">
              <a:extLst>
                <a:ext uri="{FF2B5EF4-FFF2-40B4-BE49-F238E27FC236}">
                  <a16:creationId xmlns:a16="http://schemas.microsoft.com/office/drawing/2014/main" id="{7B701CE6-B887-4A65-998C-24C7957099DC}"/>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86;p11">
              <a:extLst>
                <a:ext uri="{FF2B5EF4-FFF2-40B4-BE49-F238E27FC236}">
                  <a16:creationId xmlns:a16="http://schemas.microsoft.com/office/drawing/2014/main" id="{2814824C-93DE-4313-B0B0-FEB95FE7F9FB}"/>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87;p11">
              <a:extLst>
                <a:ext uri="{FF2B5EF4-FFF2-40B4-BE49-F238E27FC236}">
                  <a16:creationId xmlns:a16="http://schemas.microsoft.com/office/drawing/2014/main" id="{45965D05-08F6-45A3-A301-687B78BB2A45}"/>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88;p11">
              <a:extLst>
                <a:ext uri="{FF2B5EF4-FFF2-40B4-BE49-F238E27FC236}">
                  <a16:creationId xmlns:a16="http://schemas.microsoft.com/office/drawing/2014/main" id="{78457082-5060-429F-AC63-0B730E6C66F4}"/>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89;p11">
              <a:extLst>
                <a:ext uri="{FF2B5EF4-FFF2-40B4-BE49-F238E27FC236}">
                  <a16:creationId xmlns:a16="http://schemas.microsoft.com/office/drawing/2014/main" id="{25CBFDD4-C400-49AC-94D9-D440F933524A}"/>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90;p11">
              <a:extLst>
                <a:ext uri="{FF2B5EF4-FFF2-40B4-BE49-F238E27FC236}">
                  <a16:creationId xmlns:a16="http://schemas.microsoft.com/office/drawing/2014/main" id="{F35F301B-C806-441C-8C8D-87E2AA03DA34}"/>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91;p11">
              <a:extLst>
                <a:ext uri="{FF2B5EF4-FFF2-40B4-BE49-F238E27FC236}">
                  <a16:creationId xmlns:a16="http://schemas.microsoft.com/office/drawing/2014/main" id="{6542A8DF-7C40-404B-B198-C31FD813A901}"/>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92;p11">
              <a:extLst>
                <a:ext uri="{FF2B5EF4-FFF2-40B4-BE49-F238E27FC236}">
                  <a16:creationId xmlns:a16="http://schemas.microsoft.com/office/drawing/2014/main" id="{F8AB633C-B9CD-4002-8E16-3ABE0C25BE05}"/>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93;p11">
              <a:extLst>
                <a:ext uri="{FF2B5EF4-FFF2-40B4-BE49-F238E27FC236}">
                  <a16:creationId xmlns:a16="http://schemas.microsoft.com/office/drawing/2014/main" id="{A32DAECC-E398-44AF-8240-5C229A641510}"/>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94;p11">
              <a:extLst>
                <a:ext uri="{FF2B5EF4-FFF2-40B4-BE49-F238E27FC236}">
                  <a16:creationId xmlns:a16="http://schemas.microsoft.com/office/drawing/2014/main" id="{8AFF032F-80CB-4E88-A598-D7A5DC89C5D8}"/>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495;p11">
              <a:extLst>
                <a:ext uri="{FF2B5EF4-FFF2-40B4-BE49-F238E27FC236}">
                  <a16:creationId xmlns:a16="http://schemas.microsoft.com/office/drawing/2014/main" id="{F680FD43-B15C-434C-A6DD-BE665655D48A}"/>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496;p11">
              <a:extLst>
                <a:ext uri="{FF2B5EF4-FFF2-40B4-BE49-F238E27FC236}">
                  <a16:creationId xmlns:a16="http://schemas.microsoft.com/office/drawing/2014/main" id="{6B43915D-C281-416E-878D-816C0DB18424}"/>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497;p11">
              <a:extLst>
                <a:ext uri="{FF2B5EF4-FFF2-40B4-BE49-F238E27FC236}">
                  <a16:creationId xmlns:a16="http://schemas.microsoft.com/office/drawing/2014/main" id="{F39F2A5D-7B10-4CD9-96D7-D19530128F36}"/>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498;p11">
              <a:extLst>
                <a:ext uri="{FF2B5EF4-FFF2-40B4-BE49-F238E27FC236}">
                  <a16:creationId xmlns:a16="http://schemas.microsoft.com/office/drawing/2014/main" id="{532B97A1-94D2-439E-90ED-E1EBC481F8C8}"/>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499;p11">
              <a:extLst>
                <a:ext uri="{FF2B5EF4-FFF2-40B4-BE49-F238E27FC236}">
                  <a16:creationId xmlns:a16="http://schemas.microsoft.com/office/drawing/2014/main" id="{51D72BDC-D002-48A8-9EC3-7A6A93FB1201}"/>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500;p11">
              <a:extLst>
                <a:ext uri="{FF2B5EF4-FFF2-40B4-BE49-F238E27FC236}">
                  <a16:creationId xmlns:a16="http://schemas.microsoft.com/office/drawing/2014/main" id="{5D5C11CA-139C-48F2-A358-121956CA4AF6}"/>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501;p11">
              <a:extLst>
                <a:ext uri="{FF2B5EF4-FFF2-40B4-BE49-F238E27FC236}">
                  <a16:creationId xmlns:a16="http://schemas.microsoft.com/office/drawing/2014/main" id="{DAE17926-AA8D-4A76-B628-8B47F940F483}"/>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502;p11">
              <a:extLst>
                <a:ext uri="{FF2B5EF4-FFF2-40B4-BE49-F238E27FC236}">
                  <a16:creationId xmlns:a16="http://schemas.microsoft.com/office/drawing/2014/main" id="{C394ADF4-C5E1-4C67-A1A9-C9610E2724C8}"/>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503;p11">
              <a:extLst>
                <a:ext uri="{FF2B5EF4-FFF2-40B4-BE49-F238E27FC236}">
                  <a16:creationId xmlns:a16="http://schemas.microsoft.com/office/drawing/2014/main" id="{8556806D-00C3-43A5-9FCD-E5564A6898E4}"/>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504;p11">
              <a:extLst>
                <a:ext uri="{FF2B5EF4-FFF2-40B4-BE49-F238E27FC236}">
                  <a16:creationId xmlns:a16="http://schemas.microsoft.com/office/drawing/2014/main" id="{54421943-9A74-4B33-BB81-968BC2FF2F03}"/>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Content Placeholder 2">
            <a:extLst>
              <a:ext uri="{FF2B5EF4-FFF2-40B4-BE49-F238E27FC236}">
                <a16:creationId xmlns:a16="http://schemas.microsoft.com/office/drawing/2014/main" id="{D9942517-F890-47AE-8EC5-3DE586E2FDEE}"/>
              </a:ext>
            </a:extLst>
          </p:cNvPr>
          <p:cNvSpPr>
            <a:spLocks noGrp="1"/>
          </p:cNvSpPr>
          <p:nvPr>
            <p:ph idx="1"/>
          </p:nvPr>
        </p:nvSpPr>
        <p:spPr>
          <a:xfrm>
            <a:off x="1119766" y="1188760"/>
            <a:ext cx="10515600" cy="4634730"/>
          </a:xfrm>
        </p:spPr>
        <p:txBody>
          <a:bodyPr>
            <a:normAutofit lnSpcReduction="10000"/>
          </a:bodyPr>
          <a:lstStyle/>
          <a:p>
            <a:pPr>
              <a:lnSpc>
                <a:spcPct val="100000"/>
              </a:lnSpc>
            </a:pPr>
            <a:r>
              <a:rPr lang="en-US" sz="2800" b="1" dirty="0">
                <a:solidFill>
                  <a:schemeClr val="tx1"/>
                </a:solidFill>
                <a:latin typeface="Montserrat" panose="02000505000000020004" pitchFamily="2" charset="0"/>
              </a:rPr>
              <a:t>Enacted in 2013–14</a:t>
            </a:r>
          </a:p>
          <a:p>
            <a:pPr lvl="1">
              <a:lnSpc>
                <a:spcPct val="100000"/>
              </a:lnSpc>
            </a:pPr>
            <a:r>
              <a:rPr lang="en-US" sz="2600" dirty="0">
                <a:solidFill>
                  <a:schemeClr val="tx1">
                    <a:lumMod val="75000"/>
                    <a:lumOff val="25000"/>
                  </a:schemeClr>
                </a:solidFill>
                <a:latin typeface="Montserrat" panose="02000505000000020004" pitchFamily="2" charset="0"/>
              </a:rPr>
              <a:t>Replaced the previous K–12 finance system </a:t>
            </a:r>
          </a:p>
          <a:p>
            <a:pPr lvl="1">
              <a:lnSpc>
                <a:spcPct val="100000"/>
              </a:lnSpc>
            </a:pPr>
            <a:r>
              <a:rPr lang="en-US" sz="2600" dirty="0">
                <a:solidFill>
                  <a:schemeClr val="tx1">
                    <a:lumMod val="75000"/>
                    <a:lumOff val="25000"/>
                  </a:schemeClr>
                </a:solidFill>
                <a:latin typeface="Montserrat" panose="02000505000000020004" pitchFamily="2" charset="0"/>
              </a:rPr>
              <a:t>Established base, supplemental, and concentration grants</a:t>
            </a:r>
          </a:p>
          <a:p>
            <a:pPr>
              <a:lnSpc>
                <a:spcPct val="100000"/>
              </a:lnSpc>
              <a:spcBef>
                <a:spcPts val="1800"/>
              </a:spcBef>
            </a:pPr>
            <a:r>
              <a:rPr lang="en-US" sz="2800" b="1" dirty="0">
                <a:solidFill>
                  <a:schemeClr val="tx1"/>
                </a:solidFill>
                <a:latin typeface="Montserrat" panose="02000505000000020004" pitchFamily="2" charset="0"/>
              </a:rPr>
              <a:t>Established eight statewide priorities </a:t>
            </a:r>
            <a:r>
              <a:rPr lang="en-US" sz="2600" dirty="0">
                <a:solidFill>
                  <a:schemeClr val="tx1">
                    <a:lumMod val="75000"/>
                    <a:lumOff val="25000"/>
                  </a:schemeClr>
                </a:solidFill>
                <a:latin typeface="Montserrat" panose="02000505000000020004" pitchFamily="2" charset="0"/>
              </a:rPr>
              <a:t>(10 for COEs) </a:t>
            </a:r>
          </a:p>
          <a:p>
            <a:pPr>
              <a:lnSpc>
                <a:spcPct val="100000"/>
              </a:lnSpc>
              <a:spcBef>
                <a:spcPts val="1800"/>
              </a:spcBef>
            </a:pPr>
            <a:r>
              <a:rPr lang="en-US" sz="2800" b="1" dirty="0">
                <a:solidFill>
                  <a:schemeClr val="tx1"/>
                </a:solidFill>
                <a:latin typeface="Montserrat" panose="02000505000000020004" pitchFamily="2" charset="0"/>
              </a:rPr>
              <a:t>Requires all LEAs to develop Local Control Accountability Plans</a:t>
            </a:r>
            <a:r>
              <a:rPr lang="en-US" sz="2800" dirty="0">
                <a:solidFill>
                  <a:schemeClr val="tx1"/>
                </a:solidFill>
                <a:latin typeface="Montserrat" panose="02000505000000020004" pitchFamily="2" charset="0"/>
              </a:rPr>
              <a:t> </a:t>
            </a:r>
            <a:r>
              <a:rPr lang="en-US" sz="2600" dirty="0">
                <a:solidFill>
                  <a:schemeClr val="tx1">
                    <a:lumMod val="75000"/>
                    <a:lumOff val="25000"/>
                  </a:schemeClr>
                </a:solidFill>
                <a:latin typeface="Montserrat" panose="02000505000000020004" pitchFamily="2" charset="0"/>
              </a:rPr>
              <a:t>(LCAP) </a:t>
            </a:r>
            <a:r>
              <a:rPr lang="en-US" sz="2800" b="1" dirty="0">
                <a:solidFill>
                  <a:schemeClr val="tx1"/>
                </a:solidFill>
                <a:latin typeface="Montserrat" panose="02000505000000020004" pitchFamily="2" charset="0"/>
              </a:rPr>
              <a:t>describing the goals, actions, services, and expenditures to support state and local priorities</a:t>
            </a:r>
          </a:p>
          <a:p>
            <a:pPr>
              <a:lnSpc>
                <a:spcPct val="100000"/>
              </a:lnSpc>
              <a:spcBef>
                <a:spcPts val="1800"/>
              </a:spcBef>
            </a:pPr>
            <a:r>
              <a:rPr lang="en-US" sz="2800" b="1" dirty="0">
                <a:solidFill>
                  <a:schemeClr val="tx1"/>
                </a:solidFill>
                <a:latin typeface="Montserrat" panose="02000505000000020004" pitchFamily="2" charset="0"/>
              </a:rPr>
              <a:t>Required development of new accountability system based on multiple measures</a:t>
            </a:r>
          </a:p>
        </p:txBody>
      </p:sp>
      <p:sp>
        <p:nvSpPr>
          <p:cNvPr id="4" name="Footer Placeholder 3">
            <a:extLst>
              <a:ext uri="{FF2B5EF4-FFF2-40B4-BE49-F238E27FC236}">
                <a16:creationId xmlns:a16="http://schemas.microsoft.com/office/drawing/2014/main" id="{BF904BD4-6D09-4D0B-A5D5-D8321D6A74DA}"/>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281" name="Title 1">
            <a:extLst>
              <a:ext uri="{FF2B5EF4-FFF2-40B4-BE49-F238E27FC236}">
                <a16:creationId xmlns:a16="http://schemas.microsoft.com/office/drawing/2014/main" id="{31CD2CF8-0C1D-4837-8946-6316BE76F00F}"/>
              </a:ext>
            </a:extLst>
          </p:cNvPr>
          <p:cNvSpPr txBox="1">
            <a:spLocks/>
          </p:cNvSpPr>
          <p:nvPr/>
        </p:nvSpPr>
        <p:spPr>
          <a:xfrm>
            <a:off x="477809" y="306961"/>
            <a:ext cx="10146911" cy="8694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a:lstStyle>
          <a:p>
            <a:r>
              <a:rPr lang="en-US" sz="3600" b="1" dirty="0">
                <a:ln w="12700" cmpd="sng">
                  <a:noFill/>
                  <a:prstDash val="solid"/>
                </a:ln>
                <a:latin typeface="Montserrat" panose="02000505000000020004" pitchFamily="2" charset="0"/>
              </a:rPr>
              <a:t>Local Control Funding Formula</a:t>
            </a:r>
          </a:p>
        </p:txBody>
      </p:sp>
    </p:spTree>
    <p:extLst>
      <p:ext uri="{BB962C8B-B14F-4D97-AF65-F5344CB8AC3E}">
        <p14:creationId xmlns:p14="http://schemas.microsoft.com/office/powerpoint/2010/main" val="99600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3454;p11">
            <a:extLst>
              <a:ext uri="{FF2B5EF4-FFF2-40B4-BE49-F238E27FC236}">
                <a16:creationId xmlns:a16="http://schemas.microsoft.com/office/drawing/2014/main" id="{850E9E0A-BFCB-4166-8A5B-5800DD4D0A29}"/>
              </a:ext>
            </a:extLst>
          </p:cNvPr>
          <p:cNvGrpSpPr/>
          <p:nvPr/>
        </p:nvGrpSpPr>
        <p:grpSpPr>
          <a:xfrm rot="16200000">
            <a:off x="1902597" y="3809224"/>
            <a:ext cx="1100210" cy="4905403"/>
            <a:chOff x="5608825" y="238125"/>
            <a:chExt cx="1174975" cy="5238750"/>
          </a:xfrm>
          <a:solidFill>
            <a:srgbClr val="EEEEF8"/>
          </a:solidFill>
        </p:grpSpPr>
        <p:sp>
          <p:nvSpPr>
            <p:cNvPr id="8" name="Google Shape;3455;p11">
              <a:extLst>
                <a:ext uri="{FF2B5EF4-FFF2-40B4-BE49-F238E27FC236}">
                  <a16:creationId xmlns:a16="http://schemas.microsoft.com/office/drawing/2014/main" id="{7A709065-79B5-4A31-B3D7-6C9D0AA2E484}"/>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56;p11">
              <a:extLst>
                <a:ext uri="{FF2B5EF4-FFF2-40B4-BE49-F238E27FC236}">
                  <a16:creationId xmlns:a16="http://schemas.microsoft.com/office/drawing/2014/main" id="{2FB71681-46EA-473A-B454-C545AC71451A}"/>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57;p11">
              <a:extLst>
                <a:ext uri="{FF2B5EF4-FFF2-40B4-BE49-F238E27FC236}">
                  <a16:creationId xmlns:a16="http://schemas.microsoft.com/office/drawing/2014/main" id="{BA30A239-CDE9-4F43-9614-8E270B878A7E}"/>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58;p11">
              <a:extLst>
                <a:ext uri="{FF2B5EF4-FFF2-40B4-BE49-F238E27FC236}">
                  <a16:creationId xmlns:a16="http://schemas.microsoft.com/office/drawing/2014/main" id="{DF2E200C-591B-4047-85BC-AE907F03852C}"/>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59;p11">
              <a:extLst>
                <a:ext uri="{FF2B5EF4-FFF2-40B4-BE49-F238E27FC236}">
                  <a16:creationId xmlns:a16="http://schemas.microsoft.com/office/drawing/2014/main" id="{565BBF82-3314-4DC0-B1E8-36592F09C8DF}"/>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60;p11">
              <a:extLst>
                <a:ext uri="{FF2B5EF4-FFF2-40B4-BE49-F238E27FC236}">
                  <a16:creationId xmlns:a16="http://schemas.microsoft.com/office/drawing/2014/main" id="{E31E0469-A635-45A3-9F9D-2C226F54DFE7}"/>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61;p11">
              <a:extLst>
                <a:ext uri="{FF2B5EF4-FFF2-40B4-BE49-F238E27FC236}">
                  <a16:creationId xmlns:a16="http://schemas.microsoft.com/office/drawing/2014/main" id="{A5170D9F-1EB4-4487-8810-3DA366259119}"/>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62;p11">
              <a:extLst>
                <a:ext uri="{FF2B5EF4-FFF2-40B4-BE49-F238E27FC236}">
                  <a16:creationId xmlns:a16="http://schemas.microsoft.com/office/drawing/2014/main" id="{4F6D77E6-50B5-4C40-A4E7-8E7490835572}"/>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63;p11">
              <a:extLst>
                <a:ext uri="{FF2B5EF4-FFF2-40B4-BE49-F238E27FC236}">
                  <a16:creationId xmlns:a16="http://schemas.microsoft.com/office/drawing/2014/main" id="{41DC40B0-ED72-46BE-A05A-4DF02D9182F3}"/>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64;p11">
              <a:extLst>
                <a:ext uri="{FF2B5EF4-FFF2-40B4-BE49-F238E27FC236}">
                  <a16:creationId xmlns:a16="http://schemas.microsoft.com/office/drawing/2014/main" id="{C728EC1E-ECE1-4079-A14C-30F09AD3262A}"/>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65;p11">
              <a:extLst>
                <a:ext uri="{FF2B5EF4-FFF2-40B4-BE49-F238E27FC236}">
                  <a16:creationId xmlns:a16="http://schemas.microsoft.com/office/drawing/2014/main" id="{F3D8BC56-0212-4C24-81E3-07D554939771}"/>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6;p11">
              <a:extLst>
                <a:ext uri="{FF2B5EF4-FFF2-40B4-BE49-F238E27FC236}">
                  <a16:creationId xmlns:a16="http://schemas.microsoft.com/office/drawing/2014/main" id="{E357700B-21F3-4757-9405-85F58FA2DA28}"/>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7;p11">
              <a:extLst>
                <a:ext uri="{FF2B5EF4-FFF2-40B4-BE49-F238E27FC236}">
                  <a16:creationId xmlns:a16="http://schemas.microsoft.com/office/drawing/2014/main" id="{EE9CB683-811F-41AB-8F80-242F4BFB3F43}"/>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8;p11">
              <a:extLst>
                <a:ext uri="{FF2B5EF4-FFF2-40B4-BE49-F238E27FC236}">
                  <a16:creationId xmlns:a16="http://schemas.microsoft.com/office/drawing/2014/main" id="{6020C5D1-209A-4EA4-A1DF-0D1B5F32C085}"/>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69;p11">
              <a:extLst>
                <a:ext uri="{FF2B5EF4-FFF2-40B4-BE49-F238E27FC236}">
                  <a16:creationId xmlns:a16="http://schemas.microsoft.com/office/drawing/2014/main" id="{14E5E234-CEC5-4C1D-BB7D-ECBE4F1AB817}"/>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70;p11">
              <a:extLst>
                <a:ext uri="{FF2B5EF4-FFF2-40B4-BE49-F238E27FC236}">
                  <a16:creationId xmlns:a16="http://schemas.microsoft.com/office/drawing/2014/main" id="{F4A137BF-596E-4C10-9A47-CECBD8E66039}"/>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71;p11">
              <a:extLst>
                <a:ext uri="{FF2B5EF4-FFF2-40B4-BE49-F238E27FC236}">
                  <a16:creationId xmlns:a16="http://schemas.microsoft.com/office/drawing/2014/main" id="{F2C52D4A-6EC9-4313-80E0-9B9FFBB529B1}"/>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72;p11">
              <a:extLst>
                <a:ext uri="{FF2B5EF4-FFF2-40B4-BE49-F238E27FC236}">
                  <a16:creationId xmlns:a16="http://schemas.microsoft.com/office/drawing/2014/main" id="{A6B4EEE7-958E-4F82-97CD-DEB45EFA6C29}"/>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3;p11">
              <a:extLst>
                <a:ext uri="{FF2B5EF4-FFF2-40B4-BE49-F238E27FC236}">
                  <a16:creationId xmlns:a16="http://schemas.microsoft.com/office/drawing/2014/main" id="{0FE6098A-644F-4B9D-8D7C-CC19D9265A05}"/>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74;p11">
              <a:extLst>
                <a:ext uri="{FF2B5EF4-FFF2-40B4-BE49-F238E27FC236}">
                  <a16:creationId xmlns:a16="http://schemas.microsoft.com/office/drawing/2014/main" id="{7E833415-F2A4-4CEC-9A1C-8F970E912D48}"/>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75;p11">
              <a:extLst>
                <a:ext uri="{FF2B5EF4-FFF2-40B4-BE49-F238E27FC236}">
                  <a16:creationId xmlns:a16="http://schemas.microsoft.com/office/drawing/2014/main" id="{13DD1810-489F-4F6C-BE05-88BD25BE2616}"/>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6;p11">
              <a:extLst>
                <a:ext uri="{FF2B5EF4-FFF2-40B4-BE49-F238E27FC236}">
                  <a16:creationId xmlns:a16="http://schemas.microsoft.com/office/drawing/2014/main" id="{22BF97B9-542E-428C-B31C-AB28429B6C88}"/>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7;p11">
              <a:extLst>
                <a:ext uri="{FF2B5EF4-FFF2-40B4-BE49-F238E27FC236}">
                  <a16:creationId xmlns:a16="http://schemas.microsoft.com/office/drawing/2014/main" id="{6B0B8B31-72E9-425E-8196-55668DDA7B89}"/>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8;p11">
              <a:extLst>
                <a:ext uri="{FF2B5EF4-FFF2-40B4-BE49-F238E27FC236}">
                  <a16:creationId xmlns:a16="http://schemas.microsoft.com/office/drawing/2014/main" id="{E27BF612-8D18-4211-B35F-6A12F73F116D}"/>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79;p11">
              <a:extLst>
                <a:ext uri="{FF2B5EF4-FFF2-40B4-BE49-F238E27FC236}">
                  <a16:creationId xmlns:a16="http://schemas.microsoft.com/office/drawing/2014/main" id="{D284B018-1D1A-4556-9B7F-7B96887B047D}"/>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80;p11">
              <a:extLst>
                <a:ext uri="{FF2B5EF4-FFF2-40B4-BE49-F238E27FC236}">
                  <a16:creationId xmlns:a16="http://schemas.microsoft.com/office/drawing/2014/main" id="{D0EC7D98-F479-4192-9890-F7691575352D}"/>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81;p11">
              <a:extLst>
                <a:ext uri="{FF2B5EF4-FFF2-40B4-BE49-F238E27FC236}">
                  <a16:creationId xmlns:a16="http://schemas.microsoft.com/office/drawing/2014/main" id="{F47BB135-C54B-4D22-A0DD-678EE19777BB}"/>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82;p11">
              <a:extLst>
                <a:ext uri="{FF2B5EF4-FFF2-40B4-BE49-F238E27FC236}">
                  <a16:creationId xmlns:a16="http://schemas.microsoft.com/office/drawing/2014/main" id="{41C20877-B3B2-4EF6-8E76-A4B6A8EE3AF8}"/>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83;p11">
              <a:extLst>
                <a:ext uri="{FF2B5EF4-FFF2-40B4-BE49-F238E27FC236}">
                  <a16:creationId xmlns:a16="http://schemas.microsoft.com/office/drawing/2014/main" id="{6ECB282D-A24C-421C-9DFF-E1510ED4FA26}"/>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84;p11">
              <a:extLst>
                <a:ext uri="{FF2B5EF4-FFF2-40B4-BE49-F238E27FC236}">
                  <a16:creationId xmlns:a16="http://schemas.microsoft.com/office/drawing/2014/main" id="{2C1B0C8A-D8C1-4392-9F3F-D1986D1BD233}"/>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85;p11">
              <a:extLst>
                <a:ext uri="{FF2B5EF4-FFF2-40B4-BE49-F238E27FC236}">
                  <a16:creationId xmlns:a16="http://schemas.microsoft.com/office/drawing/2014/main" id="{E69AB1F5-1CD0-451A-9752-EA38856B0DA9}"/>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6;p11">
              <a:extLst>
                <a:ext uri="{FF2B5EF4-FFF2-40B4-BE49-F238E27FC236}">
                  <a16:creationId xmlns:a16="http://schemas.microsoft.com/office/drawing/2014/main" id="{24410D6F-B07B-4A8B-A733-271186B33C37}"/>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7;p11">
              <a:extLst>
                <a:ext uri="{FF2B5EF4-FFF2-40B4-BE49-F238E27FC236}">
                  <a16:creationId xmlns:a16="http://schemas.microsoft.com/office/drawing/2014/main" id="{72D92F34-A481-406C-A25C-A7330445F7A0}"/>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8;p11">
              <a:extLst>
                <a:ext uri="{FF2B5EF4-FFF2-40B4-BE49-F238E27FC236}">
                  <a16:creationId xmlns:a16="http://schemas.microsoft.com/office/drawing/2014/main" id="{A44E4DBC-D9EE-48FA-AA6D-8447D24E1E27}"/>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89;p11">
              <a:extLst>
                <a:ext uri="{FF2B5EF4-FFF2-40B4-BE49-F238E27FC236}">
                  <a16:creationId xmlns:a16="http://schemas.microsoft.com/office/drawing/2014/main" id="{128F28CF-9FB9-46F7-8343-F7A43C566C74}"/>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90;p11">
              <a:extLst>
                <a:ext uri="{FF2B5EF4-FFF2-40B4-BE49-F238E27FC236}">
                  <a16:creationId xmlns:a16="http://schemas.microsoft.com/office/drawing/2014/main" id="{4C61D052-16FB-4B3C-BA03-3DB91C9410D5}"/>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91;p11">
              <a:extLst>
                <a:ext uri="{FF2B5EF4-FFF2-40B4-BE49-F238E27FC236}">
                  <a16:creationId xmlns:a16="http://schemas.microsoft.com/office/drawing/2014/main" id="{8A1C7502-502C-4752-9AB8-D3B6480F3B42}"/>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92;p11">
              <a:extLst>
                <a:ext uri="{FF2B5EF4-FFF2-40B4-BE49-F238E27FC236}">
                  <a16:creationId xmlns:a16="http://schemas.microsoft.com/office/drawing/2014/main" id="{00DB9E0E-2CAB-4B36-A6DB-8640024E5DB8}"/>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93;p11">
              <a:extLst>
                <a:ext uri="{FF2B5EF4-FFF2-40B4-BE49-F238E27FC236}">
                  <a16:creationId xmlns:a16="http://schemas.microsoft.com/office/drawing/2014/main" id="{EE221FE7-298B-486A-8EB2-EC7ED13ECDCA}"/>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94;p11">
              <a:extLst>
                <a:ext uri="{FF2B5EF4-FFF2-40B4-BE49-F238E27FC236}">
                  <a16:creationId xmlns:a16="http://schemas.microsoft.com/office/drawing/2014/main" id="{E25BA9AA-1853-4E63-9292-91DF3ACE4C30}"/>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95;p11">
              <a:extLst>
                <a:ext uri="{FF2B5EF4-FFF2-40B4-BE49-F238E27FC236}">
                  <a16:creationId xmlns:a16="http://schemas.microsoft.com/office/drawing/2014/main" id="{2CA4BE67-4AA1-484F-9403-CD078EA49073}"/>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6;p11">
              <a:extLst>
                <a:ext uri="{FF2B5EF4-FFF2-40B4-BE49-F238E27FC236}">
                  <a16:creationId xmlns:a16="http://schemas.microsoft.com/office/drawing/2014/main" id="{DC79CBBE-B8C4-4D53-BFC3-21038627B5C8}"/>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7;p11">
              <a:extLst>
                <a:ext uri="{FF2B5EF4-FFF2-40B4-BE49-F238E27FC236}">
                  <a16:creationId xmlns:a16="http://schemas.microsoft.com/office/drawing/2014/main" id="{23EF770C-46FD-4434-BAE1-BB5CADBAA438}"/>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8;p11">
              <a:extLst>
                <a:ext uri="{FF2B5EF4-FFF2-40B4-BE49-F238E27FC236}">
                  <a16:creationId xmlns:a16="http://schemas.microsoft.com/office/drawing/2014/main" id="{8605EF8D-BFB3-46C6-BD2B-38703F206E7D}"/>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99;p11">
              <a:extLst>
                <a:ext uri="{FF2B5EF4-FFF2-40B4-BE49-F238E27FC236}">
                  <a16:creationId xmlns:a16="http://schemas.microsoft.com/office/drawing/2014/main" id="{4162C6AA-4690-4C57-A0DF-D2C4AA086E73}"/>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00;p11">
              <a:extLst>
                <a:ext uri="{FF2B5EF4-FFF2-40B4-BE49-F238E27FC236}">
                  <a16:creationId xmlns:a16="http://schemas.microsoft.com/office/drawing/2014/main" id="{EFB45D0E-B704-46C5-9880-0844CEA926E5}"/>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01;p11">
              <a:extLst>
                <a:ext uri="{FF2B5EF4-FFF2-40B4-BE49-F238E27FC236}">
                  <a16:creationId xmlns:a16="http://schemas.microsoft.com/office/drawing/2014/main" id="{EC678146-2004-458A-BC7A-6B87B9447BB6}"/>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02;p11">
              <a:extLst>
                <a:ext uri="{FF2B5EF4-FFF2-40B4-BE49-F238E27FC236}">
                  <a16:creationId xmlns:a16="http://schemas.microsoft.com/office/drawing/2014/main" id="{99BE7F35-6B8D-419C-ABC7-4BD89B5ACF37}"/>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3;p11">
              <a:extLst>
                <a:ext uri="{FF2B5EF4-FFF2-40B4-BE49-F238E27FC236}">
                  <a16:creationId xmlns:a16="http://schemas.microsoft.com/office/drawing/2014/main" id="{6D8C5BC6-BA5F-4603-87CF-09DB26FFBF23}"/>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04;p11">
              <a:extLst>
                <a:ext uri="{FF2B5EF4-FFF2-40B4-BE49-F238E27FC236}">
                  <a16:creationId xmlns:a16="http://schemas.microsoft.com/office/drawing/2014/main" id="{F31307CD-55C6-498C-B466-807DB7977559}"/>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Footer Placeholder 3">
            <a:extLst>
              <a:ext uri="{FF2B5EF4-FFF2-40B4-BE49-F238E27FC236}">
                <a16:creationId xmlns:a16="http://schemas.microsoft.com/office/drawing/2014/main" id="{4702A4F3-E825-4430-AB91-025513E20862}"/>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2" name="Title 1">
            <a:extLst>
              <a:ext uri="{FF2B5EF4-FFF2-40B4-BE49-F238E27FC236}">
                <a16:creationId xmlns:a16="http://schemas.microsoft.com/office/drawing/2014/main" id="{E0F68203-6C01-43A2-B376-9880ABD2299C}"/>
              </a:ext>
            </a:extLst>
          </p:cNvPr>
          <p:cNvSpPr>
            <a:spLocks noGrp="1"/>
          </p:cNvSpPr>
          <p:nvPr>
            <p:ph type="title"/>
          </p:nvPr>
        </p:nvSpPr>
        <p:spPr>
          <a:xfrm>
            <a:off x="564190" y="1431100"/>
            <a:ext cx="2763216" cy="2998837"/>
          </a:xfrm>
        </p:spPr>
        <p:txBody>
          <a:bodyPr>
            <a:normAutofit/>
          </a:bodyPr>
          <a:lstStyle/>
          <a:p>
            <a:pPr algn="r"/>
            <a:r>
              <a:rPr lang="en-US" b="1" dirty="0">
                <a:latin typeface="Montserrat" panose="02000505000000020004" pitchFamily="2" charset="0"/>
              </a:rPr>
              <a:t>LCFF </a:t>
            </a:r>
            <a:br>
              <a:rPr lang="en-US" b="1" dirty="0">
                <a:latin typeface="Montserrat" panose="02000505000000020004" pitchFamily="2" charset="0"/>
              </a:rPr>
            </a:br>
            <a:r>
              <a:rPr lang="en-US" b="1" dirty="0">
                <a:latin typeface="Montserrat" panose="02000505000000020004" pitchFamily="2" charset="0"/>
              </a:rPr>
              <a:t>State</a:t>
            </a:r>
            <a:br>
              <a:rPr lang="en-US" b="1" dirty="0">
                <a:latin typeface="Montserrat" panose="02000505000000020004" pitchFamily="2" charset="0"/>
              </a:rPr>
            </a:br>
            <a:r>
              <a:rPr lang="en-US" b="1" dirty="0">
                <a:latin typeface="Montserrat" panose="02000505000000020004" pitchFamily="2" charset="0"/>
              </a:rPr>
              <a:t> Priorities</a:t>
            </a:r>
          </a:p>
        </p:txBody>
      </p:sp>
      <p:pic>
        <p:nvPicPr>
          <p:cNvPr id="5" name="Picture 4" descr="A screenshot of a cell phone&#10;&#10;Description generated with very high confidence">
            <a:extLst>
              <a:ext uri="{FF2B5EF4-FFF2-40B4-BE49-F238E27FC236}">
                <a16:creationId xmlns:a16="http://schemas.microsoft.com/office/drawing/2014/main" id="{DA439FB1-69BB-4CE8-94A7-9B77B1AF1CAC}"/>
              </a:ext>
            </a:extLst>
          </p:cNvPr>
          <p:cNvPicPr>
            <a:picLocks noChangeAspect="1"/>
          </p:cNvPicPr>
          <p:nvPr/>
        </p:nvPicPr>
        <p:blipFill rotWithShape="1">
          <a:blip r:embed="rId3"/>
          <a:srcRect l="2973" r="2" b="2"/>
          <a:stretch/>
        </p:blipFill>
        <p:spPr>
          <a:xfrm>
            <a:off x="3946140" y="327840"/>
            <a:ext cx="7513737" cy="5577837"/>
          </a:xfrm>
          <a:prstGeom prst="rect">
            <a:avLst/>
          </a:prstGeom>
          <a:effectLst/>
        </p:spPr>
      </p:pic>
      <p:sp>
        <p:nvSpPr>
          <p:cNvPr id="6" name="Rectangle 5">
            <a:extLst>
              <a:ext uri="{FF2B5EF4-FFF2-40B4-BE49-F238E27FC236}">
                <a16:creationId xmlns:a16="http://schemas.microsoft.com/office/drawing/2014/main" id="{4DDC94E9-EBE1-4497-89ED-119C5A3F798A}"/>
              </a:ext>
            </a:extLst>
          </p:cNvPr>
          <p:cNvSpPr/>
          <p:nvPr/>
        </p:nvSpPr>
        <p:spPr>
          <a:xfrm>
            <a:off x="7634351" y="5676200"/>
            <a:ext cx="3493264" cy="276999"/>
          </a:xfrm>
          <a:prstGeom prst="rect">
            <a:avLst/>
          </a:prstGeom>
        </p:spPr>
        <p:txBody>
          <a:bodyPr wrap="none">
            <a:spAutoFit/>
          </a:bodyPr>
          <a:lstStyle/>
          <a:p>
            <a:r>
              <a:rPr lang="en-US" sz="1200" dirty="0">
                <a:latin typeface="Montserrat" panose="02000505000000020004" pitchFamily="2" charset="0"/>
              </a:rPr>
              <a:t>Source: Fresno County Office of Education</a:t>
            </a:r>
          </a:p>
        </p:txBody>
      </p:sp>
    </p:spTree>
    <p:extLst>
      <p:ext uri="{BB962C8B-B14F-4D97-AF65-F5344CB8AC3E}">
        <p14:creationId xmlns:p14="http://schemas.microsoft.com/office/powerpoint/2010/main" val="256488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descr="A picture containing stationary, writing implement, pen&#10;&#10;Description generated with high confidence">
            <a:extLst>
              <a:ext uri="{FF2B5EF4-FFF2-40B4-BE49-F238E27FC236}">
                <a16:creationId xmlns:a16="http://schemas.microsoft.com/office/drawing/2014/main" id="{B1AD65D6-A870-4479-BDF4-3157DD816786}"/>
              </a:ext>
            </a:extLst>
          </p:cNvPr>
          <p:cNvPicPr>
            <a:picLocks noChangeAspect="1"/>
          </p:cNvPicPr>
          <p:nvPr/>
        </p:nvPicPr>
        <p:blipFill rotWithShape="1">
          <a:blip r:embed="rId3">
            <a:alphaModFix amt="20000"/>
            <a:extLst>
              <a:ext uri="{837473B0-CC2E-450A-ABE3-18F120FF3D39}">
                <a1611:picAttrSrcUrl xmlns:a1611="http://schemas.microsoft.com/office/drawing/2016/11/main" r:id="rId4"/>
              </a:ext>
            </a:extLst>
          </a:blip>
          <a:srcRect t="15413"/>
          <a:stretch/>
        </p:blipFill>
        <p:spPr>
          <a:xfrm>
            <a:off x="-4593" y="10"/>
            <a:ext cx="12191980" cy="6857990"/>
          </a:xfrm>
          <a:prstGeom prst="rect">
            <a:avLst/>
          </a:prstGeom>
        </p:spPr>
      </p:pic>
      <p:sp>
        <p:nvSpPr>
          <p:cNvPr id="12" name="Content Placeholder 11">
            <a:extLst>
              <a:ext uri="{FF2B5EF4-FFF2-40B4-BE49-F238E27FC236}">
                <a16:creationId xmlns:a16="http://schemas.microsoft.com/office/drawing/2014/main" id="{8A2FD679-9C17-4F8F-B14E-5DFEA1B2AEAD}"/>
              </a:ext>
            </a:extLst>
          </p:cNvPr>
          <p:cNvSpPr>
            <a:spLocks noGrp="1"/>
          </p:cNvSpPr>
          <p:nvPr>
            <p:ph idx="1"/>
          </p:nvPr>
        </p:nvSpPr>
        <p:spPr>
          <a:xfrm>
            <a:off x="420244" y="3023687"/>
            <a:ext cx="11375516" cy="2203633"/>
          </a:xfrm>
        </p:spPr>
        <p:txBody>
          <a:bodyPr anchor="t">
            <a:normAutofit/>
          </a:bodyPr>
          <a:lstStyle/>
          <a:p>
            <a:pPr marL="0" indent="0">
              <a:buNone/>
            </a:pPr>
            <a:r>
              <a:rPr lang="en-US" sz="4000" b="1" dirty="0">
                <a:latin typeface="Montserrat" panose="02000505000000020004" pitchFamily="2" charset="0"/>
              </a:rPr>
              <a:t>Local Control Accountability Plan</a:t>
            </a:r>
          </a:p>
          <a:p>
            <a:pPr marL="0" indent="0">
              <a:lnSpc>
                <a:spcPct val="110000"/>
              </a:lnSpc>
              <a:buNone/>
            </a:pPr>
            <a:r>
              <a:rPr lang="en-US" sz="2800" dirty="0">
                <a:latin typeface="Montserrat" panose="02000505000000020004" pitchFamily="2" charset="0"/>
              </a:rPr>
              <a:t>The LCAP is a tool for local educational agencies to set goals, plan actions, and leverage resources to meet those goals to improve student outcomes. </a:t>
            </a:r>
          </a:p>
          <a:p>
            <a:pPr marL="0" indent="0">
              <a:buNone/>
            </a:pPr>
            <a:endParaRPr lang="en-US" sz="1800" dirty="0">
              <a:latin typeface="Montserrat" panose="02000505000000020004" pitchFamily="2" charset="0"/>
            </a:endParaRPr>
          </a:p>
        </p:txBody>
      </p:sp>
      <p:sp>
        <p:nvSpPr>
          <p:cNvPr id="7" name="TextBox 6">
            <a:extLst>
              <a:ext uri="{FF2B5EF4-FFF2-40B4-BE49-F238E27FC236}">
                <a16:creationId xmlns:a16="http://schemas.microsoft.com/office/drawing/2014/main" id="{BB9A8E7C-C2EB-4A9B-AE2B-51CEB6E0437D}"/>
              </a:ext>
            </a:extLst>
          </p:cNvPr>
          <p:cNvSpPr txBox="1"/>
          <p:nvPr/>
        </p:nvSpPr>
        <p:spPr>
          <a:xfrm>
            <a:off x="9617257" y="6657945"/>
            <a:ext cx="25747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ministrybestpractices.com/2013/06/do-you-have-90-day-plan-to-leave-your.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2" name="Footer Placeholder 1">
            <a:extLst>
              <a:ext uri="{FF2B5EF4-FFF2-40B4-BE49-F238E27FC236}">
                <a16:creationId xmlns:a16="http://schemas.microsoft.com/office/drawing/2014/main" id="{0CA75BA0-DD6C-4909-89D4-ABB2A5C2A63E}"/>
              </a:ext>
            </a:extLst>
          </p:cNvPr>
          <p:cNvSpPr>
            <a:spLocks noGrp="1"/>
          </p:cNvSpPr>
          <p:nvPr>
            <p:ph type="ftr" sz="quarter" idx="11"/>
          </p:nvPr>
        </p:nvSpPr>
        <p:spPr/>
        <p:txBody>
          <a:bodyPr/>
          <a:lstStyle/>
          <a:p>
            <a:r>
              <a:rPr lang="en-US"/>
              <a:t>What's Your Data Worth?</a:t>
            </a:r>
          </a:p>
        </p:txBody>
      </p:sp>
    </p:spTree>
    <p:extLst>
      <p:ext uri="{BB962C8B-B14F-4D97-AF65-F5344CB8AC3E}">
        <p14:creationId xmlns:p14="http://schemas.microsoft.com/office/powerpoint/2010/main" val="147402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454;p11">
            <a:extLst>
              <a:ext uri="{FF2B5EF4-FFF2-40B4-BE49-F238E27FC236}">
                <a16:creationId xmlns:a16="http://schemas.microsoft.com/office/drawing/2014/main" id="{847FE834-39DC-4275-9DDD-145EE6CFA1B1}"/>
              </a:ext>
            </a:extLst>
          </p:cNvPr>
          <p:cNvGrpSpPr/>
          <p:nvPr/>
        </p:nvGrpSpPr>
        <p:grpSpPr>
          <a:xfrm rot="16200000">
            <a:off x="1902597" y="3809224"/>
            <a:ext cx="1100210" cy="4905403"/>
            <a:chOff x="5608825" y="238125"/>
            <a:chExt cx="1174975" cy="5238750"/>
          </a:xfrm>
          <a:solidFill>
            <a:srgbClr val="EEEEF8"/>
          </a:solidFill>
        </p:grpSpPr>
        <p:sp>
          <p:nvSpPr>
            <p:cNvPr id="7" name="Google Shape;3455;p11">
              <a:extLst>
                <a:ext uri="{FF2B5EF4-FFF2-40B4-BE49-F238E27FC236}">
                  <a16:creationId xmlns:a16="http://schemas.microsoft.com/office/drawing/2014/main" id="{46614855-C4EB-4123-85BF-5D0DC7454B94}"/>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56;p11">
              <a:extLst>
                <a:ext uri="{FF2B5EF4-FFF2-40B4-BE49-F238E27FC236}">
                  <a16:creationId xmlns:a16="http://schemas.microsoft.com/office/drawing/2014/main" id="{A7105897-4A91-46E9-8BEB-07D9D880A890}"/>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57;p11">
              <a:extLst>
                <a:ext uri="{FF2B5EF4-FFF2-40B4-BE49-F238E27FC236}">
                  <a16:creationId xmlns:a16="http://schemas.microsoft.com/office/drawing/2014/main" id="{C5372B78-1C60-49AC-A119-4BDCFBF8A336}"/>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58;p11">
              <a:extLst>
                <a:ext uri="{FF2B5EF4-FFF2-40B4-BE49-F238E27FC236}">
                  <a16:creationId xmlns:a16="http://schemas.microsoft.com/office/drawing/2014/main" id="{227F7851-2FCC-46BF-97FB-51353B255B31}"/>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59;p11">
              <a:extLst>
                <a:ext uri="{FF2B5EF4-FFF2-40B4-BE49-F238E27FC236}">
                  <a16:creationId xmlns:a16="http://schemas.microsoft.com/office/drawing/2014/main" id="{22131A01-D6E3-462C-956E-EAA6FAA042F0}"/>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60;p11">
              <a:extLst>
                <a:ext uri="{FF2B5EF4-FFF2-40B4-BE49-F238E27FC236}">
                  <a16:creationId xmlns:a16="http://schemas.microsoft.com/office/drawing/2014/main" id="{BA038900-4D9E-4420-AA88-16B8D01B7CEE}"/>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61;p11">
              <a:extLst>
                <a:ext uri="{FF2B5EF4-FFF2-40B4-BE49-F238E27FC236}">
                  <a16:creationId xmlns:a16="http://schemas.microsoft.com/office/drawing/2014/main" id="{8992AA66-2C77-4CA5-B38D-CD623C299FA7}"/>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62;p11">
              <a:extLst>
                <a:ext uri="{FF2B5EF4-FFF2-40B4-BE49-F238E27FC236}">
                  <a16:creationId xmlns:a16="http://schemas.microsoft.com/office/drawing/2014/main" id="{68E59263-9334-4C64-96C1-17B15CF5D25C}"/>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63;p11">
              <a:extLst>
                <a:ext uri="{FF2B5EF4-FFF2-40B4-BE49-F238E27FC236}">
                  <a16:creationId xmlns:a16="http://schemas.microsoft.com/office/drawing/2014/main" id="{E9B210CF-EB2D-415A-9B89-147C39D3B0CE}"/>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64;p11">
              <a:extLst>
                <a:ext uri="{FF2B5EF4-FFF2-40B4-BE49-F238E27FC236}">
                  <a16:creationId xmlns:a16="http://schemas.microsoft.com/office/drawing/2014/main" id="{2C4C4745-6656-41DF-BB02-0F06F47919EC}"/>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65;p11">
              <a:extLst>
                <a:ext uri="{FF2B5EF4-FFF2-40B4-BE49-F238E27FC236}">
                  <a16:creationId xmlns:a16="http://schemas.microsoft.com/office/drawing/2014/main" id="{D9638C5A-5215-4655-A3C2-CFDC6C7BE80C}"/>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66;p11">
              <a:extLst>
                <a:ext uri="{FF2B5EF4-FFF2-40B4-BE49-F238E27FC236}">
                  <a16:creationId xmlns:a16="http://schemas.microsoft.com/office/drawing/2014/main" id="{5E68B2F8-14B4-4051-89BC-F4E48C188D50}"/>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7;p11">
              <a:extLst>
                <a:ext uri="{FF2B5EF4-FFF2-40B4-BE49-F238E27FC236}">
                  <a16:creationId xmlns:a16="http://schemas.microsoft.com/office/drawing/2014/main" id="{B4F708C2-798B-4503-B703-CDFED907F550}"/>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8;p11">
              <a:extLst>
                <a:ext uri="{FF2B5EF4-FFF2-40B4-BE49-F238E27FC236}">
                  <a16:creationId xmlns:a16="http://schemas.microsoft.com/office/drawing/2014/main" id="{A3F14BCA-1730-4C6E-AD59-52DDA8DFF619}"/>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9;p11">
              <a:extLst>
                <a:ext uri="{FF2B5EF4-FFF2-40B4-BE49-F238E27FC236}">
                  <a16:creationId xmlns:a16="http://schemas.microsoft.com/office/drawing/2014/main" id="{418480FA-B857-47D2-A7AC-B3324D942CD3}"/>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70;p11">
              <a:extLst>
                <a:ext uri="{FF2B5EF4-FFF2-40B4-BE49-F238E27FC236}">
                  <a16:creationId xmlns:a16="http://schemas.microsoft.com/office/drawing/2014/main" id="{64EA6F42-1AFD-4B85-91C7-2D6855BD15CE}"/>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71;p11">
              <a:extLst>
                <a:ext uri="{FF2B5EF4-FFF2-40B4-BE49-F238E27FC236}">
                  <a16:creationId xmlns:a16="http://schemas.microsoft.com/office/drawing/2014/main" id="{5AE68377-E817-4024-A530-FE9083A88868}"/>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72;p11">
              <a:extLst>
                <a:ext uri="{FF2B5EF4-FFF2-40B4-BE49-F238E27FC236}">
                  <a16:creationId xmlns:a16="http://schemas.microsoft.com/office/drawing/2014/main" id="{6C9E11A4-016B-4BA1-BB94-73D0A4CA1C92}"/>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73;p11">
              <a:extLst>
                <a:ext uri="{FF2B5EF4-FFF2-40B4-BE49-F238E27FC236}">
                  <a16:creationId xmlns:a16="http://schemas.microsoft.com/office/drawing/2014/main" id="{31C409FA-73AF-4449-A87B-34F01996DEB5}"/>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4;p11">
              <a:extLst>
                <a:ext uri="{FF2B5EF4-FFF2-40B4-BE49-F238E27FC236}">
                  <a16:creationId xmlns:a16="http://schemas.microsoft.com/office/drawing/2014/main" id="{47785E6F-197C-4C29-B5EC-1956C1631142}"/>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75;p11">
              <a:extLst>
                <a:ext uri="{FF2B5EF4-FFF2-40B4-BE49-F238E27FC236}">
                  <a16:creationId xmlns:a16="http://schemas.microsoft.com/office/drawing/2014/main" id="{C97AFEE2-D319-4855-B10D-6F16C24E7142}"/>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76;p11">
              <a:extLst>
                <a:ext uri="{FF2B5EF4-FFF2-40B4-BE49-F238E27FC236}">
                  <a16:creationId xmlns:a16="http://schemas.microsoft.com/office/drawing/2014/main" id="{DE879329-C85F-4A3A-9779-B3C2A2C7AB98}"/>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7;p11">
              <a:extLst>
                <a:ext uri="{FF2B5EF4-FFF2-40B4-BE49-F238E27FC236}">
                  <a16:creationId xmlns:a16="http://schemas.microsoft.com/office/drawing/2014/main" id="{EEDDC2A5-AB03-425F-BD08-5C74E807A25B}"/>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8;p11">
              <a:extLst>
                <a:ext uri="{FF2B5EF4-FFF2-40B4-BE49-F238E27FC236}">
                  <a16:creationId xmlns:a16="http://schemas.microsoft.com/office/drawing/2014/main" id="{5923EF8D-E5E6-4D5B-AA3F-FC778B5650C7}"/>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9;p11">
              <a:extLst>
                <a:ext uri="{FF2B5EF4-FFF2-40B4-BE49-F238E27FC236}">
                  <a16:creationId xmlns:a16="http://schemas.microsoft.com/office/drawing/2014/main" id="{4D819EC7-50CF-47BA-B5C6-8DE746355011}"/>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80;p11">
              <a:extLst>
                <a:ext uri="{FF2B5EF4-FFF2-40B4-BE49-F238E27FC236}">
                  <a16:creationId xmlns:a16="http://schemas.microsoft.com/office/drawing/2014/main" id="{0DDAB35D-3DBC-4D62-9953-8261AE9319F6}"/>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81;p11">
              <a:extLst>
                <a:ext uri="{FF2B5EF4-FFF2-40B4-BE49-F238E27FC236}">
                  <a16:creationId xmlns:a16="http://schemas.microsoft.com/office/drawing/2014/main" id="{BD81A406-4389-4372-9EA9-7ED79F56A545}"/>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82;p11">
              <a:extLst>
                <a:ext uri="{FF2B5EF4-FFF2-40B4-BE49-F238E27FC236}">
                  <a16:creationId xmlns:a16="http://schemas.microsoft.com/office/drawing/2014/main" id="{94D188C8-69BB-4033-80DC-A49F29D08FD7}"/>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83;p11">
              <a:extLst>
                <a:ext uri="{FF2B5EF4-FFF2-40B4-BE49-F238E27FC236}">
                  <a16:creationId xmlns:a16="http://schemas.microsoft.com/office/drawing/2014/main" id="{24807639-90BD-4252-81EF-45BD56830354}"/>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84;p11">
              <a:extLst>
                <a:ext uri="{FF2B5EF4-FFF2-40B4-BE49-F238E27FC236}">
                  <a16:creationId xmlns:a16="http://schemas.microsoft.com/office/drawing/2014/main" id="{DC0714AB-BC70-4D0C-8E68-1D89B3B65CCF}"/>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85;p11">
              <a:extLst>
                <a:ext uri="{FF2B5EF4-FFF2-40B4-BE49-F238E27FC236}">
                  <a16:creationId xmlns:a16="http://schemas.microsoft.com/office/drawing/2014/main" id="{86133801-5147-4DA5-8E6C-B1C99581D7E9}"/>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86;p11">
              <a:extLst>
                <a:ext uri="{FF2B5EF4-FFF2-40B4-BE49-F238E27FC236}">
                  <a16:creationId xmlns:a16="http://schemas.microsoft.com/office/drawing/2014/main" id="{6FA553A0-09AA-44C2-8BFD-0313309A34E2}"/>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7;p11">
              <a:extLst>
                <a:ext uri="{FF2B5EF4-FFF2-40B4-BE49-F238E27FC236}">
                  <a16:creationId xmlns:a16="http://schemas.microsoft.com/office/drawing/2014/main" id="{3B325EBA-68C0-439E-9F01-DB86C1B24A2C}"/>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8;p11">
              <a:extLst>
                <a:ext uri="{FF2B5EF4-FFF2-40B4-BE49-F238E27FC236}">
                  <a16:creationId xmlns:a16="http://schemas.microsoft.com/office/drawing/2014/main" id="{7A16C3A7-2013-4353-8BBC-B3E90DF7AC6A}"/>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9;p11">
              <a:extLst>
                <a:ext uri="{FF2B5EF4-FFF2-40B4-BE49-F238E27FC236}">
                  <a16:creationId xmlns:a16="http://schemas.microsoft.com/office/drawing/2014/main" id="{E55540EA-D61B-4E11-85B1-595496C177FB}"/>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90;p11">
              <a:extLst>
                <a:ext uri="{FF2B5EF4-FFF2-40B4-BE49-F238E27FC236}">
                  <a16:creationId xmlns:a16="http://schemas.microsoft.com/office/drawing/2014/main" id="{9D2E2811-DB5C-426F-B033-F20D6E6CA23D}"/>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91;p11">
              <a:extLst>
                <a:ext uri="{FF2B5EF4-FFF2-40B4-BE49-F238E27FC236}">
                  <a16:creationId xmlns:a16="http://schemas.microsoft.com/office/drawing/2014/main" id="{65AE8EF1-ACCD-4B30-AAAD-E38AC59C80BA}"/>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92;p11">
              <a:extLst>
                <a:ext uri="{FF2B5EF4-FFF2-40B4-BE49-F238E27FC236}">
                  <a16:creationId xmlns:a16="http://schemas.microsoft.com/office/drawing/2014/main" id="{C6B95AE7-90B2-4507-B867-DF1D923BF110}"/>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93;p11">
              <a:extLst>
                <a:ext uri="{FF2B5EF4-FFF2-40B4-BE49-F238E27FC236}">
                  <a16:creationId xmlns:a16="http://schemas.microsoft.com/office/drawing/2014/main" id="{43800F67-D510-4C87-A074-BAB2548B14C0}"/>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94;p11">
              <a:extLst>
                <a:ext uri="{FF2B5EF4-FFF2-40B4-BE49-F238E27FC236}">
                  <a16:creationId xmlns:a16="http://schemas.microsoft.com/office/drawing/2014/main" id="{F0C926C8-4E71-4452-8C3B-38801EEC37C6}"/>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95;p11">
              <a:extLst>
                <a:ext uri="{FF2B5EF4-FFF2-40B4-BE49-F238E27FC236}">
                  <a16:creationId xmlns:a16="http://schemas.microsoft.com/office/drawing/2014/main" id="{7F5B3478-96B7-4045-BC96-8151A64B889C}"/>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96;p11">
              <a:extLst>
                <a:ext uri="{FF2B5EF4-FFF2-40B4-BE49-F238E27FC236}">
                  <a16:creationId xmlns:a16="http://schemas.microsoft.com/office/drawing/2014/main" id="{FDA7CACC-0393-441A-9162-E441D92B9812}"/>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7;p11">
              <a:extLst>
                <a:ext uri="{FF2B5EF4-FFF2-40B4-BE49-F238E27FC236}">
                  <a16:creationId xmlns:a16="http://schemas.microsoft.com/office/drawing/2014/main" id="{D1C55CDB-09BA-4148-9319-5223884AA890}"/>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8;p11">
              <a:extLst>
                <a:ext uri="{FF2B5EF4-FFF2-40B4-BE49-F238E27FC236}">
                  <a16:creationId xmlns:a16="http://schemas.microsoft.com/office/drawing/2014/main" id="{F8E64DDE-1E17-4269-B2CB-F9C1EBB3DB80}"/>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9;p11">
              <a:extLst>
                <a:ext uri="{FF2B5EF4-FFF2-40B4-BE49-F238E27FC236}">
                  <a16:creationId xmlns:a16="http://schemas.microsoft.com/office/drawing/2014/main" id="{66E8276F-6DA2-4672-9863-207212459966}"/>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00;p11">
              <a:extLst>
                <a:ext uri="{FF2B5EF4-FFF2-40B4-BE49-F238E27FC236}">
                  <a16:creationId xmlns:a16="http://schemas.microsoft.com/office/drawing/2014/main" id="{730523A6-3C34-4CED-A437-4B5512935455}"/>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01;p11">
              <a:extLst>
                <a:ext uri="{FF2B5EF4-FFF2-40B4-BE49-F238E27FC236}">
                  <a16:creationId xmlns:a16="http://schemas.microsoft.com/office/drawing/2014/main" id="{498B403F-37EA-4E80-B9E3-883E81F79BBA}"/>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02;p11">
              <a:extLst>
                <a:ext uri="{FF2B5EF4-FFF2-40B4-BE49-F238E27FC236}">
                  <a16:creationId xmlns:a16="http://schemas.microsoft.com/office/drawing/2014/main" id="{E4BCFD35-4441-4418-9BD3-4668833CD99B}"/>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03;p11">
              <a:extLst>
                <a:ext uri="{FF2B5EF4-FFF2-40B4-BE49-F238E27FC236}">
                  <a16:creationId xmlns:a16="http://schemas.microsoft.com/office/drawing/2014/main" id="{797198B1-64CC-4A6D-8BF2-C74E288051ED}"/>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4;p11">
              <a:extLst>
                <a:ext uri="{FF2B5EF4-FFF2-40B4-BE49-F238E27FC236}">
                  <a16:creationId xmlns:a16="http://schemas.microsoft.com/office/drawing/2014/main" id="{2B47D147-A1EB-4ED3-81DF-0CFA752FBA65}"/>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Footer Placeholder 3">
            <a:extLst>
              <a:ext uri="{FF2B5EF4-FFF2-40B4-BE49-F238E27FC236}">
                <a16:creationId xmlns:a16="http://schemas.microsoft.com/office/drawing/2014/main" id="{AD85D7F1-B154-49B5-828D-A869B10FFEB2}"/>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2" name="Title 1">
            <a:extLst>
              <a:ext uri="{FF2B5EF4-FFF2-40B4-BE49-F238E27FC236}">
                <a16:creationId xmlns:a16="http://schemas.microsoft.com/office/drawing/2014/main" id="{9CC180DB-08AA-4813-8FDC-35AA72DB82D4}"/>
              </a:ext>
            </a:extLst>
          </p:cNvPr>
          <p:cNvSpPr>
            <a:spLocks noGrp="1"/>
          </p:cNvSpPr>
          <p:nvPr>
            <p:ph type="title"/>
          </p:nvPr>
        </p:nvSpPr>
        <p:spPr>
          <a:xfrm>
            <a:off x="395546" y="203987"/>
            <a:ext cx="10515600" cy="603731"/>
          </a:xfrm>
        </p:spPr>
        <p:txBody>
          <a:bodyPr anchor="t">
            <a:normAutofit/>
          </a:bodyPr>
          <a:lstStyle/>
          <a:p>
            <a:r>
              <a:rPr lang="en-US" sz="3600" b="1" dirty="0">
                <a:latin typeface="Montserrat" panose="02000505000000020004" pitchFamily="2" charset="0"/>
              </a:rPr>
              <a:t>California School Dashboard</a:t>
            </a:r>
          </a:p>
        </p:txBody>
      </p:sp>
      <p:pic>
        <p:nvPicPr>
          <p:cNvPr id="5" name="Content Placeholder 4">
            <a:extLst>
              <a:ext uri="{FF2B5EF4-FFF2-40B4-BE49-F238E27FC236}">
                <a16:creationId xmlns:a16="http://schemas.microsoft.com/office/drawing/2014/main" id="{C452C4A5-4528-4E2E-B53A-406695B14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07090" y="1116837"/>
            <a:ext cx="9147857" cy="465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936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3454;p11">
            <a:extLst>
              <a:ext uri="{FF2B5EF4-FFF2-40B4-BE49-F238E27FC236}">
                <a16:creationId xmlns:a16="http://schemas.microsoft.com/office/drawing/2014/main" id="{CAAC84A5-7E3E-4613-A473-350CA7138997}"/>
              </a:ext>
            </a:extLst>
          </p:cNvPr>
          <p:cNvGrpSpPr/>
          <p:nvPr/>
        </p:nvGrpSpPr>
        <p:grpSpPr>
          <a:xfrm rot="16200000">
            <a:off x="1902597" y="3809224"/>
            <a:ext cx="1100210" cy="4905403"/>
            <a:chOff x="5608825" y="238125"/>
            <a:chExt cx="1174975" cy="5238750"/>
          </a:xfrm>
          <a:solidFill>
            <a:srgbClr val="EEEEF8"/>
          </a:solidFill>
        </p:grpSpPr>
        <p:sp>
          <p:nvSpPr>
            <p:cNvPr id="8" name="Google Shape;3455;p11">
              <a:extLst>
                <a:ext uri="{FF2B5EF4-FFF2-40B4-BE49-F238E27FC236}">
                  <a16:creationId xmlns:a16="http://schemas.microsoft.com/office/drawing/2014/main" id="{3C21DFA8-3F69-4FD7-A276-758AC80A6031}"/>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56;p11">
              <a:extLst>
                <a:ext uri="{FF2B5EF4-FFF2-40B4-BE49-F238E27FC236}">
                  <a16:creationId xmlns:a16="http://schemas.microsoft.com/office/drawing/2014/main" id="{8DA9207A-9606-4732-A8BD-CE14747A750B}"/>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57;p11">
              <a:extLst>
                <a:ext uri="{FF2B5EF4-FFF2-40B4-BE49-F238E27FC236}">
                  <a16:creationId xmlns:a16="http://schemas.microsoft.com/office/drawing/2014/main" id="{CD2B7155-8A97-465C-BA7B-082B7BAA7D02}"/>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58;p11">
              <a:extLst>
                <a:ext uri="{FF2B5EF4-FFF2-40B4-BE49-F238E27FC236}">
                  <a16:creationId xmlns:a16="http://schemas.microsoft.com/office/drawing/2014/main" id="{954B1B11-5313-425C-B940-654BA1DDBED6}"/>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59;p11">
              <a:extLst>
                <a:ext uri="{FF2B5EF4-FFF2-40B4-BE49-F238E27FC236}">
                  <a16:creationId xmlns:a16="http://schemas.microsoft.com/office/drawing/2014/main" id="{20F1B92D-5C78-4E67-A543-F4D67794B2D2}"/>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60;p11">
              <a:extLst>
                <a:ext uri="{FF2B5EF4-FFF2-40B4-BE49-F238E27FC236}">
                  <a16:creationId xmlns:a16="http://schemas.microsoft.com/office/drawing/2014/main" id="{C7C2E875-32FC-46F3-9382-A5F1E2484499}"/>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61;p11">
              <a:extLst>
                <a:ext uri="{FF2B5EF4-FFF2-40B4-BE49-F238E27FC236}">
                  <a16:creationId xmlns:a16="http://schemas.microsoft.com/office/drawing/2014/main" id="{D7F23BC1-40C9-4E23-84DB-52914821FE01}"/>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62;p11">
              <a:extLst>
                <a:ext uri="{FF2B5EF4-FFF2-40B4-BE49-F238E27FC236}">
                  <a16:creationId xmlns:a16="http://schemas.microsoft.com/office/drawing/2014/main" id="{317089A4-75E2-4729-9784-5347001BEEFD}"/>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63;p11">
              <a:extLst>
                <a:ext uri="{FF2B5EF4-FFF2-40B4-BE49-F238E27FC236}">
                  <a16:creationId xmlns:a16="http://schemas.microsoft.com/office/drawing/2014/main" id="{6E7CA9F1-9A1B-4021-A305-8ABC9ACB7D84}"/>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64;p11">
              <a:extLst>
                <a:ext uri="{FF2B5EF4-FFF2-40B4-BE49-F238E27FC236}">
                  <a16:creationId xmlns:a16="http://schemas.microsoft.com/office/drawing/2014/main" id="{1D596B5A-E83C-4DD3-9152-1CEBE266F68F}"/>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65;p11">
              <a:extLst>
                <a:ext uri="{FF2B5EF4-FFF2-40B4-BE49-F238E27FC236}">
                  <a16:creationId xmlns:a16="http://schemas.microsoft.com/office/drawing/2014/main" id="{E8620CC6-BC99-41CC-A834-DE2621AC0265}"/>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6;p11">
              <a:extLst>
                <a:ext uri="{FF2B5EF4-FFF2-40B4-BE49-F238E27FC236}">
                  <a16:creationId xmlns:a16="http://schemas.microsoft.com/office/drawing/2014/main" id="{1F6CE785-ED16-4C70-B716-26199924750D}"/>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7;p11">
              <a:extLst>
                <a:ext uri="{FF2B5EF4-FFF2-40B4-BE49-F238E27FC236}">
                  <a16:creationId xmlns:a16="http://schemas.microsoft.com/office/drawing/2014/main" id="{68EE2AF8-2A90-4014-BBA9-4E8DF6D19467}"/>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8;p11">
              <a:extLst>
                <a:ext uri="{FF2B5EF4-FFF2-40B4-BE49-F238E27FC236}">
                  <a16:creationId xmlns:a16="http://schemas.microsoft.com/office/drawing/2014/main" id="{89B50380-2AD7-4648-831F-C66332FC1489}"/>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69;p11">
              <a:extLst>
                <a:ext uri="{FF2B5EF4-FFF2-40B4-BE49-F238E27FC236}">
                  <a16:creationId xmlns:a16="http://schemas.microsoft.com/office/drawing/2014/main" id="{860549F1-58D2-428D-9CE5-D9AB30B40284}"/>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70;p11">
              <a:extLst>
                <a:ext uri="{FF2B5EF4-FFF2-40B4-BE49-F238E27FC236}">
                  <a16:creationId xmlns:a16="http://schemas.microsoft.com/office/drawing/2014/main" id="{9E39B540-BA13-4647-8D21-F08F450A6F2B}"/>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71;p11">
              <a:extLst>
                <a:ext uri="{FF2B5EF4-FFF2-40B4-BE49-F238E27FC236}">
                  <a16:creationId xmlns:a16="http://schemas.microsoft.com/office/drawing/2014/main" id="{B1309DD7-35FB-491D-8AA2-89A4894C8FFC}"/>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72;p11">
              <a:extLst>
                <a:ext uri="{FF2B5EF4-FFF2-40B4-BE49-F238E27FC236}">
                  <a16:creationId xmlns:a16="http://schemas.microsoft.com/office/drawing/2014/main" id="{075C3AEC-F41C-4A91-ABDE-CAD557279B30}"/>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3;p11">
              <a:extLst>
                <a:ext uri="{FF2B5EF4-FFF2-40B4-BE49-F238E27FC236}">
                  <a16:creationId xmlns:a16="http://schemas.microsoft.com/office/drawing/2014/main" id="{CE01C399-7ABF-4620-AC41-1FFD83D5F33F}"/>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74;p11">
              <a:extLst>
                <a:ext uri="{FF2B5EF4-FFF2-40B4-BE49-F238E27FC236}">
                  <a16:creationId xmlns:a16="http://schemas.microsoft.com/office/drawing/2014/main" id="{AEFF3A2F-A986-4494-BAD1-259FADD5E1AE}"/>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75;p11">
              <a:extLst>
                <a:ext uri="{FF2B5EF4-FFF2-40B4-BE49-F238E27FC236}">
                  <a16:creationId xmlns:a16="http://schemas.microsoft.com/office/drawing/2014/main" id="{BDF23983-3F94-4FF4-9348-53F2F31DBF54}"/>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6;p11">
              <a:extLst>
                <a:ext uri="{FF2B5EF4-FFF2-40B4-BE49-F238E27FC236}">
                  <a16:creationId xmlns:a16="http://schemas.microsoft.com/office/drawing/2014/main" id="{08C91C1C-AFAC-4769-BF80-457D0DA5F749}"/>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7;p11">
              <a:extLst>
                <a:ext uri="{FF2B5EF4-FFF2-40B4-BE49-F238E27FC236}">
                  <a16:creationId xmlns:a16="http://schemas.microsoft.com/office/drawing/2014/main" id="{4857E5E7-6029-4316-BBDC-327033EB9480}"/>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8;p11">
              <a:extLst>
                <a:ext uri="{FF2B5EF4-FFF2-40B4-BE49-F238E27FC236}">
                  <a16:creationId xmlns:a16="http://schemas.microsoft.com/office/drawing/2014/main" id="{21A36939-0B93-43B8-9A5E-C0B93B9508CC}"/>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79;p11">
              <a:extLst>
                <a:ext uri="{FF2B5EF4-FFF2-40B4-BE49-F238E27FC236}">
                  <a16:creationId xmlns:a16="http://schemas.microsoft.com/office/drawing/2014/main" id="{3F4E7D10-D945-4546-B2B2-5954AFAAD014}"/>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80;p11">
              <a:extLst>
                <a:ext uri="{FF2B5EF4-FFF2-40B4-BE49-F238E27FC236}">
                  <a16:creationId xmlns:a16="http://schemas.microsoft.com/office/drawing/2014/main" id="{066DE242-C58A-4A26-A3DD-86FB7AB348D7}"/>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81;p11">
              <a:extLst>
                <a:ext uri="{FF2B5EF4-FFF2-40B4-BE49-F238E27FC236}">
                  <a16:creationId xmlns:a16="http://schemas.microsoft.com/office/drawing/2014/main" id="{74AE29A3-C53B-4929-906B-D136B1E404CE}"/>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82;p11">
              <a:extLst>
                <a:ext uri="{FF2B5EF4-FFF2-40B4-BE49-F238E27FC236}">
                  <a16:creationId xmlns:a16="http://schemas.microsoft.com/office/drawing/2014/main" id="{949DC9FC-6415-4628-ABBC-28912B9F2954}"/>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83;p11">
              <a:extLst>
                <a:ext uri="{FF2B5EF4-FFF2-40B4-BE49-F238E27FC236}">
                  <a16:creationId xmlns:a16="http://schemas.microsoft.com/office/drawing/2014/main" id="{D069D94C-4D2E-4F25-8233-9D1252E530B2}"/>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84;p11">
              <a:extLst>
                <a:ext uri="{FF2B5EF4-FFF2-40B4-BE49-F238E27FC236}">
                  <a16:creationId xmlns:a16="http://schemas.microsoft.com/office/drawing/2014/main" id="{634667CB-B928-49BE-B2D7-08EA50AFF37E}"/>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85;p11">
              <a:extLst>
                <a:ext uri="{FF2B5EF4-FFF2-40B4-BE49-F238E27FC236}">
                  <a16:creationId xmlns:a16="http://schemas.microsoft.com/office/drawing/2014/main" id="{883D0568-78F6-48CF-8186-A32E0ED8A418}"/>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6;p11">
              <a:extLst>
                <a:ext uri="{FF2B5EF4-FFF2-40B4-BE49-F238E27FC236}">
                  <a16:creationId xmlns:a16="http://schemas.microsoft.com/office/drawing/2014/main" id="{2A4BC5E3-6209-49BA-9917-0E7AC282D87A}"/>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7;p11">
              <a:extLst>
                <a:ext uri="{FF2B5EF4-FFF2-40B4-BE49-F238E27FC236}">
                  <a16:creationId xmlns:a16="http://schemas.microsoft.com/office/drawing/2014/main" id="{1D36C7B9-9F95-436E-AC50-DFD0EEA820B4}"/>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8;p11">
              <a:extLst>
                <a:ext uri="{FF2B5EF4-FFF2-40B4-BE49-F238E27FC236}">
                  <a16:creationId xmlns:a16="http://schemas.microsoft.com/office/drawing/2014/main" id="{C739598A-4FBC-41BE-8CD1-204A0783EF1F}"/>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89;p11">
              <a:extLst>
                <a:ext uri="{FF2B5EF4-FFF2-40B4-BE49-F238E27FC236}">
                  <a16:creationId xmlns:a16="http://schemas.microsoft.com/office/drawing/2014/main" id="{87D0BF5B-85B0-487E-9430-2C6DFFB6CFFC}"/>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90;p11">
              <a:extLst>
                <a:ext uri="{FF2B5EF4-FFF2-40B4-BE49-F238E27FC236}">
                  <a16:creationId xmlns:a16="http://schemas.microsoft.com/office/drawing/2014/main" id="{9266AA33-A206-4B8C-97A9-0012C82D9730}"/>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91;p11">
              <a:extLst>
                <a:ext uri="{FF2B5EF4-FFF2-40B4-BE49-F238E27FC236}">
                  <a16:creationId xmlns:a16="http://schemas.microsoft.com/office/drawing/2014/main" id="{18E81D92-7B14-49D0-A315-A093C3F8FACA}"/>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92;p11">
              <a:extLst>
                <a:ext uri="{FF2B5EF4-FFF2-40B4-BE49-F238E27FC236}">
                  <a16:creationId xmlns:a16="http://schemas.microsoft.com/office/drawing/2014/main" id="{92AFE709-1C9A-4FC2-B062-265AC4C38622}"/>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93;p11">
              <a:extLst>
                <a:ext uri="{FF2B5EF4-FFF2-40B4-BE49-F238E27FC236}">
                  <a16:creationId xmlns:a16="http://schemas.microsoft.com/office/drawing/2014/main" id="{F34563E3-94FC-4438-97DA-05E1224127D5}"/>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94;p11">
              <a:extLst>
                <a:ext uri="{FF2B5EF4-FFF2-40B4-BE49-F238E27FC236}">
                  <a16:creationId xmlns:a16="http://schemas.microsoft.com/office/drawing/2014/main" id="{A8570B77-3DB5-4E5C-96C9-B779FFF6BDFE}"/>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95;p11">
              <a:extLst>
                <a:ext uri="{FF2B5EF4-FFF2-40B4-BE49-F238E27FC236}">
                  <a16:creationId xmlns:a16="http://schemas.microsoft.com/office/drawing/2014/main" id="{E1F734B6-1A09-4858-88FE-00A3BA19D9D2}"/>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6;p11">
              <a:extLst>
                <a:ext uri="{FF2B5EF4-FFF2-40B4-BE49-F238E27FC236}">
                  <a16:creationId xmlns:a16="http://schemas.microsoft.com/office/drawing/2014/main" id="{8CB9FE82-6132-4DD6-A191-6DCFE8E11FD4}"/>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7;p11">
              <a:extLst>
                <a:ext uri="{FF2B5EF4-FFF2-40B4-BE49-F238E27FC236}">
                  <a16:creationId xmlns:a16="http://schemas.microsoft.com/office/drawing/2014/main" id="{55231611-4194-4A0E-A708-812EB73BD6CD}"/>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8;p11">
              <a:extLst>
                <a:ext uri="{FF2B5EF4-FFF2-40B4-BE49-F238E27FC236}">
                  <a16:creationId xmlns:a16="http://schemas.microsoft.com/office/drawing/2014/main" id="{DE79C8CD-971A-4BC3-9A4D-2AF5E9B79E96}"/>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99;p11">
              <a:extLst>
                <a:ext uri="{FF2B5EF4-FFF2-40B4-BE49-F238E27FC236}">
                  <a16:creationId xmlns:a16="http://schemas.microsoft.com/office/drawing/2014/main" id="{01DB08F1-5713-47B7-82F1-59AB39522638}"/>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00;p11">
              <a:extLst>
                <a:ext uri="{FF2B5EF4-FFF2-40B4-BE49-F238E27FC236}">
                  <a16:creationId xmlns:a16="http://schemas.microsoft.com/office/drawing/2014/main" id="{00C83CC4-F4C3-4F3C-9B72-D1CE73858707}"/>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01;p11">
              <a:extLst>
                <a:ext uri="{FF2B5EF4-FFF2-40B4-BE49-F238E27FC236}">
                  <a16:creationId xmlns:a16="http://schemas.microsoft.com/office/drawing/2014/main" id="{48CDDB90-A067-4034-9726-2E7BF14D1A72}"/>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02;p11">
              <a:extLst>
                <a:ext uri="{FF2B5EF4-FFF2-40B4-BE49-F238E27FC236}">
                  <a16:creationId xmlns:a16="http://schemas.microsoft.com/office/drawing/2014/main" id="{F2B8DAF1-B110-44E4-85CD-9365372E7441}"/>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3;p11">
              <a:extLst>
                <a:ext uri="{FF2B5EF4-FFF2-40B4-BE49-F238E27FC236}">
                  <a16:creationId xmlns:a16="http://schemas.microsoft.com/office/drawing/2014/main" id="{BD95F7DE-3C16-4DB2-ACBA-F3A236287B03}"/>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04;p11">
              <a:extLst>
                <a:ext uri="{FF2B5EF4-FFF2-40B4-BE49-F238E27FC236}">
                  <a16:creationId xmlns:a16="http://schemas.microsoft.com/office/drawing/2014/main" id="{D50A5BAF-03B3-487D-A36D-4B0B7EEEB0B9}"/>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Footer Placeholder 3">
            <a:extLst>
              <a:ext uri="{FF2B5EF4-FFF2-40B4-BE49-F238E27FC236}">
                <a16:creationId xmlns:a16="http://schemas.microsoft.com/office/drawing/2014/main" id="{193D871F-5FDA-4D9B-A71E-6EBCAC559DCB}"/>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2" name="Title 1">
            <a:extLst>
              <a:ext uri="{FF2B5EF4-FFF2-40B4-BE49-F238E27FC236}">
                <a16:creationId xmlns:a16="http://schemas.microsoft.com/office/drawing/2014/main" id="{86D752BF-7631-4BE2-92AC-EBBF8788A257}"/>
              </a:ext>
            </a:extLst>
          </p:cNvPr>
          <p:cNvSpPr>
            <a:spLocks noGrp="1"/>
          </p:cNvSpPr>
          <p:nvPr>
            <p:ph type="title"/>
          </p:nvPr>
        </p:nvSpPr>
        <p:spPr>
          <a:xfrm>
            <a:off x="451134" y="279619"/>
            <a:ext cx="10515600" cy="814592"/>
          </a:xfrm>
        </p:spPr>
        <p:txBody>
          <a:bodyPr>
            <a:normAutofit/>
          </a:bodyPr>
          <a:lstStyle/>
          <a:p>
            <a:r>
              <a:rPr lang="en-US" sz="3600" b="1" dirty="0">
                <a:latin typeface="Montserrat" panose="02000505000000020004" pitchFamily="2" charset="0"/>
              </a:rPr>
              <a:t>Data in the Fall 2019 Dashboard</a:t>
            </a:r>
          </a:p>
        </p:txBody>
      </p:sp>
      <p:graphicFrame>
        <p:nvGraphicFramePr>
          <p:cNvPr id="59" name="Content Placeholder 5">
            <a:extLst>
              <a:ext uri="{FF2B5EF4-FFF2-40B4-BE49-F238E27FC236}">
                <a16:creationId xmlns:a16="http://schemas.microsoft.com/office/drawing/2014/main" id="{78A23E64-4836-4AEB-9BE3-F515A0E37023}"/>
              </a:ext>
            </a:extLst>
          </p:cNvPr>
          <p:cNvGraphicFramePr>
            <a:graphicFrameLocks/>
          </p:cNvGraphicFramePr>
          <p:nvPr>
            <p:extLst>
              <p:ext uri="{D42A27DB-BD31-4B8C-83A1-F6EECF244321}">
                <p14:modId xmlns:p14="http://schemas.microsoft.com/office/powerpoint/2010/main" val="799381168"/>
              </p:ext>
            </p:extLst>
          </p:nvPr>
        </p:nvGraphicFramePr>
        <p:xfrm>
          <a:off x="536470" y="1116895"/>
          <a:ext cx="10969784" cy="4849499"/>
        </p:xfrm>
        <a:graphic>
          <a:graphicData uri="http://schemas.openxmlformats.org/drawingml/2006/table">
            <a:tbl>
              <a:tblPr firstRow="1" bandRow="1">
                <a:tableStyleId>{93296810-A885-4BE3-A3E7-6D5BEEA58F35}</a:tableStyleId>
              </a:tblPr>
              <a:tblGrid>
                <a:gridCol w="2424011">
                  <a:extLst>
                    <a:ext uri="{9D8B030D-6E8A-4147-A177-3AD203B41FA5}">
                      <a16:colId xmlns:a16="http://schemas.microsoft.com/office/drawing/2014/main" val="487713463"/>
                    </a:ext>
                  </a:extLst>
                </a:gridCol>
                <a:gridCol w="4702629">
                  <a:extLst>
                    <a:ext uri="{9D8B030D-6E8A-4147-A177-3AD203B41FA5}">
                      <a16:colId xmlns:a16="http://schemas.microsoft.com/office/drawing/2014/main" val="1861237937"/>
                    </a:ext>
                  </a:extLst>
                </a:gridCol>
                <a:gridCol w="3843144">
                  <a:extLst>
                    <a:ext uri="{9D8B030D-6E8A-4147-A177-3AD203B41FA5}">
                      <a16:colId xmlns:a16="http://schemas.microsoft.com/office/drawing/2014/main" val="3138026539"/>
                    </a:ext>
                  </a:extLst>
                </a:gridCol>
              </a:tblGrid>
              <a:tr h="470684">
                <a:tc>
                  <a:txBody>
                    <a:bodyPr/>
                    <a:lstStyle/>
                    <a:p>
                      <a:pPr algn="ctr"/>
                      <a:r>
                        <a:rPr lang="en-US" sz="2400" dirty="0"/>
                        <a:t>Indicator</a:t>
                      </a:r>
                    </a:p>
                  </a:txBody>
                  <a:tcPr>
                    <a:solidFill>
                      <a:srgbClr val="84B981"/>
                    </a:solidFill>
                  </a:tcPr>
                </a:tc>
                <a:tc>
                  <a:txBody>
                    <a:bodyPr/>
                    <a:lstStyle/>
                    <a:p>
                      <a:pPr algn="ctr"/>
                      <a:r>
                        <a:rPr lang="en-US" sz="2400" dirty="0"/>
                        <a:t>Data Source</a:t>
                      </a:r>
                    </a:p>
                  </a:txBody>
                  <a:tcPr>
                    <a:solidFill>
                      <a:srgbClr val="84B981"/>
                    </a:solidFill>
                  </a:tcPr>
                </a:tc>
                <a:tc>
                  <a:txBody>
                    <a:bodyPr/>
                    <a:lstStyle/>
                    <a:p>
                      <a:pPr algn="ctr"/>
                      <a:r>
                        <a:rPr lang="en-US" sz="2400" dirty="0"/>
                        <a:t>Year of Data Source</a:t>
                      </a:r>
                    </a:p>
                  </a:txBody>
                  <a:tcPr>
                    <a:solidFill>
                      <a:srgbClr val="84B981"/>
                    </a:solidFill>
                  </a:tcPr>
                </a:tc>
                <a:extLst>
                  <a:ext uri="{0D108BD9-81ED-4DB2-BD59-A6C34878D82A}">
                    <a16:rowId xmlns:a16="http://schemas.microsoft.com/office/drawing/2014/main" val="3570351378"/>
                  </a:ext>
                </a:extLst>
              </a:tr>
              <a:tr h="636842">
                <a:tc>
                  <a:txBody>
                    <a:bodyPr/>
                    <a:lstStyle/>
                    <a:p>
                      <a:pPr marL="0" marR="0" lvl="0" indent="0" algn="l" defTabSz="914400" rtl="0" eaLnBrk="1" latinLnBrk="0" hangingPunct="1">
                        <a:lnSpc>
                          <a:spcPct val="107000"/>
                        </a:lnSpc>
                        <a:spcBef>
                          <a:spcPts val="0"/>
                        </a:spcBef>
                        <a:spcAft>
                          <a:spcPts val="0"/>
                        </a:spcAft>
                        <a:buNone/>
                      </a:pPr>
                      <a:r>
                        <a:rPr lang="en-US" sz="1400" kern="1200" dirty="0">
                          <a:solidFill>
                            <a:srgbClr val="161569"/>
                          </a:solidFill>
                          <a:latin typeface="+mn-lt"/>
                          <a:ea typeface="+mn-ea"/>
                          <a:cs typeface="+mn-cs"/>
                        </a:rPr>
                        <a:t>Chronic Absenteeism</a:t>
                      </a:r>
                      <a:endParaRPr sz="1400" kern="1200" dirty="0">
                        <a:solidFill>
                          <a:srgbClr val="161569"/>
                        </a:solidFill>
                        <a:latin typeface="+mn-lt"/>
                        <a:ea typeface="+mn-ea"/>
                        <a:cs typeface="+mn-cs"/>
                        <a:sym typeface="Calibri"/>
                      </a:endParaRPr>
                    </a:p>
                  </a:txBody>
                  <a:tcPr marL="68575" marR="68575" marT="0" marB="0" anchor="ctr">
                    <a:solidFill>
                      <a:srgbClr val="DAE6DA"/>
                    </a:solidFill>
                  </a:tcPr>
                </a:tc>
                <a:tc>
                  <a:txBody>
                    <a:bodyPr/>
                    <a:lstStyle/>
                    <a:p>
                      <a:pPr marL="0" marR="0" lvl="0" indent="0" algn="l" defTabSz="914400" rtl="0" eaLnBrk="1" latinLnBrk="0" hangingPunct="1">
                        <a:lnSpc>
                          <a:spcPct val="107000"/>
                        </a:lnSpc>
                        <a:spcBef>
                          <a:spcPts val="0"/>
                        </a:spcBef>
                        <a:spcAft>
                          <a:spcPts val="0"/>
                        </a:spcAft>
                        <a:buNone/>
                      </a:pPr>
                      <a:r>
                        <a:rPr lang="en-US" sz="1400" kern="1200" dirty="0">
                          <a:solidFill>
                            <a:srgbClr val="161569"/>
                          </a:solidFill>
                          <a:latin typeface="+mn-lt"/>
                          <a:ea typeface="+mn-ea"/>
                          <a:cs typeface="+mn-cs"/>
                        </a:rPr>
                        <a:t>CALPADS EOY 3</a:t>
                      </a:r>
                      <a:endParaRPr sz="1400" kern="1200" dirty="0">
                        <a:solidFill>
                          <a:srgbClr val="161569"/>
                        </a:solidFill>
                        <a:latin typeface="+mn-lt"/>
                        <a:ea typeface="+mn-ea"/>
                        <a:cs typeface="+mn-cs"/>
                      </a:endParaRPr>
                    </a:p>
                    <a:p>
                      <a:pPr marL="0" marR="0" lvl="0" indent="0" algn="l" defTabSz="914400" rtl="0" eaLnBrk="1" latinLnBrk="0" hangingPunct="1">
                        <a:lnSpc>
                          <a:spcPct val="107000"/>
                        </a:lnSpc>
                        <a:spcBef>
                          <a:spcPts val="0"/>
                        </a:spcBef>
                        <a:spcAft>
                          <a:spcPts val="0"/>
                        </a:spcAft>
                        <a:buNone/>
                      </a:pPr>
                      <a:r>
                        <a:rPr lang="en-US" sz="1400" kern="1200" dirty="0">
                          <a:solidFill>
                            <a:srgbClr val="161569"/>
                          </a:solidFill>
                          <a:latin typeface="+mn-lt"/>
                          <a:ea typeface="+mn-ea"/>
                          <a:cs typeface="+mn-cs"/>
                        </a:rPr>
                        <a:t>Chronic Absenteeism, Cumulative Enrollment</a:t>
                      </a:r>
                      <a:endParaRPr sz="1400" kern="1200" dirty="0">
                        <a:solidFill>
                          <a:srgbClr val="161569"/>
                        </a:solidFill>
                        <a:latin typeface="+mn-lt"/>
                        <a:ea typeface="+mn-ea"/>
                        <a:cs typeface="+mn-cs"/>
                        <a:sym typeface="Arial"/>
                      </a:endParaRPr>
                    </a:p>
                  </a:txBody>
                  <a:tcPr marL="51425" marR="51425" marT="0" marB="0" anchor="ctr">
                    <a:solidFill>
                      <a:srgbClr val="DAE6DA"/>
                    </a:solidFill>
                  </a:tcPr>
                </a:tc>
                <a:tc>
                  <a:txBody>
                    <a:bodyPr/>
                    <a:lstStyle/>
                    <a:p>
                      <a:pPr marL="0" marR="0" lvl="0" indent="0" algn="l" rtl="0">
                        <a:lnSpc>
                          <a:spcPct val="107000"/>
                        </a:lnSpc>
                        <a:spcBef>
                          <a:spcPts val="0"/>
                        </a:spcBef>
                        <a:spcAft>
                          <a:spcPts val="0"/>
                        </a:spcAft>
                        <a:buNone/>
                      </a:pPr>
                      <a:r>
                        <a:rPr lang="en-US" sz="1400" dirty="0">
                          <a:solidFill>
                            <a:srgbClr val="161569"/>
                          </a:solidFill>
                        </a:rPr>
                        <a:t>2017-18 and 2018-19</a:t>
                      </a:r>
                      <a:endParaRPr sz="1400" dirty="0">
                        <a:solidFill>
                          <a:srgbClr val="161569"/>
                        </a:solidFill>
                        <a:latin typeface="Arial"/>
                        <a:ea typeface="Arial"/>
                        <a:cs typeface="Arial"/>
                        <a:sym typeface="Arial"/>
                      </a:endParaRPr>
                    </a:p>
                  </a:txBody>
                  <a:tcPr marL="51425" marR="51425" marT="0" marB="0" anchor="ctr">
                    <a:solidFill>
                      <a:srgbClr val="DAE6DA"/>
                    </a:solidFill>
                  </a:tcPr>
                </a:tc>
                <a:extLst>
                  <a:ext uri="{0D108BD9-81ED-4DB2-BD59-A6C34878D82A}">
                    <a16:rowId xmlns:a16="http://schemas.microsoft.com/office/drawing/2014/main" val="2607462496"/>
                  </a:ext>
                </a:extLst>
              </a:tr>
              <a:tr h="662800">
                <a:tc>
                  <a:txBody>
                    <a:bodyPr/>
                    <a:lstStyle/>
                    <a:p>
                      <a:pPr marL="0" marR="0" lvl="0" indent="0" algn="l" rtl="0">
                        <a:lnSpc>
                          <a:spcPct val="107000"/>
                        </a:lnSpc>
                        <a:spcBef>
                          <a:spcPts val="0"/>
                        </a:spcBef>
                        <a:spcAft>
                          <a:spcPts val="0"/>
                        </a:spcAft>
                        <a:buNone/>
                      </a:pPr>
                      <a:r>
                        <a:rPr lang="en-US" sz="1400" dirty="0">
                          <a:solidFill>
                            <a:srgbClr val="161569"/>
                          </a:solidFill>
                        </a:rPr>
                        <a:t>Suspension Rate</a:t>
                      </a:r>
                      <a:endParaRPr sz="1400" dirty="0">
                        <a:solidFill>
                          <a:srgbClr val="161569"/>
                        </a:solidFill>
                        <a:latin typeface="Calibri"/>
                        <a:ea typeface="Calibri"/>
                        <a:cs typeface="Calibri"/>
                        <a:sym typeface="Calibri"/>
                      </a:endParaRPr>
                    </a:p>
                  </a:txBody>
                  <a:tcPr marL="68575" marR="68575" marT="0" marB="0" anchor="ctr">
                    <a:solidFill>
                      <a:srgbClr val="EDF3ED"/>
                    </a:solidFill>
                  </a:tcPr>
                </a:tc>
                <a:tc>
                  <a:txBody>
                    <a:bodyPr/>
                    <a:lstStyle/>
                    <a:p>
                      <a:pPr marL="0" marR="0" lvl="0" indent="0" algn="l" rtl="0">
                        <a:lnSpc>
                          <a:spcPct val="107000"/>
                        </a:lnSpc>
                        <a:spcBef>
                          <a:spcPts val="0"/>
                        </a:spcBef>
                        <a:spcAft>
                          <a:spcPts val="0"/>
                        </a:spcAft>
                        <a:buNone/>
                      </a:pPr>
                      <a:r>
                        <a:rPr lang="en-US" sz="1400" dirty="0">
                          <a:solidFill>
                            <a:srgbClr val="161569"/>
                          </a:solidFill>
                        </a:rPr>
                        <a:t>CALPADS EOY 3</a:t>
                      </a:r>
                      <a:endParaRPr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rPr>
                        <a:t>Suspension, Cumulative Enrollment</a:t>
                      </a:r>
                      <a:endParaRPr sz="1400" dirty="0">
                        <a:solidFill>
                          <a:srgbClr val="161569"/>
                        </a:solidFill>
                        <a:latin typeface="Arial"/>
                        <a:ea typeface="Arial"/>
                        <a:cs typeface="Arial"/>
                        <a:sym typeface="Arial"/>
                      </a:endParaRPr>
                    </a:p>
                  </a:txBody>
                  <a:tcPr marL="51425" marR="51425" marT="0" marB="0" anchor="ctr">
                    <a:solidFill>
                      <a:srgbClr val="EDF3ED"/>
                    </a:solidFill>
                  </a:tcPr>
                </a:tc>
                <a:tc>
                  <a:txBody>
                    <a:bodyPr/>
                    <a:lstStyle/>
                    <a:p>
                      <a:pPr marL="0" marR="0" lvl="0" indent="0" algn="l" rtl="0">
                        <a:lnSpc>
                          <a:spcPct val="107000"/>
                        </a:lnSpc>
                        <a:spcBef>
                          <a:spcPts val="0"/>
                        </a:spcBef>
                        <a:spcAft>
                          <a:spcPts val="0"/>
                        </a:spcAft>
                        <a:buNone/>
                      </a:pPr>
                      <a:r>
                        <a:rPr lang="en-US" sz="1400" dirty="0">
                          <a:solidFill>
                            <a:srgbClr val="161569"/>
                          </a:solidFill>
                        </a:rPr>
                        <a:t>2017-18 and 2018-19 </a:t>
                      </a:r>
                      <a:endParaRPr sz="1400" dirty="0">
                        <a:solidFill>
                          <a:srgbClr val="161569"/>
                        </a:solidFill>
                        <a:latin typeface="Arial"/>
                        <a:ea typeface="Arial"/>
                        <a:cs typeface="Arial"/>
                        <a:sym typeface="Arial"/>
                      </a:endParaRPr>
                    </a:p>
                  </a:txBody>
                  <a:tcPr marL="51425" marR="51425" marT="0" marB="0" anchor="ctr">
                    <a:solidFill>
                      <a:srgbClr val="EDF3ED"/>
                    </a:solidFill>
                  </a:tcPr>
                </a:tc>
                <a:extLst>
                  <a:ext uri="{0D108BD9-81ED-4DB2-BD59-A6C34878D82A}">
                    <a16:rowId xmlns:a16="http://schemas.microsoft.com/office/drawing/2014/main" val="878149338"/>
                  </a:ext>
                </a:extLst>
              </a:tr>
              <a:tr h="672406">
                <a:tc>
                  <a:txBody>
                    <a:bodyPr/>
                    <a:lstStyle/>
                    <a:p>
                      <a:pPr marL="0" marR="0" lvl="0" indent="0" algn="l" rtl="0">
                        <a:lnSpc>
                          <a:spcPct val="107000"/>
                        </a:lnSpc>
                        <a:spcBef>
                          <a:spcPts val="0"/>
                        </a:spcBef>
                        <a:spcAft>
                          <a:spcPts val="0"/>
                        </a:spcAft>
                        <a:buNone/>
                      </a:pPr>
                      <a:r>
                        <a:rPr lang="en-US" sz="1400" strike="noStrike" dirty="0">
                          <a:solidFill>
                            <a:srgbClr val="161569"/>
                          </a:solidFill>
                        </a:rPr>
                        <a:t>English Learner Progress Indicator (ELPI)</a:t>
                      </a:r>
                      <a:endParaRPr sz="1400" strike="noStrike" dirty="0">
                        <a:solidFill>
                          <a:srgbClr val="161569"/>
                        </a:solidFill>
                        <a:latin typeface="Calibri"/>
                        <a:ea typeface="Calibri"/>
                        <a:cs typeface="Calibri"/>
                        <a:sym typeface="Calibri"/>
                      </a:endParaRPr>
                    </a:p>
                  </a:txBody>
                  <a:tcPr marL="68575" marR="68575" marT="0" marB="0" anchor="ctr">
                    <a:solidFill>
                      <a:srgbClr val="DAE6DA"/>
                    </a:solidFill>
                  </a:tcPr>
                </a:tc>
                <a:tc>
                  <a:txBody>
                    <a:bodyPr/>
                    <a:lstStyle/>
                    <a:p>
                      <a:pPr marL="0" marR="0" lvl="0" indent="0" algn="l" rtl="0">
                        <a:lnSpc>
                          <a:spcPct val="107000"/>
                        </a:lnSpc>
                        <a:spcBef>
                          <a:spcPts val="0"/>
                        </a:spcBef>
                        <a:spcAft>
                          <a:spcPts val="0"/>
                        </a:spcAft>
                        <a:buClr>
                          <a:schemeClr val="dk1"/>
                        </a:buClr>
                        <a:buSzPts val="1400"/>
                        <a:buFont typeface="Arial"/>
                        <a:buNone/>
                      </a:pPr>
                      <a:r>
                        <a:rPr lang="en-US" sz="1400" dirty="0">
                          <a:solidFill>
                            <a:srgbClr val="161569"/>
                          </a:solidFill>
                        </a:rPr>
                        <a:t>ELPAC end of year data file</a:t>
                      </a:r>
                      <a:endParaRPr sz="1400" dirty="0">
                        <a:solidFill>
                          <a:srgbClr val="161569"/>
                        </a:solidFill>
                        <a:latin typeface="Arial"/>
                        <a:ea typeface="Arial"/>
                        <a:cs typeface="Arial"/>
                        <a:sym typeface="Arial"/>
                      </a:endParaRPr>
                    </a:p>
                  </a:txBody>
                  <a:tcPr marL="51425" marR="51425" marT="0" marB="0" anchor="ctr">
                    <a:solidFill>
                      <a:srgbClr val="DAE6DA"/>
                    </a:solidFill>
                  </a:tcPr>
                </a:tc>
                <a:tc>
                  <a:txBody>
                    <a:bodyPr/>
                    <a:lstStyle/>
                    <a:p>
                      <a:pPr marL="0" marR="0" lvl="0" indent="0" algn="l" rtl="0">
                        <a:lnSpc>
                          <a:spcPct val="107000"/>
                        </a:lnSpc>
                        <a:spcBef>
                          <a:spcPts val="0"/>
                        </a:spcBef>
                        <a:spcAft>
                          <a:spcPts val="0"/>
                        </a:spcAft>
                        <a:buNone/>
                      </a:pPr>
                      <a:r>
                        <a:rPr lang="en-US" sz="1400" dirty="0">
                          <a:solidFill>
                            <a:srgbClr val="161569"/>
                          </a:solidFill>
                          <a:sym typeface="Arial"/>
                        </a:rPr>
                        <a:t>No performance indicator in 2019</a:t>
                      </a:r>
                      <a:endParaRPr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sym typeface="Arial"/>
                        </a:rPr>
                        <a:t>Need 3 years of ELPAC to calculate change</a:t>
                      </a:r>
                      <a:endParaRPr sz="1400" strike="noStrike" dirty="0">
                        <a:solidFill>
                          <a:srgbClr val="161569"/>
                        </a:solidFill>
                        <a:latin typeface="Arial"/>
                        <a:ea typeface="Arial"/>
                        <a:cs typeface="Arial"/>
                        <a:sym typeface="Arial"/>
                      </a:endParaRPr>
                    </a:p>
                  </a:txBody>
                  <a:tcPr marL="51425" marR="51425" marT="0" marB="0" anchor="ctr">
                    <a:solidFill>
                      <a:srgbClr val="DAE6DA"/>
                    </a:solidFill>
                  </a:tcPr>
                </a:tc>
                <a:extLst>
                  <a:ext uri="{0D108BD9-81ED-4DB2-BD59-A6C34878D82A}">
                    <a16:rowId xmlns:a16="http://schemas.microsoft.com/office/drawing/2014/main" val="3971754256"/>
                  </a:ext>
                </a:extLst>
              </a:tr>
              <a:tr h="576348">
                <a:tc>
                  <a:txBody>
                    <a:bodyPr/>
                    <a:lstStyle/>
                    <a:p>
                      <a:pPr marL="0" marR="0" lvl="0" indent="0" algn="l" rtl="0">
                        <a:lnSpc>
                          <a:spcPct val="107000"/>
                        </a:lnSpc>
                        <a:spcBef>
                          <a:spcPts val="0"/>
                        </a:spcBef>
                        <a:spcAft>
                          <a:spcPts val="0"/>
                        </a:spcAft>
                        <a:buNone/>
                      </a:pPr>
                      <a:r>
                        <a:rPr lang="en-US" sz="1400" dirty="0">
                          <a:solidFill>
                            <a:srgbClr val="161569"/>
                          </a:solidFill>
                        </a:rPr>
                        <a:t>Graduation Rate Indicator</a:t>
                      </a:r>
                      <a:endParaRPr sz="1400" dirty="0">
                        <a:solidFill>
                          <a:srgbClr val="161569"/>
                        </a:solidFill>
                        <a:latin typeface="Calibri"/>
                        <a:ea typeface="Calibri"/>
                        <a:cs typeface="Calibri"/>
                        <a:sym typeface="Calibri"/>
                      </a:endParaRPr>
                    </a:p>
                  </a:txBody>
                  <a:tcPr marL="68575" marR="68575" marT="0" marB="0" anchor="ctr">
                    <a:solidFill>
                      <a:srgbClr val="EDF3ED"/>
                    </a:solidFill>
                  </a:tcPr>
                </a:tc>
                <a:tc>
                  <a:txBody>
                    <a:bodyPr/>
                    <a:lstStyle/>
                    <a:p>
                      <a:pPr marL="0" marR="0" lvl="0" indent="0" algn="l" rtl="0">
                        <a:lnSpc>
                          <a:spcPct val="107000"/>
                        </a:lnSpc>
                        <a:spcBef>
                          <a:spcPts val="0"/>
                        </a:spcBef>
                        <a:spcAft>
                          <a:spcPts val="0"/>
                        </a:spcAft>
                        <a:buNone/>
                      </a:pPr>
                      <a:r>
                        <a:rPr lang="en-US" sz="1400" dirty="0">
                          <a:solidFill>
                            <a:srgbClr val="161569"/>
                          </a:solidFill>
                          <a:sym typeface="Arial"/>
                        </a:rPr>
                        <a:t>CALPADS ODS </a:t>
                      </a:r>
                      <a:endParaRPr sz="1400" b="1" dirty="0">
                        <a:solidFill>
                          <a:srgbClr val="161569"/>
                        </a:solidFill>
                        <a:latin typeface="Arial"/>
                        <a:ea typeface="Arial"/>
                        <a:cs typeface="Arial"/>
                        <a:sym typeface="Arial"/>
                      </a:endParaRPr>
                    </a:p>
                  </a:txBody>
                  <a:tcPr marL="51425" marR="51425" marT="0" marB="0" anchor="ctr">
                    <a:solidFill>
                      <a:srgbClr val="EDF3ED"/>
                    </a:solidFill>
                  </a:tcPr>
                </a:tc>
                <a:tc>
                  <a:txBody>
                    <a:bodyPr/>
                    <a:lstStyle/>
                    <a:p>
                      <a:pPr marL="0" marR="0" lvl="0" indent="0" algn="l" rtl="0">
                        <a:lnSpc>
                          <a:spcPct val="107000"/>
                        </a:lnSpc>
                        <a:spcBef>
                          <a:spcPts val="0"/>
                        </a:spcBef>
                        <a:spcAft>
                          <a:spcPts val="0"/>
                        </a:spcAft>
                        <a:buNone/>
                      </a:pPr>
                      <a:r>
                        <a:rPr lang="en-US" sz="1400" dirty="0">
                          <a:solidFill>
                            <a:srgbClr val="161569"/>
                          </a:solidFill>
                          <a:sym typeface="Arial"/>
                        </a:rPr>
                        <a:t>Class of 2018-19 (status)</a:t>
                      </a:r>
                      <a:endParaRPr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sym typeface="Arial"/>
                        </a:rPr>
                        <a:t>Class of 2017-18 (to calculate change)</a:t>
                      </a:r>
                      <a:endParaRPr dirty="0">
                        <a:solidFill>
                          <a:srgbClr val="161569"/>
                        </a:solidFill>
                      </a:endParaRPr>
                    </a:p>
                  </a:txBody>
                  <a:tcPr marL="51425" marR="51425" marT="0" marB="0" anchor="ctr">
                    <a:solidFill>
                      <a:srgbClr val="EDF3ED"/>
                    </a:solidFill>
                  </a:tcPr>
                </a:tc>
                <a:extLst>
                  <a:ext uri="{0D108BD9-81ED-4DB2-BD59-A6C34878D82A}">
                    <a16:rowId xmlns:a16="http://schemas.microsoft.com/office/drawing/2014/main" val="788616223"/>
                  </a:ext>
                </a:extLst>
              </a:tr>
              <a:tr h="672406">
                <a:tc>
                  <a:txBody>
                    <a:bodyPr/>
                    <a:lstStyle/>
                    <a:p>
                      <a:pPr marL="0" marR="0" lvl="0" indent="0" algn="l" rtl="0">
                        <a:lnSpc>
                          <a:spcPct val="107000"/>
                        </a:lnSpc>
                        <a:spcBef>
                          <a:spcPts val="0"/>
                        </a:spcBef>
                        <a:spcAft>
                          <a:spcPts val="0"/>
                        </a:spcAft>
                        <a:buNone/>
                      </a:pPr>
                      <a:r>
                        <a:rPr lang="en-US" sz="1400" dirty="0">
                          <a:solidFill>
                            <a:srgbClr val="161569"/>
                          </a:solidFill>
                        </a:rPr>
                        <a:t>Academic Indicator</a:t>
                      </a:r>
                      <a:endParaRPr sz="1400" dirty="0">
                        <a:solidFill>
                          <a:srgbClr val="161569"/>
                        </a:solidFill>
                        <a:latin typeface="Calibri"/>
                        <a:ea typeface="Calibri"/>
                        <a:cs typeface="Calibri"/>
                        <a:sym typeface="Calibri"/>
                      </a:endParaRPr>
                    </a:p>
                  </a:txBody>
                  <a:tcPr marL="68575" marR="68575" marT="0" marB="0" anchor="ctr">
                    <a:solidFill>
                      <a:srgbClr val="DAE6DA"/>
                    </a:solidFill>
                  </a:tcPr>
                </a:tc>
                <a:tc>
                  <a:txBody>
                    <a:bodyPr/>
                    <a:lstStyle/>
                    <a:p>
                      <a:pPr marL="0" marR="0" lvl="0" indent="0" algn="l" rtl="0">
                        <a:lnSpc>
                          <a:spcPct val="107000"/>
                        </a:lnSpc>
                        <a:spcBef>
                          <a:spcPts val="0"/>
                        </a:spcBef>
                        <a:spcAft>
                          <a:spcPts val="0"/>
                        </a:spcAft>
                        <a:buNone/>
                      </a:pPr>
                      <a:r>
                        <a:rPr lang="en-US" sz="1400" dirty="0">
                          <a:solidFill>
                            <a:srgbClr val="161569"/>
                          </a:solidFill>
                          <a:sym typeface="Arial"/>
                        </a:rPr>
                        <a:t>Smarter Balanced Results (3–8)</a:t>
                      </a:r>
                      <a:endParaRPr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sym typeface="Arial"/>
                        </a:rPr>
                        <a:t>CALPADS Demographics</a:t>
                      </a:r>
                      <a:endParaRPr sz="1400" b="1" dirty="0">
                        <a:solidFill>
                          <a:srgbClr val="161569"/>
                        </a:solidFill>
                        <a:latin typeface="Arial"/>
                        <a:ea typeface="Arial"/>
                        <a:cs typeface="Arial"/>
                        <a:sym typeface="Arial"/>
                      </a:endParaRPr>
                    </a:p>
                  </a:txBody>
                  <a:tcPr marL="51425" marR="51425" marT="0" marB="0" anchor="ctr">
                    <a:solidFill>
                      <a:srgbClr val="DAE6DA"/>
                    </a:solidFill>
                  </a:tcPr>
                </a:tc>
                <a:tc>
                  <a:txBody>
                    <a:bodyPr/>
                    <a:lstStyle/>
                    <a:p>
                      <a:pPr marL="0" marR="0" lvl="0" indent="0" algn="l" rtl="0">
                        <a:lnSpc>
                          <a:spcPct val="107000"/>
                        </a:lnSpc>
                        <a:spcBef>
                          <a:spcPts val="0"/>
                        </a:spcBef>
                        <a:spcAft>
                          <a:spcPts val="0"/>
                        </a:spcAft>
                        <a:buNone/>
                      </a:pPr>
                      <a:r>
                        <a:rPr lang="en-US" sz="1400" dirty="0">
                          <a:solidFill>
                            <a:srgbClr val="161569"/>
                          </a:solidFill>
                          <a:sym typeface="Arial"/>
                        </a:rPr>
                        <a:t>2019 Smarter Balanced Assessments</a:t>
                      </a:r>
                      <a:endParaRPr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sym typeface="Arial"/>
                        </a:rPr>
                        <a:t>2018 Smarter Balanced Assessments</a:t>
                      </a:r>
                      <a:endParaRPr dirty="0">
                        <a:solidFill>
                          <a:srgbClr val="161569"/>
                        </a:solidFill>
                      </a:endParaRPr>
                    </a:p>
                  </a:txBody>
                  <a:tcPr marL="51425" marR="51425" marT="0" marB="0" anchor="ctr">
                    <a:solidFill>
                      <a:srgbClr val="DAE6DA"/>
                    </a:solidFill>
                  </a:tcPr>
                </a:tc>
                <a:extLst>
                  <a:ext uri="{0D108BD9-81ED-4DB2-BD59-A6C34878D82A}">
                    <a16:rowId xmlns:a16="http://schemas.microsoft.com/office/drawing/2014/main" val="3378470894"/>
                  </a:ext>
                </a:extLst>
              </a:tr>
              <a:tr h="1158013">
                <a:tc>
                  <a:txBody>
                    <a:bodyPr/>
                    <a:lstStyle/>
                    <a:p>
                      <a:pPr marL="0" marR="0" lvl="0" indent="0" algn="l" rtl="0">
                        <a:lnSpc>
                          <a:spcPct val="107000"/>
                        </a:lnSpc>
                        <a:spcBef>
                          <a:spcPts val="0"/>
                        </a:spcBef>
                        <a:spcAft>
                          <a:spcPts val="0"/>
                        </a:spcAft>
                        <a:buNone/>
                      </a:pPr>
                      <a:endParaRPr sz="1400"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rPr>
                        <a:t>College/Career Indicator (CCI)</a:t>
                      </a:r>
                      <a:endParaRPr sz="1400" dirty="0">
                        <a:solidFill>
                          <a:srgbClr val="161569"/>
                        </a:solidFill>
                        <a:latin typeface="Calibri"/>
                        <a:ea typeface="Calibri"/>
                        <a:cs typeface="Calibri"/>
                        <a:sym typeface="Calibri"/>
                      </a:endParaRPr>
                    </a:p>
                  </a:txBody>
                  <a:tcPr marL="68575" marR="68575" marT="0" marB="0" anchor="ctr">
                    <a:solidFill>
                      <a:srgbClr val="EDF3ED"/>
                    </a:solidFill>
                  </a:tcPr>
                </a:tc>
                <a:tc>
                  <a:txBody>
                    <a:bodyPr/>
                    <a:lstStyle/>
                    <a:p>
                      <a:pPr marL="0" marR="0" lvl="0" indent="0" algn="l" rtl="0">
                        <a:lnSpc>
                          <a:spcPct val="107000"/>
                        </a:lnSpc>
                        <a:spcBef>
                          <a:spcPts val="0"/>
                        </a:spcBef>
                        <a:spcAft>
                          <a:spcPts val="0"/>
                        </a:spcAft>
                        <a:buNone/>
                      </a:pPr>
                      <a:r>
                        <a:rPr lang="en-US" sz="1400" dirty="0">
                          <a:solidFill>
                            <a:srgbClr val="161569"/>
                          </a:solidFill>
                          <a:sym typeface="Arial"/>
                        </a:rPr>
                        <a:t>CALPADS EOY 1 (Course, CTE)</a:t>
                      </a:r>
                      <a:endParaRPr sz="1400" dirty="0">
                        <a:solidFill>
                          <a:srgbClr val="161569"/>
                        </a:solidFill>
                        <a:sym typeface="Arial"/>
                      </a:endParaRPr>
                    </a:p>
                    <a:p>
                      <a:pPr marL="0" marR="0" lvl="0" indent="0" algn="l" rtl="0">
                        <a:lnSpc>
                          <a:spcPct val="107000"/>
                        </a:lnSpc>
                        <a:spcBef>
                          <a:spcPts val="0"/>
                        </a:spcBef>
                        <a:spcAft>
                          <a:spcPts val="0"/>
                        </a:spcAft>
                        <a:buNone/>
                      </a:pPr>
                      <a:r>
                        <a:rPr lang="en-US" sz="1400" dirty="0">
                          <a:solidFill>
                            <a:srgbClr val="161569"/>
                          </a:solidFill>
                          <a:sym typeface="Arial"/>
                        </a:rPr>
                        <a:t>CALPADS ODS (cohort, a-g indicator, State Seal of Biliteracy)</a:t>
                      </a:r>
                      <a:endParaRPr sz="1400" dirty="0">
                        <a:solidFill>
                          <a:srgbClr val="161569"/>
                        </a:solidFill>
                        <a:sym typeface="Arial"/>
                      </a:endParaRPr>
                    </a:p>
                    <a:p>
                      <a:pPr marL="0" marR="0" lvl="0" indent="0" algn="l" rtl="0">
                        <a:lnSpc>
                          <a:spcPct val="107000"/>
                        </a:lnSpc>
                        <a:spcBef>
                          <a:spcPts val="0"/>
                        </a:spcBef>
                        <a:spcAft>
                          <a:spcPts val="0"/>
                        </a:spcAft>
                        <a:buNone/>
                      </a:pPr>
                      <a:r>
                        <a:rPr lang="en-US" sz="1400" dirty="0">
                          <a:solidFill>
                            <a:srgbClr val="161569"/>
                          </a:solidFill>
                          <a:sym typeface="Arial"/>
                        </a:rPr>
                        <a:t>AP, IB Results</a:t>
                      </a:r>
                      <a:endParaRPr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sym typeface="Arial"/>
                        </a:rPr>
                        <a:t>Smarter Balanced Results (11)</a:t>
                      </a:r>
                      <a:endParaRPr sz="1400" dirty="0">
                        <a:solidFill>
                          <a:srgbClr val="161569"/>
                        </a:solidFill>
                        <a:latin typeface="Arial"/>
                        <a:ea typeface="Arial"/>
                        <a:cs typeface="Arial"/>
                        <a:sym typeface="Arial"/>
                      </a:endParaRPr>
                    </a:p>
                  </a:txBody>
                  <a:tcPr marL="51425" marR="51425" marT="0" marB="0" anchor="ctr">
                    <a:solidFill>
                      <a:srgbClr val="EDF3ED"/>
                    </a:solidFill>
                  </a:tcPr>
                </a:tc>
                <a:tc>
                  <a:txBody>
                    <a:bodyPr/>
                    <a:lstStyle/>
                    <a:p>
                      <a:pPr marL="0" marR="0" lvl="0" indent="0" algn="l" rtl="0">
                        <a:lnSpc>
                          <a:spcPct val="107000"/>
                        </a:lnSpc>
                        <a:spcBef>
                          <a:spcPts val="0"/>
                        </a:spcBef>
                        <a:spcAft>
                          <a:spcPts val="0"/>
                        </a:spcAft>
                        <a:buNone/>
                      </a:pPr>
                      <a:r>
                        <a:rPr lang="en-US" sz="1400" dirty="0">
                          <a:solidFill>
                            <a:srgbClr val="161569"/>
                          </a:solidFill>
                          <a:sym typeface="Arial"/>
                        </a:rPr>
                        <a:t>Class of 2019, Graduate Cohort (status)</a:t>
                      </a:r>
                      <a:endParaRPr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sym typeface="Arial"/>
                        </a:rPr>
                        <a:t>Class of 2018, Graduate Cohort (to calculate change)</a:t>
                      </a:r>
                      <a:endParaRPr sz="1400" dirty="0">
                        <a:solidFill>
                          <a:srgbClr val="161569"/>
                        </a:solidFill>
                        <a:latin typeface="Arial"/>
                        <a:ea typeface="Arial"/>
                        <a:cs typeface="Arial"/>
                        <a:sym typeface="Arial"/>
                      </a:endParaRPr>
                    </a:p>
                  </a:txBody>
                  <a:tcPr marL="51425" marR="51425" marT="0" marB="0" anchor="ctr">
                    <a:solidFill>
                      <a:srgbClr val="EDF3ED"/>
                    </a:solidFill>
                  </a:tcPr>
                </a:tc>
                <a:extLst>
                  <a:ext uri="{0D108BD9-81ED-4DB2-BD59-A6C34878D82A}">
                    <a16:rowId xmlns:a16="http://schemas.microsoft.com/office/drawing/2014/main" val="3992606530"/>
                  </a:ext>
                </a:extLst>
              </a:tr>
            </a:tbl>
          </a:graphicData>
        </a:graphic>
      </p:graphicFrame>
    </p:spTree>
    <p:extLst>
      <p:ext uri="{BB962C8B-B14F-4D97-AF65-F5344CB8AC3E}">
        <p14:creationId xmlns:p14="http://schemas.microsoft.com/office/powerpoint/2010/main" val="1009048311"/>
      </p:ext>
    </p:extLst>
  </p:cSld>
  <p:clrMapOvr>
    <a:masterClrMapping/>
  </p:clrMapOvr>
</p:sld>
</file>

<file path=ppt/theme/theme1.xml><?xml version="1.0" encoding="utf-8"?>
<a:theme xmlns:a="http://schemas.openxmlformats.org/drawingml/2006/main" name="Office Theme">
  <a:themeElements>
    <a:clrScheme name="CSIS Color Palette">
      <a:dk1>
        <a:srgbClr val="151569"/>
      </a:dk1>
      <a:lt1>
        <a:srgbClr val="FFFFFF"/>
      </a:lt1>
      <a:dk2>
        <a:srgbClr val="030119"/>
      </a:dk2>
      <a:lt2>
        <a:srgbClr val="F2F5FF"/>
      </a:lt2>
      <a:accent1>
        <a:srgbClr val="FF715B"/>
      </a:accent1>
      <a:accent2>
        <a:srgbClr val="E50000"/>
      </a:accent2>
      <a:accent3>
        <a:srgbClr val="3CC1BD"/>
      </a:accent3>
      <a:accent4>
        <a:srgbClr val="324EED"/>
      </a:accent4>
      <a:accent5>
        <a:srgbClr val="4948A1"/>
      </a:accent5>
      <a:accent6>
        <a:srgbClr val="151569"/>
      </a:accent6>
      <a:hlink>
        <a:srgbClr val="324DEC"/>
      </a:hlink>
      <a:folHlink>
        <a:srgbClr val="324DE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8c68383-87e6-47d9-bddd-bf3f846e2f30">V2FRC72ACC37-661584439-157</_dlc_DocId>
    <_dlc_DocIdUrl xmlns="88c68383-87e6-47d9-bddd-bf3f846e2f30">
      <Url>https://fcmat2.sharepoint.com/sites/intranet/_layouts/15/DocIdRedir.aspx?ID=V2FRC72ACC37-661584439-157</Url>
      <Description>V2FRC72ACC37-661584439-157</Description>
    </_dlc_DocIdUrl>
    <DocBody xmlns="186db01c-c4a5-44d8-a310-3ab2db9d5f5c">This presentation highlights several of the high stakes ways data are being used and how you can impact the quality and accuracy of those data to maximize funding, insure student and school performance are accurately reflected, and direct the use of limited resources.</DocBody>
    <DocShortBody xmlns="186db01c-c4a5-44d8-a310-3ab2db9d5f5c">This presentation highlights several of the high stakes ways data are being used and how you can impact the quality and accuracy of those data to maximize funding, insure student and school performance are accurately reflected, and direct the use of limited resources.</DocShortBody>
    <DocTitle xmlns="186db01c-c4a5-44d8-a310-3ab2db9d5f5c">CETPA 2019 - What’s Your Data Worth</DocTitle>
    <Sign_x002d_off_x0020_status xmlns="186db01c-c4a5-44d8-a310-3ab2db9d5f5c" xsi:nil="true"/>
    <ReportPeriod xmlns="186db01c-c4a5-44d8-a310-3ab2db9d5f5c"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B6189C2C42938499CA13C75961A7ED9" ma:contentTypeVersion="9" ma:contentTypeDescription="Create a new document." ma:contentTypeScope="" ma:versionID="f3e63f8852460bc88314ebeb7b636125">
  <xsd:schema xmlns:xsd="http://www.w3.org/2001/XMLSchema" xmlns:xs="http://www.w3.org/2001/XMLSchema" xmlns:p="http://schemas.microsoft.com/office/2006/metadata/properties" xmlns:ns2="88c68383-87e6-47d9-bddd-bf3f846e2f30" xmlns:ns3="186db01c-c4a5-44d8-a310-3ab2db9d5f5c" targetNamespace="http://schemas.microsoft.com/office/2006/metadata/properties" ma:root="true" ma:fieldsID="5535b41d112710ce7ebd42e200115b07" ns2:_="" ns3:_="">
    <xsd:import namespace="88c68383-87e6-47d9-bddd-bf3f846e2f30"/>
    <xsd:import namespace="186db01c-c4a5-44d8-a310-3ab2db9d5f5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ReportPeriod" minOccurs="0"/>
                <xsd:element ref="ns3:DocBody"/>
                <xsd:element ref="ns3:DocShortBody"/>
                <xsd:element ref="ns3:DocTitle"/>
                <xsd:element ref="ns3:Sign_x002d_off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68383-87e6-47d9-bddd-bf3f846e2f3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86db01c-c4a5-44d8-a310-3ab2db9d5f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ReportPeriod" ma:index="15" nillable="true" ma:displayName="ReportingPeriod" ma:format="Dropdown" ma:internalName="ReportPeriod">
      <xsd:simpleType>
        <xsd:restriction base="dms:Choice">
          <xsd:enumeration value="Fall 1"/>
          <xsd:enumeration value="Fall 2"/>
          <xsd:enumeration value="EOY"/>
        </xsd:restriction>
      </xsd:simpleType>
    </xsd:element>
    <xsd:element name="DocBody" ma:index="16" ma:displayName="DocBody" ma:internalName="DocBody">
      <xsd:simpleType>
        <xsd:restriction base="dms:Note"/>
      </xsd:simpleType>
    </xsd:element>
    <xsd:element name="DocShortBody" ma:index="17" ma:displayName="DocShortBody" ma:internalName="DocShortBody">
      <xsd:simpleType>
        <xsd:restriction base="dms:Note"/>
      </xsd:simpleType>
    </xsd:element>
    <xsd:element name="DocTitle" ma:index="18" ma:displayName="DocTitle" ma:internalName="DocTitle">
      <xsd:simpleType>
        <xsd:restriction base="dms:Text">
          <xsd:maxLength value="255"/>
        </xsd:restriction>
      </xsd:simpleType>
    </xsd:element>
    <xsd:element name="Sign_x002d_off_x0020_status" ma:index="19" nillable="true" ma:displayName="Sign-off status" ma:internalName="Sign_x002d_off_x0020_statu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BFF4BA-0286-4E7E-B141-0FFBEEAD9CAB}">
  <ds:schemaRefs>
    <ds:schemaRef ds:uri="http://schemas.microsoft.com/office/2006/metadata/properties"/>
    <ds:schemaRef ds:uri="http://schemas.microsoft.com/office/infopath/2007/PartnerControls"/>
    <ds:schemaRef ds:uri="3a02d6da-6e2a-47e9-8a46-3410cd2005e7"/>
  </ds:schemaRefs>
</ds:datastoreItem>
</file>

<file path=customXml/itemProps2.xml><?xml version="1.0" encoding="utf-8"?>
<ds:datastoreItem xmlns:ds="http://schemas.openxmlformats.org/officeDocument/2006/customXml" ds:itemID="{A8A8EB2B-AC3E-4C2E-B781-917751AA3544}">
  <ds:schemaRefs>
    <ds:schemaRef ds:uri="http://schemas.microsoft.com/sharepoint/events"/>
  </ds:schemaRefs>
</ds:datastoreItem>
</file>

<file path=customXml/itemProps3.xml><?xml version="1.0" encoding="utf-8"?>
<ds:datastoreItem xmlns:ds="http://schemas.openxmlformats.org/officeDocument/2006/customXml" ds:itemID="{5ED69992-A362-471E-86BB-57BCB5896452}"/>
</file>

<file path=customXml/itemProps4.xml><?xml version="1.0" encoding="utf-8"?>
<ds:datastoreItem xmlns:ds="http://schemas.openxmlformats.org/officeDocument/2006/customXml" ds:itemID="{DED5C840-89D8-4756-92DE-143734A190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TotalTime>
  <Words>1412</Words>
  <Application>Microsoft Office PowerPoint</Application>
  <PresentationFormat>Widescreen</PresentationFormat>
  <Paragraphs>427</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What’s Your Data Worth</vt:lpstr>
      <vt:lpstr>PowerPoint Presentation</vt:lpstr>
      <vt:lpstr>PowerPoint Presentation</vt:lpstr>
      <vt:lpstr>PowerPoint Presentation</vt:lpstr>
      <vt:lpstr>PowerPoint Presentation</vt:lpstr>
      <vt:lpstr>LCFF  State  Priorities</vt:lpstr>
      <vt:lpstr>PowerPoint Presentation</vt:lpstr>
      <vt:lpstr>California School Dashboard</vt:lpstr>
      <vt:lpstr>Data in the Fall 2019 Dashboard</vt:lpstr>
      <vt:lpstr>CALPADS Data Used in Indicators</vt:lpstr>
      <vt:lpstr>PowerPoint Presentation</vt:lpstr>
      <vt:lpstr>Funding Calculations</vt:lpstr>
      <vt:lpstr>Base Rate per Student at Full Funding</vt:lpstr>
      <vt:lpstr>Grade Span Adjustments per ADA</vt:lpstr>
      <vt:lpstr>Supplemental Rates at Full Funding</vt:lpstr>
      <vt:lpstr>Concentration Grant at Full Funding</vt:lpstr>
      <vt:lpstr>PowerPoint Presentation</vt:lpstr>
      <vt:lpstr>Sample Calculation – 70.78 UPP</vt:lpstr>
      <vt:lpstr>LCFF Calculator</vt:lpstr>
      <vt:lpstr>Sample Scenarios</vt:lpstr>
      <vt:lpstr>Identifying Eligible FRPM Students</vt:lpstr>
      <vt:lpstr>Promote Data-Driven Decision-Making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CETPA 2019 - What’s Your Data Worth</dc:title>
  <dc:creator>Amy Fong</dc:creator>
  <cp:lastModifiedBy>Amy Fong</cp:lastModifiedBy>
  <cp:revision>8</cp:revision>
  <dcterms:created xsi:type="dcterms:W3CDTF">2019-11-07T22:43:59Z</dcterms:created>
  <dcterms:modified xsi:type="dcterms:W3CDTF">2019-11-26T23:08:28Z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0x0101003B6189C2C42938499CA13C75961A7ED9</vt:lpwstr>
  </property>
  <property fmtid="{D5CDD505-2E9C-101B-9397-08002B2CF9AE}" pid="3" name="_dlc_DocIdItemGuid">
    <vt:lpwstr>d0b4c1e5-13e0-4556-9db6-6f6672f6d465</vt:lpwstr>
  </property>
  <property fmtid="{D5CDD505-2E9C-101B-9397-08002B2CF9AE}" pid="4" name="Order">
    <vt:r8>23000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