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5"/>
  </p:sldMasterIdLst>
  <p:notesMasterIdLst>
    <p:notesMasterId r:id="rId24"/>
  </p:notesMasterIdLst>
  <p:sldIdLst>
    <p:sldId id="256" r:id="rId6"/>
    <p:sldId id="282" r:id="rId7"/>
    <p:sldId id="268" r:id="rId8"/>
    <p:sldId id="272" r:id="rId9"/>
    <p:sldId id="263" r:id="rId10"/>
    <p:sldId id="261" r:id="rId11"/>
    <p:sldId id="279" r:id="rId12"/>
    <p:sldId id="275" r:id="rId13"/>
    <p:sldId id="267" r:id="rId14"/>
    <p:sldId id="283" r:id="rId15"/>
    <p:sldId id="269" r:id="rId16"/>
    <p:sldId id="284" r:id="rId17"/>
    <p:sldId id="278" r:id="rId18"/>
    <p:sldId id="285" r:id="rId19"/>
    <p:sldId id="276" r:id="rId20"/>
    <p:sldId id="281" r:id="rId21"/>
    <p:sldId id="277"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88" autoAdjust="0"/>
  </p:normalViewPr>
  <p:slideViewPr>
    <p:cSldViewPr snapToGrid="0">
      <p:cViewPr varScale="1">
        <p:scale>
          <a:sx n="90" d="100"/>
          <a:sy n="90" d="100"/>
        </p:scale>
        <p:origin x="1482"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37C43D-B59F-1B4D-9E98-117580C3D171}" type="datetimeFigureOut">
              <a:rPr lang="en-US" smtClean="0"/>
              <a:t>12/24/2018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AFF00F-0107-674C-8C49-0820B4FC5C91}" type="slidenum">
              <a:rPr lang="en-US" smtClean="0"/>
              <a:t>‹#›</a:t>
            </a:fld>
            <a:endParaRPr lang="en-US"/>
          </a:p>
        </p:txBody>
      </p:sp>
    </p:spTree>
    <p:extLst>
      <p:ext uri="{BB962C8B-B14F-4D97-AF65-F5344CB8AC3E}">
        <p14:creationId xmlns:p14="http://schemas.microsoft.com/office/powerpoint/2010/main" val="182927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a:t>
            </a:fld>
            <a:endParaRPr lang="en-US"/>
          </a:p>
        </p:txBody>
      </p:sp>
    </p:spTree>
    <p:extLst>
      <p:ext uri="{BB962C8B-B14F-4D97-AF65-F5344CB8AC3E}">
        <p14:creationId xmlns:p14="http://schemas.microsoft.com/office/powerpoint/2010/main" val="366561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10</a:t>
            </a:fld>
            <a:endParaRPr lang="en-US"/>
          </a:p>
        </p:txBody>
      </p:sp>
    </p:spTree>
    <p:extLst>
      <p:ext uri="{BB962C8B-B14F-4D97-AF65-F5344CB8AC3E}">
        <p14:creationId xmlns:p14="http://schemas.microsoft.com/office/powerpoint/2010/main" val="87271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FF00F-0107-674C-8C49-0820B4FC5C91}" type="slidenum">
              <a:rPr lang="en-US" smtClean="0"/>
              <a:t>11</a:t>
            </a:fld>
            <a:endParaRPr lang="en-US"/>
          </a:p>
        </p:txBody>
      </p:sp>
    </p:spTree>
    <p:extLst>
      <p:ext uri="{BB962C8B-B14F-4D97-AF65-F5344CB8AC3E}">
        <p14:creationId xmlns:p14="http://schemas.microsoft.com/office/powerpoint/2010/main" val="51383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FF00F-0107-674C-8C49-0820B4FC5C91}" type="slidenum">
              <a:rPr lang="en-US" smtClean="0"/>
              <a:t>12</a:t>
            </a:fld>
            <a:endParaRPr lang="en-US"/>
          </a:p>
        </p:txBody>
      </p:sp>
    </p:spTree>
    <p:extLst>
      <p:ext uri="{BB962C8B-B14F-4D97-AF65-F5344CB8AC3E}">
        <p14:creationId xmlns:p14="http://schemas.microsoft.com/office/powerpoint/2010/main" val="139016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13</a:t>
            </a:fld>
            <a:endParaRPr lang="en-US"/>
          </a:p>
        </p:txBody>
      </p:sp>
    </p:spTree>
    <p:extLst>
      <p:ext uri="{BB962C8B-B14F-4D97-AF65-F5344CB8AC3E}">
        <p14:creationId xmlns:p14="http://schemas.microsoft.com/office/powerpoint/2010/main" val="31944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FF00F-0107-674C-8C49-0820B4FC5C91}" type="slidenum">
              <a:rPr lang="en-US" smtClean="0"/>
              <a:t>15</a:t>
            </a:fld>
            <a:endParaRPr lang="en-US"/>
          </a:p>
        </p:txBody>
      </p:sp>
    </p:spTree>
    <p:extLst>
      <p:ext uri="{BB962C8B-B14F-4D97-AF65-F5344CB8AC3E}">
        <p14:creationId xmlns:p14="http://schemas.microsoft.com/office/powerpoint/2010/main" val="16522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16</a:t>
            </a:fld>
            <a:endParaRPr lang="en-US"/>
          </a:p>
        </p:txBody>
      </p:sp>
    </p:spTree>
    <p:extLst>
      <p:ext uri="{BB962C8B-B14F-4D97-AF65-F5344CB8AC3E}">
        <p14:creationId xmlns:p14="http://schemas.microsoft.com/office/powerpoint/2010/main" val="257661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17</a:t>
            </a:fld>
            <a:endParaRPr lang="en-US"/>
          </a:p>
        </p:txBody>
      </p:sp>
    </p:spTree>
    <p:extLst>
      <p:ext uri="{BB962C8B-B14F-4D97-AF65-F5344CB8AC3E}">
        <p14:creationId xmlns:p14="http://schemas.microsoft.com/office/powerpoint/2010/main" val="122692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18</a:t>
            </a:fld>
            <a:endParaRPr lang="en-US"/>
          </a:p>
        </p:txBody>
      </p:sp>
    </p:spTree>
    <p:extLst>
      <p:ext uri="{BB962C8B-B14F-4D97-AF65-F5344CB8AC3E}">
        <p14:creationId xmlns:p14="http://schemas.microsoft.com/office/powerpoint/2010/main" val="28217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FF00F-0107-674C-8C49-0820B4FC5C91}" type="slidenum">
              <a:rPr lang="en-US" smtClean="0"/>
              <a:t>2</a:t>
            </a:fld>
            <a:endParaRPr lang="en-US"/>
          </a:p>
        </p:txBody>
      </p:sp>
    </p:spTree>
    <p:extLst>
      <p:ext uri="{BB962C8B-B14F-4D97-AF65-F5344CB8AC3E}">
        <p14:creationId xmlns:p14="http://schemas.microsoft.com/office/powerpoint/2010/main" val="197124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989013"/>
            <a:ext cx="5578475" cy="3138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3</a:t>
            </a:fld>
            <a:endParaRPr lang="en-US"/>
          </a:p>
        </p:txBody>
      </p:sp>
    </p:spTree>
    <p:extLst>
      <p:ext uri="{BB962C8B-B14F-4D97-AF65-F5344CB8AC3E}">
        <p14:creationId xmlns:p14="http://schemas.microsoft.com/office/powerpoint/2010/main" val="304174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4</a:t>
            </a:fld>
            <a:endParaRPr lang="en-US"/>
          </a:p>
        </p:txBody>
      </p:sp>
    </p:spTree>
    <p:extLst>
      <p:ext uri="{BB962C8B-B14F-4D97-AF65-F5344CB8AC3E}">
        <p14:creationId xmlns:p14="http://schemas.microsoft.com/office/powerpoint/2010/main" val="398224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5</a:t>
            </a:fld>
            <a:endParaRPr lang="en-US"/>
          </a:p>
        </p:txBody>
      </p:sp>
    </p:spTree>
    <p:extLst>
      <p:ext uri="{BB962C8B-B14F-4D97-AF65-F5344CB8AC3E}">
        <p14:creationId xmlns:p14="http://schemas.microsoft.com/office/powerpoint/2010/main" val="80946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FF00F-0107-674C-8C49-0820B4FC5C91}" type="slidenum">
              <a:rPr lang="en-US" smtClean="0"/>
              <a:t>6</a:t>
            </a:fld>
            <a:endParaRPr lang="en-US"/>
          </a:p>
        </p:txBody>
      </p:sp>
    </p:spTree>
    <p:extLst>
      <p:ext uri="{BB962C8B-B14F-4D97-AF65-F5344CB8AC3E}">
        <p14:creationId xmlns:p14="http://schemas.microsoft.com/office/powerpoint/2010/main" val="400201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7</a:t>
            </a:fld>
            <a:endParaRPr lang="en-US"/>
          </a:p>
        </p:txBody>
      </p:sp>
    </p:spTree>
    <p:extLst>
      <p:ext uri="{BB962C8B-B14F-4D97-AF65-F5344CB8AC3E}">
        <p14:creationId xmlns:p14="http://schemas.microsoft.com/office/powerpoint/2010/main" val="123724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8</a:t>
            </a:fld>
            <a:endParaRPr lang="en-US"/>
          </a:p>
        </p:txBody>
      </p:sp>
    </p:spTree>
    <p:extLst>
      <p:ext uri="{BB962C8B-B14F-4D97-AF65-F5344CB8AC3E}">
        <p14:creationId xmlns:p14="http://schemas.microsoft.com/office/powerpoint/2010/main" val="363403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9</a:t>
            </a:fld>
            <a:endParaRPr lang="en-US"/>
          </a:p>
        </p:txBody>
      </p:sp>
    </p:spTree>
    <p:extLst>
      <p:ext uri="{BB962C8B-B14F-4D97-AF65-F5344CB8AC3E}">
        <p14:creationId xmlns:p14="http://schemas.microsoft.com/office/powerpoint/2010/main" val="2209484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4749-564A-A841-8FDC-A088A04BE77C}"/>
              </a:ext>
            </a:extLst>
          </p:cNvPr>
          <p:cNvSpPr>
            <a:spLocks noGrp="1"/>
          </p:cNvSpPr>
          <p:nvPr>
            <p:ph type="ctrTitle"/>
          </p:nvPr>
        </p:nvSpPr>
        <p:spPr>
          <a:xfrm>
            <a:off x="4699000" y="1376363"/>
            <a:ext cx="66548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386070-434C-C344-B089-55E812F22581}"/>
              </a:ext>
            </a:extLst>
          </p:cNvPr>
          <p:cNvSpPr>
            <a:spLocks noGrp="1"/>
          </p:cNvSpPr>
          <p:nvPr>
            <p:ph type="subTitle" idx="1"/>
          </p:nvPr>
        </p:nvSpPr>
        <p:spPr>
          <a:xfrm>
            <a:off x="4699000" y="3856038"/>
            <a:ext cx="66548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9949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E0E3-FBD7-F141-8455-5F55A5A58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9901F-84DF-B843-A298-280C961D8E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9078-8A43-0240-9521-0A30D94304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64ACC6-B2BA-904F-B394-22432411041B}"/>
              </a:ext>
            </a:extLst>
          </p:cNvPr>
          <p:cNvSpPr>
            <a:spLocks noGrp="1"/>
          </p:cNvSpPr>
          <p:nvPr>
            <p:ph type="ftr" sz="quarter" idx="11"/>
          </p:nvPr>
        </p:nvSpPr>
        <p:spPr>
          <a:xfrm>
            <a:off x="838200" y="6356350"/>
            <a:ext cx="2743200" cy="365125"/>
          </a:xfrm>
          <a:prstGeom prst="rect">
            <a:avLst/>
          </a:prstGeom>
        </p:spPr>
        <p:txBody>
          <a:bodyPr/>
          <a:lstStyle/>
          <a:p>
            <a:r>
              <a:rPr lang="en-US"/>
              <a:t>Quality Engineer for Software that Works @FCMAT/CSIS 2018</a:t>
            </a:r>
          </a:p>
        </p:txBody>
      </p:sp>
    </p:spTree>
    <p:extLst>
      <p:ext uri="{BB962C8B-B14F-4D97-AF65-F5344CB8AC3E}">
        <p14:creationId xmlns:p14="http://schemas.microsoft.com/office/powerpoint/2010/main" val="209109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CFD73-2768-D248-94B5-618F1B16EE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10961D-89E5-C248-A612-F95C05A178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3180C-863D-1240-A5EA-21A921EF29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5EDC02-34B3-9C40-84F5-BAC91E90B7C9}"/>
              </a:ext>
            </a:extLst>
          </p:cNvPr>
          <p:cNvSpPr>
            <a:spLocks noGrp="1"/>
          </p:cNvSpPr>
          <p:nvPr>
            <p:ph type="ftr" sz="quarter" idx="11"/>
          </p:nvPr>
        </p:nvSpPr>
        <p:spPr>
          <a:xfrm>
            <a:off x="838200" y="6356350"/>
            <a:ext cx="2743200" cy="365125"/>
          </a:xfrm>
          <a:prstGeom prst="rect">
            <a:avLst/>
          </a:prstGeom>
        </p:spPr>
        <p:txBody>
          <a:bodyPr/>
          <a:lstStyle/>
          <a:p>
            <a:r>
              <a:rPr lang="en-US"/>
              <a:t>Quality Engineer for Software that Works @FCMAT/CSIS 2018</a:t>
            </a:r>
          </a:p>
        </p:txBody>
      </p:sp>
    </p:spTree>
    <p:extLst>
      <p:ext uri="{BB962C8B-B14F-4D97-AF65-F5344CB8AC3E}">
        <p14:creationId xmlns:p14="http://schemas.microsoft.com/office/powerpoint/2010/main" val="54887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7257-7071-A848-8E32-D5C3A937F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D0BF9-7F04-BB46-95C5-4FA6448A00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C871-7FB5-044A-BB35-3145282B1E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2F76B5-23C9-2A4A-86A4-428904C21A3C}"/>
              </a:ext>
            </a:extLst>
          </p:cNvPr>
          <p:cNvSpPr>
            <a:spLocks noGrp="1"/>
          </p:cNvSpPr>
          <p:nvPr>
            <p:ph type="ftr" sz="quarter" idx="11"/>
          </p:nvPr>
        </p:nvSpPr>
        <p:spPr>
          <a:xfrm>
            <a:off x="838200" y="6356350"/>
            <a:ext cx="2743200" cy="365125"/>
          </a:xfrm>
          <a:prstGeom prst="rect">
            <a:avLst/>
          </a:prstGeom>
        </p:spPr>
        <p:txBody>
          <a:bodyPr/>
          <a:lstStyle/>
          <a:p>
            <a:r>
              <a:rPr lang="en-US"/>
              <a:t>Quality Engineer for Software that Works @FCMAT/CSIS 2018</a:t>
            </a:r>
          </a:p>
        </p:txBody>
      </p:sp>
    </p:spTree>
    <p:extLst>
      <p:ext uri="{BB962C8B-B14F-4D97-AF65-F5344CB8AC3E}">
        <p14:creationId xmlns:p14="http://schemas.microsoft.com/office/powerpoint/2010/main" val="37632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2157-8939-0E42-BCC4-E8E0B89B94EC}"/>
              </a:ext>
            </a:extLst>
          </p:cNvPr>
          <p:cNvSpPr>
            <a:spLocks noGrp="1"/>
          </p:cNvSpPr>
          <p:nvPr>
            <p:ph type="title"/>
          </p:nvPr>
        </p:nvSpPr>
        <p:spPr>
          <a:xfrm>
            <a:off x="831850" y="1294871"/>
            <a:ext cx="10515600" cy="2852737"/>
          </a:xfrm>
        </p:spPr>
        <p:txBody>
          <a:bodyPr anchor="b">
            <a:normAutofit/>
          </a:bodyPr>
          <a:lstStyle>
            <a:lvl1pPr algn="ct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B2B5785-63F5-D04F-B35B-BF8CCB7B0275}"/>
              </a:ext>
            </a:extLst>
          </p:cNvPr>
          <p:cNvSpPr>
            <a:spLocks noGrp="1"/>
          </p:cNvSpPr>
          <p:nvPr>
            <p:ph type="body" idx="1"/>
          </p:nvPr>
        </p:nvSpPr>
        <p:spPr>
          <a:xfrm>
            <a:off x="831850" y="4174596"/>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A74511-B4E5-8A42-AB58-9E70F3A71A02}"/>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36311AAC-07D7-0F4F-AD99-93F7E6EE5C9D}"/>
              </a:ext>
            </a:extLst>
          </p:cNvPr>
          <p:cNvSpPr>
            <a:spLocks noGrp="1"/>
          </p:cNvSpPr>
          <p:nvPr>
            <p:ph type="ftr" sz="quarter" idx="11"/>
          </p:nvPr>
        </p:nvSpPr>
        <p:spPr>
          <a:xfrm>
            <a:off x="831850" y="6356350"/>
            <a:ext cx="2743200" cy="365125"/>
          </a:xfrm>
          <a:prstGeom prst="rect">
            <a:avLst/>
          </a:prstGeom>
        </p:spPr>
        <p:txBody>
          <a:bodyPr/>
          <a:lstStyle>
            <a:lvl1pPr>
              <a:defRPr>
                <a:solidFill>
                  <a:schemeClr val="bg1"/>
                </a:solidFill>
              </a:defRPr>
            </a:lvl1pPr>
          </a:lstStyle>
          <a:p>
            <a:r>
              <a:rPr lang="en-US"/>
              <a:t>Quality Engineer for Software that Works @FCMAT/CSIS 2018</a:t>
            </a:r>
          </a:p>
        </p:txBody>
      </p:sp>
    </p:spTree>
    <p:extLst>
      <p:ext uri="{BB962C8B-B14F-4D97-AF65-F5344CB8AC3E}">
        <p14:creationId xmlns:p14="http://schemas.microsoft.com/office/powerpoint/2010/main" val="343848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2D8E-CDED-1140-8EB2-740AE44BDCEF}"/>
              </a:ext>
            </a:extLst>
          </p:cNvPr>
          <p:cNvSpPr>
            <a:spLocks noGrp="1"/>
          </p:cNvSpPr>
          <p:nvPr>
            <p:ph type="title"/>
          </p:nvPr>
        </p:nvSpPr>
        <p:spPr/>
        <p:txBody>
          <a:bodyPr/>
          <a:lstStyle>
            <a:lvl1pPr>
              <a:defRPr>
                <a:solidFill>
                  <a:srgbClr val="16156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A00B4-70BA-5549-B482-7BCA69FF5CFC}"/>
              </a:ext>
            </a:extLst>
          </p:cNvPr>
          <p:cNvSpPr>
            <a:spLocks noGrp="1"/>
          </p:cNvSpPr>
          <p:nvPr>
            <p:ph sz="half" idx="1"/>
          </p:nvPr>
        </p:nvSpPr>
        <p:spPr>
          <a:xfrm>
            <a:off x="838200" y="1825625"/>
            <a:ext cx="5181600" cy="4050242"/>
          </a:xfrm>
        </p:spPr>
        <p:txBody>
          <a:bodyPr/>
          <a:lstStyle>
            <a:lvl1pPr>
              <a:defRPr>
                <a:solidFill>
                  <a:srgbClr val="161569"/>
                </a:solidFill>
              </a:defRPr>
            </a:lvl1pPr>
            <a:lvl2pPr>
              <a:defRPr>
                <a:solidFill>
                  <a:srgbClr val="161569"/>
                </a:solidFill>
              </a:defRPr>
            </a:lvl2pPr>
            <a:lvl3pPr>
              <a:defRPr>
                <a:solidFill>
                  <a:srgbClr val="161569"/>
                </a:solidFill>
              </a:defRPr>
            </a:lvl3pPr>
            <a:lvl4pPr>
              <a:defRPr>
                <a:solidFill>
                  <a:srgbClr val="161569"/>
                </a:solidFill>
              </a:defRPr>
            </a:lvl4pPr>
            <a:lvl5pPr>
              <a:defRPr>
                <a:solidFill>
                  <a:srgbClr val="1615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7D128-AA0C-A046-8CEB-F1225FC22946}"/>
              </a:ext>
            </a:extLst>
          </p:cNvPr>
          <p:cNvSpPr>
            <a:spLocks noGrp="1"/>
          </p:cNvSpPr>
          <p:nvPr>
            <p:ph sz="half" idx="2"/>
          </p:nvPr>
        </p:nvSpPr>
        <p:spPr>
          <a:xfrm>
            <a:off x="6172200" y="1825625"/>
            <a:ext cx="5181600" cy="4050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5797D-C709-4949-8805-CAF8354D2E2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B886463-17EE-AB40-B213-5F1C4558EE62}"/>
              </a:ext>
            </a:extLst>
          </p:cNvPr>
          <p:cNvSpPr>
            <a:spLocks noGrp="1"/>
          </p:cNvSpPr>
          <p:nvPr>
            <p:ph type="ftr" sz="quarter" idx="11"/>
          </p:nvPr>
        </p:nvSpPr>
        <p:spPr>
          <a:xfrm>
            <a:off x="838200" y="6356350"/>
            <a:ext cx="2743200" cy="365125"/>
          </a:xfrm>
          <a:prstGeom prst="rect">
            <a:avLst/>
          </a:prstGeom>
        </p:spPr>
        <p:txBody>
          <a:bodyPr/>
          <a:lstStyle/>
          <a:p>
            <a:r>
              <a:rPr lang="en-US"/>
              <a:t>Quality Engineer for Software that Works @FCMAT/CSIS 2018</a:t>
            </a:r>
          </a:p>
        </p:txBody>
      </p:sp>
    </p:spTree>
    <p:extLst>
      <p:ext uri="{BB962C8B-B14F-4D97-AF65-F5344CB8AC3E}">
        <p14:creationId xmlns:p14="http://schemas.microsoft.com/office/powerpoint/2010/main" val="254690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EFBE-C614-0248-B07C-949C7C498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37556-2836-6246-B680-215CA09FC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7F7DC8-94E1-944C-8016-C094D9C46C75}"/>
              </a:ext>
            </a:extLst>
          </p:cNvPr>
          <p:cNvSpPr>
            <a:spLocks noGrp="1"/>
          </p:cNvSpPr>
          <p:nvPr>
            <p:ph sz="half" idx="2"/>
          </p:nvPr>
        </p:nvSpPr>
        <p:spPr>
          <a:xfrm>
            <a:off x="839788" y="2505075"/>
            <a:ext cx="5157787" cy="3455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F5244-2024-9445-A4B3-4E7F81A5D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1614FA-D2E2-8448-A39C-B753AB9F0F46}"/>
              </a:ext>
            </a:extLst>
          </p:cNvPr>
          <p:cNvSpPr>
            <a:spLocks noGrp="1"/>
          </p:cNvSpPr>
          <p:nvPr>
            <p:ph sz="quarter" idx="4"/>
          </p:nvPr>
        </p:nvSpPr>
        <p:spPr>
          <a:xfrm>
            <a:off x="6172200" y="2505075"/>
            <a:ext cx="5183188" cy="3455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FA7318-1E10-144B-AA59-E0DDCCC215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14BCCCF-120B-5C4F-A583-5D1A7E80FF6C}"/>
              </a:ext>
            </a:extLst>
          </p:cNvPr>
          <p:cNvSpPr>
            <a:spLocks noGrp="1"/>
          </p:cNvSpPr>
          <p:nvPr>
            <p:ph type="ftr" sz="quarter" idx="11"/>
          </p:nvPr>
        </p:nvSpPr>
        <p:spPr>
          <a:xfrm>
            <a:off x="839788" y="6356350"/>
            <a:ext cx="2743200" cy="365125"/>
          </a:xfrm>
          <a:prstGeom prst="rect">
            <a:avLst/>
          </a:prstGeom>
        </p:spPr>
        <p:txBody>
          <a:bodyPr/>
          <a:lstStyle/>
          <a:p>
            <a:r>
              <a:rPr lang="en-US"/>
              <a:t>Quality Engineer for Software that Works @FCMAT/CSIS 2018</a:t>
            </a:r>
          </a:p>
        </p:txBody>
      </p:sp>
    </p:spTree>
    <p:extLst>
      <p:ext uri="{BB962C8B-B14F-4D97-AF65-F5344CB8AC3E}">
        <p14:creationId xmlns:p14="http://schemas.microsoft.com/office/powerpoint/2010/main" val="12495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C5B1-FE37-FD40-B54F-69F1DF0EF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5BB0E-33B8-554E-92DB-6358555A9FF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DF650FC-CA66-5B43-ADE6-E2DEC3F57510}"/>
              </a:ext>
            </a:extLst>
          </p:cNvPr>
          <p:cNvSpPr>
            <a:spLocks noGrp="1"/>
          </p:cNvSpPr>
          <p:nvPr>
            <p:ph type="ftr" sz="quarter" idx="11"/>
          </p:nvPr>
        </p:nvSpPr>
        <p:spPr>
          <a:xfrm>
            <a:off x="838200" y="6356350"/>
            <a:ext cx="2743200" cy="365125"/>
          </a:xfrm>
          <a:prstGeom prst="rect">
            <a:avLst/>
          </a:prstGeom>
        </p:spPr>
        <p:txBody>
          <a:bodyPr/>
          <a:lstStyle/>
          <a:p>
            <a:r>
              <a:rPr lang="en-US"/>
              <a:t>Quality Engineer for Software that Works @FCMAT/CSIS 2018</a:t>
            </a:r>
          </a:p>
        </p:txBody>
      </p:sp>
    </p:spTree>
    <p:extLst>
      <p:ext uri="{BB962C8B-B14F-4D97-AF65-F5344CB8AC3E}">
        <p14:creationId xmlns:p14="http://schemas.microsoft.com/office/powerpoint/2010/main" val="80452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F0F90-C732-A247-803C-A25D8F696AE6}"/>
              </a:ext>
            </a:extLst>
          </p:cNvPr>
          <p:cNvSpPr>
            <a:spLocks noGrp="1"/>
          </p:cNvSpPr>
          <p:nvPr>
            <p:ph type="dt" sz="half" idx="10"/>
          </p:nvPr>
        </p:nvSpPr>
        <p:spPr/>
        <p:txBody>
          <a:bodyPr/>
          <a:lstStyle/>
          <a:p>
            <a:endParaRPr lang="en-US"/>
          </a:p>
        </p:txBody>
      </p:sp>
      <p:sp>
        <p:nvSpPr>
          <p:cNvPr id="5" name="Footer Placeholder 5">
            <a:extLst>
              <a:ext uri="{FF2B5EF4-FFF2-40B4-BE49-F238E27FC236}">
                <a16:creationId xmlns:a16="http://schemas.microsoft.com/office/drawing/2014/main" id="{E15AE32E-F717-824E-B425-35D8E5B20BD2}"/>
              </a:ext>
            </a:extLst>
          </p:cNvPr>
          <p:cNvSpPr>
            <a:spLocks noGrp="1"/>
          </p:cNvSpPr>
          <p:nvPr>
            <p:ph type="ftr" sz="quarter" idx="11"/>
          </p:nvPr>
        </p:nvSpPr>
        <p:spPr>
          <a:xfrm>
            <a:off x="814388" y="6356350"/>
            <a:ext cx="2743200" cy="365125"/>
          </a:xfrm>
          <a:prstGeom prst="rect">
            <a:avLst/>
          </a:prstGeom>
        </p:spPr>
        <p:txBody>
          <a:bodyPr/>
          <a:lstStyle/>
          <a:p>
            <a:r>
              <a:rPr lang="en-US"/>
              <a:t>Quality Engineer for Software that Works @FCMAT/CSIS 2018</a:t>
            </a:r>
          </a:p>
        </p:txBody>
      </p:sp>
    </p:spTree>
    <p:extLst>
      <p:ext uri="{BB962C8B-B14F-4D97-AF65-F5344CB8AC3E}">
        <p14:creationId xmlns:p14="http://schemas.microsoft.com/office/powerpoint/2010/main" val="12595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CB73-BA56-B74C-8469-973AA2A94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B19B9-3569-3642-8A37-2B63518E05F7}"/>
              </a:ext>
            </a:extLst>
          </p:cNvPr>
          <p:cNvSpPr>
            <a:spLocks noGrp="1"/>
          </p:cNvSpPr>
          <p:nvPr>
            <p:ph idx="1"/>
          </p:nvPr>
        </p:nvSpPr>
        <p:spPr>
          <a:xfrm>
            <a:off x="5183188" y="987425"/>
            <a:ext cx="6172200" cy="4873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BAA4E7-5A5F-8B4A-B1F9-1D9B40239DD9}"/>
              </a:ext>
            </a:extLst>
          </p:cNvPr>
          <p:cNvSpPr>
            <a:spLocks noGrp="1"/>
          </p:cNvSpPr>
          <p:nvPr>
            <p:ph type="body" sz="half" idx="2"/>
          </p:nvPr>
        </p:nvSpPr>
        <p:spPr>
          <a:xfrm>
            <a:off x="839788" y="2057400"/>
            <a:ext cx="3932237" cy="3811588"/>
          </a:xfrm>
        </p:spPr>
        <p:txBody>
          <a:bodyPr>
            <a:normAutofit/>
          </a:bodyPr>
          <a:lstStyle>
            <a:lvl1pPr marL="0" indent="0">
              <a:buNone/>
              <a:defRPr sz="2400">
                <a:solidFill>
                  <a:srgbClr val="1615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227256-3207-7D40-A8DF-660CB8D373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76B26D-9B73-A847-9397-DA749AD6ED24}"/>
              </a:ext>
            </a:extLst>
          </p:cNvPr>
          <p:cNvSpPr>
            <a:spLocks noGrp="1"/>
          </p:cNvSpPr>
          <p:nvPr>
            <p:ph type="ftr" sz="quarter" idx="11"/>
          </p:nvPr>
        </p:nvSpPr>
        <p:spPr>
          <a:xfrm>
            <a:off x="839788" y="6356350"/>
            <a:ext cx="2743200" cy="365125"/>
          </a:xfrm>
          <a:prstGeom prst="rect">
            <a:avLst/>
          </a:prstGeom>
        </p:spPr>
        <p:txBody>
          <a:bodyPr/>
          <a:lstStyle/>
          <a:p>
            <a:r>
              <a:rPr lang="en-US"/>
              <a:t>Quality Engineer for Software that Works @FCMAT/CSIS 2018</a:t>
            </a:r>
          </a:p>
        </p:txBody>
      </p:sp>
      <p:sp>
        <p:nvSpPr>
          <p:cNvPr id="7" name="Slide Number Placeholder 6">
            <a:extLst>
              <a:ext uri="{FF2B5EF4-FFF2-40B4-BE49-F238E27FC236}">
                <a16:creationId xmlns:a16="http://schemas.microsoft.com/office/drawing/2014/main" id="{12F12385-CA64-9F47-9E32-8D3D19CD0F0C}"/>
              </a:ext>
            </a:extLst>
          </p:cNvPr>
          <p:cNvSpPr>
            <a:spLocks noGrp="1"/>
          </p:cNvSpPr>
          <p:nvPr>
            <p:ph type="sldNum" sz="quarter" idx="12"/>
          </p:nvPr>
        </p:nvSpPr>
        <p:spPr>
          <a:xfrm>
            <a:off x="8610600" y="6356350"/>
            <a:ext cx="2743200" cy="365125"/>
          </a:xfrm>
          <a:prstGeom prst="rect">
            <a:avLst/>
          </a:prstGeom>
        </p:spPr>
        <p:txBody>
          <a:bodyPr/>
          <a:lstStyle/>
          <a:p>
            <a:fld id="{D5E55335-9013-7E43-A22B-6795D0F1C5F8}" type="slidenum">
              <a:rPr lang="en-US" smtClean="0"/>
              <a:t>‹#›</a:t>
            </a:fld>
            <a:endParaRPr lang="en-US"/>
          </a:p>
        </p:txBody>
      </p:sp>
    </p:spTree>
    <p:extLst>
      <p:ext uri="{BB962C8B-B14F-4D97-AF65-F5344CB8AC3E}">
        <p14:creationId xmlns:p14="http://schemas.microsoft.com/office/powerpoint/2010/main" val="187220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D533-0BF5-2044-B7AB-0B3697084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D8FD0-BF8C-0E44-97DA-D6691235F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A453A7-9F72-E44D-8521-B5CBB7FB335B}"/>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37933F-22DD-F747-9E6A-17AD5D542D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72F0D6-3DDF-054F-B735-260E40064339}"/>
              </a:ext>
            </a:extLst>
          </p:cNvPr>
          <p:cNvSpPr>
            <a:spLocks noGrp="1"/>
          </p:cNvSpPr>
          <p:nvPr>
            <p:ph type="ftr" sz="quarter" idx="11"/>
          </p:nvPr>
        </p:nvSpPr>
        <p:spPr>
          <a:xfrm>
            <a:off x="839788" y="6356350"/>
            <a:ext cx="2743200" cy="365125"/>
          </a:xfrm>
          <a:prstGeom prst="rect">
            <a:avLst/>
          </a:prstGeom>
        </p:spPr>
        <p:txBody>
          <a:bodyPr/>
          <a:lstStyle/>
          <a:p>
            <a:r>
              <a:rPr lang="en-US"/>
              <a:t>Quality Engineer for Software that Works @FCMAT/CSIS 2018</a:t>
            </a:r>
          </a:p>
        </p:txBody>
      </p:sp>
    </p:spTree>
    <p:extLst>
      <p:ext uri="{BB962C8B-B14F-4D97-AF65-F5344CB8AC3E}">
        <p14:creationId xmlns:p14="http://schemas.microsoft.com/office/powerpoint/2010/main" val="130730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6B105-4FB2-734D-9B07-03723BC90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FC7D6-1C70-D74D-8AEE-6EA84C655AA8}"/>
              </a:ext>
            </a:extLst>
          </p:cNvPr>
          <p:cNvSpPr>
            <a:spLocks noGrp="1"/>
          </p:cNvSpPr>
          <p:nvPr>
            <p:ph type="body" idx="1"/>
          </p:nvPr>
        </p:nvSpPr>
        <p:spPr>
          <a:xfrm>
            <a:off x="838200" y="1825625"/>
            <a:ext cx="10515600" cy="4185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63DDF-5C05-8447-81D1-719922254859}"/>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8" name="Footer Placeholder 4">
            <a:extLst>
              <a:ext uri="{FF2B5EF4-FFF2-40B4-BE49-F238E27FC236}">
                <a16:creationId xmlns:a16="http://schemas.microsoft.com/office/drawing/2014/main" id="{A927F6E6-CDAF-9840-B8BE-1E74C9741B57}"/>
              </a:ext>
            </a:extLst>
          </p:cNvPr>
          <p:cNvSpPr>
            <a:spLocks noGrp="1"/>
          </p:cNvSpPr>
          <p:nvPr>
            <p:ph type="ftr" sz="quarter" idx="3"/>
          </p:nvPr>
        </p:nvSpPr>
        <p:spPr>
          <a:xfrm>
            <a:off x="838200" y="6356350"/>
            <a:ext cx="2743200" cy="365125"/>
          </a:xfrm>
          <a:prstGeom prst="rect">
            <a:avLst/>
          </a:prstGeom>
        </p:spPr>
        <p:txBody>
          <a:bodyPr/>
          <a:lstStyle>
            <a:lvl1pPr algn="l">
              <a:defRPr sz="1200">
                <a:solidFill>
                  <a:schemeClr val="bg1">
                    <a:lumMod val="65000"/>
                  </a:schemeClr>
                </a:solidFill>
              </a:defRPr>
            </a:lvl1pPr>
          </a:lstStyle>
          <a:p>
            <a:r>
              <a:rPr lang="en-US"/>
              <a:t>Quality Engineer for Software that Works @FCMAT/CSIS 2018</a:t>
            </a:r>
          </a:p>
        </p:txBody>
      </p:sp>
    </p:spTree>
    <p:extLst>
      <p:ext uri="{BB962C8B-B14F-4D97-AF65-F5344CB8AC3E}">
        <p14:creationId xmlns:p14="http://schemas.microsoft.com/office/powerpoint/2010/main" val="252566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615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rgbClr val="1615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ctplanb.com/index.php/learn-how-to-fail/" TargetMode="External"/><Relationship Id="rId5" Type="http://schemas.openxmlformats.org/officeDocument/2006/relationships/image" Target="../media/image6.jpg"/><Relationship Id="rId4" Type="http://schemas.openxmlformats.org/officeDocument/2006/relationships/hyperlink" Target="http://www.bonjourdefrance.com/exercices/contenu/19/comprehension/525.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lbert.com/strip/2018-10-2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0429-D361-AC44-872C-2512F0C9EB38}"/>
              </a:ext>
            </a:extLst>
          </p:cNvPr>
          <p:cNvSpPr>
            <a:spLocks noGrp="1"/>
          </p:cNvSpPr>
          <p:nvPr>
            <p:ph type="ctrTitle"/>
          </p:nvPr>
        </p:nvSpPr>
        <p:spPr>
          <a:xfrm>
            <a:off x="4699000" y="2762711"/>
            <a:ext cx="6654800" cy="2387600"/>
          </a:xfrm>
        </p:spPr>
        <p:txBody>
          <a:bodyPr>
            <a:normAutofit fontScale="90000"/>
          </a:bodyPr>
          <a:lstStyle/>
          <a:p>
            <a:r>
              <a:rPr lang="en-US"/>
              <a:t>Quality Engineering for Software that Works</a:t>
            </a:r>
            <a:br>
              <a:rPr lang="en-US"/>
            </a:br>
            <a:endParaRPr lang="en-US"/>
          </a:p>
        </p:txBody>
      </p:sp>
      <p:sp>
        <p:nvSpPr>
          <p:cNvPr id="3" name="Subtitle 2">
            <a:extLst>
              <a:ext uri="{FF2B5EF4-FFF2-40B4-BE49-F238E27FC236}">
                <a16:creationId xmlns:a16="http://schemas.microsoft.com/office/drawing/2014/main" id="{DEB0E47C-7117-4048-9083-517FE546392C}"/>
              </a:ext>
            </a:extLst>
          </p:cNvPr>
          <p:cNvSpPr>
            <a:spLocks noGrp="1"/>
          </p:cNvSpPr>
          <p:nvPr>
            <p:ph type="subTitle" idx="1"/>
          </p:nvPr>
        </p:nvSpPr>
        <p:spPr/>
        <p:txBody>
          <a:bodyPr vert="horz" lIns="91440" tIns="45720" rIns="91440" bIns="45720" rtlCol="0" anchor="t">
            <a:normAutofit fontScale="92500" lnSpcReduction="10000"/>
          </a:bodyPr>
          <a:lstStyle/>
          <a:p>
            <a:endParaRPr lang="en-US"/>
          </a:p>
          <a:p>
            <a:endParaRPr lang="en-US">
              <a:cs typeface="Arial"/>
            </a:endParaRPr>
          </a:p>
          <a:p>
            <a:r>
              <a:rPr lang="en-US">
                <a:cs typeface="Arial"/>
              </a:rPr>
              <a:t>Paul Wang, Gene Timmerman</a:t>
            </a:r>
          </a:p>
          <a:p>
            <a:r>
              <a:rPr lang="en-US">
                <a:cs typeface="Arial"/>
              </a:rPr>
              <a:t>pwang@fcmat.org</a:t>
            </a:r>
          </a:p>
        </p:txBody>
      </p:sp>
    </p:spTree>
    <p:extLst>
      <p:ext uri="{BB962C8B-B14F-4D97-AF65-F5344CB8AC3E}">
        <p14:creationId xmlns:p14="http://schemas.microsoft.com/office/powerpoint/2010/main" val="525362837"/>
      </p:ext>
    </p:extLst>
  </p:cSld>
  <p:clrMapOvr>
    <a:masterClrMapping/>
  </p:clrMapOvr>
  <mc:AlternateContent xmlns:mc="http://schemas.openxmlformats.org/markup-compatibility/2006" xmlns:p14="http://schemas.microsoft.com/office/powerpoint/2010/main">
    <mc:Choice Requires="p14">
      <p:transition spd="slow" p14:dur="2000" advTm="2858"/>
    </mc:Choice>
    <mc:Fallback xmlns="">
      <p:transition spd="slow" advTm="28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p:txBody>
          <a:bodyPr>
            <a:normAutofit/>
          </a:bodyPr>
          <a:lstStyle/>
          <a:p>
            <a:pPr algn="ctr"/>
            <a:r>
              <a:rPr lang="en-US"/>
              <a:t>Accessibility in the DNA</a:t>
            </a:r>
          </a:p>
        </p:txBody>
      </p:sp>
      <p:sp>
        <p:nvSpPr>
          <p:cNvPr id="3" name="Content Placeholder 2">
            <a:extLst>
              <a:ext uri="{FF2B5EF4-FFF2-40B4-BE49-F238E27FC236}">
                <a16:creationId xmlns:a16="http://schemas.microsoft.com/office/drawing/2014/main" id="{986E4C2B-EEDF-DF44-A11B-F920B37107B1}"/>
              </a:ext>
            </a:extLst>
          </p:cNvPr>
          <p:cNvSpPr>
            <a:spLocks noGrp="1"/>
          </p:cNvSpPr>
          <p:nvPr>
            <p:ph idx="1"/>
          </p:nvPr>
        </p:nvSpPr>
        <p:spPr/>
        <p:txBody>
          <a:bodyPr vert="horz" lIns="91440" tIns="45720" rIns="91440" bIns="45720" rtlCol="0" anchor="t">
            <a:normAutofit/>
          </a:bodyPr>
          <a:lstStyle/>
          <a:p>
            <a:endParaRPr lang="en-US" dirty="0">
              <a:cs typeface="Arial"/>
            </a:endParaRPr>
          </a:p>
          <a:p>
            <a:r>
              <a:rPr lang="en-US" dirty="0"/>
              <a:t>Design-Develop-Test</a:t>
            </a:r>
          </a:p>
          <a:p>
            <a:endParaRPr lang="en-US" dirty="0">
              <a:cs typeface="Arial"/>
            </a:endParaRPr>
          </a:p>
          <a:p>
            <a:r>
              <a:rPr lang="en-US" dirty="0"/>
              <a:t>FREE Tools – </a:t>
            </a:r>
            <a:endParaRPr lang="en-US" dirty="0">
              <a:cs typeface="Arial"/>
            </a:endParaRPr>
          </a:p>
          <a:p>
            <a:pPr lvl="1"/>
            <a:r>
              <a:rPr lang="en-US" dirty="0">
                <a:cs typeface="Arial"/>
              </a:rPr>
              <a:t>WAVE Web Accessibility Tool</a:t>
            </a:r>
            <a:endParaRPr lang="en-US" dirty="0"/>
          </a:p>
          <a:p>
            <a:pPr lvl="1"/>
            <a:r>
              <a:rPr lang="en-US" dirty="0" err="1"/>
              <a:t>aXe</a:t>
            </a:r>
            <a:r>
              <a:rPr lang="en-US" dirty="0"/>
              <a:t> Chrome Extension</a:t>
            </a:r>
            <a:endParaRPr lang="en-US" dirty="0">
              <a:cs typeface="Arial"/>
            </a:endParaRPr>
          </a:p>
          <a:p>
            <a:pPr lvl="1"/>
            <a:r>
              <a:rPr lang="en-US" dirty="0"/>
              <a:t>Chrome Developer Tools</a:t>
            </a:r>
            <a:r>
              <a:rPr lang="en-US" dirty="0">
                <a:cs typeface="Arial"/>
              </a:rPr>
              <a:t> (Audits)</a:t>
            </a:r>
          </a:p>
          <a:p>
            <a:pPr lvl="1"/>
            <a:r>
              <a:rPr lang="en-US" dirty="0"/>
              <a:t>NVDA (</a:t>
            </a:r>
            <a:r>
              <a:rPr lang="en-US" dirty="0" err="1"/>
              <a:t>NonVisual</a:t>
            </a:r>
            <a:r>
              <a:rPr lang="en-US" dirty="0"/>
              <a:t> Desktop Access)</a:t>
            </a:r>
            <a:endParaRPr lang="en-US" dirty="0">
              <a:cs typeface="Arial"/>
            </a:endParaRPr>
          </a:p>
          <a:p>
            <a:pPr lvl="1"/>
            <a:r>
              <a:rPr lang="en-US" dirty="0"/>
              <a:t>Screen Reader</a:t>
            </a:r>
            <a:r>
              <a:rPr lang="en-US" dirty="0">
                <a:cs typeface="Arial"/>
              </a:rPr>
              <a:t> (Narrator, </a:t>
            </a:r>
            <a:r>
              <a:rPr lang="en-US" dirty="0" err="1">
                <a:cs typeface="Arial"/>
              </a:rPr>
              <a:t>VoiceOver</a:t>
            </a:r>
            <a:r>
              <a:rPr lang="en-US" dirty="0">
                <a:cs typeface="Arial"/>
              </a:rPr>
              <a:t>, NV)</a:t>
            </a:r>
          </a:p>
          <a:p>
            <a:pPr lvl="1"/>
            <a:endParaRPr lang="en-US" dirty="0">
              <a:cs typeface="Arial"/>
            </a:endParaRPr>
          </a:p>
          <a:p>
            <a:endParaRPr lang="en-US" dirty="0">
              <a:cs typeface="Arial"/>
            </a:endParaRPr>
          </a:p>
          <a:p>
            <a:endParaRPr lang="en-US" dirty="0"/>
          </a:p>
        </p:txBody>
      </p:sp>
      <p:pic>
        <p:nvPicPr>
          <p:cNvPr id="10" name="Picture 9" descr="Logo - WAVE">
            <a:extLst>
              <a:ext uri="{FF2B5EF4-FFF2-40B4-BE49-F238E27FC236}">
                <a16:creationId xmlns:a16="http://schemas.microsoft.com/office/drawing/2014/main" id="{48BEDA7A-0B1C-4E8A-AD70-7AD95C7ABB1A}"/>
              </a:ext>
            </a:extLst>
          </p:cNvPr>
          <p:cNvPicPr>
            <a:picLocks noChangeAspect="1"/>
          </p:cNvPicPr>
          <p:nvPr/>
        </p:nvPicPr>
        <p:blipFill>
          <a:blip r:embed="rId3"/>
          <a:stretch>
            <a:fillRect/>
          </a:stretch>
        </p:blipFill>
        <p:spPr>
          <a:xfrm>
            <a:off x="6786113" y="1830456"/>
            <a:ext cx="2495898" cy="1848108"/>
          </a:xfrm>
          <a:prstGeom prst="rect">
            <a:avLst/>
          </a:prstGeom>
        </p:spPr>
      </p:pic>
      <p:sp>
        <p:nvSpPr>
          <p:cNvPr id="7" name="Footer Placeholder 6">
            <a:extLst>
              <a:ext uri="{FF2B5EF4-FFF2-40B4-BE49-F238E27FC236}">
                <a16:creationId xmlns:a16="http://schemas.microsoft.com/office/drawing/2014/main" id="{E31257D0-04F7-473B-8156-46553773F6A5}"/>
              </a:ext>
            </a:extLst>
          </p:cNvPr>
          <p:cNvSpPr>
            <a:spLocks noGrp="1"/>
          </p:cNvSpPr>
          <p:nvPr>
            <p:ph type="ftr" sz="quarter" idx="11"/>
          </p:nvPr>
        </p:nvSpPr>
        <p:spPr/>
        <p:txBody>
          <a:bodyPr/>
          <a:lstStyle/>
          <a:p>
            <a:r>
              <a:rPr lang="en-US"/>
              <a:t>Quality Engineering for Software that Works @FCMAT/CSIS 2018</a:t>
            </a:r>
          </a:p>
        </p:txBody>
      </p:sp>
      <p:pic>
        <p:nvPicPr>
          <p:cNvPr id="4" name="Picture 4" descr="Logo - AX">
            <a:extLst>
              <a:ext uri="{FF2B5EF4-FFF2-40B4-BE49-F238E27FC236}">
                <a16:creationId xmlns:a16="http://schemas.microsoft.com/office/drawing/2014/main" id="{63A491A6-5885-478D-B596-BF0F160EBDBD}"/>
              </a:ext>
            </a:extLst>
          </p:cNvPr>
          <p:cNvPicPr>
            <a:picLocks noChangeAspect="1"/>
          </p:cNvPicPr>
          <p:nvPr/>
        </p:nvPicPr>
        <p:blipFill>
          <a:blip r:embed="rId4"/>
          <a:stretch>
            <a:fillRect/>
          </a:stretch>
        </p:blipFill>
        <p:spPr>
          <a:xfrm>
            <a:off x="9383203" y="2200725"/>
            <a:ext cx="1908234" cy="1478891"/>
          </a:xfrm>
          <a:prstGeom prst="rect">
            <a:avLst/>
          </a:prstGeom>
        </p:spPr>
      </p:pic>
      <p:pic>
        <p:nvPicPr>
          <p:cNvPr id="6" name="Picture 7" descr="Logo - NV Access">
            <a:extLst>
              <a:ext uri="{FF2B5EF4-FFF2-40B4-BE49-F238E27FC236}">
                <a16:creationId xmlns:a16="http://schemas.microsoft.com/office/drawing/2014/main" id="{AC554B82-2DD7-477E-849E-261235F7DCFF}"/>
              </a:ext>
            </a:extLst>
          </p:cNvPr>
          <p:cNvPicPr>
            <a:picLocks noChangeAspect="1"/>
          </p:cNvPicPr>
          <p:nvPr/>
        </p:nvPicPr>
        <p:blipFill>
          <a:blip r:embed="rId5"/>
          <a:stretch>
            <a:fillRect/>
          </a:stretch>
        </p:blipFill>
        <p:spPr>
          <a:xfrm>
            <a:off x="7456098" y="3691985"/>
            <a:ext cx="2901350" cy="1098670"/>
          </a:xfrm>
          <a:prstGeom prst="rect">
            <a:avLst/>
          </a:prstGeom>
        </p:spPr>
      </p:pic>
      <p:pic>
        <p:nvPicPr>
          <p:cNvPr id="9" name="Picture 10" descr="logos of WAVE, AX, NV Acess and Narrator">
            <a:extLst>
              <a:ext uri="{FF2B5EF4-FFF2-40B4-BE49-F238E27FC236}">
                <a16:creationId xmlns:a16="http://schemas.microsoft.com/office/drawing/2014/main" id="{F6D84BE0-D2A4-4C62-8AE2-49CA5B4B87CD}"/>
              </a:ext>
            </a:extLst>
          </p:cNvPr>
          <p:cNvPicPr>
            <a:picLocks noChangeAspect="1"/>
          </p:cNvPicPr>
          <p:nvPr/>
        </p:nvPicPr>
        <p:blipFill>
          <a:blip r:embed="rId6"/>
          <a:stretch>
            <a:fillRect/>
          </a:stretch>
        </p:blipFill>
        <p:spPr>
          <a:xfrm>
            <a:off x="7796842" y="4964502"/>
            <a:ext cx="1745411" cy="782128"/>
          </a:xfrm>
          <a:prstGeom prst="rect">
            <a:avLst/>
          </a:prstGeom>
        </p:spPr>
      </p:pic>
    </p:spTree>
    <p:extLst>
      <p:ext uri="{BB962C8B-B14F-4D97-AF65-F5344CB8AC3E}">
        <p14:creationId xmlns:p14="http://schemas.microsoft.com/office/powerpoint/2010/main" val="259188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p:txBody>
          <a:bodyPr>
            <a:normAutofit/>
          </a:bodyPr>
          <a:lstStyle/>
          <a:p>
            <a:pPr algn="ctr"/>
            <a:r>
              <a:rPr lang="en-US" dirty="0"/>
              <a:t>Performance Testing </a:t>
            </a:r>
            <a:br>
              <a:rPr lang="en-US" dirty="0">
                <a:cs typeface="Arial"/>
              </a:rPr>
            </a:br>
            <a:r>
              <a:rPr lang="en-US" dirty="0"/>
              <a:t>Do’s</a:t>
            </a:r>
            <a:r>
              <a:rPr lang="en-US" dirty="0">
                <a:cs typeface="Arial"/>
              </a:rPr>
              <a:t> and Don'ts</a:t>
            </a:r>
          </a:p>
        </p:txBody>
      </p:sp>
      <p:sp>
        <p:nvSpPr>
          <p:cNvPr id="5" name="Footer Placeholder 4">
            <a:extLst>
              <a:ext uri="{FF2B5EF4-FFF2-40B4-BE49-F238E27FC236}">
                <a16:creationId xmlns:a16="http://schemas.microsoft.com/office/drawing/2014/main" id="{032DF3BE-FA7E-4F25-BE63-68BD2EFC667D}"/>
              </a:ext>
            </a:extLst>
          </p:cNvPr>
          <p:cNvSpPr>
            <a:spLocks noGrp="1"/>
          </p:cNvSpPr>
          <p:nvPr>
            <p:ph type="ftr" sz="quarter" idx="11"/>
          </p:nvPr>
        </p:nvSpPr>
        <p:spPr/>
        <p:txBody>
          <a:bodyPr/>
          <a:lstStyle/>
          <a:p>
            <a:r>
              <a:rPr lang="en-US"/>
              <a:t>Quality Engineering for Software that Works @FCMAT/CSIS 2018</a:t>
            </a:r>
          </a:p>
        </p:txBody>
      </p:sp>
      <p:sp>
        <p:nvSpPr>
          <p:cNvPr id="9" name="Content Placeholder 2">
            <a:extLst>
              <a:ext uri="{FF2B5EF4-FFF2-40B4-BE49-F238E27FC236}">
                <a16:creationId xmlns:a16="http://schemas.microsoft.com/office/drawing/2014/main" id="{5AB1DB08-FD4C-4F08-9123-9C91AF886A34}"/>
              </a:ext>
            </a:extLst>
          </p:cNvPr>
          <p:cNvSpPr txBox="1">
            <a:spLocks/>
          </p:cNvSpPr>
          <p:nvPr/>
        </p:nvSpPr>
        <p:spPr>
          <a:xfrm>
            <a:off x="1450759" y="2170642"/>
            <a:ext cx="8095265" cy="3233208"/>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615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rgbClr val="1615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YouTube clip – Ghostbusters </a:t>
            </a:r>
            <a:r>
              <a:rPr lang="en-US" dirty="0">
                <a:cs typeface="Arial"/>
              </a:rPr>
              <a:t>Elevator Scene – the unlicensed nuclear accelerator</a:t>
            </a:r>
            <a:endParaRPr lang="en-US" dirty="0"/>
          </a:p>
          <a:p>
            <a:r>
              <a:rPr lang="en-US" dirty="0">
                <a:solidFill>
                  <a:srgbClr val="000000"/>
                </a:solidFill>
                <a:cs typeface="Arial"/>
              </a:rPr>
              <a:t>INT. THE ELEVATOR -- NIGHT</a:t>
            </a:r>
            <a:br>
              <a:rPr lang="en-US" dirty="0">
                <a:solidFill>
                  <a:srgbClr val="000000"/>
                </a:solidFill>
                <a:cs typeface="Arial"/>
              </a:rPr>
            </a:br>
            <a:br>
              <a:rPr lang="en-US" dirty="0">
                <a:solidFill>
                  <a:srgbClr val="000000"/>
                </a:solidFill>
                <a:cs typeface="Arial"/>
              </a:rPr>
            </a:br>
            <a:r>
              <a:rPr lang="en-US" dirty="0">
                <a:solidFill>
                  <a:srgbClr val="000000"/>
                </a:solidFill>
                <a:cs typeface="Arial"/>
              </a:rPr>
              <a:t>The Ghostbusters look nervous as they ride up the elevator.</a:t>
            </a:r>
            <a:br>
              <a:rPr lang="en-US" dirty="0">
                <a:solidFill>
                  <a:srgbClr val="000000"/>
                </a:solidFill>
                <a:cs typeface="Arial"/>
              </a:rPr>
            </a:br>
            <a:br>
              <a:rPr lang="en-US" dirty="0">
                <a:solidFill>
                  <a:srgbClr val="000000"/>
                </a:solidFill>
                <a:cs typeface="Arial"/>
              </a:rPr>
            </a:br>
            <a:r>
              <a:rPr lang="en-US" dirty="0">
                <a:solidFill>
                  <a:srgbClr val="000000"/>
                </a:solidFill>
                <a:cs typeface="Arial"/>
              </a:rPr>
              <a:t>                                STANTZ</a:t>
            </a:r>
            <a:br>
              <a:rPr lang="en-US" dirty="0">
                <a:solidFill>
                  <a:srgbClr val="000000"/>
                </a:solidFill>
                <a:cs typeface="Arial"/>
              </a:rPr>
            </a:br>
            <a:r>
              <a:rPr lang="en-US" dirty="0">
                <a:solidFill>
                  <a:srgbClr val="000000"/>
                </a:solidFill>
                <a:cs typeface="Arial"/>
              </a:rPr>
              <a:t>                I just realized something.  We've never had</a:t>
            </a:r>
            <a:br>
              <a:rPr lang="en-US" dirty="0">
                <a:solidFill>
                  <a:srgbClr val="000000"/>
                </a:solidFill>
                <a:cs typeface="Arial"/>
              </a:rPr>
            </a:br>
            <a:r>
              <a:rPr lang="en-US" dirty="0">
                <a:solidFill>
                  <a:srgbClr val="000000"/>
                </a:solidFill>
                <a:cs typeface="Arial"/>
              </a:rPr>
              <a:t>                a completely successful test with any of the</a:t>
            </a:r>
            <a:br>
              <a:rPr lang="en-US" dirty="0">
                <a:solidFill>
                  <a:srgbClr val="000000"/>
                </a:solidFill>
                <a:cs typeface="Arial"/>
              </a:rPr>
            </a:br>
            <a:r>
              <a:rPr lang="en-US" dirty="0">
                <a:solidFill>
                  <a:srgbClr val="000000"/>
                </a:solidFill>
                <a:cs typeface="Arial"/>
              </a:rPr>
              <a:t>                equipment.</a:t>
            </a:r>
            <a:br>
              <a:rPr lang="en-US" dirty="0">
                <a:solidFill>
                  <a:srgbClr val="000000"/>
                </a:solidFill>
                <a:cs typeface="Arial"/>
              </a:rPr>
            </a:br>
            <a:br>
              <a:rPr lang="en-US" dirty="0">
                <a:solidFill>
                  <a:srgbClr val="000000"/>
                </a:solidFill>
                <a:cs typeface="Arial"/>
              </a:rPr>
            </a:br>
            <a:r>
              <a:rPr lang="en-US" dirty="0">
                <a:solidFill>
                  <a:srgbClr val="000000"/>
                </a:solidFill>
                <a:cs typeface="Arial"/>
              </a:rPr>
              <a:t>                                SPENGLER</a:t>
            </a:r>
            <a:br>
              <a:rPr lang="en-US" dirty="0">
                <a:solidFill>
                  <a:srgbClr val="000000"/>
                </a:solidFill>
                <a:cs typeface="Arial"/>
              </a:rPr>
            </a:br>
            <a:r>
              <a:rPr lang="en-US" dirty="0">
                <a:solidFill>
                  <a:srgbClr val="000000"/>
                </a:solidFill>
                <a:cs typeface="Arial"/>
              </a:rPr>
              <a:t>                I blame myself.</a:t>
            </a:r>
            <a:br>
              <a:rPr lang="en-US" dirty="0">
                <a:solidFill>
                  <a:srgbClr val="000000"/>
                </a:solidFill>
                <a:cs typeface="Arial"/>
              </a:rPr>
            </a:br>
            <a:br>
              <a:rPr lang="en-US" dirty="0">
                <a:solidFill>
                  <a:srgbClr val="000000"/>
                </a:solidFill>
                <a:cs typeface="Arial"/>
              </a:rPr>
            </a:br>
            <a:r>
              <a:rPr lang="en-US" dirty="0">
                <a:solidFill>
                  <a:srgbClr val="000000"/>
                </a:solidFill>
                <a:cs typeface="Arial"/>
              </a:rPr>
              <a:t>                                VENKMAN</a:t>
            </a:r>
            <a:br>
              <a:rPr lang="en-US" dirty="0">
                <a:solidFill>
                  <a:srgbClr val="000000"/>
                </a:solidFill>
                <a:cs typeface="Arial"/>
              </a:rPr>
            </a:br>
            <a:r>
              <a:rPr lang="en-US" dirty="0">
                <a:solidFill>
                  <a:srgbClr val="000000"/>
                </a:solidFill>
                <a:cs typeface="Arial"/>
              </a:rPr>
              <a:t>                So do I.</a:t>
            </a:r>
            <a:br>
              <a:rPr lang="en-US" dirty="0">
                <a:solidFill>
                  <a:srgbClr val="000000"/>
                </a:solidFill>
                <a:cs typeface="Arial"/>
              </a:rPr>
            </a:br>
            <a:br>
              <a:rPr lang="en-US" dirty="0">
                <a:solidFill>
                  <a:srgbClr val="000000"/>
                </a:solidFill>
                <a:cs typeface="Arial"/>
              </a:rPr>
            </a:br>
            <a:r>
              <a:rPr lang="en-US" dirty="0">
                <a:solidFill>
                  <a:srgbClr val="000000"/>
                </a:solidFill>
                <a:cs typeface="Arial"/>
              </a:rPr>
              <a:t>                                STANTZ</a:t>
            </a:r>
            <a:br>
              <a:rPr lang="en-US" dirty="0">
                <a:solidFill>
                  <a:srgbClr val="000000"/>
                </a:solidFill>
                <a:cs typeface="Arial"/>
              </a:rPr>
            </a:br>
            <a:r>
              <a:rPr lang="en-US" dirty="0">
                <a:solidFill>
                  <a:srgbClr val="000000"/>
                </a:solidFill>
                <a:cs typeface="Arial"/>
              </a:rPr>
              <a:t>                No sense worrying about it now.</a:t>
            </a:r>
            <a:br>
              <a:rPr lang="en-US" dirty="0">
                <a:solidFill>
                  <a:srgbClr val="000000"/>
                </a:solidFill>
                <a:cs typeface="Arial"/>
              </a:rPr>
            </a:br>
            <a:br>
              <a:rPr lang="en-US" dirty="0">
                <a:solidFill>
                  <a:srgbClr val="000000"/>
                </a:solidFill>
                <a:cs typeface="Arial"/>
              </a:rPr>
            </a:br>
            <a:r>
              <a:rPr lang="en-US" dirty="0">
                <a:solidFill>
                  <a:srgbClr val="000000"/>
                </a:solidFill>
                <a:cs typeface="Arial"/>
              </a:rPr>
              <a:t>                                VENKMAN</a:t>
            </a:r>
            <a:br>
              <a:rPr lang="en-US" dirty="0">
                <a:solidFill>
                  <a:srgbClr val="000000"/>
                </a:solidFill>
                <a:cs typeface="Arial"/>
              </a:rPr>
            </a:br>
            <a:r>
              <a:rPr lang="en-US" dirty="0">
                <a:solidFill>
                  <a:srgbClr val="000000"/>
                </a:solidFill>
                <a:cs typeface="Arial"/>
              </a:rPr>
              <a:t>                        (doubtful)</a:t>
            </a:r>
            <a:br>
              <a:rPr lang="en-US" dirty="0">
                <a:solidFill>
                  <a:srgbClr val="000000"/>
                </a:solidFill>
                <a:cs typeface="Arial"/>
              </a:rPr>
            </a:br>
            <a:r>
              <a:rPr lang="en-US" dirty="0">
                <a:solidFill>
                  <a:srgbClr val="000000"/>
                </a:solidFill>
                <a:cs typeface="Arial"/>
              </a:rPr>
              <a:t>                Sure.  Each of us is wearing an unlicensed</a:t>
            </a:r>
            <a:br>
              <a:rPr lang="en-US" dirty="0">
                <a:solidFill>
                  <a:srgbClr val="000000"/>
                </a:solidFill>
                <a:cs typeface="Arial"/>
              </a:rPr>
            </a:br>
            <a:r>
              <a:rPr lang="en-US" dirty="0">
                <a:solidFill>
                  <a:srgbClr val="000000"/>
                </a:solidFill>
                <a:cs typeface="Arial"/>
              </a:rPr>
              <a:t>                nuclear accelerator on our back.  No problem.</a:t>
            </a:r>
            <a:br>
              <a:rPr lang="en-US" dirty="0">
                <a:solidFill>
                  <a:srgbClr val="000000"/>
                </a:solidFill>
                <a:cs typeface="Arial"/>
              </a:rPr>
            </a:br>
            <a:endParaRPr lang="en-US" dirty="0">
              <a:solidFill>
                <a:srgbClr val="000000"/>
              </a:solidFill>
              <a:cs typeface="Arial"/>
            </a:endParaRPr>
          </a:p>
          <a:p>
            <a:endParaRPr lang="en-US"/>
          </a:p>
          <a:p>
            <a:pPr lvl="1"/>
            <a:endParaRPr lang="en-US"/>
          </a:p>
        </p:txBody>
      </p:sp>
    </p:spTree>
    <p:extLst>
      <p:ext uri="{BB962C8B-B14F-4D97-AF65-F5344CB8AC3E}">
        <p14:creationId xmlns:p14="http://schemas.microsoft.com/office/powerpoint/2010/main" val="244867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p:txBody>
          <a:bodyPr>
            <a:normAutofit/>
          </a:bodyPr>
          <a:lstStyle/>
          <a:p>
            <a:pPr algn="ctr"/>
            <a:r>
              <a:rPr lang="en-US"/>
              <a:t>Performance Testing</a:t>
            </a:r>
            <a:br>
              <a:rPr lang="en-US" dirty="0">
                <a:cs typeface="Arial"/>
              </a:rPr>
            </a:br>
            <a:r>
              <a:rPr lang="en-US"/>
              <a:t>Do’s</a:t>
            </a:r>
            <a:r>
              <a:rPr lang="en-US" dirty="0">
                <a:cs typeface="Arial"/>
              </a:rPr>
              <a:t> and Don’ts</a:t>
            </a:r>
          </a:p>
        </p:txBody>
      </p:sp>
      <p:sp>
        <p:nvSpPr>
          <p:cNvPr id="3" name="Content Placeholder 2">
            <a:extLst>
              <a:ext uri="{FF2B5EF4-FFF2-40B4-BE49-F238E27FC236}">
                <a16:creationId xmlns:a16="http://schemas.microsoft.com/office/drawing/2014/main" id="{986E4C2B-EEDF-DF44-A11B-F920B37107B1}"/>
              </a:ext>
            </a:extLst>
          </p:cNvPr>
          <p:cNvSpPr>
            <a:spLocks noGrp="1"/>
          </p:cNvSpPr>
          <p:nvPr>
            <p:ph idx="1"/>
          </p:nvPr>
        </p:nvSpPr>
        <p:spPr>
          <a:xfrm>
            <a:off x="838200" y="1802776"/>
            <a:ext cx="9326941" cy="4318686"/>
          </a:xfrm>
        </p:spPr>
        <p:txBody>
          <a:bodyPr vert="horz" lIns="91440" tIns="45720" rIns="91440" bIns="45720" rtlCol="0" anchor="t">
            <a:normAutofit/>
          </a:bodyPr>
          <a:lstStyle/>
          <a:p>
            <a:r>
              <a:rPr lang="en-US" dirty="0"/>
              <a:t>Define application performance</a:t>
            </a:r>
            <a:r>
              <a:rPr lang="en-US" dirty="0">
                <a:cs typeface="Arial"/>
              </a:rPr>
              <a:t> test objectives</a:t>
            </a:r>
            <a:endParaRPr lang="en-US" dirty="0"/>
          </a:p>
          <a:p>
            <a:r>
              <a:rPr lang="en-US" dirty="0"/>
              <a:t>Realistic transaction mix &amp; workload assumptions </a:t>
            </a:r>
            <a:endParaRPr lang="en-US" dirty="0">
              <a:cs typeface="Arial"/>
            </a:endParaRPr>
          </a:p>
          <a:p>
            <a:r>
              <a:rPr lang="en-US" dirty="0"/>
              <a:t>Have a strategy – cloud-based or on-premises</a:t>
            </a:r>
            <a:endParaRPr lang="en-US" dirty="0">
              <a:cs typeface="Arial"/>
            </a:endParaRPr>
          </a:p>
          <a:p>
            <a:pPr marL="0" indent="0">
              <a:buNone/>
            </a:pPr>
            <a:r>
              <a:rPr lang="en-US" dirty="0"/>
              <a:t>     (Pay per use, or Build your own wind tunnel)</a:t>
            </a:r>
            <a:endParaRPr lang="en-US" dirty="0">
              <a:cs typeface="Arial"/>
            </a:endParaRPr>
          </a:p>
          <a:p>
            <a:r>
              <a:rPr lang="en-US" dirty="0"/>
              <a:t>Integrate performance testing in Sprints</a:t>
            </a:r>
            <a:endParaRPr lang="en-US" dirty="0">
              <a:cs typeface="Arial"/>
            </a:endParaRPr>
          </a:p>
          <a:p>
            <a:r>
              <a:rPr lang="en-US" dirty="0">
                <a:cs typeface="Arial"/>
              </a:rPr>
              <a:t>Test Early, Test often!</a:t>
            </a:r>
          </a:p>
          <a:p>
            <a:endParaRPr lang="en-US"/>
          </a:p>
          <a:p>
            <a:endParaRPr lang="en-US">
              <a:cs typeface="Arial"/>
            </a:endParaRPr>
          </a:p>
        </p:txBody>
      </p:sp>
      <p:sp>
        <p:nvSpPr>
          <p:cNvPr id="5" name="Footer Placeholder 4">
            <a:extLst>
              <a:ext uri="{FF2B5EF4-FFF2-40B4-BE49-F238E27FC236}">
                <a16:creationId xmlns:a16="http://schemas.microsoft.com/office/drawing/2014/main" id="{032DF3BE-FA7E-4F25-BE63-68BD2EFC667D}"/>
              </a:ext>
            </a:extLst>
          </p:cNvPr>
          <p:cNvSpPr>
            <a:spLocks noGrp="1"/>
          </p:cNvSpPr>
          <p:nvPr>
            <p:ph type="ftr" sz="quarter" idx="11"/>
          </p:nvPr>
        </p:nvSpPr>
        <p:spPr/>
        <p:txBody>
          <a:bodyPr/>
          <a:lstStyle/>
          <a:p>
            <a:r>
              <a:rPr lang="en-US"/>
              <a:t>Quality Engineering for Software that Works @FCMAT/CSIS 2018</a:t>
            </a:r>
          </a:p>
        </p:txBody>
      </p:sp>
      <p:pic>
        <p:nvPicPr>
          <p:cNvPr id="8" name="Picture 8" descr="A airplane model in a wind tunnel&#10;">
            <a:extLst>
              <a:ext uri="{FF2B5EF4-FFF2-40B4-BE49-F238E27FC236}">
                <a16:creationId xmlns:a16="http://schemas.microsoft.com/office/drawing/2014/main" id="{8C94A1A1-CD73-488A-B095-A59BEFFEE66D}"/>
              </a:ext>
            </a:extLst>
          </p:cNvPr>
          <p:cNvPicPr>
            <a:picLocks noChangeAspect="1"/>
          </p:cNvPicPr>
          <p:nvPr/>
        </p:nvPicPr>
        <p:blipFill>
          <a:blip r:embed="rId3"/>
          <a:stretch>
            <a:fillRect/>
          </a:stretch>
        </p:blipFill>
        <p:spPr>
          <a:xfrm>
            <a:off x="8502109" y="1798794"/>
            <a:ext cx="2592122" cy="3246033"/>
          </a:xfrm>
          <a:prstGeom prst="rect">
            <a:avLst/>
          </a:prstGeom>
        </p:spPr>
      </p:pic>
      <p:pic>
        <p:nvPicPr>
          <p:cNvPr id="4" name="Picture 5" descr="Picture of a model plane in a wind tunnel">
            <a:extLst>
              <a:ext uri="{FF2B5EF4-FFF2-40B4-BE49-F238E27FC236}">
                <a16:creationId xmlns:a16="http://schemas.microsoft.com/office/drawing/2014/main" id="{287F7A0B-DEE0-4CD3-AA40-7EEDD25876B8}"/>
              </a:ext>
            </a:extLst>
          </p:cNvPr>
          <p:cNvPicPr>
            <a:picLocks noChangeAspect="1"/>
          </p:cNvPicPr>
          <p:nvPr/>
        </p:nvPicPr>
        <p:blipFill>
          <a:blip r:embed="rId4"/>
          <a:stretch>
            <a:fillRect/>
          </a:stretch>
        </p:blipFill>
        <p:spPr>
          <a:xfrm>
            <a:off x="1235375" y="4745697"/>
            <a:ext cx="1181100" cy="1133475"/>
          </a:xfrm>
          <a:prstGeom prst="rect">
            <a:avLst/>
          </a:prstGeom>
        </p:spPr>
      </p:pic>
    </p:spTree>
    <p:extLst>
      <p:ext uri="{BB962C8B-B14F-4D97-AF65-F5344CB8AC3E}">
        <p14:creationId xmlns:p14="http://schemas.microsoft.com/office/powerpoint/2010/main" val="147673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B8F2-697A-4039-80F6-F5A3EE1CCE25}"/>
              </a:ext>
            </a:extLst>
          </p:cNvPr>
          <p:cNvSpPr>
            <a:spLocks noGrp="1"/>
          </p:cNvSpPr>
          <p:nvPr>
            <p:ph type="title"/>
          </p:nvPr>
        </p:nvSpPr>
        <p:spPr/>
        <p:txBody>
          <a:bodyPr/>
          <a:lstStyle/>
          <a:p>
            <a:pPr algn="ctr"/>
            <a:r>
              <a:rPr lang="en-US" dirty="0"/>
              <a:t>Moving Up the Test Maturity Levels</a:t>
            </a:r>
          </a:p>
        </p:txBody>
      </p:sp>
      <p:sp>
        <p:nvSpPr>
          <p:cNvPr id="7" name="Footer Placeholder 6">
            <a:extLst>
              <a:ext uri="{FF2B5EF4-FFF2-40B4-BE49-F238E27FC236}">
                <a16:creationId xmlns:a16="http://schemas.microsoft.com/office/drawing/2014/main" id="{C57CB13D-61E3-4418-BE13-AFE0E704E55F}"/>
              </a:ext>
            </a:extLst>
          </p:cNvPr>
          <p:cNvSpPr>
            <a:spLocks noGrp="1"/>
          </p:cNvSpPr>
          <p:nvPr>
            <p:ph type="ftr" sz="quarter" idx="11"/>
          </p:nvPr>
        </p:nvSpPr>
        <p:spPr/>
        <p:txBody>
          <a:bodyPr/>
          <a:lstStyle/>
          <a:p>
            <a:r>
              <a:rPr lang="en-US" dirty="0"/>
              <a:t>Quality Engineering for Software that Works @FCMAT/CSIS 2018</a:t>
            </a:r>
          </a:p>
        </p:txBody>
      </p:sp>
      <p:pic>
        <p:nvPicPr>
          <p:cNvPr id="9" name="Picture 8" descr="Picture of a upward arraw that passes through 4 points - Manual, Record and Playback, Coded Tests, and Behavior Driver Development and Acceptance Test Driven Development">
            <a:extLst>
              <a:ext uri="{FF2B5EF4-FFF2-40B4-BE49-F238E27FC236}">
                <a16:creationId xmlns:a16="http://schemas.microsoft.com/office/drawing/2014/main" id="{7B0A6E21-AA6C-4CDB-B296-766BA34C2BEB}"/>
              </a:ext>
            </a:extLst>
          </p:cNvPr>
          <p:cNvPicPr>
            <a:picLocks noChangeAspect="1"/>
          </p:cNvPicPr>
          <p:nvPr/>
        </p:nvPicPr>
        <p:blipFill>
          <a:blip r:embed="rId3"/>
          <a:stretch>
            <a:fillRect/>
          </a:stretch>
        </p:blipFill>
        <p:spPr>
          <a:xfrm>
            <a:off x="2029615" y="1335581"/>
            <a:ext cx="7207691" cy="4803326"/>
          </a:xfrm>
          <a:prstGeom prst="rect">
            <a:avLst/>
          </a:prstGeom>
        </p:spPr>
      </p:pic>
    </p:spTree>
    <p:extLst>
      <p:ext uri="{BB962C8B-B14F-4D97-AF65-F5344CB8AC3E}">
        <p14:creationId xmlns:p14="http://schemas.microsoft.com/office/powerpoint/2010/main" val="222347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7737-E6A6-4C0B-8A48-7F23F23C11DF}"/>
              </a:ext>
            </a:extLst>
          </p:cNvPr>
          <p:cNvSpPr>
            <a:spLocks noGrp="1"/>
          </p:cNvSpPr>
          <p:nvPr>
            <p:ph type="title"/>
          </p:nvPr>
        </p:nvSpPr>
        <p:spPr>
          <a:xfrm>
            <a:off x="945662" y="2729279"/>
            <a:ext cx="10515600" cy="1325563"/>
          </a:xfrm>
        </p:spPr>
        <p:txBody>
          <a:bodyPr/>
          <a:lstStyle/>
          <a:p>
            <a:pPr algn="ctr"/>
            <a:r>
              <a:rPr lang="en-US" dirty="0">
                <a:cs typeface="Arial"/>
              </a:rPr>
              <a:t>What If We Could</a:t>
            </a:r>
          </a:p>
        </p:txBody>
      </p:sp>
      <p:sp>
        <p:nvSpPr>
          <p:cNvPr id="4" name="Footer Placeholder 3">
            <a:extLst>
              <a:ext uri="{FF2B5EF4-FFF2-40B4-BE49-F238E27FC236}">
                <a16:creationId xmlns:a16="http://schemas.microsoft.com/office/drawing/2014/main" id="{8D7BA882-873C-435D-9214-97E59B5D38CE}"/>
              </a:ext>
            </a:extLst>
          </p:cNvPr>
          <p:cNvSpPr>
            <a:spLocks noGrp="1"/>
          </p:cNvSpPr>
          <p:nvPr>
            <p:ph type="ftr" sz="quarter" idx="11"/>
          </p:nvPr>
        </p:nvSpPr>
        <p:spPr/>
        <p:txBody>
          <a:bodyPr/>
          <a:lstStyle/>
          <a:p>
            <a:r>
              <a:rPr lang="en-US"/>
              <a:t>Quality Engineer for Software that Works @FCMAT/CSIS 2018</a:t>
            </a:r>
          </a:p>
        </p:txBody>
      </p:sp>
    </p:spTree>
    <p:extLst>
      <p:ext uri="{BB962C8B-B14F-4D97-AF65-F5344CB8AC3E}">
        <p14:creationId xmlns:p14="http://schemas.microsoft.com/office/powerpoint/2010/main" val="199285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p:txBody>
          <a:bodyPr>
            <a:normAutofit/>
          </a:bodyPr>
          <a:lstStyle/>
          <a:p>
            <a:pPr algn="ctr"/>
            <a:r>
              <a:rPr lang="en-US" dirty="0"/>
              <a:t>Introducing BDD and ATDD</a:t>
            </a:r>
          </a:p>
        </p:txBody>
      </p:sp>
      <p:sp>
        <p:nvSpPr>
          <p:cNvPr id="3" name="Content Placeholder 2">
            <a:extLst>
              <a:ext uri="{FF2B5EF4-FFF2-40B4-BE49-F238E27FC236}">
                <a16:creationId xmlns:a16="http://schemas.microsoft.com/office/drawing/2014/main" id="{986E4C2B-EEDF-DF44-A11B-F920B37107B1}"/>
              </a:ext>
            </a:extLst>
          </p:cNvPr>
          <p:cNvSpPr>
            <a:spLocks noGrp="1"/>
          </p:cNvSpPr>
          <p:nvPr>
            <p:ph idx="1"/>
          </p:nvPr>
        </p:nvSpPr>
        <p:spPr>
          <a:xfrm>
            <a:off x="838200" y="1852002"/>
            <a:ext cx="4604238" cy="4185708"/>
          </a:xfrm>
        </p:spPr>
        <p:txBody>
          <a:bodyPr/>
          <a:lstStyle/>
          <a:p>
            <a:r>
              <a:rPr lang="en-US"/>
              <a:t>Specification by examples</a:t>
            </a:r>
          </a:p>
          <a:p>
            <a:r>
              <a:rPr lang="en-US"/>
              <a:t>The whole team distills user stories into a set of acceptance tests before development begins.</a:t>
            </a:r>
          </a:p>
        </p:txBody>
      </p:sp>
      <p:sp>
        <p:nvSpPr>
          <p:cNvPr id="6" name="Footer Placeholder 5">
            <a:extLst>
              <a:ext uri="{FF2B5EF4-FFF2-40B4-BE49-F238E27FC236}">
                <a16:creationId xmlns:a16="http://schemas.microsoft.com/office/drawing/2014/main" id="{40985699-DA4B-4770-8FD8-FB8EAE8E0A42}"/>
              </a:ext>
            </a:extLst>
          </p:cNvPr>
          <p:cNvSpPr>
            <a:spLocks noGrp="1"/>
          </p:cNvSpPr>
          <p:nvPr>
            <p:ph type="ftr" sz="quarter" idx="11"/>
          </p:nvPr>
        </p:nvSpPr>
        <p:spPr/>
        <p:txBody>
          <a:bodyPr/>
          <a:lstStyle/>
          <a:p>
            <a:r>
              <a:rPr lang="en-US"/>
              <a:t>Quality Engineering for Software that Works @FCMAT/CSIS 2018</a:t>
            </a:r>
          </a:p>
        </p:txBody>
      </p:sp>
      <p:pic>
        <p:nvPicPr>
          <p:cNvPr id="28" name="Picture 27" descr="A diagram showing a workflow in which stories are created by BA, turned into behavior tests by QA, and implemented by Developer. ">
            <a:extLst>
              <a:ext uri="{FF2B5EF4-FFF2-40B4-BE49-F238E27FC236}">
                <a16:creationId xmlns:a16="http://schemas.microsoft.com/office/drawing/2014/main" id="{161F42B8-6C3E-42A0-A7EF-3B8B691D486A}"/>
              </a:ext>
            </a:extLst>
          </p:cNvPr>
          <p:cNvPicPr>
            <a:picLocks noChangeAspect="1"/>
          </p:cNvPicPr>
          <p:nvPr/>
        </p:nvPicPr>
        <p:blipFill>
          <a:blip r:embed="rId3"/>
          <a:stretch>
            <a:fillRect/>
          </a:stretch>
        </p:blipFill>
        <p:spPr>
          <a:xfrm>
            <a:off x="5577002" y="1690688"/>
            <a:ext cx="5977470" cy="3076818"/>
          </a:xfrm>
          <a:prstGeom prst="rect">
            <a:avLst/>
          </a:prstGeom>
        </p:spPr>
      </p:pic>
    </p:spTree>
    <p:extLst>
      <p:ext uri="{BB962C8B-B14F-4D97-AF65-F5344CB8AC3E}">
        <p14:creationId xmlns:p14="http://schemas.microsoft.com/office/powerpoint/2010/main" val="286792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a:xfrm>
            <a:off x="1514292" y="513612"/>
            <a:ext cx="9894133" cy="1031216"/>
          </a:xfrm>
        </p:spPr>
        <p:txBody>
          <a:bodyPr anchor="b">
            <a:normAutofit/>
          </a:bodyPr>
          <a:lstStyle/>
          <a:p>
            <a:pPr algn="ctr"/>
            <a:r>
              <a:rPr lang="en-US" dirty="0"/>
              <a:t>Implementing BDD and ATDD</a:t>
            </a:r>
          </a:p>
        </p:txBody>
      </p:sp>
      <p:pic>
        <p:nvPicPr>
          <p:cNvPr id="4" name="Picture 7" descr="A screenshot of Visual Studio showing a SpecFlow scenario on the left and a test case on the right ">
            <a:extLst>
              <a:ext uri="{FF2B5EF4-FFF2-40B4-BE49-F238E27FC236}">
                <a16:creationId xmlns:a16="http://schemas.microsoft.com/office/drawing/2014/main" id="{E908C5FF-BD6C-4527-88A5-3FBAA1C07D33}"/>
              </a:ext>
            </a:extLst>
          </p:cNvPr>
          <p:cNvPicPr>
            <a:picLocks noChangeAspect="1"/>
          </p:cNvPicPr>
          <p:nvPr/>
        </p:nvPicPr>
        <p:blipFill>
          <a:blip r:embed="rId3"/>
          <a:stretch>
            <a:fillRect/>
          </a:stretch>
        </p:blipFill>
        <p:spPr>
          <a:xfrm>
            <a:off x="894829" y="1539539"/>
            <a:ext cx="7099063" cy="4106950"/>
          </a:xfrm>
          <a:prstGeom prst="rect">
            <a:avLst/>
          </a:prstGeom>
        </p:spPr>
      </p:pic>
      <p:sp>
        <p:nvSpPr>
          <p:cNvPr id="3" name="Content Placeholder 2">
            <a:extLst>
              <a:ext uri="{FF2B5EF4-FFF2-40B4-BE49-F238E27FC236}">
                <a16:creationId xmlns:a16="http://schemas.microsoft.com/office/drawing/2014/main" id="{986E4C2B-EEDF-DF44-A11B-F920B37107B1}"/>
              </a:ext>
            </a:extLst>
          </p:cNvPr>
          <p:cNvSpPr>
            <a:spLocks noGrp="1"/>
          </p:cNvSpPr>
          <p:nvPr>
            <p:ph idx="1"/>
          </p:nvPr>
        </p:nvSpPr>
        <p:spPr>
          <a:xfrm>
            <a:off x="8040165" y="2811113"/>
            <a:ext cx="3627063" cy="3387145"/>
          </a:xfrm>
        </p:spPr>
        <p:txBody>
          <a:bodyPr anchor="ctr">
            <a:normAutofit/>
          </a:bodyPr>
          <a:lstStyle/>
          <a:p>
            <a:r>
              <a:rPr lang="en-US"/>
              <a:t>Behavior driven tests written in Gherkin syntax</a:t>
            </a:r>
          </a:p>
          <a:p>
            <a:pPr lvl="1"/>
            <a:r>
              <a:rPr lang="en-US" err="1"/>
              <a:t>Given.When.Then</a:t>
            </a:r>
            <a:r>
              <a:rPr lang="en-US"/>
              <a:t>.</a:t>
            </a:r>
          </a:p>
          <a:p>
            <a:pPr lvl="1"/>
            <a:r>
              <a:rPr lang="en-US" err="1"/>
              <a:t>And.But</a:t>
            </a:r>
            <a:endParaRPr lang="en-US" err="1">
              <a:cs typeface="Arial"/>
            </a:endParaRPr>
          </a:p>
          <a:p>
            <a:r>
              <a:rPr lang="en-US"/>
              <a:t>BDD Tools for .NET: </a:t>
            </a:r>
            <a:r>
              <a:rPr lang="en-US" err="1"/>
              <a:t>SpecFlow</a:t>
            </a:r>
            <a:r>
              <a:rPr lang="en-US"/>
              <a:t>, </a:t>
            </a:r>
            <a:r>
              <a:rPr lang="en-US" err="1"/>
              <a:t>SpecSync</a:t>
            </a:r>
            <a:r>
              <a:rPr lang="en-US"/>
              <a:t>, </a:t>
            </a:r>
            <a:r>
              <a:rPr lang="en-US" err="1"/>
              <a:t>NUnit</a:t>
            </a:r>
            <a:r>
              <a:rPr lang="en-US"/>
              <a:t>/</a:t>
            </a:r>
            <a:r>
              <a:rPr lang="en-US" err="1"/>
              <a:t>MSTest</a:t>
            </a:r>
          </a:p>
        </p:txBody>
      </p:sp>
      <p:sp>
        <p:nvSpPr>
          <p:cNvPr id="6" name="Footer Placeholder 5">
            <a:extLst>
              <a:ext uri="{FF2B5EF4-FFF2-40B4-BE49-F238E27FC236}">
                <a16:creationId xmlns:a16="http://schemas.microsoft.com/office/drawing/2014/main" id="{40985699-DA4B-4770-8FD8-FB8EAE8E0A42}"/>
              </a:ext>
            </a:extLst>
          </p:cNvPr>
          <p:cNvSpPr>
            <a:spLocks noGrp="1"/>
          </p:cNvSpPr>
          <p:nvPr>
            <p:ph type="ftr" sz="quarter" idx="11"/>
          </p:nvPr>
        </p:nvSpPr>
        <p:spPr>
          <a:xfrm>
            <a:off x="4038600" y="6356350"/>
            <a:ext cx="4114800" cy="365125"/>
          </a:xfrm>
        </p:spPr>
        <p:txBody>
          <a:bodyPr>
            <a:normAutofit fontScale="92500"/>
          </a:bodyPr>
          <a:lstStyle/>
          <a:p>
            <a:pPr algn="ctr">
              <a:spcAft>
                <a:spcPts val="600"/>
              </a:spcAft>
            </a:pPr>
            <a:r>
              <a:rPr lang="en-US" sz="1100" dirty="0">
                <a:solidFill>
                  <a:prstClr val="black">
                    <a:tint val="75000"/>
                  </a:prstClr>
                </a:solidFill>
              </a:rPr>
              <a:t>Quality Engineering for Software that Works @FCMAT/CSIS 2018</a:t>
            </a:r>
          </a:p>
        </p:txBody>
      </p:sp>
      <p:pic>
        <p:nvPicPr>
          <p:cNvPr id="16" name="Picture 16" descr="SpecFlow">
            <a:extLst>
              <a:ext uri="{FF2B5EF4-FFF2-40B4-BE49-F238E27FC236}">
                <a16:creationId xmlns:a16="http://schemas.microsoft.com/office/drawing/2014/main" id="{CA992B38-66C2-4B61-AF97-9A058A2C0E34}"/>
              </a:ext>
            </a:extLst>
          </p:cNvPr>
          <p:cNvPicPr>
            <a:picLocks noChangeAspect="1"/>
          </p:cNvPicPr>
          <p:nvPr/>
        </p:nvPicPr>
        <p:blipFill>
          <a:blip r:embed="rId4"/>
          <a:stretch>
            <a:fillRect/>
          </a:stretch>
        </p:blipFill>
        <p:spPr>
          <a:xfrm>
            <a:off x="8644117" y="1466670"/>
            <a:ext cx="2581275" cy="819150"/>
          </a:xfrm>
          <a:prstGeom prst="rect">
            <a:avLst/>
          </a:prstGeom>
        </p:spPr>
      </p:pic>
      <p:pic>
        <p:nvPicPr>
          <p:cNvPr id="18" name="Picture 18" descr="SpecSync">
            <a:extLst>
              <a:ext uri="{FF2B5EF4-FFF2-40B4-BE49-F238E27FC236}">
                <a16:creationId xmlns:a16="http://schemas.microsoft.com/office/drawing/2014/main" id="{9E4CE248-997D-452F-9B67-287751D789F1}"/>
              </a:ext>
            </a:extLst>
          </p:cNvPr>
          <p:cNvPicPr>
            <a:picLocks noChangeAspect="1"/>
          </p:cNvPicPr>
          <p:nvPr/>
        </p:nvPicPr>
        <p:blipFill>
          <a:blip r:embed="rId5"/>
          <a:stretch>
            <a:fillRect/>
          </a:stretch>
        </p:blipFill>
        <p:spPr>
          <a:xfrm>
            <a:off x="8376249" y="2386972"/>
            <a:ext cx="2743200" cy="416283"/>
          </a:xfrm>
          <a:prstGeom prst="rect">
            <a:avLst/>
          </a:prstGeom>
        </p:spPr>
      </p:pic>
    </p:spTree>
    <p:extLst>
      <p:ext uri="{BB962C8B-B14F-4D97-AF65-F5344CB8AC3E}">
        <p14:creationId xmlns:p14="http://schemas.microsoft.com/office/powerpoint/2010/main" val="280221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7CDF-0D36-4213-9C49-7940A650FD43}"/>
              </a:ext>
            </a:extLst>
          </p:cNvPr>
          <p:cNvSpPr>
            <a:spLocks noGrp="1"/>
          </p:cNvSpPr>
          <p:nvPr>
            <p:ph type="title"/>
          </p:nvPr>
        </p:nvSpPr>
        <p:spPr/>
        <p:txBody>
          <a:bodyPr/>
          <a:lstStyle/>
          <a:p>
            <a:pPr algn="ctr"/>
            <a:r>
              <a:rPr lang="en-US" dirty="0"/>
              <a:t>Share </a:t>
            </a:r>
            <a:r>
              <a:rPr lang="en-US" dirty="0">
                <a:cs typeface="Arial"/>
              </a:rPr>
              <a:t>Your Stories </a:t>
            </a:r>
            <a:endParaRPr lang="en-US">
              <a:cs typeface="Arial"/>
            </a:endParaRPr>
          </a:p>
        </p:txBody>
      </p:sp>
      <p:sp>
        <p:nvSpPr>
          <p:cNvPr id="3" name="Content Placeholder 2">
            <a:extLst>
              <a:ext uri="{FF2B5EF4-FFF2-40B4-BE49-F238E27FC236}">
                <a16:creationId xmlns:a16="http://schemas.microsoft.com/office/drawing/2014/main" id="{579E7B7A-D1C3-4B70-A132-E46F0F13FABE}"/>
              </a:ext>
            </a:extLst>
          </p:cNvPr>
          <p:cNvSpPr>
            <a:spLocks noGrp="1"/>
          </p:cNvSpPr>
          <p:nvPr>
            <p:ph idx="1"/>
          </p:nvPr>
        </p:nvSpPr>
        <p:spPr/>
        <p:txBody>
          <a:bodyPr vert="horz" lIns="91440" tIns="45720" rIns="91440" bIns="45720" rtlCol="0" anchor="t">
            <a:normAutofit/>
          </a:bodyPr>
          <a:lstStyle/>
          <a:p>
            <a:r>
              <a:rPr lang="en-US"/>
              <a:t>What have you learned from our stories and failures? </a:t>
            </a:r>
          </a:p>
          <a:p>
            <a:r>
              <a:rPr lang="en-US"/>
              <a:t>Tell us about your stories.</a:t>
            </a:r>
            <a:endParaRPr lang="en-US">
              <a:cs typeface="Arial"/>
            </a:endParaRPr>
          </a:p>
          <a:p>
            <a:r>
              <a:rPr lang="en-US">
                <a:cs typeface="Arial"/>
              </a:rPr>
              <a:t>Questions?</a:t>
            </a:r>
          </a:p>
        </p:txBody>
      </p:sp>
      <p:sp>
        <p:nvSpPr>
          <p:cNvPr id="5" name="Footer Placeholder 4">
            <a:extLst>
              <a:ext uri="{FF2B5EF4-FFF2-40B4-BE49-F238E27FC236}">
                <a16:creationId xmlns:a16="http://schemas.microsoft.com/office/drawing/2014/main" id="{813B132F-84E4-4B0F-ABD7-E07BF27FD19A}"/>
              </a:ext>
            </a:extLst>
          </p:cNvPr>
          <p:cNvSpPr>
            <a:spLocks noGrp="1"/>
          </p:cNvSpPr>
          <p:nvPr>
            <p:ph type="ftr" sz="quarter" idx="11"/>
          </p:nvPr>
        </p:nvSpPr>
        <p:spPr/>
        <p:txBody>
          <a:bodyPr/>
          <a:lstStyle/>
          <a:p>
            <a:r>
              <a:rPr lang="en-US" dirty="0"/>
              <a:t>Quality Engineering for Software that Works @FCMAT/CSIS 2018</a:t>
            </a:r>
          </a:p>
        </p:txBody>
      </p:sp>
    </p:spTree>
    <p:extLst>
      <p:ext uri="{BB962C8B-B14F-4D97-AF65-F5344CB8AC3E}">
        <p14:creationId xmlns:p14="http://schemas.microsoft.com/office/powerpoint/2010/main" val="382913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ECA0-BF92-734D-BB5E-FFAC5C0FD064}"/>
              </a:ext>
            </a:extLst>
          </p:cNvPr>
          <p:cNvSpPr>
            <a:spLocks noGrp="1"/>
          </p:cNvSpPr>
          <p:nvPr>
            <p:ph type="title"/>
          </p:nvPr>
        </p:nvSpPr>
        <p:spPr>
          <a:xfrm>
            <a:off x="831850" y="1884342"/>
            <a:ext cx="10515600" cy="1889455"/>
          </a:xfrm>
        </p:spPr>
        <p:txBody>
          <a:bodyPr/>
          <a:lstStyle/>
          <a:p>
            <a:r>
              <a:rPr lang="en-US"/>
              <a:t>Thank You!</a:t>
            </a:r>
            <a:endParaRPr lang="en-US">
              <a:ea typeface="+mj-lt"/>
              <a:cs typeface="+mj-lt"/>
            </a:endParaRPr>
          </a:p>
        </p:txBody>
      </p:sp>
      <p:sp>
        <p:nvSpPr>
          <p:cNvPr id="3" name="Text Placeholder 2">
            <a:extLst>
              <a:ext uri="{FF2B5EF4-FFF2-40B4-BE49-F238E27FC236}">
                <a16:creationId xmlns:a16="http://schemas.microsoft.com/office/drawing/2014/main" id="{FD7C724C-3143-1C41-A4C0-34C786216A1F}"/>
              </a:ext>
            </a:extLst>
          </p:cNvPr>
          <p:cNvSpPr>
            <a:spLocks noGrp="1"/>
          </p:cNvSpPr>
          <p:nvPr>
            <p:ph type="body" idx="1"/>
          </p:nvPr>
        </p:nvSpPr>
        <p:spPr/>
        <p:txBody>
          <a:bodyPr/>
          <a:lstStyle/>
          <a:p>
            <a:endParaRPr lang="en-US" dirty="0"/>
          </a:p>
          <a:p>
            <a:endParaRPr lang="en-US" dirty="0"/>
          </a:p>
        </p:txBody>
      </p:sp>
      <p:sp>
        <p:nvSpPr>
          <p:cNvPr id="5" name="Footer Placeholder 4">
            <a:extLst>
              <a:ext uri="{FF2B5EF4-FFF2-40B4-BE49-F238E27FC236}">
                <a16:creationId xmlns:a16="http://schemas.microsoft.com/office/drawing/2014/main" id="{E70EE9B6-B0AC-42EE-BF25-85F915E04A86}"/>
              </a:ext>
            </a:extLst>
          </p:cNvPr>
          <p:cNvSpPr>
            <a:spLocks noGrp="1"/>
          </p:cNvSpPr>
          <p:nvPr>
            <p:ph type="ftr" sz="quarter" idx="11"/>
          </p:nvPr>
        </p:nvSpPr>
        <p:spPr/>
        <p:txBody>
          <a:bodyPr/>
          <a:lstStyle/>
          <a:p>
            <a:r>
              <a:rPr lang="en-US" dirty="0"/>
              <a:t>Quality Engineering for Software that Works @FCMAT/CSIS 2018</a:t>
            </a:r>
          </a:p>
        </p:txBody>
      </p:sp>
      <p:sp>
        <p:nvSpPr>
          <p:cNvPr id="4" name="Title 1">
            <a:extLst>
              <a:ext uri="{FF2B5EF4-FFF2-40B4-BE49-F238E27FC236}">
                <a16:creationId xmlns:a16="http://schemas.microsoft.com/office/drawing/2014/main" id="{75FB87E1-2DE1-4B51-93AF-EC5F6C0EFB4E}"/>
              </a:ext>
            </a:extLst>
          </p:cNvPr>
          <p:cNvSpPr txBox="1">
            <a:spLocks/>
          </p:cNvSpPr>
          <p:nvPr/>
        </p:nvSpPr>
        <p:spPr>
          <a:xfrm>
            <a:off x="811722" y="3043157"/>
            <a:ext cx="10515600" cy="18894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2800" dirty="0">
                <a:ea typeface="+mj-lt"/>
                <a:cs typeface="+mj-lt"/>
              </a:rPr>
              <a:t>Email us: pwang@fcmat.org</a:t>
            </a:r>
          </a:p>
        </p:txBody>
      </p:sp>
    </p:spTree>
    <p:extLst>
      <p:ext uri="{BB962C8B-B14F-4D97-AF65-F5344CB8AC3E}">
        <p14:creationId xmlns:p14="http://schemas.microsoft.com/office/powerpoint/2010/main" val="264001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E126-7A57-4920-8244-DA3764F6E0B3}"/>
              </a:ext>
            </a:extLst>
          </p:cNvPr>
          <p:cNvSpPr>
            <a:spLocks noGrp="1"/>
          </p:cNvSpPr>
          <p:nvPr>
            <p:ph type="title"/>
          </p:nvPr>
        </p:nvSpPr>
        <p:spPr/>
        <p:txBody>
          <a:bodyPr/>
          <a:lstStyle/>
          <a:p>
            <a:pPr algn="ctr"/>
            <a:r>
              <a:rPr lang="en-US"/>
              <a:t>We Are In the Software Business  </a:t>
            </a:r>
          </a:p>
        </p:txBody>
      </p:sp>
      <p:sp>
        <p:nvSpPr>
          <p:cNvPr id="4" name="Footer Placeholder 3">
            <a:extLst>
              <a:ext uri="{FF2B5EF4-FFF2-40B4-BE49-F238E27FC236}">
                <a16:creationId xmlns:a16="http://schemas.microsoft.com/office/drawing/2014/main" id="{88E188D2-EDEA-433C-8E57-11DCBD941D15}"/>
              </a:ext>
            </a:extLst>
          </p:cNvPr>
          <p:cNvSpPr>
            <a:spLocks noGrp="1"/>
          </p:cNvSpPr>
          <p:nvPr>
            <p:ph type="ftr" sz="quarter" idx="11"/>
          </p:nvPr>
        </p:nvSpPr>
        <p:spPr/>
        <p:txBody>
          <a:bodyPr/>
          <a:lstStyle/>
          <a:p>
            <a:r>
              <a:rPr lang="en-US"/>
              <a:t>Quality Engineering for Software that Works @FCMAT/CSIS 2018</a:t>
            </a:r>
          </a:p>
        </p:txBody>
      </p:sp>
      <p:pic>
        <p:nvPicPr>
          <p:cNvPr id="6" name="Picture 6" descr="logos of software tools">
            <a:extLst>
              <a:ext uri="{FF2B5EF4-FFF2-40B4-BE49-F238E27FC236}">
                <a16:creationId xmlns:a16="http://schemas.microsoft.com/office/drawing/2014/main" id="{ED829A49-4C3F-4AD2-BD82-4F4A9CDC8CA7}"/>
              </a:ext>
            </a:extLst>
          </p:cNvPr>
          <p:cNvPicPr>
            <a:picLocks noChangeAspect="1"/>
          </p:cNvPicPr>
          <p:nvPr/>
        </p:nvPicPr>
        <p:blipFill>
          <a:blip r:embed="rId3"/>
          <a:stretch>
            <a:fillRect/>
          </a:stretch>
        </p:blipFill>
        <p:spPr>
          <a:xfrm>
            <a:off x="842513" y="1704349"/>
            <a:ext cx="10276934" cy="3952507"/>
          </a:xfrm>
          <a:prstGeom prst="rect">
            <a:avLst/>
          </a:prstGeom>
        </p:spPr>
      </p:pic>
    </p:spTree>
    <p:extLst>
      <p:ext uri="{BB962C8B-B14F-4D97-AF65-F5344CB8AC3E}">
        <p14:creationId xmlns:p14="http://schemas.microsoft.com/office/powerpoint/2010/main" val="401914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p:txBody>
          <a:bodyPr>
            <a:normAutofit/>
          </a:bodyPr>
          <a:lstStyle/>
          <a:p>
            <a:pPr algn="ctr"/>
            <a:r>
              <a:rPr lang="en-US" dirty="0"/>
              <a:t>Our Stories</a:t>
            </a:r>
          </a:p>
        </p:txBody>
      </p:sp>
      <p:sp>
        <p:nvSpPr>
          <p:cNvPr id="7" name="Content Placeholder 2">
            <a:extLst>
              <a:ext uri="{FF2B5EF4-FFF2-40B4-BE49-F238E27FC236}">
                <a16:creationId xmlns:a16="http://schemas.microsoft.com/office/drawing/2014/main" id="{7FD2F4B3-FA2C-489A-82BE-A1D8ADC53059}"/>
              </a:ext>
            </a:extLst>
          </p:cNvPr>
          <p:cNvSpPr txBox="1">
            <a:spLocks/>
          </p:cNvSpPr>
          <p:nvPr/>
        </p:nvSpPr>
        <p:spPr>
          <a:xfrm>
            <a:off x="838199" y="1825625"/>
            <a:ext cx="10087303" cy="418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615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rgbClr val="1615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Success stories</a:t>
            </a:r>
          </a:p>
          <a:p>
            <a:endParaRPr lang="en-US"/>
          </a:p>
          <a:p>
            <a:endParaRPr lang="en-US"/>
          </a:p>
          <a:p>
            <a:endParaRPr lang="en-US"/>
          </a:p>
          <a:p>
            <a:endParaRPr lang="en-US"/>
          </a:p>
          <a:p>
            <a:endParaRPr lang="en-US"/>
          </a:p>
          <a:p>
            <a:r>
              <a:rPr lang="en-US"/>
              <a:t>                                                         Failures we are proud of</a:t>
            </a:r>
          </a:p>
        </p:txBody>
      </p:sp>
      <p:pic>
        <p:nvPicPr>
          <p:cNvPr id="8" name="Picture 7" descr="Kids jumping and laughing">
            <a:extLst>
              <a:ext uri="{FF2B5EF4-FFF2-40B4-BE49-F238E27FC236}">
                <a16:creationId xmlns:a16="http://schemas.microsoft.com/office/drawing/2014/main" id="{8109C5AA-88E5-41DD-87A9-0D0EEFACF9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73012" y="1231959"/>
            <a:ext cx="4834812" cy="3092940"/>
          </a:xfrm>
          <a:prstGeom prst="rect">
            <a:avLst/>
          </a:prstGeom>
        </p:spPr>
      </p:pic>
      <p:pic>
        <p:nvPicPr>
          <p:cNvPr id="9" name="Picture 8" descr="Reads &quot;I've failed over and over and that is why I succeed. Michael Jordan." title="A image of a while board">
            <a:extLst>
              <a:ext uri="{FF2B5EF4-FFF2-40B4-BE49-F238E27FC236}">
                <a16:creationId xmlns:a16="http://schemas.microsoft.com/office/drawing/2014/main" id="{98C0AB2C-EAC8-4B8B-8490-AA68A5CB69E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0579" y="3063866"/>
            <a:ext cx="3719689" cy="2772221"/>
          </a:xfrm>
          <a:prstGeom prst="rect">
            <a:avLst/>
          </a:prstGeom>
        </p:spPr>
      </p:pic>
      <p:sp>
        <p:nvSpPr>
          <p:cNvPr id="5" name="Footer Placeholder 4">
            <a:extLst>
              <a:ext uri="{FF2B5EF4-FFF2-40B4-BE49-F238E27FC236}">
                <a16:creationId xmlns:a16="http://schemas.microsoft.com/office/drawing/2014/main" id="{78FA1DEB-AE62-4A19-8FCF-6A922017893E}"/>
              </a:ext>
            </a:extLst>
          </p:cNvPr>
          <p:cNvSpPr>
            <a:spLocks noGrp="1"/>
          </p:cNvSpPr>
          <p:nvPr>
            <p:ph type="ftr" sz="quarter" idx="11"/>
          </p:nvPr>
        </p:nvSpPr>
        <p:spPr/>
        <p:txBody>
          <a:bodyPr/>
          <a:lstStyle/>
          <a:p>
            <a:r>
              <a:rPr lang="en-US"/>
              <a:t>Quality Engineering for Software that Works @FCMAT/CSIS 2018</a:t>
            </a:r>
          </a:p>
        </p:txBody>
      </p:sp>
      <p:sp>
        <p:nvSpPr>
          <p:cNvPr id="6" name="Content Placeholder 5" title="Kids jumping laughing">
            <a:extLst>
              <a:ext uri="{FF2B5EF4-FFF2-40B4-BE49-F238E27FC236}">
                <a16:creationId xmlns:a16="http://schemas.microsoft.com/office/drawing/2014/main" id="{2ED721ED-0F9F-4F18-BF30-9278FCB304FA}"/>
              </a:ext>
            </a:extLst>
          </p:cNvPr>
          <p:cNvSpPr>
            <a:spLocks noGrp="1"/>
          </p:cNvSpPr>
          <p:nvPr>
            <p:ph idx="1"/>
          </p:nvPr>
        </p:nvSpPr>
        <p:spPr/>
        <p:txBody>
          <a:bodyPr/>
          <a:lstStyle/>
          <a:p>
            <a:pPr algn="ctr"/>
            <a:r>
              <a:rPr lang="en-US" dirty="0"/>
              <a:t> </a:t>
            </a:r>
          </a:p>
        </p:txBody>
      </p:sp>
    </p:spTree>
    <p:extLst>
      <p:ext uri="{BB962C8B-B14F-4D97-AF65-F5344CB8AC3E}">
        <p14:creationId xmlns:p14="http://schemas.microsoft.com/office/powerpoint/2010/main" val="213291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a:xfrm>
            <a:off x="838200" y="597526"/>
            <a:ext cx="10515600" cy="1325563"/>
          </a:xfrm>
        </p:spPr>
        <p:txBody>
          <a:bodyPr>
            <a:normAutofit/>
          </a:bodyPr>
          <a:lstStyle/>
          <a:p>
            <a:pPr algn="ctr"/>
            <a:r>
              <a:rPr lang="en-US"/>
              <a:t>What Went Well and </a:t>
            </a:r>
            <a:br>
              <a:rPr lang="en-US"/>
            </a:br>
            <a:r>
              <a:rPr lang="en-US"/>
              <a:t>What Didn’t Go So Well</a:t>
            </a:r>
          </a:p>
        </p:txBody>
      </p:sp>
      <p:sp>
        <p:nvSpPr>
          <p:cNvPr id="5" name="Content Placeholder 2">
            <a:extLst>
              <a:ext uri="{FF2B5EF4-FFF2-40B4-BE49-F238E27FC236}">
                <a16:creationId xmlns:a16="http://schemas.microsoft.com/office/drawing/2014/main" id="{F536E6AA-E8FC-418C-9462-DF10416841F0}"/>
              </a:ext>
            </a:extLst>
          </p:cNvPr>
          <p:cNvSpPr txBox="1">
            <a:spLocks/>
          </p:cNvSpPr>
          <p:nvPr/>
        </p:nvSpPr>
        <p:spPr>
          <a:xfrm>
            <a:off x="1450759" y="2170642"/>
            <a:ext cx="7990490" cy="41857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615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rgbClr val="1615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whole team approach</a:t>
            </a:r>
          </a:p>
          <a:p>
            <a:r>
              <a:rPr lang="en-US">
                <a:solidFill>
                  <a:srgbClr val="002060"/>
                </a:solidFill>
                <a:cs typeface="Arial"/>
              </a:rPr>
              <a:t>Agile Scrum framework</a:t>
            </a:r>
          </a:p>
          <a:p>
            <a:r>
              <a:rPr lang="en-US">
                <a:solidFill>
                  <a:srgbClr val="002060"/>
                </a:solidFill>
                <a:cs typeface="Arial"/>
              </a:rPr>
              <a:t>Agile and </a:t>
            </a:r>
            <a:r>
              <a:rPr lang="en-US">
                <a:cs typeface="Arial"/>
              </a:rPr>
              <a:t>Test Automation go hand in hand</a:t>
            </a:r>
          </a:p>
          <a:p>
            <a:r>
              <a:rPr lang="en-US"/>
              <a:t>Test automation best practices</a:t>
            </a:r>
            <a:endParaRPr lang="en-US">
              <a:cs typeface="Arial"/>
            </a:endParaRPr>
          </a:p>
          <a:p>
            <a:r>
              <a:rPr lang="en-US"/>
              <a:t>Accessibility </a:t>
            </a:r>
            <a:r>
              <a:rPr lang="en-US">
                <a:cs typeface="Arial"/>
              </a:rPr>
              <a:t>Testing</a:t>
            </a:r>
          </a:p>
          <a:p>
            <a:r>
              <a:rPr lang="en-US"/>
              <a:t>Performance testing Lessons, the do’s and don’ts</a:t>
            </a:r>
            <a:endParaRPr lang="en-US">
              <a:cs typeface="Arial"/>
            </a:endParaRPr>
          </a:p>
          <a:p>
            <a:endParaRPr lang="en-US">
              <a:cs typeface="Arial"/>
            </a:endParaRPr>
          </a:p>
          <a:p>
            <a:endParaRPr lang="en-US"/>
          </a:p>
          <a:p>
            <a:pPr lvl="1"/>
            <a:endParaRPr lang="en-US"/>
          </a:p>
        </p:txBody>
      </p:sp>
      <p:sp>
        <p:nvSpPr>
          <p:cNvPr id="3" name="Footer Placeholder 2">
            <a:extLst>
              <a:ext uri="{FF2B5EF4-FFF2-40B4-BE49-F238E27FC236}">
                <a16:creationId xmlns:a16="http://schemas.microsoft.com/office/drawing/2014/main" id="{3F87C76A-0A66-462F-AFDA-2865076CCDC9}"/>
              </a:ext>
            </a:extLst>
          </p:cNvPr>
          <p:cNvSpPr>
            <a:spLocks noGrp="1"/>
          </p:cNvSpPr>
          <p:nvPr>
            <p:ph type="ftr" sz="quarter" idx="11"/>
          </p:nvPr>
        </p:nvSpPr>
        <p:spPr/>
        <p:txBody>
          <a:bodyPr/>
          <a:lstStyle/>
          <a:p>
            <a:r>
              <a:rPr lang="en-US"/>
              <a:t>Quality Engineering for Software that Works @FCMAT/CSIS 2018</a:t>
            </a:r>
          </a:p>
        </p:txBody>
      </p:sp>
    </p:spTree>
    <p:extLst>
      <p:ext uri="{BB962C8B-B14F-4D97-AF65-F5344CB8AC3E}">
        <p14:creationId xmlns:p14="http://schemas.microsoft.com/office/powerpoint/2010/main" val="69323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p:txBody>
          <a:bodyPr>
            <a:normAutofit/>
          </a:bodyPr>
          <a:lstStyle/>
          <a:p>
            <a:pPr algn="ctr"/>
            <a:r>
              <a:rPr lang="en-US"/>
              <a:t>The Whole Team Approach</a:t>
            </a:r>
          </a:p>
        </p:txBody>
      </p:sp>
      <p:sp>
        <p:nvSpPr>
          <p:cNvPr id="3" name="Content Placeholder 2">
            <a:extLst>
              <a:ext uri="{FF2B5EF4-FFF2-40B4-BE49-F238E27FC236}">
                <a16:creationId xmlns:a16="http://schemas.microsoft.com/office/drawing/2014/main" id="{986E4C2B-EEDF-DF44-A11B-F920B37107B1}"/>
              </a:ext>
            </a:extLst>
          </p:cNvPr>
          <p:cNvSpPr>
            <a:spLocks noGrp="1"/>
          </p:cNvSpPr>
          <p:nvPr>
            <p:ph idx="1"/>
          </p:nvPr>
        </p:nvSpPr>
        <p:spPr>
          <a:xfrm>
            <a:off x="838200" y="1825625"/>
            <a:ext cx="5098474" cy="4185708"/>
          </a:xfrm>
        </p:spPr>
        <p:txBody>
          <a:bodyPr vert="horz" lIns="91440" tIns="45720" rIns="91440" bIns="45720" rtlCol="0" anchor="t">
            <a:normAutofit/>
          </a:bodyPr>
          <a:lstStyle/>
          <a:p>
            <a:r>
              <a:rPr lang="en-US"/>
              <a:t>Quality is everyone’s responsibility</a:t>
            </a:r>
          </a:p>
          <a:p>
            <a:r>
              <a:rPr lang="en-US"/>
              <a:t>Collaboration across developers, testers, and business analysts (the “Three Amigos”)</a:t>
            </a:r>
            <a:endParaRPr lang="en-US">
              <a:cs typeface="Arial"/>
            </a:endParaRPr>
          </a:p>
          <a:p>
            <a:r>
              <a:rPr lang="en-US"/>
              <a:t>Empowered, self-organizing</a:t>
            </a:r>
            <a:endParaRPr lang="en-US">
              <a:cs typeface="Arial"/>
            </a:endParaRPr>
          </a:p>
          <a:p>
            <a:r>
              <a:rPr lang="en-US">
                <a:cs typeface="Arial"/>
              </a:rPr>
              <a:t>Quality focused </a:t>
            </a:r>
          </a:p>
          <a:p>
            <a:endParaRPr lang="en-US"/>
          </a:p>
          <a:p>
            <a:endParaRPr lang="en-US"/>
          </a:p>
          <a:p>
            <a:endParaRPr lang="en-US">
              <a:cs typeface="Arial"/>
            </a:endParaRPr>
          </a:p>
        </p:txBody>
      </p:sp>
      <p:pic>
        <p:nvPicPr>
          <p:cNvPr id="6" name="Picture 5" descr="A group of people standing in front of a window and collaborating in a project. &#10;">
            <a:extLst>
              <a:ext uri="{FF2B5EF4-FFF2-40B4-BE49-F238E27FC236}">
                <a16:creationId xmlns:a16="http://schemas.microsoft.com/office/drawing/2014/main" id="{19B33D1A-8288-4C66-ABD5-2956B67A24DF}"/>
              </a:ext>
            </a:extLst>
          </p:cNvPr>
          <p:cNvPicPr>
            <a:picLocks noChangeAspect="1"/>
          </p:cNvPicPr>
          <p:nvPr/>
        </p:nvPicPr>
        <p:blipFill>
          <a:blip r:embed="rId3"/>
          <a:stretch>
            <a:fillRect/>
          </a:stretch>
        </p:blipFill>
        <p:spPr>
          <a:xfrm>
            <a:off x="6255328" y="1983005"/>
            <a:ext cx="4925291" cy="3693968"/>
          </a:xfrm>
          <a:prstGeom prst="rect">
            <a:avLst/>
          </a:prstGeom>
        </p:spPr>
      </p:pic>
      <p:sp>
        <p:nvSpPr>
          <p:cNvPr id="5" name="Footer Placeholder 4">
            <a:extLst>
              <a:ext uri="{FF2B5EF4-FFF2-40B4-BE49-F238E27FC236}">
                <a16:creationId xmlns:a16="http://schemas.microsoft.com/office/drawing/2014/main" id="{78CD353B-3151-458F-9D24-EB8AAFC61089}"/>
              </a:ext>
            </a:extLst>
          </p:cNvPr>
          <p:cNvSpPr>
            <a:spLocks noGrp="1"/>
          </p:cNvSpPr>
          <p:nvPr>
            <p:ph type="ftr" sz="quarter" idx="11"/>
          </p:nvPr>
        </p:nvSpPr>
        <p:spPr/>
        <p:txBody>
          <a:bodyPr/>
          <a:lstStyle/>
          <a:p>
            <a:r>
              <a:rPr lang="en-US"/>
              <a:t>Quality Engineering for Software that Works @FCMAT/CSIS 2018</a:t>
            </a:r>
          </a:p>
        </p:txBody>
      </p:sp>
    </p:spTree>
    <p:extLst>
      <p:ext uri="{BB962C8B-B14F-4D97-AF65-F5344CB8AC3E}">
        <p14:creationId xmlns:p14="http://schemas.microsoft.com/office/powerpoint/2010/main" val="320669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a:xfrm>
            <a:off x="2017143" y="221351"/>
            <a:ext cx="10515600" cy="1325563"/>
          </a:xfrm>
        </p:spPr>
        <p:txBody>
          <a:bodyPr>
            <a:normAutofit/>
          </a:bodyPr>
          <a:lstStyle/>
          <a:p>
            <a:r>
              <a:rPr lang="en-US"/>
              <a:t>Agile Scrum Transformation </a:t>
            </a:r>
          </a:p>
        </p:txBody>
      </p:sp>
      <p:sp>
        <p:nvSpPr>
          <p:cNvPr id="22" name="Footer Placeholder 21">
            <a:extLst>
              <a:ext uri="{FF2B5EF4-FFF2-40B4-BE49-F238E27FC236}">
                <a16:creationId xmlns:a16="http://schemas.microsoft.com/office/drawing/2014/main" id="{4FCF1010-5CC5-44BE-A55C-57088B43017C}"/>
              </a:ext>
            </a:extLst>
          </p:cNvPr>
          <p:cNvSpPr>
            <a:spLocks noGrp="1"/>
          </p:cNvSpPr>
          <p:nvPr>
            <p:ph type="ftr" sz="quarter" idx="11"/>
          </p:nvPr>
        </p:nvSpPr>
        <p:spPr/>
        <p:txBody>
          <a:bodyPr/>
          <a:lstStyle/>
          <a:p>
            <a:r>
              <a:rPr lang="en-US"/>
              <a:t>Quality Engineering for Software that Works @FCMAT/CSIS 2018</a:t>
            </a:r>
          </a:p>
        </p:txBody>
      </p:sp>
      <p:pic>
        <p:nvPicPr>
          <p:cNvPr id="4" name="Picture 3" descr="Agile process workflow">
            <a:extLst>
              <a:ext uri="{FF2B5EF4-FFF2-40B4-BE49-F238E27FC236}">
                <a16:creationId xmlns:a16="http://schemas.microsoft.com/office/drawing/2014/main" id="{43180E94-34C5-4F7A-B2EE-6E39C3890803}"/>
              </a:ext>
            </a:extLst>
          </p:cNvPr>
          <p:cNvPicPr>
            <a:picLocks noChangeAspect="1"/>
          </p:cNvPicPr>
          <p:nvPr/>
        </p:nvPicPr>
        <p:blipFill>
          <a:blip r:embed="rId3"/>
          <a:stretch>
            <a:fillRect/>
          </a:stretch>
        </p:blipFill>
        <p:spPr>
          <a:xfrm>
            <a:off x="1288210" y="1391728"/>
            <a:ext cx="8508520" cy="4232695"/>
          </a:xfrm>
          <a:prstGeom prst="rect">
            <a:avLst/>
          </a:prstGeom>
        </p:spPr>
      </p:pic>
    </p:spTree>
    <p:extLst>
      <p:ext uri="{BB962C8B-B14F-4D97-AF65-F5344CB8AC3E}">
        <p14:creationId xmlns:p14="http://schemas.microsoft.com/office/powerpoint/2010/main" val="349867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D58A-E27C-458B-8C63-506B39F1346D}"/>
              </a:ext>
            </a:extLst>
          </p:cNvPr>
          <p:cNvSpPr>
            <a:spLocks noGrp="1"/>
          </p:cNvSpPr>
          <p:nvPr>
            <p:ph type="title"/>
          </p:nvPr>
        </p:nvSpPr>
        <p:spPr/>
        <p:txBody>
          <a:bodyPr/>
          <a:lstStyle/>
          <a:p>
            <a:pPr algn="ctr"/>
            <a:r>
              <a:rPr lang="en-US"/>
              <a:t>Agile and Test Automation Go </a:t>
            </a:r>
            <a:br>
              <a:rPr lang="en-US">
                <a:cs typeface="Arial"/>
              </a:rPr>
            </a:br>
            <a:r>
              <a:rPr lang="en-US"/>
              <a:t>Hand in Hand</a:t>
            </a:r>
          </a:p>
        </p:txBody>
      </p:sp>
      <p:sp>
        <p:nvSpPr>
          <p:cNvPr id="6" name="Footer Placeholder 5">
            <a:extLst>
              <a:ext uri="{FF2B5EF4-FFF2-40B4-BE49-F238E27FC236}">
                <a16:creationId xmlns:a16="http://schemas.microsoft.com/office/drawing/2014/main" id="{BD04DBC8-5D7C-4CC5-9355-F575B48B3A03}"/>
              </a:ext>
            </a:extLst>
          </p:cNvPr>
          <p:cNvSpPr>
            <a:spLocks noGrp="1"/>
          </p:cNvSpPr>
          <p:nvPr>
            <p:ph type="ftr" sz="quarter" idx="11"/>
          </p:nvPr>
        </p:nvSpPr>
        <p:spPr/>
        <p:txBody>
          <a:bodyPr/>
          <a:lstStyle/>
          <a:p>
            <a:r>
              <a:rPr lang="en-US"/>
              <a:t>Quality Engineering for Software that Works @FCMAT/CSIS 2018</a:t>
            </a:r>
          </a:p>
        </p:txBody>
      </p:sp>
      <p:sp>
        <p:nvSpPr>
          <p:cNvPr id="3" name="Content Placeholder 2">
            <a:extLst>
              <a:ext uri="{FF2B5EF4-FFF2-40B4-BE49-F238E27FC236}">
                <a16:creationId xmlns:a16="http://schemas.microsoft.com/office/drawing/2014/main" id="{3A491603-9567-455F-992D-08D1295A046F}"/>
              </a:ext>
            </a:extLst>
          </p:cNvPr>
          <p:cNvSpPr txBox="1">
            <a:spLocks/>
          </p:cNvSpPr>
          <p:nvPr/>
        </p:nvSpPr>
        <p:spPr>
          <a:xfrm>
            <a:off x="1450759" y="2170642"/>
            <a:ext cx="8095265" cy="32332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615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rgbClr val="1615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Dilbert comic strip on October </a:t>
            </a:r>
            <a:r>
              <a:rPr lang="en-US" dirty="0">
                <a:cs typeface="Arial"/>
              </a:rPr>
              <a:t>21, 2018. </a:t>
            </a:r>
            <a:endParaRPr lang="en-US" dirty="0"/>
          </a:p>
          <a:p>
            <a:r>
              <a:rPr lang="en-US" dirty="0">
                <a:solidFill>
                  <a:srgbClr val="000000"/>
                </a:solidFill>
                <a:cs typeface="Arial"/>
                <a:hlinkClick r:id="rId3"/>
              </a:rPr>
              <a:t>https://dilbert.com/strip/2018-10-21</a:t>
            </a:r>
            <a:r>
              <a:rPr lang="en-US" dirty="0">
                <a:solidFill>
                  <a:srgbClr val="000000"/>
                </a:solidFill>
                <a:cs typeface="Arial"/>
              </a:rPr>
              <a:t> </a:t>
            </a:r>
            <a:endParaRPr lang="en-US" dirty="0">
              <a:cs typeface="Arial"/>
            </a:endParaRPr>
          </a:p>
          <a:p>
            <a:endParaRPr lang="en-US">
              <a:cs typeface="Arial"/>
            </a:endParaRPr>
          </a:p>
          <a:p>
            <a:endParaRPr lang="en-US"/>
          </a:p>
          <a:p>
            <a:pPr lvl="1"/>
            <a:endParaRPr lang="en-US"/>
          </a:p>
        </p:txBody>
      </p:sp>
    </p:spTree>
    <p:extLst>
      <p:ext uri="{BB962C8B-B14F-4D97-AF65-F5344CB8AC3E}">
        <p14:creationId xmlns:p14="http://schemas.microsoft.com/office/powerpoint/2010/main" val="169527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p:txBody>
          <a:bodyPr>
            <a:normAutofit/>
          </a:bodyPr>
          <a:lstStyle/>
          <a:p>
            <a:pPr algn="ctr"/>
            <a:r>
              <a:rPr lang="en-US" sz="4800"/>
              <a:t>Test Automation </a:t>
            </a:r>
            <a:r>
              <a:rPr lang="en-US" sz="4800">
                <a:cs typeface="Arial"/>
              </a:rPr>
              <a:t>Best Practices</a:t>
            </a:r>
          </a:p>
        </p:txBody>
      </p:sp>
      <p:sp>
        <p:nvSpPr>
          <p:cNvPr id="3" name="Content Placeholder 2">
            <a:extLst>
              <a:ext uri="{FF2B5EF4-FFF2-40B4-BE49-F238E27FC236}">
                <a16:creationId xmlns:a16="http://schemas.microsoft.com/office/drawing/2014/main" id="{986E4C2B-EEDF-DF44-A11B-F920B37107B1}"/>
              </a:ext>
            </a:extLst>
          </p:cNvPr>
          <p:cNvSpPr>
            <a:spLocks noGrp="1"/>
          </p:cNvSpPr>
          <p:nvPr>
            <p:ph idx="1"/>
          </p:nvPr>
        </p:nvSpPr>
        <p:spPr>
          <a:xfrm>
            <a:off x="838200" y="1825625"/>
            <a:ext cx="4616669" cy="4185708"/>
          </a:xfrm>
        </p:spPr>
        <p:txBody>
          <a:bodyPr vert="horz" lIns="91440" tIns="45720" rIns="91440" bIns="45720" rtlCol="0" anchor="t">
            <a:noAutofit/>
          </a:bodyPr>
          <a:lstStyle/>
          <a:p>
            <a:r>
              <a:rPr lang="en-US"/>
              <a:t>Make it a priority</a:t>
            </a:r>
            <a:r>
              <a:rPr lang="en-US">
                <a:cs typeface="Arial"/>
              </a:rPr>
              <a:t>, automate from day one</a:t>
            </a:r>
          </a:p>
          <a:p>
            <a:r>
              <a:rPr lang="en-US">
                <a:cs typeface="Arial"/>
              </a:rPr>
              <a:t>Design application testable</a:t>
            </a:r>
          </a:p>
          <a:p>
            <a:r>
              <a:rPr lang="en-US">
                <a:cs typeface="Arial"/>
              </a:rPr>
              <a:t>Get the right people on the bus</a:t>
            </a:r>
          </a:p>
          <a:p>
            <a:r>
              <a:rPr lang="en-US">
                <a:cs typeface="Arial"/>
              </a:rPr>
              <a:t>Automate what matters</a:t>
            </a:r>
          </a:p>
          <a:p>
            <a:r>
              <a:rPr lang="en-US">
                <a:cs typeface="Arial"/>
              </a:rPr>
              <a:t>Co-locate application and automation</a:t>
            </a:r>
          </a:p>
          <a:p>
            <a:r>
              <a:rPr lang="en-US">
                <a:cs typeface="Arial"/>
              </a:rPr>
              <a:t>Fail early and frequently</a:t>
            </a:r>
          </a:p>
          <a:p>
            <a:r>
              <a:rPr lang="en-US"/>
              <a:t>Keep up with the upkeep</a:t>
            </a:r>
          </a:p>
          <a:p>
            <a:endParaRPr lang="en-US">
              <a:cs typeface="Arial"/>
            </a:endParaRPr>
          </a:p>
          <a:p>
            <a:endParaRPr lang="en-US">
              <a:cs typeface="Arial"/>
            </a:endParaRPr>
          </a:p>
        </p:txBody>
      </p:sp>
      <p:pic>
        <p:nvPicPr>
          <p:cNvPr id="5" name="Picture 4" descr="Agile DevOps Pipeline" title="A screenshot">
            <a:extLst>
              <a:ext uri="{FF2B5EF4-FFF2-40B4-BE49-F238E27FC236}">
                <a16:creationId xmlns:a16="http://schemas.microsoft.com/office/drawing/2014/main" id="{8E62BEFD-3491-4538-9FED-1C4FF8C32342}"/>
              </a:ext>
            </a:extLst>
          </p:cNvPr>
          <p:cNvPicPr>
            <a:picLocks noChangeAspect="1"/>
          </p:cNvPicPr>
          <p:nvPr/>
        </p:nvPicPr>
        <p:blipFill>
          <a:blip r:embed="rId3"/>
          <a:stretch>
            <a:fillRect/>
          </a:stretch>
        </p:blipFill>
        <p:spPr>
          <a:xfrm>
            <a:off x="6096000" y="1690688"/>
            <a:ext cx="4184662" cy="1572774"/>
          </a:xfrm>
          <a:prstGeom prst="rect">
            <a:avLst/>
          </a:prstGeom>
        </p:spPr>
      </p:pic>
      <p:pic>
        <p:nvPicPr>
          <p:cNvPr id="6" name="Picture 5" descr="Agile DevOps Pull Request" title="A screenshot">
            <a:extLst>
              <a:ext uri="{FF2B5EF4-FFF2-40B4-BE49-F238E27FC236}">
                <a16:creationId xmlns:a16="http://schemas.microsoft.com/office/drawing/2014/main" id="{79DA1809-4B5B-44D0-BAFD-83AC1D3989EC}"/>
              </a:ext>
            </a:extLst>
          </p:cNvPr>
          <p:cNvPicPr>
            <a:picLocks noChangeAspect="1"/>
          </p:cNvPicPr>
          <p:nvPr/>
        </p:nvPicPr>
        <p:blipFill>
          <a:blip r:embed="rId4"/>
          <a:stretch>
            <a:fillRect/>
          </a:stretch>
        </p:blipFill>
        <p:spPr>
          <a:xfrm>
            <a:off x="5796455" y="3452643"/>
            <a:ext cx="5220429" cy="1114581"/>
          </a:xfrm>
          <a:prstGeom prst="rect">
            <a:avLst/>
          </a:prstGeom>
        </p:spPr>
      </p:pic>
      <p:pic>
        <p:nvPicPr>
          <p:cNvPr id="7" name="Picture 6" descr="Azure DevOps Tests passing 100 percent. " title="A screenshot">
            <a:extLst>
              <a:ext uri="{FF2B5EF4-FFF2-40B4-BE49-F238E27FC236}">
                <a16:creationId xmlns:a16="http://schemas.microsoft.com/office/drawing/2014/main" id="{A64B8539-D657-4C75-B57A-64ED5AF368A4}"/>
              </a:ext>
            </a:extLst>
          </p:cNvPr>
          <p:cNvPicPr>
            <a:picLocks noChangeAspect="1"/>
          </p:cNvPicPr>
          <p:nvPr/>
        </p:nvPicPr>
        <p:blipFill>
          <a:blip r:embed="rId5"/>
          <a:stretch>
            <a:fillRect/>
          </a:stretch>
        </p:blipFill>
        <p:spPr>
          <a:xfrm>
            <a:off x="5796455" y="4658593"/>
            <a:ext cx="4991797" cy="1352739"/>
          </a:xfrm>
          <a:prstGeom prst="rect">
            <a:avLst/>
          </a:prstGeom>
        </p:spPr>
      </p:pic>
      <p:sp>
        <p:nvSpPr>
          <p:cNvPr id="9" name="Footer Placeholder 8">
            <a:extLst>
              <a:ext uri="{FF2B5EF4-FFF2-40B4-BE49-F238E27FC236}">
                <a16:creationId xmlns:a16="http://schemas.microsoft.com/office/drawing/2014/main" id="{3DD1A45F-21CF-4EAB-9161-558F5D1476A8}"/>
              </a:ext>
            </a:extLst>
          </p:cNvPr>
          <p:cNvSpPr>
            <a:spLocks noGrp="1"/>
          </p:cNvSpPr>
          <p:nvPr>
            <p:ph type="ftr" sz="quarter" idx="11"/>
          </p:nvPr>
        </p:nvSpPr>
        <p:spPr/>
        <p:txBody>
          <a:bodyPr/>
          <a:lstStyle/>
          <a:p>
            <a:r>
              <a:rPr lang="en-US"/>
              <a:t>Quality Engineering for Software that Works @FCMAT/CSIS 2018</a:t>
            </a:r>
          </a:p>
        </p:txBody>
      </p:sp>
    </p:spTree>
    <p:extLst>
      <p:ext uri="{BB962C8B-B14F-4D97-AF65-F5344CB8AC3E}">
        <p14:creationId xmlns:p14="http://schemas.microsoft.com/office/powerpoint/2010/main" val="36704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893-206D-DA40-9EC6-1D37F2A43B7D}"/>
              </a:ext>
            </a:extLst>
          </p:cNvPr>
          <p:cNvSpPr>
            <a:spLocks noGrp="1"/>
          </p:cNvSpPr>
          <p:nvPr>
            <p:ph type="title"/>
          </p:nvPr>
        </p:nvSpPr>
        <p:spPr/>
        <p:txBody>
          <a:bodyPr>
            <a:normAutofit/>
          </a:bodyPr>
          <a:lstStyle/>
          <a:p>
            <a:pPr algn="ctr"/>
            <a:r>
              <a:rPr lang="en-US"/>
              <a:t>Accessibility </a:t>
            </a:r>
            <a:r>
              <a:rPr lang="en-US">
                <a:cs typeface="Arial"/>
              </a:rPr>
              <a:t>Testing Standards</a:t>
            </a:r>
          </a:p>
        </p:txBody>
      </p:sp>
      <p:sp>
        <p:nvSpPr>
          <p:cNvPr id="3" name="Content Placeholder 2">
            <a:extLst>
              <a:ext uri="{FF2B5EF4-FFF2-40B4-BE49-F238E27FC236}">
                <a16:creationId xmlns:a16="http://schemas.microsoft.com/office/drawing/2014/main" id="{986E4C2B-EEDF-DF44-A11B-F920B37107B1}"/>
              </a:ext>
            </a:extLst>
          </p:cNvPr>
          <p:cNvSpPr>
            <a:spLocks noGrp="1"/>
          </p:cNvSpPr>
          <p:nvPr>
            <p:ph idx="1"/>
          </p:nvPr>
        </p:nvSpPr>
        <p:spPr>
          <a:xfrm>
            <a:off x="924464" y="1782493"/>
            <a:ext cx="4620884" cy="4185708"/>
          </a:xfrm>
        </p:spPr>
        <p:txBody>
          <a:bodyPr vert="horz" lIns="91440" tIns="45720" rIns="91440" bIns="45720" rtlCol="0" anchor="t">
            <a:normAutofit/>
          </a:bodyPr>
          <a:lstStyle/>
          <a:p>
            <a:endParaRPr lang="en-US"/>
          </a:p>
          <a:p>
            <a:r>
              <a:rPr lang="en-US">
                <a:cs typeface="Arial"/>
              </a:rPr>
              <a:t>International: WCAG 2.1</a:t>
            </a:r>
            <a:endParaRPr lang="en-US"/>
          </a:p>
          <a:p>
            <a:pPr lvl="1"/>
            <a:r>
              <a:rPr lang="en-US"/>
              <a:t>CDE Web Standards </a:t>
            </a:r>
          </a:p>
          <a:p>
            <a:r>
              <a:rPr lang="en-US"/>
              <a:t>US: The Rehabilitation Act </a:t>
            </a:r>
            <a:endParaRPr lang="en-US">
              <a:cs typeface="Arial"/>
            </a:endParaRPr>
          </a:p>
          <a:p>
            <a:pPr lvl="1"/>
            <a:r>
              <a:rPr lang="en-US"/>
              <a:t>Section 508</a:t>
            </a:r>
            <a:endParaRPr lang="en-US">
              <a:cs typeface="Arial"/>
            </a:endParaRPr>
          </a:p>
          <a:p>
            <a:endParaRPr lang="en-US"/>
          </a:p>
        </p:txBody>
      </p:sp>
      <p:sp>
        <p:nvSpPr>
          <p:cNvPr id="5" name="AutoShape 2" descr="https://us-api.asm.skype.com/v1/objects/0-cus-d9-acccc2e931c783d46127bcaed605f55c/views/imgo">
            <a:extLst>
              <a:ext uri="{FF2B5EF4-FFF2-40B4-BE49-F238E27FC236}">
                <a16:creationId xmlns:a16="http://schemas.microsoft.com/office/drawing/2014/main" id="{6170D048-01CE-43FC-B7AB-83F6E6BD2DD3}"/>
              </a:ext>
            </a:extLst>
          </p:cNvPr>
          <p:cNvSpPr>
            <a:spLocks noChangeAspect="1" noChangeArrowheads="1"/>
          </p:cNvSpPr>
          <p:nvPr/>
        </p:nvSpPr>
        <p:spPr bwMode="auto">
          <a:xfrm>
            <a:off x="2286000" y="1495425"/>
            <a:ext cx="7620000" cy="3867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Logo - Web Content Accessibility Guidelines">
            <a:extLst>
              <a:ext uri="{FF2B5EF4-FFF2-40B4-BE49-F238E27FC236}">
                <a16:creationId xmlns:a16="http://schemas.microsoft.com/office/drawing/2014/main" id="{17665B29-7899-4C9B-BEBA-D1A24D703E3B}"/>
              </a:ext>
            </a:extLst>
          </p:cNvPr>
          <p:cNvPicPr>
            <a:picLocks noChangeAspect="1"/>
          </p:cNvPicPr>
          <p:nvPr/>
        </p:nvPicPr>
        <p:blipFill>
          <a:blip r:embed="rId3"/>
          <a:stretch>
            <a:fillRect/>
          </a:stretch>
        </p:blipFill>
        <p:spPr>
          <a:xfrm>
            <a:off x="5774432" y="2131438"/>
            <a:ext cx="5469595" cy="917098"/>
          </a:xfrm>
          <a:prstGeom prst="rect">
            <a:avLst/>
          </a:prstGeom>
        </p:spPr>
      </p:pic>
      <p:sp>
        <p:nvSpPr>
          <p:cNvPr id="7" name="Footer Placeholder 6">
            <a:extLst>
              <a:ext uri="{FF2B5EF4-FFF2-40B4-BE49-F238E27FC236}">
                <a16:creationId xmlns:a16="http://schemas.microsoft.com/office/drawing/2014/main" id="{E31257D0-04F7-473B-8156-46553773F6A5}"/>
              </a:ext>
            </a:extLst>
          </p:cNvPr>
          <p:cNvSpPr>
            <a:spLocks noGrp="1"/>
          </p:cNvSpPr>
          <p:nvPr>
            <p:ph type="ftr" sz="quarter" idx="11"/>
          </p:nvPr>
        </p:nvSpPr>
        <p:spPr/>
        <p:txBody>
          <a:bodyPr/>
          <a:lstStyle/>
          <a:p>
            <a:r>
              <a:rPr lang="en-US"/>
              <a:t>Quality Engineering for Software that Works @FCMAT/CSIS 2018</a:t>
            </a:r>
          </a:p>
        </p:txBody>
      </p:sp>
      <p:pic>
        <p:nvPicPr>
          <p:cNvPr id="4" name="Picture 7" descr="section508.gov">
            <a:extLst>
              <a:ext uri="{FF2B5EF4-FFF2-40B4-BE49-F238E27FC236}">
                <a16:creationId xmlns:a16="http://schemas.microsoft.com/office/drawing/2014/main" id="{D08DA219-8E84-4131-840C-6C0CE215DB42}"/>
              </a:ext>
            </a:extLst>
          </p:cNvPr>
          <p:cNvPicPr>
            <a:picLocks noChangeAspect="1"/>
          </p:cNvPicPr>
          <p:nvPr/>
        </p:nvPicPr>
        <p:blipFill>
          <a:blip r:embed="rId4"/>
          <a:stretch>
            <a:fillRect/>
          </a:stretch>
        </p:blipFill>
        <p:spPr>
          <a:xfrm>
            <a:off x="5658929" y="3292963"/>
            <a:ext cx="5719312" cy="990943"/>
          </a:xfrm>
          <a:prstGeom prst="rect">
            <a:avLst/>
          </a:prstGeom>
        </p:spPr>
      </p:pic>
      <p:pic>
        <p:nvPicPr>
          <p:cNvPr id="8" name="Picture 8" descr="Logo - Accessibile Rich Internet Applications by W3C">
            <a:extLst>
              <a:ext uri="{FF2B5EF4-FFF2-40B4-BE49-F238E27FC236}">
                <a16:creationId xmlns:a16="http://schemas.microsoft.com/office/drawing/2014/main" id="{9106D129-7868-40FA-A240-13F4C05C1C81}"/>
              </a:ext>
            </a:extLst>
          </p:cNvPr>
          <p:cNvPicPr>
            <a:picLocks noChangeAspect="1"/>
          </p:cNvPicPr>
          <p:nvPr/>
        </p:nvPicPr>
        <p:blipFill>
          <a:blip r:embed="rId5"/>
          <a:stretch>
            <a:fillRect/>
          </a:stretch>
        </p:blipFill>
        <p:spPr>
          <a:xfrm>
            <a:off x="5773947" y="4511048"/>
            <a:ext cx="5388633" cy="840771"/>
          </a:xfrm>
          <a:prstGeom prst="rect">
            <a:avLst/>
          </a:prstGeom>
        </p:spPr>
      </p:pic>
    </p:spTree>
    <p:extLst>
      <p:ext uri="{BB962C8B-B14F-4D97-AF65-F5344CB8AC3E}">
        <p14:creationId xmlns:p14="http://schemas.microsoft.com/office/powerpoint/2010/main" val="418722456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B6189C2C42938499CA13C75961A7ED9" ma:contentTypeVersion="9" ma:contentTypeDescription="Create a new document." ma:contentTypeScope="" ma:versionID="f3e63f8852460bc88314ebeb7b636125">
  <xsd:schema xmlns:xsd="http://www.w3.org/2001/XMLSchema" xmlns:xs="http://www.w3.org/2001/XMLSchema" xmlns:p="http://schemas.microsoft.com/office/2006/metadata/properties" xmlns:ns2="88c68383-87e6-47d9-bddd-bf3f846e2f30" xmlns:ns3="186db01c-c4a5-44d8-a310-3ab2db9d5f5c" targetNamespace="http://schemas.microsoft.com/office/2006/metadata/properties" ma:root="true" ma:fieldsID="5535b41d112710ce7ebd42e200115b07" ns2:_="" ns3:_="">
    <xsd:import namespace="88c68383-87e6-47d9-bddd-bf3f846e2f30"/>
    <xsd:import namespace="186db01c-c4a5-44d8-a310-3ab2db9d5f5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ReportPeriod" minOccurs="0"/>
                <xsd:element ref="ns3:DocBody"/>
                <xsd:element ref="ns3:DocShortBody"/>
                <xsd:element ref="ns3:DocTitle"/>
                <xsd:element ref="ns3:Sign_x002d_off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68383-87e6-47d9-bddd-bf3f846e2f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86db01c-c4a5-44d8-a310-3ab2db9d5f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ReportPeriod" ma:index="15" nillable="true" ma:displayName="ReportingPeriod" ma:format="Dropdown" ma:internalName="ReportPeriod">
      <xsd:simpleType>
        <xsd:restriction base="dms:Choice">
          <xsd:enumeration value="Fall 1"/>
          <xsd:enumeration value="Fall 2"/>
          <xsd:enumeration value="EOY"/>
        </xsd:restriction>
      </xsd:simpleType>
    </xsd:element>
    <xsd:element name="DocBody" ma:index="16" ma:displayName="DocBody" ma:internalName="DocBody">
      <xsd:simpleType>
        <xsd:restriction base="dms:Note"/>
      </xsd:simpleType>
    </xsd:element>
    <xsd:element name="DocShortBody" ma:index="17" ma:displayName="DocShortBody" ma:internalName="DocShortBody">
      <xsd:simpleType>
        <xsd:restriction base="dms:Note"/>
      </xsd:simpleType>
    </xsd:element>
    <xsd:element name="DocTitle" ma:index="18" ma:displayName="DocTitle" ma:internalName="DocTitle">
      <xsd:simpleType>
        <xsd:restriction base="dms:Text">
          <xsd:maxLength value="255"/>
        </xsd:restriction>
      </xsd:simpleType>
    </xsd:element>
    <xsd:element name="Sign_x002d_off_x0020_status" ma:index="19" nillable="true" ma:displayName="Sign-off status" ma:internalName="Sign_x002d_off_x0020_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8c68383-87e6-47d9-bddd-bf3f846e2f30">V2FRC72ACC37-661584439-151</_dlc_DocId>
    <_dlc_DocIdUrl xmlns="88c68383-87e6-47d9-bddd-bf3f846e2f30">
      <Url>https://fcmat2.sharepoint.com/sites/intranet/_layouts/15/DocIdRedir.aspx?ID=V2FRC72ACC37-661584439-151</Url>
      <Description>V2FRC72ACC37-661584439-151</Description>
    </_dlc_DocIdUrl>
    <DocBody xmlns="186db01c-c4a5-44d8-a310-3ab2db9d5f5c">Quality isn’t something that you check after the software has been developed. It starts at the beginning and is “baked in” every step of the way. In this session, we share our QA team’s progress in adopting practices, tools, and techniques to ensure high-quality software application releases. You will learn about testing automation, tooling, metrics and measurement, test team leadership, and the role of testing within an Agile software development workflow.</DocBody>
    <DocShortBody xmlns="186db01c-c4a5-44d8-a310-3ab2db9d5f5c">Quality isn’t something that you check after the software has been developed. It starts at the beginning and is “baked in” every step of the way. In this session, we share our QA team’s progress in adopting practices, tools, and techniques to ensure high-quality software application releases. You will learn about testing automation, tooling, metrics and measurement, test team leadership, and the role of testing within an Agile software development workflow.</DocShortBody>
    <DocTitle xmlns="186db01c-c4a5-44d8-a310-3ab2db9d5f5c">Quality Engineering for Software that Works</DocTitle>
    <Sign_x002d_off_x0020_status xmlns="186db01c-c4a5-44d8-a310-3ab2db9d5f5c" xsi:nil="true"/>
    <ReportPeriod xmlns="186db01c-c4a5-44d8-a310-3ab2db9d5f5c"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B60845-6441-48A2-B1C0-D2185937656D}">
  <ds:schemaRefs>
    <ds:schemaRef ds:uri="http://schemas.microsoft.com/sharepoint/events"/>
  </ds:schemaRefs>
</ds:datastoreItem>
</file>

<file path=customXml/itemProps2.xml><?xml version="1.0" encoding="utf-8"?>
<ds:datastoreItem xmlns:ds="http://schemas.openxmlformats.org/officeDocument/2006/customXml" ds:itemID="{048F98B9-D873-4A15-9578-D3AED15376E8}"/>
</file>

<file path=customXml/itemProps3.xml><?xml version="1.0" encoding="utf-8"?>
<ds:datastoreItem xmlns:ds="http://schemas.openxmlformats.org/officeDocument/2006/customXml" ds:itemID="{E29790DB-8793-4B18-8296-DDB4E3B82D63}">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20d36742-3e90-4118-bbd7-206a220481fb"/>
    <ds:schemaRef ds:uri="88c68383-87e6-47d9-bddd-bf3f846e2f30"/>
    <ds:schemaRef ds:uri="http://www.w3.org/XML/1998/namespace"/>
  </ds:schemaRefs>
</ds:datastoreItem>
</file>

<file path=customXml/itemProps4.xml><?xml version="1.0" encoding="utf-8"?>
<ds:datastoreItem xmlns:ds="http://schemas.openxmlformats.org/officeDocument/2006/customXml" ds:itemID="{9FBF6B90-249C-4FFD-B837-26E92A082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Widescreen</PresentationFormat>
  <Paragraphs>119</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Quality Engineering for Software that Works </vt:lpstr>
      <vt:lpstr>We Are In the Software Business  </vt:lpstr>
      <vt:lpstr>Our Stories</vt:lpstr>
      <vt:lpstr>What Went Well and  What Didn’t Go So Well</vt:lpstr>
      <vt:lpstr>The Whole Team Approach</vt:lpstr>
      <vt:lpstr>Agile Scrum Transformation </vt:lpstr>
      <vt:lpstr>Agile and Test Automation Go  Hand in Hand</vt:lpstr>
      <vt:lpstr>Test Automation Best Practices</vt:lpstr>
      <vt:lpstr>Accessibility Testing Standards</vt:lpstr>
      <vt:lpstr>Accessibility in the DNA</vt:lpstr>
      <vt:lpstr>Performance Testing  Do’s and Don'ts</vt:lpstr>
      <vt:lpstr>Performance Testing Do’s and Don’ts</vt:lpstr>
      <vt:lpstr>Moving Up the Test Maturity Levels</vt:lpstr>
      <vt:lpstr>What If We Could</vt:lpstr>
      <vt:lpstr>Introducing BDD and ATDD</vt:lpstr>
      <vt:lpstr>Implementing BDD and ATDD</vt:lpstr>
      <vt:lpstr>Share Your Stories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Engineering for Software that Works</dc:title>
  <dc:creator/>
  <cp:lastModifiedBy/>
  <cp:revision>1</cp:revision>
  <dcterms:created xsi:type="dcterms:W3CDTF">2018-12-06T00:07:26Z</dcterms:created>
  <dcterms:modified xsi:type="dcterms:W3CDTF">2018-12-24T16:15:14Z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0x0101003B6189C2C42938499CA13C75961A7ED9</vt:lpwstr>
  </property>
  <property fmtid="{D5CDD505-2E9C-101B-9397-08002B2CF9AE}" pid="3" name="_dlc_DocIdItemGuid">
    <vt:lpwstr>31d50339-234a-491d-83b3-8a0098937f3e</vt:lpwstr>
  </property>
  <property fmtid="{D5CDD505-2E9C-101B-9397-08002B2CF9AE}" pid="4" name="Order">
    <vt:r8>6600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