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3.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2" r:id="rId5"/>
    <p:sldMasterId id="2147483648" r:id="rId6"/>
    <p:sldMasterId id="2147483693" r:id="rId7"/>
    <p:sldMasterId id="2147483752" r:id="rId8"/>
  </p:sldMasterIdLst>
  <p:notesMasterIdLst>
    <p:notesMasterId r:id="rId58"/>
  </p:notesMasterIdLst>
  <p:sldIdLst>
    <p:sldId id="1871" r:id="rId9"/>
    <p:sldId id="1872" r:id="rId10"/>
    <p:sldId id="1874" r:id="rId11"/>
    <p:sldId id="2357" r:id="rId12"/>
    <p:sldId id="285" r:id="rId13"/>
    <p:sldId id="258" r:id="rId14"/>
    <p:sldId id="2362" r:id="rId15"/>
    <p:sldId id="690" r:id="rId16"/>
    <p:sldId id="727" r:id="rId17"/>
    <p:sldId id="729" r:id="rId18"/>
    <p:sldId id="730" r:id="rId19"/>
    <p:sldId id="732" r:id="rId20"/>
    <p:sldId id="2366" r:id="rId21"/>
    <p:sldId id="295" r:id="rId22"/>
    <p:sldId id="291" r:id="rId23"/>
    <p:sldId id="2361" r:id="rId24"/>
    <p:sldId id="2363" r:id="rId25"/>
    <p:sldId id="2364" r:id="rId26"/>
    <p:sldId id="2365" r:id="rId27"/>
    <p:sldId id="2358" r:id="rId28"/>
    <p:sldId id="1875" r:id="rId29"/>
    <p:sldId id="259" r:id="rId30"/>
    <p:sldId id="286" r:id="rId31"/>
    <p:sldId id="261" r:id="rId32"/>
    <p:sldId id="262" r:id="rId33"/>
    <p:sldId id="2359" r:id="rId34"/>
    <p:sldId id="263" r:id="rId35"/>
    <p:sldId id="272" r:id="rId36"/>
    <p:sldId id="273" r:id="rId37"/>
    <p:sldId id="274" r:id="rId38"/>
    <p:sldId id="275" r:id="rId39"/>
    <p:sldId id="276" r:id="rId40"/>
    <p:sldId id="279" r:id="rId41"/>
    <p:sldId id="278" r:id="rId42"/>
    <p:sldId id="280" r:id="rId43"/>
    <p:sldId id="264" r:id="rId44"/>
    <p:sldId id="265" r:id="rId45"/>
    <p:sldId id="266" r:id="rId46"/>
    <p:sldId id="267" r:id="rId47"/>
    <p:sldId id="268" r:id="rId48"/>
    <p:sldId id="855" r:id="rId49"/>
    <p:sldId id="1883" r:id="rId50"/>
    <p:sldId id="290" r:id="rId51"/>
    <p:sldId id="2360" r:id="rId52"/>
    <p:sldId id="1884" r:id="rId53"/>
    <p:sldId id="284" r:id="rId54"/>
    <p:sldId id="2354" r:id="rId55"/>
    <p:sldId id="2355" r:id="rId56"/>
    <p:sldId id="2356"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ha Friedrich" initials="MF" lastIdx="3" clrIdx="0">
    <p:extLst>
      <p:ext uri="{19B8F6BF-5375-455C-9EA6-DF929625EA0E}">
        <p15:presenceInfo xmlns:p15="http://schemas.microsoft.com/office/powerpoint/2012/main" userId="S::MFriedrich@fcmat.org::76ff614c-6f23-40f3-b099-5c5cc431d3f0" providerId="AD"/>
      </p:ext>
    </p:extLst>
  </p:cmAuthor>
  <p:cmAuthor id="2" name="Brandi Jauregui" initials="BJ" lastIdx="2" clrIdx="1">
    <p:extLst>
      <p:ext uri="{19B8F6BF-5375-455C-9EA6-DF929625EA0E}">
        <p15:presenceInfo xmlns:p15="http://schemas.microsoft.com/office/powerpoint/2012/main" userId="Brandi Jauregu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2E5F2"/>
    <a:srgbClr val="D2D6EA"/>
    <a:srgbClr val="FAE566"/>
    <a:srgbClr val="F4F5FA"/>
    <a:srgbClr val="8291C8"/>
    <a:srgbClr val="F8F200"/>
    <a:srgbClr val="F6D71A"/>
    <a:srgbClr val="64FC64"/>
    <a:srgbClr val="FF9999"/>
    <a:srgbClr val="E9EB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532" autoAdjust="0"/>
    <p:restoredTop sz="80480" autoAdjust="0"/>
  </p:normalViewPr>
  <p:slideViewPr>
    <p:cSldViewPr snapToGrid="0">
      <p:cViewPr varScale="1">
        <p:scale>
          <a:sx n="130" d="100"/>
          <a:sy n="130" d="100"/>
        </p:scale>
        <p:origin x="1208" y="1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1" d="100"/>
          <a:sy n="91" d="100"/>
        </p:scale>
        <p:origin x="375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tableStyles" Target="tableStyle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notesMaster" Target="notesMasters/notesMaster1.xml"/><Relationship Id="rId5" Type="http://schemas.openxmlformats.org/officeDocument/2006/relationships/slideMaster" Target="slideMasters/slideMaster1.xml"/><Relationship Id="rId61" Type="http://schemas.openxmlformats.org/officeDocument/2006/relationships/viewProps" Target="viewProp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8" Type="http://schemas.openxmlformats.org/officeDocument/2006/relationships/slideMaster" Target="slideMasters/slideMaster4.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commentAuthors" Target="commentAuthor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1.xml"/></Relationships>
</file>

<file path=ppt/diagrams/_rels/data1.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sv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1.sv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svg"/><Relationship Id="rId4" Type="http://schemas.openxmlformats.org/officeDocument/2006/relationships/image" Target="../media/image69.svg"/><Relationship Id="rId9" Type="http://schemas.openxmlformats.org/officeDocument/2006/relationships/image" Target="../media/image74.png"/></Relationships>
</file>

<file path=ppt/diagrams/_rels/drawing1.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sv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1.sv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svg"/><Relationship Id="rId4" Type="http://schemas.openxmlformats.org/officeDocument/2006/relationships/image" Target="../media/image69.svg"/><Relationship Id="rId9" Type="http://schemas.openxmlformats.org/officeDocument/2006/relationships/image" Target="../media/image74.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46C281-537F-4378-AC0E-2FD5B44931A2}" type="doc">
      <dgm:prSet loTypeId="urn:microsoft.com/office/officeart/2018/5/layout/IconCircle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CEE5870-9EAE-4A3B-9CA7-BA9B4D7F8DBE}">
      <dgm:prSet custT="1"/>
      <dgm:spPr/>
      <dgm:t>
        <a:bodyPr/>
        <a:lstStyle/>
        <a:p>
          <a:pPr>
            <a:lnSpc>
              <a:spcPct val="100000"/>
            </a:lnSpc>
            <a:defRPr cap="all"/>
          </a:pPr>
          <a:r>
            <a:rPr lang="en-US" sz="1400" dirty="0"/>
            <a:t>The WBLR file is part of the EOY 1 submission </a:t>
          </a:r>
        </a:p>
      </dgm:t>
    </dgm:pt>
    <dgm:pt modelId="{C39CA89E-E89A-490D-8BF2-7CEDDD23FF4A}" type="parTrans" cxnId="{8886F153-416C-43A9-9310-1DB5FE3AAB48}">
      <dgm:prSet/>
      <dgm:spPr/>
      <dgm:t>
        <a:bodyPr/>
        <a:lstStyle/>
        <a:p>
          <a:endParaRPr lang="en-US"/>
        </a:p>
      </dgm:t>
    </dgm:pt>
    <dgm:pt modelId="{3FA2B3B3-2F68-43F1-A357-A3A3153B9363}" type="sibTrans" cxnId="{8886F153-416C-43A9-9310-1DB5FE3AAB48}">
      <dgm:prSet/>
      <dgm:spPr/>
      <dgm:t>
        <a:bodyPr/>
        <a:lstStyle/>
        <a:p>
          <a:endParaRPr lang="en-US"/>
        </a:p>
      </dgm:t>
    </dgm:pt>
    <dgm:pt modelId="{19C5CE47-2084-4DBF-B4D5-9EE412B29132}">
      <dgm:prSet custT="1"/>
      <dgm:spPr/>
      <dgm:t>
        <a:bodyPr/>
        <a:lstStyle/>
        <a:p>
          <a:pPr>
            <a:lnSpc>
              <a:spcPct val="100000"/>
            </a:lnSpc>
            <a:defRPr cap="all"/>
          </a:pPr>
          <a:r>
            <a:rPr lang="en-US" sz="1400" dirty="0"/>
            <a:t>All Work-Based Learning data will come from the SIS</a:t>
          </a:r>
        </a:p>
      </dgm:t>
    </dgm:pt>
    <dgm:pt modelId="{889E7DB0-936C-4022-8AB2-DC411218443F}" type="parTrans" cxnId="{1F422589-89A7-453B-AF39-4F79EC264F87}">
      <dgm:prSet/>
      <dgm:spPr/>
      <dgm:t>
        <a:bodyPr/>
        <a:lstStyle/>
        <a:p>
          <a:endParaRPr lang="en-US"/>
        </a:p>
      </dgm:t>
    </dgm:pt>
    <dgm:pt modelId="{C4E38D05-8510-4E68-AC48-628501B4C20F}" type="sibTrans" cxnId="{1F422589-89A7-453B-AF39-4F79EC264F87}">
      <dgm:prSet/>
      <dgm:spPr/>
      <dgm:t>
        <a:bodyPr/>
        <a:lstStyle/>
        <a:p>
          <a:endParaRPr lang="en-US"/>
        </a:p>
      </dgm:t>
    </dgm:pt>
    <dgm:pt modelId="{92D853F3-6FC5-4D44-B5BF-18F2ED5697D9}">
      <dgm:prSet custT="1"/>
      <dgm:spPr/>
      <dgm:t>
        <a:bodyPr/>
        <a:lstStyle/>
        <a:p>
          <a:pPr>
            <a:lnSpc>
              <a:spcPct val="100000"/>
            </a:lnSpc>
            <a:defRPr cap="all"/>
          </a:pPr>
          <a:r>
            <a:rPr lang="en-US" sz="1400" dirty="0"/>
            <a:t>Work-Based learning data should be submitted for grades 9-12</a:t>
          </a:r>
        </a:p>
      </dgm:t>
    </dgm:pt>
    <dgm:pt modelId="{21B7A51A-6357-47CC-A506-3EC7472E7929}" type="parTrans" cxnId="{F81EAEBA-89B9-43BE-9D54-8D883720BCF7}">
      <dgm:prSet/>
      <dgm:spPr/>
      <dgm:t>
        <a:bodyPr/>
        <a:lstStyle/>
        <a:p>
          <a:endParaRPr lang="en-US"/>
        </a:p>
      </dgm:t>
    </dgm:pt>
    <dgm:pt modelId="{52382D9D-70B2-4E49-A1B0-5484FA52F9C8}" type="sibTrans" cxnId="{F81EAEBA-89B9-43BE-9D54-8D883720BCF7}">
      <dgm:prSet/>
      <dgm:spPr/>
      <dgm:t>
        <a:bodyPr/>
        <a:lstStyle/>
        <a:p>
          <a:endParaRPr lang="en-US"/>
        </a:p>
      </dgm:t>
    </dgm:pt>
    <dgm:pt modelId="{72FE178B-E4F5-490E-B9EB-2442B6706120}">
      <dgm:prSet custT="1"/>
      <dgm:spPr/>
      <dgm:t>
        <a:bodyPr/>
        <a:lstStyle/>
        <a:p>
          <a:pPr>
            <a:lnSpc>
              <a:spcPct val="100000"/>
            </a:lnSpc>
            <a:defRPr cap="all"/>
          </a:pPr>
          <a:r>
            <a:rPr lang="en-US" sz="1400" dirty="0"/>
            <a:t>Students may have multiple WBLR records</a:t>
          </a:r>
        </a:p>
      </dgm:t>
    </dgm:pt>
    <dgm:pt modelId="{2E9BE5AF-A4FE-4039-AFDA-ABF964481418}" type="parTrans" cxnId="{7EDA8A99-9AA8-4CAA-A3D8-B73C96D74A04}">
      <dgm:prSet/>
      <dgm:spPr/>
      <dgm:t>
        <a:bodyPr/>
        <a:lstStyle/>
        <a:p>
          <a:endParaRPr lang="en-US"/>
        </a:p>
      </dgm:t>
    </dgm:pt>
    <dgm:pt modelId="{60EDFDCA-3DF6-4EB6-85A8-AFE5CD34806D}" type="sibTrans" cxnId="{7EDA8A99-9AA8-4CAA-A3D8-B73C96D74A04}">
      <dgm:prSet/>
      <dgm:spPr/>
      <dgm:t>
        <a:bodyPr/>
        <a:lstStyle/>
        <a:p>
          <a:endParaRPr lang="en-US"/>
        </a:p>
      </dgm:t>
    </dgm:pt>
    <dgm:pt modelId="{519D89E2-D774-4AEA-8253-2564B1F2BDBE}">
      <dgm:prSet custT="1"/>
      <dgm:spPr/>
      <dgm:t>
        <a:bodyPr/>
        <a:lstStyle/>
        <a:p>
          <a:pPr>
            <a:lnSpc>
              <a:spcPct val="100000"/>
            </a:lnSpc>
            <a:defRPr cap="all"/>
          </a:pPr>
          <a:r>
            <a:rPr lang="en-US" sz="1400" dirty="0"/>
            <a:t>The WBLR file has conditional field validations based on the WBLR Type code</a:t>
          </a:r>
        </a:p>
      </dgm:t>
    </dgm:pt>
    <dgm:pt modelId="{5E2D82C7-73E5-4FAF-B489-12828A049938}" type="parTrans" cxnId="{FEBF8C83-FE43-4262-B301-E16C26F2FC78}">
      <dgm:prSet/>
      <dgm:spPr/>
      <dgm:t>
        <a:bodyPr/>
        <a:lstStyle/>
        <a:p>
          <a:endParaRPr lang="en-US"/>
        </a:p>
      </dgm:t>
    </dgm:pt>
    <dgm:pt modelId="{D7CEB975-6AE4-491E-8F73-2479750B0D31}" type="sibTrans" cxnId="{FEBF8C83-FE43-4262-B301-E16C26F2FC78}">
      <dgm:prSet/>
      <dgm:spPr/>
      <dgm:t>
        <a:bodyPr/>
        <a:lstStyle/>
        <a:p>
          <a:endParaRPr lang="en-US"/>
        </a:p>
      </dgm:t>
    </dgm:pt>
    <dgm:pt modelId="{80994BDE-5BFD-434A-B099-69A485A19C5B}">
      <dgm:prSet custT="1"/>
      <dgm:spPr/>
      <dgm:t>
        <a:bodyPr/>
        <a:lstStyle/>
        <a:p>
          <a:pPr>
            <a:lnSpc>
              <a:spcPct val="100000"/>
            </a:lnSpc>
            <a:defRPr cap="all"/>
          </a:pPr>
          <a:r>
            <a:rPr lang="en-US" sz="1400" dirty="0"/>
            <a:t>WBLR data for SWD must be imported from the SEDS into the SIS for upload into CALPADS</a:t>
          </a:r>
        </a:p>
      </dgm:t>
    </dgm:pt>
    <dgm:pt modelId="{81831671-B40F-4103-8261-C7CB5FCB3A0A}" type="parTrans" cxnId="{D9F5B25E-C9F8-4EEA-8DAE-A0948A633BA1}">
      <dgm:prSet/>
      <dgm:spPr/>
      <dgm:t>
        <a:bodyPr/>
        <a:lstStyle/>
        <a:p>
          <a:endParaRPr lang="en-US"/>
        </a:p>
      </dgm:t>
    </dgm:pt>
    <dgm:pt modelId="{11A766D3-AE9B-4AB7-A2AD-CEB9EBB878C1}" type="sibTrans" cxnId="{D9F5B25E-C9F8-4EEA-8DAE-A0948A633BA1}">
      <dgm:prSet/>
      <dgm:spPr/>
      <dgm:t>
        <a:bodyPr/>
        <a:lstStyle/>
        <a:p>
          <a:endParaRPr lang="en-US"/>
        </a:p>
      </dgm:t>
    </dgm:pt>
    <dgm:pt modelId="{82641455-1831-4331-A532-7A5B90D28614}" type="pres">
      <dgm:prSet presAssocID="{0746C281-537F-4378-AC0E-2FD5B44931A2}" presName="root" presStyleCnt="0">
        <dgm:presLayoutVars>
          <dgm:dir/>
          <dgm:resizeHandles val="exact"/>
        </dgm:presLayoutVars>
      </dgm:prSet>
      <dgm:spPr/>
    </dgm:pt>
    <dgm:pt modelId="{04DA1A48-BC07-4258-BDEF-823FDB3FBBCA}" type="pres">
      <dgm:prSet presAssocID="{4CEE5870-9EAE-4A3B-9CA7-BA9B4D7F8DBE}" presName="compNode" presStyleCnt="0"/>
      <dgm:spPr/>
    </dgm:pt>
    <dgm:pt modelId="{56931C52-111B-463B-850D-8C7AECFE90A4}" type="pres">
      <dgm:prSet presAssocID="{4CEE5870-9EAE-4A3B-9CA7-BA9B4D7F8DBE}" presName="iconBgRect" presStyleLbl="bgShp" presStyleIdx="0" presStyleCnt="6"/>
      <dgm:spPr/>
    </dgm:pt>
    <dgm:pt modelId="{8751B99B-0B01-4E83-B138-282270920957}" type="pres">
      <dgm:prSet presAssocID="{4CEE5870-9EAE-4A3B-9CA7-BA9B4D7F8DBE}"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ight Pointing Backhand Index"/>
        </a:ext>
      </dgm:extLst>
    </dgm:pt>
    <dgm:pt modelId="{D5643F4F-EF8B-4E89-B9B0-EF659ED6FB9E}" type="pres">
      <dgm:prSet presAssocID="{4CEE5870-9EAE-4A3B-9CA7-BA9B4D7F8DBE}" presName="spaceRect" presStyleCnt="0"/>
      <dgm:spPr/>
    </dgm:pt>
    <dgm:pt modelId="{3CD1B4F6-52E5-456B-967B-68AFEA1E2A9C}" type="pres">
      <dgm:prSet presAssocID="{4CEE5870-9EAE-4A3B-9CA7-BA9B4D7F8DBE}" presName="textRect" presStyleLbl="revTx" presStyleIdx="0" presStyleCnt="6" custScaleX="135647">
        <dgm:presLayoutVars>
          <dgm:chMax val="1"/>
          <dgm:chPref val="1"/>
        </dgm:presLayoutVars>
      </dgm:prSet>
      <dgm:spPr/>
    </dgm:pt>
    <dgm:pt modelId="{03DF1B2B-A6C6-4CC2-9936-5BF337DCE935}" type="pres">
      <dgm:prSet presAssocID="{3FA2B3B3-2F68-43F1-A357-A3A3153B9363}" presName="sibTrans" presStyleCnt="0"/>
      <dgm:spPr/>
    </dgm:pt>
    <dgm:pt modelId="{CBEA1DDE-CFD7-49F0-B605-CD68C5471E45}" type="pres">
      <dgm:prSet presAssocID="{19C5CE47-2084-4DBF-B4D5-9EE412B29132}" presName="compNode" presStyleCnt="0"/>
      <dgm:spPr/>
    </dgm:pt>
    <dgm:pt modelId="{DAC139DE-2E19-4CD8-8FEC-324A57E3B91F}" type="pres">
      <dgm:prSet presAssocID="{19C5CE47-2084-4DBF-B4D5-9EE412B29132}" presName="iconBgRect" presStyleLbl="bgShp" presStyleIdx="1" presStyleCnt="6"/>
      <dgm:spPr/>
    </dgm:pt>
    <dgm:pt modelId="{DFE2664C-CB7E-4345-94BE-B1FE42E6FEF5}" type="pres">
      <dgm:prSet presAssocID="{19C5CE47-2084-4DBF-B4D5-9EE412B29132}"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ogrammer"/>
        </a:ext>
      </dgm:extLst>
    </dgm:pt>
    <dgm:pt modelId="{3C010470-A7E9-415D-A2FA-6B08ABB15B81}" type="pres">
      <dgm:prSet presAssocID="{19C5CE47-2084-4DBF-B4D5-9EE412B29132}" presName="spaceRect" presStyleCnt="0"/>
      <dgm:spPr/>
    </dgm:pt>
    <dgm:pt modelId="{939543BC-8A53-4584-AEA1-6C414C7EE0B9}" type="pres">
      <dgm:prSet presAssocID="{19C5CE47-2084-4DBF-B4D5-9EE412B29132}" presName="textRect" presStyleLbl="revTx" presStyleIdx="1" presStyleCnt="6" custScaleX="139927">
        <dgm:presLayoutVars>
          <dgm:chMax val="1"/>
          <dgm:chPref val="1"/>
        </dgm:presLayoutVars>
      </dgm:prSet>
      <dgm:spPr/>
    </dgm:pt>
    <dgm:pt modelId="{FF4CC090-E596-451D-A600-61C1CAA7E1AA}" type="pres">
      <dgm:prSet presAssocID="{C4E38D05-8510-4E68-AC48-628501B4C20F}" presName="sibTrans" presStyleCnt="0"/>
      <dgm:spPr/>
    </dgm:pt>
    <dgm:pt modelId="{7BF2EA46-8063-4907-8C45-01121FCD15C0}" type="pres">
      <dgm:prSet presAssocID="{92D853F3-6FC5-4D44-B5BF-18F2ED5697D9}" presName="compNode" presStyleCnt="0"/>
      <dgm:spPr/>
    </dgm:pt>
    <dgm:pt modelId="{1B8A450B-5DBC-4CA6-8934-94850BEB8F35}" type="pres">
      <dgm:prSet presAssocID="{92D853F3-6FC5-4D44-B5BF-18F2ED5697D9}" presName="iconBgRect" presStyleLbl="bgShp" presStyleIdx="2" presStyleCnt="6"/>
      <dgm:spPr/>
    </dgm:pt>
    <dgm:pt modelId="{78D92580-2543-427C-9E12-C0CE53F6DD3E}" type="pres">
      <dgm:prSet presAssocID="{92D853F3-6FC5-4D44-B5BF-18F2ED5697D9}"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ssroom"/>
        </a:ext>
      </dgm:extLst>
    </dgm:pt>
    <dgm:pt modelId="{CA92235C-E3EC-4A8B-B7DD-30E381940B9C}" type="pres">
      <dgm:prSet presAssocID="{92D853F3-6FC5-4D44-B5BF-18F2ED5697D9}" presName="spaceRect" presStyleCnt="0"/>
      <dgm:spPr/>
    </dgm:pt>
    <dgm:pt modelId="{3B5CBDC5-6194-47F9-BCF9-E6DCA93209F4}" type="pres">
      <dgm:prSet presAssocID="{92D853F3-6FC5-4D44-B5BF-18F2ED5697D9}" presName="textRect" presStyleLbl="revTx" presStyleIdx="2" presStyleCnt="6" custScaleX="148778">
        <dgm:presLayoutVars>
          <dgm:chMax val="1"/>
          <dgm:chPref val="1"/>
        </dgm:presLayoutVars>
      </dgm:prSet>
      <dgm:spPr/>
    </dgm:pt>
    <dgm:pt modelId="{8659EF7A-DFFA-46F7-970D-7B1851D8F0BE}" type="pres">
      <dgm:prSet presAssocID="{52382D9D-70B2-4E49-A1B0-5484FA52F9C8}" presName="sibTrans" presStyleCnt="0"/>
      <dgm:spPr/>
    </dgm:pt>
    <dgm:pt modelId="{E9BCCAA2-A5DB-4D85-AD5E-F8A170C983CA}" type="pres">
      <dgm:prSet presAssocID="{72FE178B-E4F5-490E-B9EB-2442B6706120}" presName="compNode" presStyleCnt="0"/>
      <dgm:spPr/>
    </dgm:pt>
    <dgm:pt modelId="{F7AE91EC-E052-404F-9FB4-E8F22F01FEE9}" type="pres">
      <dgm:prSet presAssocID="{72FE178B-E4F5-490E-B9EB-2442B6706120}" presName="iconBgRect" presStyleLbl="bgShp" presStyleIdx="3" presStyleCnt="6"/>
      <dgm:spPr/>
    </dgm:pt>
    <dgm:pt modelId="{32AB6634-3308-42E3-9017-660B4E5474BA}" type="pres">
      <dgm:prSet presAssocID="{72FE178B-E4F5-490E-B9EB-2442B6706120}"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oks"/>
        </a:ext>
      </dgm:extLst>
    </dgm:pt>
    <dgm:pt modelId="{A29C0669-4D55-4AE1-8E15-0CBFB7048EB0}" type="pres">
      <dgm:prSet presAssocID="{72FE178B-E4F5-490E-B9EB-2442B6706120}" presName="spaceRect" presStyleCnt="0"/>
      <dgm:spPr/>
    </dgm:pt>
    <dgm:pt modelId="{EA7A891A-E423-4C3F-9CB9-91D1BB3AACDC}" type="pres">
      <dgm:prSet presAssocID="{72FE178B-E4F5-490E-B9EB-2442B6706120}" presName="textRect" presStyleLbl="revTx" presStyleIdx="3" presStyleCnt="6" custScaleX="126763">
        <dgm:presLayoutVars>
          <dgm:chMax val="1"/>
          <dgm:chPref val="1"/>
        </dgm:presLayoutVars>
      </dgm:prSet>
      <dgm:spPr/>
    </dgm:pt>
    <dgm:pt modelId="{EE6EE822-A68B-4184-95A3-D18B5B59CCA9}" type="pres">
      <dgm:prSet presAssocID="{60EDFDCA-3DF6-4EB6-85A8-AFE5CD34806D}" presName="sibTrans" presStyleCnt="0"/>
      <dgm:spPr/>
    </dgm:pt>
    <dgm:pt modelId="{3905AA3A-D0AC-4721-8434-80900087544D}" type="pres">
      <dgm:prSet presAssocID="{519D89E2-D774-4AEA-8253-2564B1F2BDBE}" presName="compNode" presStyleCnt="0"/>
      <dgm:spPr/>
    </dgm:pt>
    <dgm:pt modelId="{29F28439-624A-4E17-A34B-BBD716F4B498}" type="pres">
      <dgm:prSet presAssocID="{519D89E2-D774-4AEA-8253-2564B1F2BDBE}" presName="iconBgRect" presStyleLbl="bgShp" presStyleIdx="4" presStyleCnt="6"/>
      <dgm:spPr/>
    </dgm:pt>
    <dgm:pt modelId="{D0D2A6AD-F717-43FE-8AD5-93B1AE068353}" type="pres">
      <dgm:prSet presAssocID="{519D89E2-D774-4AEA-8253-2564B1F2BDBE}"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mark"/>
        </a:ext>
      </dgm:extLst>
    </dgm:pt>
    <dgm:pt modelId="{5C6EDCA9-D878-4CA7-891D-77DC18014C1A}" type="pres">
      <dgm:prSet presAssocID="{519D89E2-D774-4AEA-8253-2564B1F2BDBE}" presName="spaceRect" presStyleCnt="0"/>
      <dgm:spPr/>
    </dgm:pt>
    <dgm:pt modelId="{F5158404-4D64-4B5F-B3D4-EBE295954B9B}" type="pres">
      <dgm:prSet presAssocID="{519D89E2-D774-4AEA-8253-2564B1F2BDBE}" presName="textRect" presStyleLbl="revTx" presStyleIdx="4" presStyleCnt="6" custScaleX="162171">
        <dgm:presLayoutVars>
          <dgm:chMax val="1"/>
          <dgm:chPref val="1"/>
        </dgm:presLayoutVars>
      </dgm:prSet>
      <dgm:spPr/>
    </dgm:pt>
    <dgm:pt modelId="{45766E7E-54E4-43A4-BDE9-58ABADD09DE1}" type="pres">
      <dgm:prSet presAssocID="{D7CEB975-6AE4-491E-8F73-2479750B0D31}" presName="sibTrans" presStyleCnt="0"/>
      <dgm:spPr/>
    </dgm:pt>
    <dgm:pt modelId="{7F52C96A-24A4-41ED-A698-7A5F440FF6CB}" type="pres">
      <dgm:prSet presAssocID="{80994BDE-5BFD-434A-B099-69A485A19C5B}" presName="compNode" presStyleCnt="0"/>
      <dgm:spPr/>
    </dgm:pt>
    <dgm:pt modelId="{B2AAE4BC-77DC-4FE2-8377-9075BB54F058}" type="pres">
      <dgm:prSet presAssocID="{80994BDE-5BFD-434A-B099-69A485A19C5B}" presName="iconBgRect" presStyleLbl="bgShp" presStyleIdx="5" presStyleCnt="6"/>
      <dgm:spPr/>
    </dgm:pt>
    <dgm:pt modelId="{607BAC4E-A5FC-4F48-9DC4-64B9323E7217}" type="pres">
      <dgm:prSet presAssocID="{80994BDE-5BFD-434A-B099-69A485A19C5B}"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omputer"/>
        </a:ext>
      </dgm:extLst>
    </dgm:pt>
    <dgm:pt modelId="{BAA8DDAC-3550-47ED-9D08-0DC0C057751A}" type="pres">
      <dgm:prSet presAssocID="{80994BDE-5BFD-434A-B099-69A485A19C5B}" presName="spaceRect" presStyleCnt="0"/>
      <dgm:spPr/>
    </dgm:pt>
    <dgm:pt modelId="{76C08BE3-5933-45CE-ADA4-131196352262}" type="pres">
      <dgm:prSet presAssocID="{80994BDE-5BFD-434A-B099-69A485A19C5B}" presName="textRect" presStyleLbl="revTx" presStyleIdx="5" presStyleCnt="6" custScaleX="167039">
        <dgm:presLayoutVars>
          <dgm:chMax val="1"/>
          <dgm:chPref val="1"/>
        </dgm:presLayoutVars>
      </dgm:prSet>
      <dgm:spPr/>
    </dgm:pt>
  </dgm:ptLst>
  <dgm:cxnLst>
    <dgm:cxn modelId="{1FCED422-9113-4388-A07B-76612137A703}" type="presOf" srcId="{0746C281-537F-4378-AC0E-2FD5B44931A2}" destId="{82641455-1831-4331-A532-7A5B90D28614}" srcOrd="0" destOrd="0" presId="urn:microsoft.com/office/officeart/2018/5/layout/IconCircleLabelList"/>
    <dgm:cxn modelId="{3D5B903A-EBA1-400A-B5ED-E92BAE56B9FE}" type="presOf" srcId="{92D853F3-6FC5-4D44-B5BF-18F2ED5697D9}" destId="{3B5CBDC5-6194-47F9-BCF9-E6DCA93209F4}" srcOrd="0" destOrd="0" presId="urn:microsoft.com/office/officeart/2018/5/layout/IconCircleLabelList"/>
    <dgm:cxn modelId="{E470893B-31AC-4003-8CF0-D7E26948305E}" type="presOf" srcId="{80994BDE-5BFD-434A-B099-69A485A19C5B}" destId="{76C08BE3-5933-45CE-ADA4-131196352262}" srcOrd="0" destOrd="0" presId="urn:microsoft.com/office/officeart/2018/5/layout/IconCircleLabelList"/>
    <dgm:cxn modelId="{8886F153-416C-43A9-9310-1DB5FE3AAB48}" srcId="{0746C281-537F-4378-AC0E-2FD5B44931A2}" destId="{4CEE5870-9EAE-4A3B-9CA7-BA9B4D7F8DBE}" srcOrd="0" destOrd="0" parTransId="{C39CA89E-E89A-490D-8BF2-7CEDDD23FF4A}" sibTransId="{3FA2B3B3-2F68-43F1-A357-A3A3153B9363}"/>
    <dgm:cxn modelId="{D9F5B25E-C9F8-4EEA-8DAE-A0948A633BA1}" srcId="{0746C281-537F-4378-AC0E-2FD5B44931A2}" destId="{80994BDE-5BFD-434A-B099-69A485A19C5B}" srcOrd="5" destOrd="0" parTransId="{81831671-B40F-4103-8261-C7CB5FCB3A0A}" sibTransId="{11A766D3-AE9B-4AB7-A2AD-CEB9EBB878C1}"/>
    <dgm:cxn modelId="{FEBF8C83-FE43-4262-B301-E16C26F2FC78}" srcId="{0746C281-537F-4378-AC0E-2FD5B44931A2}" destId="{519D89E2-D774-4AEA-8253-2564B1F2BDBE}" srcOrd="4" destOrd="0" parTransId="{5E2D82C7-73E5-4FAF-B489-12828A049938}" sibTransId="{D7CEB975-6AE4-491E-8F73-2479750B0D31}"/>
    <dgm:cxn modelId="{1F422589-89A7-453B-AF39-4F79EC264F87}" srcId="{0746C281-537F-4378-AC0E-2FD5B44931A2}" destId="{19C5CE47-2084-4DBF-B4D5-9EE412B29132}" srcOrd="1" destOrd="0" parTransId="{889E7DB0-936C-4022-8AB2-DC411218443F}" sibTransId="{C4E38D05-8510-4E68-AC48-628501B4C20F}"/>
    <dgm:cxn modelId="{2BF15797-7D1C-46B8-8C1C-FAF7AB880355}" type="presOf" srcId="{72FE178B-E4F5-490E-B9EB-2442B6706120}" destId="{EA7A891A-E423-4C3F-9CB9-91D1BB3AACDC}" srcOrd="0" destOrd="0" presId="urn:microsoft.com/office/officeart/2018/5/layout/IconCircleLabelList"/>
    <dgm:cxn modelId="{7EDA8A99-9AA8-4CAA-A3D8-B73C96D74A04}" srcId="{0746C281-537F-4378-AC0E-2FD5B44931A2}" destId="{72FE178B-E4F5-490E-B9EB-2442B6706120}" srcOrd="3" destOrd="0" parTransId="{2E9BE5AF-A4FE-4039-AFDA-ABF964481418}" sibTransId="{60EDFDCA-3DF6-4EB6-85A8-AFE5CD34806D}"/>
    <dgm:cxn modelId="{F81EAEBA-89B9-43BE-9D54-8D883720BCF7}" srcId="{0746C281-537F-4378-AC0E-2FD5B44931A2}" destId="{92D853F3-6FC5-4D44-B5BF-18F2ED5697D9}" srcOrd="2" destOrd="0" parTransId="{21B7A51A-6357-47CC-A506-3EC7472E7929}" sibTransId="{52382D9D-70B2-4E49-A1B0-5484FA52F9C8}"/>
    <dgm:cxn modelId="{1D26A5C3-DB2E-4EF3-977B-F46435685D7F}" type="presOf" srcId="{4CEE5870-9EAE-4A3B-9CA7-BA9B4D7F8DBE}" destId="{3CD1B4F6-52E5-456B-967B-68AFEA1E2A9C}" srcOrd="0" destOrd="0" presId="urn:microsoft.com/office/officeart/2018/5/layout/IconCircleLabelList"/>
    <dgm:cxn modelId="{5F781AE5-1D0E-4DE2-8D40-E59C7925DED0}" type="presOf" srcId="{519D89E2-D774-4AEA-8253-2564B1F2BDBE}" destId="{F5158404-4D64-4B5F-B3D4-EBE295954B9B}" srcOrd="0" destOrd="0" presId="urn:microsoft.com/office/officeart/2018/5/layout/IconCircleLabelList"/>
    <dgm:cxn modelId="{F1DF17F5-F065-4B97-AC51-8A9708EC70FA}" type="presOf" srcId="{19C5CE47-2084-4DBF-B4D5-9EE412B29132}" destId="{939543BC-8A53-4584-AEA1-6C414C7EE0B9}" srcOrd="0" destOrd="0" presId="urn:microsoft.com/office/officeart/2018/5/layout/IconCircleLabelList"/>
    <dgm:cxn modelId="{0BB06D1E-C6DD-4C74-A8D0-4846A9564B21}" type="presParOf" srcId="{82641455-1831-4331-A532-7A5B90D28614}" destId="{04DA1A48-BC07-4258-BDEF-823FDB3FBBCA}" srcOrd="0" destOrd="0" presId="urn:microsoft.com/office/officeart/2018/5/layout/IconCircleLabelList"/>
    <dgm:cxn modelId="{42470E28-2D73-46E2-B826-3873CE99F11F}" type="presParOf" srcId="{04DA1A48-BC07-4258-BDEF-823FDB3FBBCA}" destId="{56931C52-111B-463B-850D-8C7AECFE90A4}" srcOrd="0" destOrd="0" presId="urn:microsoft.com/office/officeart/2018/5/layout/IconCircleLabelList"/>
    <dgm:cxn modelId="{C3C7EDCF-F12A-4360-9849-AC0D68CAD84A}" type="presParOf" srcId="{04DA1A48-BC07-4258-BDEF-823FDB3FBBCA}" destId="{8751B99B-0B01-4E83-B138-282270920957}" srcOrd="1" destOrd="0" presId="urn:microsoft.com/office/officeart/2018/5/layout/IconCircleLabelList"/>
    <dgm:cxn modelId="{4D2FA9CE-2159-4450-AA8B-0205605896E9}" type="presParOf" srcId="{04DA1A48-BC07-4258-BDEF-823FDB3FBBCA}" destId="{D5643F4F-EF8B-4E89-B9B0-EF659ED6FB9E}" srcOrd="2" destOrd="0" presId="urn:microsoft.com/office/officeart/2018/5/layout/IconCircleLabelList"/>
    <dgm:cxn modelId="{883B4783-946A-4E45-9EC8-7FA2409D1A00}" type="presParOf" srcId="{04DA1A48-BC07-4258-BDEF-823FDB3FBBCA}" destId="{3CD1B4F6-52E5-456B-967B-68AFEA1E2A9C}" srcOrd="3" destOrd="0" presId="urn:microsoft.com/office/officeart/2018/5/layout/IconCircleLabelList"/>
    <dgm:cxn modelId="{B65416F9-1CAD-4103-AD5B-A23FF4CA2BA8}" type="presParOf" srcId="{82641455-1831-4331-A532-7A5B90D28614}" destId="{03DF1B2B-A6C6-4CC2-9936-5BF337DCE935}" srcOrd="1" destOrd="0" presId="urn:microsoft.com/office/officeart/2018/5/layout/IconCircleLabelList"/>
    <dgm:cxn modelId="{0A0F8704-F37C-4EF0-9AC5-04519F5A4298}" type="presParOf" srcId="{82641455-1831-4331-A532-7A5B90D28614}" destId="{CBEA1DDE-CFD7-49F0-B605-CD68C5471E45}" srcOrd="2" destOrd="0" presId="urn:microsoft.com/office/officeart/2018/5/layout/IconCircleLabelList"/>
    <dgm:cxn modelId="{485E4A7A-554B-4933-8E16-2459A47E4832}" type="presParOf" srcId="{CBEA1DDE-CFD7-49F0-B605-CD68C5471E45}" destId="{DAC139DE-2E19-4CD8-8FEC-324A57E3B91F}" srcOrd="0" destOrd="0" presId="urn:microsoft.com/office/officeart/2018/5/layout/IconCircleLabelList"/>
    <dgm:cxn modelId="{43A8AF89-36CC-493F-98CE-C44C78F25A01}" type="presParOf" srcId="{CBEA1DDE-CFD7-49F0-B605-CD68C5471E45}" destId="{DFE2664C-CB7E-4345-94BE-B1FE42E6FEF5}" srcOrd="1" destOrd="0" presId="urn:microsoft.com/office/officeart/2018/5/layout/IconCircleLabelList"/>
    <dgm:cxn modelId="{91A37183-2EA3-4610-9FCE-650BFC966694}" type="presParOf" srcId="{CBEA1DDE-CFD7-49F0-B605-CD68C5471E45}" destId="{3C010470-A7E9-415D-A2FA-6B08ABB15B81}" srcOrd="2" destOrd="0" presId="urn:microsoft.com/office/officeart/2018/5/layout/IconCircleLabelList"/>
    <dgm:cxn modelId="{360A65FD-AD31-43D9-A3E3-C8D027AAA705}" type="presParOf" srcId="{CBEA1DDE-CFD7-49F0-B605-CD68C5471E45}" destId="{939543BC-8A53-4584-AEA1-6C414C7EE0B9}" srcOrd="3" destOrd="0" presId="urn:microsoft.com/office/officeart/2018/5/layout/IconCircleLabelList"/>
    <dgm:cxn modelId="{B80E2326-4A01-4FE1-AD37-DBFFC39257D6}" type="presParOf" srcId="{82641455-1831-4331-A532-7A5B90D28614}" destId="{FF4CC090-E596-451D-A600-61C1CAA7E1AA}" srcOrd="3" destOrd="0" presId="urn:microsoft.com/office/officeart/2018/5/layout/IconCircleLabelList"/>
    <dgm:cxn modelId="{753DBC83-F6C1-4A84-B171-D9732C947261}" type="presParOf" srcId="{82641455-1831-4331-A532-7A5B90D28614}" destId="{7BF2EA46-8063-4907-8C45-01121FCD15C0}" srcOrd="4" destOrd="0" presId="urn:microsoft.com/office/officeart/2018/5/layout/IconCircleLabelList"/>
    <dgm:cxn modelId="{E9B43E2D-C39E-487A-A001-95FD55703A6E}" type="presParOf" srcId="{7BF2EA46-8063-4907-8C45-01121FCD15C0}" destId="{1B8A450B-5DBC-4CA6-8934-94850BEB8F35}" srcOrd="0" destOrd="0" presId="urn:microsoft.com/office/officeart/2018/5/layout/IconCircleLabelList"/>
    <dgm:cxn modelId="{85BCD319-6EDC-40E9-B381-08D32F27F9FC}" type="presParOf" srcId="{7BF2EA46-8063-4907-8C45-01121FCD15C0}" destId="{78D92580-2543-427C-9E12-C0CE53F6DD3E}" srcOrd="1" destOrd="0" presId="urn:microsoft.com/office/officeart/2018/5/layout/IconCircleLabelList"/>
    <dgm:cxn modelId="{ACD373D9-D981-4BD7-A126-8D2C1170BC14}" type="presParOf" srcId="{7BF2EA46-8063-4907-8C45-01121FCD15C0}" destId="{CA92235C-E3EC-4A8B-B7DD-30E381940B9C}" srcOrd="2" destOrd="0" presId="urn:microsoft.com/office/officeart/2018/5/layout/IconCircleLabelList"/>
    <dgm:cxn modelId="{81262179-A347-4053-AB2E-F6FDAED43A96}" type="presParOf" srcId="{7BF2EA46-8063-4907-8C45-01121FCD15C0}" destId="{3B5CBDC5-6194-47F9-BCF9-E6DCA93209F4}" srcOrd="3" destOrd="0" presId="urn:microsoft.com/office/officeart/2018/5/layout/IconCircleLabelList"/>
    <dgm:cxn modelId="{139B6469-2028-41F8-8677-2C160A27EBF3}" type="presParOf" srcId="{82641455-1831-4331-A532-7A5B90D28614}" destId="{8659EF7A-DFFA-46F7-970D-7B1851D8F0BE}" srcOrd="5" destOrd="0" presId="urn:microsoft.com/office/officeart/2018/5/layout/IconCircleLabelList"/>
    <dgm:cxn modelId="{9B6E2547-72D7-4E68-BA38-3B212AD95485}" type="presParOf" srcId="{82641455-1831-4331-A532-7A5B90D28614}" destId="{E9BCCAA2-A5DB-4D85-AD5E-F8A170C983CA}" srcOrd="6" destOrd="0" presId="urn:microsoft.com/office/officeart/2018/5/layout/IconCircleLabelList"/>
    <dgm:cxn modelId="{65032559-50BA-4FDF-B29F-067EA1DFB8AA}" type="presParOf" srcId="{E9BCCAA2-A5DB-4D85-AD5E-F8A170C983CA}" destId="{F7AE91EC-E052-404F-9FB4-E8F22F01FEE9}" srcOrd="0" destOrd="0" presId="urn:microsoft.com/office/officeart/2018/5/layout/IconCircleLabelList"/>
    <dgm:cxn modelId="{D3EC5440-2945-49DF-99D9-C18DF3BB7614}" type="presParOf" srcId="{E9BCCAA2-A5DB-4D85-AD5E-F8A170C983CA}" destId="{32AB6634-3308-42E3-9017-660B4E5474BA}" srcOrd="1" destOrd="0" presId="urn:microsoft.com/office/officeart/2018/5/layout/IconCircleLabelList"/>
    <dgm:cxn modelId="{7A88D370-745E-4443-AAA6-BCA363E43D1E}" type="presParOf" srcId="{E9BCCAA2-A5DB-4D85-AD5E-F8A170C983CA}" destId="{A29C0669-4D55-4AE1-8E15-0CBFB7048EB0}" srcOrd="2" destOrd="0" presId="urn:microsoft.com/office/officeart/2018/5/layout/IconCircleLabelList"/>
    <dgm:cxn modelId="{8D3BF6C0-695B-4A98-B355-076C7686AB16}" type="presParOf" srcId="{E9BCCAA2-A5DB-4D85-AD5E-F8A170C983CA}" destId="{EA7A891A-E423-4C3F-9CB9-91D1BB3AACDC}" srcOrd="3" destOrd="0" presId="urn:microsoft.com/office/officeart/2018/5/layout/IconCircleLabelList"/>
    <dgm:cxn modelId="{8E6DE69C-920A-4DD2-9BAD-47537B6F6EA1}" type="presParOf" srcId="{82641455-1831-4331-A532-7A5B90D28614}" destId="{EE6EE822-A68B-4184-95A3-D18B5B59CCA9}" srcOrd="7" destOrd="0" presId="urn:microsoft.com/office/officeart/2018/5/layout/IconCircleLabelList"/>
    <dgm:cxn modelId="{B94B7C5E-3DF6-4EF4-B161-9D92765E9148}" type="presParOf" srcId="{82641455-1831-4331-A532-7A5B90D28614}" destId="{3905AA3A-D0AC-4721-8434-80900087544D}" srcOrd="8" destOrd="0" presId="urn:microsoft.com/office/officeart/2018/5/layout/IconCircleLabelList"/>
    <dgm:cxn modelId="{DB5E747A-D6CB-4848-9EDC-2CF4FFDCACB6}" type="presParOf" srcId="{3905AA3A-D0AC-4721-8434-80900087544D}" destId="{29F28439-624A-4E17-A34B-BBD716F4B498}" srcOrd="0" destOrd="0" presId="urn:microsoft.com/office/officeart/2018/5/layout/IconCircleLabelList"/>
    <dgm:cxn modelId="{667382B1-A622-4022-A0FB-48BB44ED6158}" type="presParOf" srcId="{3905AA3A-D0AC-4721-8434-80900087544D}" destId="{D0D2A6AD-F717-43FE-8AD5-93B1AE068353}" srcOrd="1" destOrd="0" presId="urn:microsoft.com/office/officeart/2018/5/layout/IconCircleLabelList"/>
    <dgm:cxn modelId="{792B6594-1D7E-4029-9A81-65F8B72B0443}" type="presParOf" srcId="{3905AA3A-D0AC-4721-8434-80900087544D}" destId="{5C6EDCA9-D878-4CA7-891D-77DC18014C1A}" srcOrd="2" destOrd="0" presId="urn:microsoft.com/office/officeart/2018/5/layout/IconCircleLabelList"/>
    <dgm:cxn modelId="{BEA5B4B9-AD20-452E-8526-2A7146A7E2FE}" type="presParOf" srcId="{3905AA3A-D0AC-4721-8434-80900087544D}" destId="{F5158404-4D64-4B5F-B3D4-EBE295954B9B}" srcOrd="3" destOrd="0" presId="urn:microsoft.com/office/officeart/2018/5/layout/IconCircleLabelList"/>
    <dgm:cxn modelId="{B0FBA07C-6C52-437B-8EE4-CDF67D7B3389}" type="presParOf" srcId="{82641455-1831-4331-A532-7A5B90D28614}" destId="{45766E7E-54E4-43A4-BDE9-58ABADD09DE1}" srcOrd="9" destOrd="0" presId="urn:microsoft.com/office/officeart/2018/5/layout/IconCircleLabelList"/>
    <dgm:cxn modelId="{B6F882A4-D484-4BFB-95F4-6090918469A5}" type="presParOf" srcId="{82641455-1831-4331-A532-7A5B90D28614}" destId="{7F52C96A-24A4-41ED-A698-7A5F440FF6CB}" srcOrd="10" destOrd="0" presId="urn:microsoft.com/office/officeart/2018/5/layout/IconCircleLabelList"/>
    <dgm:cxn modelId="{11A82823-C0EF-40A9-9BDA-946EF809EEFA}" type="presParOf" srcId="{7F52C96A-24A4-41ED-A698-7A5F440FF6CB}" destId="{B2AAE4BC-77DC-4FE2-8377-9075BB54F058}" srcOrd="0" destOrd="0" presId="urn:microsoft.com/office/officeart/2018/5/layout/IconCircleLabelList"/>
    <dgm:cxn modelId="{509E54DA-126C-4615-A0EC-800595B43995}" type="presParOf" srcId="{7F52C96A-24A4-41ED-A698-7A5F440FF6CB}" destId="{607BAC4E-A5FC-4F48-9DC4-64B9323E7217}" srcOrd="1" destOrd="0" presId="urn:microsoft.com/office/officeart/2018/5/layout/IconCircleLabelList"/>
    <dgm:cxn modelId="{451AF8BB-93CB-4144-BA91-F70B714BC90D}" type="presParOf" srcId="{7F52C96A-24A4-41ED-A698-7A5F440FF6CB}" destId="{BAA8DDAC-3550-47ED-9D08-0DC0C057751A}" srcOrd="2" destOrd="0" presId="urn:microsoft.com/office/officeart/2018/5/layout/IconCircleLabelList"/>
    <dgm:cxn modelId="{2567E6CF-EE09-4931-9F8B-2571FD88AA63}" type="presParOf" srcId="{7F52C96A-24A4-41ED-A698-7A5F440FF6CB}" destId="{76C08BE3-5933-45CE-ADA4-131196352262}"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931C52-111B-463B-850D-8C7AECFE90A4}">
      <dsp:nvSpPr>
        <dsp:cNvPr id="0" name=""/>
        <dsp:cNvSpPr/>
      </dsp:nvSpPr>
      <dsp:spPr>
        <a:xfrm>
          <a:off x="862256" y="41023"/>
          <a:ext cx="859957" cy="85995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51B99B-0B01-4E83-B138-282270920957}">
      <dsp:nvSpPr>
        <dsp:cNvPr id="0" name=""/>
        <dsp:cNvSpPr/>
      </dsp:nvSpPr>
      <dsp:spPr>
        <a:xfrm>
          <a:off x="1045525" y="224293"/>
          <a:ext cx="493417" cy="49341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D1B4F6-52E5-456B-967B-68AFEA1E2A9C}">
      <dsp:nvSpPr>
        <dsp:cNvPr id="0" name=""/>
        <dsp:cNvSpPr/>
      </dsp:nvSpPr>
      <dsp:spPr>
        <a:xfrm>
          <a:off x="336082" y="1168836"/>
          <a:ext cx="1912304" cy="618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dirty="0"/>
            <a:t>The WBLR file is part of the EOY 1 submission </a:t>
          </a:r>
        </a:p>
      </dsp:txBody>
      <dsp:txXfrm>
        <a:off x="336082" y="1168836"/>
        <a:ext cx="1912304" cy="618441"/>
      </dsp:txXfrm>
    </dsp:sp>
    <dsp:sp modelId="{DAC139DE-2E19-4CD8-8FEC-324A57E3B91F}">
      <dsp:nvSpPr>
        <dsp:cNvPr id="0" name=""/>
        <dsp:cNvSpPr/>
      </dsp:nvSpPr>
      <dsp:spPr>
        <a:xfrm>
          <a:off x="3051438" y="41023"/>
          <a:ext cx="859957" cy="85995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E2664C-CB7E-4345-94BE-B1FE42E6FEF5}">
      <dsp:nvSpPr>
        <dsp:cNvPr id="0" name=""/>
        <dsp:cNvSpPr/>
      </dsp:nvSpPr>
      <dsp:spPr>
        <a:xfrm>
          <a:off x="3234708" y="224293"/>
          <a:ext cx="493417" cy="49341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39543BC-8A53-4584-AEA1-6C414C7EE0B9}">
      <dsp:nvSpPr>
        <dsp:cNvPr id="0" name=""/>
        <dsp:cNvSpPr/>
      </dsp:nvSpPr>
      <dsp:spPr>
        <a:xfrm>
          <a:off x="2495095" y="1168836"/>
          <a:ext cx="1972642" cy="618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dirty="0"/>
            <a:t>All Work-Based Learning data will come from the SIS</a:t>
          </a:r>
        </a:p>
      </dsp:txBody>
      <dsp:txXfrm>
        <a:off x="2495095" y="1168836"/>
        <a:ext cx="1972642" cy="618441"/>
      </dsp:txXfrm>
    </dsp:sp>
    <dsp:sp modelId="{1B8A450B-5DBC-4CA6-8934-94850BEB8F35}">
      <dsp:nvSpPr>
        <dsp:cNvPr id="0" name=""/>
        <dsp:cNvSpPr/>
      </dsp:nvSpPr>
      <dsp:spPr>
        <a:xfrm>
          <a:off x="5333179" y="41023"/>
          <a:ext cx="859957" cy="85995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D92580-2543-427C-9E12-C0CE53F6DD3E}">
      <dsp:nvSpPr>
        <dsp:cNvPr id="0" name=""/>
        <dsp:cNvSpPr/>
      </dsp:nvSpPr>
      <dsp:spPr>
        <a:xfrm>
          <a:off x="5516449" y="224293"/>
          <a:ext cx="493417" cy="49341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B5CBDC5-6194-47F9-BCF9-E6DCA93209F4}">
      <dsp:nvSpPr>
        <dsp:cNvPr id="0" name=""/>
        <dsp:cNvSpPr/>
      </dsp:nvSpPr>
      <dsp:spPr>
        <a:xfrm>
          <a:off x="4714447" y="1168836"/>
          <a:ext cx="2097421" cy="618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dirty="0"/>
            <a:t>Work-Based learning data should be submitted for grades 9-12</a:t>
          </a:r>
        </a:p>
      </dsp:txBody>
      <dsp:txXfrm>
        <a:off x="4714447" y="1168836"/>
        <a:ext cx="2097421" cy="618441"/>
      </dsp:txXfrm>
    </dsp:sp>
    <dsp:sp modelId="{F7AE91EC-E052-404F-9FB4-E8F22F01FEE9}">
      <dsp:nvSpPr>
        <dsp:cNvPr id="0" name=""/>
        <dsp:cNvSpPr/>
      </dsp:nvSpPr>
      <dsp:spPr>
        <a:xfrm>
          <a:off x="576743" y="2139719"/>
          <a:ext cx="859957" cy="85995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AB6634-3308-42E3-9017-660B4E5474BA}">
      <dsp:nvSpPr>
        <dsp:cNvPr id="0" name=""/>
        <dsp:cNvSpPr/>
      </dsp:nvSpPr>
      <dsp:spPr>
        <a:xfrm>
          <a:off x="760012" y="2322988"/>
          <a:ext cx="493417" cy="49341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A7A891A-E423-4C3F-9CB9-91D1BB3AACDC}">
      <dsp:nvSpPr>
        <dsp:cNvPr id="0" name=""/>
        <dsp:cNvSpPr/>
      </dsp:nvSpPr>
      <dsp:spPr>
        <a:xfrm>
          <a:off x="113191" y="3267531"/>
          <a:ext cx="1787061" cy="618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dirty="0"/>
            <a:t>Students may have multiple WBLR records</a:t>
          </a:r>
        </a:p>
      </dsp:txBody>
      <dsp:txXfrm>
        <a:off x="113191" y="3267531"/>
        <a:ext cx="1787061" cy="618441"/>
      </dsp:txXfrm>
    </dsp:sp>
    <dsp:sp modelId="{29F28439-624A-4E17-A34B-BBD716F4B498}">
      <dsp:nvSpPr>
        <dsp:cNvPr id="0" name=""/>
        <dsp:cNvSpPr/>
      </dsp:nvSpPr>
      <dsp:spPr>
        <a:xfrm>
          <a:off x="2860098" y="2139719"/>
          <a:ext cx="859957" cy="85995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D2A6AD-F717-43FE-8AD5-93B1AE068353}">
      <dsp:nvSpPr>
        <dsp:cNvPr id="0" name=""/>
        <dsp:cNvSpPr/>
      </dsp:nvSpPr>
      <dsp:spPr>
        <a:xfrm>
          <a:off x="3043367" y="2322988"/>
          <a:ext cx="493417" cy="49341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5158404-4D64-4B5F-B3D4-EBE295954B9B}">
      <dsp:nvSpPr>
        <dsp:cNvPr id="0" name=""/>
        <dsp:cNvSpPr/>
      </dsp:nvSpPr>
      <dsp:spPr>
        <a:xfrm>
          <a:off x="2146961" y="3267531"/>
          <a:ext cx="2286231" cy="618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dirty="0"/>
            <a:t>The WBLR file has conditional field validations based on the WBLR Type code</a:t>
          </a:r>
        </a:p>
      </dsp:txBody>
      <dsp:txXfrm>
        <a:off x="2146961" y="3267531"/>
        <a:ext cx="2286231" cy="618441"/>
      </dsp:txXfrm>
    </dsp:sp>
    <dsp:sp modelId="{B2AAE4BC-77DC-4FE2-8377-9075BB54F058}">
      <dsp:nvSpPr>
        <dsp:cNvPr id="0" name=""/>
        <dsp:cNvSpPr/>
      </dsp:nvSpPr>
      <dsp:spPr>
        <a:xfrm>
          <a:off x="5427352" y="2139719"/>
          <a:ext cx="859957" cy="85995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7BAC4E-A5FC-4F48-9DC4-64B9323E7217}">
      <dsp:nvSpPr>
        <dsp:cNvPr id="0" name=""/>
        <dsp:cNvSpPr/>
      </dsp:nvSpPr>
      <dsp:spPr>
        <a:xfrm>
          <a:off x="5610621" y="2322988"/>
          <a:ext cx="493417" cy="49341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6C08BE3-5933-45CE-ADA4-131196352262}">
      <dsp:nvSpPr>
        <dsp:cNvPr id="0" name=""/>
        <dsp:cNvSpPr/>
      </dsp:nvSpPr>
      <dsp:spPr>
        <a:xfrm>
          <a:off x="4679901" y="3267531"/>
          <a:ext cx="2354858" cy="618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dirty="0"/>
            <a:t>WBLR data for SWD must be imported from the SEDS into the SIS for upload into CALPADS</a:t>
          </a:r>
        </a:p>
      </dsp:txBody>
      <dsp:txXfrm>
        <a:off x="4679901" y="3267531"/>
        <a:ext cx="2354858" cy="618441"/>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3B6FC7-9CE5-4373-BD6A-9A7E21813EDB}" type="datetimeFigureOut">
              <a:rPr lang="en-US" smtClean="0"/>
              <a:t>11/24/20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4BEC47-2C4D-4CC1-A69F-556821BFD55D}" type="slidenum">
              <a:rPr lang="en-US" smtClean="0"/>
              <a:t>‹#›</a:t>
            </a:fld>
            <a:endParaRPr lang="en-US"/>
          </a:p>
        </p:txBody>
      </p:sp>
    </p:spTree>
    <p:extLst>
      <p:ext uri="{BB962C8B-B14F-4D97-AF65-F5344CB8AC3E}">
        <p14:creationId xmlns:p14="http://schemas.microsoft.com/office/powerpoint/2010/main" val="1306118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8" Type="http://schemas.openxmlformats.org/officeDocument/2006/relationships/hyperlink" Target="https://www.wested.org/online_pubs/workbasedlearning.pdf" TargetMode="External"/><Relationship Id="rId3" Type="http://schemas.openxmlformats.org/officeDocument/2006/relationships/hyperlink" Target="https://www.cde.ca.gov/ds/sp/cl/documents/calpadsupdflash184.pdf" TargetMode="External"/><Relationship Id="rId7" Type="http://schemas.openxmlformats.org/officeDocument/2006/relationships/hyperlink" Target="https://www.cde.ca.gov/sp/se/sr/wrkabltyiaryserv.asp" TargetMode="External"/><Relationship Id="rId2" Type="http://schemas.openxmlformats.org/officeDocument/2006/relationships/slide" Target="../slides/slide46.xml"/><Relationship Id="rId1" Type="http://schemas.openxmlformats.org/officeDocument/2006/relationships/notesMaster" Target="../notesMasters/notesMaster1.xml"/><Relationship Id="rId6" Type="http://schemas.openxmlformats.org/officeDocument/2006/relationships/hyperlink" Target="https://www.cde.ca.gov/ci/ct/we/documents/weeguide.doc" TargetMode="External"/><Relationship Id="rId5" Type="http://schemas.openxmlformats.org/officeDocument/2006/relationships/hyperlink" Target="https://www.cde.ca.gov/ci/ct/sf/documents/ctestdfrontpages.pdf" TargetMode="External"/><Relationship Id="rId4" Type="http://schemas.openxmlformats.org/officeDocument/2006/relationships/hyperlink" Target="https://www.cde.ca.gov/ds/sp/cl/systemdocs.asp"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bit.ly/2MXsECg"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the Work-Based Learning Data population Training.  Today we will introduce you to a new CALPADS</a:t>
            </a:r>
            <a:r>
              <a:rPr lang="en-US" baseline="0" dirty="0"/>
              <a:t> file type. We will look at the methods of submission, functionality, data details provide you with some resources of information.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5309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Helvetica Neue"/>
              </a:rPr>
              <a:t>LEAs should review the data requirements and implement business processes to collect and maintain the data that will be submitted from the SIS to CALPADS. LEAs will need to:</a:t>
            </a:r>
          </a:p>
          <a:p>
            <a:endParaRPr lang="en-US" b="0" i="0" dirty="0">
              <a:solidFill>
                <a:srgbClr val="000000"/>
              </a:solidFill>
              <a:effectLst/>
              <a:latin typeface="Helvetica Neue"/>
            </a:endParaRPr>
          </a:p>
          <a:p>
            <a:pPr marL="171450" indent="-171450" algn="l">
              <a:buFont typeface="Arial" panose="020B0604020202020204" pitchFamily="34" charset="0"/>
              <a:buChar char="•"/>
            </a:pPr>
            <a:r>
              <a:rPr lang="en-US" b="0" i="0" dirty="0">
                <a:solidFill>
                  <a:srgbClr val="000000"/>
                </a:solidFill>
                <a:effectLst/>
                <a:latin typeface="Helvetica Neue"/>
              </a:rPr>
              <a:t>Reviewing current business processes for creating, administering, supervising, and evaluating internships, and adjust as necessary to capture the required data (data related to number of hours, employer performance evaluation, sponsorship, and supervision).</a:t>
            </a:r>
          </a:p>
          <a:p>
            <a:pPr marL="171450" indent="-171450" algn="l">
              <a:buFont typeface="Arial" panose="020B0604020202020204" pitchFamily="34" charset="0"/>
              <a:buChar char="•"/>
            </a:pPr>
            <a:r>
              <a:rPr lang="en-US" b="0" i="0" dirty="0">
                <a:solidFill>
                  <a:srgbClr val="000000"/>
                </a:solidFill>
                <a:effectLst/>
                <a:latin typeface="Helvetica Neue"/>
              </a:rPr>
              <a:t>Standardizing the performance evaluation conducted by employers to capture the performance levels included in the Internship Employer Performance Evaluation code set.</a:t>
            </a:r>
          </a:p>
          <a:p>
            <a:pPr marL="171450" indent="-171450" algn="l">
              <a:buFont typeface="Arial" panose="020B0604020202020204" pitchFamily="34" charset="0"/>
              <a:buChar char="•"/>
            </a:pPr>
            <a:r>
              <a:rPr lang="en-US" b="0" i="0" dirty="0">
                <a:solidFill>
                  <a:srgbClr val="000000"/>
                </a:solidFill>
                <a:effectLst/>
                <a:latin typeface="Helvetica Neue"/>
              </a:rPr>
              <a:t>Establishing processes to collect the number of hours that students spend outside the school at the internship, working on a student-led enterprise, or engaging in virtual/simulated work-based learning.</a:t>
            </a:r>
          </a:p>
          <a:p>
            <a:pPr marL="171450" indent="-171450" algn="l">
              <a:buFont typeface="Arial" panose="020B0604020202020204" pitchFamily="34" charset="0"/>
              <a:buChar char="•"/>
            </a:pPr>
            <a:r>
              <a:rPr lang="en-US" b="0" i="0" dirty="0">
                <a:solidFill>
                  <a:srgbClr val="000000"/>
                </a:solidFill>
                <a:effectLst/>
                <a:latin typeface="Helvetica Neue"/>
              </a:rPr>
              <a:t>Identifying (or creating) courses that include the content required for Student-led Enterprises and Virtual/Simulated Work-Based Learning.</a:t>
            </a:r>
          </a:p>
          <a:p>
            <a:endParaRPr lang="en-US" dirty="0"/>
          </a:p>
        </p:txBody>
      </p:sp>
      <p:sp>
        <p:nvSpPr>
          <p:cNvPr id="4" name="Slide Number Placeholder 3"/>
          <p:cNvSpPr>
            <a:spLocks noGrp="1"/>
          </p:cNvSpPr>
          <p:nvPr>
            <p:ph type="sldNum" sz="quarter" idx="5"/>
          </p:nvPr>
        </p:nvSpPr>
        <p:spPr/>
        <p:txBody>
          <a:bodyPr/>
          <a:lstStyle/>
          <a:p>
            <a:fld id="{6E4BEC47-2C4D-4CC1-A69F-556821BFD55D}" type="slidenum">
              <a:rPr lang="en-US" smtClean="0"/>
              <a:t>15</a:t>
            </a:fld>
            <a:endParaRPr lang="en-US"/>
          </a:p>
        </p:txBody>
      </p:sp>
    </p:spTree>
    <p:extLst>
      <p:ext uri="{BB962C8B-B14F-4D97-AF65-F5344CB8AC3E}">
        <p14:creationId xmlns:p14="http://schemas.microsoft.com/office/powerpoint/2010/main" val="2994235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First, we will start with some general information</a:t>
            </a:r>
            <a:r>
              <a:rPr lang="en-US" baseline="0" dirty="0"/>
              <a:t> </a:t>
            </a:r>
            <a:r>
              <a:rPr lang="en-US" dirty="0"/>
              <a:t>related to the CALPADS data submission and</a:t>
            </a:r>
            <a:r>
              <a:rPr lang="en-US" baseline="0" dirty="0"/>
              <a:t> then introduce key concepts related to the data collected</a:t>
            </a:r>
            <a:r>
              <a:rPr lang="en-US" dirty="0"/>
              <a:t>.</a:t>
            </a: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20</a:t>
            </a:fld>
            <a:endParaRPr lang="en-US" noProof="0"/>
          </a:p>
        </p:txBody>
      </p:sp>
    </p:spTree>
    <p:extLst>
      <p:ext uri="{BB962C8B-B14F-4D97-AF65-F5344CB8AC3E}">
        <p14:creationId xmlns:p14="http://schemas.microsoft.com/office/powerpoint/2010/main" val="1233827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Arial" panose="020B0604020202020204" pitchFamily="34" charset="0"/>
              </a:rPr>
              <a:t>The WBLR file may be submitted independently of other EOY 1 file types. However, an enrollment record for the School of Attendance during the Academic Year reported must exist for the student. There is the potential for a record relationship with the CRSC file as State course codes can be mapped to some WBLR records, but at this time there are no validations that create a relationship between the two files.</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21</a:t>
            </a:fld>
            <a:endParaRPr lang="en-US"/>
          </a:p>
        </p:txBody>
      </p:sp>
    </p:spTree>
    <p:extLst>
      <p:ext uri="{BB962C8B-B14F-4D97-AF65-F5344CB8AC3E}">
        <p14:creationId xmlns:p14="http://schemas.microsoft.com/office/powerpoint/2010/main" val="59163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Arial Black" panose="020B0A04020102020204" pitchFamily="34" charset="0"/>
              </a:rPr>
              <a:t>Where Does the Data Come from?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000000"/>
              </a:solidFill>
              <a:effectLst/>
              <a:latin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Helvetica Neue"/>
              </a:rPr>
              <a:t>This information comes from the new work-based learning data as announced in Flash#184 as well as data that was formerly submitted in the Student Enrollment (SENR) and Special Education (SPED) files.</a:t>
            </a:r>
            <a:r>
              <a:rPr lang="en-US" sz="1000" dirty="0">
                <a:effectLst/>
                <a:latin typeface="Arial" panose="020B0604020202020204" pitchFamily="34" charset="0"/>
                <a:ea typeface="Calibri" panose="020F0502020204030204" pitchFamily="34" charset="0"/>
                <a:cs typeface="Arial" panose="020B0604020202020204" pitchFamily="34" charset="0"/>
              </a:rPr>
              <a:t> LEAs are required to submit work-based learning completion information in any grades 9-12.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Helvetica Neue"/>
              </a:rPr>
              <a:t>To give you a little bit more background, of the 12 work-based learning types, two were collected in the Special Education (SPED) file, and three were collected as indicators on the Student Enrollment (SENR) file. The State and Federal Program indicator from the SENR has now been broken into five separate work-based learning codes. Basically, there </a:t>
            </a:r>
            <a:r>
              <a:rPr lang="en-US" sz="1200" b="1" i="0" dirty="0">
                <a:solidFill>
                  <a:srgbClr val="000000"/>
                </a:solidFill>
                <a:effectLst/>
                <a:latin typeface="Helvetica Neue"/>
              </a:rPr>
              <a:t>are three new</a:t>
            </a:r>
            <a:r>
              <a:rPr lang="en-US" sz="1200" b="0" i="0" dirty="0">
                <a:solidFill>
                  <a:srgbClr val="000000"/>
                </a:solidFill>
                <a:effectLst/>
                <a:latin typeface="Helvetica Neue"/>
              </a:rPr>
              <a:t> work-based learning types, </a:t>
            </a:r>
            <a:r>
              <a:rPr lang="en-US" sz="1200" b="1" i="0" dirty="0">
                <a:solidFill>
                  <a:srgbClr val="000000"/>
                </a:solidFill>
                <a:effectLst/>
                <a:latin typeface="Helvetica Neue"/>
              </a:rPr>
              <a:t>seven </a:t>
            </a:r>
            <a:r>
              <a:rPr lang="en-US" sz="1000" b="1" i="0" dirty="0">
                <a:solidFill>
                  <a:srgbClr val="000000"/>
                </a:solidFill>
                <a:effectLst/>
                <a:latin typeface="Helvetica Neue"/>
              </a:rPr>
              <a:t>work-based learning types from the SENR</a:t>
            </a:r>
            <a:r>
              <a:rPr lang="en-US" sz="1000" b="0" i="0" dirty="0">
                <a:solidFill>
                  <a:srgbClr val="000000"/>
                </a:solidFill>
                <a:effectLst/>
                <a:latin typeface="Helvetica Neue"/>
              </a:rPr>
              <a:t> and </a:t>
            </a:r>
            <a:r>
              <a:rPr lang="en-US" sz="1000" b="1" i="0" dirty="0">
                <a:solidFill>
                  <a:srgbClr val="000000"/>
                </a:solidFill>
                <a:effectLst/>
                <a:latin typeface="Helvetica Neue"/>
              </a:rPr>
              <a:t>two work-based learning types from the SPED </a:t>
            </a:r>
            <a:r>
              <a:rPr lang="en-US" sz="1000" b="0" i="0" dirty="0">
                <a:solidFill>
                  <a:srgbClr val="000000"/>
                </a:solidFill>
                <a:effectLst/>
                <a:latin typeface="Helvetica Neue"/>
              </a:rPr>
              <a:t>that combined make the </a:t>
            </a:r>
            <a:r>
              <a:rPr lang="en-US" sz="1000" b="1" i="0" dirty="0">
                <a:solidFill>
                  <a:srgbClr val="000000"/>
                </a:solidFill>
                <a:effectLst/>
                <a:latin typeface="Helvetica Neue"/>
              </a:rPr>
              <a:t>12 types</a:t>
            </a:r>
            <a:r>
              <a:rPr lang="en-US" sz="1000" b="0" i="0" dirty="0">
                <a:solidFill>
                  <a:srgbClr val="000000"/>
                </a:solidFill>
                <a:effectLst/>
                <a:latin typeface="Helvetica Neue"/>
              </a:rPr>
              <a:t> in the WBLR file.</a:t>
            </a:r>
            <a:endParaRPr lang="en-US" sz="1000" dirty="0">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E4BEC47-2C4D-4CC1-A69F-556821BFD55D}" type="slidenum">
              <a:rPr lang="en-US" smtClean="0"/>
              <a:t>22</a:t>
            </a:fld>
            <a:endParaRPr lang="en-US"/>
          </a:p>
        </p:txBody>
      </p:sp>
    </p:spTree>
    <p:extLst>
      <p:ext uri="{BB962C8B-B14F-4D97-AF65-F5344CB8AC3E}">
        <p14:creationId xmlns:p14="http://schemas.microsoft.com/office/powerpoint/2010/main" val="31314858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Arial" panose="020B0604020202020204" pitchFamily="34" charset="0"/>
              </a:rPr>
              <a:t>So, how is the data submitted to CALPADS?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Arial" panose="020B0604020202020204" pitchFamily="34" charset="0"/>
              </a:rPr>
              <a:t>The records can be submitted via batch file or Online Maintenance. The WBLR file format uses the Replacement processing method by </a:t>
            </a:r>
            <a:r>
              <a:rPr lang="en-US" sz="1200" b="1" dirty="0">
                <a:effectLst/>
                <a:latin typeface="Arial" panose="020B0604020202020204" pitchFamily="34" charset="0"/>
                <a:ea typeface="Calibri" panose="020F0502020204030204" pitchFamily="34" charset="0"/>
                <a:cs typeface="Arial" panose="020B0604020202020204" pitchFamily="34" charset="0"/>
              </a:rPr>
              <a:t>Academic Year </a:t>
            </a:r>
            <a:r>
              <a:rPr lang="en-US" sz="1200" dirty="0">
                <a:effectLst/>
                <a:latin typeface="Arial" panose="020B0604020202020204" pitchFamily="34" charset="0"/>
                <a:ea typeface="Calibri" panose="020F0502020204030204" pitchFamily="34" charset="0"/>
                <a:cs typeface="Arial" panose="020B0604020202020204" pitchFamily="34" charset="0"/>
              </a:rPr>
              <a:t>and </a:t>
            </a:r>
            <a:r>
              <a:rPr lang="en-US" sz="1200" b="1" dirty="0">
                <a:effectLst/>
                <a:latin typeface="Arial" panose="020B0604020202020204" pitchFamily="34" charset="0"/>
                <a:ea typeface="Calibri" panose="020F0502020204030204" pitchFamily="34" charset="0"/>
                <a:cs typeface="Arial" panose="020B0604020202020204" pitchFamily="34" charset="0"/>
              </a:rPr>
              <a:t>School of Attendance </a:t>
            </a:r>
            <a:r>
              <a:rPr lang="en-US" sz="1200" dirty="0">
                <a:effectLst/>
                <a:latin typeface="Arial" panose="020B0604020202020204" pitchFamily="34" charset="0"/>
                <a:ea typeface="Calibri" panose="020F0502020204030204" pitchFamily="34" charset="0"/>
                <a:cs typeface="Arial" panose="020B0604020202020204" pitchFamily="34" charset="0"/>
              </a:rPr>
              <a:t>and used for batch processing. Submitted files replace existing records in CALPADS when the </a:t>
            </a:r>
            <a:r>
              <a:rPr lang="en-US" sz="1200" b="1" dirty="0">
                <a:effectLst/>
                <a:latin typeface="Arial" panose="020B0604020202020204" pitchFamily="34" charset="0"/>
                <a:ea typeface="Calibri" panose="020F0502020204030204" pitchFamily="34" charset="0"/>
                <a:cs typeface="Arial" panose="020B0604020202020204" pitchFamily="34" charset="0"/>
              </a:rPr>
              <a:t>School of Attendance</a:t>
            </a:r>
            <a:r>
              <a:rPr lang="en-US" sz="1200" dirty="0">
                <a:effectLst/>
                <a:latin typeface="Arial" panose="020B0604020202020204" pitchFamily="34" charset="0"/>
                <a:ea typeface="Calibri" panose="020F0502020204030204" pitchFamily="34" charset="0"/>
                <a:cs typeface="Arial" panose="020B0604020202020204" pitchFamily="34" charset="0"/>
              </a:rPr>
              <a:t>, </a:t>
            </a:r>
            <a:r>
              <a:rPr lang="en-US" sz="1200" b="1" dirty="0">
                <a:effectLst/>
                <a:latin typeface="Arial" panose="020B0604020202020204" pitchFamily="34" charset="0"/>
                <a:ea typeface="Calibri" panose="020F0502020204030204" pitchFamily="34" charset="0"/>
                <a:cs typeface="Arial" panose="020B0604020202020204" pitchFamily="34" charset="0"/>
              </a:rPr>
              <a:t>Academic Year ID</a:t>
            </a:r>
            <a:r>
              <a:rPr lang="en-US" sz="1200" dirty="0">
                <a:effectLst/>
                <a:latin typeface="Arial" panose="020B0604020202020204" pitchFamily="34" charset="0"/>
                <a:ea typeface="Calibri" panose="020F0502020204030204" pitchFamily="34" charset="0"/>
                <a:cs typeface="Arial" panose="020B0604020202020204" pitchFamily="34" charset="0"/>
              </a:rPr>
              <a:t>, </a:t>
            </a:r>
            <a:r>
              <a:rPr lang="en-US" sz="1200" b="1" dirty="0">
                <a:effectLst/>
                <a:latin typeface="Arial" panose="020B0604020202020204" pitchFamily="34" charset="0"/>
                <a:ea typeface="Calibri" panose="020F0502020204030204" pitchFamily="34" charset="0"/>
                <a:cs typeface="Arial" panose="020B0604020202020204" pitchFamily="34" charset="0"/>
              </a:rPr>
              <a:t>SSID</a:t>
            </a:r>
            <a:r>
              <a:rPr lang="en-US" sz="1200" dirty="0">
                <a:effectLst/>
                <a:latin typeface="Arial" panose="020B0604020202020204" pitchFamily="34" charset="0"/>
                <a:ea typeface="Calibri" panose="020F0502020204030204" pitchFamily="34" charset="0"/>
                <a:cs typeface="Arial" panose="020B0604020202020204" pitchFamily="34" charset="0"/>
              </a:rPr>
              <a:t> and </a:t>
            </a:r>
            <a:r>
              <a:rPr lang="en-US" sz="1200" b="1" dirty="0">
                <a:effectLst/>
                <a:latin typeface="Arial" panose="020B0604020202020204" pitchFamily="34" charset="0"/>
                <a:ea typeface="Calibri" panose="020F0502020204030204" pitchFamily="34" charset="0"/>
                <a:cs typeface="Arial" panose="020B0604020202020204" pitchFamily="34" charset="0"/>
              </a:rPr>
              <a:t>Work-Based Learning Type Code </a:t>
            </a:r>
            <a:r>
              <a:rPr lang="en-US" sz="1200" dirty="0">
                <a:effectLst/>
                <a:latin typeface="Arial" panose="020B0604020202020204" pitchFamily="34" charset="0"/>
                <a:ea typeface="Calibri" panose="020F0502020204030204" pitchFamily="34" charset="0"/>
                <a:cs typeface="Arial" panose="020B0604020202020204" pitchFamily="34" charset="0"/>
              </a:rPr>
              <a:t>match between the existing records and submission. WBLR records can also be maintained using the </a:t>
            </a:r>
            <a:r>
              <a:rPr lang="en-US" sz="1200" b="1" dirty="0">
                <a:effectLst/>
                <a:latin typeface="Arial" panose="020B0604020202020204" pitchFamily="34" charset="0"/>
                <a:ea typeface="Calibri" panose="020F0502020204030204" pitchFamily="34" charset="0"/>
                <a:cs typeface="Arial" panose="020B0604020202020204" pitchFamily="34" charset="0"/>
              </a:rPr>
              <a:t>CALPADS Online Maintenance user interface</a:t>
            </a:r>
            <a:r>
              <a:rPr lang="en-US" sz="1200" dirty="0">
                <a:effectLst/>
                <a:latin typeface="Arial" panose="020B0604020202020204" pitchFamily="34" charset="0"/>
                <a:ea typeface="Calibri" panose="020F0502020204030204" pitchFamily="34" charset="0"/>
                <a:cs typeface="Arial" panose="020B0604020202020204" pitchFamily="34" charset="0"/>
              </a:rPr>
              <a:t> and are processed using the same rules and validations. </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E4BEC47-2C4D-4CC1-A69F-556821BFD55D}" type="slidenum">
              <a:rPr lang="en-US" smtClean="0"/>
              <a:t>23</a:t>
            </a:fld>
            <a:endParaRPr lang="en-US"/>
          </a:p>
        </p:txBody>
      </p:sp>
    </p:spTree>
    <p:extLst>
      <p:ext uri="{BB962C8B-B14F-4D97-AF65-F5344CB8AC3E}">
        <p14:creationId xmlns:p14="http://schemas.microsoft.com/office/powerpoint/2010/main" val="17583283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CALPADS UI mock ups.  The WBLR</a:t>
            </a:r>
            <a:r>
              <a:rPr lang="en-US" baseline="0" dirty="0"/>
              <a:t> file will be listed in alphabetical order on the submission screen under the File Type dropdown menu and like all other new functionality, it will most likely be added to the bottom of the container list on the student detail screen. </a:t>
            </a:r>
          </a:p>
          <a:p>
            <a:endParaRPr lang="en-US" baseline="0" dirty="0"/>
          </a:p>
          <a:p>
            <a:r>
              <a:rPr lang="en-US" baseline="0" dirty="0"/>
              <a:t>Please note that these images are mock-up variations and changes should be expected when the file is implemented in CALPADS.</a:t>
            </a:r>
            <a:endParaRPr lang="en-US" dirty="0"/>
          </a:p>
        </p:txBody>
      </p:sp>
      <p:sp>
        <p:nvSpPr>
          <p:cNvPr id="4" name="Slide Number Placeholder 3"/>
          <p:cNvSpPr>
            <a:spLocks noGrp="1"/>
          </p:cNvSpPr>
          <p:nvPr>
            <p:ph type="sldNum" sz="quarter" idx="5"/>
          </p:nvPr>
        </p:nvSpPr>
        <p:spPr/>
        <p:txBody>
          <a:bodyPr/>
          <a:lstStyle/>
          <a:p>
            <a:fld id="{6E4BEC47-2C4D-4CC1-A69F-556821BFD55D}" type="slidenum">
              <a:rPr lang="en-US" smtClean="0"/>
              <a:t>24</a:t>
            </a:fld>
            <a:endParaRPr lang="en-US"/>
          </a:p>
        </p:txBody>
      </p:sp>
    </p:spTree>
    <p:extLst>
      <p:ext uri="{BB962C8B-B14F-4D97-AF65-F5344CB8AC3E}">
        <p14:creationId xmlns:p14="http://schemas.microsoft.com/office/powerpoint/2010/main" val="32037880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WBLR file features student</a:t>
            </a:r>
            <a:r>
              <a:rPr lang="en-US" baseline="0" dirty="0"/>
              <a:t> demographic and enrollment data for identification and verification, but there are seven fields of data specific to work-based learning.</a:t>
            </a:r>
          </a:p>
          <a:p>
            <a:pPr marL="171450" indent="-171450" rtl="0" eaLnBrk="1" fontAlgn="t" latinLnBrk="0" hangingPunct="1">
              <a:buFont typeface="Arial" panose="020B0604020202020204" pitchFamily="34" charset="0"/>
              <a:buChar char="•"/>
            </a:pPr>
            <a:r>
              <a:rPr lang="en-US" sz="1200" b="0" i="0" u="none" strike="noStrike" kern="1200" dirty="0">
                <a:solidFill>
                  <a:schemeClr val="tx1"/>
                </a:solidFill>
                <a:effectLst/>
                <a:latin typeface="+mn-lt"/>
                <a:ea typeface="+mn-ea"/>
                <a:cs typeface="+mn-cs"/>
              </a:rPr>
              <a:t>Work-Based Learning Type Code</a:t>
            </a:r>
          </a:p>
          <a:p>
            <a:pPr marL="171450" indent="-171450" rtl="0" eaLnBrk="1" fontAlgn="t" latinLnBrk="0" hangingPunct="1">
              <a:buFont typeface="Arial" panose="020B0604020202020204" pitchFamily="34" charset="0"/>
              <a:buChar char="•"/>
            </a:pPr>
            <a:r>
              <a:rPr lang="en-US" sz="1200" b="0" i="0" u="none" strike="noStrike" kern="1200" dirty="0">
                <a:solidFill>
                  <a:schemeClr val="tx1"/>
                </a:solidFill>
                <a:effectLst/>
                <a:latin typeface="+mn-lt"/>
                <a:ea typeface="+mn-ea"/>
                <a:cs typeface="+mn-cs"/>
              </a:rPr>
              <a:t>Internship ID</a:t>
            </a:r>
          </a:p>
          <a:p>
            <a:pPr marL="171450" indent="-171450" rtl="0" eaLnBrk="1" fontAlgn="t" latinLnBrk="0" hangingPunct="1">
              <a:buFont typeface="Arial" panose="020B0604020202020204" pitchFamily="34" charset="0"/>
              <a:buChar char="•"/>
            </a:pPr>
            <a:r>
              <a:rPr lang="en-US" sz="1200" b="0" i="0" u="none" strike="noStrike" kern="1200" dirty="0">
                <a:solidFill>
                  <a:schemeClr val="tx1"/>
                </a:solidFill>
                <a:effectLst/>
                <a:latin typeface="+mn-lt"/>
                <a:ea typeface="+mn-ea"/>
                <a:cs typeface="+mn-cs"/>
              </a:rPr>
              <a:t>Work-based Learning Hours - External</a:t>
            </a:r>
          </a:p>
          <a:p>
            <a:pPr marL="171450" indent="-171450" rtl="0" eaLnBrk="1" fontAlgn="t" latinLnBrk="0" hangingPunct="1">
              <a:buFont typeface="Arial" panose="020B0604020202020204" pitchFamily="34" charset="0"/>
              <a:buChar char="•"/>
            </a:pPr>
            <a:r>
              <a:rPr lang="en-US" sz="1200" b="0" i="0" u="none" strike="noStrike" kern="1200" dirty="0">
                <a:solidFill>
                  <a:schemeClr val="tx1"/>
                </a:solidFill>
                <a:effectLst/>
                <a:latin typeface="+mn-lt"/>
                <a:ea typeface="+mn-ea"/>
                <a:cs typeface="+mn-cs"/>
              </a:rPr>
              <a:t>State Course Code</a:t>
            </a:r>
            <a:r>
              <a:rPr lang="en-US" sz="1200" b="0" i="0" u="none" strike="noStrike" kern="1200" baseline="0" dirty="0">
                <a:solidFill>
                  <a:schemeClr val="tx1"/>
                </a:solidFill>
                <a:effectLst/>
                <a:latin typeface="+mn-lt"/>
                <a:ea typeface="+mn-ea"/>
                <a:cs typeface="+mn-cs"/>
              </a:rPr>
              <a:t> - </a:t>
            </a:r>
            <a:r>
              <a:rPr lang="en-US" sz="1200" b="0" i="0" u="none" strike="noStrike" kern="1200" dirty="0">
                <a:solidFill>
                  <a:schemeClr val="tx1"/>
                </a:solidFill>
                <a:effectLst/>
                <a:latin typeface="+mn-lt"/>
                <a:ea typeface="+mn-ea"/>
                <a:cs typeface="+mn-cs"/>
              </a:rPr>
              <a:t>Embedded Work-based Learning</a:t>
            </a:r>
          </a:p>
          <a:p>
            <a:pPr marL="171450" indent="-171450" rtl="0" eaLnBrk="1" fontAlgn="t" latinLnBrk="0" hangingPunct="1">
              <a:buFont typeface="Arial" panose="020B0604020202020204" pitchFamily="34" charset="0"/>
              <a:buChar char="•"/>
            </a:pPr>
            <a:r>
              <a:rPr lang="en-US" sz="1200" b="0" i="0" u="none" strike="noStrike" kern="1200" dirty="0">
                <a:solidFill>
                  <a:schemeClr val="tx1"/>
                </a:solidFill>
                <a:effectLst/>
                <a:latin typeface="+mn-lt"/>
                <a:ea typeface="+mn-ea"/>
                <a:cs typeface="+mn-cs"/>
              </a:rPr>
              <a:t>Internship</a:t>
            </a:r>
            <a:r>
              <a:rPr lang="en-US" sz="1200" b="0" i="0" u="none" strike="noStrike" kern="1200" baseline="0" dirty="0">
                <a:solidFill>
                  <a:schemeClr val="tx1"/>
                </a:solidFill>
                <a:effectLst/>
                <a:latin typeface="+mn-lt"/>
                <a:ea typeface="+mn-ea"/>
                <a:cs typeface="+mn-cs"/>
              </a:rPr>
              <a:t> - </a:t>
            </a:r>
            <a:r>
              <a:rPr lang="en-US" sz="1200" b="0" i="0" u="none" strike="noStrike" kern="1200" dirty="0">
                <a:solidFill>
                  <a:schemeClr val="tx1"/>
                </a:solidFill>
                <a:effectLst/>
                <a:latin typeface="+mn-lt"/>
                <a:ea typeface="+mn-ea"/>
                <a:cs typeface="+mn-cs"/>
              </a:rPr>
              <a:t>Employer Performance Evaluation Code</a:t>
            </a:r>
          </a:p>
          <a:p>
            <a:pPr marL="171450" indent="-171450" rtl="0" eaLnBrk="1" fontAlgn="t" latinLnBrk="0" hangingPunct="1">
              <a:buFont typeface="Arial" panose="020B0604020202020204" pitchFamily="34" charset="0"/>
              <a:buChar char="•"/>
            </a:pPr>
            <a:r>
              <a:rPr lang="en-US" sz="1200" b="0" i="0" u="none" strike="noStrike" kern="1200" dirty="0">
                <a:solidFill>
                  <a:schemeClr val="tx1"/>
                </a:solidFill>
                <a:effectLst/>
                <a:latin typeface="+mn-lt"/>
                <a:ea typeface="+mn-ea"/>
                <a:cs typeface="+mn-cs"/>
              </a:rPr>
              <a:t>Internship</a:t>
            </a:r>
            <a:r>
              <a:rPr lang="en-US" sz="1200" b="0" i="0" u="none" strike="noStrike" kern="1200" baseline="0" dirty="0">
                <a:solidFill>
                  <a:schemeClr val="tx1"/>
                </a:solidFill>
                <a:effectLst/>
                <a:latin typeface="+mn-lt"/>
                <a:ea typeface="+mn-ea"/>
                <a:cs typeface="+mn-cs"/>
              </a:rPr>
              <a:t> - </a:t>
            </a:r>
            <a:r>
              <a:rPr lang="en-US" sz="1200" b="0" i="0" u="none" strike="noStrike" kern="1200" dirty="0">
                <a:solidFill>
                  <a:schemeClr val="tx1"/>
                </a:solidFill>
                <a:effectLst/>
                <a:latin typeface="+mn-lt"/>
                <a:ea typeface="+mn-ea"/>
                <a:cs typeface="+mn-cs"/>
              </a:rPr>
              <a:t>LEA Sponsored Indicator</a:t>
            </a:r>
          </a:p>
          <a:p>
            <a:pPr marL="171450" indent="-171450" rtl="0" eaLnBrk="1" fontAlgn="t" latinLnBrk="0" hangingPunct="1">
              <a:buFont typeface="Arial" panose="020B0604020202020204" pitchFamily="34" charset="0"/>
              <a:buChar char="•"/>
            </a:pPr>
            <a:r>
              <a:rPr lang="en-US" sz="1200" b="0" i="0" u="none" strike="noStrike" kern="1200" dirty="0">
                <a:solidFill>
                  <a:schemeClr val="tx1"/>
                </a:solidFill>
                <a:effectLst/>
                <a:latin typeface="+mn-lt"/>
                <a:ea typeface="+mn-ea"/>
                <a:cs typeface="+mn-cs"/>
              </a:rPr>
              <a:t>Internship</a:t>
            </a:r>
            <a:r>
              <a:rPr lang="en-US" sz="1200" b="0" i="0" u="none" strike="noStrike" kern="1200" baseline="0" dirty="0">
                <a:solidFill>
                  <a:schemeClr val="tx1"/>
                </a:solidFill>
                <a:effectLst/>
                <a:latin typeface="+mn-lt"/>
                <a:ea typeface="+mn-ea"/>
                <a:cs typeface="+mn-cs"/>
              </a:rPr>
              <a:t> - </a:t>
            </a:r>
            <a:r>
              <a:rPr lang="en-US" sz="1200" b="0" i="0" u="none" strike="noStrike" kern="1200" dirty="0">
                <a:solidFill>
                  <a:schemeClr val="tx1"/>
                </a:solidFill>
                <a:effectLst/>
                <a:latin typeface="+mn-lt"/>
                <a:ea typeface="+mn-ea"/>
                <a:cs typeface="+mn-cs"/>
              </a:rPr>
              <a:t>Certificated Supervisor Indicator</a:t>
            </a:r>
          </a:p>
          <a:p>
            <a:endParaRPr lang="en-US" dirty="0"/>
          </a:p>
        </p:txBody>
      </p:sp>
      <p:sp>
        <p:nvSpPr>
          <p:cNvPr id="4" name="Slide Number Placeholder 3"/>
          <p:cNvSpPr>
            <a:spLocks noGrp="1"/>
          </p:cNvSpPr>
          <p:nvPr>
            <p:ph type="sldNum" sz="quarter" idx="5"/>
          </p:nvPr>
        </p:nvSpPr>
        <p:spPr/>
        <p:txBody>
          <a:bodyPr/>
          <a:lstStyle/>
          <a:p>
            <a:fld id="{6E4BEC47-2C4D-4CC1-A69F-556821BFD55D}" type="slidenum">
              <a:rPr lang="en-US" smtClean="0"/>
              <a:t>25</a:t>
            </a:fld>
            <a:endParaRPr lang="en-US"/>
          </a:p>
        </p:txBody>
      </p:sp>
    </p:spTree>
    <p:extLst>
      <p:ext uri="{BB962C8B-B14F-4D97-AF65-F5344CB8AC3E}">
        <p14:creationId xmlns:p14="http://schemas.microsoft.com/office/powerpoint/2010/main" val="2103039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060"/>
                </a:solidFill>
              </a:rPr>
              <a:t>In the data details we will provide an examination of field specifications and code values for the seven WBLR data fields.</a:t>
            </a: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26</a:t>
            </a:fld>
            <a:endParaRPr lang="en-US" noProof="0"/>
          </a:p>
        </p:txBody>
      </p:sp>
    </p:spTree>
    <p:extLst>
      <p:ext uri="{BB962C8B-B14F-4D97-AF65-F5344CB8AC3E}">
        <p14:creationId xmlns:p14="http://schemas.microsoft.com/office/powerpoint/2010/main" val="12338272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WBLR field 21.09,</a:t>
            </a:r>
            <a:r>
              <a:rPr lang="en-US" dirty="0"/>
              <a:t> </a:t>
            </a:r>
            <a:r>
              <a:rPr lang="en-US" sz="1200" b="1" i="0" u="none" strike="noStrike" dirty="0">
                <a:solidFill>
                  <a:srgbClr val="000000"/>
                </a:solidFill>
                <a:effectLst/>
                <a:latin typeface="Arial" panose="020B0604020202020204" pitchFamily="34" charset="0"/>
              </a:rPr>
              <a:t>Work-Based Learning Type Code</a:t>
            </a:r>
            <a:r>
              <a:rPr lang="en-US" b="1" dirty="0"/>
              <a:t> </a:t>
            </a:r>
            <a:r>
              <a:rPr lang="en-US" sz="1200" b="0" i="0" u="none" strike="noStrike" dirty="0">
                <a:solidFill>
                  <a:srgbClr val="000000"/>
                </a:solidFill>
                <a:effectLst/>
                <a:latin typeface="Arial" panose="020B0604020202020204" pitchFamily="34" charset="0"/>
              </a:rPr>
              <a:t>is</a:t>
            </a:r>
            <a:r>
              <a:rPr lang="en-US" dirty="0"/>
              <a:t> </a:t>
            </a:r>
            <a:r>
              <a:rPr lang="en-US" sz="1200" b="0" i="0" u="none" strike="noStrike" dirty="0">
                <a:solidFill>
                  <a:srgbClr val="000000"/>
                </a:solidFill>
                <a:effectLst/>
                <a:latin typeface="Arial" panose="020B0604020202020204" pitchFamily="34" charset="0"/>
              </a:rPr>
              <a:t>a coded value representing the work-based learning that the student completed during the academic year, in any grades 9 - 12. </a:t>
            </a:r>
            <a:r>
              <a:rPr lang="en-US" dirty="0"/>
              <a:t> The codes are defined in the</a:t>
            </a:r>
            <a:r>
              <a:rPr lang="en-US" sz="1200" b="0" i="0" u="none" strike="noStrike" dirty="0">
                <a:solidFill>
                  <a:srgbClr val="000000"/>
                </a:solidFill>
                <a:effectLst/>
                <a:latin typeface="Arial" panose="020B0604020202020204" pitchFamily="34" charset="0"/>
              </a:rPr>
              <a:t> CALPADS Code Sets document.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LEAs should report the work-based learning in the year it was completed.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Arial" panose="020B0604020202020204" pitchFamily="34" charset="0"/>
              </a:rPr>
              <a:t>Students may have more than one work-based learning activity that can be reported for a student for the academic year.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Arial" panose="020B0604020202020204" pitchFamily="34" charset="0"/>
              </a:rPr>
              <a:t>You would want to report summer work-based learning for grades 9-11, however, do not include summer internships that occur after the student has graduated.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strike="noStrike" dirty="0">
                <a:solidFill>
                  <a:srgbClr val="000000"/>
                </a:solidFill>
                <a:effectLst/>
                <a:latin typeface="Arial" panose="020B0604020202020204" pitchFamily="34" charset="0"/>
              </a:rPr>
              <a:t>Please keep in mind that the Work-Based learning Code will dictate that other fields be populated. We will cover some of those conditional edits a little later in this training.</a:t>
            </a:r>
            <a:br>
              <a:rPr lang="en-US" sz="1200" b="0" i="0" u="none" strike="noStrike" dirty="0">
                <a:solidFill>
                  <a:srgbClr val="000000"/>
                </a:solidFill>
                <a:effectLst/>
                <a:latin typeface="Arial" panose="020B0604020202020204" pitchFamily="34" charset="0"/>
              </a:rPr>
            </a:br>
            <a:endParaRPr lang="en-US" dirty="0"/>
          </a:p>
          <a:p>
            <a:r>
              <a:rPr lang="en-US" dirty="0"/>
              <a:t>So, now let’s take a closer look at each of these work-based learning type codes…</a:t>
            </a:r>
          </a:p>
          <a:p>
            <a:endParaRPr lang="en-US" dirty="0"/>
          </a:p>
        </p:txBody>
      </p:sp>
      <p:sp>
        <p:nvSpPr>
          <p:cNvPr id="4" name="Slide Number Placeholder 3"/>
          <p:cNvSpPr>
            <a:spLocks noGrp="1"/>
          </p:cNvSpPr>
          <p:nvPr>
            <p:ph type="sldNum" sz="quarter" idx="5"/>
          </p:nvPr>
        </p:nvSpPr>
        <p:spPr/>
        <p:txBody>
          <a:bodyPr/>
          <a:lstStyle/>
          <a:p>
            <a:fld id="{6E4BEC47-2C4D-4CC1-A69F-556821BFD55D}" type="slidenum">
              <a:rPr lang="en-US" smtClean="0"/>
              <a:t>27</a:t>
            </a:fld>
            <a:endParaRPr lang="en-US"/>
          </a:p>
        </p:txBody>
      </p:sp>
    </p:spTree>
    <p:extLst>
      <p:ext uri="{BB962C8B-B14F-4D97-AF65-F5344CB8AC3E}">
        <p14:creationId xmlns:p14="http://schemas.microsoft.com/office/powerpoint/2010/main" val="31305626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600" b="1" dirty="0"/>
              <a:t>Internship</a:t>
            </a:r>
          </a:p>
          <a:p>
            <a:pPr marL="0" indent="0">
              <a:buNone/>
            </a:pPr>
            <a:r>
              <a:rPr lang="en-US" sz="1600" dirty="0"/>
              <a:t>Internships are county, district, or school-sponsored experiences that expose students to work in partnerships with local business, industries, or other organizations in the community. </a:t>
            </a:r>
            <a:r>
              <a:rPr lang="en-US" sz="2400" b="0" i="0" dirty="0">
                <a:solidFill>
                  <a:srgbClr val="000000"/>
                </a:solidFill>
                <a:effectLst/>
                <a:latin typeface="Helvetica Neue"/>
              </a:rPr>
              <a:t>If a student participates in an internship that spans more than one academic year, LEAs should report what the student completed (for example, number of hours) in each academic year.</a:t>
            </a:r>
            <a:endParaRPr lang="en-US" sz="1600" dirty="0"/>
          </a:p>
          <a:p>
            <a:pPr marL="0" indent="0">
              <a:buNone/>
            </a:pPr>
            <a:r>
              <a:rPr lang="en-US" sz="1600" dirty="0"/>
              <a:t>Internships can: </a:t>
            </a:r>
          </a:p>
          <a:p>
            <a:pPr marL="742950" lvl="1" indent="-285750">
              <a:buFont typeface="Arial" panose="020B0604020202020204" pitchFamily="34" charset="0"/>
              <a:buChar char="•"/>
            </a:pPr>
            <a:r>
              <a:rPr lang="en-US" sz="1600" dirty="0"/>
              <a:t>be paid or unpaid,</a:t>
            </a:r>
          </a:p>
          <a:p>
            <a:pPr marL="742950" lvl="1" indent="-285750">
              <a:buFont typeface="Arial" panose="020B0604020202020204" pitchFamily="34" charset="0"/>
              <a:buChar char="•"/>
            </a:pPr>
            <a:r>
              <a:rPr lang="en-US" sz="1600" dirty="0"/>
              <a:t>be Community Classroom, see California Education Code Section 52372.1 and Title 5, California Code of Regulations Section 10080</a:t>
            </a:r>
          </a:p>
          <a:p>
            <a:pPr marL="742950" lvl="1" indent="-285750">
              <a:buFont typeface="Arial" panose="020B0604020202020204" pitchFamily="34" charset="0"/>
              <a:buChar char="•"/>
            </a:pPr>
            <a:r>
              <a:rPr lang="en-US" sz="1600" dirty="0"/>
              <a:t>be Co-Op Career Technical Education/Cooperative Vocational Education, see California Education Code Section 52372.1 and Title 5, California Code of Regulations Section 10100 </a:t>
            </a:r>
          </a:p>
          <a:p>
            <a:pPr marL="742950" lvl="1" indent="-285750">
              <a:buFont typeface="Arial" panose="020B0604020202020204" pitchFamily="34" charset="0"/>
              <a:buChar char="•"/>
            </a:pPr>
            <a:r>
              <a:rPr lang="en-US" sz="1600" dirty="0"/>
              <a:t>occur over the summer or during the school year</a:t>
            </a:r>
          </a:p>
          <a:p>
            <a:pPr marL="742950" lvl="1" indent="-285750">
              <a:buFont typeface="Arial" panose="020B0604020202020204" pitchFamily="34" charset="0"/>
              <a:buChar char="•"/>
            </a:pPr>
            <a:r>
              <a:rPr lang="en-US" sz="1600" dirty="0"/>
              <a:t>occur at any business type, profit or non-profit</a:t>
            </a:r>
          </a:p>
          <a:p>
            <a:pPr marL="742950" lvl="1" indent="-285750">
              <a:buFont typeface="Arial" panose="020B0604020202020204" pitchFamily="34" charset="0"/>
              <a:buChar char="•"/>
            </a:pPr>
            <a:r>
              <a:rPr lang="en-US" sz="1600" dirty="0"/>
              <a:t>Internships may, but are not required to be connected to a CTE pathway course or any course</a:t>
            </a:r>
          </a:p>
          <a:p>
            <a:pPr marL="0" indent="0">
              <a:buNone/>
            </a:pPr>
            <a:r>
              <a:rPr lang="en-US" sz="1600" dirty="0"/>
              <a:t>Internships are not: </a:t>
            </a:r>
          </a:p>
          <a:p>
            <a:pPr marL="742950" lvl="1" indent="-285750">
              <a:buFont typeface="Arial" panose="020B0604020202020204" pitchFamily="34" charset="0"/>
              <a:buChar char="•"/>
            </a:pPr>
            <a:r>
              <a:rPr lang="en-US" sz="1600" dirty="0"/>
              <a:t>Job shadowing (there must be supervision and specific practice and working alongside an industry expert)</a:t>
            </a:r>
          </a:p>
          <a:p>
            <a:pPr marL="742950" lvl="1" indent="-285750">
              <a:buFont typeface="Arial" panose="020B0604020202020204" pitchFamily="34" charset="0"/>
              <a:buChar char="•"/>
            </a:pPr>
            <a:r>
              <a:rPr lang="en-US" sz="1600" dirty="0"/>
              <a:t>Apprenticeships </a:t>
            </a:r>
          </a:p>
          <a:p>
            <a:pPr marL="742950" lvl="1" indent="-285750">
              <a:buFont typeface="Arial" panose="020B0604020202020204" pitchFamily="34" charset="0"/>
              <a:buChar char="•"/>
            </a:pPr>
            <a:r>
              <a:rPr lang="en-US" sz="1600" dirty="0"/>
              <a:t>Jobs that students secure on their own (e.g., summer job)</a:t>
            </a:r>
          </a:p>
          <a:p>
            <a:pPr marL="0" lvl="0" indent="0">
              <a:buFont typeface="Arial" panose="020B0604020202020204" pitchFamily="34" charset="0"/>
              <a:buNone/>
            </a:pPr>
            <a:endParaRPr lang="en-US" sz="2400" b="0" i="0" dirty="0">
              <a:solidFill>
                <a:srgbClr val="000000"/>
              </a:solidFill>
              <a:effectLst/>
              <a:latin typeface="Helvetica Neue"/>
            </a:endParaRPr>
          </a:p>
          <a:p>
            <a:pPr marL="0" lvl="0" indent="0">
              <a:buFont typeface="Arial" panose="020B0604020202020204" pitchFamily="34" charset="0"/>
              <a:buNone/>
            </a:pPr>
            <a:r>
              <a:rPr lang="en-US" sz="2400" b="1" i="0" dirty="0">
                <a:solidFill>
                  <a:srgbClr val="000000"/>
                </a:solidFill>
                <a:effectLst/>
                <a:latin typeface="Helvetica Neue"/>
              </a:rPr>
              <a:t>Definitions</a:t>
            </a:r>
          </a:p>
          <a:p>
            <a:pPr marL="0" lvl="0" indent="0">
              <a:buFont typeface="Arial" panose="020B0604020202020204" pitchFamily="34" charset="0"/>
              <a:buNone/>
            </a:pPr>
            <a:endParaRPr lang="en-US" sz="2400" b="0" i="0" dirty="0">
              <a:solidFill>
                <a:srgbClr val="000000"/>
              </a:solidFill>
              <a:effectLst/>
              <a:latin typeface="Helvetica Neue"/>
            </a:endParaRPr>
          </a:p>
          <a:p>
            <a:pPr marL="0" lvl="0" indent="0">
              <a:buFont typeface="Arial" panose="020B0604020202020204" pitchFamily="34" charset="0"/>
              <a:buNone/>
            </a:pPr>
            <a:r>
              <a:rPr lang="en-US" sz="2400" b="0" i="0" dirty="0">
                <a:solidFill>
                  <a:srgbClr val="000000"/>
                </a:solidFill>
                <a:effectLst/>
                <a:latin typeface="Helvetica Neue"/>
              </a:rPr>
              <a:t>Internship:</a:t>
            </a:r>
          </a:p>
          <a:p>
            <a:pPr marL="0" lvl="0" indent="0">
              <a:buFont typeface="Arial" panose="020B0604020202020204" pitchFamily="34" charset="0"/>
              <a:buNone/>
            </a:pPr>
            <a:r>
              <a:rPr lang="en-US" sz="2400" b="0" i="0" dirty="0">
                <a:solidFill>
                  <a:srgbClr val="000000"/>
                </a:solidFill>
                <a:effectLst/>
                <a:latin typeface="Helvetica Neue"/>
              </a:rPr>
              <a:t>provides students an opportunity to participate in unpaid, work-based learning in an integrated setting for a specified period of time to learn about a particular industry or occupation. In most internship situations, a workplace mentor instructs the student, critiques the performance, challenges, and encourages the student to do well. It is critical to ensure that all aspects of criteria outlined by the FLSA are met to ensure that this experience is a work-based learning experience – not employment, or mock sheltered workshop activities</a:t>
            </a:r>
          </a:p>
          <a:p>
            <a:pPr marL="0" lvl="0" indent="0">
              <a:buFont typeface="Arial" panose="020B0604020202020204" pitchFamily="34" charset="0"/>
              <a:buNone/>
            </a:pPr>
            <a:endParaRPr lang="en-US" sz="2400" b="0" i="0" dirty="0">
              <a:solidFill>
                <a:srgbClr val="000000"/>
              </a:solidFill>
              <a:effectLst/>
              <a:latin typeface="Helvetica Neue"/>
            </a:endParaRPr>
          </a:p>
          <a:p>
            <a:pPr marL="0" lvl="0" indent="0">
              <a:buFont typeface="Arial" panose="020B0604020202020204" pitchFamily="34" charset="0"/>
              <a:buNone/>
            </a:pPr>
            <a:r>
              <a:rPr lang="en-US" sz="2400" b="0" i="0" dirty="0">
                <a:solidFill>
                  <a:srgbClr val="000000"/>
                </a:solidFill>
                <a:effectLst/>
                <a:latin typeface="Helvetica Neue"/>
              </a:rPr>
              <a:t>Community Classroom: </a:t>
            </a:r>
          </a:p>
          <a:p>
            <a:pPr marL="0" lvl="0" indent="0">
              <a:buFont typeface="Arial" panose="020B0604020202020204" pitchFamily="34" charset="0"/>
              <a:buNone/>
            </a:pPr>
            <a:r>
              <a:rPr lang="en-US" sz="2400" b="0" i="0" dirty="0">
                <a:solidFill>
                  <a:srgbClr val="000000"/>
                </a:solidFill>
                <a:effectLst/>
                <a:latin typeface="Helvetica Neue"/>
              </a:rPr>
              <a:t>A method of instruction which utilizes unpaid on-the-job training experiences at business, industry, or public agency sites to assist students in acquiring those competencies needed to acquire entry-level, competitive, integrated employment. The intent of the community classroom experience is to augment classroom instruction that can be extended into the community. It is most typically associated with ROCP. It is critical to ensure that all aspects of criteria outlined by the FLSA are met to ensure that this experience is a work-based learning experience – not employment.</a:t>
            </a:r>
            <a:endParaRPr lang="en-US" sz="1600" dirty="0"/>
          </a:p>
          <a:p>
            <a:endParaRPr lang="en-US" dirty="0"/>
          </a:p>
          <a:p>
            <a:r>
              <a:rPr lang="en-US" b="0" i="0" dirty="0">
                <a:solidFill>
                  <a:srgbClr val="000000"/>
                </a:solidFill>
                <a:effectLst/>
                <a:latin typeface="Helvetica Neue"/>
              </a:rPr>
              <a:t>Community-Based Vocational Instruction: </a:t>
            </a:r>
          </a:p>
          <a:p>
            <a:r>
              <a:rPr lang="en-US" b="0" i="0" dirty="0">
                <a:solidFill>
                  <a:srgbClr val="000000"/>
                </a:solidFill>
                <a:effectLst/>
                <a:latin typeface="Helvetica Neue"/>
              </a:rPr>
              <a:t>the development of learning experiences in the community through WAI and in compliance with all FLSA requirements for a work-based learning experience</a:t>
            </a:r>
          </a:p>
          <a:p>
            <a:endParaRPr lang="en-US" b="0" i="0" dirty="0">
              <a:solidFill>
                <a:srgbClr val="000000"/>
              </a:solidFill>
              <a:effectLst/>
              <a:latin typeface="Helvetica Neue"/>
            </a:endParaRPr>
          </a:p>
          <a:p>
            <a:r>
              <a:rPr lang="en-US" dirty="0"/>
              <a:t>https://www.cde.ca.gov/sp/se/sr/wrkabltyiaryserv.asp</a:t>
            </a:r>
          </a:p>
        </p:txBody>
      </p:sp>
      <p:sp>
        <p:nvSpPr>
          <p:cNvPr id="4" name="Slide Number Placeholder 3"/>
          <p:cNvSpPr>
            <a:spLocks noGrp="1"/>
          </p:cNvSpPr>
          <p:nvPr>
            <p:ph type="sldNum" sz="quarter" idx="5"/>
          </p:nvPr>
        </p:nvSpPr>
        <p:spPr/>
        <p:txBody>
          <a:bodyPr/>
          <a:lstStyle/>
          <a:p>
            <a:fld id="{6E4BEC47-2C4D-4CC1-A69F-556821BFD55D}" type="slidenum">
              <a:rPr lang="en-US" smtClean="0"/>
              <a:t>28</a:t>
            </a:fld>
            <a:endParaRPr lang="en-US"/>
          </a:p>
        </p:txBody>
      </p:sp>
    </p:spTree>
    <p:extLst>
      <p:ext uri="{BB962C8B-B14F-4D97-AF65-F5344CB8AC3E}">
        <p14:creationId xmlns:p14="http://schemas.microsoft.com/office/powerpoint/2010/main" val="4167891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1200" dirty="0">
                <a:latin typeface="Calibri" panose="020F0502020204030204" pitchFamily="34" charset="0"/>
                <a:ea typeface="Calibri" panose="020F0502020204030204" pitchFamily="34" charset="0"/>
              </a:rPr>
              <a:t>The objective of this training is to familiarize the CTE coordinators with the data collection and their responsibility. Additionally, we will explain the system requirements so CALPADS data coordinators can implement processes to meet the data population requirements in preparation of the EOY 1 Submission.</a:t>
            </a:r>
            <a:endParaRPr lang="en-US" sz="1200" dirty="0"/>
          </a:p>
          <a:p>
            <a:pPr marL="0" indent="0">
              <a:buFont typeface="Wingdings" pitchFamily="2" charset="2"/>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3682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400" b="1" dirty="0"/>
              <a:t>Student-Led Enterprises</a:t>
            </a:r>
          </a:p>
          <a:p>
            <a:pPr marL="0" indent="0">
              <a:buNone/>
            </a:pPr>
            <a:r>
              <a:rPr lang="en-US" sz="2400" dirty="0"/>
              <a:t>A student-led enterprise involves the development and operation of a revenue-generating business outside the classroom but is associated with a course at the school and evaluated by the course instructor. Students produce goods or services for sale to or use by people other than their selves. Examples include student-run cafes or video production studios that serve clients and generate revenue. Benefits include the development of entrepreneurial, technical and academic skills in a school-based environment. </a:t>
            </a:r>
            <a:endParaRPr lang="en-US" sz="1600" dirty="0"/>
          </a:p>
          <a:p>
            <a:pPr marL="0" indent="0">
              <a:buNone/>
            </a:pPr>
            <a:endParaRPr lang="en-US" sz="1600" dirty="0"/>
          </a:p>
          <a:p>
            <a:pPr marL="0" indent="0">
              <a:buNone/>
            </a:pPr>
            <a:r>
              <a:rPr lang="en-US" sz="1600" dirty="0"/>
              <a:t>A Student-Led Enterprise:</a:t>
            </a:r>
          </a:p>
          <a:p>
            <a:pPr marL="742950" lvl="1" indent="-285750">
              <a:buFont typeface="Arial" panose="020B0604020202020204" pitchFamily="34" charset="0"/>
              <a:buChar char="•"/>
            </a:pPr>
            <a:r>
              <a:rPr lang="en-US" sz="1600" dirty="0"/>
              <a:t>must be operated by the student (student is not just an employee of the enterprise)</a:t>
            </a:r>
          </a:p>
          <a:p>
            <a:pPr marL="742950" lvl="1" indent="-285750">
              <a:buFont typeface="Arial" panose="020B0604020202020204" pitchFamily="34" charset="0"/>
              <a:buChar char="•"/>
            </a:pPr>
            <a:r>
              <a:rPr lang="en-US" sz="1600" dirty="0"/>
              <a:t>must be ongoing and not a one-day event</a:t>
            </a:r>
          </a:p>
          <a:p>
            <a:pPr marL="742950" lvl="1" indent="-285750">
              <a:buFont typeface="Arial" panose="020B0604020202020204" pitchFamily="34" charset="0"/>
              <a:buChar char="•"/>
            </a:pPr>
            <a:r>
              <a:rPr lang="en-US" sz="1600" dirty="0"/>
              <a:t>must be tied to a course in which students develop a business and marketing plan. This may be any course, including CTE courses</a:t>
            </a:r>
          </a:p>
          <a:p>
            <a:pPr marL="742950" lvl="1" indent="-285750">
              <a:buFont typeface="Arial" panose="020B0604020202020204" pitchFamily="34" charset="0"/>
              <a:buChar char="•"/>
            </a:pPr>
            <a:r>
              <a:rPr lang="en-US" sz="1600" dirty="0"/>
              <a:t>must be co-curricular (time spent in and out of the classroom)</a:t>
            </a:r>
          </a:p>
          <a:p>
            <a:pPr marL="742950" lvl="1" indent="-285750">
              <a:buFont typeface="Arial" panose="020B0604020202020204" pitchFamily="34" charset="0"/>
              <a:buChar char="•"/>
            </a:pPr>
            <a:r>
              <a:rPr lang="en-US" sz="1600" dirty="0"/>
              <a:t>must bring in revenue (but does not need to make a profit)</a:t>
            </a:r>
          </a:p>
          <a:p>
            <a:pPr marL="742950" lvl="1" indent="-285750">
              <a:buFont typeface="Arial" panose="020B0604020202020204" pitchFamily="34" charset="0"/>
              <a:buChar char="•"/>
            </a:pPr>
            <a:r>
              <a:rPr lang="en-US" sz="1600" dirty="0"/>
              <a:t>can include a non-profit venture</a:t>
            </a:r>
          </a:p>
          <a:p>
            <a:pPr marL="0" indent="0">
              <a:buNone/>
            </a:pPr>
            <a:endParaRPr lang="en-US" sz="1600" dirty="0"/>
          </a:p>
          <a:p>
            <a:pPr marL="0" indent="0">
              <a:buNone/>
            </a:pPr>
            <a:r>
              <a:rPr lang="en-US" sz="1600" dirty="0"/>
              <a:t>A student-led enterprise is not:</a:t>
            </a:r>
          </a:p>
          <a:p>
            <a:pPr marL="742950" lvl="1" indent="-285750">
              <a:buFont typeface="Arial" panose="020B0604020202020204" pitchFamily="34" charset="0"/>
              <a:buChar char="•"/>
            </a:pPr>
            <a:r>
              <a:rPr lang="en-US" sz="1600" dirty="0"/>
              <a:t>A student working at the campus bookstore or volunteering at the school bake sale</a:t>
            </a:r>
          </a:p>
          <a:p>
            <a:endParaRPr lang="en-US" dirty="0"/>
          </a:p>
        </p:txBody>
      </p:sp>
      <p:sp>
        <p:nvSpPr>
          <p:cNvPr id="4" name="Slide Number Placeholder 3"/>
          <p:cNvSpPr>
            <a:spLocks noGrp="1"/>
          </p:cNvSpPr>
          <p:nvPr>
            <p:ph type="sldNum" sz="quarter" idx="5"/>
          </p:nvPr>
        </p:nvSpPr>
        <p:spPr/>
        <p:txBody>
          <a:bodyPr/>
          <a:lstStyle/>
          <a:p>
            <a:fld id="{6E4BEC47-2C4D-4CC1-A69F-556821BFD55D}" type="slidenum">
              <a:rPr lang="en-US" smtClean="0"/>
              <a:t>29</a:t>
            </a:fld>
            <a:endParaRPr lang="en-US"/>
          </a:p>
        </p:txBody>
      </p:sp>
    </p:spTree>
    <p:extLst>
      <p:ext uri="{BB962C8B-B14F-4D97-AF65-F5344CB8AC3E}">
        <p14:creationId xmlns:p14="http://schemas.microsoft.com/office/powerpoint/2010/main" val="29811968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A Virtual/Simulated Work-Based Learning is a program where students can gain business experience through a virtual environment that is aligned to the classroom curriculum. </a:t>
            </a:r>
          </a:p>
          <a:p>
            <a:pPr marL="0" indent="0">
              <a:buNone/>
            </a:pPr>
            <a:endParaRPr lang="en-US" dirty="0"/>
          </a:p>
          <a:p>
            <a:pPr marL="0" indent="0">
              <a:buNone/>
            </a:pPr>
            <a:r>
              <a:rPr lang="en-US" dirty="0"/>
              <a:t>The Virtual/Simulative Work-Based Learning:</a:t>
            </a:r>
          </a:p>
          <a:p>
            <a:pPr marL="685800" lvl="1" indent="-228600">
              <a:buFont typeface="+mj-lt"/>
              <a:buAutoNum type="arabicPeriod"/>
            </a:pPr>
            <a:r>
              <a:rPr lang="en-US" dirty="0"/>
              <a:t>Must be tied to a course in which students develop their own business plans and websites</a:t>
            </a:r>
          </a:p>
          <a:p>
            <a:pPr marL="685800" lvl="1" indent="-228600">
              <a:buFont typeface="+mj-lt"/>
              <a:buAutoNum type="arabicPeriod"/>
            </a:pPr>
            <a:r>
              <a:rPr lang="en-US" dirty="0"/>
              <a:t>May be tied to any course, including a course that is part of a CTE Pathway (e.g., business, marketing, entrepreneurship, STEAM, hospitality, tourism, information technology, etc.)</a:t>
            </a:r>
          </a:p>
          <a:p>
            <a:endParaRPr lang="en-US" dirty="0"/>
          </a:p>
          <a:p>
            <a:r>
              <a:rPr lang="en-US" dirty="0"/>
              <a:t>Virtual/Simulation Work-Based Learning is not:</a:t>
            </a:r>
          </a:p>
          <a:p>
            <a:pPr marL="685800" lvl="1" indent="-228600">
              <a:buFont typeface="+mj-lt"/>
              <a:buAutoNum type="arabicPeriod"/>
            </a:pPr>
            <a:r>
              <a:rPr lang="en-US" dirty="0"/>
              <a:t>An online course/program</a:t>
            </a:r>
          </a:p>
          <a:p>
            <a:endParaRPr lang="en-US" dirty="0"/>
          </a:p>
        </p:txBody>
      </p:sp>
      <p:sp>
        <p:nvSpPr>
          <p:cNvPr id="4" name="Slide Number Placeholder 3"/>
          <p:cNvSpPr>
            <a:spLocks noGrp="1"/>
          </p:cNvSpPr>
          <p:nvPr>
            <p:ph type="sldNum" sz="quarter" idx="5"/>
          </p:nvPr>
        </p:nvSpPr>
        <p:spPr/>
        <p:txBody>
          <a:bodyPr/>
          <a:lstStyle/>
          <a:p>
            <a:fld id="{6E4BEC47-2C4D-4CC1-A69F-556821BFD55D}" type="slidenum">
              <a:rPr lang="en-US" smtClean="0"/>
              <a:t>30</a:t>
            </a:fld>
            <a:endParaRPr lang="en-US"/>
          </a:p>
        </p:txBody>
      </p:sp>
    </p:spTree>
    <p:extLst>
      <p:ext uri="{BB962C8B-B14F-4D97-AF65-F5344CB8AC3E}">
        <p14:creationId xmlns:p14="http://schemas.microsoft.com/office/powerpoint/2010/main" val="39348928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Apprenticeship</a:t>
            </a:r>
          </a:p>
          <a:p>
            <a:r>
              <a:rPr lang="en-US" b="0" i="0" dirty="0">
                <a:solidFill>
                  <a:srgbClr val="000000"/>
                </a:solidFill>
                <a:effectLst/>
                <a:latin typeface="Helvetica Neue"/>
              </a:rPr>
              <a:t>Youth apprenticeship programs are formal, multi-year programs that combine school and work-based learning at a competitive wage in a specific occupational area or cluster and are designed to lead directly into either a postsecondary program, entry-level job or registered apprenticeship program. Most apprenticeship programs are developed in collaboration with the State Apprenticeship Standards Board.</a:t>
            </a:r>
          </a:p>
          <a:p>
            <a:endParaRPr lang="en-US" dirty="0"/>
          </a:p>
          <a:p>
            <a:r>
              <a:rPr lang="en-US" dirty="0"/>
              <a:t>Registered pre-apprenticeship program The student </a:t>
            </a:r>
          </a:p>
          <a:p>
            <a:pPr marL="228600" indent="-228600">
              <a:buAutoNum type="arabicParenBoth"/>
            </a:pPr>
            <a:r>
              <a:rPr lang="en-US" dirty="0"/>
              <a:t>successfully completed, during the academic year, a registered pre-apprenticeship program that is recognized by business and/or industry and registered at the state or national level, and </a:t>
            </a:r>
          </a:p>
          <a:p>
            <a:pPr marL="228600" indent="-228600">
              <a:buAutoNum type="arabicParenBoth"/>
            </a:pPr>
            <a:r>
              <a:rPr lang="en-US" dirty="0"/>
              <a:t>is awarded a certificate of completion upon successful completion of the pre-apprenticeship program.</a:t>
            </a:r>
          </a:p>
          <a:p>
            <a:endParaRPr lang="en-US" dirty="0"/>
          </a:p>
          <a:p>
            <a:r>
              <a:rPr lang="en-US" dirty="0"/>
              <a:t>A pre-apprenticeship program is designed to provide students with the entry-level skills necessary to be eligible to enter a registered apprenticeship program (i.e., an apprenticeship program that is registered at the state or national level). Typically, schools that offer pre-apprenticeship programs have a partnership with a local business. </a:t>
            </a:r>
          </a:p>
        </p:txBody>
      </p:sp>
      <p:sp>
        <p:nvSpPr>
          <p:cNvPr id="4" name="Slide Number Placeholder 3"/>
          <p:cNvSpPr>
            <a:spLocks noGrp="1"/>
          </p:cNvSpPr>
          <p:nvPr>
            <p:ph type="sldNum" sz="quarter" idx="5"/>
          </p:nvPr>
        </p:nvSpPr>
        <p:spPr/>
        <p:txBody>
          <a:bodyPr/>
          <a:lstStyle/>
          <a:p>
            <a:fld id="{6E4BEC47-2C4D-4CC1-A69F-556821BFD55D}" type="slidenum">
              <a:rPr lang="en-US" smtClean="0"/>
              <a:t>31</a:t>
            </a:fld>
            <a:endParaRPr lang="en-US"/>
          </a:p>
        </p:txBody>
      </p:sp>
    </p:spTree>
    <p:extLst>
      <p:ext uri="{BB962C8B-B14F-4D97-AF65-F5344CB8AC3E}">
        <p14:creationId xmlns:p14="http://schemas.microsoft.com/office/powerpoint/2010/main" val="23508548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These three work-based learning types are </a:t>
            </a:r>
            <a:r>
              <a:rPr lang="en-US" sz="1200" dirty="0"/>
              <a:t>Work based learning programs administered by the U.S. Department of Labor.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p>
          <a:p>
            <a:pPr marL="171450" indent="-171450">
              <a:buFont typeface="Arial" panose="020B0604020202020204" pitchFamily="34" charset="0"/>
              <a:buChar char="•"/>
            </a:pPr>
            <a:r>
              <a:rPr lang="en-US" b="1" dirty="0"/>
              <a:t>Job Corps </a:t>
            </a:r>
            <a:r>
              <a:rPr lang="en-US" dirty="0"/>
              <a:t>- The student successfully completed, during the academic year, a Job Corps program, administered by the U.S. Department of Education (29 USC Sections 3191-3212), which offers General Educational Development test (GED) support and vocational training to youth, ages16 to 24 years old. Job Corps is described as </a:t>
            </a:r>
            <a:r>
              <a:rPr lang="en-US" b="0" i="0" dirty="0">
                <a:solidFill>
                  <a:srgbClr val="000000"/>
                </a:solidFill>
                <a:effectLst/>
                <a:latin typeface="Helvetica Neue"/>
              </a:rPr>
              <a:t>a free education and training program that helps young people learn a career, earn a high school diploma or GED, and find and keep a good job. For eligible young people at least 16 years of age that qualify as low income, Job Corps provides the all-around skills needed to succeed in a career and in life.</a:t>
            </a:r>
            <a:endParaRPr lang="en-US" dirty="0"/>
          </a:p>
          <a:p>
            <a:endParaRPr lang="en-US" dirty="0"/>
          </a:p>
          <a:p>
            <a:pPr marL="171450" indent="-171450">
              <a:buFont typeface="Arial" panose="020B0604020202020204" pitchFamily="34" charset="0"/>
              <a:buChar char="•"/>
            </a:pPr>
            <a:r>
              <a:rPr lang="en-US" b="1" dirty="0"/>
              <a:t>Workforce Innovation and Opportunity Act (WIOA)</a:t>
            </a:r>
            <a:r>
              <a:rPr lang="en-US" dirty="0"/>
              <a:t> - The student successfully completed, during the academic year, a Workforce Innovation and Opportunity Act (WIOA) Youth Program, administered by the U.S. Department of Labor (19 USC Ch. 32 (128 Stat. 1425)), which works to overcome barriers between in-school or out-of-school youth and employment by placing them in (minimum wage) jobs.</a:t>
            </a:r>
          </a:p>
          <a:p>
            <a:pPr algn="l"/>
            <a:endParaRPr lang="en-US" b="0" i="0" dirty="0">
              <a:solidFill>
                <a:srgbClr val="212121"/>
              </a:solidFill>
              <a:effectLst/>
              <a:latin typeface="Source Sans Pro Web"/>
            </a:endParaRPr>
          </a:p>
          <a:p>
            <a:pPr algn="l"/>
            <a:r>
              <a:rPr lang="en-US" b="1" i="0" dirty="0">
                <a:solidFill>
                  <a:srgbClr val="212121"/>
                </a:solidFill>
                <a:effectLst/>
                <a:latin typeface="Source Sans Pro Web"/>
              </a:rPr>
              <a:t>WIOA</a:t>
            </a:r>
            <a:r>
              <a:rPr lang="en-US" b="0" i="0" dirty="0">
                <a:solidFill>
                  <a:srgbClr val="212121"/>
                </a:solidFill>
                <a:effectLst/>
                <a:latin typeface="Source Sans Pro Web"/>
              </a:rPr>
              <a:t> brings together, in strategic coordination, the core programs of Federal investment in skill development:</a:t>
            </a:r>
          </a:p>
          <a:p>
            <a:pPr marL="628650" lvl="1" indent="-171450" algn="l" fontAlgn="t">
              <a:buFont typeface="Arial" panose="020B0604020202020204" pitchFamily="34" charset="0"/>
              <a:buChar char="•"/>
            </a:pPr>
            <a:r>
              <a:rPr lang="en-US" b="0" i="0" dirty="0">
                <a:solidFill>
                  <a:srgbClr val="212121"/>
                </a:solidFill>
                <a:effectLst/>
                <a:latin typeface="Source Sans Pro Web"/>
              </a:rPr>
              <a:t>Employment and training services for adults, dislocated workers, and youth and Wagner-</a:t>
            </a:r>
            <a:r>
              <a:rPr lang="en-US" b="0" i="0" dirty="0" err="1">
                <a:solidFill>
                  <a:srgbClr val="212121"/>
                </a:solidFill>
                <a:effectLst/>
                <a:latin typeface="Source Sans Pro Web"/>
              </a:rPr>
              <a:t>Peyser</a:t>
            </a:r>
            <a:r>
              <a:rPr lang="en-US" b="0" i="0" dirty="0">
                <a:solidFill>
                  <a:srgbClr val="212121"/>
                </a:solidFill>
                <a:effectLst/>
                <a:latin typeface="Source Sans Pro Web"/>
              </a:rPr>
              <a:t> employment services administered by the U.S. Department of Labor (DOL) through formula grants to states; and</a:t>
            </a:r>
          </a:p>
          <a:p>
            <a:pPr marL="628650" lvl="1" indent="-171450" algn="l" fontAlgn="t">
              <a:buFont typeface="Arial" panose="020B0604020202020204" pitchFamily="34" charset="0"/>
              <a:buChar char="•"/>
            </a:pPr>
            <a:r>
              <a:rPr lang="en-US" b="0" i="0" dirty="0">
                <a:solidFill>
                  <a:srgbClr val="212121"/>
                </a:solidFill>
                <a:effectLst/>
                <a:latin typeface="Source Sans Pro Web"/>
              </a:rPr>
              <a:t>Adult education and family literacy programs as well as State Vocational Rehabilitation Services programs that assist eligible individuals with disabilities in obtaining employment; both core programs are administered by the U.S. Department of Education.</a:t>
            </a:r>
          </a:p>
          <a:p>
            <a:pPr algn="l"/>
            <a:r>
              <a:rPr lang="en-US" b="0" i="0" dirty="0">
                <a:solidFill>
                  <a:srgbClr val="212121"/>
                </a:solidFill>
                <a:effectLst/>
                <a:latin typeface="Source Sans Pro Web"/>
              </a:rPr>
              <a:t>WIOA also authorizes programs for specific vulnerable populations, including the Job Corps, </a:t>
            </a:r>
            <a:r>
              <a:rPr lang="en-US" b="0" i="0" dirty="0" err="1">
                <a:solidFill>
                  <a:srgbClr val="212121"/>
                </a:solidFill>
                <a:effectLst/>
                <a:latin typeface="Source Sans Pro Web"/>
              </a:rPr>
              <a:t>YouthBuild</a:t>
            </a:r>
            <a:r>
              <a:rPr lang="en-US" b="0" i="0" dirty="0">
                <a:solidFill>
                  <a:srgbClr val="212121"/>
                </a:solidFill>
                <a:effectLst/>
                <a:latin typeface="Source Sans Pro Web"/>
              </a:rPr>
              <a:t>, Indian and Native Americans, and Migrant and Seasonal Farmworker programs as well as evaluation and multistate projects administered by DOL. In addition, WIOA authorizes other programs administered by U.S. Department of Education and the U.S. Department of Health and Human Services.</a:t>
            </a:r>
            <a:endParaRPr lang="en-US" dirty="0"/>
          </a:p>
          <a:p>
            <a:endParaRPr lang="en-US" dirty="0"/>
          </a:p>
          <a:p>
            <a:pPr marL="171450" indent="-171450">
              <a:buFont typeface="Arial" panose="020B0604020202020204" pitchFamily="34" charset="0"/>
              <a:buChar char="•"/>
            </a:pPr>
            <a:r>
              <a:rPr lang="en-US" b="1" dirty="0" err="1"/>
              <a:t>YouthBuild</a:t>
            </a:r>
            <a:r>
              <a:rPr lang="en-US" dirty="0"/>
              <a:t> - The student successfully completed, during the academic year, a </a:t>
            </a:r>
            <a:r>
              <a:rPr lang="en-US" dirty="0" err="1"/>
              <a:t>YouthBuild</a:t>
            </a:r>
            <a:r>
              <a:rPr lang="en-US" dirty="0"/>
              <a:t> program, administered by the U.S. Department of Labor (29 USC Section 3226), which trains youth, ages 16 to 24 year old, who have dropped out of high school, in construction by building homes for low-income members of their communities. </a:t>
            </a:r>
            <a:r>
              <a:rPr lang="en-US" b="0" i="0" dirty="0" err="1">
                <a:solidFill>
                  <a:srgbClr val="333333"/>
                </a:solidFill>
                <a:effectLst/>
                <a:latin typeface="Verdana" panose="020B0604030504040204" pitchFamily="34" charset="0"/>
              </a:rPr>
              <a:t>YouthBuild</a:t>
            </a:r>
            <a:r>
              <a:rPr lang="en-US" b="0" i="0" dirty="0">
                <a:solidFill>
                  <a:srgbClr val="333333"/>
                </a:solidFill>
                <a:effectLst/>
                <a:latin typeface="Verdana" panose="020B0604030504040204" pitchFamily="34" charset="0"/>
              </a:rPr>
              <a:t> programs to provide students with vocational training, counseling, leadership development and an education leading to a diploma. </a:t>
            </a:r>
            <a:r>
              <a:rPr lang="en-US" b="0" i="0" dirty="0" err="1">
                <a:solidFill>
                  <a:srgbClr val="1C355E"/>
                </a:solidFill>
                <a:effectLst/>
                <a:latin typeface="Century Gothic" panose="020B0502020202020204" pitchFamily="34" charset="0"/>
              </a:rPr>
              <a:t>YouthBuild</a:t>
            </a:r>
            <a:r>
              <a:rPr lang="en-US" b="0" i="0" dirty="0">
                <a:solidFill>
                  <a:srgbClr val="1C355E"/>
                </a:solidFill>
                <a:effectLst/>
                <a:latin typeface="Century Gothic" panose="020B0502020202020204" pitchFamily="34" charset="0"/>
              </a:rPr>
              <a:t> programs vary according to local community needs, funding, and partnerships.</a:t>
            </a:r>
            <a:endParaRPr lang="en-US" dirty="0"/>
          </a:p>
          <a:p>
            <a:endParaRPr lang="en-US" dirty="0"/>
          </a:p>
        </p:txBody>
      </p:sp>
      <p:sp>
        <p:nvSpPr>
          <p:cNvPr id="4" name="Slide Number Placeholder 3"/>
          <p:cNvSpPr>
            <a:spLocks noGrp="1"/>
          </p:cNvSpPr>
          <p:nvPr>
            <p:ph type="sldNum" sz="quarter" idx="5"/>
          </p:nvPr>
        </p:nvSpPr>
        <p:spPr/>
        <p:txBody>
          <a:bodyPr/>
          <a:lstStyle/>
          <a:p>
            <a:fld id="{6E4BEC47-2C4D-4CC1-A69F-556821BFD55D}" type="slidenum">
              <a:rPr lang="en-US" smtClean="0"/>
              <a:t>32</a:t>
            </a:fld>
            <a:endParaRPr lang="en-US"/>
          </a:p>
        </p:txBody>
      </p:sp>
    </p:spTree>
    <p:extLst>
      <p:ext uri="{BB962C8B-B14F-4D97-AF65-F5344CB8AC3E}">
        <p14:creationId xmlns:p14="http://schemas.microsoft.com/office/powerpoint/2010/main" val="45440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student successfully completed, during the academic year, a </a:t>
            </a:r>
            <a:r>
              <a:rPr lang="en-US" sz="1200" b="1" dirty="0"/>
              <a:t>California Conservation Corps </a:t>
            </a:r>
            <a:r>
              <a:rPr lang="en-US" sz="1200" dirty="0"/>
              <a:t>program, administered by the California Resources Agency (CA Public Resources Code Sections14000-14424), which engages students, ages 18 to 25 years old, to perform physical labor for environmental conservation and provides life skills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Montserrat"/>
              </a:rPr>
              <a:t>Members of the </a:t>
            </a:r>
            <a:r>
              <a:rPr lang="en-US" sz="1200" b="1" dirty="0"/>
              <a:t>California Conservation Corps </a:t>
            </a:r>
            <a:r>
              <a:rPr lang="en-US" b="0" i="0" dirty="0">
                <a:solidFill>
                  <a:srgbClr val="333333"/>
                </a:solidFill>
                <a:effectLst/>
                <a:latin typeface="Montserrat"/>
              </a:rPr>
              <a:t>receive on-the-job training from agencies like CAL FIRE, U.S. Forest Service, Caltrans, State Parks, and the National Park Service. Additionally, supervisors at private companies oversee Corps members working on electrical, construction, and specialized CCC projects.</a:t>
            </a:r>
            <a:endParaRPr lang="en-US" sz="1200" dirty="0"/>
          </a:p>
          <a:p>
            <a:endParaRPr lang="en-US" dirty="0"/>
          </a:p>
        </p:txBody>
      </p:sp>
      <p:sp>
        <p:nvSpPr>
          <p:cNvPr id="4" name="Slide Number Placeholder 3"/>
          <p:cNvSpPr>
            <a:spLocks noGrp="1"/>
          </p:cNvSpPr>
          <p:nvPr>
            <p:ph type="sldNum" sz="quarter" idx="5"/>
          </p:nvPr>
        </p:nvSpPr>
        <p:spPr/>
        <p:txBody>
          <a:bodyPr/>
          <a:lstStyle/>
          <a:p>
            <a:fld id="{6E4BEC47-2C4D-4CC1-A69F-556821BFD55D}" type="slidenum">
              <a:rPr lang="en-US" smtClean="0"/>
              <a:t>33</a:t>
            </a:fld>
            <a:endParaRPr lang="en-US"/>
          </a:p>
        </p:txBody>
      </p:sp>
    </p:spTree>
    <p:extLst>
      <p:ext uri="{BB962C8B-B14F-4D97-AF65-F5344CB8AC3E}">
        <p14:creationId xmlns:p14="http://schemas.microsoft.com/office/powerpoint/2010/main" val="4828033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 </a:t>
            </a:r>
            <a:r>
              <a:rPr lang="en-US" sz="1200" b="1" dirty="0"/>
              <a:t>Regional Occupational Center/Program (ROC/P) </a:t>
            </a:r>
            <a:r>
              <a:rPr lang="en-US" sz="1200" dirty="0"/>
              <a:t>program, administered by an ROC/P (CA Education Code Section 52301), which provides career/technical education and services to California high school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major goal of Career Technical Work-based</a:t>
            </a:r>
            <a:r>
              <a:rPr lang="en-US" sz="1200" kern="1200" baseline="0" dirty="0">
                <a:solidFill>
                  <a:schemeClr val="tx1"/>
                </a:solidFill>
                <a:effectLst/>
                <a:latin typeface="+mn-lt"/>
                <a:ea typeface="+mn-ea"/>
                <a:cs typeface="+mn-cs"/>
              </a:rPr>
              <a:t> learning </a:t>
            </a:r>
            <a:r>
              <a:rPr lang="en-US" sz="1200" kern="1200" dirty="0">
                <a:solidFill>
                  <a:schemeClr val="tx1"/>
                </a:solidFill>
                <a:effectLst/>
                <a:latin typeface="+mn-lt"/>
                <a:ea typeface="+mn-ea"/>
                <a:cs typeface="+mn-cs"/>
              </a:rPr>
              <a:t>is to develop and refine occupational competencies necessary to acquire paid employment or non-paid placements, to adapt to the employment environment, and to advance in an occupation. Career Technical Work-based</a:t>
            </a:r>
            <a:r>
              <a:rPr lang="en-US" sz="1200" kern="1200" baseline="0" dirty="0">
                <a:solidFill>
                  <a:schemeClr val="tx1"/>
                </a:solidFill>
                <a:effectLst/>
                <a:latin typeface="+mn-lt"/>
                <a:ea typeface="+mn-ea"/>
                <a:cs typeface="+mn-cs"/>
              </a:rPr>
              <a:t> learning extends </a:t>
            </a:r>
            <a:r>
              <a:rPr lang="en-US" sz="1200" kern="1200" dirty="0">
                <a:solidFill>
                  <a:schemeClr val="tx1"/>
                </a:solidFill>
                <a:effectLst/>
                <a:latin typeface="+mn-lt"/>
                <a:ea typeface="+mn-ea"/>
                <a:cs typeface="+mn-cs"/>
              </a:rPr>
              <a:t>vocational learning opportunities to students through a combination of related classroom instruction in Work Experience Education and supervised paid employment in the occupation for which their Career Technical course in school prepares them. </a:t>
            </a:r>
            <a:r>
              <a:rPr lang="en-US" b="0" i="0" dirty="0">
                <a:solidFill>
                  <a:srgbClr val="000000"/>
                </a:solidFill>
                <a:effectLst/>
                <a:latin typeface="Helvetica Neue"/>
              </a:rPr>
              <a:t>California’s 49 ROCPs provide high school and adult students with valuable career technical education so students can </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b="0" i="0" dirty="0">
                <a:solidFill>
                  <a:srgbClr val="000000"/>
                </a:solidFill>
                <a:effectLst/>
                <a:latin typeface="Helvetica Neue"/>
              </a:rPr>
              <a:t>enter the workforce with skills and competencies to be successful in life, </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b="0" i="0" dirty="0">
                <a:solidFill>
                  <a:srgbClr val="000000"/>
                </a:solidFill>
                <a:effectLst/>
                <a:latin typeface="Helvetica Neue"/>
              </a:rPr>
              <a:t>pursue advanced training in higher educational institutions, and/or</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b="0" i="0" dirty="0">
                <a:solidFill>
                  <a:srgbClr val="000000"/>
                </a:solidFill>
                <a:effectLst/>
                <a:latin typeface="Helvetica Neue"/>
              </a:rPr>
              <a:t>upgrade existing skills and knowledge.</a:t>
            </a:r>
            <a:endParaRPr lang="en-US" sz="1200" dirty="0"/>
          </a:p>
          <a:p>
            <a:endParaRPr lang="en-US" dirty="0"/>
          </a:p>
        </p:txBody>
      </p:sp>
      <p:sp>
        <p:nvSpPr>
          <p:cNvPr id="4" name="Slide Number Placeholder 3"/>
          <p:cNvSpPr>
            <a:spLocks noGrp="1"/>
          </p:cNvSpPr>
          <p:nvPr>
            <p:ph type="sldNum" sz="quarter" idx="5"/>
          </p:nvPr>
        </p:nvSpPr>
        <p:spPr/>
        <p:txBody>
          <a:bodyPr/>
          <a:lstStyle/>
          <a:p>
            <a:fld id="{6E4BEC47-2C4D-4CC1-A69F-556821BFD55D}" type="slidenum">
              <a:rPr lang="en-US" smtClean="0"/>
              <a:t>34</a:t>
            </a:fld>
            <a:endParaRPr lang="en-US"/>
          </a:p>
        </p:txBody>
      </p:sp>
    </p:spTree>
    <p:extLst>
      <p:ext uri="{BB962C8B-B14F-4D97-AF65-F5344CB8AC3E}">
        <p14:creationId xmlns:p14="http://schemas.microsoft.com/office/powerpoint/2010/main" val="2349932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kern="1200" dirty="0">
                <a:solidFill>
                  <a:schemeClr val="tx1"/>
                </a:solidFill>
                <a:effectLst/>
                <a:latin typeface="+mn-lt"/>
                <a:ea typeface="+mn-ea"/>
                <a:cs typeface="+mn-cs"/>
              </a:rPr>
              <a:t>Work Experience Education combines an on-the-job component with related classroom instruction designed to maximize the value of the on-the-job experience .</a:t>
            </a:r>
            <a:r>
              <a:rPr lang="en-US" sz="1200" kern="1200" baseline="0" dirty="0">
                <a:solidFill>
                  <a:schemeClr val="tx1"/>
                </a:solidFill>
                <a:effectLst/>
                <a:latin typeface="+mn-lt"/>
                <a:ea typeface="+mn-ea"/>
                <a:cs typeface="+mn-cs"/>
              </a:rPr>
              <a:t> </a:t>
            </a:r>
            <a:r>
              <a:rPr lang="en-US" sz="1200" b="1" kern="1200" baseline="0" dirty="0">
                <a:solidFill>
                  <a:schemeClr val="tx1"/>
                </a:solidFill>
                <a:effectLst/>
                <a:latin typeface="+mn-lt"/>
                <a:ea typeface="+mn-ea"/>
                <a:cs typeface="+mn-cs"/>
              </a:rPr>
              <a:t>Transition </a:t>
            </a:r>
            <a:r>
              <a:rPr lang="en-US" sz="1200" b="1" dirty="0"/>
              <a:t>WBLR experience </a:t>
            </a:r>
            <a:r>
              <a:rPr lang="en-US" sz="1200" dirty="0"/>
              <a:t>is a program requiring 100 hours of for students with disabilities on an individualized education program (IEP) that develops knowledge and job skills, in compliance with the Fair Labor Standards Act (FLSA) requirements.</a:t>
            </a:r>
            <a:r>
              <a:rPr lang="en-US" sz="1200" b="0" i="0" kern="1200" dirty="0">
                <a:solidFill>
                  <a:schemeClr val="tx1"/>
                </a:solidFill>
                <a:effectLst/>
                <a:latin typeface="+mn-lt"/>
                <a:ea typeface="+mn-ea"/>
                <a:cs typeface="+mn-cs"/>
              </a:rPr>
              <a:t>.</a:t>
            </a:r>
            <a:endParaRPr lang="en-US" sz="1200" dirty="0"/>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b="1" dirty="0"/>
              <a:t>Transition</a:t>
            </a:r>
            <a:r>
              <a:rPr lang="en-US" sz="1200" b="1" baseline="0" dirty="0"/>
              <a:t> </a:t>
            </a:r>
            <a:r>
              <a:rPr lang="en-US" sz="1200" b="1" dirty="0"/>
              <a:t>WBLR Exploration </a:t>
            </a:r>
            <a:r>
              <a:rPr lang="en-US" sz="1200" dirty="0"/>
              <a:t>requires four semesters of college and career exploration/preparation courses designed to prepare a student with an IEP for employment and independent living. </a:t>
            </a:r>
          </a:p>
          <a:p>
            <a:endParaRPr lang="en-US" dirty="0"/>
          </a:p>
        </p:txBody>
      </p:sp>
      <p:sp>
        <p:nvSpPr>
          <p:cNvPr id="4" name="Slide Number Placeholder 3"/>
          <p:cNvSpPr>
            <a:spLocks noGrp="1"/>
          </p:cNvSpPr>
          <p:nvPr>
            <p:ph type="sldNum" sz="quarter" idx="5"/>
          </p:nvPr>
        </p:nvSpPr>
        <p:spPr/>
        <p:txBody>
          <a:bodyPr/>
          <a:lstStyle/>
          <a:p>
            <a:fld id="{6E4BEC47-2C4D-4CC1-A69F-556821BFD55D}" type="slidenum">
              <a:rPr lang="en-US" smtClean="0"/>
              <a:t>35</a:t>
            </a:fld>
            <a:endParaRPr lang="en-US"/>
          </a:p>
        </p:txBody>
      </p:sp>
    </p:spTree>
    <p:extLst>
      <p:ext uri="{BB962C8B-B14F-4D97-AF65-F5344CB8AC3E}">
        <p14:creationId xmlns:p14="http://schemas.microsoft.com/office/powerpoint/2010/main" val="20050240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An Internship ID</a:t>
            </a:r>
            <a:r>
              <a:rPr lang="en-US" dirty="0"/>
              <a:t> </a:t>
            </a:r>
            <a:r>
              <a:rPr lang="en-US" sz="1200" b="0" i="0" u="none" strike="noStrike" dirty="0">
                <a:solidFill>
                  <a:srgbClr val="000000"/>
                </a:solidFill>
                <a:effectLst/>
                <a:latin typeface="Arial" panose="020B0604020202020204" pitchFamily="34" charset="0"/>
              </a:rPr>
              <a:t>is unique identifier for an internship work-based learning activity. The Identifier must be unique for the internship within the School of Attendance and Academic Year.</a:t>
            </a:r>
            <a:r>
              <a:rPr lang="en-US" dirty="0"/>
              <a:t> </a:t>
            </a:r>
            <a:r>
              <a:rPr lang="en-US" sz="1200" b="0" i="0" u="none" strike="noStrike" dirty="0">
                <a:solidFill>
                  <a:srgbClr val="000000"/>
                </a:solidFill>
                <a:effectLst/>
                <a:latin typeface="Arial" panose="020B0604020202020204" pitchFamily="34" charset="0"/>
              </a:rPr>
              <a:t>Must be populated when the Work-Based Learning Type Code is 10 (Internship) otherwise it should be left blank.</a:t>
            </a:r>
            <a:r>
              <a:rPr lang="en-US" dirty="0"/>
              <a:t> </a:t>
            </a:r>
          </a:p>
        </p:txBody>
      </p:sp>
      <p:sp>
        <p:nvSpPr>
          <p:cNvPr id="4" name="Slide Number Placeholder 3"/>
          <p:cNvSpPr>
            <a:spLocks noGrp="1"/>
          </p:cNvSpPr>
          <p:nvPr>
            <p:ph type="sldNum" sz="quarter" idx="5"/>
          </p:nvPr>
        </p:nvSpPr>
        <p:spPr/>
        <p:txBody>
          <a:bodyPr/>
          <a:lstStyle/>
          <a:p>
            <a:fld id="{6E4BEC47-2C4D-4CC1-A69F-556821BFD55D}" type="slidenum">
              <a:rPr lang="en-US" smtClean="0"/>
              <a:t>36</a:t>
            </a:fld>
            <a:endParaRPr lang="en-US"/>
          </a:p>
        </p:txBody>
      </p:sp>
    </p:spTree>
    <p:extLst>
      <p:ext uri="{BB962C8B-B14F-4D97-AF65-F5344CB8AC3E}">
        <p14:creationId xmlns:p14="http://schemas.microsoft.com/office/powerpoint/2010/main" val="38973576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effectLst/>
              </a:rPr>
              <a:t>Work-based Learning Hours </a:t>
            </a:r>
            <a:r>
              <a:rPr lang="en-US" dirty="0"/>
              <a:t>are t</a:t>
            </a:r>
            <a:r>
              <a:rPr lang="en-US" b="0" i="0" u="none" strike="noStrike" dirty="0">
                <a:effectLst/>
              </a:rPr>
              <a:t>he count of hours that the student spent outside of school in a work-based learning activity in the academic year being reported. Hours must be rounded to the nearest whole number. Only report hours for WBLR types 10 (internship), 15 (Student-Led Enterprise), and 20 (Virtual/Simulated Work-Based Learning).  </a:t>
            </a:r>
            <a:endParaRPr lang="en-US" dirty="0"/>
          </a:p>
          <a:p>
            <a:endParaRPr lang="en-US" dirty="0"/>
          </a:p>
          <a:p>
            <a:r>
              <a:rPr lang="en-US" dirty="0"/>
              <a:t>Code 60 and 65 do not report hours, but locally the hours need to be tracked to determine if student satisfied the requirement.</a:t>
            </a:r>
          </a:p>
        </p:txBody>
      </p:sp>
      <p:sp>
        <p:nvSpPr>
          <p:cNvPr id="4" name="Slide Number Placeholder 3"/>
          <p:cNvSpPr>
            <a:spLocks noGrp="1"/>
          </p:cNvSpPr>
          <p:nvPr>
            <p:ph type="sldNum" sz="quarter" idx="5"/>
          </p:nvPr>
        </p:nvSpPr>
        <p:spPr/>
        <p:txBody>
          <a:bodyPr/>
          <a:lstStyle/>
          <a:p>
            <a:fld id="{6E4BEC47-2C4D-4CC1-A69F-556821BFD55D}" type="slidenum">
              <a:rPr lang="en-US" smtClean="0"/>
              <a:t>37</a:t>
            </a:fld>
            <a:endParaRPr lang="en-US"/>
          </a:p>
        </p:txBody>
      </p:sp>
    </p:spTree>
    <p:extLst>
      <p:ext uri="{BB962C8B-B14F-4D97-AF65-F5344CB8AC3E}">
        <p14:creationId xmlns:p14="http://schemas.microsoft.com/office/powerpoint/2010/main" val="9214102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Required for </a:t>
            </a:r>
            <a:r>
              <a:rPr lang="en-US" sz="1200" b="0" i="0" u="none" strike="noStrike" dirty="0">
                <a:effectLst/>
              </a:rPr>
              <a:t>Work-based Learning Type Codes 15 (Student-led Enterprise) or 20 (Virtual/Simulated Work-Based Learning), </a:t>
            </a:r>
            <a:r>
              <a:rPr lang="en-US" sz="1200" b="1" i="0" u="none" strike="noStrike" dirty="0">
                <a:effectLst/>
              </a:rPr>
              <a:t>the State Course Code-Embedded Work-based Learning</a:t>
            </a:r>
            <a:r>
              <a:rPr lang="en-US" sz="1200" b="1" dirty="0"/>
              <a:t> </a:t>
            </a:r>
            <a:r>
              <a:rPr lang="en-US" sz="1200" dirty="0"/>
              <a:t>is t</a:t>
            </a:r>
            <a:r>
              <a:rPr lang="en-US" sz="1200" b="0" i="0" u="none" strike="noStrike" dirty="0">
                <a:effectLst/>
              </a:rPr>
              <a:t>he State Course Code that the student completed in which the Work-Based Learning was embedded.</a:t>
            </a:r>
            <a:r>
              <a:rPr lang="en-US" sz="1200" dirty="0"/>
              <a:t> </a:t>
            </a:r>
            <a:r>
              <a:rPr lang="en-US" sz="1200" b="0" i="0" u="none" strike="noStrike" dirty="0">
                <a:effectLst/>
              </a:rPr>
              <a:t>The course may or may not be a CTE course. An embedded work-based Learning code may be reported for an internship (10) but is not required.</a:t>
            </a:r>
            <a:br>
              <a:rPr lang="en-US" sz="1200" b="0" i="0" u="none" strike="noStrike" dirty="0">
                <a:effectLst/>
              </a:rPr>
            </a:br>
            <a:endParaRPr lang="en-US" sz="1200" dirty="0"/>
          </a:p>
          <a:p>
            <a:endParaRPr lang="en-US" dirty="0"/>
          </a:p>
        </p:txBody>
      </p:sp>
      <p:sp>
        <p:nvSpPr>
          <p:cNvPr id="4" name="Slide Number Placeholder 3"/>
          <p:cNvSpPr>
            <a:spLocks noGrp="1"/>
          </p:cNvSpPr>
          <p:nvPr>
            <p:ph type="sldNum" sz="quarter" idx="5"/>
          </p:nvPr>
        </p:nvSpPr>
        <p:spPr/>
        <p:txBody>
          <a:bodyPr/>
          <a:lstStyle/>
          <a:p>
            <a:fld id="{6E4BEC47-2C4D-4CC1-A69F-556821BFD55D}" type="slidenum">
              <a:rPr lang="en-US" smtClean="0"/>
              <a:t>38</a:t>
            </a:fld>
            <a:endParaRPr lang="en-US"/>
          </a:p>
        </p:txBody>
      </p:sp>
    </p:spTree>
    <p:extLst>
      <p:ext uri="{BB962C8B-B14F-4D97-AF65-F5344CB8AC3E}">
        <p14:creationId xmlns:p14="http://schemas.microsoft.com/office/powerpoint/2010/main" val="932165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Here is the agenda for this training.  We will discuss the following:</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An overview of Work based learning and details about the submission.</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Discuss the submission process and methods.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Look at the data in detail. Examine the field specifications and valid codes.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Lastly, wrap up the session with a summary along with some reminders and resources.</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3</a:t>
            </a:fld>
            <a:endParaRPr lang="en-US" noProof="0" dirty="0"/>
          </a:p>
        </p:txBody>
      </p:sp>
    </p:spTree>
    <p:extLst>
      <p:ext uri="{BB962C8B-B14F-4D97-AF65-F5344CB8AC3E}">
        <p14:creationId xmlns:p14="http://schemas.microsoft.com/office/powerpoint/2010/main" val="12383036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800" dirty="0">
                <a:solidFill>
                  <a:schemeClr val="bg1"/>
                </a:solidFill>
              </a:rPr>
              <a:t>The </a:t>
            </a:r>
            <a:r>
              <a:rPr lang="en-US" sz="1800" b="1" dirty="0">
                <a:solidFill>
                  <a:schemeClr val="bg1"/>
                </a:solidFill>
              </a:rPr>
              <a:t>Internship-Employment Performance Evaluation </a:t>
            </a:r>
            <a:r>
              <a:rPr lang="en-US" sz="1800" dirty="0">
                <a:solidFill>
                  <a:schemeClr val="bg1"/>
                </a:solidFill>
              </a:rPr>
              <a:t>is a coded value representing the student’s performance as evaluated by their employment supervisor and should only be populated when the Work-Based Learning type code I s10 (Internship). Possible code values are:</a:t>
            </a:r>
          </a:p>
          <a:p>
            <a:pPr marL="0" algn="l" rtl="0" eaLnBrk="1" fontAlgn="t" latinLnBrk="0" hangingPunct="1">
              <a:spcBef>
                <a:spcPts val="0"/>
              </a:spcBef>
              <a:spcAft>
                <a:spcPts val="0"/>
              </a:spcAft>
            </a:pPr>
            <a:endParaRPr lang="en-US" sz="1800" b="0" i="0" u="none" strike="noStrike" kern="1200" dirty="0">
              <a:solidFill>
                <a:srgbClr val="000000"/>
              </a:solidFill>
              <a:effectLst/>
              <a:latin typeface="Calibri" panose="020F0502020204030204" pitchFamily="34" charset="0"/>
            </a:endParaRPr>
          </a:p>
          <a:p>
            <a:pPr marL="0" algn="l" rtl="0" eaLnBrk="1" fontAlgn="t" latinLnBrk="0" hangingPunct="1">
              <a:spcBef>
                <a:spcPts val="0"/>
              </a:spcBef>
              <a:spcAft>
                <a:spcPts val="0"/>
              </a:spcAft>
            </a:pPr>
            <a:r>
              <a:rPr lang="en-US" sz="1800" b="0" i="0" u="none" strike="noStrike" kern="1200" dirty="0">
                <a:solidFill>
                  <a:srgbClr val="000000"/>
                </a:solidFill>
                <a:effectLst/>
                <a:latin typeface="Calibri" panose="020F0502020204030204" pitchFamily="34" charset="0"/>
              </a:rPr>
              <a:t>1</a:t>
            </a:r>
            <a:r>
              <a:rPr lang="en-US" sz="1800" b="0" i="0" u="none" strike="noStrike" kern="1200" dirty="0">
                <a:solidFill>
                  <a:schemeClr val="tx1"/>
                </a:solidFill>
                <a:effectLst/>
                <a:latin typeface="Arial" panose="020B0604020202020204" pitchFamily="34" charset="0"/>
              </a:rPr>
              <a:t> - </a:t>
            </a:r>
            <a:r>
              <a:rPr lang="en-US" sz="1800" b="0" i="0" u="none" strike="noStrike" kern="1200" dirty="0">
                <a:solidFill>
                  <a:srgbClr val="000000"/>
                </a:solidFill>
                <a:effectLst/>
                <a:latin typeface="Calibri" panose="020F0502020204030204" pitchFamily="34" charset="0"/>
              </a:rPr>
              <a:t>Unsatisfactory or Unacceptable</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0" i="0" u="none" strike="noStrike" kern="1200" dirty="0">
                <a:solidFill>
                  <a:srgbClr val="000000"/>
                </a:solidFill>
                <a:effectLst/>
                <a:latin typeface="Calibri" panose="020F0502020204030204" pitchFamily="34" charset="0"/>
              </a:rPr>
              <a:t>Employer evaluated student's overall internship performance as unsatisfactory or unacceptable. The evaluation should include the following four categories: 1) Foundational Skills, 2) Applied Workplace Skills, 3) Self-Management and Personal Responsibility, 4) Knowledge of the Field and Organizational Context. The student received a rating of "Less than Satisfactory" in two or more categories. </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endParaRPr lang="en-US" sz="1800" b="0" i="0" u="none" strike="noStrike" kern="1200" dirty="0">
              <a:solidFill>
                <a:srgbClr val="000000"/>
              </a:solidFill>
              <a:effectLst/>
              <a:latin typeface="Calibri" panose="020F0502020204030204" pitchFamily="34" charset="0"/>
            </a:endParaRPr>
          </a:p>
          <a:p>
            <a:pPr marL="0" algn="l" rtl="0" eaLnBrk="1" fontAlgn="t" latinLnBrk="0" hangingPunct="1">
              <a:spcBef>
                <a:spcPts val="0"/>
              </a:spcBef>
              <a:spcAft>
                <a:spcPts val="0"/>
              </a:spcAft>
            </a:pPr>
            <a:r>
              <a:rPr lang="en-US" sz="1800" b="0" i="0" u="none" strike="noStrike" kern="1200" dirty="0">
                <a:solidFill>
                  <a:srgbClr val="000000"/>
                </a:solidFill>
                <a:effectLst/>
                <a:latin typeface="Calibri" panose="020F0502020204030204" pitchFamily="34" charset="0"/>
              </a:rPr>
              <a:t>2</a:t>
            </a:r>
            <a:r>
              <a:rPr lang="en-US" sz="1800" b="0" i="0" u="none" strike="noStrike" kern="1200" dirty="0">
                <a:solidFill>
                  <a:schemeClr val="tx1"/>
                </a:solidFill>
                <a:effectLst/>
                <a:latin typeface="Arial" panose="020B0604020202020204" pitchFamily="34" charset="0"/>
              </a:rPr>
              <a:t> - </a:t>
            </a:r>
            <a:r>
              <a:rPr lang="en-US" sz="1800" b="0" i="0" u="none" strike="noStrike" kern="1200" dirty="0">
                <a:solidFill>
                  <a:srgbClr val="000000"/>
                </a:solidFill>
                <a:effectLst/>
                <a:latin typeface="Calibri" panose="020F0502020204030204" pitchFamily="34" charset="0"/>
              </a:rPr>
              <a:t>Less than Satisfactory</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0" i="0" u="none" strike="noStrike" kern="1200" dirty="0">
                <a:solidFill>
                  <a:srgbClr val="000000"/>
                </a:solidFill>
                <a:effectLst/>
                <a:latin typeface="Calibri" panose="020F0502020204030204" pitchFamily="34" charset="0"/>
              </a:rPr>
              <a:t>Employer evaluated student's overall internship performance as less than satisfactory. The evaluation should include the following four categories: 1) Foundational Skills, 2) Applied Workplace Skills, 3) Self-Management and Personal Responsibility, 4) Knowledge of the Field and Organizational Context. The student received a rating of "Less than Satisfactory" in one category.  </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endParaRPr lang="en-US" sz="1800" b="0" i="0" u="none" strike="noStrike" kern="1200" dirty="0">
              <a:solidFill>
                <a:srgbClr val="000000"/>
              </a:solidFill>
              <a:effectLst/>
              <a:latin typeface="Calibri" panose="020F0502020204030204" pitchFamily="34" charset="0"/>
            </a:endParaRPr>
          </a:p>
          <a:p>
            <a:pPr marL="0" algn="l" rtl="0" eaLnBrk="1" fontAlgn="t" latinLnBrk="0" hangingPunct="1">
              <a:spcBef>
                <a:spcPts val="0"/>
              </a:spcBef>
              <a:spcAft>
                <a:spcPts val="0"/>
              </a:spcAft>
            </a:pPr>
            <a:r>
              <a:rPr lang="en-US" sz="1800" b="0" i="0" u="none" strike="noStrike" kern="1200" dirty="0">
                <a:solidFill>
                  <a:srgbClr val="000000"/>
                </a:solidFill>
                <a:effectLst/>
                <a:latin typeface="Calibri" panose="020F0502020204030204" pitchFamily="34" charset="0"/>
              </a:rPr>
              <a:t>3</a:t>
            </a:r>
            <a:r>
              <a:rPr lang="en-US" sz="1800" b="0" i="0" u="none" strike="noStrike" kern="1200" dirty="0">
                <a:solidFill>
                  <a:schemeClr val="tx1"/>
                </a:solidFill>
                <a:effectLst/>
                <a:latin typeface="Arial" panose="020B0604020202020204" pitchFamily="34" charset="0"/>
              </a:rPr>
              <a:t> - </a:t>
            </a:r>
            <a:r>
              <a:rPr lang="en-US" sz="1800" b="0" i="0" u="none" strike="noStrike" kern="1200" dirty="0">
                <a:solidFill>
                  <a:srgbClr val="000000"/>
                </a:solidFill>
                <a:effectLst/>
                <a:latin typeface="Calibri" panose="020F0502020204030204" pitchFamily="34" charset="0"/>
              </a:rPr>
              <a:t>Satisfactory</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0" i="0" u="none" strike="noStrike" kern="1200" dirty="0">
                <a:solidFill>
                  <a:srgbClr val="000000"/>
                </a:solidFill>
                <a:effectLst/>
                <a:latin typeface="Calibri" panose="020F0502020204030204" pitchFamily="34" charset="0"/>
              </a:rPr>
              <a:t>Employer evaluated student's overall internship performance as less than exceptional but satisfactory. The evaluation should include the following four categories: 1) Foundational Skills, 2) Applied Workplace Skills, 3) Self-Management and Personal Responsibility, 4) Knowledge of the Field and Organizational Context. Minimally, the student must earn a rating of  "Satisfactory" in all four categories.</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endParaRPr lang="en-US" sz="1800" b="0" i="0" u="none" strike="noStrike" kern="1200" dirty="0">
              <a:solidFill>
                <a:srgbClr val="000000"/>
              </a:solidFill>
              <a:effectLst/>
              <a:latin typeface="Calibri" panose="020F0502020204030204" pitchFamily="34" charset="0"/>
            </a:endParaRPr>
          </a:p>
          <a:p>
            <a:pPr marL="0" algn="l" rtl="0" eaLnBrk="1" fontAlgn="t" latinLnBrk="0" hangingPunct="1">
              <a:spcBef>
                <a:spcPts val="0"/>
              </a:spcBef>
              <a:spcAft>
                <a:spcPts val="0"/>
              </a:spcAft>
            </a:pPr>
            <a:r>
              <a:rPr lang="en-US" sz="1800" b="0" i="0" u="none" strike="noStrike" kern="1200" dirty="0">
                <a:solidFill>
                  <a:srgbClr val="000000"/>
                </a:solidFill>
                <a:effectLst/>
                <a:latin typeface="Calibri" panose="020F0502020204030204" pitchFamily="34" charset="0"/>
              </a:rPr>
              <a:t>4</a:t>
            </a:r>
            <a:r>
              <a:rPr lang="en-US" sz="1800" b="0" i="0" u="none" strike="noStrike" kern="1200" dirty="0">
                <a:solidFill>
                  <a:schemeClr val="tx1"/>
                </a:solidFill>
                <a:effectLst/>
                <a:latin typeface="Arial" panose="020B0604020202020204" pitchFamily="34" charset="0"/>
              </a:rPr>
              <a:t> - </a:t>
            </a:r>
            <a:r>
              <a:rPr lang="en-US" sz="1800" b="0" i="0" u="none" strike="noStrike" kern="1200" dirty="0">
                <a:solidFill>
                  <a:srgbClr val="000000"/>
                </a:solidFill>
                <a:effectLst/>
                <a:latin typeface="Calibri" panose="020F0502020204030204" pitchFamily="34" charset="0"/>
              </a:rPr>
              <a:t>Exceptional</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0" i="0" u="none" strike="noStrike" kern="1200" dirty="0">
                <a:solidFill>
                  <a:srgbClr val="000000"/>
                </a:solidFill>
                <a:effectLst/>
                <a:latin typeface="Calibri" panose="020F0502020204030204" pitchFamily="34" charset="0"/>
              </a:rPr>
              <a:t>Employer evaluated student's overall internship performance as exceptional. The evaluation should include the following four categories: 1) Foundational Skills, 2) Applied Workplace Skills, 3) Self-Management and Personal Responsibility, 4) Knowledge of the Field and Organizational Context. Minimally, the student must earn a rating of "Exceptional" in three of the four categories, and no rating less than satisfactory. </a:t>
            </a:r>
            <a:endParaRPr lang="en-US" sz="1800" b="0" i="0" u="none" strike="noStrike"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6E4BEC47-2C4D-4CC1-A69F-556821BFD55D}" type="slidenum">
              <a:rPr lang="en-US" smtClean="0"/>
              <a:t>39</a:t>
            </a:fld>
            <a:endParaRPr lang="en-US"/>
          </a:p>
        </p:txBody>
      </p:sp>
    </p:spTree>
    <p:extLst>
      <p:ext uri="{BB962C8B-B14F-4D97-AF65-F5344CB8AC3E}">
        <p14:creationId xmlns:p14="http://schemas.microsoft.com/office/powerpoint/2010/main" val="3389664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The Internship indicators should only be populated when the Work-Based Learning type code is 10 (Internship).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The </a:t>
            </a:r>
            <a:r>
              <a:rPr lang="en-US" sz="1200" b="1" i="0" u="none" strike="noStrike" dirty="0">
                <a:solidFill>
                  <a:srgbClr val="000000"/>
                </a:solidFill>
                <a:effectLst/>
                <a:latin typeface="Arial" panose="020B0604020202020204" pitchFamily="34" charset="0"/>
              </a:rPr>
              <a:t>Internship -LEA Sponsored </a:t>
            </a:r>
            <a:r>
              <a:rPr lang="en-US" b="1" dirty="0">
                <a:solidFill>
                  <a:srgbClr val="000000"/>
                </a:solidFill>
                <a:latin typeface="Arial" panose="020B0604020202020204" pitchFamily="34" charset="0"/>
              </a:rPr>
              <a:t>Indicator </a:t>
            </a:r>
            <a:r>
              <a:rPr lang="en-US" dirty="0">
                <a:solidFill>
                  <a:srgbClr val="000000"/>
                </a:solidFill>
                <a:latin typeface="Arial" panose="020B0604020202020204" pitchFamily="34" charset="0"/>
              </a:rPr>
              <a:t>describes whether the school, district, or county played a direct role in securing the internship for the student. This is only reported for Work Based Learning Type code 10 (internship). A “Y” would indicate that the school, district, or county played a direct role in securing the internship. An “N” would indicate it did not. (Students obtain their own summer jobs the school, district or county has not played a direct role).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Arial" panose="020B0604020202020204" pitchFamily="34" charset="0"/>
              </a:rPr>
              <a:t>The </a:t>
            </a:r>
            <a:r>
              <a:rPr lang="en-US" b="1" dirty="0">
                <a:solidFill>
                  <a:srgbClr val="000000"/>
                </a:solidFill>
                <a:latin typeface="Arial" panose="020B0604020202020204" pitchFamily="34" charset="0"/>
              </a:rPr>
              <a:t>Internship –Certificated Supervisor Indicator </a:t>
            </a:r>
            <a:r>
              <a:rPr lang="en-US" dirty="0">
                <a:solidFill>
                  <a:srgbClr val="000000"/>
                </a:solidFill>
                <a:latin typeface="Arial" panose="020B0604020202020204" pitchFamily="34" charset="0"/>
              </a:rPr>
              <a:t>provides an indication of whether the internship was part of a program supervised by a certificated staff member of the school, district, or county. A “Y” would indicate that the internship was part of a program supervised by a certificated staff member of the school, district, or county. An “N” would indicate that it was not. Supervised can be described as a certificated staff member closely monitoring the student throughout the internship (i.e., regularly visit the work site, elicit feedback from employer on intern’s performance). This indicator should only be reported for Work based Learning Type Code 10 (Internships).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E4BEC47-2C4D-4CC1-A69F-556821BFD55D}" type="slidenum">
              <a:rPr lang="en-US" smtClean="0"/>
              <a:t>40</a:t>
            </a:fld>
            <a:endParaRPr lang="en-US"/>
          </a:p>
        </p:txBody>
      </p:sp>
    </p:spTree>
    <p:extLst>
      <p:ext uri="{BB962C8B-B14F-4D97-AF65-F5344CB8AC3E}">
        <p14:creationId xmlns:p14="http://schemas.microsoft.com/office/powerpoint/2010/main" val="9370367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41</a:t>
            </a:fld>
            <a:endParaRPr lang="en-US" noProof="0" dirty="0"/>
          </a:p>
        </p:txBody>
      </p:sp>
    </p:spTree>
    <p:extLst>
      <p:ext uri="{BB962C8B-B14F-4D97-AF65-F5344CB8AC3E}">
        <p14:creationId xmlns:p14="http://schemas.microsoft.com/office/powerpoint/2010/main" val="14149284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a:t>
            </a:r>
            <a:r>
              <a:rPr lang="en-US" baseline="0" dirty="0"/>
              <a:t> nearly finished. Let’s recap what we discussed today and point you in the direction of more information. This is the Wrap-up.</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96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a:t>
            </a:r>
            <a:r>
              <a:rPr lang="en-US" baseline="0" dirty="0"/>
              <a:t> key points worth remembering: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The WBLR file is part of the EOY 1 submission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All Work-Based Learning data will come from the 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Work-Based learning data should be submitted for grades 9-12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Students may have multiple WBLR records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The WBLR file has conditional field validations based on the WBLR Type code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WBLR data for SWD must be imported from the SEDS into the SIS for upload into CALPADS if it doesn’t exist in SIS</a:t>
            </a:r>
          </a:p>
          <a:p>
            <a:endParaRPr lang="en-US" dirty="0"/>
          </a:p>
        </p:txBody>
      </p:sp>
      <p:sp>
        <p:nvSpPr>
          <p:cNvPr id="4" name="Slide Number Placeholder 3"/>
          <p:cNvSpPr>
            <a:spLocks noGrp="1"/>
          </p:cNvSpPr>
          <p:nvPr>
            <p:ph type="sldNum" sz="quarter" idx="5"/>
          </p:nvPr>
        </p:nvSpPr>
        <p:spPr/>
        <p:txBody>
          <a:bodyPr/>
          <a:lstStyle/>
          <a:p>
            <a:fld id="{6E4BEC47-2C4D-4CC1-A69F-556821BFD55D}" type="slidenum">
              <a:rPr lang="en-US" smtClean="0"/>
              <a:t>43</a:t>
            </a:fld>
            <a:endParaRPr lang="en-US"/>
          </a:p>
        </p:txBody>
      </p:sp>
    </p:spTree>
    <p:extLst>
      <p:ext uri="{BB962C8B-B14F-4D97-AF65-F5344CB8AC3E}">
        <p14:creationId xmlns:p14="http://schemas.microsoft.com/office/powerpoint/2010/main" val="1248888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chart was developed by the </a:t>
            </a:r>
            <a:r>
              <a:rPr lang="en-US" sz="1200" spc="-5" dirty="0">
                <a:latin typeface="Calibri"/>
                <a:cs typeface="Calibri"/>
              </a:rPr>
              <a:t>Career </a:t>
            </a:r>
            <a:r>
              <a:rPr lang="en-US" sz="1200" spc="-30" dirty="0">
                <a:latin typeface="Calibri"/>
                <a:cs typeface="Calibri"/>
              </a:rPr>
              <a:t>Technical </a:t>
            </a:r>
            <a:r>
              <a:rPr lang="en-US" sz="1200" spc="-15" dirty="0">
                <a:latin typeface="Calibri"/>
                <a:cs typeface="Calibri"/>
              </a:rPr>
              <a:t>Education </a:t>
            </a:r>
            <a:r>
              <a:rPr lang="en-US" sz="1200" spc="-10" dirty="0">
                <a:latin typeface="Calibri"/>
                <a:cs typeface="Calibri"/>
              </a:rPr>
              <a:t>Leadership</a:t>
            </a:r>
            <a:r>
              <a:rPr lang="en-US" sz="1200" spc="45" dirty="0">
                <a:latin typeface="Calibri"/>
                <a:cs typeface="Calibri"/>
              </a:rPr>
              <a:t> </a:t>
            </a:r>
            <a:r>
              <a:rPr lang="en-US" sz="1200" spc="-10" dirty="0">
                <a:latin typeface="Calibri"/>
                <a:cs typeface="Calibri"/>
              </a:rPr>
              <a:t>Office. These proposed </a:t>
            </a:r>
            <a:r>
              <a:rPr lang="en-US" spc="-10" dirty="0"/>
              <a:t>Work-based </a:t>
            </a:r>
            <a:r>
              <a:rPr lang="en-US" spc="-5" dirty="0"/>
              <a:t>Learning College and Career Indicators</a:t>
            </a:r>
            <a:r>
              <a:rPr lang="en-US" spc="5" dirty="0"/>
              <a:t> </a:t>
            </a:r>
            <a:r>
              <a:rPr lang="en-US" spc="-5" dirty="0"/>
              <a:t>(CCI) would be applicable to all students not just CTE students. You can expect that this chart will </a:t>
            </a:r>
            <a:r>
              <a:rPr lang="en-US" sz="1200" spc="-10" dirty="0">
                <a:latin typeface="Calibri"/>
                <a:cs typeface="Calibri"/>
              </a:rPr>
              <a:t>continue </a:t>
            </a:r>
            <a:r>
              <a:rPr lang="en-US" sz="1200" spc="-25" dirty="0">
                <a:latin typeface="Calibri"/>
                <a:cs typeface="Calibri"/>
              </a:rPr>
              <a:t>to be </a:t>
            </a:r>
            <a:r>
              <a:rPr lang="en-US" sz="1200" spc="-10" dirty="0">
                <a:latin typeface="Calibri"/>
                <a:cs typeface="Calibri"/>
              </a:rPr>
              <a:t>built </a:t>
            </a:r>
            <a:r>
              <a:rPr lang="en-US" sz="1200" dirty="0">
                <a:latin typeface="Calibri"/>
                <a:cs typeface="Calibri"/>
              </a:rPr>
              <a:t>out </a:t>
            </a:r>
            <a:r>
              <a:rPr lang="en-US" sz="1200" spc="-5" dirty="0">
                <a:latin typeface="Calibri"/>
                <a:cs typeface="Calibri"/>
              </a:rPr>
              <a:t>and quantified. As you know, these recommendations have already been </a:t>
            </a:r>
            <a:r>
              <a:rPr lang="en-US" sz="1200" spc="-15" dirty="0">
                <a:latin typeface="Calibri"/>
                <a:cs typeface="Calibri"/>
              </a:rPr>
              <a:t>incorporated </a:t>
            </a:r>
            <a:r>
              <a:rPr lang="en-US" sz="1200" spc="-20" dirty="0">
                <a:latin typeface="Calibri"/>
                <a:cs typeface="Calibri"/>
              </a:rPr>
              <a:t>into </a:t>
            </a:r>
            <a:r>
              <a:rPr lang="en-US" sz="1200" spc="-30" dirty="0">
                <a:latin typeface="Calibri"/>
                <a:cs typeface="Calibri"/>
              </a:rPr>
              <a:t>CALPADS at least in part, as that is the basis of today’s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spc="-30" dirty="0">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30" dirty="0">
                <a:latin typeface="Calibri"/>
                <a:cs typeface="Calibri"/>
              </a:rPr>
              <a:t>Original presentation https://www.ctecs.org/sites/default/files/files/Cali_McIntosh.pdf</a:t>
            </a:r>
            <a:endParaRPr lang="en-US" sz="1200" dirty="0">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a:cs typeface="Calibri"/>
            </a:endParaRPr>
          </a:p>
          <a:p>
            <a:endParaRPr lang="en-US" dirty="0"/>
          </a:p>
        </p:txBody>
      </p:sp>
      <p:sp>
        <p:nvSpPr>
          <p:cNvPr id="4" name="Slide Number Placeholder 3"/>
          <p:cNvSpPr>
            <a:spLocks noGrp="1"/>
          </p:cNvSpPr>
          <p:nvPr>
            <p:ph type="sldNum" sz="quarter" idx="5"/>
          </p:nvPr>
        </p:nvSpPr>
        <p:spPr/>
        <p:txBody>
          <a:bodyPr/>
          <a:lstStyle/>
          <a:p>
            <a:fld id="{6E4BEC47-2C4D-4CC1-A69F-556821BFD55D}" type="slidenum">
              <a:rPr lang="en-US" smtClean="0"/>
              <a:t>44</a:t>
            </a:fld>
            <a:endParaRPr lang="en-US"/>
          </a:p>
        </p:txBody>
      </p:sp>
    </p:spTree>
    <p:extLst>
      <p:ext uri="{BB962C8B-B14F-4D97-AF65-F5344CB8AC3E}">
        <p14:creationId xmlns:p14="http://schemas.microsoft.com/office/powerpoint/2010/main" val="566577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rPr>
              <a:t>Here are some important resources related to EOY reporting.</a:t>
            </a:r>
          </a:p>
          <a:p>
            <a:endParaRPr lang="en-US" dirty="0"/>
          </a:p>
        </p:txBody>
      </p:sp>
      <p:sp>
        <p:nvSpPr>
          <p:cNvPr id="4" name="Slide Number Placeholder 3"/>
          <p:cNvSpPr>
            <a:spLocks noGrp="1"/>
          </p:cNvSpPr>
          <p:nvPr>
            <p:ph type="sldNum" sz="quarter" idx="5"/>
          </p:nvPr>
        </p:nvSpPr>
        <p:spPr/>
        <p:txBody>
          <a:bodyPr/>
          <a:lstStyle/>
          <a:p>
            <a:pPr marL="0" marR="0" lvl="0" indent="0" algn="r" defTabSz="931390" rtl="0" eaLnBrk="1" fontAlgn="base" latinLnBrk="0" hangingPunct="1">
              <a:lnSpc>
                <a:spcPct val="100000"/>
              </a:lnSpc>
              <a:spcBef>
                <a:spcPct val="0"/>
              </a:spcBef>
              <a:spcAft>
                <a:spcPct val="0"/>
              </a:spcAft>
              <a:buClrTx/>
              <a:buSzTx/>
              <a:buFontTx/>
              <a:buNone/>
              <a:tabLst/>
              <a:defRPr/>
            </a:pPr>
            <a:fld id="{168375C1-7C5C-42A2-80F2-05631BB3764E}"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3139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4022923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listed resources are specific to Work-Based Learning:</a:t>
            </a:r>
          </a:p>
          <a:p>
            <a:pPr marL="171450" indent="-171450">
              <a:buFont typeface="Arial" panose="020B0604020202020204" pitchFamily="34" charset="0"/>
              <a:buChar char="•"/>
            </a:pPr>
            <a:r>
              <a:rPr lang="en-US" b="0" i="0" u="none" strike="noStrike" dirty="0">
                <a:effectLst/>
                <a:hlinkClick r:id="rId3"/>
              </a:rPr>
              <a:t>CALPADS Update FLASH #184 </a:t>
            </a:r>
            <a:endParaRPr lang="en-US" b="0" i="0" u="none" strike="noStrike" dirty="0">
              <a:effectLst/>
            </a:endParaRPr>
          </a:p>
          <a:p>
            <a:pPr marL="171450" indent="-171450">
              <a:buFont typeface="Arial" panose="020B0604020202020204" pitchFamily="34" charset="0"/>
              <a:buChar char="•"/>
            </a:pPr>
            <a:r>
              <a:rPr lang="en-US" b="0" i="0" u="sng" dirty="0">
                <a:effectLst/>
                <a:hlinkClick r:id="rId4"/>
              </a:rPr>
              <a:t>CALPADS File Specifications v12.1</a:t>
            </a:r>
            <a:endParaRPr lang="en-US" dirty="0"/>
          </a:p>
          <a:p>
            <a:pPr marL="171450" indent="-171450">
              <a:buFont typeface="Arial" panose="020B0604020202020204" pitchFamily="34" charset="0"/>
              <a:buChar char="•"/>
            </a:pPr>
            <a:r>
              <a:rPr lang="en-US" b="0" i="0" u="sng" dirty="0">
                <a:effectLst/>
                <a:hlinkClick r:id="rId4"/>
              </a:rPr>
              <a:t>CALPADS Code Sets v12.1</a:t>
            </a:r>
            <a:endParaRPr lang="en-US" dirty="0">
              <a:hlinkClick r:id="rId5"/>
            </a:endParaRPr>
          </a:p>
          <a:p>
            <a:pPr marL="171450" indent="-171450">
              <a:buFont typeface="Arial" panose="020B0604020202020204" pitchFamily="34" charset="0"/>
              <a:buChar char="•"/>
            </a:pPr>
            <a:r>
              <a:rPr lang="en-US" dirty="0">
                <a:hlinkClick r:id="rId5"/>
              </a:rPr>
              <a:t>CA CTE Model Curriculum Standards</a:t>
            </a:r>
            <a:endParaRPr lang="en-US" dirty="0"/>
          </a:p>
          <a:p>
            <a:pPr marL="171450" indent="-171450">
              <a:buFont typeface="Arial" panose="020B0604020202020204" pitchFamily="34" charset="0"/>
              <a:buChar char="•"/>
            </a:pPr>
            <a:r>
              <a:rPr lang="en-US" dirty="0">
                <a:hlinkClick r:id="rId6"/>
              </a:rPr>
              <a:t>Work Experience Education (WEE) Guide</a:t>
            </a:r>
            <a:endParaRPr lang="en-US" dirty="0"/>
          </a:p>
          <a:p>
            <a:pPr marL="171450" indent="-171450">
              <a:buFont typeface="Arial" panose="020B0604020202020204" pitchFamily="34" charset="0"/>
              <a:buChar char="•"/>
            </a:pPr>
            <a:r>
              <a:rPr lang="en-US" b="0" i="0" dirty="0">
                <a:effectLst/>
                <a:hlinkClick r:id="rId7"/>
              </a:rPr>
              <a:t>WorkAbility I</a:t>
            </a:r>
            <a:endParaRPr lang="en-US" b="0" i="0" dirty="0">
              <a:effectLst/>
            </a:endParaRPr>
          </a:p>
          <a:p>
            <a:pPr marL="171450" indent="-171450">
              <a:buFont typeface="Arial" panose="020B0604020202020204" pitchFamily="34" charset="0"/>
              <a:buChar char="•"/>
            </a:pPr>
            <a:r>
              <a:rPr lang="en-US" dirty="0">
                <a:hlinkClick r:id="rId8"/>
              </a:rPr>
              <a:t>Work-Based Learning in California</a:t>
            </a:r>
            <a:endParaRPr lang="en-US" b="0" i="0" dirty="0">
              <a:effectLst/>
            </a:endParaRPr>
          </a:p>
          <a:p>
            <a:endParaRPr lang="en-US" dirty="0"/>
          </a:p>
        </p:txBody>
      </p:sp>
      <p:sp>
        <p:nvSpPr>
          <p:cNvPr id="4" name="Slide Number Placeholder 3"/>
          <p:cNvSpPr>
            <a:spLocks noGrp="1"/>
          </p:cNvSpPr>
          <p:nvPr>
            <p:ph type="sldNum" sz="quarter" idx="5"/>
          </p:nvPr>
        </p:nvSpPr>
        <p:spPr/>
        <p:txBody>
          <a:bodyPr/>
          <a:lstStyle/>
          <a:p>
            <a:fld id="{6E4BEC47-2C4D-4CC1-A69F-556821BFD55D}" type="slidenum">
              <a:rPr lang="en-US" smtClean="0"/>
              <a:t>46</a:t>
            </a:fld>
            <a:endParaRPr lang="en-US"/>
          </a:p>
        </p:txBody>
      </p:sp>
    </p:spTree>
    <p:extLst>
      <p:ext uri="{BB962C8B-B14F-4D97-AF65-F5344CB8AC3E}">
        <p14:creationId xmlns:p14="http://schemas.microsoft.com/office/powerpoint/2010/main" val="32992255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always,</a:t>
            </a:r>
            <a:r>
              <a:rPr lang="en-US" baseline="0" dirty="0"/>
              <a:t> here are the ways that we can be contacted. Keep in mind that the fastest most direct method is the Webform listed at the top.</a:t>
            </a:r>
            <a:endParaRPr lang="en-US" dirty="0"/>
          </a:p>
        </p:txBody>
      </p:sp>
      <p:sp>
        <p:nvSpPr>
          <p:cNvPr id="4" name="Slide Number Placeholder 3"/>
          <p:cNvSpPr>
            <a:spLocks noGrp="1"/>
          </p:cNvSpPr>
          <p:nvPr>
            <p:ph type="sldNum" sz="quarter" idx="5"/>
          </p:nvPr>
        </p:nvSpPr>
        <p:spPr/>
        <p:txBody>
          <a:bodyPr/>
          <a:lstStyle/>
          <a:p>
            <a:pPr marL="0" marR="0" lvl="0" indent="0" algn="r" defTabSz="931390" rtl="0" eaLnBrk="1" fontAlgn="base" latinLnBrk="0" hangingPunct="1">
              <a:lnSpc>
                <a:spcPct val="100000"/>
              </a:lnSpc>
              <a:spcBef>
                <a:spcPct val="0"/>
              </a:spcBef>
              <a:spcAft>
                <a:spcPct val="0"/>
              </a:spcAft>
              <a:buClrTx/>
              <a:buSzTx/>
              <a:buFontTx/>
              <a:buNone/>
              <a:tabLst/>
              <a:defRPr/>
            </a:pPr>
            <a:fld id="{168375C1-7C5C-42A2-80F2-05631BB3764E}"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3139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3742873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a:t>
            </a:r>
            <a:r>
              <a:rPr lang="en-US" baseline="0" dirty="0"/>
              <a:t> take the time to complete our training survey.  Your responses assist in improving our trainings.  </a:t>
            </a:r>
          </a:p>
          <a:p>
            <a:endParaRPr lang="en-US" baseline="0" dirty="0"/>
          </a:p>
          <a:p>
            <a:r>
              <a:rPr lang="en-US" baseline="0" dirty="0"/>
              <a:t>We review these surveys on a regular basis—in fact due to LEAs’ suggestions we have changed our survey, have included more visual aids, and demonstrations in our trainings.</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If you experience any technical difficulty with accessing the survey, please try the alternative long URL:</a:t>
            </a:r>
            <a:endParaRPr lang="en-US" dirty="0"/>
          </a:p>
          <a:p>
            <a:endParaRPr lang="en-US" dirty="0"/>
          </a:p>
          <a:p>
            <a:r>
              <a:rPr lang="en-US" dirty="0"/>
              <a:t>Long URL: https://</a:t>
            </a:r>
            <a:r>
              <a:rPr lang="en-US" dirty="0" err="1"/>
              <a:t>forms.office.com</a:t>
            </a:r>
            <a:r>
              <a:rPr lang="en-US" dirty="0"/>
              <a:t>/Pages/</a:t>
            </a:r>
            <a:r>
              <a:rPr lang="en-US" dirty="0" err="1"/>
              <a:t>ResponsePage.aspx?id</a:t>
            </a:r>
            <a:r>
              <a:rPr lang="en-US" dirty="0"/>
              <a:t>=k1b3XxqV6E2E3dWxsESwNX2FYi3dRZNNt8LpvkF_wmhUNVRLOVBDVkoySE01UTJSRk42VTlaUUFIQi4u</a:t>
            </a:r>
          </a:p>
          <a:p>
            <a:endParaRPr lang="en-US" dirty="0"/>
          </a:p>
          <a:p>
            <a:r>
              <a:rPr lang="en-US" dirty="0"/>
              <a:t>Short URL:</a:t>
            </a:r>
            <a:r>
              <a:rPr lang="en-US" sz="1200" i="0" dirty="0">
                <a:latin typeface="Arial" charset="0"/>
              </a:rPr>
              <a:t> </a:t>
            </a:r>
            <a:r>
              <a:rPr lang="en-US" sz="1200" i="1" dirty="0">
                <a:latin typeface="Calibri" pitchFamily="34" charset="0"/>
                <a:hlinkClick r:id="rId3"/>
              </a:rPr>
              <a:t>https://bit.ly/2MXsECg</a:t>
            </a:r>
            <a:endParaRPr lang="en-US" sz="1200" i="1" dirty="0">
              <a:latin typeface="Calibri" pitchFamily="34" charset="0"/>
            </a:endParaRPr>
          </a:p>
          <a:p>
            <a:endParaRPr lang="en-US" sz="1200" i="1" dirty="0">
              <a:latin typeface="Calibri"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Thank you for providing us the opportunity to evaluate our trainings.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15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Let’s begin with the overview where</a:t>
            </a:r>
            <a:r>
              <a:rPr lang="en-US" baseline="0" dirty="0"/>
              <a:t> w</a:t>
            </a:r>
            <a:r>
              <a:rPr lang="en-US" dirty="0"/>
              <a:t>e will provide some general information</a:t>
            </a:r>
            <a:r>
              <a:rPr lang="en-US" baseline="0" dirty="0"/>
              <a:t> about the Work-Based Learning then introduce</a:t>
            </a:r>
            <a:r>
              <a:rPr lang="en-US" dirty="0"/>
              <a:t> </a:t>
            </a:r>
            <a:r>
              <a:rPr lang="en-US" baseline="0" dirty="0"/>
              <a:t>key concepts and the purpose for </a:t>
            </a:r>
            <a:r>
              <a:rPr lang="en-US" dirty="0"/>
              <a:t>this CALPADS data submission.  Brandi…</a:t>
            </a: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a:t>
            </a:fld>
            <a:endParaRPr lang="en-US" noProof="0"/>
          </a:p>
        </p:txBody>
      </p:sp>
    </p:spTree>
    <p:extLst>
      <p:ext uri="{BB962C8B-B14F-4D97-AF65-F5344CB8AC3E}">
        <p14:creationId xmlns:p14="http://schemas.microsoft.com/office/powerpoint/2010/main" val="12338272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attendance. Thank you for your participation. Thank you for allowing us to share with you today, but most of all thank you for your tireless hard work and dedication.</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49</a:t>
            </a:fld>
            <a:endParaRPr lang="en-US" noProof="0" dirty="0"/>
          </a:p>
        </p:txBody>
      </p:sp>
    </p:spTree>
    <p:extLst>
      <p:ext uri="{BB962C8B-B14F-4D97-AF65-F5344CB8AC3E}">
        <p14:creationId xmlns:p14="http://schemas.microsoft.com/office/powerpoint/2010/main" val="3840694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Work</a:t>
            </a:r>
            <a:r>
              <a:rPr lang="en-US" b="1" baseline="0" dirty="0"/>
              <a:t>-Based Learning </a:t>
            </a:r>
            <a:r>
              <a:rPr lang="en-US" baseline="0" dirty="0"/>
              <a:t>is a</a:t>
            </a:r>
            <a:r>
              <a:rPr lang="en-US" dirty="0"/>
              <a:t>n education strategy that links classroom instruction to work-related experiences, aims to increase students’ technical skills and knowledge, and helps shape career decision making. Work-based learning is offered on campuses or in community locations and includes explorations, job shadowing, simulations, student-led enterprise, service learning, community classroom or cooperative education, internships, and apprenticeships.</a:t>
            </a:r>
          </a:p>
          <a:p>
            <a:endParaRPr lang="en-US" dirty="0"/>
          </a:p>
          <a:p>
            <a:r>
              <a:rPr lang="en-US" dirty="0"/>
              <a:t>https://www.cde.ca.gov/ci/ct/sf/documents/ctestdfrontpages.pdf</a:t>
            </a:r>
          </a:p>
        </p:txBody>
      </p:sp>
      <p:sp>
        <p:nvSpPr>
          <p:cNvPr id="4" name="Slide Number Placeholder 3"/>
          <p:cNvSpPr>
            <a:spLocks noGrp="1"/>
          </p:cNvSpPr>
          <p:nvPr>
            <p:ph type="sldNum" sz="quarter" idx="5"/>
          </p:nvPr>
        </p:nvSpPr>
        <p:spPr/>
        <p:txBody>
          <a:bodyPr/>
          <a:lstStyle/>
          <a:p>
            <a:fld id="{6E4BEC47-2C4D-4CC1-A69F-556821BFD55D}" type="slidenum">
              <a:rPr lang="en-US" smtClean="0"/>
              <a:t>5</a:t>
            </a:fld>
            <a:endParaRPr lang="en-US"/>
          </a:p>
        </p:txBody>
      </p:sp>
    </p:spTree>
    <p:extLst>
      <p:ext uri="{BB962C8B-B14F-4D97-AF65-F5344CB8AC3E}">
        <p14:creationId xmlns:p14="http://schemas.microsoft.com/office/powerpoint/2010/main" val="1944233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a:lnSpc>
                <a:spcPct val="107000"/>
              </a:lnSpc>
              <a:spcBef>
                <a:spcPts val="1200"/>
              </a:spcBef>
              <a:spcAft>
                <a:spcPts val="1200"/>
              </a:spcAft>
            </a:pPr>
            <a:r>
              <a:rPr lang="en-US" sz="2800" b="0" i="0" dirty="0">
                <a:solidFill>
                  <a:srgbClr val="000000"/>
                </a:solidFill>
                <a:effectLst/>
                <a:latin typeface="Helvetica Neue"/>
              </a:rPr>
              <a:t>Beginning now  in the 2020­-2021 academic year, local educational agencies (LEAs) are required to submit work-based learning data for students enrolled in grades 9-12. These data will be used to indicate preparedness for the College/Career Indicator (CCI) on the California School Dashboard. </a:t>
            </a:r>
          </a:p>
          <a:p>
            <a:pPr marL="171450" marR="0">
              <a:lnSpc>
                <a:spcPct val="107000"/>
              </a:lnSpc>
              <a:spcBef>
                <a:spcPts val="1200"/>
              </a:spcBef>
              <a:spcAft>
                <a:spcPts val="1200"/>
              </a:spcAft>
            </a:pPr>
            <a:endParaRPr lang="en-US" b="0" i="0" dirty="0">
              <a:solidFill>
                <a:srgbClr val="000000"/>
              </a:solidFill>
              <a:effectLst/>
              <a:latin typeface="Helvetica Neue"/>
            </a:endParaRPr>
          </a:p>
          <a:p>
            <a:pPr marL="171450" marR="0" indent="0">
              <a:lnSpc>
                <a:spcPct val="107000"/>
              </a:lnSpc>
              <a:spcBef>
                <a:spcPts val="1200"/>
              </a:spcBef>
              <a:spcAft>
                <a:spcPts val="1200"/>
              </a:spcAft>
              <a:buFont typeface="Arial" panose="020B0604020202020204" pitchFamily="34" charset="0"/>
              <a:buNone/>
            </a:pPr>
            <a:r>
              <a:rPr lang="en-US" dirty="0"/>
              <a:t>For more information: https://www.cde.ca.gov/sp/se/sr/wrkabltyiaryserv.asp or</a:t>
            </a:r>
          </a:p>
          <a:p>
            <a:pPr marL="171450" marR="0" indent="0">
              <a:lnSpc>
                <a:spcPct val="107000"/>
              </a:lnSpc>
              <a:spcBef>
                <a:spcPts val="1200"/>
              </a:spcBef>
              <a:spcAft>
                <a:spcPts val="1200"/>
              </a:spcAft>
              <a:buFont typeface="Arial" panose="020B0604020202020204" pitchFamily="34" charset="0"/>
              <a:buNone/>
            </a:pPr>
            <a:r>
              <a:rPr lang="en-US" dirty="0"/>
              <a:t>https://6abb391c-dbc9-4e2e-9cd4-f10c9c4bb967.filesusr.com/ugd/c055a4_f1b186d9ab24411eb8971d6583e849b5.pdf</a:t>
            </a:r>
          </a:p>
        </p:txBody>
      </p:sp>
      <p:sp>
        <p:nvSpPr>
          <p:cNvPr id="4" name="Slide Number Placeholder 3"/>
          <p:cNvSpPr>
            <a:spLocks noGrp="1"/>
          </p:cNvSpPr>
          <p:nvPr>
            <p:ph type="sldNum" sz="quarter" idx="5"/>
          </p:nvPr>
        </p:nvSpPr>
        <p:spPr/>
        <p:txBody>
          <a:bodyPr/>
          <a:lstStyle/>
          <a:p>
            <a:fld id="{6E4BEC47-2C4D-4CC1-A69F-556821BFD55D}" type="slidenum">
              <a:rPr lang="en-US" smtClean="0"/>
              <a:t>6</a:t>
            </a:fld>
            <a:endParaRPr lang="en-US"/>
          </a:p>
        </p:txBody>
      </p:sp>
    </p:spTree>
    <p:extLst>
      <p:ext uri="{BB962C8B-B14F-4D97-AF65-F5344CB8AC3E}">
        <p14:creationId xmlns:p14="http://schemas.microsoft.com/office/powerpoint/2010/main" val="1500729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currently a subset of career-related data and work-based learning programs that will be used to generate the CCI for the Fall 2021 Dashboard.</a:t>
            </a:r>
          </a:p>
        </p:txBody>
      </p:sp>
      <p:sp>
        <p:nvSpPr>
          <p:cNvPr id="4" name="Slide Number Placeholder 3"/>
          <p:cNvSpPr>
            <a:spLocks noGrp="1"/>
          </p:cNvSpPr>
          <p:nvPr>
            <p:ph type="sldNum" sz="quarter" idx="5"/>
          </p:nvPr>
        </p:nvSpPr>
        <p:spPr/>
        <p:txBody>
          <a:bodyPr/>
          <a:lstStyle/>
          <a:p>
            <a:fld id="{6E4BEC47-2C4D-4CC1-A69F-556821BFD55D}" type="slidenum">
              <a:rPr lang="en-US" smtClean="0"/>
              <a:t>7</a:t>
            </a:fld>
            <a:endParaRPr lang="en-US"/>
          </a:p>
        </p:txBody>
      </p:sp>
    </p:spTree>
    <p:extLst>
      <p:ext uri="{BB962C8B-B14F-4D97-AF65-F5344CB8AC3E}">
        <p14:creationId xmlns:p14="http://schemas.microsoft.com/office/powerpoint/2010/main" val="3399153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4BEC47-2C4D-4CC1-A69F-556821BFD55D}" type="slidenum">
              <a:rPr lang="en-US" smtClean="0"/>
              <a:t>8</a:t>
            </a:fld>
            <a:endParaRPr lang="en-US"/>
          </a:p>
        </p:txBody>
      </p:sp>
    </p:spTree>
    <p:extLst>
      <p:ext uri="{BB962C8B-B14F-4D97-AF65-F5344CB8AC3E}">
        <p14:creationId xmlns:p14="http://schemas.microsoft.com/office/powerpoint/2010/main" val="1767568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Helvetica Neue"/>
              </a:rPr>
              <a:t>Work-Based Learning (WBLR) file that will be submitted and certified as part of the CALPADS End-of-Year (EOY) 1 submission. </a:t>
            </a:r>
            <a:r>
              <a:rPr lang="en-US" sz="1200" dirty="0">
                <a:effectLst/>
              </a:rPr>
              <a:t>LEAs are required to submit work-based learning completion information in any grades 9-12. Include all Work-Based Learning updates for students enrolled at any time during the Reporting Year.</a:t>
            </a:r>
            <a:r>
              <a:rPr lang="en-US" sz="1200" b="0" i="0" dirty="0">
                <a:solidFill>
                  <a:srgbClr val="000000"/>
                </a:solidFill>
                <a:effectLst/>
                <a:latin typeface="Helvetica Neue"/>
              </a:rPr>
              <a:t> </a:t>
            </a:r>
            <a:endParaRPr lang="en-US" sz="1200" dirty="0">
              <a:effectLst/>
            </a:endParaRPr>
          </a:p>
          <a:p>
            <a:endParaRPr lang="en-US" b="0" i="0" dirty="0">
              <a:solidFill>
                <a:srgbClr val="000000"/>
              </a:solidFill>
              <a:effectLst/>
              <a:latin typeface="Helvetica Neue"/>
            </a:endParaRPr>
          </a:p>
          <a:p>
            <a:endParaRPr lang="en-US" b="0" i="0" dirty="0">
              <a:solidFill>
                <a:srgbClr val="000000"/>
              </a:solidFill>
              <a:effectLst/>
              <a:latin typeface="Helvetica Neue"/>
            </a:endParaRPr>
          </a:p>
          <a:p>
            <a:r>
              <a:rPr lang="en-US" dirty="0"/>
              <a:t>https://www.cde.ca.gov/ds/sp/cl/calpadsupdflash184.asp</a:t>
            </a:r>
          </a:p>
        </p:txBody>
      </p:sp>
      <p:sp>
        <p:nvSpPr>
          <p:cNvPr id="4" name="Slide Number Placeholder 3"/>
          <p:cNvSpPr>
            <a:spLocks noGrp="1"/>
          </p:cNvSpPr>
          <p:nvPr>
            <p:ph type="sldNum" sz="quarter" idx="5"/>
          </p:nvPr>
        </p:nvSpPr>
        <p:spPr/>
        <p:txBody>
          <a:bodyPr/>
          <a:lstStyle/>
          <a:p>
            <a:fld id="{6E4BEC47-2C4D-4CC1-A69F-556821BFD55D}" type="slidenum">
              <a:rPr lang="en-US" smtClean="0"/>
              <a:t>14</a:t>
            </a:fld>
            <a:endParaRPr lang="en-US"/>
          </a:p>
        </p:txBody>
      </p:sp>
    </p:spTree>
    <p:extLst>
      <p:ext uri="{BB962C8B-B14F-4D97-AF65-F5344CB8AC3E}">
        <p14:creationId xmlns:p14="http://schemas.microsoft.com/office/powerpoint/2010/main" val="73973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337B4-17D4-4792-8520-A525DF0EC2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938378-6454-487C-BFB9-DD3FF65D03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F89041-E1C1-40C5-8ED7-23F7044712A1}"/>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C8F0AA4A-70C1-4FF7-8967-F6D2CBAA2107}"/>
              </a:ext>
            </a:extLst>
          </p:cNvPr>
          <p:cNvSpPr>
            <a:spLocks noGrp="1"/>
          </p:cNvSpPr>
          <p:nvPr>
            <p:ph type="ftr" sz="quarter" idx="11"/>
          </p:nvPr>
        </p:nvSpPr>
        <p:spPr/>
        <p:txBody>
          <a:bodyPr/>
          <a:lstStyle/>
          <a:p>
            <a:r>
              <a:rPr lang="en-US"/>
              <a:t>Work-Based Learning Data Population v1.1 November 24, 2020</a:t>
            </a:r>
          </a:p>
        </p:txBody>
      </p:sp>
    </p:spTree>
    <p:extLst>
      <p:ext uri="{BB962C8B-B14F-4D97-AF65-F5344CB8AC3E}">
        <p14:creationId xmlns:p14="http://schemas.microsoft.com/office/powerpoint/2010/main" val="1332839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8012F-34C2-4BD6-B8F1-27E27EC8E2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3D7D57-ACF5-42C5-8689-28A78823E3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130A45-9AFF-4289-8464-A5C4902E6CAC}"/>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B6DC8D9B-2B55-419C-A058-813B127ABB56}"/>
              </a:ext>
            </a:extLst>
          </p:cNvPr>
          <p:cNvSpPr>
            <a:spLocks noGrp="1"/>
          </p:cNvSpPr>
          <p:nvPr>
            <p:ph type="ftr" sz="quarter" idx="11"/>
          </p:nvPr>
        </p:nvSpPr>
        <p:spPr/>
        <p:txBody>
          <a:bodyPr/>
          <a:lstStyle/>
          <a:p>
            <a:r>
              <a:rPr lang="en-US"/>
              <a:t>Work-Based Learning Data Population v1.1 November 24, 2020</a:t>
            </a:r>
          </a:p>
        </p:txBody>
      </p:sp>
    </p:spTree>
    <p:extLst>
      <p:ext uri="{BB962C8B-B14F-4D97-AF65-F5344CB8AC3E}">
        <p14:creationId xmlns:p14="http://schemas.microsoft.com/office/powerpoint/2010/main" val="200100554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Work-Based Learning Data Population v1.1 November 24,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17595950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Work-Based Learning Data Population v1.1 November 24,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8971707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Work-Based Learning Data Population v1.1 November 24, 2020</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96692048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Work-Based Learning Data Population v1.1 November 24,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5021112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Work-Based Learning Data Population v1.1 November 24, 2020</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05006180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Work-Based Learning Data Population v1.1 November 24, 2020</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55309773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Work-Based Learning Data Population v1.1 November 24,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6015389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Work-Based Learning Data Population v1.1 November 24, 2020</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52911073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Work-Based Learning Data Population v1.1 November 24,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63894930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Work-Based Learning Data Population v1.1 November 24,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462051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9964D4-AF99-4861-91A5-A8CB860D6C3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D4D4C3-259B-436B-AABF-203E7943B7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016A2E-EA84-4488-B5AB-59D41CC78C11}"/>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81C5B355-3026-4BAA-932D-17E3545E5334}"/>
              </a:ext>
            </a:extLst>
          </p:cNvPr>
          <p:cNvSpPr>
            <a:spLocks noGrp="1"/>
          </p:cNvSpPr>
          <p:nvPr>
            <p:ph type="ftr" sz="quarter" idx="11"/>
          </p:nvPr>
        </p:nvSpPr>
        <p:spPr/>
        <p:txBody>
          <a:bodyPr/>
          <a:lstStyle/>
          <a:p>
            <a:r>
              <a:rPr lang="en-US"/>
              <a:t>Work-Based Learning Data Population v1.1 November 24, 2020</a:t>
            </a:r>
          </a:p>
        </p:txBody>
      </p:sp>
      <p:sp>
        <p:nvSpPr>
          <p:cNvPr id="6" name="Slide Number Placeholder 5">
            <a:extLst>
              <a:ext uri="{FF2B5EF4-FFF2-40B4-BE49-F238E27FC236}">
                <a16:creationId xmlns:a16="http://schemas.microsoft.com/office/drawing/2014/main" id="{9EC365F2-C477-48B0-9EF2-4DB07B96EF95}"/>
              </a:ext>
            </a:extLst>
          </p:cNvPr>
          <p:cNvSpPr>
            <a:spLocks noGrp="1"/>
          </p:cNvSpPr>
          <p:nvPr>
            <p:ph type="sldNum" sz="quarter" idx="12"/>
          </p:nvPr>
        </p:nvSpPr>
        <p:spPr>
          <a:xfrm>
            <a:off x="8610600" y="6356350"/>
            <a:ext cx="2743200" cy="365125"/>
          </a:xfrm>
          <a:prstGeom prst="rect">
            <a:avLst/>
          </a:prstGeom>
        </p:spPr>
        <p:txBody>
          <a:bodyPr/>
          <a:lstStyle/>
          <a:p>
            <a:fld id="{5D04AEA0-8566-4036-9CFB-EF44454DE956}" type="slidenum">
              <a:rPr lang="en-US" smtClean="0"/>
              <a:t>‹#›</a:t>
            </a:fld>
            <a:endParaRPr lang="en-US"/>
          </a:p>
        </p:txBody>
      </p:sp>
    </p:spTree>
    <p:extLst>
      <p:ext uri="{BB962C8B-B14F-4D97-AF65-F5344CB8AC3E}">
        <p14:creationId xmlns:p14="http://schemas.microsoft.com/office/powerpoint/2010/main" val="216262056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Work-Based Learning Data Population v1.1 November 24, 2020</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43426741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Work-Based Learning Data Population v1.1 November 24,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05928462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Work-Based Learning Data Population v1.1 November 24, 2020</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76023810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410081535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Work-Based Learning Data Population v1.1 November 24, 2020</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23012765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Work-Based Learning Data Population v1.1 November 24,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36271559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1831023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Work-Based Learning Data Population v1.1 November 24, 2020</a:t>
            </a:r>
          </a:p>
        </p:txBody>
      </p:sp>
    </p:spTree>
    <p:extLst>
      <p:ext uri="{BB962C8B-B14F-4D97-AF65-F5344CB8AC3E}">
        <p14:creationId xmlns:p14="http://schemas.microsoft.com/office/powerpoint/2010/main" val="418683493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Work-Based Learning Data Population v1.1 November 24, 2020</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9967577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Work-Based Learning Data Population v1.1 November 24, 2020</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877188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62712" y="1825625"/>
            <a:ext cx="2417064" cy="4351338"/>
          </a:xfrm>
        </p:spPr>
        <p:txBody>
          <a:bodyPr/>
          <a:lstStyle/>
          <a:p>
            <a:pPr lvl="0"/>
            <a:r>
              <a:rPr lang="en-US" dirty="0"/>
              <a:t>Click to edit</a:t>
            </a:r>
          </a:p>
        </p:txBody>
      </p:sp>
      <p:sp>
        <p:nvSpPr>
          <p:cNvPr id="4" name="Content Placeholder 3"/>
          <p:cNvSpPr>
            <a:spLocks noGrp="1"/>
          </p:cNvSpPr>
          <p:nvPr>
            <p:ph sz="half" idx="2"/>
          </p:nvPr>
        </p:nvSpPr>
        <p:spPr>
          <a:xfrm>
            <a:off x="8878823" y="1825625"/>
            <a:ext cx="2971797" cy="4351338"/>
          </a:xfrm>
        </p:spPr>
        <p:txBody>
          <a:bodyPr/>
          <a:lstStyle/>
          <a:p>
            <a:pPr lvl="0"/>
            <a:r>
              <a:rPr lang="en-US" dirty="0"/>
              <a:t>Click to edit Master text</a:t>
            </a:r>
          </a:p>
        </p:txBody>
      </p:sp>
      <p:sp>
        <p:nvSpPr>
          <p:cNvPr id="8" name="Content Placeholder 3"/>
          <p:cNvSpPr>
            <a:spLocks noGrp="1"/>
          </p:cNvSpPr>
          <p:nvPr>
            <p:ph sz="half" idx="13"/>
          </p:nvPr>
        </p:nvSpPr>
        <p:spPr>
          <a:xfrm>
            <a:off x="2859023" y="1813306"/>
            <a:ext cx="2971797" cy="4351338"/>
          </a:xfrm>
        </p:spPr>
        <p:txBody>
          <a:bodyPr/>
          <a:lstStyle/>
          <a:p>
            <a:pPr lvl="0"/>
            <a:r>
              <a:rPr lang="en-US" dirty="0"/>
              <a:t>Click to edit Master text</a:t>
            </a:r>
          </a:p>
        </p:txBody>
      </p:sp>
      <p:sp>
        <p:nvSpPr>
          <p:cNvPr id="9" name="Content Placeholder 3"/>
          <p:cNvSpPr>
            <a:spLocks noGrp="1"/>
          </p:cNvSpPr>
          <p:nvPr>
            <p:ph sz="half" idx="14"/>
          </p:nvPr>
        </p:nvSpPr>
        <p:spPr>
          <a:xfrm>
            <a:off x="5868923" y="1800987"/>
            <a:ext cx="2971797" cy="4351338"/>
          </a:xfrm>
        </p:spPr>
        <p:txBody>
          <a:bodyPr/>
          <a:lstStyle/>
          <a:p>
            <a:pPr lvl="0"/>
            <a:r>
              <a:rPr lang="en-US" dirty="0"/>
              <a:t>Click to edit Master text</a:t>
            </a:r>
          </a:p>
        </p:txBody>
      </p:sp>
      <p:sp>
        <p:nvSpPr>
          <p:cNvPr id="15" name="Text Placeholder 14"/>
          <p:cNvSpPr>
            <a:spLocks noGrp="1"/>
          </p:cNvSpPr>
          <p:nvPr>
            <p:ph type="body" sz="quarter" idx="19"/>
          </p:nvPr>
        </p:nvSpPr>
        <p:spPr>
          <a:xfrm>
            <a:off x="362712" y="1066609"/>
            <a:ext cx="2341054" cy="611950"/>
          </a:xfrm>
        </p:spPr>
        <p:txBody>
          <a:bodyPr/>
          <a:lstStyle/>
          <a:p>
            <a:pPr lvl="0"/>
            <a:endParaRPr lang="en-US" dirty="0"/>
          </a:p>
        </p:txBody>
      </p:sp>
      <p:sp>
        <p:nvSpPr>
          <p:cNvPr id="16" name="Text Placeholder 14"/>
          <p:cNvSpPr>
            <a:spLocks noGrp="1"/>
          </p:cNvSpPr>
          <p:nvPr>
            <p:ph type="body" sz="quarter" idx="20"/>
          </p:nvPr>
        </p:nvSpPr>
        <p:spPr>
          <a:xfrm>
            <a:off x="3174394" y="1105503"/>
            <a:ext cx="2341054" cy="611950"/>
          </a:xfrm>
        </p:spPr>
        <p:txBody>
          <a:bodyPr/>
          <a:lstStyle/>
          <a:p>
            <a:pPr lvl="0"/>
            <a:endParaRPr lang="en-US" dirty="0"/>
          </a:p>
        </p:txBody>
      </p:sp>
      <p:sp>
        <p:nvSpPr>
          <p:cNvPr id="17" name="Text Placeholder 14"/>
          <p:cNvSpPr>
            <a:spLocks noGrp="1"/>
          </p:cNvSpPr>
          <p:nvPr>
            <p:ph type="body" sz="quarter" idx="21"/>
          </p:nvPr>
        </p:nvSpPr>
        <p:spPr>
          <a:xfrm>
            <a:off x="5986076" y="1105503"/>
            <a:ext cx="2341054" cy="611950"/>
          </a:xfrm>
        </p:spPr>
        <p:txBody>
          <a:bodyPr/>
          <a:lstStyle/>
          <a:p>
            <a:pPr lvl="0"/>
            <a:endParaRPr lang="en-US" dirty="0"/>
          </a:p>
        </p:txBody>
      </p:sp>
      <p:sp>
        <p:nvSpPr>
          <p:cNvPr id="18" name="Text Placeholder 14"/>
          <p:cNvSpPr>
            <a:spLocks noGrp="1"/>
          </p:cNvSpPr>
          <p:nvPr>
            <p:ph type="body" sz="quarter" idx="22"/>
          </p:nvPr>
        </p:nvSpPr>
        <p:spPr>
          <a:xfrm>
            <a:off x="9302496" y="1110980"/>
            <a:ext cx="2341054" cy="611950"/>
          </a:xfrm>
        </p:spPr>
        <p:txBody>
          <a:bodyPr/>
          <a:lstStyle/>
          <a:p>
            <a:pPr lvl="0"/>
            <a:endParaRPr lang="en-US" dirty="0"/>
          </a:p>
        </p:txBody>
      </p:sp>
    </p:spTree>
    <p:extLst>
      <p:ext uri="{BB962C8B-B14F-4D97-AF65-F5344CB8AC3E}">
        <p14:creationId xmlns:p14="http://schemas.microsoft.com/office/powerpoint/2010/main" val="141276709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Work-Based Learning Data Population v1.1 November 24, 2020</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11429639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dirty="0"/>
              <a:t>Click to edit Master title style</a:t>
            </a:r>
          </a:p>
        </p:txBody>
      </p:sp>
      <p:sp>
        <p:nvSpPr>
          <p:cNvPr id="3" name="Content Placeholder 2"/>
          <p:cNvSpPr>
            <a:spLocks noGrp="1"/>
          </p:cNvSpPr>
          <p:nvPr>
            <p:ph idx="1"/>
          </p:nvPr>
        </p:nvSpPr>
        <p:spPr>
          <a:xfrm>
            <a:off x="211016" y="1825626"/>
            <a:ext cx="3130899" cy="1774825"/>
          </a:xfrm>
        </p:spPr>
        <p:txBody>
          <a:bodyPr/>
          <a:lstStyle>
            <a:lvl1pPr>
              <a:lnSpc>
                <a:spcPct val="100000"/>
              </a:lnSpc>
              <a:defRPr sz="3600">
                <a:latin typeface="Arial" panose="020B0604020202020204" pitchFamily="34" charset="0"/>
                <a:cs typeface="Arial" panose="020B0604020202020204" pitchFamily="34" charset="0"/>
              </a:defRPr>
            </a:lvl1pPr>
            <a:lvl2pPr marL="685800" indent="-228600">
              <a:lnSpc>
                <a:spcPct val="100000"/>
              </a:lnSpc>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lnSpc>
                <a:spcPct val="100000"/>
              </a:lnSpc>
              <a:buSzPct val="50000"/>
              <a:buFont typeface="Courier New" panose="02070309020205020404" pitchFamily="49" charset="0"/>
              <a:buChar char="o"/>
              <a:defRPr>
                <a:latin typeface="Arial" panose="020B0604020202020204" pitchFamily="34" charset="0"/>
                <a:cs typeface="Arial" panose="020B0604020202020204" pitchFamily="34" charset="0"/>
              </a:defRPr>
            </a:lvl3pPr>
            <a:lvl4pPr>
              <a:lnSpc>
                <a:spcPct val="100000"/>
              </a:lnSpc>
              <a:defRPr>
                <a:latin typeface="Arial" panose="020B0604020202020204" pitchFamily="34" charset="0"/>
                <a:cs typeface="Arial" panose="020B0604020202020204" pitchFamily="34" charset="0"/>
              </a:defRPr>
            </a:lvl4pPr>
            <a:lvl5pPr>
              <a:lnSpc>
                <a:spcPct val="100000"/>
              </a:lnSpc>
              <a:defRPr>
                <a:latin typeface="Arial" panose="020B0604020202020204" pitchFamily="34" charset="0"/>
                <a:cs typeface="Arial" panose="020B0604020202020204" pitchFamily="34" charset="0"/>
              </a:defRPr>
            </a:lvl5pPr>
          </a:lstStyle>
          <a:p>
            <a:pPr lvl="0"/>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
        <p:nvSpPr>
          <p:cNvPr id="5" name="Content Placeholder 4"/>
          <p:cNvSpPr>
            <a:spLocks noGrp="1"/>
          </p:cNvSpPr>
          <p:nvPr>
            <p:ph sz="quarter" idx="13"/>
          </p:nvPr>
        </p:nvSpPr>
        <p:spPr>
          <a:xfrm>
            <a:off x="3613151" y="1844676"/>
            <a:ext cx="3223683" cy="1789113"/>
          </a:xfrm>
        </p:spPr>
        <p:txBody>
          <a:bodyPr/>
          <a:lstStyle/>
          <a:p>
            <a:pPr lvl="0"/>
            <a:endParaRPr lang="en-US" dirty="0"/>
          </a:p>
        </p:txBody>
      </p:sp>
      <p:sp>
        <p:nvSpPr>
          <p:cNvPr id="7" name="Content Placeholder 4"/>
          <p:cNvSpPr>
            <a:spLocks noGrp="1"/>
          </p:cNvSpPr>
          <p:nvPr>
            <p:ph sz="quarter" idx="14"/>
          </p:nvPr>
        </p:nvSpPr>
        <p:spPr>
          <a:xfrm>
            <a:off x="7198133" y="1844676"/>
            <a:ext cx="3223683" cy="1789113"/>
          </a:xfrm>
        </p:spPr>
        <p:txBody>
          <a:bodyPr/>
          <a:lstStyle/>
          <a:p>
            <a:pPr lvl="0"/>
            <a:endParaRPr lang="en-US" dirty="0"/>
          </a:p>
        </p:txBody>
      </p:sp>
      <p:sp>
        <p:nvSpPr>
          <p:cNvPr id="8" name="Content Placeholder 4"/>
          <p:cNvSpPr>
            <a:spLocks noGrp="1"/>
          </p:cNvSpPr>
          <p:nvPr>
            <p:ph sz="quarter" idx="15"/>
          </p:nvPr>
        </p:nvSpPr>
        <p:spPr>
          <a:xfrm>
            <a:off x="7198133" y="3752397"/>
            <a:ext cx="3223683" cy="1789113"/>
          </a:xfrm>
        </p:spPr>
        <p:txBody>
          <a:bodyPr/>
          <a:lstStyle/>
          <a:p>
            <a:pPr lvl="0"/>
            <a:endParaRPr lang="en-US" dirty="0"/>
          </a:p>
        </p:txBody>
      </p:sp>
      <p:sp>
        <p:nvSpPr>
          <p:cNvPr id="9" name="Content Placeholder 4"/>
          <p:cNvSpPr>
            <a:spLocks noGrp="1"/>
          </p:cNvSpPr>
          <p:nvPr>
            <p:ph sz="quarter" idx="16"/>
          </p:nvPr>
        </p:nvSpPr>
        <p:spPr>
          <a:xfrm>
            <a:off x="3751036" y="3752397"/>
            <a:ext cx="3223683" cy="1789113"/>
          </a:xfrm>
        </p:spPr>
        <p:txBody>
          <a:bodyPr/>
          <a:lstStyle/>
          <a:p>
            <a:pPr lvl="0"/>
            <a:endParaRPr lang="en-US" dirty="0"/>
          </a:p>
        </p:txBody>
      </p:sp>
      <p:sp>
        <p:nvSpPr>
          <p:cNvPr id="10" name="Content Placeholder 4"/>
          <p:cNvSpPr>
            <a:spLocks noGrp="1"/>
          </p:cNvSpPr>
          <p:nvPr>
            <p:ph sz="quarter" idx="17"/>
          </p:nvPr>
        </p:nvSpPr>
        <p:spPr>
          <a:xfrm>
            <a:off x="211016" y="3752396"/>
            <a:ext cx="3223683" cy="1789113"/>
          </a:xfrm>
        </p:spPr>
        <p:txBody>
          <a:bodyPr/>
          <a:lstStyle/>
          <a:p>
            <a:pPr lvl="0"/>
            <a:endParaRPr lang="en-US" dirty="0"/>
          </a:p>
        </p:txBody>
      </p:sp>
      <p:sp>
        <p:nvSpPr>
          <p:cNvPr id="11" name="Content Placeholder 4"/>
          <p:cNvSpPr>
            <a:spLocks noGrp="1"/>
          </p:cNvSpPr>
          <p:nvPr>
            <p:ph sz="quarter" idx="18"/>
          </p:nvPr>
        </p:nvSpPr>
        <p:spPr>
          <a:xfrm>
            <a:off x="5496228" y="2633890"/>
            <a:ext cx="3223683" cy="1789113"/>
          </a:xfrm>
        </p:spPr>
        <p:txBody>
          <a:bodyPr/>
          <a:lstStyle/>
          <a:p>
            <a:pPr lvl="0"/>
            <a:endParaRPr lang="en-US" dirty="0"/>
          </a:p>
        </p:txBody>
      </p:sp>
      <p:sp>
        <p:nvSpPr>
          <p:cNvPr id="12" name="Content Placeholder 4"/>
          <p:cNvSpPr>
            <a:spLocks noGrp="1"/>
          </p:cNvSpPr>
          <p:nvPr>
            <p:ph sz="quarter" idx="19"/>
          </p:nvPr>
        </p:nvSpPr>
        <p:spPr>
          <a:xfrm>
            <a:off x="1730073" y="2633890"/>
            <a:ext cx="3223683" cy="1789113"/>
          </a:xfrm>
        </p:spPr>
        <p:txBody>
          <a:bodyPr/>
          <a:lstStyle/>
          <a:p>
            <a:pPr lvl="0"/>
            <a:endParaRPr lang="en-US" dirty="0"/>
          </a:p>
        </p:txBody>
      </p:sp>
      <p:sp>
        <p:nvSpPr>
          <p:cNvPr id="13" name="Content Placeholder 4"/>
          <p:cNvSpPr>
            <a:spLocks noGrp="1"/>
          </p:cNvSpPr>
          <p:nvPr>
            <p:ph sz="quarter" idx="20"/>
          </p:nvPr>
        </p:nvSpPr>
        <p:spPr>
          <a:xfrm>
            <a:off x="3724859" y="2633890"/>
            <a:ext cx="3223683" cy="1789113"/>
          </a:xfrm>
        </p:spPr>
        <p:txBody>
          <a:bodyPr/>
          <a:lstStyle/>
          <a:p>
            <a:pPr lvl="0"/>
            <a:endParaRPr lang="en-US" dirty="0"/>
          </a:p>
        </p:txBody>
      </p:sp>
      <p:sp>
        <p:nvSpPr>
          <p:cNvPr id="14" name="Content Placeholder 4"/>
          <p:cNvSpPr>
            <a:spLocks noGrp="1"/>
          </p:cNvSpPr>
          <p:nvPr>
            <p:ph sz="quarter" idx="21"/>
          </p:nvPr>
        </p:nvSpPr>
        <p:spPr>
          <a:xfrm>
            <a:off x="7959023" y="2633890"/>
            <a:ext cx="3223683" cy="1789113"/>
          </a:xfrm>
        </p:spPr>
        <p:txBody>
          <a:bodyPr/>
          <a:lstStyle/>
          <a:p>
            <a:pPr lvl="0"/>
            <a:endParaRPr lang="en-US" dirty="0"/>
          </a:p>
        </p:txBody>
      </p:sp>
      <p:sp>
        <p:nvSpPr>
          <p:cNvPr id="15" name="Content Placeholder 4"/>
          <p:cNvSpPr>
            <a:spLocks noGrp="1"/>
          </p:cNvSpPr>
          <p:nvPr>
            <p:ph sz="quarter" idx="22"/>
          </p:nvPr>
        </p:nvSpPr>
        <p:spPr>
          <a:xfrm>
            <a:off x="1744565" y="3265148"/>
            <a:ext cx="3223683" cy="1789113"/>
          </a:xfrm>
        </p:spPr>
        <p:txBody>
          <a:bodyPr/>
          <a:lstStyle/>
          <a:p>
            <a:pPr lvl="0"/>
            <a:endParaRPr lang="en-US" dirty="0"/>
          </a:p>
        </p:txBody>
      </p:sp>
      <p:sp>
        <p:nvSpPr>
          <p:cNvPr id="17" name="Text Placeholder 16"/>
          <p:cNvSpPr>
            <a:spLocks noGrp="1"/>
          </p:cNvSpPr>
          <p:nvPr>
            <p:ph type="body" sz="quarter" idx="23"/>
          </p:nvPr>
        </p:nvSpPr>
        <p:spPr>
          <a:xfrm>
            <a:off x="211667" y="5699125"/>
            <a:ext cx="7321551" cy="457200"/>
          </a:xfrm>
        </p:spPr>
        <p:txBody>
          <a:bodyPr/>
          <a:lstStyle/>
          <a:p>
            <a:pPr lvl="0"/>
            <a:endParaRPr lang="en-US" dirty="0"/>
          </a:p>
        </p:txBody>
      </p:sp>
      <p:sp>
        <p:nvSpPr>
          <p:cNvPr id="19" name="Text Placeholder 18"/>
          <p:cNvSpPr>
            <a:spLocks noGrp="1"/>
          </p:cNvSpPr>
          <p:nvPr>
            <p:ph type="body" sz="quarter" idx="24"/>
          </p:nvPr>
        </p:nvSpPr>
        <p:spPr>
          <a:xfrm>
            <a:off x="211667" y="6288087"/>
            <a:ext cx="7321551" cy="501650"/>
          </a:xfrm>
        </p:spPr>
        <p:txBody>
          <a:bodyPr/>
          <a:lstStyle/>
          <a:p>
            <a:pPr lvl="0"/>
            <a:endParaRPr lang="en-US" dirty="0"/>
          </a:p>
        </p:txBody>
      </p:sp>
    </p:spTree>
    <p:extLst>
      <p:ext uri="{BB962C8B-B14F-4D97-AF65-F5344CB8AC3E}">
        <p14:creationId xmlns:p14="http://schemas.microsoft.com/office/powerpoint/2010/main" val="27515570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a:xfrm>
            <a:off x="8610600" y="6356350"/>
            <a:ext cx="2743200" cy="365125"/>
          </a:xfrm>
          <a:prstGeom prst="rect">
            <a:avLst/>
          </a:prstGeom>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Work-Based Learning Data Population v1.1 November 24, 2020</a:t>
            </a:r>
            <a:endParaRPr lang="en-US" noProof="0" dirty="0"/>
          </a:p>
        </p:txBody>
      </p:sp>
    </p:spTree>
    <p:extLst>
      <p:ext uri="{BB962C8B-B14F-4D97-AF65-F5344CB8AC3E}">
        <p14:creationId xmlns:p14="http://schemas.microsoft.com/office/powerpoint/2010/main" val="10669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37700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6" name="Rectangle 5">
            <a:extLst>
              <a:ext uri="{FF2B5EF4-FFF2-40B4-BE49-F238E27FC236}">
                <a16:creationId xmlns:a16="http://schemas.microsoft.com/office/drawing/2014/main" id="{787B6BB1-24C3-48A6-913C-94F7EA8127A1}"/>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0012861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gradFill flip="none" rotWithShape="1">
            <a:gsLst>
              <a:gs pos="0">
                <a:schemeClr val="bg1"/>
              </a:gs>
              <a:gs pos="100000">
                <a:schemeClr val="bg1">
                  <a:alpha val="74000"/>
                </a:schemeClr>
              </a:gs>
            </a:gsLst>
            <a:lin ang="5400000" scaled="1"/>
            <a:tileRect/>
          </a:gra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FD7C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Work-Based Learning Data Population v1.1 November 24, 2020</a:t>
            </a:r>
            <a:endParaRPr lang="en-US" noProof="0" dirty="0"/>
          </a:p>
        </p:txBody>
      </p:sp>
    </p:spTree>
    <p:extLst>
      <p:ext uri="{BB962C8B-B14F-4D97-AF65-F5344CB8AC3E}">
        <p14:creationId xmlns:p14="http://schemas.microsoft.com/office/powerpoint/2010/main" val="14956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Work-Based Learning Data Population v1.1 November 24, 2020</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42066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Work-Based Learning Data Population v1.1 November 24,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4064838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36FD9-098D-495E-B641-7AE51528BB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881432-233A-4269-9052-FD366E3F1F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E19DFAA-1F6B-463B-9823-F182A158F7B3}"/>
              </a:ext>
            </a:extLst>
          </p:cNvPr>
          <p:cNvSpPr>
            <a:spLocks noGrp="1"/>
          </p:cNvSpPr>
          <p:nvPr>
            <p:ph type="ftr" sz="quarter" idx="11"/>
          </p:nvPr>
        </p:nvSpPr>
        <p:spPr>
          <a:xfrm>
            <a:off x="405938" y="6356350"/>
            <a:ext cx="4114800" cy="365125"/>
          </a:xfrm>
        </p:spPr>
        <p:txBody>
          <a:bodyPr/>
          <a:lstStyle>
            <a:lvl1pPr>
              <a:defRPr>
                <a:solidFill>
                  <a:schemeClr val="tx1">
                    <a:lumMod val="75000"/>
                    <a:lumOff val="25000"/>
                  </a:schemeClr>
                </a:solidFill>
              </a:defRPr>
            </a:lvl1pPr>
          </a:lstStyle>
          <a:p>
            <a:r>
              <a:rPr lang="en-US"/>
              <a:t>Work-Based Learning Data Population v1.1 November 24, 2020</a:t>
            </a:r>
          </a:p>
        </p:txBody>
      </p:sp>
    </p:spTree>
    <p:extLst>
      <p:ext uri="{BB962C8B-B14F-4D97-AF65-F5344CB8AC3E}">
        <p14:creationId xmlns:p14="http://schemas.microsoft.com/office/powerpoint/2010/main" val="1952203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Work-Based Learning Data Population v1.1 November 24,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546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04084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Work-Based Learning Data Population v1.1 November 24,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77450071"/>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Work-Based Learning Data Population v1.1 November 24, 2020</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3068040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Work-Based Learning Data Population v1.1 November 24,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1759595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Work-Based Learning Data Population v1.1 November 24,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8971707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Work-Based Learning Data Population v1.1 November 24, 2020</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9669204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Work-Based Learning Data Population v1.1 November 24,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502111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Work-Based Learning Data Population v1.1 November 24, 2020</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40500618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Work-Based Learning Data Population v1.1 November 24, 2020</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553097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8EAEF-59F8-46C2-B948-4A0C0019A4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F9817F-9E7C-4DC8-BA41-023F1E9DCF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D75EC3-C497-4490-8347-9D6093271E35}"/>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CEB0C66E-8714-4754-AFF4-D4A25E464958}"/>
              </a:ext>
            </a:extLst>
          </p:cNvPr>
          <p:cNvSpPr>
            <a:spLocks noGrp="1"/>
          </p:cNvSpPr>
          <p:nvPr>
            <p:ph type="ftr" sz="quarter" idx="11"/>
          </p:nvPr>
        </p:nvSpPr>
        <p:spPr/>
        <p:txBody>
          <a:bodyPr/>
          <a:lstStyle/>
          <a:p>
            <a:r>
              <a:rPr lang="en-US"/>
              <a:t>Work-Based Learning Data Population v1.1 November 24, 2020</a:t>
            </a:r>
          </a:p>
        </p:txBody>
      </p:sp>
    </p:spTree>
    <p:extLst>
      <p:ext uri="{BB962C8B-B14F-4D97-AF65-F5344CB8AC3E}">
        <p14:creationId xmlns:p14="http://schemas.microsoft.com/office/powerpoint/2010/main" val="24470781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Work-Based Learning Data Population v1.1 November 24,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6015389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Work-Based Learning Data Population v1.1 November 24, 2020</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5291107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Work-Based Learning Data Population v1.1 November 24,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6389493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Work-Based Learning Data Population v1.1 November 24,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34620516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Work-Based Learning Data Population v1.1 November 24, 2020</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4342674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Work-Based Learning Data Population v1.1 November 24,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0592846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Work-Based Learning Data Population v1.1 November 24, 2020</a:t>
            </a:r>
            <a:endParaRPr lang="en-US" noProof="0" dirty="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7602381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410081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 grpId="0"/>
      <p:bldP spid="3" grpId="0" build="p">
        <p:tmplLst>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10" grpId="0" build="p">
        <p:tmplLst>
          <p:tmpl lvl="1">
            <p:tnLst>
              <p:par>
                <p:cTn presetID="2" presetClass="entr" presetSubtype="4"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Work-Based Learning Data Population v1.1 November 24, 2020</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12301276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Work-Based Learning Data Population v1.1 November 24,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362715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74D52-99AA-49BA-933C-6B9EF179C7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A00237-BF52-4F35-8877-6BCF00F8A1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7B5B19-117E-4765-951C-76D481F67C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A7D460-1F0A-4D82-ABFA-B163E67122E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D941C883-D018-40D5-8242-ACCFE3E037AC}"/>
              </a:ext>
            </a:extLst>
          </p:cNvPr>
          <p:cNvSpPr>
            <a:spLocks noGrp="1"/>
          </p:cNvSpPr>
          <p:nvPr>
            <p:ph type="ftr" sz="quarter" idx="11"/>
          </p:nvPr>
        </p:nvSpPr>
        <p:spPr/>
        <p:txBody>
          <a:bodyPr/>
          <a:lstStyle/>
          <a:p>
            <a:r>
              <a:rPr lang="en-US"/>
              <a:t>Work-Based Learning Data Population v1.1 November 24, 2020</a:t>
            </a:r>
          </a:p>
        </p:txBody>
      </p:sp>
    </p:spTree>
    <p:extLst>
      <p:ext uri="{BB962C8B-B14F-4D97-AF65-F5344CB8AC3E}">
        <p14:creationId xmlns:p14="http://schemas.microsoft.com/office/powerpoint/2010/main" val="4531014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83102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Work-Based Learning Data Population v1.1 November 24, 2020</a:t>
            </a:r>
            <a:endParaRPr lang="en-US" noProof="0" dirty="0"/>
          </a:p>
        </p:txBody>
      </p:sp>
    </p:spTree>
    <p:extLst>
      <p:ext uri="{BB962C8B-B14F-4D97-AF65-F5344CB8AC3E}">
        <p14:creationId xmlns:p14="http://schemas.microsoft.com/office/powerpoint/2010/main" val="418683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Work-Based Learning Data Population v1.1 November 24, 2020</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996757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Work-Based Learning Data Population v1.1 November 24, 2020</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8771880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8" name="Rectangle 7">
            <a:extLst>
              <a:ext uri="{FF2B5EF4-FFF2-40B4-BE49-F238E27FC236}">
                <a16:creationId xmlns:a16="http://schemas.microsoft.com/office/drawing/2014/main" id="{FA890453-E3C2-9B4A-9CA5-BC2E5BD2FB23}"/>
              </a:ext>
            </a:extLst>
          </p:cNvPr>
          <p:cNvSpPr/>
          <p:nvPr/>
        </p:nvSpPr>
        <p:spPr>
          <a:xfrm>
            <a:off x="0" y="0"/>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FD46A3C6-3935-F64B-AC62-CEC0D48E4AB8}"/>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9014EE28-968B-3640-A730-81F78BC614D7}"/>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6743D031-1EA8-D844-A7A6-4BF16E81F017}"/>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8751565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6" name="Rectangle 5">
            <a:extLst>
              <a:ext uri="{FF2B5EF4-FFF2-40B4-BE49-F238E27FC236}">
                <a16:creationId xmlns:a16="http://schemas.microsoft.com/office/drawing/2014/main" id="{787B6BB1-24C3-48A6-913C-94F7EA8127A1}"/>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DDCD3EC2-3914-DD4E-A5CF-DFDFCA34D55B}"/>
              </a:ext>
            </a:extLst>
          </p:cNvPr>
          <p:cNvSpPr/>
          <p:nvPr userDrawn="1"/>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C8BCE646-B37C-CD4D-A73B-11884B354F20}"/>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038B347A-4DE6-1D48-BCD8-072CDE317E6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7561783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gradFill flip="none" rotWithShape="1">
            <a:gsLst>
              <a:gs pos="0">
                <a:schemeClr val="bg1"/>
              </a:gs>
              <a:gs pos="100000">
                <a:schemeClr val="bg1">
                  <a:alpha val="74000"/>
                </a:schemeClr>
              </a:gs>
            </a:gsLst>
            <a:lin ang="5400000" scaled="1"/>
            <a:tileRect/>
          </a:gra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FD7C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Work-Based Learning Data Population v1.1 November 24, 2020</a:t>
            </a:r>
            <a:endParaRPr lang="en-US" noProof="0" dirty="0"/>
          </a:p>
        </p:txBody>
      </p:sp>
      <p:sp>
        <p:nvSpPr>
          <p:cNvPr id="10" name="Rectangle 9">
            <a:extLst>
              <a:ext uri="{FF2B5EF4-FFF2-40B4-BE49-F238E27FC236}">
                <a16:creationId xmlns:a16="http://schemas.microsoft.com/office/drawing/2014/main" id="{2CD713BD-6B78-2C49-8A69-BB78BA04A32A}"/>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F5634C57-5A05-694E-80FF-E045E8F202D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86946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Work-Based Learning Data Population v1.1 November 24, 2020</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
        <p:nvSpPr>
          <p:cNvPr id="9" name="Rectangle 8">
            <a:extLst>
              <a:ext uri="{FF2B5EF4-FFF2-40B4-BE49-F238E27FC236}">
                <a16:creationId xmlns:a16="http://schemas.microsoft.com/office/drawing/2014/main" id="{2D6DC4C9-6A37-0347-98FB-B3F436945E9F}"/>
              </a:ext>
            </a:extLst>
          </p:cNvPr>
          <p:cNvSpPr/>
          <p:nvPr userDrawn="1"/>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2859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Work-Based Learning Data Population v1.1 November 24,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14726608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Work-Based Learning Data Population v1.1 November 24,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9" name="Rectangle 18">
            <a:extLst>
              <a:ext uri="{FF2B5EF4-FFF2-40B4-BE49-F238E27FC236}">
                <a16:creationId xmlns:a16="http://schemas.microsoft.com/office/drawing/2014/main" id="{D5A95321-B507-AC4C-BF95-4D9A2FF3FF09}"/>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Tree>
    <p:extLst>
      <p:ext uri="{BB962C8B-B14F-4D97-AF65-F5344CB8AC3E}">
        <p14:creationId xmlns:p14="http://schemas.microsoft.com/office/powerpoint/2010/main" val="67578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19617-11ED-481A-B5C1-D8843E69CC5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0C3BC9-762E-4264-87C9-F8675CF166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316954-AFB0-48D0-9C1F-526A9C5B43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9F00E9-7453-40BA-9070-DD2623631D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16D621-15EE-49EE-947C-F7CA3D581C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E44779-59BD-4397-ABB6-63C784B64101}"/>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A5BE9FCF-E092-4ED1-AE6F-4EC1AB6D621F}"/>
              </a:ext>
            </a:extLst>
          </p:cNvPr>
          <p:cNvSpPr>
            <a:spLocks noGrp="1"/>
          </p:cNvSpPr>
          <p:nvPr>
            <p:ph type="ftr" sz="quarter" idx="11"/>
          </p:nvPr>
        </p:nvSpPr>
        <p:spPr/>
        <p:txBody>
          <a:bodyPr/>
          <a:lstStyle/>
          <a:p>
            <a:r>
              <a:rPr lang="en-US"/>
              <a:t>Work-Based Learning Data Population v1.1 November 24, 2020</a:t>
            </a:r>
          </a:p>
        </p:txBody>
      </p:sp>
    </p:spTree>
    <p:extLst>
      <p:ext uri="{BB962C8B-B14F-4D97-AF65-F5344CB8AC3E}">
        <p14:creationId xmlns:p14="http://schemas.microsoft.com/office/powerpoint/2010/main" val="23535167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Rectangle 16">
            <a:extLst>
              <a:ext uri="{FF2B5EF4-FFF2-40B4-BE49-F238E27FC236}">
                <a16:creationId xmlns:a16="http://schemas.microsoft.com/office/drawing/2014/main" id="{C4B61B78-7751-BC45-9370-EB60B68E596A}"/>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Tree>
    <p:extLst>
      <p:ext uri="{BB962C8B-B14F-4D97-AF65-F5344CB8AC3E}">
        <p14:creationId xmlns:p14="http://schemas.microsoft.com/office/powerpoint/2010/main" val="362506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Work-Based Learning Data Population v1.1 November 24,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pic>
        <p:nvPicPr>
          <p:cNvPr id="12" name="Picture 11">
            <a:extLst>
              <a:ext uri="{FF2B5EF4-FFF2-40B4-BE49-F238E27FC236}">
                <a16:creationId xmlns:a16="http://schemas.microsoft.com/office/drawing/2014/main" id="{88C49499-40A2-BF4B-8518-94C47469B4D6}"/>
              </a:ext>
            </a:extLst>
          </p:cNvPr>
          <p:cNvPicPr>
            <a:picLocks noChangeAspect="1"/>
          </p:cNvPicPr>
          <p:nvPr userDrawn="1"/>
        </p:nvPicPr>
        <p:blipFill>
          <a:blip r:embed="rId2"/>
          <a:stretch>
            <a:fillRect/>
          </a:stretch>
        </p:blipFill>
        <p:spPr>
          <a:xfrm>
            <a:off x="663465" y="1007667"/>
            <a:ext cx="11528535" cy="5645385"/>
          </a:xfrm>
          <a:prstGeom prst="rect">
            <a:avLst/>
          </a:prstGeom>
        </p:spPr>
      </p:pic>
    </p:spTree>
    <p:extLst>
      <p:ext uri="{BB962C8B-B14F-4D97-AF65-F5344CB8AC3E}">
        <p14:creationId xmlns:p14="http://schemas.microsoft.com/office/powerpoint/2010/main" val="185343736"/>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Work-Based Learning Data Population v1.1 November 24, 2020</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1989685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Work-Based Learning Data Population v1.1 November 24,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2050185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Work-Based Learning Data Population v1.1 November 24,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248554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Work-Based Learning Data Population v1.1 November 24, 2020</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cxnSp>
        <p:nvCxnSpPr>
          <p:cNvPr id="15" name="Straight Connector 14">
            <a:extLst>
              <a:ext uri="{FF2B5EF4-FFF2-40B4-BE49-F238E27FC236}">
                <a16:creationId xmlns:a16="http://schemas.microsoft.com/office/drawing/2014/main" id="{B0092EC2-0FD8-0942-922E-AB6B24AB28BF}"/>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C5C241-9A6E-D546-B6D2-62DCB2853F79}"/>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07397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Work-Based Learning Data Population v1.1 November 24,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6873367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Work-Based Learning Data Population v1.1 November 24, 2020</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6836181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Work-Based Learning Data Population v1.1 November 24, 2020</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cxnSp>
        <p:nvCxnSpPr>
          <p:cNvPr id="16" name="Straight Connector 15" title="Divider Line">
            <a:extLst>
              <a:ext uri="{FF2B5EF4-FFF2-40B4-BE49-F238E27FC236}">
                <a16:creationId xmlns:a16="http://schemas.microsoft.com/office/drawing/2014/main" id="{3235A56A-5B13-A44C-8C6A-E33B333A8EC4}"/>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title="Divider Line">
            <a:extLst>
              <a:ext uri="{FF2B5EF4-FFF2-40B4-BE49-F238E27FC236}">
                <a16:creationId xmlns:a16="http://schemas.microsoft.com/office/drawing/2014/main" id="{C7DB57CA-0B7C-AF45-925B-609A55E58FC4}"/>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32271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7999"/>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3297753" y="2444052"/>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6197282" y="2447999"/>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7999"/>
            <a:ext cx="2606247" cy="723947"/>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Work-Based Learning Data Population v1.1 November 24,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3297753" y="1724052"/>
            <a:ext cx="2606247" cy="723947"/>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6197282" y="1727999"/>
            <a:ext cx="2606247" cy="723947"/>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4" name="Content Placeholder 2">
            <a:extLst>
              <a:ext uri="{FF2B5EF4-FFF2-40B4-BE49-F238E27FC236}">
                <a16:creationId xmlns:a16="http://schemas.microsoft.com/office/drawing/2014/main" id="{FEE084FE-A45A-CA46-BD4A-57948B3F898D}"/>
              </a:ext>
            </a:extLst>
          </p:cNvPr>
          <p:cNvSpPr>
            <a:spLocks noGrp="1"/>
          </p:cNvSpPr>
          <p:nvPr>
            <p:ph idx="33" hasCustomPrompt="1"/>
          </p:nvPr>
        </p:nvSpPr>
        <p:spPr>
          <a:xfrm>
            <a:off x="9126154" y="2447999"/>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2">
            <a:extLst>
              <a:ext uri="{FF2B5EF4-FFF2-40B4-BE49-F238E27FC236}">
                <a16:creationId xmlns:a16="http://schemas.microsoft.com/office/drawing/2014/main" id="{94958830-3C84-1640-98EB-5470ABC3A59D}"/>
              </a:ext>
            </a:extLst>
          </p:cNvPr>
          <p:cNvSpPr>
            <a:spLocks noGrp="1"/>
          </p:cNvSpPr>
          <p:nvPr>
            <p:ph idx="34" hasCustomPrompt="1"/>
          </p:nvPr>
        </p:nvSpPr>
        <p:spPr>
          <a:xfrm>
            <a:off x="9126154" y="1727999"/>
            <a:ext cx="2606247" cy="723947"/>
          </a:xfrm>
          <a:solidFill>
            <a:schemeClr val="tx1">
              <a:lumMod val="75000"/>
              <a:lumOff val="25000"/>
            </a:schemeClr>
          </a:solidFill>
          <a:ln w="28575">
            <a:solidFill>
              <a:srgbClr val="00B0F0"/>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Tree>
    <p:extLst>
      <p:ext uri="{BB962C8B-B14F-4D97-AF65-F5344CB8AC3E}">
        <p14:creationId xmlns:p14="http://schemas.microsoft.com/office/powerpoint/2010/main" val="1458434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93820-5D4E-4E03-AF8F-868351FDD5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A0B1B1-FE5E-42C8-AD7C-6E8B5F0FDC0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D52E9F5A-D54F-4D8F-B410-40C95EE59369}"/>
              </a:ext>
            </a:extLst>
          </p:cNvPr>
          <p:cNvSpPr>
            <a:spLocks noGrp="1"/>
          </p:cNvSpPr>
          <p:nvPr>
            <p:ph type="ftr" sz="quarter" idx="11"/>
          </p:nvPr>
        </p:nvSpPr>
        <p:spPr/>
        <p:txBody>
          <a:bodyPr/>
          <a:lstStyle/>
          <a:p>
            <a:r>
              <a:rPr lang="en-US"/>
              <a:t>Work-Based Learning Data Population v1.1 November 24, 2020</a:t>
            </a:r>
          </a:p>
        </p:txBody>
      </p:sp>
    </p:spTree>
    <p:extLst>
      <p:ext uri="{BB962C8B-B14F-4D97-AF65-F5344CB8AC3E}">
        <p14:creationId xmlns:p14="http://schemas.microsoft.com/office/powerpoint/2010/main" val="6548978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Work-Based Learning Data Population v1.1 November 24, 2020</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cxnSp>
        <p:nvCxnSpPr>
          <p:cNvPr id="35" name="Straight Arrow Connector 34">
            <a:extLst>
              <a:ext uri="{FF2B5EF4-FFF2-40B4-BE49-F238E27FC236}">
                <a16:creationId xmlns:a16="http://schemas.microsoft.com/office/drawing/2014/main" id="{CE23AF30-32BA-F34B-8E38-A2DA74ADA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14431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Work-Based Learning Data Population v1.1 November 24,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563581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Work-Based Learning Data Population v1.1 November 24,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8862313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Work-Based Learning Data Population v1.1 November 24, 2020</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8040577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Work-Based Learning Data Population v1.1 November 24,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9909629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Work-Based Learning Data Population v1.1 November 24, 2020</a:t>
            </a:r>
            <a:endParaRPr lang="en-US" noProof="0" dirty="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6283612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
        <p:nvSpPr>
          <p:cNvPr id="15" name="Rectangle 14">
            <a:extLst>
              <a:ext uri="{FF2B5EF4-FFF2-40B4-BE49-F238E27FC236}">
                <a16:creationId xmlns:a16="http://schemas.microsoft.com/office/drawing/2014/main" id="{7F9DFC14-3A4C-DA40-9A51-C25C04A9DB2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88D878BA-208F-0540-B64C-294599E1D8DB}"/>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Rectangle 16">
            <a:extLst>
              <a:ext uri="{FF2B5EF4-FFF2-40B4-BE49-F238E27FC236}">
                <a16:creationId xmlns:a16="http://schemas.microsoft.com/office/drawing/2014/main" id="{BB4CEC94-0CC7-3E43-B867-E0C706F95599}"/>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17">
            <a:extLst>
              <a:ext uri="{FF2B5EF4-FFF2-40B4-BE49-F238E27FC236}">
                <a16:creationId xmlns:a16="http://schemas.microsoft.com/office/drawing/2014/main" id="{52D8BDD8-6058-CB4F-B6B2-4815A6269B22}"/>
              </a:ext>
            </a:extLst>
          </p:cNvPr>
          <p:cNvSpPr/>
          <p:nvPr userDrawn="1"/>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64091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 grpId="0"/>
      <p:bldP spid="3" grpId="0" build="p">
        <p:tmplLst>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10" grpId="0" build="p">
        <p:tmplLst>
          <p:tmpl lvl="1">
            <p:tnLst>
              <p:par>
                <p:cTn presetID="2" presetClass="entr" presetSubtype="4"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5" grpId="0" animBg="1"/>
      <p:bldP spid="18" grpId="0" animBg="1"/>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Work-Based Learning Data Population v1.1 November 24, 2020</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pic>
        <p:nvPicPr>
          <p:cNvPr id="19" name="Picture 18" descr="Screen of a cell phone&#10;&#10;Description generated with high confidence">
            <a:extLst>
              <a:ext uri="{FF2B5EF4-FFF2-40B4-BE49-F238E27FC236}">
                <a16:creationId xmlns:a16="http://schemas.microsoft.com/office/drawing/2014/main" id="{C14E64ED-D82A-E94B-8106-DA2346312A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20" name="Picture 19" descr="Screen of a cell phone&#10;&#10;Description generated with high confidence">
            <a:extLst>
              <a:ext uri="{FF2B5EF4-FFF2-40B4-BE49-F238E27FC236}">
                <a16:creationId xmlns:a16="http://schemas.microsoft.com/office/drawing/2014/main" id="{C5F89FC2-1335-844A-89F8-B64805FE0D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21" name="Picture 20" descr="Screen of a cell phone&#10;&#10;Description generated with high confidence">
            <a:extLst>
              <a:ext uri="{FF2B5EF4-FFF2-40B4-BE49-F238E27FC236}">
                <a16:creationId xmlns:a16="http://schemas.microsoft.com/office/drawing/2014/main" id="{CEB53052-A812-154C-82D3-A576AEB784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Tree>
    <p:extLst>
      <p:ext uri="{BB962C8B-B14F-4D97-AF65-F5344CB8AC3E}">
        <p14:creationId xmlns:p14="http://schemas.microsoft.com/office/powerpoint/2010/main" val="19759717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Work-Based Learning Data Population v1.1 November 24,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13696797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7C73D4F-6D13-AA4D-93B0-25BF30BC1BD3}"/>
              </a:ext>
            </a:extLst>
          </p:cNvPr>
          <p:cNvSpPr/>
          <p:nvPr/>
        </p:nvSpPr>
        <p:spPr>
          <a:xfrm>
            <a:off x="0" y="0"/>
            <a:ext cx="6378677" cy="6786563"/>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49359542-814C-6347-891F-A2B393B41189}"/>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BA11F8B0-00DA-1F45-B92D-2BDCD2E50BF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8FFC6FF2-610A-0340-B9DA-9B7BD6DFC221}"/>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645932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A8DF28-17CC-48DF-9F96-C26AA8FA121B}"/>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738CA5A7-DC9B-417B-A7C6-5C02883287F3}"/>
              </a:ext>
            </a:extLst>
          </p:cNvPr>
          <p:cNvSpPr>
            <a:spLocks noGrp="1"/>
          </p:cNvSpPr>
          <p:nvPr>
            <p:ph type="ftr" sz="quarter" idx="11"/>
          </p:nvPr>
        </p:nvSpPr>
        <p:spPr/>
        <p:txBody>
          <a:bodyPr/>
          <a:lstStyle/>
          <a:p>
            <a:r>
              <a:rPr lang="en-US"/>
              <a:t>Work-Based Learning Data Population v1.1 November 24, 2020</a:t>
            </a:r>
          </a:p>
        </p:txBody>
      </p:sp>
    </p:spTree>
    <p:extLst>
      <p:ext uri="{BB962C8B-B14F-4D97-AF65-F5344CB8AC3E}">
        <p14:creationId xmlns:p14="http://schemas.microsoft.com/office/powerpoint/2010/main" val="39303395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Work-Based Learning Data Population v1.1 November 24, 2020</a:t>
            </a:r>
            <a:endParaRPr lang="en-US" noProof="0" dirty="0"/>
          </a:p>
        </p:txBody>
      </p:sp>
      <p:sp>
        <p:nvSpPr>
          <p:cNvPr id="11" name="Rectangle 10">
            <a:extLst>
              <a:ext uri="{FF2B5EF4-FFF2-40B4-BE49-F238E27FC236}">
                <a16:creationId xmlns:a16="http://schemas.microsoft.com/office/drawing/2014/main" id="{65F192CB-47D2-6E4C-8E35-947709B4278C}"/>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lt1">
                  <a:alpha val="52000"/>
                </a:schemeClr>
              </a:solidFill>
            </a:endParaRPr>
          </a:p>
        </p:txBody>
      </p:sp>
      <p:sp>
        <p:nvSpPr>
          <p:cNvPr id="12" name="Rectangle 11">
            <a:extLst>
              <a:ext uri="{FF2B5EF4-FFF2-40B4-BE49-F238E27FC236}">
                <a16:creationId xmlns:a16="http://schemas.microsoft.com/office/drawing/2014/main" id="{A17C4B32-6192-9B4E-A901-A7F940BEAC06}"/>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56CB84E2-425A-3D4E-ABCA-2C453057436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CEFB7BBF-5E10-9D4E-B50E-7708991746F4}"/>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8209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0" fill="hold"/>
                                        <p:tgtEl>
                                          <p:spTgt spid="12"/>
                                        </p:tgtEl>
                                        <p:attrNameLst>
                                          <p:attrName>ppt_x</p:attrName>
                                        </p:attrNameLst>
                                      </p:cBhvr>
                                      <p:tavLst>
                                        <p:tav tm="0">
                                          <p:val>
                                            <p:strVal val="1+#ppt_w/2"/>
                                          </p:val>
                                        </p:tav>
                                        <p:tav tm="100000">
                                          <p:val>
                                            <p:strVal val="#ppt_x"/>
                                          </p:val>
                                        </p:tav>
                                      </p:tavLst>
                                    </p:anim>
                                    <p:anim calcmode="lin" valueType="num">
                                      <p:cBhvr additive="base">
                                        <p:cTn id="13"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643C21-E9BF-6647-A696-FABCDF464008}"/>
              </a:ext>
            </a:extLst>
          </p:cNvPr>
          <p:cNvSpPr/>
          <p:nvPr/>
        </p:nvSpPr>
        <p:spPr>
          <a:xfrm>
            <a:off x="5353050" y="1"/>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Work-Based Learning Data Population v1.1 November 24, 2020</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Rectangle 9">
            <a:extLst>
              <a:ext uri="{FF2B5EF4-FFF2-40B4-BE49-F238E27FC236}">
                <a16:creationId xmlns:a16="http://schemas.microsoft.com/office/drawing/2014/main" id="{E3DE8D63-C4DA-6445-AA33-5E3BEEA69181}"/>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272531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2F27E34-6C11-6740-A3CA-404D8D06899A}"/>
              </a:ext>
            </a:extLst>
          </p:cNvPr>
          <p:cNvSpPr/>
          <p:nvPr/>
        </p:nvSpPr>
        <p:spPr>
          <a:xfrm>
            <a:off x="5353050" y="1"/>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Work-Based Learning Data Population v1.1 November 24, 2020</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Rectangle 9">
            <a:extLst>
              <a:ext uri="{FF2B5EF4-FFF2-40B4-BE49-F238E27FC236}">
                <a16:creationId xmlns:a16="http://schemas.microsoft.com/office/drawing/2014/main" id="{EEC5CDE3-6D07-CB4A-8D23-6EAF8275ACCB}"/>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7429061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7110129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6139659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gradFill flip="none" rotWithShape="1">
            <a:gsLst>
              <a:gs pos="0">
                <a:schemeClr val="bg1"/>
              </a:gs>
              <a:gs pos="100000">
                <a:schemeClr val="bg1">
                  <a:alpha val="74000"/>
                </a:schemeClr>
              </a:gs>
            </a:gsLst>
            <a:lin ang="5400000" scaled="1"/>
            <a:tileRect/>
          </a:gra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FD7C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Work-Based Learning Data Population v1.1 November 24, 2020</a:t>
            </a:r>
            <a:endParaRPr lang="en-US" noProof="0" dirty="0"/>
          </a:p>
        </p:txBody>
      </p:sp>
    </p:spTree>
    <p:extLst>
      <p:ext uri="{BB962C8B-B14F-4D97-AF65-F5344CB8AC3E}">
        <p14:creationId xmlns:p14="http://schemas.microsoft.com/office/powerpoint/2010/main" val="4120343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Work-Based Learning Data Population v1.1 November 24, 2020</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081523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Work-Based Learning Data Population v1.1 November 24,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636214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61898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Work-Based Learning Data Population v1.1 November 24,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1421224057"/>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8C0E0-93A7-4908-A172-FC5E1FD6AC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357B5A-CEA4-49DC-96FD-C038FC43B2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5BD68E-6FB4-442E-B7F7-1CA7EC837A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8FDC32D7-C85C-42BA-854D-D8544B9C2007}"/>
              </a:ext>
            </a:extLst>
          </p:cNvPr>
          <p:cNvSpPr>
            <a:spLocks noGrp="1"/>
          </p:cNvSpPr>
          <p:nvPr>
            <p:ph type="ftr" sz="quarter" idx="11"/>
          </p:nvPr>
        </p:nvSpPr>
        <p:spPr>
          <a:xfrm>
            <a:off x="260704" y="6356349"/>
            <a:ext cx="4114800" cy="365125"/>
          </a:xfrm>
        </p:spPr>
        <p:txBody>
          <a:bodyPr/>
          <a:lstStyle/>
          <a:p>
            <a:r>
              <a:rPr lang="en-US"/>
              <a:t>Work-Based Learning Data Population v1.1 November 24, 2020</a:t>
            </a:r>
          </a:p>
        </p:txBody>
      </p:sp>
    </p:spTree>
    <p:extLst>
      <p:ext uri="{BB962C8B-B14F-4D97-AF65-F5344CB8AC3E}">
        <p14:creationId xmlns:p14="http://schemas.microsoft.com/office/powerpoint/2010/main" val="10649196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Work-Based Learning Data Population v1.1 November 24, 2020</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24334041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Work-Based Learning Data Population v1.1 November 24, 2020</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30036342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1_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Work-Based Learning Data Population v1.1 November 24,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6610753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Work-Based Learning Data Population v1.1 November 24, 2020</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11565708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391342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 grpId="0"/>
      <p:bldP spid="3" grpId="0" build="p">
        <p:tmplLst>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10" grpId="0" build="p">
        <p:tmplLst>
          <p:tmpl lvl="1">
            <p:tnLst>
              <p:par>
                <p:cTn presetID="2" presetClass="entr" presetSubtype="4"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Work-Based Learning Data Population v1.1 November 24, 2020</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7845682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7658169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Work-Based Learning Data Population v1.1 November 24, 2020</a:t>
            </a:r>
            <a:endParaRPr lang="en-US" noProof="0" dirty="0"/>
          </a:p>
        </p:txBody>
      </p:sp>
    </p:spTree>
    <p:extLst>
      <p:ext uri="{BB962C8B-B14F-4D97-AF65-F5344CB8AC3E}">
        <p14:creationId xmlns:p14="http://schemas.microsoft.com/office/powerpoint/2010/main" val="170645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Work-Based Learning Data Population v1.1 November 24, 2020</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3244905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Work-Based Learning Data Population v1.1 November 24, 2020</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3246714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04CB6-2F64-41F1-8D44-434B426D89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BAC376-FE55-4869-A25A-C8A10EB44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F72E1F-EF7E-42C4-A5A5-FDE63AFC7C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C68F73-5D39-4B0A-A059-9A0EDBF5D7B9}"/>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50A63163-3871-40F2-9D5A-B444F4D75920}"/>
              </a:ext>
            </a:extLst>
          </p:cNvPr>
          <p:cNvSpPr>
            <a:spLocks noGrp="1"/>
          </p:cNvSpPr>
          <p:nvPr>
            <p:ph type="ftr" sz="quarter" idx="11"/>
          </p:nvPr>
        </p:nvSpPr>
        <p:spPr/>
        <p:txBody>
          <a:bodyPr/>
          <a:lstStyle/>
          <a:p>
            <a:r>
              <a:rPr lang="en-US"/>
              <a:t>Work-Based Learning Data Population v1.1 November 24, 2020</a:t>
            </a:r>
          </a:p>
        </p:txBody>
      </p:sp>
    </p:spTree>
    <p:extLst>
      <p:ext uri="{BB962C8B-B14F-4D97-AF65-F5344CB8AC3E}">
        <p14:creationId xmlns:p14="http://schemas.microsoft.com/office/powerpoint/2010/main" val="12332206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CD2B1-C0F7-FC40-A1A9-CAA0340A0B3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28532B4-6C0D-CE41-AF54-EA49C84452BE}"/>
              </a:ext>
            </a:extLst>
          </p:cNvPr>
          <p:cNvSpPr>
            <a:spLocks noGrp="1"/>
          </p:cNvSpPr>
          <p:nvPr>
            <p:ph type="sldNum" sz="quarter" idx="10"/>
          </p:nvPr>
        </p:nvSpPr>
        <p:spPr/>
        <p:txBody>
          <a:bodyPr/>
          <a:lstStyle/>
          <a:p>
            <a:fld id="{4B73C415-D670-4716-A5EC-CC4D52CA2BAC}" type="slidenum">
              <a:rPr lang="en-US" noProof="0" smtClean="0"/>
              <a:pPr/>
              <a:t>‹#›</a:t>
            </a:fld>
            <a:endParaRPr lang="en-US" noProof="0" dirty="0"/>
          </a:p>
        </p:txBody>
      </p:sp>
      <p:sp>
        <p:nvSpPr>
          <p:cNvPr id="4" name="Footer Placeholder 3">
            <a:extLst>
              <a:ext uri="{FF2B5EF4-FFF2-40B4-BE49-F238E27FC236}">
                <a16:creationId xmlns:a16="http://schemas.microsoft.com/office/drawing/2014/main" id="{1010238D-394C-7247-9483-B244245177FF}"/>
              </a:ext>
            </a:extLst>
          </p:cNvPr>
          <p:cNvSpPr>
            <a:spLocks noGrp="1"/>
          </p:cNvSpPr>
          <p:nvPr>
            <p:ph type="ftr" sz="quarter" idx="11"/>
          </p:nvPr>
        </p:nvSpPr>
        <p:spPr/>
        <p:txBody>
          <a:bodyPr/>
          <a:lstStyle/>
          <a:p>
            <a:r>
              <a:rPr lang="en-US" noProof="0"/>
              <a:t>Work-Based Learning Data Population v1.1 November 24, 2020</a:t>
            </a:r>
            <a:endParaRPr lang="en-US" noProof="0" dirty="0"/>
          </a:p>
        </p:txBody>
      </p:sp>
      <p:grpSp>
        <p:nvGrpSpPr>
          <p:cNvPr id="5" name="Group 4">
            <a:extLst>
              <a:ext uri="{FF2B5EF4-FFF2-40B4-BE49-F238E27FC236}">
                <a16:creationId xmlns:a16="http://schemas.microsoft.com/office/drawing/2014/main" id="{11E1E561-2636-DB40-A423-D500F8C06BED}"/>
              </a:ext>
            </a:extLst>
          </p:cNvPr>
          <p:cNvGrpSpPr/>
          <p:nvPr userDrawn="1"/>
        </p:nvGrpSpPr>
        <p:grpSpPr>
          <a:xfrm>
            <a:off x="432000" y="1070708"/>
            <a:ext cx="11515505" cy="5127869"/>
            <a:chOff x="533399" y="965201"/>
            <a:chExt cx="11319933" cy="4544482"/>
          </a:xfrm>
        </p:grpSpPr>
        <p:sp>
          <p:nvSpPr>
            <p:cNvPr id="6" name="Rectangle 5">
              <a:extLst>
                <a:ext uri="{FF2B5EF4-FFF2-40B4-BE49-F238E27FC236}">
                  <a16:creationId xmlns:a16="http://schemas.microsoft.com/office/drawing/2014/main" id="{819550CD-B63E-E84C-B26A-46480153C00D}"/>
                </a:ext>
              </a:extLst>
            </p:cNvPr>
            <p:cNvSpPr/>
            <p:nvPr/>
          </p:nvSpPr>
          <p:spPr>
            <a:xfrm>
              <a:off x="533399" y="965201"/>
              <a:ext cx="11319933" cy="3632200"/>
            </a:xfrm>
            <a:prstGeom prst="rect">
              <a:avLst/>
            </a:prstGeom>
            <a:gradFill>
              <a:gsLst>
                <a:gs pos="0">
                  <a:schemeClr val="accent1">
                    <a:lumMod val="5000"/>
                    <a:lumOff val="95000"/>
                  </a:schemeClr>
                </a:gs>
                <a:gs pos="35000">
                  <a:schemeClr val="accent1">
                    <a:lumMod val="45000"/>
                    <a:lumOff val="55000"/>
                  </a:schemeClr>
                </a:gs>
                <a:gs pos="71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 Diagonal Corner Rectangle 6">
              <a:extLst>
                <a:ext uri="{FF2B5EF4-FFF2-40B4-BE49-F238E27FC236}">
                  <a16:creationId xmlns:a16="http://schemas.microsoft.com/office/drawing/2014/main" id="{F889CA35-CD69-9C40-8583-FDB07A6D3587}"/>
                </a:ext>
              </a:extLst>
            </p:cNvPr>
            <p:cNvSpPr/>
            <p:nvPr/>
          </p:nvSpPr>
          <p:spPr>
            <a:xfrm>
              <a:off x="533399" y="3122083"/>
              <a:ext cx="11319933" cy="2387600"/>
            </a:xfrm>
            <a:prstGeom prst="round2DiagRect">
              <a:avLst/>
            </a:prstGeom>
            <a:gradFill flip="none" rotWithShape="1">
              <a:gsLst>
                <a:gs pos="28000">
                  <a:srgbClr val="FF735E"/>
                </a:gs>
                <a:gs pos="0">
                  <a:schemeClr val="accent2">
                    <a:lumMod val="0"/>
                    <a:lumOff val="100000"/>
                  </a:schemeClr>
                </a:gs>
                <a:gs pos="100000">
                  <a:schemeClr val="accent2">
                    <a:lumMod val="10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2150383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93770000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00128617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Work-Based Learning Data Population v1.1 November 24, 2020</a:t>
            </a:r>
          </a:p>
        </p:txBody>
      </p:sp>
    </p:spTree>
    <p:extLst>
      <p:ext uri="{BB962C8B-B14F-4D97-AF65-F5344CB8AC3E}">
        <p14:creationId xmlns:p14="http://schemas.microsoft.com/office/powerpoint/2010/main" val="1495666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Work-Based Learning Data Population v1.1 November 24, 2020</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42066200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Work-Based Learning Data Population v1.1 November 24,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40648382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Work-Based Learning Data Population v1.1 November 24,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546623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04084318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Work-Based Learning Data Population v1.1 November 24,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77450071"/>
      </p:ext>
    </p:extLst>
  </p:cSld>
  <p:clrMapOvr>
    <a:overrideClrMapping bg1="lt1" tx1="dk1" bg2="lt2" tx2="dk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Work-Based Learning Data Population v1.1 November 24, 2020</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306804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image" Target="../media/image3.svg"/><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image" Target="../media/image2.png"/><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image" Target="../media/image1.pn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theme" Target="../theme/theme2.xml"/><Relationship Id="rId8"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9" Type="http://schemas.openxmlformats.org/officeDocument/2006/relationships/slideLayout" Target="../slideLayouts/slideLayout82.xml"/><Relationship Id="rId21" Type="http://schemas.openxmlformats.org/officeDocument/2006/relationships/slideLayout" Target="../slideLayouts/slideLayout64.xml"/><Relationship Id="rId34" Type="http://schemas.openxmlformats.org/officeDocument/2006/relationships/slideLayout" Target="../slideLayouts/slideLayout77.xml"/><Relationship Id="rId42" Type="http://schemas.openxmlformats.org/officeDocument/2006/relationships/slideLayout" Target="../slideLayouts/slideLayout85.xml"/><Relationship Id="rId47" Type="http://schemas.openxmlformats.org/officeDocument/2006/relationships/slideLayout" Target="../slideLayouts/slideLayout90.xml"/><Relationship Id="rId50" Type="http://schemas.openxmlformats.org/officeDocument/2006/relationships/image" Target="../media/image2.png"/><Relationship Id="rId7" Type="http://schemas.openxmlformats.org/officeDocument/2006/relationships/slideLayout" Target="../slideLayouts/slideLayout5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9" Type="http://schemas.openxmlformats.org/officeDocument/2006/relationships/slideLayout" Target="../slideLayouts/slideLayout72.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slideLayout" Target="../slideLayouts/slideLayout75.xml"/><Relationship Id="rId37" Type="http://schemas.openxmlformats.org/officeDocument/2006/relationships/slideLayout" Target="../slideLayouts/slideLayout80.xml"/><Relationship Id="rId40" Type="http://schemas.openxmlformats.org/officeDocument/2006/relationships/slideLayout" Target="../slideLayouts/slideLayout83.xml"/><Relationship Id="rId45" Type="http://schemas.openxmlformats.org/officeDocument/2006/relationships/slideLayout" Target="../slideLayouts/slideLayout88.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36" Type="http://schemas.openxmlformats.org/officeDocument/2006/relationships/slideLayout" Target="../slideLayouts/slideLayout79.xml"/><Relationship Id="rId49" Type="http://schemas.openxmlformats.org/officeDocument/2006/relationships/image" Target="../media/image1.png"/><Relationship Id="rId10" Type="http://schemas.openxmlformats.org/officeDocument/2006/relationships/slideLayout" Target="../slideLayouts/slideLayout53.xml"/><Relationship Id="rId19" Type="http://schemas.openxmlformats.org/officeDocument/2006/relationships/slideLayout" Target="../slideLayouts/slideLayout62.xml"/><Relationship Id="rId31" Type="http://schemas.openxmlformats.org/officeDocument/2006/relationships/slideLayout" Target="../slideLayouts/slideLayout74.xml"/><Relationship Id="rId44" Type="http://schemas.openxmlformats.org/officeDocument/2006/relationships/slideLayout" Target="../slideLayouts/slideLayout87.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slideLayout" Target="../slideLayouts/slideLayout73.xml"/><Relationship Id="rId35" Type="http://schemas.openxmlformats.org/officeDocument/2006/relationships/slideLayout" Target="../slideLayouts/slideLayout78.xml"/><Relationship Id="rId43" Type="http://schemas.openxmlformats.org/officeDocument/2006/relationships/slideLayout" Target="../slideLayouts/slideLayout86.xml"/><Relationship Id="rId48" Type="http://schemas.openxmlformats.org/officeDocument/2006/relationships/theme" Target="../theme/theme3.xml"/><Relationship Id="rId8" Type="http://schemas.openxmlformats.org/officeDocument/2006/relationships/slideLayout" Target="../slideLayouts/slideLayout51.xml"/><Relationship Id="rId51" Type="http://schemas.openxmlformats.org/officeDocument/2006/relationships/image" Target="../media/image3.svg"/><Relationship Id="rId3" Type="http://schemas.openxmlformats.org/officeDocument/2006/relationships/slideLayout" Target="../slideLayouts/slideLayout46.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33" Type="http://schemas.openxmlformats.org/officeDocument/2006/relationships/slideLayout" Target="../slideLayouts/slideLayout76.xml"/><Relationship Id="rId38" Type="http://schemas.openxmlformats.org/officeDocument/2006/relationships/slideLayout" Target="../slideLayouts/slideLayout81.xml"/><Relationship Id="rId46" Type="http://schemas.openxmlformats.org/officeDocument/2006/relationships/slideLayout" Target="../slideLayouts/slideLayout89.xml"/><Relationship Id="rId20" Type="http://schemas.openxmlformats.org/officeDocument/2006/relationships/slideLayout" Target="../slideLayouts/slideLayout63.xml"/><Relationship Id="rId41" Type="http://schemas.openxmlformats.org/officeDocument/2006/relationships/slideLayout" Target="../slideLayouts/slideLayout84.xml"/><Relationship Id="rId1" Type="http://schemas.openxmlformats.org/officeDocument/2006/relationships/slideLayout" Target="../slideLayouts/slideLayout44.xml"/><Relationship Id="rId6"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26" Type="http://schemas.openxmlformats.org/officeDocument/2006/relationships/slideLayout" Target="../slideLayouts/slideLayout116.xml"/><Relationship Id="rId3" Type="http://schemas.openxmlformats.org/officeDocument/2006/relationships/slideLayout" Target="../slideLayouts/slideLayout93.xml"/><Relationship Id="rId21" Type="http://schemas.openxmlformats.org/officeDocument/2006/relationships/slideLayout" Target="../slideLayouts/slideLayout111.xml"/><Relationship Id="rId34" Type="http://schemas.openxmlformats.org/officeDocument/2006/relationships/image" Target="../media/image3.svg"/><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slideLayout" Target="../slideLayouts/slideLayout115.xml"/><Relationship Id="rId33" Type="http://schemas.openxmlformats.org/officeDocument/2006/relationships/image" Target="../media/image2.png"/><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29" Type="http://schemas.openxmlformats.org/officeDocument/2006/relationships/slideLayout" Target="../slideLayouts/slideLayout119.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24" Type="http://schemas.openxmlformats.org/officeDocument/2006/relationships/slideLayout" Target="../slideLayouts/slideLayout114.xml"/><Relationship Id="rId32" Type="http://schemas.openxmlformats.org/officeDocument/2006/relationships/image" Target="../media/image1.png"/><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28" Type="http://schemas.openxmlformats.org/officeDocument/2006/relationships/slideLayout" Target="../slideLayouts/slideLayout118.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31" Type="http://schemas.openxmlformats.org/officeDocument/2006/relationships/theme" Target="../theme/theme4.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 Id="rId27" Type="http://schemas.openxmlformats.org/officeDocument/2006/relationships/slideLayout" Target="../slideLayouts/slideLayout117.xml"/><Relationship Id="rId30" Type="http://schemas.openxmlformats.org/officeDocument/2006/relationships/slideLayout" Target="../slideLayouts/slideLayout120.xml"/><Relationship Id="rId8"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44C261-F2C0-4000-B0E8-729CE11D31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558AB2-E1DD-419D-9F85-50012105EB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0170B1E-CC65-48D5-B425-AF638508FF75}"/>
              </a:ext>
            </a:extLst>
          </p:cNvPr>
          <p:cNvSpPr>
            <a:spLocks noGrp="1"/>
          </p:cNvSpPr>
          <p:nvPr>
            <p:ph type="ftr" sz="quarter" idx="3"/>
          </p:nvPr>
        </p:nvSpPr>
        <p:spPr>
          <a:xfrm>
            <a:off x="239683" y="6325639"/>
            <a:ext cx="4114800" cy="365125"/>
          </a:xfrm>
          <a:prstGeom prst="rect">
            <a:avLst/>
          </a:prstGeom>
        </p:spPr>
        <p:txBody>
          <a:bodyPr vert="horz" lIns="91440" tIns="45720" rIns="91440" bIns="45720" rtlCol="0" anchor="ctr"/>
          <a:lstStyle>
            <a:lvl1pPr algn="ctr">
              <a:defRPr sz="1200">
                <a:solidFill>
                  <a:schemeClr val="tx1">
                    <a:lumMod val="75000"/>
                    <a:lumOff val="25000"/>
                  </a:schemeClr>
                </a:solidFill>
              </a:defRPr>
            </a:lvl1pPr>
          </a:lstStyle>
          <a:p>
            <a:r>
              <a:rPr lang="en-US"/>
              <a:t>Work-Based Learning Data Population v1.1 November 24, 2020</a:t>
            </a:r>
          </a:p>
        </p:txBody>
      </p:sp>
    </p:spTree>
    <p:extLst>
      <p:ext uri="{BB962C8B-B14F-4D97-AF65-F5344CB8AC3E}">
        <p14:creationId xmlns:p14="http://schemas.microsoft.com/office/powerpoint/2010/main" val="1839706308"/>
      </p:ext>
    </p:extLst>
  </p:cSld>
  <p:clrMap bg1="lt1" tx1="dk1" bg2="lt2" tx2="dk2" accent1="accent1" accent2="accent2" accent3="accent3" accent4="accent4" accent5="accent5" accent6="accent6" hlink="hlink" folHlink="folHlink"/>
  <p:sldLayoutIdLst>
    <p:sldLayoutId id="2147483682" r:id="rId1"/>
    <p:sldLayoutId id="2147483688" r:id="rId2"/>
    <p:sldLayoutId id="2147483651" r:id="rId3"/>
    <p:sldLayoutId id="2147483689" r:id="rId4"/>
    <p:sldLayoutId id="2147483690" r:id="rId5"/>
    <p:sldLayoutId id="2147483691" r:id="rId6"/>
    <p:sldLayoutId id="2147483692" r:id="rId7"/>
    <p:sldLayoutId id="2147483683" r:id="rId8"/>
    <p:sldLayoutId id="2147483684" r:id="rId9"/>
    <p:sldLayoutId id="2147483685" r:id="rId10"/>
    <p:sldLayoutId id="2147483686" r:id="rId11"/>
    <p:sldLayoutId id="2147483783" r:id="rId12"/>
    <p:sldLayoutId id="2147483784" r:id="rId13"/>
    <p:sldLayoutId id="2147483785" r:id="rId1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p:nvSpPr>
        <p:spPr>
          <a:xfrm>
            <a:off x="0" y="6365364"/>
            <a:ext cx="12192000" cy="421200"/>
          </a:xfrm>
          <a:prstGeom prst="rect">
            <a:avLst/>
          </a:prstGeom>
          <a:blipFill>
            <a:blip r:embed="rId3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Work-Based Learning Data Population v1.1 November 24, 2020</a:t>
            </a:r>
          </a:p>
        </p:txBody>
      </p:sp>
      <p:sp>
        <p:nvSpPr>
          <p:cNvPr id="8" name="Rectangle 7">
            <a:extLst>
              <a:ext uri="{FF2B5EF4-FFF2-40B4-BE49-F238E27FC236}">
                <a16:creationId xmlns:a16="http://schemas.microsoft.com/office/drawing/2014/main" id="{00ED0A63-77FF-4992-99DD-A09E96E22ACC}"/>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2448780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62" r:id="rId3"/>
    <p:sldLayoutId id="2147483657" r:id="rId4"/>
    <p:sldLayoutId id="2147483658" r:id="rId5"/>
    <p:sldLayoutId id="2147483659" r:id="rId6"/>
    <p:sldLayoutId id="2147483660" r:id="rId7"/>
    <p:sldLayoutId id="2147483661" r:id="rId8"/>
    <p:sldLayoutId id="2147483664" r:id="rId9"/>
    <p:sldLayoutId id="2147483665" r:id="rId10"/>
    <p:sldLayoutId id="2147483666" r:id="rId11"/>
    <p:sldLayoutId id="2147483667" r:id="rId12"/>
    <p:sldLayoutId id="2147483650" r:id="rId13"/>
    <p:sldLayoutId id="2147483652" r:id="rId14"/>
    <p:sldLayoutId id="2147483653" r:id="rId15"/>
    <p:sldLayoutId id="2147483668" r:id="rId16"/>
    <p:sldLayoutId id="2147483669" r:id="rId17"/>
    <p:sldLayoutId id="2147483671" r:id="rId18"/>
    <p:sldLayoutId id="2147483672" r:id="rId19"/>
    <p:sldLayoutId id="2147483654" r:id="rId20"/>
    <p:sldLayoutId id="2147483678" r:id="rId21"/>
    <p:sldLayoutId id="2147483655" r:id="rId22"/>
    <p:sldLayoutId id="2147483673" r:id="rId23"/>
    <p:sldLayoutId id="2147483674" r:id="rId24"/>
    <p:sldLayoutId id="2147483675" r:id="rId25"/>
    <p:sldLayoutId id="2147483676" r:id="rId26"/>
    <p:sldLayoutId id="2147483677" r:id="rId27"/>
    <p:sldLayoutId id="2147483679" r:id="rId28"/>
    <p:sldLayoutId id="2147483680" r:id="rId29"/>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p:nvSpPr>
        <p:spPr>
          <a:xfrm>
            <a:off x="0" y="6365364"/>
            <a:ext cx="12192000" cy="421200"/>
          </a:xfrm>
          <a:prstGeom prst="rect">
            <a:avLst/>
          </a:prstGeom>
          <a:blipFill>
            <a:blip r:embed="rId4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Work-Based Learning Data Population v1.1 November 24, 2020</a:t>
            </a:r>
            <a:endParaRPr lang="en-US" noProof="0" dirty="0"/>
          </a:p>
        </p:txBody>
      </p:sp>
      <p:sp>
        <p:nvSpPr>
          <p:cNvPr id="8" name="Rectangle 7">
            <a:extLst>
              <a:ext uri="{FF2B5EF4-FFF2-40B4-BE49-F238E27FC236}">
                <a16:creationId xmlns:a16="http://schemas.microsoft.com/office/drawing/2014/main" id="{00ED0A63-77FF-4992-99DD-A09E96E22ACC}"/>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10296525" y="6407824"/>
            <a:ext cx="1218014" cy="336404"/>
          </a:xfrm>
          <a:prstGeom prst="rect">
            <a:avLst/>
          </a:prstGeom>
        </p:spPr>
      </p:pic>
      <p:sp>
        <p:nvSpPr>
          <p:cNvPr id="12" name="Rectangle 11">
            <a:extLst>
              <a:ext uri="{FF2B5EF4-FFF2-40B4-BE49-F238E27FC236}">
                <a16:creationId xmlns:a16="http://schemas.microsoft.com/office/drawing/2014/main" id="{2B98A247-3C51-2444-9437-8C9ADE0B051E}"/>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E5E5193F-1962-DD45-BAF2-B0EEA918152B}"/>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5" name="Graphic 14">
            <a:extLst>
              <a:ext uri="{FF2B5EF4-FFF2-40B4-BE49-F238E27FC236}">
                <a16:creationId xmlns:a16="http://schemas.microsoft.com/office/drawing/2014/main" id="{89C31EDE-C15A-874E-AAD6-0837F805857A}"/>
              </a:ext>
            </a:extLst>
          </p:cNvPr>
          <p:cNvPicPr>
            <a:picLocks noChangeAspect="1"/>
          </p:cNvPicPr>
          <p:nvPr userDrawn="1"/>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95111442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21" r:id="rId28"/>
    <p:sldLayoutId id="2147483722" r:id="rId29"/>
    <p:sldLayoutId id="2147483723" r:id="rId30"/>
    <p:sldLayoutId id="2147483724" r:id="rId31"/>
    <p:sldLayoutId id="2147483725" r:id="rId32"/>
    <p:sldLayoutId id="2147483726" r:id="rId33"/>
    <p:sldLayoutId id="2147483728" r:id="rId34"/>
    <p:sldLayoutId id="2147483729" r:id="rId35"/>
    <p:sldLayoutId id="2147483730" r:id="rId36"/>
    <p:sldLayoutId id="2147483734" r:id="rId37"/>
    <p:sldLayoutId id="2147483737" r:id="rId38"/>
    <p:sldLayoutId id="2147483738" r:id="rId39"/>
    <p:sldLayoutId id="2147483739" r:id="rId40"/>
    <p:sldLayoutId id="2147483744" r:id="rId41"/>
    <p:sldLayoutId id="2147483745" r:id="rId42"/>
    <p:sldLayoutId id="2147483747" r:id="rId43"/>
    <p:sldLayoutId id="2147483748" r:id="rId44"/>
    <p:sldLayoutId id="2147483749" r:id="rId45"/>
    <p:sldLayoutId id="2147483750" r:id="rId46"/>
    <p:sldLayoutId id="2147483751" r:id="rId47"/>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Work-Based Learning Data Population v1.1 November 24, 2020</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24487801"/>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 id="2147483772" r:id="rId20"/>
    <p:sldLayoutId id="2147483773" r:id="rId21"/>
    <p:sldLayoutId id="2147483774" r:id="rId22"/>
    <p:sldLayoutId id="2147483775" r:id="rId23"/>
    <p:sldLayoutId id="2147483776" r:id="rId24"/>
    <p:sldLayoutId id="2147483777" r:id="rId25"/>
    <p:sldLayoutId id="2147483778" r:id="rId26"/>
    <p:sldLayoutId id="2147483779" r:id="rId27"/>
    <p:sldLayoutId id="2147483780" r:id="rId28"/>
    <p:sldLayoutId id="2147483781" r:id="rId29"/>
    <p:sldLayoutId id="2147483681" r:id="rId30"/>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7.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themeOverride" Target="../theme/themeOverride1.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hyperlink" Target="https://cassandrajohn.com/2016/07/26/first-rules-of-data-analysis/" TargetMode="External"/><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hyperlink" Target="http://www.thedevinewrite.com/2014/07/know-your-role.html" TargetMode="External"/><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hyperlink" Target="http://www.thedevinewrite.com/2014/07/know-your-role.html" TargetMode="External"/><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hyperlink" Target="http://www.thedevinewrite.com/2014/07/know-your-role.html" TargetMode="External"/><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hyperlink" Target="http://www.thedevinewrite.com/2014/07/know-your-role.html" TargetMode="External"/><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8.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93.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2.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sv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93.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22.jp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g"/><Relationship Id="rId7" Type="http://schemas.openxmlformats.org/officeDocument/2006/relationships/image" Target="../media/image16.svg"/><Relationship Id="rId2" Type="http://schemas.openxmlformats.org/officeDocument/2006/relationships/notesSlide" Target="../notesSlides/notesSlide3.xml"/><Relationship Id="rId1" Type="http://schemas.openxmlformats.org/officeDocument/2006/relationships/slideLayout" Target="../slideLayouts/slideLayout50.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47.jpeg"/><Relationship Id="rId7"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9.pn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3.sv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93.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jpg"/></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14.xml"/><Relationship Id="rId5" Type="http://schemas.openxmlformats.org/officeDocument/2006/relationships/image" Target="../media/image61.svg"/><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46.xml"/><Relationship Id="rId5" Type="http://schemas.openxmlformats.org/officeDocument/2006/relationships/image" Target="../media/image64.svg"/><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5.png"/><Relationship Id="rId7" Type="http://schemas.openxmlformats.org/officeDocument/2006/relationships/diagramColors" Target="../diagrams/colors1.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3.svg"/><Relationship Id="rId5" Type="http://schemas.openxmlformats.org/officeDocument/2006/relationships/diagramLayout" Target="../diagrams/layout1.xml"/><Relationship Id="rId10" Type="http://schemas.openxmlformats.org/officeDocument/2006/relationships/image" Target="../media/image2.png"/><Relationship Id="rId4" Type="http://schemas.openxmlformats.org/officeDocument/2006/relationships/diagramData" Target="../diagrams/data1.xml"/><Relationship Id="rId9"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81.png"/><Relationship Id="rId3" Type="http://schemas.openxmlformats.org/officeDocument/2006/relationships/image" Target="../media/image78.png"/><Relationship Id="rId7" Type="http://schemas.openxmlformats.org/officeDocument/2006/relationships/image" Target="../media/image2.png"/><Relationship Id="rId12" Type="http://schemas.openxmlformats.org/officeDocument/2006/relationships/image" Target="../media/image80.gif"/><Relationship Id="rId2" Type="http://schemas.openxmlformats.org/officeDocument/2006/relationships/notesSlide" Target="../notesSlides/notesSlide36.xml"/><Relationship Id="rId1" Type="http://schemas.openxmlformats.org/officeDocument/2006/relationships/slideLayout" Target="../slideLayouts/slideLayout51.xml"/><Relationship Id="rId6" Type="http://schemas.openxmlformats.org/officeDocument/2006/relationships/hyperlink" Target="https://www.youtube.com/c/CSISCALPADSTrainingChannel" TargetMode="External"/><Relationship Id="rId11" Type="http://schemas.openxmlformats.org/officeDocument/2006/relationships/hyperlink" Target="https://www.cde.ca.gov/ds/sp/cl/systemdocs.asp" TargetMode="External"/><Relationship Id="rId5" Type="http://schemas.openxmlformats.org/officeDocument/2006/relationships/hyperlink" Target="http://www.cde.ca.gov/ds/sp/cl/systemdocs.asp" TargetMode="External"/><Relationship Id="rId10" Type="http://schemas.openxmlformats.org/officeDocument/2006/relationships/image" Target="../media/image79.png"/><Relationship Id="rId4" Type="http://schemas.openxmlformats.org/officeDocument/2006/relationships/hyperlink" Target="https://learn.fcmat.org/" TargetMode="External"/><Relationship Id="rId9" Type="http://schemas.openxmlformats.org/officeDocument/2006/relationships/hyperlink" Target="https://documentation.calpads.org/Support/References" TargetMode="External"/><Relationship Id="rId14" Type="http://schemas.openxmlformats.org/officeDocument/2006/relationships/hyperlink" Target="https://csis.fcmat.org/resources"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s://www.wested.org/online_pubs/workbasedlearning.pdf" TargetMode="External"/><Relationship Id="rId3" Type="http://schemas.openxmlformats.org/officeDocument/2006/relationships/hyperlink" Target="https://www.cde.ca.gov/ds/sp/cl/documents/calpadsupdflash184.pdf" TargetMode="External"/><Relationship Id="rId7" Type="http://schemas.openxmlformats.org/officeDocument/2006/relationships/hyperlink" Target="https://www.cde.ca.gov/sp/se/sr/wrkabltyiaryserv.asp"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s://www.cde.ca.gov/ci/ct/we/documents/weeguide.doc" TargetMode="External"/><Relationship Id="rId11" Type="http://schemas.openxmlformats.org/officeDocument/2006/relationships/image" Target="../media/image3.svg"/><Relationship Id="rId5" Type="http://schemas.openxmlformats.org/officeDocument/2006/relationships/hyperlink" Target="https://www.cde.ca.gov/ci/ct/sf/documents/ctestdfrontpages.pdf" TargetMode="External"/><Relationship Id="rId10" Type="http://schemas.openxmlformats.org/officeDocument/2006/relationships/image" Target="../media/image2.png"/><Relationship Id="rId4" Type="http://schemas.openxmlformats.org/officeDocument/2006/relationships/hyperlink" Target="https://www.cde.ca.gov/ds/sp/cl/systemdocs.asp" TargetMode="External"/><Relationship Id="rId9" Type="http://schemas.openxmlformats.org/officeDocument/2006/relationships/image" Target="../media/image1.png"/></Relationships>
</file>

<file path=ppt/slides/_rels/slide47.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svg"/><Relationship Id="rId3" Type="http://schemas.openxmlformats.org/officeDocument/2006/relationships/image" Target="../media/image82.jpg"/><Relationship Id="rId7" Type="http://schemas.openxmlformats.org/officeDocument/2006/relationships/hyperlink" Target="mailto:calpads-support@cde.ca.gov" TargetMode="External"/><Relationship Id="rId12" Type="http://schemas.openxmlformats.org/officeDocument/2006/relationships/image" Target="../media/image87.png"/><Relationship Id="rId2" Type="http://schemas.openxmlformats.org/officeDocument/2006/relationships/notesSlide" Target="../notesSlides/notesSlide38.xml"/><Relationship Id="rId1" Type="http://schemas.openxmlformats.org/officeDocument/2006/relationships/slideLayout" Target="../slideLayouts/slideLayout50.xml"/><Relationship Id="rId6" Type="http://schemas.openxmlformats.org/officeDocument/2006/relationships/hyperlink" Target="http://www2.cde.ca.gov/calpadshelp/default.aspx" TargetMode="External"/><Relationship Id="rId11" Type="http://schemas.openxmlformats.org/officeDocument/2006/relationships/image" Target="../media/image86.svg"/><Relationship Id="rId5" Type="http://schemas.openxmlformats.org/officeDocument/2006/relationships/hyperlink" Target="https://www.cde.ca.gov/ds/sp/cl/listservs.asp" TargetMode="External"/><Relationship Id="rId15" Type="http://schemas.openxmlformats.org/officeDocument/2006/relationships/image" Target="../media/image90.svg"/><Relationship Id="rId10" Type="http://schemas.openxmlformats.org/officeDocument/2006/relationships/image" Target="../media/image85.png"/><Relationship Id="rId4" Type="http://schemas.openxmlformats.org/officeDocument/2006/relationships/hyperlink" Target="https://csis.fcmat.org/ListServ" TargetMode="External"/><Relationship Id="rId9" Type="http://schemas.openxmlformats.org/officeDocument/2006/relationships/image" Target="../media/image84.svg"/><Relationship Id="rId14" Type="http://schemas.openxmlformats.org/officeDocument/2006/relationships/image" Target="../media/image89.png"/></Relationships>
</file>

<file path=ppt/slides/_rels/slide48.xml.rels><?xml version="1.0" encoding="UTF-8" standalone="yes"?>
<Relationships xmlns="http://schemas.openxmlformats.org/package/2006/relationships"><Relationship Id="rId3" Type="http://schemas.openxmlformats.org/officeDocument/2006/relationships/hyperlink" Target="https://bit.ly/2MXsECg" TargetMode="External"/><Relationship Id="rId2" Type="http://schemas.openxmlformats.org/officeDocument/2006/relationships/notesSlide" Target="../notesSlides/notesSlide39.xml"/><Relationship Id="rId1" Type="http://schemas.openxmlformats.org/officeDocument/2006/relationships/slideLayout" Target="../slideLayouts/slideLayout68.xml"/></Relationships>
</file>

<file path=ppt/slides/_rels/slide49.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0.png"/><Relationship Id="rId3" Type="http://schemas.openxmlformats.org/officeDocument/2006/relationships/image" Target="../media/image91.jpg"/><Relationship Id="rId7" Type="http://schemas.openxmlformats.org/officeDocument/2006/relationships/image" Target="../media/image95.svg"/><Relationship Id="rId12" Type="http://schemas.openxmlformats.org/officeDocument/2006/relationships/hyperlink" Target="https://csis.fcmat.org/" TargetMode="External"/><Relationship Id="rId2" Type="http://schemas.openxmlformats.org/officeDocument/2006/relationships/notesSlide" Target="../notesSlides/notesSlide40.xml"/><Relationship Id="rId1" Type="http://schemas.openxmlformats.org/officeDocument/2006/relationships/slideLayout" Target="../slideLayouts/slideLayout66.xml"/><Relationship Id="rId6" Type="http://schemas.openxmlformats.org/officeDocument/2006/relationships/image" Target="../media/image94.png"/><Relationship Id="rId11" Type="http://schemas.openxmlformats.org/officeDocument/2006/relationships/image" Target="../media/image99.svg"/><Relationship Id="rId5" Type="http://schemas.openxmlformats.org/officeDocument/2006/relationships/image" Target="../media/image93.sv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svg"/><Relationship Id="rId14" Type="http://schemas.openxmlformats.org/officeDocument/2006/relationships/image" Target="../media/image101.sv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hyperlink" Target="http://blogs.lse.ac.uk/psychologylse/2018/02/28/spotlight-on-careers-research-manager/" TargetMode="Externa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93CFE69-79B0-440B-949E-DA17AD834A10}"/>
              </a:ext>
              <a:ext uri="{C183D7F6-B498-43B3-948B-1728B52AA6E4}">
                <adec:decorative xmlns:adec="http://schemas.microsoft.com/office/drawing/2017/decorative" val="1"/>
              </a:ext>
            </a:extLst>
          </p:cNvPr>
          <p:cNvSpPr/>
          <p:nvPr/>
        </p:nvSpPr>
        <p:spPr>
          <a:xfrm>
            <a:off x="6250193" y="1"/>
            <a:ext cx="4027201" cy="6789549"/>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solidFill>
                <a:srgbClr val="FCFCFC"/>
              </a:solidFill>
              <a:latin typeface="Tahoma"/>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539896" y="1562754"/>
            <a:ext cx="3571782" cy="2992099"/>
          </a:xfrm>
          <a:ln>
            <a:noFill/>
          </a:ln>
        </p:spPr>
        <p:txBody>
          <a:bodyPr/>
          <a:lstStyle/>
          <a:p>
            <a:r>
              <a:rPr lang="en-US" dirty="0">
                <a:solidFill>
                  <a:srgbClr val="FF715B"/>
                </a:solidFill>
              </a:rPr>
              <a:t>Work-Based Learning (WBLR)</a:t>
            </a:r>
            <a:br>
              <a:rPr lang="en-US" dirty="0"/>
            </a:br>
            <a:r>
              <a:rPr lang="en-US" dirty="0">
                <a:solidFill>
                  <a:srgbClr val="545BA1"/>
                </a:solidFill>
              </a:rPr>
              <a:t>Data Population </a:t>
            </a:r>
            <a:endParaRPr lang="en-US" sz="2800" dirty="0">
              <a:solidFill>
                <a:srgbClr val="545BA1"/>
              </a:solidFill>
            </a:endParaRP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76800"/>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4294967295"/>
          </p:nvPr>
        </p:nvSpPr>
        <p:spPr bwMode="gray">
          <a:xfrm>
            <a:off x="6539896" y="4962525"/>
            <a:ext cx="3571782" cy="1419353"/>
          </a:xfrm>
        </p:spPr>
        <p:txBody>
          <a:bodyPr/>
          <a:lstStyle/>
          <a:p>
            <a:pPr marL="0" indent="0">
              <a:spcBef>
                <a:spcPts val="0"/>
              </a:spcBef>
              <a:spcAft>
                <a:spcPts val="0"/>
              </a:spcAft>
              <a:buNone/>
            </a:pPr>
            <a:r>
              <a:rPr lang="en-US" dirty="0">
                <a:solidFill>
                  <a:schemeClr val="tx1">
                    <a:lumMod val="75000"/>
                    <a:lumOff val="25000"/>
                  </a:schemeClr>
                </a:solidFill>
              </a:rPr>
              <a:t>Background &amp; Intro</a:t>
            </a:r>
          </a:p>
          <a:p>
            <a:pPr marL="0" indent="0">
              <a:spcBef>
                <a:spcPts val="0"/>
              </a:spcBef>
              <a:spcAft>
                <a:spcPts val="0"/>
              </a:spcAft>
              <a:buNone/>
            </a:pPr>
            <a:r>
              <a:rPr lang="en-US" dirty="0">
                <a:solidFill>
                  <a:schemeClr val="tx1">
                    <a:lumMod val="75000"/>
                    <a:lumOff val="25000"/>
                  </a:schemeClr>
                </a:solidFill>
              </a:rPr>
              <a:t>Submission Methods</a:t>
            </a:r>
          </a:p>
          <a:p>
            <a:pPr marL="0" indent="0">
              <a:spcBef>
                <a:spcPts val="0"/>
              </a:spcBef>
              <a:spcAft>
                <a:spcPts val="0"/>
              </a:spcAft>
              <a:buNone/>
            </a:pPr>
            <a:r>
              <a:rPr lang="en-US" dirty="0">
                <a:solidFill>
                  <a:schemeClr val="tx1">
                    <a:lumMod val="75000"/>
                    <a:lumOff val="25000"/>
                  </a:schemeClr>
                </a:solidFill>
              </a:rPr>
              <a:t>Functionality</a:t>
            </a:r>
          </a:p>
          <a:p>
            <a:pPr marL="0" indent="0">
              <a:spcBef>
                <a:spcPts val="0"/>
              </a:spcBef>
              <a:spcAft>
                <a:spcPts val="0"/>
              </a:spcAft>
              <a:buNone/>
            </a:pPr>
            <a:r>
              <a:rPr lang="en-US" dirty="0">
                <a:solidFill>
                  <a:schemeClr val="tx1">
                    <a:lumMod val="75000"/>
                    <a:lumOff val="25000"/>
                  </a:schemeClr>
                </a:solidFill>
              </a:rPr>
              <a:t>Data Details</a:t>
            </a:r>
          </a:p>
          <a:p>
            <a:pPr marL="0" indent="0">
              <a:spcBef>
                <a:spcPts val="0"/>
              </a:spcBef>
              <a:spcAft>
                <a:spcPts val="0"/>
              </a:spcAft>
              <a:buNone/>
            </a:pPr>
            <a:r>
              <a:rPr lang="en-US" dirty="0">
                <a:solidFill>
                  <a:schemeClr val="tx1">
                    <a:lumMod val="75000"/>
                    <a:lumOff val="25000"/>
                  </a:schemeClr>
                </a:solidFill>
              </a:rPr>
              <a:t>Summary &amp; Resources </a:t>
            </a:r>
          </a:p>
        </p:txBody>
      </p:sp>
      <p:pic>
        <p:nvPicPr>
          <p:cNvPr id="8" name="Graphic 7" descr="CALPADS LOGO">
            <a:extLst>
              <a:ext uri="{FF2B5EF4-FFF2-40B4-BE49-F238E27FC236}">
                <a16:creationId xmlns:a16="http://schemas.microsoft.com/office/drawing/2014/main" id="{102CDE1C-BF23-47E6-BCC7-8494CEFD0D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25788" y="52519"/>
            <a:ext cx="1933107" cy="533906"/>
          </a:xfrm>
          <a:prstGeom prst="rect">
            <a:avLst/>
          </a:prstGeom>
        </p:spPr>
      </p:pic>
      <p:pic>
        <p:nvPicPr>
          <p:cNvPr id="5" name="Picture 4" descr="A close up of a sign&#10;&#10;Description generated with very high confidence">
            <a:extLst>
              <a:ext uri="{FF2B5EF4-FFF2-40B4-BE49-F238E27FC236}">
                <a16:creationId xmlns:a16="http://schemas.microsoft.com/office/drawing/2014/main" id="{D4B44E78-37BE-44B0-BED7-00ADEEB999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0544" y="653805"/>
            <a:ext cx="798351" cy="798351"/>
          </a:xfrm>
          <a:prstGeom prst="rect">
            <a:avLst/>
          </a:prstGeom>
        </p:spPr>
      </p:pic>
    </p:spTree>
    <p:extLst>
      <p:ext uri="{BB962C8B-B14F-4D97-AF65-F5344CB8AC3E}">
        <p14:creationId xmlns:p14="http://schemas.microsoft.com/office/powerpoint/2010/main" val="511131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15798" y="9915"/>
            <a:ext cx="11762916" cy="1582615"/>
          </a:xfrm>
        </p:spPr>
        <p:txBody>
          <a:bodyPr>
            <a:normAutofit/>
          </a:bodyPr>
          <a:lstStyle/>
          <a:p>
            <a:r>
              <a:rPr lang="en-US" sz="3200" dirty="0">
                <a:latin typeface="Arial Black" panose="020B0A04020102020204" pitchFamily="34" charset="0"/>
              </a:rPr>
              <a:t>Pre-Apprenticeship (Non-Registered)</a:t>
            </a:r>
          </a:p>
        </p:txBody>
      </p:sp>
      <p:sp>
        <p:nvSpPr>
          <p:cNvPr id="3" name="Content Placeholder 2"/>
          <p:cNvSpPr>
            <a:spLocks noGrp="1"/>
          </p:cNvSpPr>
          <p:nvPr>
            <p:ph idx="1"/>
          </p:nvPr>
        </p:nvSpPr>
        <p:spPr>
          <a:xfrm>
            <a:off x="315798" y="1409700"/>
            <a:ext cx="3487917" cy="4946651"/>
          </a:xfrm>
          <a:solidFill>
            <a:srgbClr val="E0E0E0"/>
          </a:solidFill>
        </p:spPr>
        <p:txBody>
          <a:bodyPr vert="horz" lIns="91440" tIns="45720" rIns="91440" bIns="45720" rtlCol="0" anchor="t">
            <a:normAutofit lnSpcReduction="10000"/>
          </a:bodyPr>
          <a:lstStyle/>
          <a:p>
            <a:r>
              <a:rPr lang="en-US" sz="2800" b="0" i="0" dirty="0">
                <a:solidFill>
                  <a:srgbClr val="000000"/>
                </a:solidFill>
                <a:effectLst/>
                <a:latin typeface="Helvetica"/>
                <a:cs typeface="Arial"/>
              </a:rPr>
              <a:t>Completion of a program that:</a:t>
            </a:r>
            <a:r>
              <a:rPr lang="en-US" sz="2800" dirty="0">
                <a:solidFill>
                  <a:srgbClr val="000000"/>
                </a:solidFill>
                <a:latin typeface="Helvetica"/>
                <a:cs typeface="Arial"/>
              </a:rPr>
              <a:t> </a:t>
            </a:r>
            <a:endParaRPr lang="en-US" sz="2800" b="0" i="0" dirty="0">
              <a:solidFill>
                <a:srgbClr val="000000"/>
              </a:solidFill>
              <a:effectLst/>
              <a:latin typeface="Helvetica" panose="020B0604020202020204" pitchFamily="34" charset="0"/>
            </a:endParaRPr>
          </a:p>
          <a:p>
            <a:pPr lvl="1">
              <a:buFont typeface="Arial" panose="020B0604020202020204" pitchFamily="34" charset="0"/>
              <a:buChar char="•"/>
            </a:pPr>
            <a:r>
              <a:rPr lang="en-US" sz="2600" dirty="0">
                <a:solidFill>
                  <a:srgbClr val="000000"/>
                </a:solidFill>
                <a:latin typeface="Helvetica"/>
                <a:cs typeface="Arial"/>
              </a:rPr>
              <a:t>Is recognized</a:t>
            </a:r>
            <a:r>
              <a:rPr lang="en-US" sz="2600" b="0" i="0" dirty="0">
                <a:solidFill>
                  <a:srgbClr val="000000"/>
                </a:solidFill>
                <a:effectLst/>
                <a:latin typeface="Helvetica"/>
                <a:cs typeface="Arial"/>
              </a:rPr>
              <a:t> by business and/or industry</a:t>
            </a:r>
          </a:p>
          <a:p>
            <a:pPr lvl="1" fontAlgn="base">
              <a:buFont typeface="Arial" panose="020B0604020202020204" pitchFamily="34" charset="0"/>
              <a:buChar char="•"/>
            </a:pPr>
            <a:r>
              <a:rPr lang="en-US" sz="2600" dirty="0">
                <a:solidFill>
                  <a:srgbClr val="000000"/>
                </a:solidFill>
                <a:latin typeface="Arial"/>
                <a:cs typeface="Arial"/>
              </a:rPr>
              <a:t>Provides</a:t>
            </a:r>
            <a:r>
              <a:rPr lang="en-US" sz="2600" b="0" i="0" dirty="0">
                <a:solidFill>
                  <a:srgbClr val="000000"/>
                </a:solidFill>
                <a:effectLst/>
                <a:latin typeface="Arial"/>
                <a:cs typeface="Arial"/>
              </a:rPr>
              <a:t> students with the entry-level skills necessary to be </a:t>
            </a:r>
            <a:r>
              <a:rPr lang="en-US" sz="2600" b="1" i="0" dirty="0">
                <a:solidFill>
                  <a:srgbClr val="000000"/>
                </a:solidFill>
                <a:effectLst/>
                <a:latin typeface="Arial"/>
                <a:cs typeface="Arial"/>
              </a:rPr>
              <a:t>eligible</a:t>
            </a:r>
            <a:r>
              <a:rPr lang="en-US" sz="2600" b="0" i="0" dirty="0">
                <a:solidFill>
                  <a:srgbClr val="000000"/>
                </a:solidFill>
                <a:effectLst/>
                <a:latin typeface="Arial"/>
                <a:cs typeface="Arial"/>
              </a:rPr>
              <a:t> to enter a registered apprenticeship program</a:t>
            </a:r>
          </a:p>
          <a:p>
            <a:pPr marL="0" indent="0" defTabSz="977900">
              <a:lnSpc>
                <a:spcPct val="90000"/>
              </a:lnSpc>
              <a:spcBef>
                <a:spcPct val="0"/>
              </a:spcBef>
              <a:spcAft>
                <a:spcPct val="35000"/>
              </a:spcAft>
              <a:buNone/>
            </a:pPr>
            <a:endParaRPr lang="en-US" sz="2800" dirty="0"/>
          </a:p>
        </p:txBody>
      </p:sp>
      <p:sp>
        <p:nvSpPr>
          <p:cNvPr id="5" name="Content Placeholder 4"/>
          <p:cNvSpPr>
            <a:spLocks noGrp="1"/>
          </p:cNvSpPr>
          <p:nvPr>
            <p:ph sz="quarter" idx="13"/>
          </p:nvPr>
        </p:nvSpPr>
        <p:spPr>
          <a:xfrm>
            <a:off x="3893270" y="1409699"/>
            <a:ext cx="3726403" cy="4946651"/>
          </a:xfrm>
          <a:solidFill>
            <a:srgbClr val="A5B2F3"/>
          </a:solidFill>
        </p:spPr>
        <p:txBody>
          <a:bodyPr vert="horz" lIns="91440" tIns="45720" rIns="91440" bIns="45720" rtlCol="0" anchor="t">
            <a:normAutofit fontScale="92500" lnSpcReduction="10000"/>
          </a:bodyPr>
          <a:lstStyle/>
          <a:p>
            <a:pPr marL="0" indent="0" defTabSz="977900">
              <a:spcBef>
                <a:spcPct val="0"/>
              </a:spcBef>
              <a:spcAft>
                <a:spcPct val="35000"/>
              </a:spcAft>
              <a:buNone/>
            </a:pPr>
            <a:r>
              <a:rPr lang="en-US" sz="3000" b="1" dirty="0"/>
              <a:t>Prepared</a:t>
            </a:r>
            <a:r>
              <a:rPr lang="en-US" sz="2800" dirty="0"/>
              <a:t>: </a:t>
            </a:r>
          </a:p>
          <a:p>
            <a:pPr fontAlgn="base"/>
            <a:r>
              <a:rPr lang="en-US" sz="2800" b="0" i="1" u="none" strike="noStrike" dirty="0">
                <a:solidFill>
                  <a:srgbClr val="000000"/>
                </a:solidFill>
                <a:effectLst/>
                <a:latin typeface="Arial" panose="020B0604020202020204" pitchFamily="34" charset="0"/>
              </a:rPr>
              <a:t>Non-DASS Schools</a:t>
            </a:r>
            <a:r>
              <a:rPr lang="en-US" sz="2800" b="0" i="0" u="none" strike="noStrike" dirty="0">
                <a:solidFill>
                  <a:srgbClr val="000000"/>
                </a:solidFill>
                <a:effectLst/>
                <a:latin typeface="Arial" panose="020B0604020202020204" pitchFamily="34" charset="0"/>
              </a:rPr>
              <a:t>: must also complete CTE Pathway to earn Prepared</a:t>
            </a:r>
            <a:r>
              <a:rPr lang="en-US" sz="2800" b="0" i="0" dirty="0">
                <a:solidFill>
                  <a:srgbClr val="000000"/>
                </a:solidFill>
                <a:effectLst/>
                <a:latin typeface="Arial" panose="020B0604020202020204" pitchFamily="34" charset="0"/>
              </a:rPr>
              <a:t>​</a:t>
            </a:r>
          </a:p>
          <a:p>
            <a:pPr fontAlgn="base"/>
            <a:r>
              <a:rPr lang="en-US" sz="2800" b="0" i="1" u="none" strike="noStrike" dirty="0">
                <a:solidFill>
                  <a:srgbClr val="000000"/>
                </a:solidFill>
                <a:effectLst/>
                <a:latin typeface="Arial" panose="020B0604020202020204" pitchFamily="34" charset="0"/>
              </a:rPr>
              <a:t>DASS Schools</a:t>
            </a:r>
            <a:r>
              <a:rPr lang="en-US" sz="2800" b="0" i="0" u="none" strike="noStrike" dirty="0">
                <a:solidFill>
                  <a:srgbClr val="000000"/>
                </a:solidFill>
                <a:effectLst/>
                <a:latin typeface="Arial" panose="020B0604020202020204" pitchFamily="34" charset="0"/>
              </a:rPr>
              <a:t>: must also complete either: </a:t>
            </a:r>
            <a:r>
              <a:rPr lang="en-US" sz="2800" b="0" i="0" dirty="0">
                <a:solidFill>
                  <a:srgbClr val="000000"/>
                </a:solidFill>
                <a:effectLst/>
                <a:latin typeface="Arial" panose="020B0604020202020204" pitchFamily="34" charset="0"/>
              </a:rPr>
              <a:t>​</a:t>
            </a:r>
          </a:p>
          <a:p>
            <a:pPr lvl="1" fontAlgn="base">
              <a:buFontTx/>
              <a:buChar char="-"/>
            </a:pPr>
            <a:r>
              <a:rPr lang="en-US" sz="2600" b="0" i="0" u="none" strike="noStrike" dirty="0">
                <a:solidFill>
                  <a:srgbClr val="000000"/>
                </a:solidFill>
                <a:effectLst/>
                <a:latin typeface="Arial" panose="020B0604020202020204" pitchFamily="34" charset="0"/>
              </a:rPr>
              <a:t>One CTE Pathway, or</a:t>
            </a:r>
            <a:r>
              <a:rPr lang="en-US" sz="2600" b="0" i="0" dirty="0">
                <a:solidFill>
                  <a:srgbClr val="000000"/>
                </a:solidFill>
                <a:effectLst/>
                <a:latin typeface="Arial" panose="020B0604020202020204" pitchFamily="34" charset="0"/>
              </a:rPr>
              <a:t>​</a:t>
            </a:r>
            <a:endParaRPr lang="en-US" sz="2600" b="0" i="0" dirty="0">
              <a:solidFill>
                <a:srgbClr val="000000"/>
              </a:solidFill>
              <a:effectLst/>
            </a:endParaRPr>
          </a:p>
          <a:p>
            <a:pPr lvl="1" fontAlgn="base">
              <a:buFontTx/>
              <a:buChar char="-"/>
            </a:pPr>
            <a:r>
              <a:rPr lang="en-US" sz="2600" b="0" i="0" u="none" strike="noStrike" dirty="0">
                <a:solidFill>
                  <a:srgbClr val="000000"/>
                </a:solidFill>
                <a:effectLst/>
                <a:latin typeface="Arial" panose="020B0604020202020204" pitchFamily="34" charset="0"/>
              </a:rPr>
              <a:t>One semester/two quarters/two trimesters of a CTE course</a:t>
            </a:r>
            <a:r>
              <a:rPr lang="en-US" sz="2600" b="0" i="0" dirty="0">
                <a:solidFill>
                  <a:srgbClr val="000000"/>
                </a:solidFill>
                <a:effectLst/>
                <a:latin typeface="Arial" panose="020B0604020202020204" pitchFamily="34" charset="0"/>
              </a:rPr>
              <a:t>​</a:t>
            </a:r>
            <a:endParaRPr lang="en-US" sz="2800" b="0" i="0" dirty="0">
              <a:solidFill>
                <a:srgbClr val="000000"/>
              </a:solidFill>
              <a:effectLst/>
              <a:latin typeface="Helvetica" panose="020B0604020202020204" pitchFamily="34" charset="0"/>
            </a:endParaRPr>
          </a:p>
          <a:p>
            <a:pPr marL="169545" indent="-169545"/>
            <a:endParaRPr lang="en-US" sz="2800" dirty="0"/>
          </a:p>
          <a:p>
            <a:endParaRPr lang="en-US" sz="2800" dirty="0"/>
          </a:p>
        </p:txBody>
      </p:sp>
      <p:sp>
        <p:nvSpPr>
          <p:cNvPr id="8" name="Content Placeholder 7"/>
          <p:cNvSpPr>
            <a:spLocks noGrp="1"/>
          </p:cNvSpPr>
          <p:nvPr>
            <p:ph sz="quarter" idx="14"/>
          </p:nvPr>
        </p:nvSpPr>
        <p:spPr>
          <a:xfrm>
            <a:off x="7833674" y="1409699"/>
            <a:ext cx="4072380" cy="4946651"/>
          </a:xfrm>
          <a:solidFill>
            <a:srgbClr val="CCC1DA"/>
          </a:solidFill>
        </p:spPr>
        <p:txBody>
          <a:bodyPr>
            <a:normAutofit/>
          </a:bodyPr>
          <a:lstStyle/>
          <a:p>
            <a:pPr marL="0" indent="0">
              <a:buNone/>
            </a:pPr>
            <a:r>
              <a:rPr lang="en-US" sz="3000" b="1" dirty="0"/>
              <a:t>Approaching Prepared</a:t>
            </a:r>
            <a:r>
              <a:rPr lang="en-US" sz="2800" dirty="0"/>
              <a:t>: </a:t>
            </a:r>
          </a:p>
          <a:p>
            <a:pPr marL="0" indent="0">
              <a:buNone/>
            </a:pPr>
            <a:r>
              <a:rPr lang="en-US" sz="2800" dirty="0">
                <a:solidFill>
                  <a:schemeClr val="dk1"/>
                </a:solidFill>
              </a:rPr>
              <a:t>Completion of a non-registered Pre-Apprenticeship only</a:t>
            </a:r>
            <a:endParaRPr lang="en-US" sz="2800" dirty="0"/>
          </a:p>
        </p:txBody>
      </p:sp>
      <p:sp>
        <p:nvSpPr>
          <p:cNvPr id="7" name="Rectangle 6">
            <a:extLst>
              <a:ext uri="{FF2B5EF4-FFF2-40B4-BE49-F238E27FC236}">
                <a16:creationId xmlns:a16="http://schemas.microsoft.com/office/drawing/2014/main" id="{6929E54F-E712-4343-BB58-8E0847CF7ABA}"/>
              </a:ext>
              <a:ext uri="{C183D7F6-B498-43B3-948B-1728B52AA6E4}">
                <adec:decorative xmlns:adec="http://schemas.microsoft.com/office/drawing/2017/decorative" val="1"/>
              </a:ext>
            </a:extLst>
          </p:cNvPr>
          <p:cNvSpPr/>
          <p:nvPr/>
        </p:nvSpPr>
        <p:spPr>
          <a:xfrm>
            <a:off x="-4007" y="6365363"/>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Slide Number Placeholder 5">
            <a:extLst>
              <a:ext uri="{FF2B5EF4-FFF2-40B4-BE49-F238E27FC236}">
                <a16:creationId xmlns:a16="http://schemas.microsoft.com/office/drawing/2014/main" id="{BF484A00-7399-0849-AB05-D7930E2F4A91}"/>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10</a:t>
            </a:fld>
            <a:endParaRPr lang="en-US" dirty="0"/>
          </a:p>
        </p:txBody>
      </p:sp>
      <p:sp>
        <p:nvSpPr>
          <p:cNvPr id="11" name="Footer Placeholder 3">
            <a:extLst>
              <a:ext uri="{FF2B5EF4-FFF2-40B4-BE49-F238E27FC236}">
                <a16:creationId xmlns:a16="http://schemas.microsoft.com/office/drawing/2014/main" id="{6BEA2FEE-EF02-604E-8914-55825A7A03AD}"/>
              </a:ext>
            </a:extLst>
          </p:cNvPr>
          <p:cNvSpPr txBox="1">
            <a:spLocks/>
          </p:cNvSpPr>
          <p:nvPr/>
        </p:nvSpPr>
        <p:spPr>
          <a:xfrm>
            <a:off x="138801" y="6430451"/>
            <a:ext cx="416449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rPr>
              <a:t>Work-Based Learning Data Population v1.1 November 24, 2020</a:t>
            </a:r>
          </a:p>
        </p:txBody>
      </p:sp>
    </p:spTree>
    <p:extLst>
      <p:ext uri="{BB962C8B-B14F-4D97-AF65-F5344CB8AC3E}">
        <p14:creationId xmlns:p14="http://schemas.microsoft.com/office/powerpoint/2010/main" val="740713358"/>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798" y="9916"/>
            <a:ext cx="11762916" cy="1081736"/>
          </a:xfrm>
        </p:spPr>
        <p:txBody>
          <a:bodyPr>
            <a:normAutofit/>
          </a:bodyPr>
          <a:lstStyle/>
          <a:p>
            <a:r>
              <a:rPr lang="en-US" sz="3200" dirty="0">
                <a:latin typeface="Arial Black" panose="020B0A04020102020204" pitchFamily="34" charset="0"/>
              </a:rPr>
              <a:t>State or Federal Job Program</a:t>
            </a:r>
          </a:p>
        </p:txBody>
      </p:sp>
      <p:sp>
        <p:nvSpPr>
          <p:cNvPr id="3" name="Content Placeholder 2"/>
          <p:cNvSpPr>
            <a:spLocks noGrp="1"/>
          </p:cNvSpPr>
          <p:nvPr>
            <p:ph idx="1"/>
          </p:nvPr>
        </p:nvSpPr>
        <p:spPr>
          <a:xfrm>
            <a:off x="315798" y="1091652"/>
            <a:ext cx="4419748" cy="5118100"/>
          </a:xfrm>
          <a:solidFill>
            <a:srgbClr val="E0E0E0"/>
          </a:solidFill>
        </p:spPr>
        <p:txBody>
          <a:bodyPr>
            <a:normAutofit lnSpcReduction="10000"/>
          </a:bodyPr>
          <a:lstStyle/>
          <a:p>
            <a:r>
              <a:rPr lang="en-US" sz="2800" b="0" i="0" dirty="0">
                <a:solidFill>
                  <a:srgbClr val="000000"/>
                </a:solidFill>
                <a:effectLst/>
                <a:latin typeface="Helvetica" panose="020B0604020202020204" pitchFamily="34" charset="0"/>
              </a:rPr>
              <a:t>Applies to DASS schools only</a:t>
            </a:r>
          </a:p>
          <a:p>
            <a:r>
              <a:rPr lang="en-US" sz="2800" b="0" i="0" dirty="0">
                <a:solidFill>
                  <a:srgbClr val="000000"/>
                </a:solidFill>
                <a:effectLst/>
                <a:latin typeface="Helvetica" panose="020B0604020202020204" pitchFamily="34" charset="0"/>
              </a:rPr>
              <a:t>Completion of one of the following programs: </a:t>
            </a:r>
          </a:p>
          <a:p>
            <a:pPr lvl="1"/>
            <a:r>
              <a:rPr lang="en-US" sz="2400" dirty="0">
                <a:solidFill>
                  <a:srgbClr val="000000"/>
                </a:solidFill>
                <a:latin typeface="Helvetica" panose="020B0604020202020204" pitchFamily="34" charset="0"/>
              </a:rPr>
              <a:t>Workforce Innovation and Opportunity Act (WIOA) </a:t>
            </a:r>
          </a:p>
          <a:p>
            <a:pPr lvl="1"/>
            <a:r>
              <a:rPr lang="en-US" sz="2400" b="0" i="0" dirty="0">
                <a:solidFill>
                  <a:srgbClr val="000000"/>
                </a:solidFill>
                <a:effectLst/>
                <a:latin typeface="Helvetica" panose="020B0604020202020204" pitchFamily="34" charset="0"/>
              </a:rPr>
              <a:t>Job Corps</a:t>
            </a:r>
          </a:p>
          <a:p>
            <a:pPr lvl="1"/>
            <a:r>
              <a:rPr lang="en-US" sz="2400" dirty="0" err="1">
                <a:solidFill>
                  <a:srgbClr val="000000"/>
                </a:solidFill>
                <a:latin typeface="Helvetica" panose="020B0604020202020204" pitchFamily="34" charset="0"/>
              </a:rPr>
              <a:t>YouthBuild</a:t>
            </a:r>
            <a:endParaRPr lang="en-US" sz="2400" dirty="0">
              <a:solidFill>
                <a:srgbClr val="000000"/>
              </a:solidFill>
              <a:latin typeface="Helvetica" panose="020B0604020202020204" pitchFamily="34" charset="0"/>
            </a:endParaRPr>
          </a:p>
          <a:p>
            <a:pPr lvl="1"/>
            <a:r>
              <a:rPr lang="en-US" sz="2400" i="0" dirty="0">
                <a:solidFill>
                  <a:srgbClr val="000000"/>
                </a:solidFill>
                <a:effectLst/>
              </a:rPr>
              <a:t>California Conservation Corps </a:t>
            </a:r>
          </a:p>
          <a:p>
            <a:pPr lvl="1"/>
            <a:r>
              <a:rPr lang="en-US" sz="2400" i="0" dirty="0">
                <a:solidFill>
                  <a:srgbClr val="000000"/>
                </a:solidFill>
                <a:effectLst/>
              </a:rPr>
              <a:t>Regional Occupational Centers/Programs</a:t>
            </a:r>
            <a:endParaRPr lang="en-US" sz="2400" dirty="0">
              <a:solidFill>
                <a:srgbClr val="000000"/>
              </a:solidFill>
            </a:endParaRPr>
          </a:p>
          <a:p>
            <a:pPr lvl="1"/>
            <a:endParaRPr lang="en-US" sz="2200" b="0" i="0" dirty="0">
              <a:solidFill>
                <a:srgbClr val="000000"/>
              </a:solidFill>
              <a:effectLst/>
              <a:latin typeface="Helvetica" panose="020B0604020202020204" pitchFamily="34" charset="0"/>
            </a:endParaRPr>
          </a:p>
          <a:p>
            <a:endParaRPr lang="en-US" sz="2200" dirty="0">
              <a:solidFill>
                <a:srgbClr val="000000"/>
              </a:solidFill>
              <a:latin typeface="Helvetica" panose="020B0604020202020204" pitchFamily="34" charset="0"/>
            </a:endParaRPr>
          </a:p>
          <a:p>
            <a:pPr lvl="1"/>
            <a:endParaRPr lang="en-US" sz="2200" dirty="0"/>
          </a:p>
        </p:txBody>
      </p:sp>
      <p:sp>
        <p:nvSpPr>
          <p:cNvPr id="5" name="Content Placeholder 4"/>
          <p:cNvSpPr>
            <a:spLocks noGrp="1"/>
          </p:cNvSpPr>
          <p:nvPr>
            <p:ph sz="quarter" idx="13"/>
          </p:nvPr>
        </p:nvSpPr>
        <p:spPr>
          <a:xfrm>
            <a:off x="4978998" y="1104350"/>
            <a:ext cx="3827766" cy="5105402"/>
          </a:xfrm>
          <a:solidFill>
            <a:srgbClr val="A5B2F3"/>
          </a:solidFill>
        </p:spPr>
        <p:txBody>
          <a:bodyPr>
            <a:normAutofit/>
          </a:bodyPr>
          <a:lstStyle/>
          <a:p>
            <a:pPr marL="0" indent="0" defTabSz="977900">
              <a:spcBef>
                <a:spcPct val="0"/>
              </a:spcBef>
              <a:spcAft>
                <a:spcPct val="35000"/>
              </a:spcAft>
              <a:buNone/>
            </a:pPr>
            <a:r>
              <a:rPr lang="en-US" sz="3000" b="1" dirty="0"/>
              <a:t>Prepared</a:t>
            </a:r>
            <a:r>
              <a:rPr lang="en-US" sz="2800" dirty="0"/>
              <a:t>: </a:t>
            </a:r>
          </a:p>
          <a:p>
            <a:pPr marL="0" indent="0" fontAlgn="base">
              <a:buNone/>
            </a:pPr>
            <a:r>
              <a:rPr lang="en-US" sz="2600" b="0" i="0" u="none" strike="noStrike" dirty="0">
                <a:solidFill>
                  <a:srgbClr val="000000"/>
                </a:solidFill>
                <a:effectLst/>
                <a:latin typeface="Arial" panose="020B0604020202020204" pitchFamily="34" charset="0"/>
              </a:rPr>
              <a:t>Complete a State or Federal Job Program </a:t>
            </a:r>
            <a:r>
              <a:rPr lang="en-US" sz="2600" b="1" i="0" u="none" strike="noStrike" dirty="0">
                <a:solidFill>
                  <a:srgbClr val="000000"/>
                </a:solidFill>
                <a:effectLst/>
                <a:latin typeface="Arial" panose="020B0604020202020204" pitchFamily="34" charset="0"/>
              </a:rPr>
              <a:t>and</a:t>
            </a:r>
            <a:r>
              <a:rPr lang="en-US" sz="2600" b="0" i="0" u="none" strike="noStrike" dirty="0">
                <a:solidFill>
                  <a:srgbClr val="000000"/>
                </a:solidFill>
                <a:effectLst/>
                <a:latin typeface="Arial" panose="020B0604020202020204" pitchFamily="34" charset="0"/>
              </a:rPr>
              <a:t> complete at least one semester/two quarters/two trimesters of CTE courses (with C minus or better)</a:t>
            </a:r>
            <a:r>
              <a:rPr lang="en-US" sz="2600" b="0" i="0" dirty="0">
                <a:solidFill>
                  <a:srgbClr val="000000"/>
                </a:solidFill>
                <a:effectLst/>
                <a:latin typeface="Arial" panose="020B0604020202020204" pitchFamily="34" charset="0"/>
              </a:rPr>
              <a:t>​</a:t>
            </a:r>
            <a:endParaRPr lang="en-US" sz="2600" dirty="0"/>
          </a:p>
          <a:p>
            <a:pPr marL="0" indent="0">
              <a:buNone/>
            </a:pPr>
            <a:endParaRPr lang="en-US" sz="2800" dirty="0"/>
          </a:p>
        </p:txBody>
      </p:sp>
      <p:sp>
        <p:nvSpPr>
          <p:cNvPr id="8" name="Content Placeholder 7"/>
          <p:cNvSpPr>
            <a:spLocks noGrp="1"/>
          </p:cNvSpPr>
          <p:nvPr>
            <p:ph sz="quarter" idx="16"/>
          </p:nvPr>
        </p:nvSpPr>
        <p:spPr>
          <a:xfrm>
            <a:off x="9050216" y="1091651"/>
            <a:ext cx="2855838" cy="5105402"/>
          </a:xfrm>
          <a:solidFill>
            <a:srgbClr val="CCC1DA"/>
          </a:solidFill>
        </p:spPr>
        <p:txBody>
          <a:bodyPr>
            <a:normAutofit/>
          </a:bodyPr>
          <a:lstStyle/>
          <a:p>
            <a:pPr marL="0" indent="0">
              <a:buNone/>
            </a:pPr>
            <a:r>
              <a:rPr lang="en-US" sz="3000" b="1" dirty="0"/>
              <a:t>Approaching Prepared</a:t>
            </a:r>
            <a:r>
              <a:rPr lang="en-US" sz="2800" dirty="0"/>
              <a:t>: </a:t>
            </a:r>
          </a:p>
          <a:p>
            <a:pPr marL="0" indent="0">
              <a:buNone/>
            </a:pPr>
            <a:r>
              <a:rPr lang="en-US" sz="2800" b="0" i="0" u="none" strike="noStrike" dirty="0">
                <a:solidFill>
                  <a:srgbClr val="000000"/>
                </a:solidFill>
                <a:effectLst/>
                <a:latin typeface="Arial" panose="020B0604020202020204" pitchFamily="34" charset="0"/>
              </a:rPr>
              <a:t>Complete a State or Federal Job Program only </a:t>
            </a:r>
            <a:endParaRPr lang="en-US" sz="2800" dirty="0"/>
          </a:p>
        </p:txBody>
      </p:sp>
      <p:sp>
        <p:nvSpPr>
          <p:cNvPr id="7" name="Rectangle 6">
            <a:extLst>
              <a:ext uri="{FF2B5EF4-FFF2-40B4-BE49-F238E27FC236}">
                <a16:creationId xmlns:a16="http://schemas.microsoft.com/office/drawing/2014/main" id="{A8DBA573-B1E5-514F-A8A6-73FF5923301B}"/>
              </a:ext>
              <a:ext uri="{C183D7F6-B498-43B3-948B-1728B52AA6E4}">
                <adec:decorative xmlns:adec="http://schemas.microsoft.com/office/drawing/2017/decorative" val="1"/>
              </a:ext>
            </a:extLst>
          </p:cNvPr>
          <p:cNvSpPr/>
          <p:nvPr/>
        </p:nvSpPr>
        <p:spPr>
          <a:xfrm>
            <a:off x="-4007" y="6365363"/>
            <a:ext cx="12192000" cy="4212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Slide Number Placeholder 5">
            <a:extLst>
              <a:ext uri="{FF2B5EF4-FFF2-40B4-BE49-F238E27FC236}">
                <a16:creationId xmlns:a16="http://schemas.microsoft.com/office/drawing/2014/main" id="{D7170F92-EDED-6645-91B2-2DF213489EA2}"/>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11</a:t>
            </a:fld>
            <a:endParaRPr lang="en-US" dirty="0"/>
          </a:p>
        </p:txBody>
      </p:sp>
      <p:sp>
        <p:nvSpPr>
          <p:cNvPr id="11" name="Footer Placeholder 3">
            <a:extLst>
              <a:ext uri="{FF2B5EF4-FFF2-40B4-BE49-F238E27FC236}">
                <a16:creationId xmlns:a16="http://schemas.microsoft.com/office/drawing/2014/main" id="{987033E4-DD6D-7748-8EF2-990706A26C12}"/>
              </a:ext>
            </a:extLst>
          </p:cNvPr>
          <p:cNvSpPr txBox="1">
            <a:spLocks/>
          </p:cNvSpPr>
          <p:nvPr/>
        </p:nvSpPr>
        <p:spPr>
          <a:xfrm>
            <a:off x="138801" y="6430451"/>
            <a:ext cx="416449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rPr>
              <a:t>Work-Based Learning Data Population v1.1 November 24, 2020</a:t>
            </a:r>
          </a:p>
        </p:txBody>
      </p:sp>
    </p:spTree>
    <p:extLst>
      <p:ext uri="{BB962C8B-B14F-4D97-AF65-F5344CB8AC3E}">
        <p14:creationId xmlns:p14="http://schemas.microsoft.com/office/powerpoint/2010/main" val="6855467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14016-845B-488B-AF5D-831E24E81555}"/>
              </a:ext>
            </a:extLst>
          </p:cNvPr>
          <p:cNvSpPr>
            <a:spLocks noGrp="1"/>
          </p:cNvSpPr>
          <p:nvPr>
            <p:ph type="title"/>
          </p:nvPr>
        </p:nvSpPr>
        <p:spPr>
          <a:xfrm>
            <a:off x="397933" y="306320"/>
            <a:ext cx="10515600" cy="1325563"/>
          </a:xfrm>
        </p:spPr>
        <p:txBody>
          <a:bodyPr>
            <a:normAutofit/>
          </a:bodyPr>
          <a:lstStyle/>
          <a:p>
            <a:r>
              <a:rPr lang="en-US" sz="3200" dirty="0">
                <a:latin typeface="Arial Black" panose="020B0A04020102020204" pitchFamily="34" charset="0"/>
              </a:rPr>
              <a:t>Transition Classroom-Based Work Exploration &amp; Work-Based Experience</a:t>
            </a:r>
            <a:r>
              <a:rPr lang="en-US" sz="4000" i="0" dirty="0">
                <a:solidFill>
                  <a:srgbClr val="C00000"/>
                </a:solidFill>
                <a:effectLst/>
                <a:latin typeface="Arial" panose="020B0604020202020204" pitchFamily="34" charset="0"/>
              </a:rPr>
              <a:t>  </a:t>
            </a:r>
            <a:endParaRPr lang="en-US" sz="4000" dirty="0"/>
          </a:p>
        </p:txBody>
      </p:sp>
      <p:sp>
        <p:nvSpPr>
          <p:cNvPr id="3" name="Content Placeholder 2">
            <a:extLst>
              <a:ext uri="{FF2B5EF4-FFF2-40B4-BE49-F238E27FC236}">
                <a16:creationId xmlns:a16="http://schemas.microsoft.com/office/drawing/2014/main" id="{15524D70-604E-4EAD-8F73-5114EF730C7F}"/>
              </a:ext>
            </a:extLst>
          </p:cNvPr>
          <p:cNvSpPr>
            <a:spLocks noGrp="1"/>
          </p:cNvSpPr>
          <p:nvPr>
            <p:ph idx="1"/>
          </p:nvPr>
        </p:nvSpPr>
        <p:spPr>
          <a:xfrm>
            <a:off x="6337300" y="4773888"/>
            <a:ext cx="5588000" cy="1436691"/>
          </a:xfrm>
          <a:solidFill>
            <a:srgbClr val="CCC1DA"/>
          </a:solidFill>
        </p:spPr>
        <p:txBody>
          <a:bodyPr vert="horz" lIns="91440" tIns="45720" rIns="91440" bIns="45720" rtlCol="0" anchor="t">
            <a:normAutofit lnSpcReduction="10000"/>
          </a:bodyPr>
          <a:lstStyle/>
          <a:p>
            <a:pPr marL="0" indent="0">
              <a:buNone/>
            </a:pPr>
            <a:r>
              <a:rPr lang="en-US" sz="3200" b="1" dirty="0">
                <a:latin typeface="Arial"/>
                <a:cs typeface="Arial"/>
              </a:rPr>
              <a:t>Approaching Prepared</a:t>
            </a:r>
            <a:r>
              <a:rPr lang="en-US" sz="2800" dirty="0">
                <a:latin typeface="Arial"/>
                <a:cs typeface="Arial"/>
              </a:rPr>
              <a:t>: </a:t>
            </a:r>
            <a:endParaRPr lang="en-US" sz="2800" dirty="0"/>
          </a:p>
          <a:p>
            <a:pPr marL="0" indent="0">
              <a:buNone/>
            </a:pPr>
            <a:r>
              <a:rPr lang="en-US" sz="2400" dirty="0"/>
              <a:t>Complete classroom exploration </a:t>
            </a:r>
            <a:r>
              <a:rPr lang="en-US" sz="2400" b="1" dirty="0"/>
              <a:t>or</a:t>
            </a:r>
            <a:r>
              <a:rPr lang="en-US" sz="2400" i="1" dirty="0"/>
              <a:t> </a:t>
            </a:r>
            <a:r>
              <a:rPr lang="en-US" sz="2400" dirty="0"/>
              <a:t>work-based experience</a:t>
            </a:r>
          </a:p>
        </p:txBody>
      </p:sp>
      <p:sp>
        <p:nvSpPr>
          <p:cNvPr id="6" name="Content Placeholder 5">
            <a:extLst>
              <a:ext uri="{FF2B5EF4-FFF2-40B4-BE49-F238E27FC236}">
                <a16:creationId xmlns:a16="http://schemas.microsoft.com/office/drawing/2014/main" id="{74FF0822-9EE4-4C10-96C8-3DD3F81EDB78}"/>
              </a:ext>
            </a:extLst>
          </p:cNvPr>
          <p:cNvSpPr>
            <a:spLocks noGrp="1"/>
          </p:cNvSpPr>
          <p:nvPr>
            <p:ph sz="quarter" idx="14"/>
          </p:nvPr>
        </p:nvSpPr>
        <p:spPr>
          <a:xfrm>
            <a:off x="398584" y="4807228"/>
            <a:ext cx="5824416" cy="1436691"/>
          </a:xfrm>
          <a:solidFill>
            <a:srgbClr val="A5B2F3"/>
          </a:solidFill>
        </p:spPr>
        <p:txBody>
          <a:bodyPr>
            <a:normAutofit/>
          </a:bodyPr>
          <a:lstStyle/>
          <a:p>
            <a:pPr marL="0" indent="0">
              <a:buNone/>
            </a:pPr>
            <a:r>
              <a:rPr lang="en-US" sz="3200" b="1" dirty="0"/>
              <a:t>Prepared</a:t>
            </a:r>
            <a:r>
              <a:rPr lang="en-US" sz="3200" dirty="0"/>
              <a:t>:</a:t>
            </a:r>
          </a:p>
          <a:p>
            <a:pPr marL="0" indent="0">
              <a:buNone/>
            </a:pPr>
            <a:r>
              <a:rPr lang="en-US" sz="2400" dirty="0"/>
              <a:t>Complete both classroom-based work exploration </a:t>
            </a:r>
            <a:r>
              <a:rPr lang="en-US" sz="2400" i="1" dirty="0"/>
              <a:t>and </a:t>
            </a:r>
            <a:r>
              <a:rPr lang="en-US" sz="2400" dirty="0"/>
              <a:t>work-based experience</a:t>
            </a:r>
          </a:p>
        </p:txBody>
      </p:sp>
      <p:sp>
        <p:nvSpPr>
          <p:cNvPr id="16" name="Text Placeholder 15">
            <a:extLst>
              <a:ext uri="{FF2B5EF4-FFF2-40B4-BE49-F238E27FC236}">
                <a16:creationId xmlns:a16="http://schemas.microsoft.com/office/drawing/2014/main" id="{EA11B5EF-EA76-44BF-828B-8243DCB3916A}"/>
              </a:ext>
            </a:extLst>
          </p:cNvPr>
          <p:cNvSpPr>
            <a:spLocks noGrp="1"/>
          </p:cNvSpPr>
          <p:nvPr>
            <p:ph type="body" sz="quarter" idx="24"/>
          </p:nvPr>
        </p:nvSpPr>
        <p:spPr>
          <a:xfrm>
            <a:off x="397933" y="1631884"/>
            <a:ext cx="11650133" cy="2971919"/>
          </a:xfrm>
          <a:solidFill>
            <a:srgbClr val="E0E0E0"/>
          </a:solidFill>
        </p:spPr>
        <p:txBody>
          <a:bodyPr>
            <a:normAutofit fontScale="92500"/>
          </a:bodyPr>
          <a:lstStyle/>
          <a:p>
            <a:r>
              <a:rPr lang="en-US" sz="2400" b="0" i="0" dirty="0">
                <a:solidFill>
                  <a:srgbClr val="000000"/>
                </a:solidFill>
                <a:effectLst/>
                <a:latin typeface="Helvetica" panose="020B0604020202020204" pitchFamily="34" charset="0"/>
              </a:rPr>
              <a:t>Applies to students with an Individualized Education Program (IEP) </a:t>
            </a:r>
            <a:r>
              <a:rPr lang="en-US" sz="2400" b="0" i="0" u="none" strike="noStrike" dirty="0">
                <a:solidFill>
                  <a:srgbClr val="000000"/>
                </a:solidFill>
                <a:effectLst/>
                <a:latin typeface="Arial"/>
                <a:cs typeface="Arial"/>
              </a:rPr>
              <a:t>who do not earn a standard high school diploma</a:t>
            </a:r>
            <a:endParaRPr lang="en-US" sz="2400" b="0" i="0" dirty="0">
              <a:solidFill>
                <a:srgbClr val="000000"/>
              </a:solidFill>
              <a:effectLst/>
              <a:latin typeface="Helvetica" panose="020B0604020202020204" pitchFamily="34" charset="0"/>
            </a:endParaRPr>
          </a:p>
          <a:p>
            <a:r>
              <a:rPr lang="en-US" sz="2400" b="1" i="0" dirty="0">
                <a:solidFill>
                  <a:srgbClr val="000000"/>
                </a:solidFill>
                <a:effectLst/>
                <a:latin typeface="Helvetica" panose="020B0604020202020204" pitchFamily="34" charset="0"/>
              </a:rPr>
              <a:t>Classroom-Based Work Exploration: </a:t>
            </a:r>
            <a:r>
              <a:rPr lang="en-US" sz="2400" b="0" i="0" dirty="0">
                <a:solidFill>
                  <a:srgbClr val="000000"/>
                </a:solidFill>
                <a:effectLst/>
                <a:latin typeface="Helvetica" panose="020B0604020202020204" pitchFamily="34" charset="0"/>
              </a:rPr>
              <a:t>Completion </a:t>
            </a:r>
            <a:r>
              <a:rPr lang="en-US" sz="2400" b="0" i="0">
                <a:solidFill>
                  <a:srgbClr val="000000"/>
                </a:solidFill>
                <a:effectLst/>
                <a:latin typeface="Helvetica" panose="020B0604020202020204" pitchFamily="34" charset="0"/>
              </a:rPr>
              <a:t>of </a:t>
            </a:r>
            <a:r>
              <a:rPr lang="en-US" sz="2400">
                <a:solidFill>
                  <a:srgbClr val="000000"/>
                </a:solidFill>
                <a:latin typeface="Helvetica" panose="020B0604020202020204" pitchFamily="34" charset="0"/>
              </a:rPr>
              <a:t>four</a:t>
            </a:r>
            <a:r>
              <a:rPr lang="en-US" sz="2400" b="0" i="0">
                <a:solidFill>
                  <a:srgbClr val="000000"/>
                </a:solidFill>
                <a:effectLst/>
                <a:latin typeface="Helvetica" panose="020B0604020202020204" pitchFamily="34" charset="0"/>
              </a:rPr>
              <a:t> semester courses </a:t>
            </a:r>
            <a:r>
              <a:rPr lang="en-US" sz="2400" dirty="0">
                <a:solidFill>
                  <a:srgbClr val="000000"/>
                </a:solidFill>
                <a:latin typeface="Helvetica" panose="020B0604020202020204" pitchFamily="34" charset="0"/>
              </a:rPr>
              <a:t>any time during grades 9 through 12 that offer </a:t>
            </a:r>
            <a:r>
              <a:rPr lang="en-US" sz="2400" b="0" i="0" dirty="0">
                <a:solidFill>
                  <a:srgbClr val="000000"/>
                </a:solidFill>
                <a:effectLst/>
                <a:latin typeface="Helvetica" panose="020B0604020202020204" pitchFamily="34" charset="0"/>
              </a:rPr>
              <a:t>college and career exploration/preparation that are designed to prepare a student for employment and independent living.</a:t>
            </a:r>
          </a:p>
          <a:p>
            <a:r>
              <a:rPr lang="en-US" sz="2400" b="1" dirty="0">
                <a:solidFill>
                  <a:srgbClr val="000000"/>
                </a:solidFill>
                <a:latin typeface="Helvetica" panose="020B0604020202020204" pitchFamily="34" charset="0"/>
              </a:rPr>
              <a:t>Work-Based Experience: </a:t>
            </a:r>
            <a:r>
              <a:rPr lang="en-US" sz="2400" dirty="0">
                <a:solidFill>
                  <a:srgbClr val="000000"/>
                </a:solidFill>
                <a:latin typeface="Helvetica" panose="020B0604020202020204" pitchFamily="34" charset="0"/>
              </a:rPr>
              <a:t>Completion of a minimum of 100 hours of work-based learning since entering grade 9 that offers work-based learning experiences that develop knowledge and job skills. </a:t>
            </a:r>
            <a:endParaRPr lang="en-US" sz="2400" b="1" i="0" dirty="0">
              <a:solidFill>
                <a:srgbClr val="000000"/>
              </a:solidFill>
              <a:effectLst/>
              <a:latin typeface="Helvetica" panose="020B0604020202020204" pitchFamily="34" charset="0"/>
            </a:endParaRPr>
          </a:p>
          <a:p>
            <a:endParaRPr lang="en-US" dirty="0"/>
          </a:p>
        </p:txBody>
      </p:sp>
      <p:sp>
        <p:nvSpPr>
          <p:cNvPr id="7" name="Rectangle 6">
            <a:extLst>
              <a:ext uri="{FF2B5EF4-FFF2-40B4-BE49-F238E27FC236}">
                <a16:creationId xmlns:a16="http://schemas.microsoft.com/office/drawing/2014/main" id="{C54D3C7A-421F-A548-AD90-07A2B4A18CB2}"/>
              </a:ext>
              <a:ext uri="{C183D7F6-B498-43B3-948B-1728B52AA6E4}">
                <adec:decorative xmlns:adec="http://schemas.microsoft.com/office/drawing/2017/decorative" val="1"/>
              </a:ext>
            </a:extLst>
          </p:cNvPr>
          <p:cNvSpPr/>
          <p:nvPr/>
        </p:nvSpPr>
        <p:spPr>
          <a:xfrm>
            <a:off x="-4007" y="6365363"/>
            <a:ext cx="12192000" cy="4212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Footer Placeholder 3">
            <a:extLst>
              <a:ext uri="{FF2B5EF4-FFF2-40B4-BE49-F238E27FC236}">
                <a16:creationId xmlns:a16="http://schemas.microsoft.com/office/drawing/2014/main" id="{DD710304-DCE2-E447-8EA4-9DF11FA21B7E}"/>
              </a:ext>
            </a:extLst>
          </p:cNvPr>
          <p:cNvSpPr txBox="1">
            <a:spLocks/>
          </p:cNvSpPr>
          <p:nvPr/>
        </p:nvSpPr>
        <p:spPr>
          <a:xfrm>
            <a:off x="138801" y="6430451"/>
            <a:ext cx="416449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rPr>
              <a:t>Work-Based Learning Data Population v1.1 November 24, 2020</a:t>
            </a:r>
          </a:p>
        </p:txBody>
      </p:sp>
      <p:sp>
        <p:nvSpPr>
          <p:cNvPr id="9" name="Slide Number Placeholder 5">
            <a:extLst>
              <a:ext uri="{FF2B5EF4-FFF2-40B4-BE49-F238E27FC236}">
                <a16:creationId xmlns:a16="http://schemas.microsoft.com/office/drawing/2014/main" id="{CF31F335-FD41-F942-808E-A3E47EE3E70C}"/>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12</a:t>
            </a:fld>
            <a:endParaRPr lang="en-US" dirty="0"/>
          </a:p>
        </p:txBody>
      </p:sp>
    </p:spTree>
    <p:extLst>
      <p:ext uri="{BB962C8B-B14F-4D97-AF65-F5344CB8AC3E}">
        <p14:creationId xmlns:p14="http://schemas.microsoft.com/office/powerpoint/2010/main" val="321741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FEDEED87-796C-4C56-88B8-857FC3858EB7}"/>
              </a:ext>
            </a:extLst>
          </p:cNvPr>
          <p:cNvSpPr>
            <a:spLocks noGrp="1"/>
          </p:cNvSpPr>
          <p:nvPr>
            <p:ph type="title"/>
          </p:nvPr>
        </p:nvSpPr>
        <p:spPr/>
        <p:txBody>
          <a:bodyPr/>
          <a:lstStyle/>
          <a:p>
            <a:r>
              <a:rPr lang="en-US" sz="3200" dirty="0">
                <a:latin typeface="Arial Black" panose="020B0A04020102020204" pitchFamily="34" charset="0"/>
              </a:rPr>
              <a:t>New WBL Data Collected for 2020-21</a:t>
            </a:r>
          </a:p>
        </p:txBody>
      </p:sp>
      <p:sp>
        <p:nvSpPr>
          <p:cNvPr id="18" name="Content Placeholder 17">
            <a:extLst>
              <a:ext uri="{FF2B5EF4-FFF2-40B4-BE49-F238E27FC236}">
                <a16:creationId xmlns:a16="http://schemas.microsoft.com/office/drawing/2014/main" id="{384B4735-DF5C-42F0-B4A0-04C46C39EE1A}"/>
              </a:ext>
            </a:extLst>
          </p:cNvPr>
          <p:cNvSpPr>
            <a:spLocks noGrp="1"/>
          </p:cNvSpPr>
          <p:nvPr>
            <p:ph idx="1"/>
          </p:nvPr>
        </p:nvSpPr>
        <p:spPr>
          <a:xfrm>
            <a:off x="838200" y="1825625"/>
            <a:ext cx="5681353" cy="4351338"/>
          </a:xfrm>
        </p:spPr>
        <p:txBody>
          <a:bodyPr/>
          <a:lstStyle/>
          <a:p>
            <a:r>
              <a:rPr lang="en-US" b="1" dirty="0"/>
              <a:t>New </a:t>
            </a:r>
            <a:r>
              <a:rPr lang="en-US" dirty="0"/>
              <a:t>Work-based Learning Codes will be analyzed for potential inclusion in the </a:t>
            </a:r>
            <a:r>
              <a:rPr lang="en-US" b="1" dirty="0"/>
              <a:t>Fall 2022 </a:t>
            </a:r>
            <a:r>
              <a:rPr lang="en-US" dirty="0"/>
              <a:t>Dashboard.</a:t>
            </a:r>
          </a:p>
          <a:p>
            <a:pPr lvl="1"/>
            <a:r>
              <a:rPr lang="en-US" dirty="0"/>
              <a:t>Internships</a:t>
            </a:r>
          </a:p>
          <a:p>
            <a:pPr lvl="1"/>
            <a:r>
              <a:rPr lang="en-US" dirty="0"/>
              <a:t>Student-led Enterprise</a:t>
            </a:r>
          </a:p>
          <a:p>
            <a:pPr lvl="1"/>
            <a:r>
              <a:rPr lang="en-US" dirty="0"/>
              <a:t>Virtual/Simulated Work-based Learning</a:t>
            </a:r>
          </a:p>
        </p:txBody>
      </p:sp>
      <p:pic>
        <p:nvPicPr>
          <p:cNvPr id="20" name="Picture 19">
            <a:extLst>
              <a:ext uri="{FF2B5EF4-FFF2-40B4-BE49-F238E27FC236}">
                <a16:creationId xmlns:a16="http://schemas.microsoft.com/office/drawing/2014/main" id="{30AD0204-5379-4288-B6B8-F7A312DB875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781799" y="1791195"/>
            <a:ext cx="4036621" cy="4036621"/>
          </a:xfrm>
          <a:prstGeom prst="rect">
            <a:avLst/>
          </a:prstGeom>
        </p:spPr>
      </p:pic>
      <p:sp>
        <p:nvSpPr>
          <p:cNvPr id="7" name="Rectangle 6">
            <a:extLst>
              <a:ext uri="{FF2B5EF4-FFF2-40B4-BE49-F238E27FC236}">
                <a16:creationId xmlns:a16="http://schemas.microsoft.com/office/drawing/2014/main" id="{A1A7E128-79E2-6F45-818A-E48D7510780A}"/>
              </a:ext>
              <a:ext uri="{C183D7F6-B498-43B3-948B-1728B52AA6E4}">
                <adec:decorative xmlns:adec="http://schemas.microsoft.com/office/drawing/2017/decorative" val="1"/>
              </a:ext>
            </a:extLst>
          </p:cNvPr>
          <p:cNvSpPr/>
          <p:nvPr/>
        </p:nvSpPr>
        <p:spPr>
          <a:xfrm>
            <a:off x="-4007" y="6365363"/>
            <a:ext cx="12192000" cy="42120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Slide Number Placeholder 5">
            <a:extLst>
              <a:ext uri="{FF2B5EF4-FFF2-40B4-BE49-F238E27FC236}">
                <a16:creationId xmlns:a16="http://schemas.microsoft.com/office/drawing/2014/main" id="{1E1305A2-C2F3-D847-8240-A2C7A6FCA127}"/>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13</a:t>
            </a:fld>
            <a:endParaRPr lang="en-US" dirty="0"/>
          </a:p>
        </p:txBody>
      </p:sp>
      <p:sp>
        <p:nvSpPr>
          <p:cNvPr id="2" name="Footer Placeholder 1">
            <a:extLst>
              <a:ext uri="{FF2B5EF4-FFF2-40B4-BE49-F238E27FC236}">
                <a16:creationId xmlns:a16="http://schemas.microsoft.com/office/drawing/2014/main" id="{7EB89A75-F48B-944D-AE0E-06C2F99CF0F4}"/>
              </a:ext>
            </a:extLst>
          </p:cNvPr>
          <p:cNvSpPr>
            <a:spLocks noGrp="1"/>
          </p:cNvSpPr>
          <p:nvPr>
            <p:ph type="ftr" sz="quarter" idx="11"/>
          </p:nvPr>
        </p:nvSpPr>
        <p:spPr>
          <a:xfrm>
            <a:off x="192578" y="6393400"/>
            <a:ext cx="4114800" cy="365125"/>
          </a:xfrm>
        </p:spPr>
        <p:txBody>
          <a:bodyPr/>
          <a:lstStyle/>
          <a:p>
            <a:r>
              <a:rPr lang="en-US" dirty="0"/>
              <a:t>Work-Based Learning Data Population v1.1 November 24, 2020</a:t>
            </a:r>
          </a:p>
        </p:txBody>
      </p:sp>
      <p:sp>
        <p:nvSpPr>
          <p:cNvPr id="3" name="Slide Number Placeholder 2">
            <a:extLst>
              <a:ext uri="{FF2B5EF4-FFF2-40B4-BE49-F238E27FC236}">
                <a16:creationId xmlns:a16="http://schemas.microsoft.com/office/drawing/2014/main" id="{FAB53817-B269-0449-B7BE-84BE60BBE907}"/>
              </a:ext>
            </a:extLst>
          </p:cNvPr>
          <p:cNvSpPr>
            <a:spLocks noGrp="1"/>
          </p:cNvSpPr>
          <p:nvPr>
            <p:ph type="sldNum" sz="quarter" idx="4294967295"/>
          </p:nvPr>
        </p:nvSpPr>
        <p:spPr>
          <a:xfrm>
            <a:off x="9448800" y="6356350"/>
            <a:ext cx="2743200" cy="365125"/>
          </a:xfrm>
          <a:prstGeom prst="rect">
            <a:avLst/>
          </a:prstGeom>
        </p:spPr>
        <p:txBody>
          <a:bodyPr/>
          <a:lstStyle/>
          <a:p>
            <a:fld id="{5D04AEA0-8566-4036-9CFB-EF44454DE956}" type="slidenum">
              <a:rPr lang="en-US" smtClean="0"/>
              <a:t>13</a:t>
            </a:fld>
            <a:endParaRPr lang="en-US"/>
          </a:p>
        </p:txBody>
      </p:sp>
    </p:spTree>
    <p:extLst>
      <p:ext uri="{BB962C8B-B14F-4D97-AF65-F5344CB8AC3E}">
        <p14:creationId xmlns:p14="http://schemas.microsoft.com/office/powerpoint/2010/main" val="12692692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F3FA8C-E257-470A-9C91-F04C7DDB343A}"/>
              </a:ext>
            </a:extLst>
          </p:cNvPr>
          <p:cNvSpPr>
            <a:spLocks noGrp="1"/>
          </p:cNvSpPr>
          <p:nvPr>
            <p:ph type="title"/>
          </p:nvPr>
        </p:nvSpPr>
        <p:spPr>
          <a:xfrm>
            <a:off x="630936" y="502920"/>
            <a:ext cx="3419856" cy="1463040"/>
          </a:xfrm>
        </p:spPr>
        <p:txBody>
          <a:bodyPr vert="horz" lIns="91440" tIns="45720" rIns="91440" bIns="45720" rtlCol="0" anchor="ctr">
            <a:normAutofit/>
          </a:bodyPr>
          <a:lstStyle/>
          <a:p>
            <a:r>
              <a:rPr lang="en-US" sz="3200" kern="1200" dirty="0">
                <a:solidFill>
                  <a:schemeClr val="tx1"/>
                </a:solidFill>
                <a:latin typeface="Arial Black" panose="020B0A04020102020204" pitchFamily="34" charset="0"/>
              </a:rPr>
              <a:t>Data Collection</a:t>
            </a:r>
          </a:p>
        </p:txBody>
      </p:sp>
      <p:sp>
        <p:nvSpPr>
          <p:cNvPr id="14"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22529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B2E2162-9709-4FDC-BB1B-2E3EE4829E77}"/>
              </a:ext>
            </a:extLst>
          </p:cNvPr>
          <p:cNvSpPr txBox="1"/>
          <p:nvPr/>
        </p:nvSpPr>
        <p:spPr>
          <a:xfrm>
            <a:off x="4654295" y="502920"/>
            <a:ext cx="6894576" cy="1463040"/>
          </a:xfrm>
          <a:prstGeom prst="rect">
            <a:avLst/>
          </a:prstGeom>
        </p:spPr>
        <p:txBody>
          <a:bodyPr vert="horz" lIns="91440" tIns="45720" rIns="91440" bIns="45720" rtlCol="0" anchor="ctr">
            <a:normAutofit/>
          </a:bodyPr>
          <a:lstStyle/>
          <a:p>
            <a:pPr marL="171450" marR="0" indent="-228600">
              <a:lnSpc>
                <a:spcPct val="90000"/>
              </a:lnSpc>
              <a:spcBef>
                <a:spcPts val="1200"/>
              </a:spcBef>
              <a:spcAft>
                <a:spcPts val="1200"/>
              </a:spcAft>
              <a:buFont typeface="Arial" panose="020B0604020202020204" pitchFamily="34" charset="0"/>
              <a:buChar char="•"/>
            </a:pPr>
            <a:r>
              <a:rPr lang="en-US" sz="2200" dirty="0">
                <a:effectLst/>
              </a:rPr>
              <a:t>LEAs are required to submit work-based learning completion information in any grades 9-12. Include all Work-Based Learning updates for students enrolled at any time during the Reporting Year </a:t>
            </a:r>
          </a:p>
        </p:txBody>
      </p:sp>
      <p:graphicFrame>
        <p:nvGraphicFramePr>
          <p:cNvPr id="5" name="Table 4">
            <a:extLst>
              <a:ext uri="{FF2B5EF4-FFF2-40B4-BE49-F238E27FC236}">
                <a16:creationId xmlns:a16="http://schemas.microsoft.com/office/drawing/2014/main" id="{98DD48D8-0E2D-49BF-A093-7731DE2C9F03}"/>
              </a:ext>
            </a:extLst>
          </p:cNvPr>
          <p:cNvGraphicFramePr>
            <a:graphicFrameLocks noGrp="1"/>
          </p:cNvGraphicFramePr>
          <p:nvPr>
            <p:extLst>
              <p:ext uri="{D42A27DB-BD31-4B8C-83A1-F6EECF244321}">
                <p14:modId xmlns:p14="http://schemas.microsoft.com/office/powerpoint/2010/main" val="1095484379"/>
              </p:ext>
            </p:extLst>
          </p:nvPr>
        </p:nvGraphicFramePr>
        <p:xfrm>
          <a:off x="630936" y="2481603"/>
          <a:ext cx="10917939" cy="3578019"/>
        </p:xfrm>
        <a:graphic>
          <a:graphicData uri="http://schemas.openxmlformats.org/drawingml/2006/table">
            <a:tbl>
              <a:tblPr firstRow="1" bandRow="1"/>
              <a:tblGrid>
                <a:gridCol w="1666422">
                  <a:extLst>
                    <a:ext uri="{9D8B030D-6E8A-4147-A177-3AD203B41FA5}">
                      <a16:colId xmlns:a16="http://schemas.microsoft.com/office/drawing/2014/main" val="2260200512"/>
                    </a:ext>
                  </a:extLst>
                </a:gridCol>
                <a:gridCol w="3406269">
                  <a:extLst>
                    <a:ext uri="{9D8B030D-6E8A-4147-A177-3AD203B41FA5}">
                      <a16:colId xmlns:a16="http://schemas.microsoft.com/office/drawing/2014/main" val="1823506826"/>
                    </a:ext>
                  </a:extLst>
                </a:gridCol>
                <a:gridCol w="2065470">
                  <a:extLst>
                    <a:ext uri="{9D8B030D-6E8A-4147-A177-3AD203B41FA5}">
                      <a16:colId xmlns:a16="http://schemas.microsoft.com/office/drawing/2014/main" val="4018511191"/>
                    </a:ext>
                  </a:extLst>
                </a:gridCol>
                <a:gridCol w="1873927">
                  <a:extLst>
                    <a:ext uri="{9D8B030D-6E8A-4147-A177-3AD203B41FA5}">
                      <a16:colId xmlns:a16="http://schemas.microsoft.com/office/drawing/2014/main" val="4125417909"/>
                    </a:ext>
                  </a:extLst>
                </a:gridCol>
                <a:gridCol w="1905851">
                  <a:extLst>
                    <a:ext uri="{9D8B030D-6E8A-4147-A177-3AD203B41FA5}">
                      <a16:colId xmlns:a16="http://schemas.microsoft.com/office/drawing/2014/main" val="396779728"/>
                    </a:ext>
                  </a:extLst>
                </a:gridCol>
              </a:tblGrid>
              <a:tr h="1271844">
                <a:tc>
                  <a:txBody>
                    <a:bodyPr/>
                    <a:lstStyle/>
                    <a:p>
                      <a:pPr algn="ctr" fontAlgn="t"/>
                      <a:r>
                        <a:rPr lang="en-US" sz="2300">
                          <a:solidFill>
                            <a:srgbClr val="FFFFFF"/>
                          </a:solidFill>
                          <a:effectLst/>
                        </a:rPr>
                        <a:t>CALPADS Submission</a:t>
                      </a:r>
                    </a:p>
                  </a:txBody>
                  <a:tcPr marL="95771" marR="95771" marT="95771" marB="95771">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850000"/>
                    </a:solidFill>
                  </a:tcPr>
                </a:tc>
                <a:tc>
                  <a:txBody>
                    <a:bodyPr/>
                    <a:lstStyle/>
                    <a:p>
                      <a:pPr algn="ctr" fontAlgn="t"/>
                      <a:r>
                        <a:rPr lang="en-US" sz="2300">
                          <a:solidFill>
                            <a:srgbClr val="FFFFFF"/>
                          </a:solidFill>
                          <a:effectLst/>
                        </a:rPr>
                        <a:t>Primary Data Submitted</a:t>
                      </a:r>
                    </a:p>
                  </a:txBody>
                  <a:tcPr marL="95771" marR="95771" marT="95771" marB="95771">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850000"/>
                    </a:solidFill>
                  </a:tcPr>
                </a:tc>
                <a:tc>
                  <a:txBody>
                    <a:bodyPr/>
                    <a:lstStyle/>
                    <a:p>
                      <a:pPr algn="ctr" fontAlgn="t"/>
                      <a:r>
                        <a:rPr lang="en-US" sz="2300">
                          <a:solidFill>
                            <a:srgbClr val="FFFFFF"/>
                          </a:solidFill>
                          <a:effectLst/>
                        </a:rPr>
                        <a:t>Official Submission Window</a:t>
                      </a:r>
                    </a:p>
                  </a:txBody>
                  <a:tcPr marL="95771" marR="95771" marT="95771" marB="95771">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850000"/>
                    </a:solidFill>
                  </a:tcPr>
                </a:tc>
                <a:tc>
                  <a:txBody>
                    <a:bodyPr/>
                    <a:lstStyle/>
                    <a:p>
                      <a:pPr algn="ctr" fontAlgn="t"/>
                      <a:r>
                        <a:rPr lang="en-US" sz="2300">
                          <a:solidFill>
                            <a:srgbClr val="FFFFFF"/>
                          </a:solidFill>
                          <a:effectLst/>
                        </a:rPr>
                        <a:t>Certification Deadline</a:t>
                      </a:r>
                    </a:p>
                  </a:txBody>
                  <a:tcPr marL="95771" marR="95771" marT="95771" marB="95771">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850000"/>
                    </a:solidFill>
                  </a:tcPr>
                </a:tc>
                <a:tc>
                  <a:txBody>
                    <a:bodyPr/>
                    <a:lstStyle/>
                    <a:p>
                      <a:pPr algn="ctr" fontAlgn="t"/>
                      <a:r>
                        <a:rPr lang="en-US" sz="2300">
                          <a:solidFill>
                            <a:srgbClr val="FFFFFF"/>
                          </a:solidFill>
                          <a:effectLst/>
                        </a:rPr>
                        <a:t>Amendment Window</a:t>
                      </a:r>
                    </a:p>
                  </a:txBody>
                  <a:tcPr marL="95771" marR="95771" marT="95771" marB="95771">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850000"/>
                    </a:solidFill>
                  </a:tcPr>
                </a:tc>
                <a:extLst>
                  <a:ext uri="{0D108BD9-81ED-4DB2-BD59-A6C34878D82A}">
                    <a16:rowId xmlns:a16="http://schemas.microsoft.com/office/drawing/2014/main" val="2261778933"/>
                  </a:ext>
                </a:extLst>
              </a:tr>
              <a:tr h="2306175">
                <a:tc>
                  <a:txBody>
                    <a:bodyPr/>
                    <a:lstStyle/>
                    <a:p>
                      <a:pPr fontAlgn="t"/>
                      <a:r>
                        <a:rPr lang="en-US" sz="2300">
                          <a:effectLst/>
                        </a:rPr>
                        <a:t>EOY 1</a:t>
                      </a:r>
                    </a:p>
                  </a:txBody>
                  <a:tcPr marL="95771" marR="95771" marT="95771" marB="95771">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bg1">
                        <a:lumMod val="95000"/>
                      </a:schemeClr>
                    </a:solidFill>
                  </a:tcPr>
                </a:tc>
                <a:tc>
                  <a:txBody>
                    <a:bodyPr/>
                    <a:lstStyle/>
                    <a:p>
                      <a:pPr fontAlgn="t">
                        <a:buFont typeface="Arial" panose="020B0604020202020204" pitchFamily="34" charset="0"/>
                        <a:buChar char="•"/>
                      </a:pPr>
                      <a:r>
                        <a:rPr lang="en-US" sz="2300" dirty="0">
                          <a:effectLst/>
                        </a:rPr>
                        <a:t>Course Completion for Grades 7–12</a:t>
                      </a:r>
                    </a:p>
                    <a:p>
                      <a:pPr fontAlgn="t">
                        <a:buFont typeface="Arial" panose="020B0604020202020204" pitchFamily="34" charset="0"/>
                        <a:buChar char="•"/>
                      </a:pPr>
                      <a:r>
                        <a:rPr lang="en-US" sz="2300" dirty="0">
                          <a:effectLst/>
                        </a:rPr>
                        <a:t>CTE Participants, Concentrators, Completers</a:t>
                      </a:r>
                    </a:p>
                    <a:p>
                      <a:pPr fontAlgn="t">
                        <a:buFont typeface="Arial" panose="020B0604020202020204" pitchFamily="34" charset="0"/>
                        <a:buChar char="•"/>
                      </a:pPr>
                      <a:r>
                        <a:rPr lang="en-US" sz="2300" dirty="0">
                          <a:solidFill>
                            <a:srgbClr val="C00000"/>
                          </a:solidFill>
                          <a:effectLst/>
                        </a:rPr>
                        <a:t>Work-Based Learning</a:t>
                      </a:r>
                    </a:p>
                  </a:txBody>
                  <a:tcPr marL="95771" marR="95771" marT="95771" marB="95771">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bg1">
                        <a:lumMod val="95000"/>
                      </a:schemeClr>
                    </a:solidFill>
                  </a:tcPr>
                </a:tc>
                <a:tc>
                  <a:txBody>
                    <a:bodyPr/>
                    <a:lstStyle/>
                    <a:p>
                      <a:pPr algn="l" fontAlgn="t"/>
                      <a:r>
                        <a:rPr lang="en-US" sz="2300">
                          <a:effectLst/>
                        </a:rPr>
                        <a:t>May 10, 2021</a:t>
                      </a:r>
                      <a:br>
                        <a:rPr lang="en-US" sz="2300">
                          <a:effectLst/>
                        </a:rPr>
                      </a:br>
                      <a:r>
                        <a:rPr lang="en-US" sz="2300">
                          <a:effectLst/>
                        </a:rPr>
                        <a:t>to</a:t>
                      </a:r>
                      <a:br>
                        <a:rPr lang="en-US" sz="2300">
                          <a:effectLst/>
                        </a:rPr>
                      </a:br>
                      <a:r>
                        <a:rPr lang="en-US" sz="2300">
                          <a:effectLst/>
                        </a:rPr>
                        <a:t>July 30, 2021</a:t>
                      </a:r>
                    </a:p>
                  </a:txBody>
                  <a:tcPr marL="95771" marR="95771" marT="95771" marB="95771">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bg1">
                        <a:lumMod val="95000"/>
                      </a:schemeClr>
                    </a:solidFill>
                  </a:tcPr>
                </a:tc>
                <a:tc>
                  <a:txBody>
                    <a:bodyPr/>
                    <a:lstStyle/>
                    <a:p>
                      <a:pPr algn="l" fontAlgn="t"/>
                      <a:r>
                        <a:rPr lang="en-US" sz="2300">
                          <a:effectLst/>
                        </a:rPr>
                        <a:t>July 30, 2021</a:t>
                      </a:r>
                    </a:p>
                  </a:txBody>
                  <a:tcPr marL="95771" marR="95771" marT="95771" marB="95771">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bg1">
                        <a:lumMod val="95000"/>
                      </a:schemeClr>
                    </a:solidFill>
                  </a:tcPr>
                </a:tc>
                <a:tc>
                  <a:txBody>
                    <a:bodyPr/>
                    <a:lstStyle/>
                    <a:p>
                      <a:pPr fontAlgn="t"/>
                      <a:r>
                        <a:rPr lang="en-US" sz="2300" dirty="0">
                          <a:effectLst/>
                        </a:rPr>
                        <a:t>July 31, 2021 to</a:t>
                      </a:r>
                      <a:br>
                        <a:rPr lang="en-US" sz="2300" dirty="0">
                          <a:effectLst/>
                        </a:rPr>
                      </a:br>
                      <a:r>
                        <a:rPr lang="en-US" sz="2300" dirty="0">
                          <a:effectLst/>
                        </a:rPr>
                        <a:t>August 27, 2021</a:t>
                      </a:r>
                    </a:p>
                  </a:txBody>
                  <a:tcPr marL="95771" marR="95771" marT="95771" marB="95771">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11778849"/>
                  </a:ext>
                </a:extLst>
              </a:tr>
            </a:tbl>
          </a:graphicData>
        </a:graphic>
      </p:graphicFrame>
      <p:sp>
        <p:nvSpPr>
          <p:cNvPr id="10" name="Rectangle 9">
            <a:extLst>
              <a:ext uri="{FF2B5EF4-FFF2-40B4-BE49-F238E27FC236}">
                <a16:creationId xmlns:a16="http://schemas.microsoft.com/office/drawing/2014/main" id="{459E664E-D081-4FD4-B37E-C17A8DDBF794}"/>
              </a:ext>
              <a:ext uri="{C183D7F6-B498-43B3-948B-1728B52AA6E4}">
                <adec:decorative xmlns:adec="http://schemas.microsoft.com/office/drawing/2017/decorative" val="1"/>
              </a:ext>
            </a:extLst>
          </p:cNvPr>
          <p:cNvSpPr/>
          <p:nvPr/>
        </p:nvSpPr>
        <p:spPr>
          <a:xfrm>
            <a:off x="-40106" y="6364665"/>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Slide Number Placeholder 5">
            <a:extLst>
              <a:ext uri="{FF2B5EF4-FFF2-40B4-BE49-F238E27FC236}">
                <a16:creationId xmlns:a16="http://schemas.microsoft.com/office/drawing/2014/main" id="{B6E6CC98-188E-4181-ADB7-B39658AE82A6}"/>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14</a:t>
            </a:fld>
            <a:endParaRPr lang="en-US"/>
          </a:p>
        </p:txBody>
      </p:sp>
      <p:sp>
        <p:nvSpPr>
          <p:cNvPr id="15" name="Rectangle 14">
            <a:extLst>
              <a:ext uri="{FF2B5EF4-FFF2-40B4-BE49-F238E27FC236}">
                <a16:creationId xmlns:a16="http://schemas.microsoft.com/office/drawing/2014/main" id="{4B7D2AAC-B99B-48A6-A97C-DB975C0850C5}"/>
              </a:ext>
              <a:ext uri="{C183D7F6-B498-43B3-948B-1728B52AA6E4}">
                <adec:decorative xmlns:adec="http://schemas.microsoft.com/office/drawing/2017/decorative" val="1"/>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Rectangle 15">
            <a:extLst>
              <a:ext uri="{FF2B5EF4-FFF2-40B4-BE49-F238E27FC236}">
                <a16:creationId xmlns:a16="http://schemas.microsoft.com/office/drawing/2014/main" id="{0E357688-55CB-4B6C-8139-8A2A0AB91F05}"/>
              </a:ext>
              <a:ext uri="{C183D7F6-B498-43B3-948B-1728B52AA6E4}">
                <adec:decorative xmlns:adec="http://schemas.microsoft.com/office/drawing/2017/decorative" val="1"/>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tangle 17">
            <a:extLst>
              <a:ext uri="{FF2B5EF4-FFF2-40B4-BE49-F238E27FC236}">
                <a16:creationId xmlns:a16="http://schemas.microsoft.com/office/drawing/2014/main" id="{C31E8FE4-E09D-43AC-95DA-0922DDCBAC77}"/>
              </a:ext>
              <a:ext uri="{C183D7F6-B498-43B3-948B-1728B52AA6E4}">
                <adec:decorative xmlns:adec="http://schemas.microsoft.com/office/drawing/2017/decorative" val="1"/>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ctangle 18">
            <a:extLst>
              <a:ext uri="{FF2B5EF4-FFF2-40B4-BE49-F238E27FC236}">
                <a16:creationId xmlns:a16="http://schemas.microsoft.com/office/drawing/2014/main" id="{26E0AE35-87E8-45C0-8C9E-CC172A572E63}"/>
              </a:ext>
              <a:ext uri="{C183D7F6-B498-43B3-948B-1728B52AA6E4}">
                <adec:decorative xmlns:adec="http://schemas.microsoft.com/office/drawing/2017/decorative" val="1"/>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Footer Placeholder 7">
            <a:extLst>
              <a:ext uri="{FF2B5EF4-FFF2-40B4-BE49-F238E27FC236}">
                <a16:creationId xmlns:a16="http://schemas.microsoft.com/office/drawing/2014/main" id="{6B36DBC9-28B3-4EBB-880C-C7CC91F4E7E9}"/>
              </a:ext>
            </a:extLst>
          </p:cNvPr>
          <p:cNvSpPr>
            <a:spLocks noGrp="1"/>
          </p:cNvSpPr>
          <p:nvPr>
            <p:ph type="ftr" sz="quarter" idx="11"/>
          </p:nvPr>
        </p:nvSpPr>
        <p:spPr>
          <a:xfrm>
            <a:off x="34168" y="6379103"/>
            <a:ext cx="4114800" cy="365125"/>
          </a:xfrm>
        </p:spPr>
        <p:txBody>
          <a:bodyPr/>
          <a:lstStyle/>
          <a:p>
            <a:r>
              <a:rPr lang="en-US">
                <a:solidFill>
                  <a:schemeClr val="tx1">
                    <a:lumMod val="75000"/>
                    <a:lumOff val="25000"/>
                  </a:schemeClr>
                </a:solidFill>
              </a:rPr>
              <a:t>Work-Based Learning Data Population v1.1 November 24, 2020</a:t>
            </a:r>
            <a:endParaRPr lang="en-US" dirty="0">
              <a:solidFill>
                <a:schemeClr val="tx1">
                  <a:lumMod val="75000"/>
                  <a:lumOff val="25000"/>
                </a:schemeClr>
              </a:solidFill>
            </a:endParaRPr>
          </a:p>
        </p:txBody>
      </p:sp>
      <p:grpSp>
        <p:nvGrpSpPr>
          <p:cNvPr id="131" name="Group 130">
            <a:extLst>
              <a:ext uri="{FF2B5EF4-FFF2-40B4-BE49-F238E27FC236}">
                <a16:creationId xmlns:a16="http://schemas.microsoft.com/office/drawing/2014/main" id="{67770B85-AE6C-4B7D-B88C-0C07F9C0D6CE}"/>
              </a:ext>
              <a:ext uri="{C183D7F6-B498-43B3-948B-1728B52AA6E4}">
                <adec:decorative xmlns:adec="http://schemas.microsoft.com/office/drawing/2017/decorative" val="1"/>
              </a:ext>
            </a:extLst>
          </p:cNvPr>
          <p:cNvGrpSpPr/>
          <p:nvPr/>
        </p:nvGrpSpPr>
        <p:grpSpPr>
          <a:xfrm>
            <a:off x="10296525" y="6407824"/>
            <a:ext cx="1220052" cy="337345"/>
            <a:chOff x="10296525" y="6407824"/>
            <a:chExt cx="1220052" cy="337345"/>
          </a:xfrm>
        </p:grpSpPr>
        <p:sp>
          <p:nvSpPr>
            <p:cNvPr id="22" name="Freeform: Shape 21">
              <a:extLst>
                <a:ext uri="{FF2B5EF4-FFF2-40B4-BE49-F238E27FC236}">
                  <a16:creationId xmlns:a16="http://schemas.microsoft.com/office/drawing/2014/main" id="{A3104133-2B64-4A4F-A6C8-4CEE4EB2B458}"/>
                </a:ext>
              </a:extLst>
            </p:cNvPr>
            <p:cNvSpPr/>
            <p:nvPr/>
          </p:nvSpPr>
          <p:spPr>
            <a:xfrm>
              <a:off x="10296525" y="6407824"/>
              <a:ext cx="283935" cy="332690"/>
            </a:xfrm>
            <a:custGeom>
              <a:avLst/>
              <a:gdLst>
                <a:gd name="connsiteX0" fmla="*/ 279683 w 283935"/>
                <a:gd name="connsiteY0" fmla="*/ 263332 h 332690"/>
                <a:gd name="connsiteX1" fmla="*/ 276864 w 283935"/>
                <a:gd name="connsiteY1" fmla="*/ 259384 h 332690"/>
                <a:gd name="connsiteX2" fmla="*/ 272917 w 283935"/>
                <a:gd name="connsiteY2" fmla="*/ 250926 h 332690"/>
                <a:gd name="connsiteX3" fmla="*/ 270097 w 283935"/>
                <a:gd name="connsiteY3" fmla="*/ 247543 h 332690"/>
                <a:gd name="connsiteX4" fmla="*/ 260511 w 283935"/>
                <a:gd name="connsiteY4" fmla="*/ 235138 h 332690"/>
                <a:gd name="connsiteX5" fmla="*/ 246978 w 283935"/>
                <a:gd name="connsiteY5" fmla="*/ 223860 h 332690"/>
                <a:gd name="connsiteX6" fmla="*/ 221603 w 283935"/>
                <a:gd name="connsiteY6" fmla="*/ 201868 h 332690"/>
                <a:gd name="connsiteX7" fmla="*/ 204123 w 283935"/>
                <a:gd name="connsiteY7" fmla="*/ 186643 h 332690"/>
                <a:gd name="connsiteX8" fmla="*/ 178748 w 283935"/>
                <a:gd name="connsiteY8" fmla="*/ 164652 h 332690"/>
                <a:gd name="connsiteX9" fmla="*/ 166343 w 283935"/>
                <a:gd name="connsiteY9" fmla="*/ 153375 h 332690"/>
                <a:gd name="connsiteX10" fmla="*/ 140404 w 283935"/>
                <a:gd name="connsiteY10" fmla="*/ 130819 h 332690"/>
                <a:gd name="connsiteX11" fmla="*/ 121796 w 283935"/>
                <a:gd name="connsiteY11" fmla="*/ 114467 h 332690"/>
                <a:gd name="connsiteX12" fmla="*/ 115593 w 283935"/>
                <a:gd name="connsiteY12" fmla="*/ 99806 h 332690"/>
                <a:gd name="connsiteX13" fmla="*/ 115593 w 283935"/>
                <a:gd name="connsiteY13" fmla="*/ 5638 h 332690"/>
                <a:gd name="connsiteX14" fmla="*/ 14659 w 283935"/>
                <a:gd name="connsiteY14" fmla="*/ 1127 h 332690"/>
                <a:gd name="connsiteX15" fmla="*/ 13531 w 283935"/>
                <a:gd name="connsiteY15" fmla="*/ -1 h 332690"/>
                <a:gd name="connsiteX16" fmla="*/ 7893 w 283935"/>
                <a:gd name="connsiteY16" fmla="*/ -1 h 332690"/>
                <a:gd name="connsiteX17" fmla="*/ 7329 w 283935"/>
                <a:gd name="connsiteY17" fmla="*/ 6766 h 332690"/>
                <a:gd name="connsiteX18" fmla="*/ 8456 w 283935"/>
                <a:gd name="connsiteY18" fmla="*/ 9585 h 332690"/>
                <a:gd name="connsiteX19" fmla="*/ 11276 w 283935"/>
                <a:gd name="connsiteY19" fmla="*/ 18607 h 332690"/>
                <a:gd name="connsiteX20" fmla="*/ 8456 w 283935"/>
                <a:gd name="connsiteY20" fmla="*/ 36088 h 332690"/>
                <a:gd name="connsiteX21" fmla="*/ 6765 w 283935"/>
                <a:gd name="connsiteY21" fmla="*/ 40035 h 332690"/>
                <a:gd name="connsiteX22" fmla="*/ 6201 w 283935"/>
                <a:gd name="connsiteY22" fmla="*/ 43418 h 332690"/>
                <a:gd name="connsiteX23" fmla="*/ 3946 w 283935"/>
                <a:gd name="connsiteY23" fmla="*/ 45673 h 332690"/>
                <a:gd name="connsiteX24" fmla="*/ -1 w 283935"/>
                <a:gd name="connsiteY24" fmla="*/ 53004 h 332690"/>
                <a:gd name="connsiteX25" fmla="*/ -1 w 283935"/>
                <a:gd name="connsiteY25" fmla="*/ 55260 h 332690"/>
                <a:gd name="connsiteX26" fmla="*/ 1126 w 283935"/>
                <a:gd name="connsiteY26" fmla="*/ 58643 h 332690"/>
                <a:gd name="connsiteX27" fmla="*/ 5074 w 283935"/>
                <a:gd name="connsiteY27" fmla="*/ 65973 h 332690"/>
                <a:gd name="connsiteX28" fmla="*/ 15224 w 283935"/>
                <a:gd name="connsiteY28" fmla="*/ 83454 h 332690"/>
                <a:gd name="connsiteX29" fmla="*/ 14660 w 283935"/>
                <a:gd name="connsiteY29" fmla="*/ 89093 h 332690"/>
                <a:gd name="connsiteX30" fmla="*/ 15224 w 283935"/>
                <a:gd name="connsiteY30" fmla="*/ 101498 h 332690"/>
                <a:gd name="connsiteX31" fmla="*/ 22554 w 283935"/>
                <a:gd name="connsiteY31" fmla="*/ 116722 h 332690"/>
                <a:gd name="connsiteX32" fmla="*/ 29320 w 283935"/>
                <a:gd name="connsiteY32" fmla="*/ 124053 h 332690"/>
                <a:gd name="connsiteX33" fmla="*/ 37779 w 283935"/>
                <a:gd name="connsiteY33" fmla="*/ 134203 h 332690"/>
                <a:gd name="connsiteX34" fmla="*/ 37215 w 283935"/>
                <a:gd name="connsiteY34" fmla="*/ 134767 h 332690"/>
                <a:gd name="connsiteX35" fmla="*/ 35523 w 283935"/>
                <a:gd name="connsiteY35" fmla="*/ 133075 h 332690"/>
                <a:gd name="connsiteX36" fmla="*/ 34959 w 283935"/>
                <a:gd name="connsiteY36" fmla="*/ 133075 h 332690"/>
                <a:gd name="connsiteX37" fmla="*/ 36086 w 283935"/>
                <a:gd name="connsiteY37" fmla="*/ 139842 h 332690"/>
                <a:gd name="connsiteX38" fmla="*/ 41161 w 283935"/>
                <a:gd name="connsiteY38" fmla="*/ 143225 h 332690"/>
                <a:gd name="connsiteX39" fmla="*/ 47928 w 283935"/>
                <a:gd name="connsiteY39" fmla="*/ 147172 h 332690"/>
                <a:gd name="connsiteX40" fmla="*/ 46800 w 283935"/>
                <a:gd name="connsiteY40" fmla="*/ 147736 h 332690"/>
                <a:gd name="connsiteX41" fmla="*/ 47364 w 283935"/>
                <a:gd name="connsiteY41" fmla="*/ 158450 h 332690"/>
                <a:gd name="connsiteX42" fmla="*/ 48492 w 283935"/>
                <a:gd name="connsiteY42" fmla="*/ 164653 h 332690"/>
                <a:gd name="connsiteX43" fmla="*/ 52439 w 283935"/>
                <a:gd name="connsiteY43" fmla="*/ 173111 h 332690"/>
                <a:gd name="connsiteX44" fmla="*/ 56386 w 283935"/>
                <a:gd name="connsiteY44" fmla="*/ 176494 h 332690"/>
                <a:gd name="connsiteX45" fmla="*/ 59206 w 283935"/>
                <a:gd name="connsiteY45" fmla="*/ 177058 h 332690"/>
                <a:gd name="connsiteX46" fmla="*/ 64845 w 283935"/>
                <a:gd name="connsiteY46" fmla="*/ 180441 h 332690"/>
                <a:gd name="connsiteX47" fmla="*/ 63153 w 283935"/>
                <a:gd name="connsiteY47" fmla="*/ 187772 h 332690"/>
                <a:gd name="connsiteX48" fmla="*/ 59770 w 283935"/>
                <a:gd name="connsiteY48" fmla="*/ 188336 h 332690"/>
                <a:gd name="connsiteX49" fmla="*/ 60897 w 283935"/>
                <a:gd name="connsiteY49" fmla="*/ 200177 h 332690"/>
                <a:gd name="connsiteX50" fmla="*/ 63153 w 283935"/>
                <a:gd name="connsiteY50" fmla="*/ 202433 h 332690"/>
                <a:gd name="connsiteX51" fmla="*/ 67664 w 283935"/>
                <a:gd name="connsiteY51" fmla="*/ 206944 h 332690"/>
                <a:gd name="connsiteX52" fmla="*/ 68228 w 283935"/>
                <a:gd name="connsiteY52" fmla="*/ 208072 h 332690"/>
                <a:gd name="connsiteX53" fmla="*/ 76686 w 283935"/>
                <a:gd name="connsiteY53" fmla="*/ 220477 h 332690"/>
                <a:gd name="connsiteX54" fmla="*/ 79505 w 283935"/>
                <a:gd name="connsiteY54" fmla="*/ 223296 h 332690"/>
                <a:gd name="connsiteX55" fmla="*/ 81197 w 283935"/>
                <a:gd name="connsiteY55" fmla="*/ 224424 h 332690"/>
                <a:gd name="connsiteX56" fmla="*/ 89655 w 283935"/>
                <a:gd name="connsiteY56" fmla="*/ 232318 h 332690"/>
                <a:gd name="connsiteX57" fmla="*/ 87964 w 283935"/>
                <a:gd name="connsiteY57" fmla="*/ 235138 h 332690"/>
                <a:gd name="connsiteX58" fmla="*/ 91347 w 283935"/>
                <a:gd name="connsiteY58" fmla="*/ 239649 h 332690"/>
                <a:gd name="connsiteX59" fmla="*/ 94730 w 283935"/>
                <a:gd name="connsiteY59" fmla="*/ 246979 h 332690"/>
                <a:gd name="connsiteX60" fmla="*/ 95858 w 283935"/>
                <a:gd name="connsiteY60" fmla="*/ 251490 h 332690"/>
                <a:gd name="connsiteX61" fmla="*/ 96986 w 283935"/>
                <a:gd name="connsiteY61" fmla="*/ 263332 h 332690"/>
                <a:gd name="connsiteX62" fmla="*/ 104316 w 283935"/>
                <a:gd name="connsiteY62" fmla="*/ 266151 h 332690"/>
                <a:gd name="connsiteX63" fmla="*/ 116157 w 283935"/>
                <a:gd name="connsiteY63" fmla="*/ 267843 h 332690"/>
                <a:gd name="connsiteX64" fmla="*/ 117285 w 283935"/>
                <a:gd name="connsiteY64" fmla="*/ 267843 h 332690"/>
                <a:gd name="connsiteX65" fmla="*/ 131382 w 283935"/>
                <a:gd name="connsiteY65" fmla="*/ 271790 h 332690"/>
                <a:gd name="connsiteX66" fmla="*/ 133074 w 283935"/>
                <a:gd name="connsiteY66" fmla="*/ 273482 h 332690"/>
                <a:gd name="connsiteX67" fmla="*/ 140404 w 283935"/>
                <a:gd name="connsiteY67" fmla="*/ 280248 h 332690"/>
                <a:gd name="connsiteX68" fmla="*/ 150555 w 283935"/>
                <a:gd name="connsiteY68" fmla="*/ 281376 h 332690"/>
                <a:gd name="connsiteX69" fmla="*/ 157937 w 283935"/>
                <a:gd name="connsiteY69" fmla="*/ 283949 h 332690"/>
                <a:gd name="connsiteX70" fmla="*/ 158448 w 283935"/>
                <a:gd name="connsiteY70" fmla="*/ 287015 h 332690"/>
                <a:gd name="connsiteX71" fmla="*/ 164651 w 283935"/>
                <a:gd name="connsiteY71" fmla="*/ 290398 h 332690"/>
                <a:gd name="connsiteX72" fmla="*/ 168035 w 283935"/>
                <a:gd name="connsiteY72" fmla="*/ 290962 h 332690"/>
                <a:gd name="connsiteX73" fmla="*/ 181004 w 283935"/>
                <a:gd name="connsiteY73" fmla="*/ 301112 h 332690"/>
                <a:gd name="connsiteX74" fmla="*/ 186079 w 283935"/>
                <a:gd name="connsiteY74" fmla="*/ 306751 h 332690"/>
                <a:gd name="connsiteX75" fmla="*/ 191154 w 283935"/>
                <a:gd name="connsiteY75" fmla="*/ 311826 h 332690"/>
                <a:gd name="connsiteX76" fmla="*/ 193973 w 283935"/>
                <a:gd name="connsiteY76" fmla="*/ 321412 h 332690"/>
                <a:gd name="connsiteX77" fmla="*/ 196792 w 283935"/>
                <a:gd name="connsiteY77" fmla="*/ 326487 h 332690"/>
                <a:gd name="connsiteX78" fmla="*/ 198484 w 283935"/>
                <a:gd name="connsiteY78" fmla="*/ 327615 h 332690"/>
                <a:gd name="connsiteX79" fmla="*/ 197943 w 283935"/>
                <a:gd name="connsiteY79" fmla="*/ 328179 h 332690"/>
                <a:gd name="connsiteX80" fmla="*/ 196228 w 283935"/>
                <a:gd name="connsiteY80" fmla="*/ 328179 h 332690"/>
                <a:gd name="connsiteX81" fmla="*/ 197356 w 283935"/>
                <a:gd name="connsiteY81" fmla="*/ 332690 h 332690"/>
                <a:gd name="connsiteX82" fmla="*/ 201303 w 283935"/>
                <a:gd name="connsiteY82" fmla="*/ 332690 h 332690"/>
                <a:gd name="connsiteX83" fmla="*/ 213709 w 283935"/>
                <a:gd name="connsiteY83" fmla="*/ 330434 h 332690"/>
                <a:gd name="connsiteX84" fmla="*/ 235700 w 283935"/>
                <a:gd name="connsiteY84" fmla="*/ 327051 h 332690"/>
                <a:gd name="connsiteX85" fmla="*/ 259383 w 283935"/>
                <a:gd name="connsiteY85" fmla="*/ 323668 h 332690"/>
                <a:gd name="connsiteX86" fmla="*/ 275172 w 283935"/>
                <a:gd name="connsiteY86" fmla="*/ 320848 h 332690"/>
                <a:gd name="connsiteX87" fmla="*/ 276299 w 283935"/>
                <a:gd name="connsiteY87" fmla="*/ 320284 h 332690"/>
                <a:gd name="connsiteX88" fmla="*/ 276863 w 283935"/>
                <a:gd name="connsiteY88" fmla="*/ 310698 h 332690"/>
                <a:gd name="connsiteX89" fmla="*/ 273480 w 283935"/>
                <a:gd name="connsiteY89" fmla="*/ 309571 h 332690"/>
                <a:gd name="connsiteX90" fmla="*/ 271224 w 283935"/>
                <a:gd name="connsiteY90" fmla="*/ 306187 h 332690"/>
                <a:gd name="connsiteX91" fmla="*/ 270661 w 283935"/>
                <a:gd name="connsiteY91" fmla="*/ 302804 h 332690"/>
                <a:gd name="connsiteX92" fmla="*/ 271789 w 283935"/>
                <a:gd name="connsiteY92" fmla="*/ 296602 h 332690"/>
                <a:gd name="connsiteX93" fmla="*/ 274608 w 283935"/>
                <a:gd name="connsiteY93" fmla="*/ 291527 h 332690"/>
                <a:gd name="connsiteX94" fmla="*/ 274044 w 283935"/>
                <a:gd name="connsiteY94" fmla="*/ 281940 h 332690"/>
                <a:gd name="connsiteX95" fmla="*/ 280811 w 283935"/>
                <a:gd name="connsiteY95" fmla="*/ 270099 h 332690"/>
                <a:gd name="connsiteX96" fmla="*/ 283631 w 283935"/>
                <a:gd name="connsiteY96" fmla="*/ 265587 h 332690"/>
                <a:gd name="connsiteX97" fmla="*/ 279683 w 283935"/>
                <a:gd name="connsiteY97" fmla="*/ 263332 h 332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283935" h="332690">
                  <a:moveTo>
                    <a:pt x="279683" y="263332"/>
                  </a:moveTo>
                  <a:cubicBezTo>
                    <a:pt x="277428" y="262767"/>
                    <a:pt x="276300" y="261640"/>
                    <a:pt x="276864" y="259384"/>
                  </a:cubicBezTo>
                  <a:cubicBezTo>
                    <a:pt x="277122" y="256068"/>
                    <a:pt x="275624" y="252859"/>
                    <a:pt x="272917" y="250926"/>
                  </a:cubicBezTo>
                  <a:cubicBezTo>
                    <a:pt x="271815" y="249944"/>
                    <a:pt x="270865" y="248804"/>
                    <a:pt x="270097" y="247543"/>
                  </a:cubicBezTo>
                  <a:cubicBezTo>
                    <a:pt x="269533" y="241340"/>
                    <a:pt x="263895" y="238521"/>
                    <a:pt x="260511" y="235138"/>
                  </a:cubicBezTo>
                  <a:cubicBezTo>
                    <a:pt x="256260" y="231078"/>
                    <a:pt x="251738" y="227310"/>
                    <a:pt x="246978" y="223860"/>
                  </a:cubicBezTo>
                  <a:lnTo>
                    <a:pt x="221603" y="201868"/>
                  </a:lnTo>
                  <a:cubicBezTo>
                    <a:pt x="215964" y="196793"/>
                    <a:pt x="209762" y="191718"/>
                    <a:pt x="204123" y="186643"/>
                  </a:cubicBezTo>
                  <a:lnTo>
                    <a:pt x="178748" y="164652"/>
                  </a:lnTo>
                  <a:cubicBezTo>
                    <a:pt x="174801" y="161269"/>
                    <a:pt x="170290" y="157322"/>
                    <a:pt x="166343" y="153375"/>
                  </a:cubicBezTo>
                  <a:cubicBezTo>
                    <a:pt x="157885" y="146044"/>
                    <a:pt x="148863" y="138150"/>
                    <a:pt x="140404" y="130819"/>
                  </a:cubicBezTo>
                  <a:cubicBezTo>
                    <a:pt x="134612" y="124918"/>
                    <a:pt x="128393" y="119452"/>
                    <a:pt x="121796" y="114467"/>
                  </a:cubicBezTo>
                  <a:cubicBezTo>
                    <a:pt x="117102" y="111163"/>
                    <a:pt x="114696" y="105476"/>
                    <a:pt x="115593" y="99806"/>
                  </a:cubicBezTo>
                  <a:lnTo>
                    <a:pt x="115593" y="5638"/>
                  </a:lnTo>
                  <a:cubicBezTo>
                    <a:pt x="115593" y="5638"/>
                    <a:pt x="26501" y="1691"/>
                    <a:pt x="14659" y="1127"/>
                  </a:cubicBezTo>
                  <a:lnTo>
                    <a:pt x="13531" y="-1"/>
                  </a:lnTo>
                  <a:lnTo>
                    <a:pt x="7893" y="-1"/>
                  </a:lnTo>
                  <a:cubicBezTo>
                    <a:pt x="7893" y="-1"/>
                    <a:pt x="7329" y="5638"/>
                    <a:pt x="7329" y="6766"/>
                  </a:cubicBezTo>
                  <a:cubicBezTo>
                    <a:pt x="7329" y="7330"/>
                    <a:pt x="7329" y="9021"/>
                    <a:pt x="8456" y="9585"/>
                  </a:cubicBezTo>
                  <a:cubicBezTo>
                    <a:pt x="11840" y="11841"/>
                    <a:pt x="11276" y="15788"/>
                    <a:pt x="11276" y="18607"/>
                  </a:cubicBezTo>
                  <a:cubicBezTo>
                    <a:pt x="10888" y="24510"/>
                    <a:pt x="9944" y="30362"/>
                    <a:pt x="8456" y="36088"/>
                  </a:cubicBezTo>
                  <a:cubicBezTo>
                    <a:pt x="8456" y="37215"/>
                    <a:pt x="7329" y="38343"/>
                    <a:pt x="6765" y="40035"/>
                  </a:cubicBezTo>
                  <a:cubicBezTo>
                    <a:pt x="6305" y="41100"/>
                    <a:pt x="6112" y="42261"/>
                    <a:pt x="6201" y="43418"/>
                  </a:cubicBezTo>
                  <a:lnTo>
                    <a:pt x="3946" y="45673"/>
                  </a:lnTo>
                  <a:cubicBezTo>
                    <a:pt x="2414" y="47994"/>
                    <a:pt x="1093" y="50447"/>
                    <a:pt x="-1" y="53004"/>
                  </a:cubicBezTo>
                  <a:lnTo>
                    <a:pt x="-1" y="55260"/>
                  </a:lnTo>
                  <a:cubicBezTo>
                    <a:pt x="562" y="56387"/>
                    <a:pt x="1690" y="57515"/>
                    <a:pt x="1126" y="58643"/>
                  </a:cubicBezTo>
                  <a:cubicBezTo>
                    <a:pt x="881" y="61651"/>
                    <a:pt x="2427" y="64522"/>
                    <a:pt x="5074" y="65973"/>
                  </a:cubicBezTo>
                  <a:cubicBezTo>
                    <a:pt x="9911" y="70825"/>
                    <a:pt x="13408" y="76847"/>
                    <a:pt x="15224" y="83454"/>
                  </a:cubicBezTo>
                  <a:cubicBezTo>
                    <a:pt x="15598" y="85347"/>
                    <a:pt x="15402" y="87310"/>
                    <a:pt x="14660" y="89093"/>
                  </a:cubicBezTo>
                  <a:cubicBezTo>
                    <a:pt x="13705" y="93201"/>
                    <a:pt x="13900" y="97493"/>
                    <a:pt x="15224" y="101498"/>
                  </a:cubicBezTo>
                  <a:cubicBezTo>
                    <a:pt x="15018" y="107469"/>
                    <a:pt x="17758" y="113160"/>
                    <a:pt x="22554" y="116722"/>
                  </a:cubicBezTo>
                  <a:cubicBezTo>
                    <a:pt x="25226" y="118747"/>
                    <a:pt x="27517" y="121228"/>
                    <a:pt x="29320" y="124053"/>
                  </a:cubicBezTo>
                  <a:cubicBezTo>
                    <a:pt x="32140" y="127436"/>
                    <a:pt x="37779" y="130819"/>
                    <a:pt x="37779" y="134203"/>
                  </a:cubicBezTo>
                  <a:lnTo>
                    <a:pt x="37215" y="134767"/>
                  </a:lnTo>
                  <a:lnTo>
                    <a:pt x="35523" y="133075"/>
                  </a:lnTo>
                  <a:lnTo>
                    <a:pt x="34959" y="133075"/>
                  </a:lnTo>
                  <a:cubicBezTo>
                    <a:pt x="34733" y="135391"/>
                    <a:pt x="35122" y="137725"/>
                    <a:pt x="36086" y="139842"/>
                  </a:cubicBezTo>
                  <a:cubicBezTo>
                    <a:pt x="37214" y="141533"/>
                    <a:pt x="39470" y="142098"/>
                    <a:pt x="41161" y="143225"/>
                  </a:cubicBezTo>
                  <a:cubicBezTo>
                    <a:pt x="43417" y="144353"/>
                    <a:pt x="48492" y="144917"/>
                    <a:pt x="47928" y="147172"/>
                  </a:cubicBezTo>
                  <a:cubicBezTo>
                    <a:pt x="47928" y="147736"/>
                    <a:pt x="46800" y="147736"/>
                    <a:pt x="46800" y="147736"/>
                  </a:cubicBezTo>
                  <a:cubicBezTo>
                    <a:pt x="47364" y="151120"/>
                    <a:pt x="45109" y="154503"/>
                    <a:pt x="47364" y="158450"/>
                  </a:cubicBezTo>
                  <a:cubicBezTo>
                    <a:pt x="48329" y="160366"/>
                    <a:pt x="48720" y="162520"/>
                    <a:pt x="48492" y="164653"/>
                  </a:cubicBezTo>
                  <a:cubicBezTo>
                    <a:pt x="48234" y="167969"/>
                    <a:pt x="49731" y="171179"/>
                    <a:pt x="52439" y="173111"/>
                  </a:cubicBezTo>
                  <a:cubicBezTo>
                    <a:pt x="53567" y="174239"/>
                    <a:pt x="55258" y="175366"/>
                    <a:pt x="56386" y="176494"/>
                  </a:cubicBezTo>
                  <a:cubicBezTo>
                    <a:pt x="57110" y="177263"/>
                    <a:pt x="58242" y="177490"/>
                    <a:pt x="59206" y="177058"/>
                  </a:cubicBezTo>
                  <a:cubicBezTo>
                    <a:pt x="63153" y="176494"/>
                    <a:pt x="64281" y="176494"/>
                    <a:pt x="64845" y="180441"/>
                  </a:cubicBezTo>
                  <a:cubicBezTo>
                    <a:pt x="65100" y="183004"/>
                    <a:pt x="64505" y="185580"/>
                    <a:pt x="63153" y="187772"/>
                  </a:cubicBezTo>
                  <a:cubicBezTo>
                    <a:pt x="63153" y="188336"/>
                    <a:pt x="61461" y="188336"/>
                    <a:pt x="59770" y="188336"/>
                  </a:cubicBezTo>
                  <a:cubicBezTo>
                    <a:pt x="60333" y="192283"/>
                    <a:pt x="60333" y="196230"/>
                    <a:pt x="60897" y="200177"/>
                  </a:cubicBezTo>
                  <a:cubicBezTo>
                    <a:pt x="60897" y="200741"/>
                    <a:pt x="62025" y="201868"/>
                    <a:pt x="63153" y="202433"/>
                  </a:cubicBezTo>
                  <a:cubicBezTo>
                    <a:pt x="64512" y="204074"/>
                    <a:pt x="66022" y="205585"/>
                    <a:pt x="67664" y="206944"/>
                  </a:cubicBezTo>
                  <a:cubicBezTo>
                    <a:pt x="67986" y="207236"/>
                    <a:pt x="68187" y="207638"/>
                    <a:pt x="68228" y="208072"/>
                  </a:cubicBezTo>
                  <a:cubicBezTo>
                    <a:pt x="73867" y="210327"/>
                    <a:pt x="73303" y="216530"/>
                    <a:pt x="76686" y="220477"/>
                  </a:cubicBezTo>
                  <a:lnTo>
                    <a:pt x="79505" y="223296"/>
                  </a:lnTo>
                  <a:cubicBezTo>
                    <a:pt x="80069" y="223860"/>
                    <a:pt x="80633" y="223860"/>
                    <a:pt x="81197" y="224424"/>
                  </a:cubicBezTo>
                  <a:cubicBezTo>
                    <a:pt x="84016" y="227243"/>
                    <a:pt x="87399" y="228371"/>
                    <a:pt x="89655" y="232318"/>
                  </a:cubicBezTo>
                  <a:cubicBezTo>
                    <a:pt x="90219" y="233446"/>
                    <a:pt x="87964" y="234574"/>
                    <a:pt x="87964" y="235138"/>
                  </a:cubicBezTo>
                  <a:cubicBezTo>
                    <a:pt x="89091" y="236830"/>
                    <a:pt x="89655" y="239085"/>
                    <a:pt x="91347" y="239649"/>
                  </a:cubicBezTo>
                  <a:cubicBezTo>
                    <a:pt x="94730" y="241340"/>
                    <a:pt x="96422" y="243596"/>
                    <a:pt x="94730" y="246979"/>
                  </a:cubicBezTo>
                  <a:cubicBezTo>
                    <a:pt x="93603" y="249235"/>
                    <a:pt x="95294" y="249235"/>
                    <a:pt x="95858" y="251490"/>
                  </a:cubicBezTo>
                  <a:cubicBezTo>
                    <a:pt x="96986" y="255437"/>
                    <a:pt x="95294" y="259949"/>
                    <a:pt x="96986" y="263332"/>
                  </a:cubicBezTo>
                  <a:cubicBezTo>
                    <a:pt x="98386" y="265966"/>
                    <a:pt x="101512" y="267168"/>
                    <a:pt x="104316" y="266151"/>
                  </a:cubicBezTo>
                  <a:cubicBezTo>
                    <a:pt x="108340" y="265315"/>
                    <a:pt x="112529" y="265914"/>
                    <a:pt x="116157" y="267843"/>
                  </a:cubicBezTo>
                  <a:lnTo>
                    <a:pt x="117285" y="267843"/>
                  </a:lnTo>
                  <a:cubicBezTo>
                    <a:pt x="122335" y="267044"/>
                    <a:pt x="127482" y="268486"/>
                    <a:pt x="131382" y="271790"/>
                  </a:cubicBezTo>
                  <a:cubicBezTo>
                    <a:pt x="131946" y="272354"/>
                    <a:pt x="133074" y="272918"/>
                    <a:pt x="133074" y="273482"/>
                  </a:cubicBezTo>
                  <a:cubicBezTo>
                    <a:pt x="133074" y="278557"/>
                    <a:pt x="137585" y="278557"/>
                    <a:pt x="140404" y="280248"/>
                  </a:cubicBezTo>
                  <a:cubicBezTo>
                    <a:pt x="143372" y="282337"/>
                    <a:pt x="147201" y="282763"/>
                    <a:pt x="150555" y="281376"/>
                  </a:cubicBezTo>
                  <a:cubicBezTo>
                    <a:pt x="153304" y="280048"/>
                    <a:pt x="156609" y="281200"/>
                    <a:pt x="157937" y="283949"/>
                  </a:cubicBezTo>
                  <a:cubicBezTo>
                    <a:pt x="158397" y="284901"/>
                    <a:pt x="158575" y="285965"/>
                    <a:pt x="158448" y="287015"/>
                  </a:cubicBezTo>
                  <a:cubicBezTo>
                    <a:pt x="158448" y="290398"/>
                    <a:pt x="161268" y="292090"/>
                    <a:pt x="164651" y="290398"/>
                  </a:cubicBezTo>
                  <a:cubicBezTo>
                    <a:pt x="165799" y="289975"/>
                    <a:pt x="167086" y="290189"/>
                    <a:pt x="168035" y="290962"/>
                  </a:cubicBezTo>
                  <a:cubicBezTo>
                    <a:pt x="172596" y="294029"/>
                    <a:pt x="176930" y="297421"/>
                    <a:pt x="181004" y="301112"/>
                  </a:cubicBezTo>
                  <a:cubicBezTo>
                    <a:pt x="182695" y="302804"/>
                    <a:pt x="184387" y="305059"/>
                    <a:pt x="186079" y="306751"/>
                  </a:cubicBezTo>
                  <a:cubicBezTo>
                    <a:pt x="187909" y="308299"/>
                    <a:pt x="189606" y="309996"/>
                    <a:pt x="191154" y="311826"/>
                  </a:cubicBezTo>
                  <a:cubicBezTo>
                    <a:pt x="192932" y="314713"/>
                    <a:pt x="193905" y="318022"/>
                    <a:pt x="193973" y="321412"/>
                  </a:cubicBezTo>
                  <a:cubicBezTo>
                    <a:pt x="193973" y="324231"/>
                    <a:pt x="193409" y="325923"/>
                    <a:pt x="196792" y="326487"/>
                  </a:cubicBezTo>
                  <a:cubicBezTo>
                    <a:pt x="197356" y="326487"/>
                    <a:pt x="198484" y="327051"/>
                    <a:pt x="198484" y="327615"/>
                  </a:cubicBezTo>
                  <a:cubicBezTo>
                    <a:pt x="198490" y="327920"/>
                    <a:pt x="198249" y="328172"/>
                    <a:pt x="197943" y="328179"/>
                  </a:cubicBezTo>
                  <a:lnTo>
                    <a:pt x="196228" y="328179"/>
                  </a:lnTo>
                  <a:cubicBezTo>
                    <a:pt x="196792" y="329870"/>
                    <a:pt x="196792" y="331562"/>
                    <a:pt x="197356" y="332690"/>
                  </a:cubicBezTo>
                  <a:lnTo>
                    <a:pt x="201303" y="332690"/>
                  </a:lnTo>
                  <a:cubicBezTo>
                    <a:pt x="205476" y="332162"/>
                    <a:pt x="209617" y="331409"/>
                    <a:pt x="213709" y="330434"/>
                  </a:cubicBezTo>
                  <a:lnTo>
                    <a:pt x="235700" y="327051"/>
                  </a:lnTo>
                  <a:lnTo>
                    <a:pt x="259383" y="323668"/>
                  </a:lnTo>
                  <a:cubicBezTo>
                    <a:pt x="264691" y="323002"/>
                    <a:pt x="269961" y="322060"/>
                    <a:pt x="275172" y="320848"/>
                  </a:cubicBezTo>
                  <a:cubicBezTo>
                    <a:pt x="275736" y="320848"/>
                    <a:pt x="275736" y="320848"/>
                    <a:pt x="276299" y="320284"/>
                  </a:cubicBezTo>
                  <a:cubicBezTo>
                    <a:pt x="278713" y="317617"/>
                    <a:pt x="278947" y="313631"/>
                    <a:pt x="276863" y="310698"/>
                  </a:cubicBezTo>
                  <a:cubicBezTo>
                    <a:pt x="275875" y="309990"/>
                    <a:pt x="274696" y="309598"/>
                    <a:pt x="273480" y="309571"/>
                  </a:cubicBezTo>
                  <a:cubicBezTo>
                    <a:pt x="271224" y="309571"/>
                    <a:pt x="269533" y="309007"/>
                    <a:pt x="271224" y="306187"/>
                  </a:cubicBezTo>
                  <a:cubicBezTo>
                    <a:pt x="271789" y="305624"/>
                    <a:pt x="271224" y="303368"/>
                    <a:pt x="270661" y="302804"/>
                  </a:cubicBezTo>
                  <a:cubicBezTo>
                    <a:pt x="268405" y="299985"/>
                    <a:pt x="268969" y="298293"/>
                    <a:pt x="271789" y="296602"/>
                  </a:cubicBezTo>
                  <a:cubicBezTo>
                    <a:pt x="273550" y="295518"/>
                    <a:pt x="274619" y="293594"/>
                    <a:pt x="274608" y="291527"/>
                  </a:cubicBezTo>
                  <a:cubicBezTo>
                    <a:pt x="274608" y="288143"/>
                    <a:pt x="274044" y="285323"/>
                    <a:pt x="274044" y="281940"/>
                  </a:cubicBezTo>
                  <a:cubicBezTo>
                    <a:pt x="273404" y="276925"/>
                    <a:pt x="276165" y="272093"/>
                    <a:pt x="280811" y="270099"/>
                  </a:cubicBezTo>
                  <a:cubicBezTo>
                    <a:pt x="282503" y="268971"/>
                    <a:pt x="284758" y="267843"/>
                    <a:pt x="283631" y="265587"/>
                  </a:cubicBezTo>
                  <a:cubicBezTo>
                    <a:pt x="283630" y="266151"/>
                    <a:pt x="281374" y="263896"/>
                    <a:pt x="279683" y="263332"/>
                  </a:cubicBezTo>
                  <a:close/>
                </a:path>
              </a:pathLst>
            </a:custGeom>
            <a:solidFill>
              <a:srgbClr val="EFF0F9"/>
            </a:solidFill>
            <a:ln w="576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A9EEBDAE-FB14-4519-8E55-A857578C92CE}"/>
                </a:ext>
              </a:extLst>
            </p:cNvPr>
            <p:cNvSpPr/>
            <p:nvPr/>
          </p:nvSpPr>
          <p:spPr>
            <a:xfrm>
              <a:off x="10334252" y="6459806"/>
              <a:ext cx="138041" cy="215762"/>
            </a:xfrm>
            <a:custGeom>
              <a:avLst/>
              <a:gdLst>
                <a:gd name="connsiteX0" fmla="*/ 138040 w 138041"/>
                <a:gd name="connsiteY0" fmla="*/ 208802 h 215762"/>
                <a:gd name="connsiteX1" fmla="*/ 78299 w 138041"/>
                <a:gd name="connsiteY1" fmla="*/ 215762 h 215762"/>
                <a:gd name="connsiteX2" fmla="*/ -1 w 138041"/>
                <a:gd name="connsiteY2" fmla="*/ 107880 h 215762"/>
                <a:gd name="connsiteX3" fmla="*/ 78299 w 138041"/>
                <a:gd name="connsiteY3" fmla="*/ -1 h 215762"/>
                <a:gd name="connsiteX4" fmla="*/ 138040 w 138041"/>
                <a:gd name="connsiteY4" fmla="*/ 7539 h 215762"/>
                <a:gd name="connsiteX5" fmla="*/ 136880 w 138041"/>
                <a:gd name="connsiteY5" fmla="*/ 34800 h 215762"/>
                <a:gd name="connsiteX6" fmla="*/ 82939 w 138041"/>
                <a:gd name="connsiteY6" fmla="*/ 30160 h 215762"/>
                <a:gd name="connsiteX7" fmla="*/ 34799 w 138041"/>
                <a:gd name="connsiteY7" fmla="*/ 107880 h 215762"/>
                <a:gd name="connsiteX8" fmla="*/ 83519 w 138041"/>
                <a:gd name="connsiteY8" fmla="*/ 185601 h 215762"/>
                <a:gd name="connsiteX9" fmla="*/ 136880 w 138041"/>
                <a:gd name="connsiteY9" fmla="*/ 180961 h 215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041" h="215762">
                  <a:moveTo>
                    <a:pt x="138040" y="208802"/>
                  </a:moveTo>
                  <a:cubicBezTo>
                    <a:pt x="118367" y="212854"/>
                    <a:pt x="98378" y="215183"/>
                    <a:pt x="78299" y="215762"/>
                  </a:cubicBezTo>
                  <a:cubicBezTo>
                    <a:pt x="14499" y="215762"/>
                    <a:pt x="-1" y="179221"/>
                    <a:pt x="-1" y="107880"/>
                  </a:cubicBezTo>
                  <a:cubicBezTo>
                    <a:pt x="-1" y="32480"/>
                    <a:pt x="15659" y="-1"/>
                    <a:pt x="78299" y="-1"/>
                  </a:cubicBezTo>
                  <a:cubicBezTo>
                    <a:pt x="98415" y="518"/>
                    <a:pt x="118427" y="3044"/>
                    <a:pt x="138040" y="7539"/>
                  </a:cubicBezTo>
                  <a:lnTo>
                    <a:pt x="136880" y="34800"/>
                  </a:lnTo>
                  <a:cubicBezTo>
                    <a:pt x="119023" y="32053"/>
                    <a:pt x="101003" y="30503"/>
                    <a:pt x="82939" y="30160"/>
                  </a:cubicBezTo>
                  <a:cubicBezTo>
                    <a:pt x="44659" y="30160"/>
                    <a:pt x="34799" y="48720"/>
                    <a:pt x="34799" y="107880"/>
                  </a:cubicBezTo>
                  <a:cubicBezTo>
                    <a:pt x="34799" y="165301"/>
                    <a:pt x="42339" y="185601"/>
                    <a:pt x="83519" y="185601"/>
                  </a:cubicBezTo>
                  <a:cubicBezTo>
                    <a:pt x="101393" y="185309"/>
                    <a:pt x="119224" y="183759"/>
                    <a:pt x="136880" y="180961"/>
                  </a:cubicBezTo>
                  <a:close/>
                </a:path>
              </a:pathLst>
            </a:custGeom>
            <a:solidFill>
              <a:srgbClr val="616DC6"/>
            </a:solidFill>
            <a:ln w="576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B21B7E70-71C6-4C94-A515-1E0E752DDC10}"/>
                </a:ext>
              </a:extLst>
            </p:cNvPr>
            <p:cNvSpPr/>
            <p:nvPr/>
          </p:nvSpPr>
          <p:spPr>
            <a:xfrm>
              <a:off x="11069256" y="6594365"/>
              <a:ext cx="69270" cy="29000"/>
            </a:xfrm>
            <a:custGeom>
              <a:avLst/>
              <a:gdLst>
                <a:gd name="connsiteX0" fmla="*/ 59468 w 69270"/>
                <a:gd name="connsiteY0" fmla="*/ 0 h 29000"/>
                <a:gd name="connsiteX1" fmla="*/ 0 w 69270"/>
                <a:gd name="connsiteY1" fmla="*/ 0 h 29000"/>
                <a:gd name="connsiteX2" fmla="*/ 0 w 69270"/>
                <a:gd name="connsiteY2" fmla="*/ 29000 h 29000"/>
                <a:gd name="connsiteX3" fmla="*/ 69270 w 69270"/>
                <a:gd name="connsiteY3" fmla="*/ 29000 h 29000"/>
                <a:gd name="connsiteX4" fmla="*/ 59468 w 69270"/>
                <a:gd name="connsiteY4" fmla="*/ 0 h 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0" h="29000">
                  <a:moveTo>
                    <a:pt x="59468" y="0"/>
                  </a:moveTo>
                  <a:lnTo>
                    <a:pt x="0" y="0"/>
                  </a:lnTo>
                  <a:lnTo>
                    <a:pt x="0" y="29000"/>
                  </a:lnTo>
                  <a:lnTo>
                    <a:pt x="69270" y="29000"/>
                  </a:lnTo>
                  <a:lnTo>
                    <a:pt x="59468" y="0"/>
                  </a:lnTo>
                  <a:close/>
                </a:path>
              </a:pathLst>
            </a:custGeom>
            <a:solidFill>
              <a:srgbClr val="616DC6"/>
            </a:solidFill>
            <a:ln w="576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1A4F8446-1629-4FD2-B33E-7E0F2103E767}"/>
                </a:ext>
              </a:extLst>
            </p:cNvPr>
            <p:cNvSpPr/>
            <p:nvPr/>
          </p:nvSpPr>
          <p:spPr>
            <a:xfrm>
              <a:off x="10496656" y="6466184"/>
              <a:ext cx="171101" cy="209382"/>
            </a:xfrm>
            <a:custGeom>
              <a:avLst/>
              <a:gdLst>
                <a:gd name="connsiteX0" fmla="*/ 51621 w 171101"/>
                <a:gd name="connsiteY0" fmla="*/ 134562 h 209382"/>
                <a:gd name="connsiteX1" fmla="*/ 77721 w 171101"/>
                <a:gd name="connsiteY1" fmla="*/ 28420 h 209382"/>
                <a:gd name="connsiteX2" fmla="*/ 92801 w 171101"/>
                <a:gd name="connsiteY2" fmla="*/ 28420 h 209382"/>
                <a:gd name="connsiteX3" fmla="*/ 118321 w 171101"/>
                <a:gd name="connsiteY3" fmla="*/ 134562 h 209382"/>
                <a:gd name="connsiteX4" fmla="*/ 118321 w 171101"/>
                <a:gd name="connsiteY4" fmla="*/ 134562 h 209382"/>
                <a:gd name="connsiteX5" fmla="*/ 125861 w 171101"/>
                <a:gd name="connsiteY5" fmla="*/ 164722 h 209382"/>
                <a:gd name="connsiteX6" fmla="*/ 125861 w 171101"/>
                <a:gd name="connsiteY6" fmla="*/ 164722 h 209382"/>
                <a:gd name="connsiteX7" fmla="*/ 136882 w 171101"/>
                <a:gd name="connsiteY7" fmla="*/ 209382 h 209382"/>
                <a:gd name="connsiteX8" fmla="*/ 171102 w 171101"/>
                <a:gd name="connsiteY8" fmla="*/ 209382 h 209382"/>
                <a:gd name="connsiteX9" fmla="*/ 118901 w 171101"/>
                <a:gd name="connsiteY9" fmla="*/ 0 h 209382"/>
                <a:gd name="connsiteX10" fmla="*/ 51621 w 171101"/>
                <a:gd name="connsiteY10" fmla="*/ 0 h 209382"/>
                <a:gd name="connsiteX11" fmla="*/ 0 w 171101"/>
                <a:gd name="connsiteY11" fmla="*/ 209382 h 209382"/>
                <a:gd name="connsiteX12" fmla="*/ 34220 w 171101"/>
                <a:gd name="connsiteY12" fmla="*/ 209382 h 209382"/>
                <a:gd name="connsiteX13" fmla="*/ 45241 w 171101"/>
                <a:gd name="connsiteY13" fmla="*/ 164722 h 20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1101" h="209382">
                  <a:moveTo>
                    <a:pt x="51621" y="134562"/>
                  </a:moveTo>
                  <a:lnTo>
                    <a:pt x="77721" y="28420"/>
                  </a:lnTo>
                  <a:lnTo>
                    <a:pt x="92801" y="28420"/>
                  </a:lnTo>
                  <a:lnTo>
                    <a:pt x="118321" y="134562"/>
                  </a:lnTo>
                  <a:lnTo>
                    <a:pt x="118321" y="134562"/>
                  </a:lnTo>
                  <a:lnTo>
                    <a:pt x="125861" y="164722"/>
                  </a:lnTo>
                  <a:lnTo>
                    <a:pt x="125861" y="164722"/>
                  </a:lnTo>
                  <a:lnTo>
                    <a:pt x="136882" y="209382"/>
                  </a:lnTo>
                  <a:lnTo>
                    <a:pt x="171102" y="209382"/>
                  </a:lnTo>
                  <a:lnTo>
                    <a:pt x="118901" y="0"/>
                  </a:lnTo>
                  <a:lnTo>
                    <a:pt x="51621" y="0"/>
                  </a:lnTo>
                  <a:lnTo>
                    <a:pt x="0" y="209382"/>
                  </a:lnTo>
                  <a:lnTo>
                    <a:pt x="34220" y="209382"/>
                  </a:lnTo>
                  <a:lnTo>
                    <a:pt x="45241" y="164722"/>
                  </a:lnTo>
                </a:path>
              </a:pathLst>
            </a:custGeom>
            <a:solidFill>
              <a:srgbClr val="616DC6"/>
            </a:solidFill>
            <a:ln w="576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1DF5AE01-E50E-492F-A203-F711F6E27765}"/>
                </a:ext>
              </a:extLst>
            </p:cNvPr>
            <p:cNvSpPr/>
            <p:nvPr/>
          </p:nvSpPr>
          <p:spPr>
            <a:xfrm>
              <a:off x="10554656" y="6594365"/>
              <a:ext cx="77593" cy="29000"/>
            </a:xfrm>
            <a:custGeom>
              <a:avLst/>
              <a:gdLst>
                <a:gd name="connsiteX0" fmla="*/ 7250 w 77593"/>
                <a:gd name="connsiteY0" fmla="*/ 0 h 29000"/>
                <a:gd name="connsiteX1" fmla="*/ 0 w 77593"/>
                <a:gd name="connsiteY1" fmla="*/ 29000 h 29000"/>
                <a:gd name="connsiteX2" fmla="*/ 77593 w 77593"/>
                <a:gd name="connsiteY2" fmla="*/ 29000 h 29000"/>
                <a:gd name="connsiteX3" fmla="*/ 67791 w 77593"/>
                <a:gd name="connsiteY3" fmla="*/ 0 h 29000"/>
                <a:gd name="connsiteX4" fmla="*/ 7250 w 77593"/>
                <a:gd name="connsiteY4" fmla="*/ 0 h 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93" h="29000">
                  <a:moveTo>
                    <a:pt x="7250" y="0"/>
                  </a:moveTo>
                  <a:lnTo>
                    <a:pt x="0" y="29000"/>
                  </a:lnTo>
                  <a:lnTo>
                    <a:pt x="77593" y="29000"/>
                  </a:lnTo>
                  <a:lnTo>
                    <a:pt x="67791" y="0"/>
                  </a:lnTo>
                  <a:lnTo>
                    <a:pt x="7250" y="0"/>
                  </a:lnTo>
                  <a:close/>
                </a:path>
              </a:pathLst>
            </a:custGeom>
            <a:solidFill>
              <a:srgbClr val="616DC6"/>
            </a:solidFill>
            <a:ln w="576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C9C03107-6832-44C5-9786-27889F0DC012}"/>
                </a:ext>
              </a:extLst>
            </p:cNvPr>
            <p:cNvSpPr/>
            <p:nvPr/>
          </p:nvSpPr>
          <p:spPr>
            <a:xfrm>
              <a:off x="10692696" y="6466186"/>
              <a:ext cx="117161" cy="209382"/>
            </a:xfrm>
            <a:custGeom>
              <a:avLst/>
              <a:gdLst>
                <a:gd name="connsiteX0" fmla="*/ -1 w 117161"/>
                <a:gd name="connsiteY0" fmla="*/ 209382 h 209382"/>
                <a:gd name="connsiteX1" fmla="*/ -1 w 117161"/>
                <a:gd name="connsiteY1" fmla="*/ -1 h 209382"/>
                <a:gd name="connsiteX2" fmla="*/ 33639 w 117161"/>
                <a:gd name="connsiteY2" fmla="*/ -1 h 209382"/>
                <a:gd name="connsiteX3" fmla="*/ 33639 w 117161"/>
                <a:gd name="connsiteY3" fmla="*/ 179221 h 209382"/>
                <a:gd name="connsiteX4" fmla="*/ 117160 w 117161"/>
                <a:gd name="connsiteY4" fmla="*/ 179221 h 209382"/>
                <a:gd name="connsiteX5" fmla="*/ 117160 w 117161"/>
                <a:gd name="connsiteY5" fmla="*/ 209382 h 20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61" h="209382">
                  <a:moveTo>
                    <a:pt x="-1" y="209382"/>
                  </a:moveTo>
                  <a:lnTo>
                    <a:pt x="-1" y="-1"/>
                  </a:lnTo>
                  <a:lnTo>
                    <a:pt x="33639" y="-1"/>
                  </a:lnTo>
                  <a:lnTo>
                    <a:pt x="33639" y="179221"/>
                  </a:lnTo>
                  <a:lnTo>
                    <a:pt x="117160" y="179221"/>
                  </a:lnTo>
                  <a:lnTo>
                    <a:pt x="117160" y="209382"/>
                  </a:lnTo>
                  <a:close/>
                </a:path>
              </a:pathLst>
            </a:custGeom>
            <a:solidFill>
              <a:srgbClr val="616DC6"/>
            </a:solidFill>
            <a:ln w="576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EFC284F-A82B-4409-8247-C0CA02C03E74}"/>
                </a:ext>
              </a:extLst>
            </p:cNvPr>
            <p:cNvSpPr/>
            <p:nvPr/>
          </p:nvSpPr>
          <p:spPr>
            <a:xfrm>
              <a:off x="10827257" y="6466186"/>
              <a:ext cx="147901" cy="209382"/>
            </a:xfrm>
            <a:custGeom>
              <a:avLst/>
              <a:gdLst>
                <a:gd name="connsiteX0" fmla="*/ 33639 w 147901"/>
                <a:gd name="connsiteY0" fmla="*/ 144421 h 209382"/>
                <a:gd name="connsiteX1" fmla="*/ 33639 w 147901"/>
                <a:gd name="connsiteY1" fmla="*/ 209382 h 209382"/>
                <a:gd name="connsiteX2" fmla="*/ -1 w 147901"/>
                <a:gd name="connsiteY2" fmla="*/ 209382 h 209382"/>
                <a:gd name="connsiteX3" fmla="*/ -1 w 147901"/>
                <a:gd name="connsiteY3" fmla="*/ -1 h 209382"/>
                <a:gd name="connsiteX4" fmla="*/ 76559 w 147901"/>
                <a:gd name="connsiteY4" fmla="*/ -1 h 209382"/>
                <a:gd name="connsiteX5" fmla="*/ 147900 w 147901"/>
                <a:gd name="connsiteY5" fmla="*/ 70180 h 209382"/>
                <a:gd name="connsiteX6" fmla="*/ 76559 w 147901"/>
                <a:gd name="connsiteY6" fmla="*/ 143841 h 209382"/>
                <a:gd name="connsiteX7" fmla="*/ 33639 w 147901"/>
                <a:gd name="connsiteY7" fmla="*/ 143841 h 209382"/>
                <a:gd name="connsiteX8" fmla="*/ 76559 w 147901"/>
                <a:gd name="connsiteY8" fmla="*/ 114261 h 209382"/>
                <a:gd name="connsiteX9" fmla="*/ 113100 w 147901"/>
                <a:gd name="connsiteY9" fmla="*/ 70180 h 209382"/>
                <a:gd name="connsiteX10" fmla="*/ 76559 w 147901"/>
                <a:gd name="connsiteY10" fmla="*/ 29000 h 209382"/>
                <a:gd name="connsiteX11" fmla="*/ 34219 w 147901"/>
                <a:gd name="connsiteY11" fmla="*/ 29000 h 209382"/>
                <a:gd name="connsiteX12" fmla="*/ 34219 w 147901"/>
                <a:gd name="connsiteY12" fmla="*/ 114261 h 20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7901" h="209382">
                  <a:moveTo>
                    <a:pt x="33639" y="144421"/>
                  </a:moveTo>
                  <a:lnTo>
                    <a:pt x="33639" y="209382"/>
                  </a:lnTo>
                  <a:lnTo>
                    <a:pt x="-1" y="209382"/>
                  </a:lnTo>
                  <a:lnTo>
                    <a:pt x="-1" y="-1"/>
                  </a:lnTo>
                  <a:lnTo>
                    <a:pt x="76559" y="-1"/>
                  </a:lnTo>
                  <a:cubicBezTo>
                    <a:pt x="124120" y="-1"/>
                    <a:pt x="147900" y="23199"/>
                    <a:pt x="147900" y="70180"/>
                  </a:cubicBezTo>
                  <a:cubicBezTo>
                    <a:pt x="147900" y="117741"/>
                    <a:pt x="124120" y="143841"/>
                    <a:pt x="76559" y="143841"/>
                  </a:cubicBezTo>
                  <a:lnTo>
                    <a:pt x="33639" y="143841"/>
                  </a:lnTo>
                  <a:close/>
                  <a:moveTo>
                    <a:pt x="76559" y="114261"/>
                  </a:moveTo>
                  <a:cubicBezTo>
                    <a:pt x="102080" y="114261"/>
                    <a:pt x="113100" y="99180"/>
                    <a:pt x="113100" y="70180"/>
                  </a:cubicBezTo>
                  <a:cubicBezTo>
                    <a:pt x="113100" y="41760"/>
                    <a:pt x="102080" y="29000"/>
                    <a:pt x="76559" y="29000"/>
                  </a:cubicBezTo>
                  <a:lnTo>
                    <a:pt x="34219" y="29000"/>
                  </a:lnTo>
                  <a:lnTo>
                    <a:pt x="34219" y="114261"/>
                  </a:lnTo>
                  <a:close/>
                </a:path>
              </a:pathLst>
            </a:custGeom>
            <a:solidFill>
              <a:srgbClr val="616DC6"/>
            </a:solidFill>
            <a:ln w="576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2C204D99-BFB0-4242-B0CB-B499691C1F04}"/>
                </a:ext>
              </a:extLst>
            </p:cNvPr>
            <p:cNvSpPr/>
            <p:nvPr/>
          </p:nvSpPr>
          <p:spPr>
            <a:xfrm>
              <a:off x="11038960" y="6466186"/>
              <a:ext cx="127642" cy="209382"/>
            </a:xfrm>
            <a:custGeom>
              <a:avLst/>
              <a:gdLst>
                <a:gd name="connsiteX0" fmla="*/ 75440 w 127642"/>
                <a:gd name="connsiteY0" fmla="*/ -1 h 209382"/>
                <a:gd name="connsiteX1" fmla="*/ -1 w 127642"/>
                <a:gd name="connsiteY1" fmla="*/ -1 h 209382"/>
                <a:gd name="connsiteX2" fmla="*/ 22659 w 127642"/>
                <a:gd name="connsiteY2" fmla="*/ 28420 h 209382"/>
                <a:gd name="connsiteX3" fmla="*/ 49340 w 127642"/>
                <a:gd name="connsiteY3" fmla="*/ 28420 h 209382"/>
                <a:gd name="connsiteX4" fmla="*/ 74860 w 127642"/>
                <a:gd name="connsiteY4" fmla="*/ 134561 h 209382"/>
                <a:gd name="connsiteX5" fmla="*/ 82400 w 127642"/>
                <a:gd name="connsiteY5" fmla="*/ 164721 h 209382"/>
                <a:gd name="connsiteX6" fmla="*/ 93420 w 127642"/>
                <a:gd name="connsiteY6" fmla="*/ 209382 h 209382"/>
                <a:gd name="connsiteX7" fmla="*/ 127641 w 127642"/>
                <a:gd name="connsiteY7" fmla="*/ 209382 h 20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642" h="209382">
                  <a:moveTo>
                    <a:pt x="75440" y="-1"/>
                  </a:moveTo>
                  <a:lnTo>
                    <a:pt x="-1" y="-1"/>
                  </a:lnTo>
                  <a:cubicBezTo>
                    <a:pt x="8501" y="9449"/>
                    <a:pt x="22659" y="28420"/>
                    <a:pt x="22659" y="28420"/>
                  </a:cubicBezTo>
                  <a:lnTo>
                    <a:pt x="49340" y="28420"/>
                  </a:lnTo>
                  <a:lnTo>
                    <a:pt x="74860" y="134561"/>
                  </a:lnTo>
                  <a:lnTo>
                    <a:pt x="82400" y="164721"/>
                  </a:lnTo>
                  <a:lnTo>
                    <a:pt x="93420" y="209382"/>
                  </a:lnTo>
                  <a:lnTo>
                    <a:pt x="127641" y="209382"/>
                  </a:lnTo>
                  <a:close/>
                </a:path>
              </a:pathLst>
            </a:custGeom>
            <a:solidFill>
              <a:srgbClr val="FFFFFF"/>
            </a:solidFill>
            <a:ln w="576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39B654E7-C958-4BF7-8033-D53B46601AA9}"/>
                </a:ext>
              </a:extLst>
            </p:cNvPr>
            <p:cNvSpPr/>
            <p:nvPr/>
          </p:nvSpPr>
          <p:spPr>
            <a:xfrm>
              <a:off x="11186861" y="6466186"/>
              <a:ext cx="156021" cy="209382"/>
            </a:xfrm>
            <a:custGeom>
              <a:avLst/>
              <a:gdLst>
                <a:gd name="connsiteX0" fmla="*/ -1 w 156021"/>
                <a:gd name="connsiteY0" fmla="*/ 209382 h 209382"/>
                <a:gd name="connsiteX1" fmla="*/ -1 w 156021"/>
                <a:gd name="connsiteY1" fmla="*/ -1 h 209382"/>
                <a:gd name="connsiteX2" fmla="*/ 72499 w 156021"/>
                <a:gd name="connsiteY2" fmla="*/ -1 h 209382"/>
                <a:gd name="connsiteX3" fmla="*/ 156020 w 156021"/>
                <a:gd name="connsiteY3" fmla="*/ 100920 h 209382"/>
                <a:gd name="connsiteX4" fmla="*/ 72499 w 156021"/>
                <a:gd name="connsiteY4" fmla="*/ 208802 h 209382"/>
                <a:gd name="connsiteX5" fmla="*/ -1 w 156021"/>
                <a:gd name="connsiteY5" fmla="*/ 209382 h 209382"/>
                <a:gd name="connsiteX6" fmla="*/ 72499 w 156021"/>
                <a:gd name="connsiteY6" fmla="*/ 29580 h 209382"/>
                <a:gd name="connsiteX7" fmla="*/ 34219 w 156021"/>
                <a:gd name="connsiteY7" fmla="*/ 29580 h 209382"/>
                <a:gd name="connsiteX8" fmla="*/ 34219 w 156021"/>
                <a:gd name="connsiteY8" fmla="*/ 179221 h 209382"/>
                <a:gd name="connsiteX9" fmla="*/ 72499 w 156021"/>
                <a:gd name="connsiteY9" fmla="*/ 179221 h 209382"/>
                <a:gd name="connsiteX10" fmla="*/ 121220 w 156021"/>
                <a:gd name="connsiteY10" fmla="*/ 100920 h 209382"/>
                <a:gd name="connsiteX11" fmla="*/ 72499 w 156021"/>
                <a:gd name="connsiteY11" fmla="*/ 29580 h 20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021" h="209382">
                  <a:moveTo>
                    <a:pt x="-1" y="209382"/>
                  </a:moveTo>
                  <a:lnTo>
                    <a:pt x="-1" y="-1"/>
                  </a:lnTo>
                  <a:lnTo>
                    <a:pt x="72499" y="-1"/>
                  </a:lnTo>
                  <a:cubicBezTo>
                    <a:pt x="139780" y="-1"/>
                    <a:pt x="156020" y="35960"/>
                    <a:pt x="156020" y="100920"/>
                  </a:cubicBezTo>
                  <a:cubicBezTo>
                    <a:pt x="156020" y="167041"/>
                    <a:pt x="141520" y="208802"/>
                    <a:pt x="72499" y="208802"/>
                  </a:cubicBezTo>
                  <a:cubicBezTo>
                    <a:pt x="72499" y="209382"/>
                    <a:pt x="-1" y="209382"/>
                    <a:pt x="-1" y="209382"/>
                  </a:cubicBezTo>
                  <a:close/>
                  <a:moveTo>
                    <a:pt x="72499" y="29580"/>
                  </a:moveTo>
                  <a:lnTo>
                    <a:pt x="34219" y="29580"/>
                  </a:lnTo>
                  <a:lnTo>
                    <a:pt x="34219" y="179221"/>
                  </a:lnTo>
                  <a:lnTo>
                    <a:pt x="72499" y="179221"/>
                  </a:lnTo>
                  <a:cubicBezTo>
                    <a:pt x="114840" y="179221"/>
                    <a:pt x="121220" y="146741"/>
                    <a:pt x="121220" y="100920"/>
                  </a:cubicBezTo>
                  <a:cubicBezTo>
                    <a:pt x="121220" y="55680"/>
                    <a:pt x="114840" y="29580"/>
                    <a:pt x="72499" y="29580"/>
                  </a:cubicBezTo>
                  <a:close/>
                </a:path>
              </a:pathLst>
            </a:custGeom>
            <a:solidFill>
              <a:srgbClr val="616DC6"/>
            </a:solidFill>
            <a:ln w="5760"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FB34FEF7-1407-4FFF-B37F-7C8CF20993AE}"/>
                </a:ext>
              </a:extLst>
            </p:cNvPr>
            <p:cNvSpPr/>
            <p:nvPr/>
          </p:nvSpPr>
          <p:spPr>
            <a:xfrm>
              <a:off x="11360863" y="6459226"/>
              <a:ext cx="141521" cy="216342"/>
            </a:xfrm>
            <a:custGeom>
              <a:avLst/>
              <a:gdLst>
                <a:gd name="connsiteX0" fmla="*/ 133980 w 141521"/>
                <a:gd name="connsiteY0" fmla="*/ 34800 h 216342"/>
                <a:gd name="connsiteX1" fmla="*/ 73659 w 141521"/>
                <a:gd name="connsiteY1" fmla="*/ 30160 h 216342"/>
                <a:gd name="connsiteX2" fmla="*/ 34799 w 141521"/>
                <a:gd name="connsiteY2" fmla="*/ 57420 h 216342"/>
                <a:gd name="connsiteX3" fmla="*/ 81779 w 141521"/>
                <a:gd name="connsiteY3" fmla="*/ 91060 h 216342"/>
                <a:gd name="connsiteX4" fmla="*/ 141520 w 141521"/>
                <a:gd name="connsiteY4" fmla="*/ 150801 h 216342"/>
                <a:gd name="connsiteX5" fmla="*/ 71339 w 141521"/>
                <a:gd name="connsiteY5" fmla="*/ 216342 h 216342"/>
                <a:gd name="connsiteX6" fmla="*/ 2899 w 141521"/>
                <a:gd name="connsiteY6" fmla="*/ 208222 h 216342"/>
                <a:gd name="connsiteX7" fmla="*/ 6379 w 141521"/>
                <a:gd name="connsiteY7" fmla="*/ 180961 h 216342"/>
                <a:gd name="connsiteX8" fmla="*/ 69019 w 141521"/>
                <a:gd name="connsiteY8" fmla="*/ 186181 h 216342"/>
                <a:gd name="connsiteX9" fmla="*/ 106720 w 141521"/>
                <a:gd name="connsiteY9" fmla="*/ 152541 h 216342"/>
                <a:gd name="connsiteX10" fmla="*/ 64959 w 141521"/>
                <a:gd name="connsiteY10" fmla="*/ 121221 h 216342"/>
                <a:gd name="connsiteX11" fmla="*/ -1 w 141521"/>
                <a:gd name="connsiteY11" fmla="*/ 59740 h 216342"/>
                <a:gd name="connsiteX12" fmla="*/ 69599 w 141521"/>
                <a:gd name="connsiteY12" fmla="*/ -1 h 216342"/>
                <a:gd name="connsiteX13" fmla="*/ 135720 w 141521"/>
                <a:gd name="connsiteY13" fmla="*/ 7539 h 21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521" h="216342">
                  <a:moveTo>
                    <a:pt x="133980" y="34800"/>
                  </a:moveTo>
                  <a:cubicBezTo>
                    <a:pt x="133980" y="34800"/>
                    <a:pt x="91060" y="30160"/>
                    <a:pt x="73659" y="30160"/>
                  </a:cubicBezTo>
                  <a:cubicBezTo>
                    <a:pt x="48139" y="30160"/>
                    <a:pt x="34799" y="39440"/>
                    <a:pt x="34799" y="57420"/>
                  </a:cubicBezTo>
                  <a:cubicBezTo>
                    <a:pt x="34799" y="77140"/>
                    <a:pt x="45819" y="81780"/>
                    <a:pt x="81779" y="91060"/>
                  </a:cubicBezTo>
                  <a:cubicBezTo>
                    <a:pt x="125860" y="103240"/>
                    <a:pt x="141520" y="114841"/>
                    <a:pt x="141520" y="150801"/>
                  </a:cubicBezTo>
                  <a:cubicBezTo>
                    <a:pt x="141520" y="196622"/>
                    <a:pt x="113100" y="216342"/>
                    <a:pt x="71339" y="216342"/>
                  </a:cubicBezTo>
                  <a:cubicBezTo>
                    <a:pt x="48354" y="215385"/>
                    <a:pt x="25472" y="212670"/>
                    <a:pt x="2899" y="208222"/>
                  </a:cubicBezTo>
                  <a:lnTo>
                    <a:pt x="6379" y="180961"/>
                  </a:lnTo>
                  <a:cubicBezTo>
                    <a:pt x="6379" y="180961"/>
                    <a:pt x="47559" y="186181"/>
                    <a:pt x="69019" y="186181"/>
                  </a:cubicBezTo>
                  <a:cubicBezTo>
                    <a:pt x="95120" y="186181"/>
                    <a:pt x="106720" y="174581"/>
                    <a:pt x="106720" y="152541"/>
                  </a:cubicBezTo>
                  <a:cubicBezTo>
                    <a:pt x="106720" y="134561"/>
                    <a:pt x="97440" y="128761"/>
                    <a:pt x="64959" y="121221"/>
                  </a:cubicBezTo>
                  <a:cubicBezTo>
                    <a:pt x="19719" y="109620"/>
                    <a:pt x="-1" y="95700"/>
                    <a:pt x="-1" y="59740"/>
                  </a:cubicBezTo>
                  <a:cubicBezTo>
                    <a:pt x="-1" y="17399"/>
                    <a:pt x="27839" y="-1"/>
                    <a:pt x="69599" y="-1"/>
                  </a:cubicBezTo>
                  <a:cubicBezTo>
                    <a:pt x="91796" y="860"/>
                    <a:pt x="113900" y="3381"/>
                    <a:pt x="135720" y="7539"/>
                  </a:cubicBezTo>
                  <a:close/>
                </a:path>
              </a:pathLst>
            </a:custGeom>
            <a:solidFill>
              <a:srgbClr val="616DC6"/>
            </a:solidFill>
            <a:ln w="576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EA17164A-E6B7-403D-BF75-98F9F6F2BD2F}"/>
                </a:ext>
              </a:extLst>
            </p:cNvPr>
            <p:cNvSpPr/>
            <p:nvPr/>
          </p:nvSpPr>
          <p:spPr>
            <a:xfrm>
              <a:off x="11023009" y="6485377"/>
              <a:ext cx="36250" cy="188741"/>
            </a:xfrm>
            <a:custGeom>
              <a:avLst/>
              <a:gdLst>
                <a:gd name="connsiteX0" fmla="*/ -1 w 36250"/>
                <a:gd name="connsiteY0" fmla="*/ 188740 h 188741"/>
                <a:gd name="connsiteX1" fmla="*/ -1 w 36250"/>
                <a:gd name="connsiteY1" fmla="*/ -1 h 188741"/>
                <a:gd name="connsiteX2" fmla="*/ 36249 w 36250"/>
                <a:gd name="connsiteY2" fmla="*/ -1 h 188741"/>
                <a:gd name="connsiteX3" fmla="*/ 36249 w 36250"/>
                <a:gd name="connsiteY3" fmla="*/ 188739 h 188741"/>
              </a:gdLst>
              <a:ahLst/>
              <a:cxnLst>
                <a:cxn ang="0">
                  <a:pos x="connsiteX0" y="connsiteY0"/>
                </a:cxn>
                <a:cxn ang="0">
                  <a:pos x="connsiteX1" y="connsiteY1"/>
                </a:cxn>
                <a:cxn ang="0">
                  <a:pos x="connsiteX2" y="connsiteY2"/>
                </a:cxn>
                <a:cxn ang="0">
                  <a:pos x="connsiteX3" y="connsiteY3"/>
                </a:cxn>
              </a:cxnLst>
              <a:rect l="l" t="t" r="r" b="b"/>
              <a:pathLst>
                <a:path w="36250" h="188741">
                  <a:moveTo>
                    <a:pt x="-1" y="188740"/>
                  </a:moveTo>
                  <a:lnTo>
                    <a:pt x="-1" y="-1"/>
                  </a:lnTo>
                  <a:lnTo>
                    <a:pt x="36249" y="-1"/>
                  </a:lnTo>
                  <a:lnTo>
                    <a:pt x="36249" y="188739"/>
                  </a:lnTo>
                </a:path>
              </a:pathLst>
            </a:custGeom>
            <a:solidFill>
              <a:srgbClr val="616DC6"/>
            </a:solidFill>
            <a:ln w="576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0DFA7690-10FD-4CAE-A363-4DEAAC79C60F}"/>
                </a:ext>
              </a:extLst>
            </p:cNvPr>
            <p:cNvSpPr/>
            <p:nvPr/>
          </p:nvSpPr>
          <p:spPr>
            <a:xfrm>
              <a:off x="10883808" y="6634968"/>
              <a:ext cx="36250" cy="40600"/>
            </a:xfrm>
            <a:custGeom>
              <a:avLst/>
              <a:gdLst>
                <a:gd name="connsiteX0" fmla="*/ 36249 w 36250"/>
                <a:gd name="connsiteY0" fmla="*/ -1 h 40600"/>
                <a:gd name="connsiteX1" fmla="*/ 36249 w 36250"/>
                <a:gd name="connsiteY1" fmla="*/ 40600 h 40600"/>
                <a:gd name="connsiteX2" fmla="*/ -1 w 36250"/>
                <a:gd name="connsiteY2" fmla="*/ 40600 h 40600"/>
                <a:gd name="connsiteX3" fmla="*/ -1 w 36250"/>
                <a:gd name="connsiteY3" fmla="*/ -1 h 40600"/>
              </a:gdLst>
              <a:ahLst/>
              <a:cxnLst>
                <a:cxn ang="0">
                  <a:pos x="connsiteX0" y="connsiteY0"/>
                </a:cxn>
                <a:cxn ang="0">
                  <a:pos x="connsiteX1" y="connsiteY1"/>
                </a:cxn>
                <a:cxn ang="0">
                  <a:pos x="connsiteX2" y="connsiteY2"/>
                </a:cxn>
                <a:cxn ang="0">
                  <a:pos x="connsiteX3" y="connsiteY3"/>
                </a:cxn>
              </a:cxnLst>
              <a:rect l="l" t="t" r="r" b="b"/>
              <a:pathLst>
                <a:path w="36250" h="40600">
                  <a:moveTo>
                    <a:pt x="36249" y="-1"/>
                  </a:moveTo>
                  <a:lnTo>
                    <a:pt x="36249" y="40600"/>
                  </a:lnTo>
                  <a:lnTo>
                    <a:pt x="-1" y="40600"/>
                  </a:lnTo>
                  <a:lnTo>
                    <a:pt x="-1" y="-1"/>
                  </a:lnTo>
                </a:path>
              </a:pathLst>
            </a:custGeom>
            <a:solidFill>
              <a:srgbClr val="B2B7E3">
                <a:alpha val="50000"/>
              </a:srgbClr>
            </a:solidFill>
            <a:ln w="576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634C6FFB-473C-4656-8716-E5FFB4A965A9}"/>
                </a:ext>
              </a:extLst>
            </p:cNvPr>
            <p:cNvSpPr/>
            <p:nvPr/>
          </p:nvSpPr>
          <p:spPr>
            <a:xfrm>
              <a:off x="10930208" y="6617568"/>
              <a:ext cx="36250" cy="58000"/>
            </a:xfrm>
            <a:custGeom>
              <a:avLst/>
              <a:gdLst>
                <a:gd name="connsiteX0" fmla="*/ 36249 w 36250"/>
                <a:gd name="connsiteY0" fmla="*/ -1 h 58000"/>
                <a:gd name="connsiteX1" fmla="*/ 36249 w 36250"/>
                <a:gd name="connsiteY1" fmla="*/ 58000 h 58000"/>
                <a:gd name="connsiteX2" fmla="*/ -1 w 36250"/>
                <a:gd name="connsiteY2" fmla="*/ 58000 h 58000"/>
                <a:gd name="connsiteX3" fmla="*/ -1 w 36250"/>
                <a:gd name="connsiteY3" fmla="*/ -1 h 58000"/>
              </a:gdLst>
              <a:ahLst/>
              <a:cxnLst>
                <a:cxn ang="0">
                  <a:pos x="connsiteX0" y="connsiteY0"/>
                </a:cxn>
                <a:cxn ang="0">
                  <a:pos x="connsiteX1" y="connsiteY1"/>
                </a:cxn>
                <a:cxn ang="0">
                  <a:pos x="connsiteX2" y="connsiteY2"/>
                </a:cxn>
                <a:cxn ang="0">
                  <a:pos x="connsiteX3" y="connsiteY3"/>
                </a:cxn>
              </a:cxnLst>
              <a:rect l="l" t="t" r="r" b="b"/>
              <a:pathLst>
                <a:path w="36250" h="58000">
                  <a:moveTo>
                    <a:pt x="36249" y="-1"/>
                  </a:moveTo>
                  <a:lnTo>
                    <a:pt x="36249" y="58000"/>
                  </a:lnTo>
                  <a:lnTo>
                    <a:pt x="-1" y="58000"/>
                  </a:lnTo>
                  <a:lnTo>
                    <a:pt x="-1" y="-1"/>
                  </a:lnTo>
                </a:path>
              </a:pathLst>
            </a:custGeom>
            <a:solidFill>
              <a:srgbClr val="9AA2DB">
                <a:alpha val="80000"/>
              </a:srgbClr>
            </a:solidFill>
            <a:ln w="576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31D3F07F-7CE1-46A9-8FB8-5CE52AFBAA3F}"/>
                </a:ext>
              </a:extLst>
            </p:cNvPr>
            <p:cNvSpPr/>
            <p:nvPr/>
          </p:nvSpPr>
          <p:spPr>
            <a:xfrm>
              <a:off x="10976609" y="6594367"/>
              <a:ext cx="36250" cy="79750"/>
            </a:xfrm>
            <a:custGeom>
              <a:avLst/>
              <a:gdLst>
                <a:gd name="connsiteX0" fmla="*/ 36249 w 36250"/>
                <a:gd name="connsiteY0" fmla="*/ -1 h 79750"/>
                <a:gd name="connsiteX1" fmla="*/ 36249 w 36250"/>
                <a:gd name="connsiteY1" fmla="*/ 79750 h 79750"/>
                <a:gd name="connsiteX2" fmla="*/ -1 w 36250"/>
                <a:gd name="connsiteY2" fmla="*/ 79750 h 79750"/>
                <a:gd name="connsiteX3" fmla="*/ -1 w 36250"/>
                <a:gd name="connsiteY3" fmla="*/ -1 h 79750"/>
              </a:gdLst>
              <a:ahLst/>
              <a:cxnLst>
                <a:cxn ang="0">
                  <a:pos x="connsiteX0" y="connsiteY0"/>
                </a:cxn>
                <a:cxn ang="0">
                  <a:pos x="connsiteX1" y="connsiteY1"/>
                </a:cxn>
                <a:cxn ang="0">
                  <a:pos x="connsiteX2" y="connsiteY2"/>
                </a:cxn>
                <a:cxn ang="0">
                  <a:pos x="connsiteX3" y="connsiteY3"/>
                </a:cxn>
              </a:cxnLst>
              <a:rect l="l" t="t" r="r" b="b"/>
              <a:pathLst>
                <a:path w="36250" h="79750">
                  <a:moveTo>
                    <a:pt x="36249" y="-1"/>
                  </a:moveTo>
                  <a:lnTo>
                    <a:pt x="36249" y="79750"/>
                  </a:lnTo>
                  <a:lnTo>
                    <a:pt x="-1" y="79750"/>
                  </a:lnTo>
                  <a:lnTo>
                    <a:pt x="-1" y="-1"/>
                  </a:lnTo>
                </a:path>
              </a:pathLst>
            </a:custGeom>
            <a:solidFill>
              <a:srgbClr val="828CD2"/>
            </a:solidFill>
            <a:ln w="576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3CA345DB-E98D-4E46-9664-52609F965CE6}"/>
                </a:ext>
              </a:extLst>
            </p:cNvPr>
            <p:cNvSpPr/>
            <p:nvPr/>
          </p:nvSpPr>
          <p:spPr>
            <a:xfrm>
              <a:off x="11023012" y="6601035"/>
              <a:ext cx="18850" cy="73852"/>
            </a:xfrm>
            <a:custGeom>
              <a:avLst/>
              <a:gdLst>
                <a:gd name="connsiteX0" fmla="*/ 0 w 18850"/>
                <a:gd name="connsiteY0" fmla="*/ 73852 h 73852"/>
                <a:gd name="connsiteX1" fmla="*/ 18850 w 18850"/>
                <a:gd name="connsiteY1" fmla="*/ 0 h 73852"/>
                <a:gd name="connsiteX2" fmla="*/ 0 w 18850"/>
                <a:gd name="connsiteY2" fmla="*/ 0 h 73852"/>
                <a:gd name="connsiteX3" fmla="*/ 0 w 18850"/>
                <a:gd name="connsiteY3" fmla="*/ 73852 h 73852"/>
              </a:gdLst>
              <a:ahLst/>
              <a:cxnLst>
                <a:cxn ang="0">
                  <a:pos x="connsiteX0" y="connsiteY0"/>
                </a:cxn>
                <a:cxn ang="0">
                  <a:pos x="connsiteX1" y="connsiteY1"/>
                </a:cxn>
                <a:cxn ang="0">
                  <a:pos x="connsiteX2" y="connsiteY2"/>
                </a:cxn>
                <a:cxn ang="0">
                  <a:pos x="connsiteX3" y="connsiteY3"/>
                </a:cxn>
              </a:cxnLst>
              <a:rect l="l" t="t" r="r" b="b"/>
              <a:pathLst>
                <a:path w="18850" h="73852">
                  <a:moveTo>
                    <a:pt x="0" y="73852"/>
                  </a:moveTo>
                  <a:lnTo>
                    <a:pt x="18850" y="0"/>
                  </a:lnTo>
                  <a:lnTo>
                    <a:pt x="0" y="0"/>
                  </a:lnTo>
                  <a:lnTo>
                    <a:pt x="0" y="73852"/>
                  </a:lnTo>
                  <a:close/>
                </a:path>
              </a:pathLst>
            </a:custGeom>
            <a:solidFill>
              <a:srgbClr val="828CD2"/>
            </a:solidFill>
            <a:ln w="5760"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ABE2DA23-BF14-41F6-8248-902D1D4714A0}"/>
                </a:ext>
              </a:extLst>
            </p:cNvPr>
            <p:cNvSpPr/>
            <p:nvPr/>
          </p:nvSpPr>
          <p:spPr>
            <a:xfrm>
              <a:off x="11023012" y="6538105"/>
              <a:ext cx="36250" cy="62930"/>
            </a:xfrm>
            <a:custGeom>
              <a:avLst/>
              <a:gdLst>
                <a:gd name="connsiteX0" fmla="*/ 0 w 36250"/>
                <a:gd name="connsiteY0" fmla="*/ 0 h 62930"/>
                <a:gd name="connsiteX1" fmla="*/ 0 w 36250"/>
                <a:gd name="connsiteY1" fmla="*/ 62931 h 62930"/>
                <a:gd name="connsiteX2" fmla="*/ 18850 w 36250"/>
                <a:gd name="connsiteY2" fmla="*/ 62931 h 62930"/>
                <a:gd name="connsiteX3" fmla="*/ 36250 w 36250"/>
                <a:gd name="connsiteY3" fmla="*/ 0 h 62930"/>
                <a:gd name="connsiteX4" fmla="*/ 0 w 36250"/>
                <a:gd name="connsiteY4" fmla="*/ 0 h 62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0" h="62930">
                  <a:moveTo>
                    <a:pt x="0" y="0"/>
                  </a:moveTo>
                  <a:lnTo>
                    <a:pt x="0" y="62931"/>
                  </a:lnTo>
                  <a:lnTo>
                    <a:pt x="18850" y="62931"/>
                  </a:lnTo>
                  <a:lnTo>
                    <a:pt x="36250" y="0"/>
                  </a:lnTo>
                  <a:lnTo>
                    <a:pt x="0" y="0"/>
                  </a:lnTo>
                  <a:close/>
                </a:path>
              </a:pathLst>
            </a:custGeom>
            <a:solidFill>
              <a:srgbClr val="828CD2"/>
            </a:solidFill>
            <a:ln w="576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0531A4F5-B028-4C57-8E7B-15B8477DFEEA}"/>
                </a:ext>
              </a:extLst>
            </p:cNvPr>
            <p:cNvSpPr/>
            <p:nvPr/>
          </p:nvSpPr>
          <p:spPr>
            <a:xfrm>
              <a:off x="11058038" y="6534329"/>
              <a:ext cx="17" cy="52"/>
            </a:xfrm>
            <a:custGeom>
              <a:avLst/>
              <a:gdLst>
                <a:gd name="connsiteX0" fmla="*/ 17 w 17"/>
                <a:gd name="connsiteY0" fmla="*/ 0 h 52"/>
                <a:gd name="connsiteX1" fmla="*/ 0 w 17"/>
                <a:gd name="connsiteY1" fmla="*/ 0 h 52"/>
                <a:gd name="connsiteX2" fmla="*/ 0 w 17"/>
                <a:gd name="connsiteY2" fmla="*/ 52 h 52"/>
                <a:gd name="connsiteX3" fmla="*/ 17 w 17"/>
                <a:gd name="connsiteY3" fmla="*/ 0 h 52"/>
              </a:gdLst>
              <a:ahLst/>
              <a:cxnLst>
                <a:cxn ang="0">
                  <a:pos x="connsiteX0" y="connsiteY0"/>
                </a:cxn>
                <a:cxn ang="0">
                  <a:pos x="connsiteX1" y="connsiteY1"/>
                </a:cxn>
                <a:cxn ang="0">
                  <a:pos x="connsiteX2" y="connsiteY2"/>
                </a:cxn>
                <a:cxn ang="0">
                  <a:pos x="connsiteX3" y="connsiteY3"/>
                </a:cxn>
              </a:cxnLst>
              <a:rect l="l" t="t" r="r" b="b"/>
              <a:pathLst>
                <a:path w="17" h="52">
                  <a:moveTo>
                    <a:pt x="17" y="0"/>
                  </a:moveTo>
                  <a:lnTo>
                    <a:pt x="0" y="0"/>
                  </a:lnTo>
                  <a:lnTo>
                    <a:pt x="0" y="52"/>
                  </a:lnTo>
                  <a:lnTo>
                    <a:pt x="17" y="0"/>
                  </a:lnTo>
                  <a:close/>
                </a:path>
              </a:pathLst>
            </a:custGeom>
            <a:solidFill>
              <a:srgbClr val="828CD2"/>
            </a:solidFill>
            <a:ln w="576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7B49D02E-AB9B-4BFD-93EB-C16F914E1296}"/>
                </a:ext>
              </a:extLst>
            </p:cNvPr>
            <p:cNvSpPr/>
            <p:nvPr/>
          </p:nvSpPr>
          <p:spPr>
            <a:xfrm>
              <a:off x="11023012" y="6534329"/>
              <a:ext cx="36250" cy="3926"/>
            </a:xfrm>
            <a:custGeom>
              <a:avLst/>
              <a:gdLst>
                <a:gd name="connsiteX0" fmla="*/ 36250 w 36250"/>
                <a:gd name="connsiteY0" fmla="*/ 0 h 3926"/>
                <a:gd name="connsiteX1" fmla="*/ 0 w 36250"/>
                <a:gd name="connsiteY1" fmla="*/ 2291 h 3926"/>
                <a:gd name="connsiteX2" fmla="*/ 0 w 36250"/>
                <a:gd name="connsiteY2" fmla="*/ 3927 h 3926"/>
                <a:gd name="connsiteX3" fmla="*/ 36250 w 36250"/>
                <a:gd name="connsiteY3" fmla="*/ 3927 h 3926"/>
                <a:gd name="connsiteX4" fmla="*/ 36250 w 36250"/>
                <a:gd name="connsiteY4" fmla="*/ 52 h 3926"/>
                <a:gd name="connsiteX5" fmla="*/ 36250 w 36250"/>
                <a:gd name="connsiteY5" fmla="*/ 0 h 3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250" h="3926">
                  <a:moveTo>
                    <a:pt x="36250" y="0"/>
                  </a:moveTo>
                  <a:lnTo>
                    <a:pt x="0" y="2291"/>
                  </a:lnTo>
                  <a:lnTo>
                    <a:pt x="0" y="3927"/>
                  </a:lnTo>
                  <a:lnTo>
                    <a:pt x="36250" y="3927"/>
                  </a:lnTo>
                  <a:lnTo>
                    <a:pt x="36250" y="52"/>
                  </a:lnTo>
                  <a:lnTo>
                    <a:pt x="36250" y="0"/>
                  </a:lnTo>
                  <a:close/>
                </a:path>
              </a:pathLst>
            </a:custGeom>
            <a:solidFill>
              <a:srgbClr val="828CD2"/>
            </a:solidFill>
            <a:ln w="5760"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3F5D4175-8460-4FAA-93B8-716FF65815DF}"/>
                </a:ext>
              </a:extLst>
            </p:cNvPr>
            <p:cNvSpPr/>
            <p:nvPr/>
          </p:nvSpPr>
          <p:spPr>
            <a:xfrm>
              <a:off x="11023012" y="6495010"/>
              <a:ext cx="36250" cy="41940"/>
            </a:xfrm>
            <a:custGeom>
              <a:avLst/>
              <a:gdLst>
                <a:gd name="connsiteX0" fmla="*/ 36250 w 36250"/>
                <a:gd name="connsiteY0" fmla="*/ 8282 h 41940"/>
                <a:gd name="connsiteX1" fmla="*/ 11763 w 36250"/>
                <a:gd name="connsiteY1" fmla="*/ 0 h 41940"/>
                <a:gd name="connsiteX2" fmla="*/ 0 w 36250"/>
                <a:gd name="connsiteY2" fmla="*/ 41836 h 41940"/>
                <a:gd name="connsiteX3" fmla="*/ 0 w 36250"/>
                <a:gd name="connsiteY3" fmla="*/ 41940 h 41940"/>
                <a:gd name="connsiteX4" fmla="*/ 36250 w 36250"/>
                <a:gd name="connsiteY4" fmla="*/ 39655 h 41940"/>
                <a:gd name="connsiteX5" fmla="*/ 36250 w 36250"/>
                <a:gd name="connsiteY5" fmla="*/ 39382 h 41940"/>
                <a:gd name="connsiteX6" fmla="*/ 36250 w 36250"/>
                <a:gd name="connsiteY6" fmla="*/ 8282 h 4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50" h="41940">
                  <a:moveTo>
                    <a:pt x="36250" y="8282"/>
                  </a:moveTo>
                  <a:lnTo>
                    <a:pt x="11763" y="0"/>
                  </a:lnTo>
                  <a:lnTo>
                    <a:pt x="0" y="41836"/>
                  </a:lnTo>
                  <a:lnTo>
                    <a:pt x="0" y="41940"/>
                  </a:lnTo>
                  <a:lnTo>
                    <a:pt x="36250" y="39655"/>
                  </a:lnTo>
                  <a:lnTo>
                    <a:pt x="36250" y="39382"/>
                  </a:lnTo>
                  <a:lnTo>
                    <a:pt x="36250" y="8282"/>
                  </a:lnTo>
                  <a:close/>
                </a:path>
              </a:pathLst>
            </a:custGeom>
            <a:solidFill>
              <a:srgbClr val="828CD2"/>
            </a:solidFill>
            <a:ln w="576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660827DE-698E-4182-8577-9A7D79FC3C41}"/>
                </a:ext>
              </a:extLst>
            </p:cNvPr>
            <p:cNvSpPr/>
            <p:nvPr/>
          </p:nvSpPr>
          <p:spPr>
            <a:xfrm>
              <a:off x="11007062" y="6487646"/>
              <a:ext cx="5800" cy="46400"/>
            </a:xfrm>
            <a:custGeom>
              <a:avLst/>
              <a:gdLst>
                <a:gd name="connsiteX0" fmla="*/ 0 w 5800"/>
                <a:gd name="connsiteY0" fmla="*/ 0 h 46400"/>
                <a:gd name="connsiteX1" fmla="*/ 0 w 5800"/>
                <a:gd name="connsiteY1" fmla="*/ 46401 h 46400"/>
              </a:gdLst>
              <a:ahLst/>
              <a:cxnLst>
                <a:cxn ang="0">
                  <a:pos x="connsiteX0" y="connsiteY0"/>
                </a:cxn>
                <a:cxn ang="0">
                  <a:pos x="connsiteX1" y="connsiteY1"/>
                </a:cxn>
              </a:cxnLst>
              <a:rect l="l" t="t" r="r" b="b"/>
              <a:pathLst>
                <a:path w="5800" h="46400">
                  <a:moveTo>
                    <a:pt x="0" y="0"/>
                  </a:moveTo>
                  <a:lnTo>
                    <a:pt x="0" y="46401"/>
                  </a:lnTo>
                </a:path>
              </a:pathLst>
            </a:custGeom>
            <a:ln w="5760" cap="flat">
              <a:solidFill>
                <a:srgbClr val="2CA18A"/>
              </a:solid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A0298EC8-B2AF-452B-8410-35B9FD20E660}"/>
                </a:ext>
              </a:extLst>
            </p:cNvPr>
            <p:cNvSpPr/>
            <p:nvPr/>
          </p:nvSpPr>
          <p:spPr>
            <a:xfrm>
              <a:off x="11007062" y="6532992"/>
              <a:ext cx="5800" cy="5800"/>
            </a:xfrm>
            <a:custGeom>
              <a:avLst/>
              <a:gdLst>
                <a:gd name="connsiteX0" fmla="*/ 0 w 5800"/>
                <a:gd name="connsiteY0" fmla="*/ 0 h 5800"/>
                <a:gd name="connsiteX1" fmla="*/ 0 w 5800"/>
                <a:gd name="connsiteY1" fmla="*/ 5800 h 5800"/>
              </a:gdLst>
              <a:ahLst/>
              <a:cxnLst>
                <a:cxn ang="0">
                  <a:pos x="connsiteX0" y="connsiteY0"/>
                </a:cxn>
                <a:cxn ang="0">
                  <a:pos x="connsiteX1" y="connsiteY1"/>
                </a:cxn>
              </a:cxnLst>
              <a:rect l="l" t="t" r="r" b="b"/>
              <a:pathLst>
                <a:path w="5800" h="5800">
                  <a:moveTo>
                    <a:pt x="0" y="0"/>
                  </a:moveTo>
                  <a:lnTo>
                    <a:pt x="0" y="5800"/>
                  </a:lnTo>
                </a:path>
              </a:pathLst>
            </a:custGeom>
            <a:ln w="11521" cap="rnd">
              <a:solidFill>
                <a:srgbClr val="BC8312"/>
              </a:solid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E7ED29E1-0D9D-424B-AC10-828E8548BC9B}"/>
                </a:ext>
              </a:extLst>
            </p:cNvPr>
            <p:cNvSpPr/>
            <p:nvPr/>
          </p:nvSpPr>
          <p:spPr>
            <a:xfrm>
              <a:off x="10977380" y="6426838"/>
              <a:ext cx="194447" cy="97224"/>
            </a:xfrm>
            <a:custGeom>
              <a:avLst/>
              <a:gdLst>
                <a:gd name="connsiteX0" fmla="*/ 91315 w 194447"/>
                <a:gd name="connsiteY0" fmla="*/ 96006 h 97224"/>
                <a:gd name="connsiteX1" fmla="*/ 2435 w 194447"/>
                <a:gd name="connsiteY1" fmla="*/ 51565 h 97224"/>
                <a:gd name="connsiteX2" fmla="*/ 2435 w 194447"/>
                <a:gd name="connsiteY2" fmla="*/ 45658 h 97224"/>
                <a:gd name="connsiteX3" fmla="*/ 91315 w 194447"/>
                <a:gd name="connsiteY3" fmla="*/ 1217 h 97224"/>
                <a:gd name="connsiteX4" fmla="*/ 103130 w 194447"/>
                <a:gd name="connsiteY4" fmla="*/ 1217 h 97224"/>
                <a:gd name="connsiteX5" fmla="*/ 192010 w 194447"/>
                <a:gd name="connsiteY5" fmla="*/ 45658 h 97224"/>
                <a:gd name="connsiteX6" fmla="*/ 192010 w 194447"/>
                <a:gd name="connsiteY6" fmla="*/ 51565 h 97224"/>
                <a:gd name="connsiteX7" fmla="*/ 103130 w 194447"/>
                <a:gd name="connsiteY7" fmla="*/ 96006 h 97224"/>
                <a:gd name="connsiteX8" fmla="*/ 91315 w 194447"/>
                <a:gd name="connsiteY8" fmla="*/ 96006 h 97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447" h="97224">
                  <a:moveTo>
                    <a:pt x="91315" y="96006"/>
                  </a:moveTo>
                  <a:lnTo>
                    <a:pt x="2435" y="51565"/>
                  </a:lnTo>
                  <a:cubicBezTo>
                    <a:pt x="-814" y="49941"/>
                    <a:pt x="-814" y="47283"/>
                    <a:pt x="2435" y="45658"/>
                  </a:cubicBezTo>
                  <a:lnTo>
                    <a:pt x="91315" y="1217"/>
                  </a:lnTo>
                  <a:cubicBezTo>
                    <a:pt x="95085" y="-407"/>
                    <a:pt x="99360" y="-407"/>
                    <a:pt x="103130" y="1217"/>
                  </a:cubicBezTo>
                  <a:lnTo>
                    <a:pt x="192010" y="45658"/>
                  </a:lnTo>
                  <a:cubicBezTo>
                    <a:pt x="195258" y="47283"/>
                    <a:pt x="195258" y="49941"/>
                    <a:pt x="192010" y="51565"/>
                  </a:cubicBezTo>
                  <a:lnTo>
                    <a:pt x="103130" y="96006"/>
                  </a:lnTo>
                  <a:cubicBezTo>
                    <a:pt x="99360" y="97630"/>
                    <a:pt x="95085" y="97630"/>
                    <a:pt x="91315" y="96006"/>
                  </a:cubicBezTo>
                  <a:close/>
                </a:path>
              </a:pathLst>
            </a:custGeom>
            <a:solidFill>
              <a:srgbClr val="FFFFFF"/>
            </a:solidFill>
            <a:ln w="576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642BD354-8CF1-4206-8C16-126B7709820E}"/>
                </a:ext>
              </a:extLst>
            </p:cNvPr>
            <p:cNvSpPr/>
            <p:nvPr/>
          </p:nvSpPr>
          <p:spPr>
            <a:xfrm>
              <a:off x="10993584" y="6434940"/>
              <a:ext cx="162039" cy="81020"/>
            </a:xfrm>
            <a:custGeom>
              <a:avLst/>
              <a:gdLst>
                <a:gd name="connsiteX0" fmla="*/ 76097 w 162039"/>
                <a:gd name="connsiteY0" fmla="*/ 80005 h 81020"/>
                <a:gd name="connsiteX1" fmla="*/ 2030 w 162039"/>
                <a:gd name="connsiteY1" fmla="*/ 42970 h 81020"/>
                <a:gd name="connsiteX2" fmla="*/ 2030 w 162039"/>
                <a:gd name="connsiteY2" fmla="*/ 38049 h 81020"/>
                <a:gd name="connsiteX3" fmla="*/ 76097 w 162039"/>
                <a:gd name="connsiteY3" fmla="*/ 1014 h 81020"/>
                <a:gd name="connsiteX4" fmla="*/ 85940 w 162039"/>
                <a:gd name="connsiteY4" fmla="*/ 1014 h 81020"/>
                <a:gd name="connsiteX5" fmla="*/ 160006 w 162039"/>
                <a:gd name="connsiteY5" fmla="*/ 38049 h 81020"/>
                <a:gd name="connsiteX6" fmla="*/ 160006 w 162039"/>
                <a:gd name="connsiteY6" fmla="*/ 42970 h 81020"/>
                <a:gd name="connsiteX7" fmla="*/ 85940 w 162039"/>
                <a:gd name="connsiteY7" fmla="*/ 80005 h 81020"/>
                <a:gd name="connsiteX8" fmla="*/ 76097 w 162039"/>
                <a:gd name="connsiteY8" fmla="*/ 80005 h 8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039" h="81020">
                  <a:moveTo>
                    <a:pt x="76097" y="80005"/>
                  </a:moveTo>
                  <a:lnTo>
                    <a:pt x="2030" y="42970"/>
                  </a:lnTo>
                  <a:cubicBezTo>
                    <a:pt x="-679" y="41617"/>
                    <a:pt x="-679" y="39402"/>
                    <a:pt x="2030" y="38049"/>
                  </a:cubicBezTo>
                  <a:lnTo>
                    <a:pt x="76097" y="1014"/>
                  </a:lnTo>
                  <a:cubicBezTo>
                    <a:pt x="79241" y="-339"/>
                    <a:pt x="82796" y="-339"/>
                    <a:pt x="85940" y="1014"/>
                  </a:cubicBezTo>
                  <a:lnTo>
                    <a:pt x="160006" y="38049"/>
                  </a:lnTo>
                  <a:cubicBezTo>
                    <a:pt x="162715" y="39402"/>
                    <a:pt x="162715" y="41617"/>
                    <a:pt x="160006" y="42970"/>
                  </a:cubicBezTo>
                  <a:lnTo>
                    <a:pt x="85940" y="80005"/>
                  </a:lnTo>
                  <a:cubicBezTo>
                    <a:pt x="82796" y="81358"/>
                    <a:pt x="79241" y="81358"/>
                    <a:pt x="76097" y="80005"/>
                  </a:cubicBezTo>
                  <a:close/>
                </a:path>
              </a:pathLst>
            </a:custGeom>
            <a:solidFill>
              <a:srgbClr val="FFFFFF"/>
            </a:solidFill>
            <a:ln w="5760" cap="flat">
              <a:noFill/>
              <a:prstDash val="solid"/>
              <a:miter/>
            </a:ln>
          </p:spPr>
          <p:txBody>
            <a:bodyPr rtlCol="0" anchor="ctr"/>
            <a:lstStyle/>
            <a:p>
              <a:endParaRPr lang="en-US"/>
            </a:p>
          </p:txBody>
        </p:sp>
        <p:grpSp>
          <p:nvGrpSpPr>
            <p:cNvPr id="45" name="Graphic 16">
              <a:extLst>
                <a:ext uri="{FF2B5EF4-FFF2-40B4-BE49-F238E27FC236}">
                  <a16:creationId xmlns:a16="http://schemas.microsoft.com/office/drawing/2014/main" id="{BAA71F6F-F21A-43C7-9938-9175C061038E}"/>
                </a:ext>
              </a:extLst>
            </p:cNvPr>
            <p:cNvGrpSpPr/>
            <p:nvPr/>
          </p:nvGrpSpPr>
          <p:grpSpPr>
            <a:xfrm>
              <a:off x="10311041" y="6413074"/>
              <a:ext cx="726450" cy="42105"/>
              <a:chOff x="10311041" y="6413074"/>
              <a:chExt cx="726450" cy="42105"/>
            </a:xfrm>
          </p:grpSpPr>
          <p:grpSp>
            <p:nvGrpSpPr>
              <p:cNvPr id="46" name="Graphic 16">
                <a:extLst>
                  <a:ext uri="{FF2B5EF4-FFF2-40B4-BE49-F238E27FC236}">
                    <a16:creationId xmlns:a16="http://schemas.microsoft.com/office/drawing/2014/main" id="{BAA71F6F-F21A-43C7-9938-9175C061038E}"/>
                  </a:ext>
                </a:extLst>
              </p:cNvPr>
              <p:cNvGrpSpPr/>
              <p:nvPr/>
            </p:nvGrpSpPr>
            <p:grpSpPr>
              <a:xfrm>
                <a:off x="10311041" y="6413074"/>
                <a:ext cx="195646" cy="42105"/>
                <a:chOff x="10311041" y="6413074"/>
                <a:chExt cx="195646" cy="42105"/>
              </a:xfrm>
              <a:solidFill>
                <a:srgbClr val="BC8312"/>
              </a:solidFill>
            </p:grpSpPr>
            <p:sp>
              <p:nvSpPr>
                <p:cNvPr id="47" name="Freeform: Shape 46">
                  <a:extLst>
                    <a:ext uri="{FF2B5EF4-FFF2-40B4-BE49-F238E27FC236}">
                      <a16:creationId xmlns:a16="http://schemas.microsoft.com/office/drawing/2014/main" id="{86A20F01-395B-4678-9A82-26D597A4726B}"/>
                    </a:ext>
                  </a:extLst>
                </p:cNvPr>
                <p:cNvSpPr/>
                <p:nvPr/>
              </p:nvSpPr>
              <p:spPr>
                <a:xfrm>
                  <a:off x="10311041" y="6413092"/>
                  <a:ext cx="30885" cy="32631"/>
                </a:xfrm>
                <a:custGeom>
                  <a:avLst/>
                  <a:gdLst>
                    <a:gd name="connsiteX0" fmla="*/ 30884 w 30885"/>
                    <a:gd name="connsiteY0" fmla="*/ -1 h 32631"/>
                    <a:gd name="connsiteX1" fmla="*/ 28581 w 30885"/>
                    <a:gd name="connsiteY1" fmla="*/ 9911 h 32631"/>
                    <a:gd name="connsiteX2" fmla="*/ 27686 w 30885"/>
                    <a:gd name="connsiteY2" fmla="*/ 9911 h 32631"/>
                    <a:gd name="connsiteX3" fmla="*/ 25695 w 30885"/>
                    <a:gd name="connsiteY3" fmla="*/ 3874 h 32631"/>
                    <a:gd name="connsiteX4" fmla="*/ 20921 w 30885"/>
                    <a:gd name="connsiteY4" fmla="*/ 1886 h 32631"/>
                    <a:gd name="connsiteX5" fmla="*/ 14597 w 30885"/>
                    <a:gd name="connsiteY5" fmla="*/ 4599 h 32631"/>
                    <a:gd name="connsiteX6" fmla="*/ 9258 w 30885"/>
                    <a:gd name="connsiteY6" fmla="*/ 12902 h 32631"/>
                    <a:gd name="connsiteX7" fmla="*/ 7488 w 30885"/>
                    <a:gd name="connsiteY7" fmla="*/ 21852 h 32631"/>
                    <a:gd name="connsiteX8" fmla="*/ 9431 w 30885"/>
                    <a:gd name="connsiteY8" fmla="*/ 27889 h 32631"/>
                    <a:gd name="connsiteX9" fmla="*/ 14755 w 30885"/>
                    <a:gd name="connsiteY9" fmla="*/ 29974 h 32631"/>
                    <a:gd name="connsiteX10" fmla="*/ 19748 w 30885"/>
                    <a:gd name="connsiteY10" fmla="*/ 28779 h 32631"/>
                    <a:gd name="connsiteX11" fmla="*/ 24302 w 30885"/>
                    <a:gd name="connsiteY11" fmla="*/ 24887 h 32631"/>
                    <a:gd name="connsiteX12" fmla="*/ 25406 w 30885"/>
                    <a:gd name="connsiteY12" fmla="*/ 24887 h 32631"/>
                    <a:gd name="connsiteX13" fmla="*/ 19646 w 30885"/>
                    <a:gd name="connsiteY13" fmla="*/ 30891 h 32631"/>
                    <a:gd name="connsiteX14" fmla="*/ 12524 w 30885"/>
                    <a:gd name="connsiteY14" fmla="*/ 32619 h 32631"/>
                    <a:gd name="connsiteX15" fmla="*/ 3450 w 30885"/>
                    <a:gd name="connsiteY15" fmla="*/ 29203 h 32631"/>
                    <a:gd name="connsiteX16" fmla="*/ 8 w 30885"/>
                    <a:gd name="connsiteY16" fmla="*/ 20288 h 32631"/>
                    <a:gd name="connsiteX17" fmla="*/ 2747 w 30885"/>
                    <a:gd name="connsiteY17" fmla="*/ 10455 h 32631"/>
                    <a:gd name="connsiteX18" fmla="*/ 10626 w 30885"/>
                    <a:gd name="connsiteY18" fmla="*/ 2882 h 32631"/>
                    <a:gd name="connsiteX19" fmla="*/ 20852 w 30885"/>
                    <a:gd name="connsiteY19" fmla="*/ -1 h 32631"/>
                    <a:gd name="connsiteX20" fmla="*/ 25661 w 30885"/>
                    <a:gd name="connsiteY20" fmla="*/ 826 h 32631"/>
                    <a:gd name="connsiteX21" fmla="*/ 27709 w 30885"/>
                    <a:gd name="connsiteY21" fmla="*/ 1240 h 32631"/>
                    <a:gd name="connsiteX22" fmla="*/ 30031 w 30885"/>
                    <a:gd name="connsiteY22" fmla="*/ -1 h 3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885" h="32631">
                      <a:moveTo>
                        <a:pt x="30884" y="-1"/>
                      </a:moveTo>
                      <a:lnTo>
                        <a:pt x="28581" y="9911"/>
                      </a:lnTo>
                      <a:lnTo>
                        <a:pt x="27686" y="9911"/>
                      </a:lnTo>
                      <a:cubicBezTo>
                        <a:pt x="27757" y="7727"/>
                        <a:pt x="27052" y="5588"/>
                        <a:pt x="25695" y="3874"/>
                      </a:cubicBezTo>
                      <a:cubicBezTo>
                        <a:pt x="24471" y="2545"/>
                        <a:pt x="22726" y="1819"/>
                        <a:pt x="20921" y="1886"/>
                      </a:cubicBezTo>
                      <a:cubicBezTo>
                        <a:pt x="18552" y="1987"/>
                        <a:pt x="16302" y="2952"/>
                        <a:pt x="14597" y="4599"/>
                      </a:cubicBezTo>
                      <a:cubicBezTo>
                        <a:pt x="12172" y="6894"/>
                        <a:pt x="10340" y="9743"/>
                        <a:pt x="9258" y="12902"/>
                      </a:cubicBezTo>
                      <a:cubicBezTo>
                        <a:pt x="8112" y="15748"/>
                        <a:pt x="7512" y="18784"/>
                        <a:pt x="7488" y="21852"/>
                      </a:cubicBezTo>
                      <a:cubicBezTo>
                        <a:pt x="7335" y="24039"/>
                        <a:pt x="8031" y="26202"/>
                        <a:pt x="9431" y="27889"/>
                      </a:cubicBezTo>
                      <a:cubicBezTo>
                        <a:pt x="10823" y="29318"/>
                        <a:pt x="12763" y="30078"/>
                        <a:pt x="14755" y="29974"/>
                      </a:cubicBezTo>
                      <a:cubicBezTo>
                        <a:pt x="16493" y="29993"/>
                        <a:pt x="18208" y="29583"/>
                        <a:pt x="19748" y="28779"/>
                      </a:cubicBezTo>
                      <a:cubicBezTo>
                        <a:pt x="21495" y="27776"/>
                        <a:pt x="23039" y="26456"/>
                        <a:pt x="24302" y="24887"/>
                      </a:cubicBezTo>
                      <a:lnTo>
                        <a:pt x="25406" y="24887"/>
                      </a:lnTo>
                      <a:cubicBezTo>
                        <a:pt x="23951" y="27288"/>
                        <a:pt x="21984" y="29338"/>
                        <a:pt x="19646" y="30891"/>
                      </a:cubicBezTo>
                      <a:cubicBezTo>
                        <a:pt x="17472" y="32101"/>
                        <a:pt x="15010" y="32698"/>
                        <a:pt x="12524" y="32619"/>
                      </a:cubicBezTo>
                      <a:cubicBezTo>
                        <a:pt x="9159" y="32769"/>
                        <a:pt x="5880" y="31535"/>
                        <a:pt x="3450" y="29203"/>
                      </a:cubicBezTo>
                      <a:cubicBezTo>
                        <a:pt x="1119" y="26835"/>
                        <a:pt x="-127" y="23608"/>
                        <a:pt x="8" y="20288"/>
                      </a:cubicBezTo>
                      <a:cubicBezTo>
                        <a:pt x="17" y="16823"/>
                        <a:pt x="964" y="13426"/>
                        <a:pt x="2747" y="10455"/>
                      </a:cubicBezTo>
                      <a:cubicBezTo>
                        <a:pt x="4642" y="7266"/>
                        <a:pt x="7365" y="4650"/>
                        <a:pt x="10626" y="2882"/>
                      </a:cubicBezTo>
                      <a:cubicBezTo>
                        <a:pt x="13728" y="1052"/>
                        <a:pt x="17251" y="58"/>
                        <a:pt x="20852" y="-1"/>
                      </a:cubicBezTo>
                      <a:cubicBezTo>
                        <a:pt x="22486" y="54"/>
                        <a:pt x="24104" y="332"/>
                        <a:pt x="25661" y="826"/>
                      </a:cubicBezTo>
                      <a:cubicBezTo>
                        <a:pt x="26325" y="1043"/>
                        <a:pt x="27012" y="1182"/>
                        <a:pt x="27709" y="1240"/>
                      </a:cubicBezTo>
                      <a:cubicBezTo>
                        <a:pt x="28621" y="1166"/>
                        <a:pt x="29463" y="717"/>
                        <a:pt x="30031" y="-1"/>
                      </a:cubicBezTo>
                      <a:close/>
                    </a:path>
                  </a:pathLst>
                </a:custGeom>
                <a:solidFill>
                  <a:srgbClr val="BC8312"/>
                </a:solidFill>
                <a:ln w="5760" cap="flat">
                  <a:noFill/>
                  <a:prstDash val="solid"/>
                  <a:miter/>
                </a:ln>
              </p:spPr>
              <p:txBody>
                <a:bodyPr rtlCol="0" anchor="ctr"/>
                <a:lstStyle/>
                <a:p>
                  <a:endParaRPr lang="en-US"/>
                </a:p>
              </p:txBody>
            </p:sp>
            <p:grpSp>
              <p:nvGrpSpPr>
                <p:cNvPr id="48" name="Graphic 16">
                  <a:extLst>
                    <a:ext uri="{FF2B5EF4-FFF2-40B4-BE49-F238E27FC236}">
                      <a16:creationId xmlns:a16="http://schemas.microsoft.com/office/drawing/2014/main" id="{BAA71F6F-F21A-43C7-9938-9175C061038E}"/>
                    </a:ext>
                  </a:extLst>
                </p:cNvPr>
                <p:cNvGrpSpPr/>
                <p:nvPr/>
              </p:nvGrpSpPr>
              <p:grpSpPr>
                <a:xfrm>
                  <a:off x="10338428" y="6413074"/>
                  <a:ext cx="168259" cy="42105"/>
                  <a:chOff x="10338428" y="6413074"/>
                  <a:chExt cx="168259" cy="42105"/>
                </a:xfrm>
                <a:solidFill>
                  <a:srgbClr val="BC8312"/>
                </a:solidFill>
              </p:grpSpPr>
              <p:sp>
                <p:nvSpPr>
                  <p:cNvPr id="49" name="Freeform: Shape 48">
                    <a:extLst>
                      <a:ext uri="{FF2B5EF4-FFF2-40B4-BE49-F238E27FC236}">
                        <a16:creationId xmlns:a16="http://schemas.microsoft.com/office/drawing/2014/main" id="{F3488CD7-2D52-4F65-B5D6-CF5BA8AA2107}"/>
                      </a:ext>
                    </a:extLst>
                  </p:cNvPr>
                  <p:cNvSpPr/>
                  <p:nvPr/>
                </p:nvSpPr>
                <p:spPr>
                  <a:xfrm>
                    <a:off x="10338428" y="6423670"/>
                    <a:ext cx="21649" cy="21980"/>
                  </a:xfrm>
                  <a:custGeom>
                    <a:avLst/>
                    <a:gdLst>
                      <a:gd name="connsiteX0" fmla="*/ 21648 w 21649"/>
                      <a:gd name="connsiteY0" fmla="*/ 325 h 21980"/>
                      <a:gd name="connsiteX1" fmla="*/ 17185 w 21649"/>
                      <a:gd name="connsiteY1" fmla="*/ 15624 h 21980"/>
                      <a:gd name="connsiteX2" fmla="*/ 16723 w 21649"/>
                      <a:gd name="connsiteY2" fmla="*/ 17487 h 21980"/>
                      <a:gd name="connsiteX3" fmla="*/ 16655 w 21649"/>
                      <a:gd name="connsiteY3" fmla="*/ 17992 h 21980"/>
                      <a:gd name="connsiteX4" fmla="*/ 16850 w 21649"/>
                      <a:gd name="connsiteY4" fmla="*/ 18473 h 21980"/>
                      <a:gd name="connsiteX5" fmla="*/ 17252 w 21649"/>
                      <a:gd name="connsiteY5" fmla="*/ 18683 h 21980"/>
                      <a:gd name="connsiteX6" fmla="*/ 18586 w 21649"/>
                      <a:gd name="connsiteY6" fmla="*/ 17946 h 21980"/>
                      <a:gd name="connsiteX7" fmla="*/ 20243 w 21649"/>
                      <a:gd name="connsiteY7" fmla="*/ 15828 h 21980"/>
                      <a:gd name="connsiteX8" fmla="*/ 21050 w 21649"/>
                      <a:gd name="connsiteY8" fmla="*/ 16241 h 21980"/>
                      <a:gd name="connsiteX9" fmla="*/ 17564 w 21649"/>
                      <a:gd name="connsiteY9" fmla="*/ 20602 h 21980"/>
                      <a:gd name="connsiteX10" fmla="*/ 13574 w 21649"/>
                      <a:gd name="connsiteY10" fmla="*/ 21973 h 21980"/>
                      <a:gd name="connsiteX11" fmla="*/ 11571 w 21649"/>
                      <a:gd name="connsiteY11" fmla="*/ 21293 h 21980"/>
                      <a:gd name="connsiteX12" fmla="*/ 10880 w 21649"/>
                      <a:gd name="connsiteY12" fmla="*/ 19577 h 21980"/>
                      <a:gd name="connsiteX13" fmla="*/ 11617 w 21649"/>
                      <a:gd name="connsiteY13" fmla="*/ 16241 h 21980"/>
                      <a:gd name="connsiteX14" fmla="*/ 12169 w 21649"/>
                      <a:gd name="connsiteY14" fmla="*/ 14378 h 21980"/>
                      <a:gd name="connsiteX15" fmla="*/ 7040 w 21649"/>
                      <a:gd name="connsiteY15" fmla="*/ 20869 h 21980"/>
                      <a:gd name="connsiteX16" fmla="*/ 4001 w 21649"/>
                      <a:gd name="connsiteY16" fmla="*/ 21973 h 21980"/>
                      <a:gd name="connsiteX17" fmla="*/ 943 w 21649"/>
                      <a:gd name="connsiteY17" fmla="*/ 20235 h 21980"/>
                      <a:gd name="connsiteX18" fmla="*/ 0 w 21649"/>
                      <a:gd name="connsiteY18" fmla="*/ 16315 h 21980"/>
                      <a:gd name="connsiteX19" fmla="*/ 1979 w 21649"/>
                      <a:gd name="connsiteY19" fmla="*/ 8872 h 21980"/>
                      <a:gd name="connsiteX20" fmla="*/ 7176 w 21649"/>
                      <a:gd name="connsiteY20" fmla="*/ 2121 h 21980"/>
                      <a:gd name="connsiteX21" fmla="*/ 12146 w 21649"/>
                      <a:gd name="connsiteY21" fmla="*/ 2 h 21980"/>
                      <a:gd name="connsiteX22" fmla="*/ 14217 w 21649"/>
                      <a:gd name="connsiteY22" fmla="*/ 750 h 21980"/>
                      <a:gd name="connsiteX23" fmla="*/ 15366 w 21649"/>
                      <a:gd name="connsiteY23" fmla="*/ 3474 h 21980"/>
                      <a:gd name="connsiteX24" fmla="*/ 16196 w 21649"/>
                      <a:gd name="connsiteY24" fmla="*/ 648 h 21980"/>
                      <a:gd name="connsiteX25" fmla="*/ 14284 w 21649"/>
                      <a:gd name="connsiteY25" fmla="*/ 4698 h 21980"/>
                      <a:gd name="connsiteX26" fmla="*/ 13710 w 21649"/>
                      <a:gd name="connsiteY26" fmla="*/ 2001 h 21980"/>
                      <a:gd name="connsiteX27" fmla="*/ 12583 w 21649"/>
                      <a:gd name="connsiteY27" fmla="*/ 1429 h 21980"/>
                      <a:gd name="connsiteX28" fmla="*/ 11110 w 21649"/>
                      <a:gd name="connsiteY28" fmla="*/ 2120 h 21980"/>
                      <a:gd name="connsiteX29" fmla="*/ 7788 w 21649"/>
                      <a:gd name="connsiteY29" fmla="*/ 7903 h 21980"/>
                      <a:gd name="connsiteX30" fmla="*/ 6004 w 21649"/>
                      <a:gd name="connsiteY30" fmla="*/ 15437 h 21980"/>
                      <a:gd name="connsiteX31" fmla="*/ 6406 w 21649"/>
                      <a:gd name="connsiteY31" fmla="*/ 17198 h 21980"/>
                      <a:gd name="connsiteX32" fmla="*/ 7292 w 21649"/>
                      <a:gd name="connsiteY32" fmla="*/ 17736 h 21980"/>
                      <a:gd name="connsiteX33" fmla="*/ 9385 w 21649"/>
                      <a:gd name="connsiteY33" fmla="*/ 16541 h 21980"/>
                      <a:gd name="connsiteX34" fmla="*/ 12124 w 21649"/>
                      <a:gd name="connsiteY34" fmla="*/ 12378 h 21980"/>
                      <a:gd name="connsiteX35" fmla="*/ 14284 w 21649"/>
                      <a:gd name="connsiteY35" fmla="*/ 4698 h 2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649" h="21980">
                        <a:moveTo>
                          <a:pt x="21648" y="325"/>
                        </a:moveTo>
                        <a:lnTo>
                          <a:pt x="17185" y="15624"/>
                        </a:lnTo>
                        <a:lnTo>
                          <a:pt x="16723" y="17487"/>
                        </a:lnTo>
                        <a:cubicBezTo>
                          <a:pt x="16686" y="17653"/>
                          <a:pt x="16663" y="17822"/>
                          <a:pt x="16655" y="17992"/>
                        </a:cubicBezTo>
                        <a:cubicBezTo>
                          <a:pt x="16653" y="18172"/>
                          <a:pt x="16723" y="18345"/>
                          <a:pt x="16850" y="18473"/>
                        </a:cubicBezTo>
                        <a:cubicBezTo>
                          <a:pt x="16948" y="18597"/>
                          <a:pt x="17095" y="18673"/>
                          <a:pt x="17252" y="18683"/>
                        </a:cubicBezTo>
                        <a:cubicBezTo>
                          <a:pt x="17765" y="18588"/>
                          <a:pt x="18233" y="18329"/>
                          <a:pt x="18586" y="17946"/>
                        </a:cubicBezTo>
                        <a:cubicBezTo>
                          <a:pt x="19191" y="17283"/>
                          <a:pt x="19745" y="16574"/>
                          <a:pt x="20243" y="15828"/>
                        </a:cubicBezTo>
                        <a:lnTo>
                          <a:pt x="21050" y="16241"/>
                        </a:lnTo>
                        <a:cubicBezTo>
                          <a:pt x="20213" y="17927"/>
                          <a:pt x="19024" y="19414"/>
                          <a:pt x="17564" y="20602"/>
                        </a:cubicBezTo>
                        <a:cubicBezTo>
                          <a:pt x="16420" y="21484"/>
                          <a:pt x="15018" y="21966"/>
                          <a:pt x="13574" y="21973"/>
                        </a:cubicBezTo>
                        <a:cubicBezTo>
                          <a:pt x="12842" y="22024"/>
                          <a:pt x="12120" y="21779"/>
                          <a:pt x="11571" y="21293"/>
                        </a:cubicBezTo>
                        <a:cubicBezTo>
                          <a:pt x="11111" y="20843"/>
                          <a:pt x="10861" y="20221"/>
                          <a:pt x="10880" y="19577"/>
                        </a:cubicBezTo>
                        <a:cubicBezTo>
                          <a:pt x="10992" y="18440"/>
                          <a:pt x="11239" y="17320"/>
                          <a:pt x="11617" y="16241"/>
                        </a:cubicBezTo>
                        <a:lnTo>
                          <a:pt x="12169" y="14378"/>
                        </a:lnTo>
                        <a:cubicBezTo>
                          <a:pt x="10871" y="16837"/>
                          <a:pt x="9132" y="19037"/>
                          <a:pt x="7040" y="20869"/>
                        </a:cubicBezTo>
                        <a:cubicBezTo>
                          <a:pt x="6182" y="21572"/>
                          <a:pt x="5110" y="21961"/>
                          <a:pt x="4001" y="21973"/>
                        </a:cubicBezTo>
                        <a:cubicBezTo>
                          <a:pt x="2728" y="22050"/>
                          <a:pt x="1529" y="21368"/>
                          <a:pt x="943" y="20235"/>
                        </a:cubicBezTo>
                        <a:cubicBezTo>
                          <a:pt x="302" y="19029"/>
                          <a:pt x="-23" y="17680"/>
                          <a:pt x="0" y="16315"/>
                        </a:cubicBezTo>
                        <a:cubicBezTo>
                          <a:pt x="109" y="13720"/>
                          <a:pt x="785" y="11179"/>
                          <a:pt x="1979" y="8872"/>
                        </a:cubicBezTo>
                        <a:cubicBezTo>
                          <a:pt x="3161" y="6247"/>
                          <a:pt x="4941" y="3935"/>
                          <a:pt x="7176" y="2121"/>
                        </a:cubicBezTo>
                        <a:cubicBezTo>
                          <a:pt x="8544" y="871"/>
                          <a:pt x="10297" y="124"/>
                          <a:pt x="12146" y="2"/>
                        </a:cubicBezTo>
                        <a:cubicBezTo>
                          <a:pt x="12908" y="-33"/>
                          <a:pt x="13653" y="236"/>
                          <a:pt x="14217" y="750"/>
                        </a:cubicBezTo>
                        <a:cubicBezTo>
                          <a:pt x="14862" y="1524"/>
                          <a:pt x="15262" y="2472"/>
                          <a:pt x="15366" y="3474"/>
                        </a:cubicBezTo>
                        <a:lnTo>
                          <a:pt x="16196" y="648"/>
                        </a:lnTo>
                        <a:close/>
                        <a:moveTo>
                          <a:pt x="14284" y="4698"/>
                        </a:moveTo>
                        <a:cubicBezTo>
                          <a:pt x="14359" y="3762"/>
                          <a:pt x="14159" y="2825"/>
                          <a:pt x="13710" y="2001"/>
                        </a:cubicBezTo>
                        <a:cubicBezTo>
                          <a:pt x="13456" y="1632"/>
                          <a:pt x="13031" y="1416"/>
                          <a:pt x="12583" y="1429"/>
                        </a:cubicBezTo>
                        <a:cubicBezTo>
                          <a:pt x="12022" y="1465"/>
                          <a:pt x="11496" y="1712"/>
                          <a:pt x="11110" y="2120"/>
                        </a:cubicBezTo>
                        <a:cubicBezTo>
                          <a:pt x="9637" y="3814"/>
                          <a:pt x="8509" y="5778"/>
                          <a:pt x="7788" y="7903"/>
                        </a:cubicBezTo>
                        <a:cubicBezTo>
                          <a:pt x="6719" y="10278"/>
                          <a:pt x="6114" y="12835"/>
                          <a:pt x="6004" y="15437"/>
                        </a:cubicBezTo>
                        <a:cubicBezTo>
                          <a:pt x="5953" y="16051"/>
                          <a:pt x="6094" y="16666"/>
                          <a:pt x="6406" y="17198"/>
                        </a:cubicBezTo>
                        <a:cubicBezTo>
                          <a:pt x="6595" y="17512"/>
                          <a:pt x="6926" y="17714"/>
                          <a:pt x="7292" y="17736"/>
                        </a:cubicBezTo>
                        <a:cubicBezTo>
                          <a:pt x="8130" y="17659"/>
                          <a:pt x="8893" y="17224"/>
                          <a:pt x="9385" y="16541"/>
                        </a:cubicBezTo>
                        <a:cubicBezTo>
                          <a:pt x="10481" y="15283"/>
                          <a:pt x="11402" y="13883"/>
                          <a:pt x="12124" y="12378"/>
                        </a:cubicBezTo>
                        <a:cubicBezTo>
                          <a:pt x="13423" y="10017"/>
                          <a:pt x="14163" y="7390"/>
                          <a:pt x="14284" y="4698"/>
                        </a:cubicBezTo>
                        <a:close/>
                      </a:path>
                    </a:pathLst>
                  </a:custGeom>
                  <a:solidFill>
                    <a:srgbClr val="BC8312"/>
                  </a:solidFill>
                  <a:ln w="576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8E320982-4D1E-47F8-A878-6F6B5EC04C0C}"/>
                      </a:ext>
                    </a:extLst>
                  </p:cNvPr>
                  <p:cNvSpPr/>
                  <p:nvPr/>
                </p:nvSpPr>
                <p:spPr>
                  <a:xfrm>
                    <a:off x="10361757" y="6413092"/>
                    <a:ext cx="14217" cy="32556"/>
                  </a:xfrm>
                  <a:custGeom>
                    <a:avLst/>
                    <a:gdLst>
                      <a:gd name="connsiteX0" fmla="*/ 14216 w 14217"/>
                      <a:gd name="connsiteY0" fmla="*/ -1 h 32556"/>
                      <a:gd name="connsiteX1" fmla="*/ 6600 w 14217"/>
                      <a:gd name="connsiteY1" fmla="*/ 25901 h 32556"/>
                      <a:gd name="connsiteX2" fmla="*/ 5931 w 14217"/>
                      <a:gd name="connsiteY2" fmla="*/ 28779 h 32556"/>
                      <a:gd name="connsiteX3" fmla="*/ 6127 w 14217"/>
                      <a:gd name="connsiteY3" fmla="*/ 29283 h 32556"/>
                      <a:gd name="connsiteX4" fmla="*/ 6555 w 14217"/>
                      <a:gd name="connsiteY4" fmla="*/ 29492 h 32556"/>
                      <a:gd name="connsiteX5" fmla="*/ 7336 w 14217"/>
                      <a:gd name="connsiteY5" fmla="*/ 29170 h 32556"/>
                      <a:gd name="connsiteX6" fmla="*/ 9797 w 14217"/>
                      <a:gd name="connsiteY6" fmla="*/ 26134 h 32556"/>
                      <a:gd name="connsiteX7" fmla="*/ 10695 w 14217"/>
                      <a:gd name="connsiteY7" fmla="*/ 26547 h 32556"/>
                      <a:gd name="connsiteX8" fmla="*/ 6393 w 14217"/>
                      <a:gd name="connsiteY8" fmla="*/ 31537 h 32556"/>
                      <a:gd name="connsiteX9" fmla="*/ 3309 w 14217"/>
                      <a:gd name="connsiteY9" fmla="*/ 32551 h 32556"/>
                      <a:gd name="connsiteX10" fmla="*/ 894 w 14217"/>
                      <a:gd name="connsiteY10" fmla="*/ 31735 h 32556"/>
                      <a:gd name="connsiteX11" fmla="*/ -1 w 14217"/>
                      <a:gd name="connsiteY11" fmla="*/ 29764 h 32556"/>
                      <a:gd name="connsiteX12" fmla="*/ 551 w 14217"/>
                      <a:gd name="connsiteY12" fmla="*/ 27029 h 32556"/>
                      <a:gd name="connsiteX13" fmla="*/ 6761 w 14217"/>
                      <a:gd name="connsiteY13" fmla="*/ 5816 h 32556"/>
                      <a:gd name="connsiteX14" fmla="*/ 7268 w 14217"/>
                      <a:gd name="connsiteY14" fmla="*/ 3494 h 32556"/>
                      <a:gd name="connsiteX15" fmla="*/ 6784 w 14217"/>
                      <a:gd name="connsiteY15" fmla="*/ 2622 h 32556"/>
                      <a:gd name="connsiteX16" fmla="*/ 4830 w 14217"/>
                      <a:gd name="connsiteY16" fmla="*/ 2231 h 32556"/>
                      <a:gd name="connsiteX17" fmla="*/ 5082 w 14217"/>
                      <a:gd name="connsiteY17" fmla="*/ 1353 h 32556"/>
                      <a:gd name="connsiteX18" fmla="*/ 12834 w 14217"/>
                      <a:gd name="connsiteY18" fmla="*/ -1 h 3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217" h="32556">
                        <a:moveTo>
                          <a:pt x="14216" y="-1"/>
                        </a:moveTo>
                        <a:lnTo>
                          <a:pt x="6600" y="25901"/>
                        </a:lnTo>
                        <a:cubicBezTo>
                          <a:pt x="6285" y="26837"/>
                          <a:pt x="6061" y="27800"/>
                          <a:pt x="5931" y="28779"/>
                        </a:cubicBezTo>
                        <a:cubicBezTo>
                          <a:pt x="5927" y="28966"/>
                          <a:pt x="5998" y="29148"/>
                          <a:pt x="6127" y="29283"/>
                        </a:cubicBezTo>
                        <a:cubicBezTo>
                          <a:pt x="6234" y="29409"/>
                          <a:pt x="6389" y="29485"/>
                          <a:pt x="6555" y="29492"/>
                        </a:cubicBezTo>
                        <a:cubicBezTo>
                          <a:pt x="6846" y="29486"/>
                          <a:pt x="7125" y="29371"/>
                          <a:pt x="7336" y="29170"/>
                        </a:cubicBezTo>
                        <a:cubicBezTo>
                          <a:pt x="8305" y="28288"/>
                          <a:pt x="9135" y="27264"/>
                          <a:pt x="9797" y="26134"/>
                        </a:cubicBezTo>
                        <a:lnTo>
                          <a:pt x="10695" y="26547"/>
                        </a:lnTo>
                        <a:cubicBezTo>
                          <a:pt x="9594" y="28471"/>
                          <a:pt x="8134" y="30165"/>
                          <a:pt x="6393" y="31537"/>
                        </a:cubicBezTo>
                        <a:cubicBezTo>
                          <a:pt x="5496" y="32190"/>
                          <a:pt x="4418" y="32544"/>
                          <a:pt x="3309" y="32551"/>
                        </a:cubicBezTo>
                        <a:cubicBezTo>
                          <a:pt x="2429" y="32597"/>
                          <a:pt x="1565" y="32305"/>
                          <a:pt x="894" y="31735"/>
                        </a:cubicBezTo>
                        <a:cubicBezTo>
                          <a:pt x="320" y="31242"/>
                          <a:pt x="-7" y="30521"/>
                          <a:pt x="-1" y="29764"/>
                        </a:cubicBezTo>
                        <a:cubicBezTo>
                          <a:pt x="68" y="28833"/>
                          <a:pt x="253" y="27914"/>
                          <a:pt x="551" y="27029"/>
                        </a:cubicBezTo>
                        <a:lnTo>
                          <a:pt x="6761" y="5816"/>
                        </a:lnTo>
                        <a:cubicBezTo>
                          <a:pt x="7015" y="5063"/>
                          <a:pt x="7185" y="4284"/>
                          <a:pt x="7268" y="3494"/>
                        </a:cubicBezTo>
                        <a:cubicBezTo>
                          <a:pt x="7274" y="3138"/>
                          <a:pt x="7090" y="2805"/>
                          <a:pt x="6784" y="2622"/>
                        </a:cubicBezTo>
                        <a:cubicBezTo>
                          <a:pt x="6195" y="2277"/>
                          <a:pt x="5507" y="2140"/>
                          <a:pt x="4830" y="2231"/>
                        </a:cubicBezTo>
                        <a:lnTo>
                          <a:pt x="5082" y="1353"/>
                        </a:lnTo>
                        <a:lnTo>
                          <a:pt x="12834" y="-1"/>
                        </a:lnTo>
                        <a:close/>
                      </a:path>
                    </a:pathLst>
                  </a:custGeom>
                  <a:solidFill>
                    <a:srgbClr val="BC8312"/>
                  </a:solidFill>
                  <a:ln w="576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6ED49B82-08F4-41A6-844F-188EFFAFB46D}"/>
                      </a:ext>
                    </a:extLst>
                  </p:cNvPr>
                  <p:cNvSpPr/>
                  <p:nvPr/>
                </p:nvSpPr>
                <p:spPr>
                  <a:xfrm>
                    <a:off x="10375097" y="6413092"/>
                    <a:ext cx="13024" cy="32556"/>
                  </a:xfrm>
                  <a:custGeom>
                    <a:avLst/>
                    <a:gdLst>
                      <a:gd name="connsiteX0" fmla="*/ 11065 w 13024"/>
                      <a:gd name="connsiteY0" fmla="*/ 10580 h 32556"/>
                      <a:gd name="connsiteX1" fmla="*/ 6350 w 13024"/>
                      <a:gd name="connsiteY1" fmla="*/ 26939 h 32556"/>
                      <a:gd name="connsiteX2" fmla="*/ 5959 w 13024"/>
                      <a:gd name="connsiteY2" fmla="*/ 28779 h 32556"/>
                      <a:gd name="connsiteX3" fmla="*/ 6166 w 13024"/>
                      <a:gd name="connsiteY3" fmla="*/ 29249 h 32556"/>
                      <a:gd name="connsiteX4" fmla="*/ 6601 w 13024"/>
                      <a:gd name="connsiteY4" fmla="*/ 29465 h 32556"/>
                      <a:gd name="connsiteX5" fmla="*/ 7386 w 13024"/>
                      <a:gd name="connsiteY5" fmla="*/ 29125 h 32556"/>
                      <a:gd name="connsiteX6" fmla="*/ 9870 w 13024"/>
                      <a:gd name="connsiteY6" fmla="*/ 26038 h 32556"/>
                      <a:gd name="connsiteX7" fmla="*/ 10652 w 13024"/>
                      <a:gd name="connsiteY7" fmla="*/ 26502 h 32556"/>
                      <a:gd name="connsiteX8" fmla="*/ 3268 w 13024"/>
                      <a:gd name="connsiteY8" fmla="*/ 32552 h 32556"/>
                      <a:gd name="connsiteX9" fmla="*/ 886 w 13024"/>
                      <a:gd name="connsiteY9" fmla="*/ 31708 h 32556"/>
                      <a:gd name="connsiteX10" fmla="*/ 0 w 13024"/>
                      <a:gd name="connsiteY10" fmla="*/ 29584 h 32556"/>
                      <a:gd name="connsiteX11" fmla="*/ 391 w 13024"/>
                      <a:gd name="connsiteY11" fmla="*/ 27420 h 32556"/>
                      <a:gd name="connsiteX12" fmla="*/ 3588 w 13024"/>
                      <a:gd name="connsiteY12" fmla="*/ 16426 h 32556"/>
                      <a:gd name="connsiteX13" fmla="*/ 4050 w 13024"/>
                      <a:gd name="connsiteY13" fmla="*/ 14030 h 32556"/>
                      <a:gd name="connsiteX14" fmla="*/ 3611 w 13024"/>
                      <a:gd name="connsiteY14" fmla="*/ 13135 h 32556"/>
                      <a:gd name="connsiteX15" fmla="*/ 2415 w 13024"/>
                      <a:gd name="connsiteY15" fmla="*/ 12744 h 32556"/>
                      <a:gd name="connsiteX16" fmla="*/ 1588 w 13024"/>
                      <a:gd name="connsiteY16" fmla="*/ 12767 h 32556"/>
                      <a:gd name="connsiteX17" fmla="*/ 1886 w 13024"/>
                      <a:gd name="connsiteY17" fmla="*/ 11844 h 32556"/>
                      <a:gd name="connsiteX18" fmla="*/ 9685 w 13024"/>
                      <a:gd name="connsiteY18" fmla="*/ 10581 h 32556"/>
                      <a:gd name="connsiteX19" fmla="*/ 9641 w 13024"/>
                      <a:gd name="connsiteY19" fmla="*/ 0 h 32556"/>
                      <a:gd name="connsiteX20" fmla="*/ 12042 w 13024"/>
                      <a:gd name="connsiteY20" fmla="*/ 985 h 32556"/>
                      <a:gd name="connsiteX21" fmla="*/ 13023 w 13024"/>
                      <a:gd name="connsiteY21" fmla="*/ 3381 h 32556"/>
                      <a:gd name="connsiteX22" fmla="*/ 9666 w 13024"/>
                      <a:gd name="connsiteY22" fmla="*/ 6766 h 32556"/>
                      <a:gd name="connsiteX23" fmla="*/ 6282 w 13024"/>
                      <a:gd name="connsiteY23" fmla="*/ 3409 h 32556"/>
                      <a:gd name="connsiteX24" fmla="*/ 6282 w 13024"/>
                      <a:gd name="connsiteY24" fmla="*/ 3381 h 32556"/>
                      <a:gd name="connsiteX25" fmla="*/ 7259 w 13024"/>
                      <a:gd name="connsiteY25" fmla="*/ 985 h 32556"/>
                      <a:gd name="connsiteX26" fmla="*/ 9641 w 13024"/>
                      <a:gd name="connsiteY26" fmla="*/ 0 h 3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024" h="32556">
                        <a:moveTo>
                          <a:pt x="11065" y="10580"/>
                        </a:moveTo>
                        <a:lnTo>
                          <a:pt x="6350" y="26939"/>
                        </a:lnTo>
                        <a:cubicBezTo>
                          <a:pt x="6155" y="27537"/>
                          <a:pt x="6024" y="28154"/>
                          <a:pt x="5959" y="28779"/>
                        </a:cubicBezTo>
                        <a:cubicBezTo>
                          <a:pt x="5963" y="28957"/>
                          <a:pt x="6038" y="29126"/>
                          <a:pt x="6166" y="29249"/>
                        </a:cubicBezTo>
                        <a:cubicBezTo>
                          <a:pt x="6274" y="29380"/>
                          <a:pt x="6432" y="29459"/>
                          <a:pt x="6601" y="29465"/>
                        </a:cubicBezTo>
                        <a:cubicBezTo>
                          <a:pt x="6896" y="29451"/>
                          <a:pt x="7175" y="29330"/>
                          <a:pt x="7386" y="29125"/>
                        </a:cubicBezTo>
                        <a:cubicBezTo>
                          <a:pt x="8354" y="28217"/>
                          <a:pt x="9190" y="27178"/>
                          <a:pt x="9870" y="26038"/>
                        </a:cubicBezTo>
                        <a:lnTo>
                          <a:pt x="10652" y="26502"/>
                        </a:lnTo>
                        <a:cubicBezTo>
                          <a:pt x="8335" y="30535"/>
                          <a:pt x="5873" y="32552"/>
                          <a:pt x="3268" y="32552"/>
                        </a:cubicBezTo>
                        <a:cubicBezTo>
                          <a:pt x="2394" y="32596"/>
                          <a:pt x="1537" y="32293"/>
                          <a:pt x="886" y="31708"/>
                        </a:cubicBezTo>
                        <a:cubicBezTo>
                          <a:pt x="299" y="31160"/>
                          <a:pt x="-24" y="30386"/>
                          <a:pt x="0" y="29584"/>
                        </a:cubicBezTo>
                        <a:cubicBezTo>
                          <a:pt x="29" y="28848"/>
                          <a:pt x="160" y="28120"/>
                          <a:pt x="391" y="27420"/>
                        </a:cubicBezTo>
                        <a:lnTo>
                          <a:pt x="3588" y="16426"/>
                        </a:lnTo>
                        <a:cubicBezTo>
                          <a:pt x="3845" y="15651"/>
                          <a:pt x="4000" y="14845"/>
                          <a:pt x="4050" y="14030"/>
                        </a:cubicBezTo>
                        <a:cubicBezTo>
                          <a:pt x="4043" y="13682"/>
                          <a:pt x="3882" y="13354"/>
                          <a:pt x="3611" y="13135"/>
                        </a:cubicBezTo>
                        <a:cubicBezTo>
                          <a:pt x="3276" y="12859"/>
                          <a:pt x="2849" y="12720"/>
                          <a:pt x="2415" y="12744"/>
                        </a:cubicBezTo>
                        <a:cubicBezTo>
                          <a:pt x="2186" y="12744"/>
                          <a:pt x="1909" y="12750"/>
                          <a:pt x="1588" y="12767"/>
                        </a:cubicBezTo>
                        <a:lnTo>
                          <a:pt x="1886" y="11844"/>
                        </a:lnTo>
                        <a:lnTo>
                          <a:pt x="9685" y="10581"/>
                        </a:lnTo>
                        <a:close/>
                        <a:moveTo>
                          <a:pt x="9641" y="0"/>
                        </a:moveTo>
                        <a:cubicBezTo>
                          <a:pt x="10543" y="-19"/>
                          <a:pt x="11413" y="338"/>
                          <a:pt x="12042" y="985"/>
                        </a:cubicBezTo>
                        <a:cubicBezTo>
                          <a:pt x="12683" y="1616"/>
                          <a:pt x="13037" y="2482"/>
                          <a:pt x="13023" y="3381"/>
                        </a:cubicBezTo>
                        <a:cubicBezTo>
                          <a:pt x="13030" y="5243"/>
                          <a:pt x="11527" y="6758"/>
                          <a:pt x="9666" y="6766"/>
                        </a:cubicBezTo>
                        <a:cubicBezTo>
                          <a:pt x="7805" y="6773"/>
                          <a:pt x="6290" y="5271"/>
                          <a:pt x="6282" y="3409"/>
                        </a:cubicBezTo>
                        <a:cubicBezTo>
                          <a:pt x="6282" y="3400"/>
                          <a:pt x="6282" y="3391"/>
                          <a:pt x="6282" y="3381"/>
                        </a:cubicBezTo>
                        <a:cubicBezTo>
                          <a:pt x="6267" y="2483"/>
                          <a:pt x="6620" y="1617"/>
                          <a:pt x="7259" y="985"/>
                        </a:cubicBezTo>
                        <a:cubicBezTo>
                          <a:pt x="7881" y="340"/>
                          <a:pt x="8744" y="-17"/>
                          <a:pt x="9641" y="0"/>
                        </a:cubicBezTo>
                        <a:close/>
                      </a:path>
                    </a:pathLst>
                  </a:custGeom>
                  <a:solidFill>
                    <a:srgbClr val="BC8312"/>
                  </a:solidFill>
                  <a:ln w="5760"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814E8756-1D70-47DE-BA6D-3055885B692C}"/>
                      </a:ext>
                    </a:extLst>
                  </p:cNvPr>
                  <p:cNvSpPr/>
                  <p:nvPr/>
                </p:nvSpPr>
                <p:spPr>
                  <a:xfrm>
                    <a:off x="10379700" y="6413074"/>
                    <a:ext cx="31450" cy="42105"/>
                  </a:xfrm>
                  <a:custGeom>
                    <a:avLst/>
                    <a:gdLst>
                      <a:gd name="connsiteX0" fmla="*/ 19874 w 31450"/>
                      <a:gd name="connsiteY0" fmla="*/ 13934 h 42105"/>
                      <a:gd name="connsiteX1" fmla="*/ 17184 w 31450"/>
                      <a:gd name="connsiteY1" fmla="*/ 24560 h 42105"/>
                      <a:gd name="connsiteX2" fmla="*/ 13502 w 31450"/>
                      <a:gd name="connsiteY2" fmla="*/ 35463 h 42105"/>
                      <a:gd name="connsiteX3" fmla="*/ 9302 w 31450"/>
                      <a:gd name="connsiteY3" fmla="*/ 40470 h 42105"/>
                      <a:gd name="connsiteX4" fmla="*/ 3793 w 31450"/>
                      <a:gd name="connsiteY4" fmla="*/ 42090 h 42105"/>
                      <a:gd name="connsiteX5" fmla="*/ 919 w 31450"/>
                      <a:gd name="connsiteY5" fmla="*/ 41343 h 42105"/>
                      <a:gd name="connsiteX6" fmla="*/ -1 w 31450"/>
                      <a:gd name="connsiteY6" fmla="*/ 39581 h 42105"/>
                      <a:gd name="connsiteX7" fmla="*/ 758 w 31450"/>
                      <a:gd name="connsiteY7" fmla="*/ 37950 h 42105"/>
                      <a:gd name="connsiteX8" fmla="*/ 2757 w 31450"/>
                      <a:gd name="connsiteY8" fmla="*/ 37259 h 42105"/>
                      <a:gd name="connsiteX9" fmla="*/ 4346 w 31450"/>
                      <a:gd name="connsiteY9" fmla="*/ 37791 h 42105"/>
                      <a:gd name="connsiteX10" fmla="*/ 4898 w 31450"/>
                      <a:gd name="connsiteY10" fmla="*/ 39122 h 42105"/>
                      <a:gd name="connsiteX11" fmla="*/ 4553 w 31450"/>
                      <a:gd name="connsiteY11" fmla="*/ 40216 h 42105"/>
                      <a:gd name="connsiteX12" fmla="*/ 4207 w 31450"/>
                      <a:gd name="connsiteY12" fmla="*/ 40685 h 42105"/>
                      <a:gd name="connsiteX13" fmla="*/ 4323 w 31450"/>
                      <a:gd name="connsiteY13" fmla="*/ 40850 h 42105"/>
                      <a:gd name="connsiteX14" fmla="*/ 4643 w 31450"/>
                      <a:gd name="connsiteY14" fmla="*/ 40963 h 42105"/>
                      <a:gd name="connsiteX15" fmla="*/ 5818 w 31450"/>
                      <a:gd name="connsiteY15" fmla="*/ 40527 h 42105"/>
                      <a:gd name="connsiteX16" fmla="*/ 7634 w 31450"/>
                      <a:gd name="connsiteY16" fmla="*/ 37904 h 42105"/>
                      <a:gd name="connsiteX17" fmla="*/ 9223 w 31450"/>
                      <a:gd name="connsiteY17" fmla="*/ 32314 h 42105"/>
                      <a:gd name="connsiteX18" fmla="*/ 13915 w 31450"/>
                      <a:gd name="connsiteY18" fmla="*/ 13934 h 42105"/>
                      <a:gd name="connsiteX19" fmla="*/ 10718 w 31450"/>
                      <a:gd name="connsiteY19" fmla="*/ 13934 h 42105"/>
                      <a:gd name="connsiteX20" fmla="*/ 11477 w 31450"/>
                      <a:gd name="connsiteY20" fmla="*/ 11243 h 42105"/>
                      <a:gd name="connsiteX21" fmla="*/ 13984 w 31450"/>
                      <a:gd name="connsiteY21" fmla="*/ 10801 h 42105"/>
                      <a:gd name="connsiteX22" fmla="*/ 15640 w 31450"/>
                      <a:gd name="connsiteY22" fmla="*/ 8734 h 42105"/>
                      <a:gd name="connsiteX23" fmla="*/ 20979 w 31450"/>
                      <a:gd name="connsiteY23" fmla="*/ 2039 h 42105"/>
                      <a:gd name="connsiteX24" fmla="*/ 27234 w 31450"/>
                      <a:gd name="connsiteY24" fmla="*/ 17 h 42105"/>
                      <a:gd name="connsiteX25" fmla="*/ 30447 w 31450"/>
                      <a:gd name="connsiteY25" fmla="*/ 867 h 42105"/>
                      <a:gd name="connsiteX26" fmla="*/ 31446 w 31450"/>
                      <a:gd name="connsiteY26" fmla="*/ 3076 h 42105"/>
                      <a:gd name="connsiteX27" fmla="*/ 30778 w 31450"/>
                      <a:gd name="connsiteY27" fmla="*/ 4973 h 42105"/>
                      <a:gd name="connsiteX28" fmla="*/ 29121 w 31450"/>
                      <a:gd name="connsiteY28" fmla="*/ 5675 h 42105"/>
                      <a:gd name="connsiteX29" fmla="*/ 27603 w 31450"/>
                      <a:gd name="connsiteY29" fmla="*/ 5098 h 42105"/>
                      <a:gd name="connsiteX30" fmla="*/ 27005 w 31450"/>
                      <a:gd name="connsiteY30" fmla="*/ 3721 h 42105"/>
                      <a:gd name="connsiteX31" fmla="*/ 27385 w 31450"/>
                      <a:gd name="connsiteY31" fmla="*/ 2498 h 42105"/>
                      <a:gd name="connsiteX32" fmla="*/ 27765 w 31450"/>
                      <a:gd name="connsiteY32" fmla="*/ 1626 h 42105"/>
                      <a:gd name="connsiteX33" fmla="*/ 27592 w 31450"/>
                      <a:gd name="connsiteY33" fmla="*/ 1212 h 42105"/>
                      <a:gd name="connsiteX34" fmla="*/ 27144 w 31450"/>
                      <a:gd name="connsiteY34" fmla="*/ 1048 h 42105"/>
                      <a:gd name="connsiteX35" fmla="*/ 24360 w 31450"/>
                      <a:gd name="connsiteY35" fmla="*/ 2730 h 42105"/>
                      <a:gd name="connsiteX36" fmla="*/ 20588 w 31450"/>
                      <a:gd name="connsiteY36" fmla="*/ 11243 h 42105"/>
                      <a:gd name="connsiteX37" fmla="*/ 23924 w 31450"/>
                      <a:gd name="connsiteY37" fmla="*/ 11243 h 42105"/>
                      <a:gd name="connsiteX38" fmla="*/ 23117 w 31450"/>
                      <a:gd name="connsiteY38" fmla="*/ 13934 h 42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1450" h="42105">
                        <a:moveTo>
                          <a:pt x="19874" y="13934"/>
                        </a:moveTo>
                        <a:lnTo>
                          <a:pt x="17184" y="24560"/>
                        </a:lnTo>
                        <a:cubicBezTo>
                          <a:pt x="16362" y="28319"/>
                          <a:pt x="15127" y="31975"/>
                          <a:pt x="13502" y="35463"/>
                        </a:cubicBezTo>
                        <a:cubicBezTo>
                          <a:pt x="12534" y="37452"/>
                          <a:pt x="11092" y="39171"/>
                          <a:pt x="9302" y="40470"/>
                        </a:cubicBezTo>
                        <a:cubicBezTo>
                          <a:pt x="7674" y="41559"/>
                          <a:pt x="5752" y="42124"/>
                          <a:pt x="3793" y="42090"/>
                        </a:cubicBezTo>
                        <a:cubicBezTo>
                          <a:pt x="2778" y="42172"/>
                          <a:pt x="1766" y="41908"/>
                          <a:pt x="919" y="41343"/>
                        </a:cubicBezTo>
                        <a:cubicBezTo>
                          <a:pt x="351" y="40935"/>
                          <a:pt x="9" y="40281"/>
                          <a:pt x="-1" y="39581"/>
                        </a:cubicBezTo>
                        <a:cubicBezTo>
                          <a:pt x="-1" y="38952"/>
                          <a:pt x="276" y="38355"/>
                          <a:pt x="758" y="37950"/>
                        </a:cubicBezTo>
                        <a:cubicBezTo>
                          <a:pt x="1312" y="37473"/>
                          <a:pt x="2027" y="37225"/>
                          <a:pt x="2757" y="37259"/>
                        </a:cubicBezTo>
                        <a:cubicBezTo>
                          <a:pt x="3336" y="37219"/>
                          <a:pt x="3908" y="37410"/>
                          <a:pt x="4346" y="37791"/>
                        </a:cubicBezTo>
                        <a:cubicBezTo>
                          <a:pt x="4712" y="38136"/>
                          <a:pt x="4913" y="38620"/>
                          <a:pt x="4898" y="39122"/>
                        </a:cubicBezTo>
                        <a:cubicBezTo>
                          <a:pt x="4930" y="39518"/>
                          <a:pt x="4806" y="39910"/>
                          <a:pt x="4553" y="40216"/>
                        </a:cubicBezTo>
                        <a:cubicBezTo>
                          <a:pt x="4323" y="40453"/>
                          <a:pt x="4207" y="40612"/>
                          <a:pt x="4207" y="40685"/>
                        </a:cubicBezTo>
                        <a:lnTo>
                          <a:pt x="4323" y="40850"/>
                        </a:lnTo>
                        <a:cubicBezTo>
                          <a:pt x="4413" y="40924"/>
                          <a:pt x="4527" y="40964"/>
                          <a:pt x="4643" y="40963"/>
                        </a:cubicBezTo>
                        <a:cubicBezTo>
                          <a:pt x="5076" y="40973"/>
                          <a:pt x="5496" y="40817"/>
                          <a:pt x="5818" y="40527"/>
                        </a:cubicBezTo>
                        <a:cubicBezTo>
                          <a:pt x="6627" y="39813"/>
                          <a:pt x="7250" y="38913"/>
                          <a:pt x="7634" y="37904"/>
                        </a:cubicBezTo>
                        <a:cubicBezTo>
                          <a:pt x="7912" y="37196"/>
                          <a:pt x="8441" y="35333"/>
                          <a:pt x="9223" y="32314"/>
                        </a:cubicBezTo>
                        <a:lnTo>
                          <a:pt x="13915" y="13934"/>
                        </a:lnTo>
                        <a:lnTo>
                          <a:pt x="10718" y="13934"/>
                        </a:lnTo>
                        <a:lnTo>
                          <a:pt x="11477" y="11243"/>
                        </a:lnTo>
                        <a:cubicBezTo>
                          <a:pt x="12336" y="11315"/>
                          <a:pt x="13200" y="11162"/>
                          <a:pt x="13984" y="10801"/>
                        </a:cubicBezTo>
                        <a:cubicBezTo>
                          <a:pt x="14702" y="10264"/>
                          <a:pt x="15272" y="9553"/>
                          <a:pt x="15640" y="8734"/>
                        </a:cubicBezTo>
                        <a:cubicBezTo>
                          <a:pt x="16905" y="6137"/>
                          <a:pt x="18728" y="3850"/>
                          <a:pt x="20979" y="2039"/>
                        </a:cubicBezTo>
                        <a:cubicBezTo>
                          <a:pt x="22792" y="710"/>
                          <a:pt x="24986" y="1"/>
                          <a:pt x="27234" y="17"/>
                        </a:cubicBezTo>
                        <a:cubicBezTo>
                          <a:pt x="28371" y="-80"/>
                          <a:pt x="29506" y="220"/>
                          <a:pt x="30447" y="867"/>
                        </a:cubicBezTo>
                        <a:cubicBezTo>
                          <a:pt x="31102" y="1410"/>
                          <a:pt x="31471" y="2225"/>
                          <a:pt x="31446" y="3076"/>
                        </a:cubicBezTo>
                        <a:cubicBezTo>
                          <a:pt x="31482" y="3772"/>
                          <a:pt x="31242" y="4453"/>
                          <a:pt x="30778" y="4973"/>
                        </a:cubicBezTo>
                        <a:cubicBezTo>
                          <a:pt x="30352" y="5434"/>
                          <a:pt x="29748" y="5690"/>
                          <a:pt x="29121" y="5675"/>
                        </a:cubicBezTo>
                        <a:cubicBezTo>
                          <a:pt x="28558" y="5694"/>
                          <a:pt x="28011" y="5486"/>
                          <a:pt x="27603" y="5098"/>
                        </a:cubicBezTo>
                        <a:cubicBezTo>
                          <a:pt x="27217" y="4745"/>
                          <a:pt x="27000" y="4244"/>
                          <a:pt x="27005" y="3721"/>
                        </a:cubicBezTo>
                        <a:cubicBezTo>
                          <a:pt x="27020" y="3287"/>
                          <a:pt x="27152" y="2865"/>
                          <a:pt x="27385" y="2498"/>
                        </a:cubicBezTo>
                        <a:cubicBezTo>
                          <a:pt x="27572" y="2237"/>
                          <a:pt x="27701" y="1940"/>
                          <a:pt x="27765" y="1626"/>
                        </a:cubicBezTo>
                        <a:cubicBezTo>
                          <a:pt x="27770" y="1469"/>
                          <a:pt x="27707" y="1318"/>
                          <a:pt x="27592" y="1212"/>
                        </a:cubicBezTo>
                        <a:cubicBezTo>
                          <a:pt x="27470" y="1101"/>
                          <a:pt x="27309" y="1041"/>
                          <a:pt x="27144" y="1048"/>
                        </a:cubicBezTo>
                        <a:cubicBezTo>
                          <a:pt x="26014" y="1173"/>
                          <a:pt x="24996" y="1788"/>
                          <a:pt x="24360" y="2730"/>
                        </a:cubicBezTo>
                        <a:cubicBezTo>
                          <a:pt x="22466" y="5241"/>
                          <a:pt x="21175" y="8153"/>
                          <a:pt x="20588" y="11243"/>
                        </a:cubicBezTo>
                        <a:lnTo>
                          <a:pt x="23924" y="11243"/>
                        </a:lnTo>
                        <a:lnTo>
                          <a:pt x="23117" y="13934"/>
                        </a:lnTo>
                        <a:close/>
                      </a:path>
                    </a:pathLst>
                  </a:custGeom>
                  <a:solidFill>
                    <a:srgbClr val="BC8312"/>
                  </a:solidFill>
                  <a:ln w="576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45E0C273-32DD-4F64-A352-8B8A37DAEC21}"/>
                      </a:ext>
                    </a:extLst>
                  </p:cNvPr>
                  <p:cNvSpPr/>
                  <p:nvPr/>
                </p:nvSpPr>
                <p:spPr>
                  <a:xfrm>
                    <a:off x="10404083" y="6423673"/>
                    <a:ext cx="20982" cy="21982"/>
                  </a:xfrm>
                  <a:custGeom>
                    <a:avLst/>
                    <a:gdLst>
                      <a:gd name="connsiteX0" fmla="*/ 14333 w 20982"/>
                      <a:gd name="connsiteY0" fmla="*/ -1 h 21982"/>
                      <a:gd name="connsiteX1" fmla="*/ 17749 w 20982"/>
                      <a:gd name="connsiteY1" fmla="*/ 838 h 21982"/>
                      <a:gd name="connsiteX2" fmla="*/ 20165 w 20982"/>
                      <a:gd name="connsiteY2" fmla="*/ 3171 h 21982"/>
                      <a:gd name="connsiteX3" fmla="*/ 20980 w 20982"/>
                      <a:gd name="connsiteY3" fmla="*/ 6485 h 21982"/>
                      <a:gd name="connsiteX4" fmla="*/ 18899 w 20982"/>
                      <a:gd name="connsiteY4" fmla="*/ 13939 h 21982"/>
                      <a:gd name="connsiteX5" fmla="*/ 13413 w 20982"/>
                      <a:gd name="connsiteY5" fmla="*/ 19818 h 21982"/>
                      <a:gd name="connsiteX6" fmla="*/ 6557 w 20982"/>
                      <a:gd name="connsiteY6" fmla="*/ 21970 h 21982"/>
                      <a:gd name="connsiteX7" fmla="*/ 1714 w 20982"/>
                      <a:gd name="connsiteY7" fmla="*/ 20107 h 21982"/>
                      <a:gd name="connsiteX8" fmla="*/ 0 w 20982"/>
                      <a:gd name="connsiteY8" fmla="*/ 15553 h 21982"/>
                      <a:gd name="connsiteX9" fmla="*/ 1278 w 20982"/>
                      <a:gd name="connsiteY9" fmla="*/ 9561 h 21982"/>
                      <a:gd name="connsiteX10" fmla="*/ 4520 w 20982"/>
                      <a:gd name="connsiteY10" fmla="*/ 4678 h 21982"/>
                      <a:gd name="connsiteX11" fmla="*/ 9043 w 20982"/>
                      <a:gd name="connsiteY11" fmla="*/ 1297 h 21982"/>
                      <a:gd name="connsiteX12" fmla="*/ 14333 w 20982"/>
                      <a:gd name="connsiteY12" fmla="*/ -1 h 21982"/>
                      <a:gd name="connsiteX13" fmla="*/ 13390 w 20982"/>
                      <a:gd name="connsiteY13" fmla="*/ 1217 h 21982"/>
                      <a:gd name="connsiteX14" fmla="*/ 11366 w 20982"/>
                      <a:gd name="connsiteY14" fmla="*/ 1931 h 21982"/>
                      <a:gd name="connsiteX15" fmla="*/ 7732 w 20982"/>
                      <a:gd name="connsiteY15" fmla="*/ 8705 h 21982"/>
                      <a:gd name="connsiteX16" fmla="*/ 5707 w 20982"/>
                      <a:gd name="connsiteY16" fmla="*/ 18312 h 21982"/>
                      <a:gd name="connsiteX17" fmla="*/ 6350 w 20982"/>
                      <a:gd name="connsiteY17" fmla="*/ 20062 h 21982"/>
                      <a:gd name="connsiteX18" fmla="*/ 7868 w 20982"/>
                      <a:gd name="connsiteY18" fmla="*/ 20747 h 21982"/>
                      <a:gd name="connsiteX19" fmla="*/ 9457 w 20982"/>
                      <a:gd name="connsiteY19" fmla="*/ 20198 h 21982"/>
                      <a:gd name="connsiteX20" fmla="*/ 11940 w 20982"/>
                      <a:gd name="connsiteY20" fmla="*/ 16482 h 21982"/>
                      <a:gd name="connsiteX21" fmla="*/ 14356 w 20982"/>
                      <a:gd name="connsiteY21" fmla="*/ 10110 h 21982"/>
                      <a:gd name="connsiteX22" fmla="*/ 15299 w 20982"/>
                      <a:gd name="connsiteY22" fmla="*/ 3727 h 21982"/>
                      <a:gd name="connsiteX23" fmla="*/ 14724 w 20982"/>
                      <a:gd name="connsiteY23" fmla="*/ 1874 h 21982"/>
                      <a:gd name="connsiteX24" fmla="*/ 13390 w 20982"/>
                      <a:gd name="connsiteY24" fmla="*/ 1217 h 2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982" h="21982">
                        <a:moveTo>
                          <a:pt x="14333" y="-1"/>
                        </a:moveTo>
                        <a:cubicBezTo>
                          <a:pt x="15524" y="-7"/>
                          <a:pt x="16697" y="281"/>
                          <a:pt x="17749" y="838"/>
                        </a:cubicBezTo>
                        <a:cubicBezTo>
                          <a:pt x="18771" y="1355"/>
                          <a:pt x="19613" y="2168"/>
                          <a:pt x="20165" y="3171"/>
                        </a:cubicBezTo>
                        <a:cubicBezTo>
                          <a:pt x="20714" y="4189"/>
                          <a:pt x="20994" y="5329"/>
                          <a:pt x="20980" y="6485"/>
                        </a:cubicBezTo>
                        <a:cubicBezTo>
                          <a:pt x="20944" y="9108"/>
                          <a:pt x="20226" y="11676"/>
                          <a:pt x="18899" y="13939"/>
                        </a:cubicBezTo>
                        <a:cubicBezTo>
                          <a:pt x="17598" y="16332"/>
                          <a:pt x="15710" y="18355"/>
                          <a:pt x="13413" y="19818"/>
                        </a:cubicBezTo>
                        <a:cubicBezTo>
                          <a:pt x="11382" y="21179"/>
                          <a:pt x="9001" y="21926"/>
                          <a:pt x="6557" y="21970"/>
                        </a:cubicBezTo>
                        <a:cubicBezTo>
                          <a:pt x="4749" y="22079"/>
                          <a:pt x="2983" y="21399"/>
                          <a:pt x="1714" y="20107"/>
                        </a:cubicBezTo>
                        <a:cubicBezTo>
                          <a:pt x="575" y="18868"/>
                          <a:pt x="-40" y="17236"/>
                          <a:pt x="0" y="15553"/>
                        </a:cubicBezTo>
                        <a:cubicBezTo>
                          <a:pt x="-14" y="13487"/>
                          <a:pt x="421" y="11442"/>
                          <a:pt x="1278" y="9561"/>
                        </a:cubicBezTo>
                        <a:cubicBezTo>
                          <a:pt x="2084" y="7766"/>
                          <a:pt x="3179" y="6117"/>
                          <a:pt x="4520" y="4678"/>
                        </a:cubicBezTo>
                        <a:cubicBezTo>
                          <a:pt x="5821" y="3298"/>
                          <a:pt x="7351" y="2154"/>
                          <a:pt x="9043" y="1297"/>
                        </a:cubicBezTo>
                        <a:cubicBezTo>
                          <a:pt x="10678" y="447"/>
                          <a:pt x="12492" y="2"/>
                          <a:pt x="14333" y="-1"/>
                        </a:cubicBezTo>
                        <a:close/>
                        <a:moveTo>
                          <a:pt x="13390" y="1217"/>
                        </a:moveTo>
                        <a:cubicBezTo>
                          <a:pt x="12650" y="1191"/>
                          <a:pt x="11926" y="1446"/>
                          <a:pt x="11366" y="1931"/>
                        </a:cubicBezTo>
                        <a:cubicBezTo>
                          <a:pt x="9711" y="3921"/>
                          <a:pt x="8475" y="6226"/>
                          <a:pt x="7732" y="8705"/>
                        </a:cubicBezTo>
                        <a:cubicBezTo>
                          <a:pt x="6483" y="11759"/>
                          <a:pt x="5797" y="15014"/>
                          <a:pt x="5707" y="18312"/>
                        </a:cubicBezTo>
                        <a:cubicBezTo>
                          <a:pt x="5684" y="18957"/>
                          <a:pt x="5915" y="19585"/>
                          <a:pt x="6350" y="20062"/>
                        </a:cubicBezTo>
                        <a:cubicBezTo>
                          <a:pt x="6733" y="20499"/>
                          <a:pt x="7287" y="20749"/>
                          <a:pt x="7868" y="20747"/>
                        </a:cubicBezTo>
                        <a:cubicBezTo>
                          <a:pt x="8445" y="20755"/>
                          <a:pt x="9008" y="20561"/>
                          <a:pt x="9457" y="20198"/>
                        </a:cubicBezTo>
                        <a:cubicBezTo>
                          <a:pt x="10500" y="19118"/>
                          <a:pt x="11341" y="17859"/>
                          <a:pt x="11940" y="16482"/>
                        </a:cubicBezTo>
                        <a:cubicBezTo>
                          <a:pt x="12964" y="14448"/>
                          <a:pt x="13774" y="12312"/>
                          <a:pt x="14356" y="10110"/>
                        </a:cubicBezTo>
                        <a:cubicBezTo>
                          <a:pt x="14949" y="8033"/>
                          <a:pt x="15267" y="5887"/>
                          <a:pt x="15299" y="3727"/>
                        </a:cubicBezTo>
                        <a:cubicBezTo>
                          <a:pt x="15342" y="3060"/>
                          <a:pt x="15137" y="2400"/>
                          <a:pt x="14724" y="1874"/>
                        </a:cubicBezTo>
                        <a:cubicBezTo>
                          <a:pt x="14401" y="1466"/>
                          <a:pt x="13911" y="1225"/>
                          <a:pt x="13390" y="1217"/>
                        </a:cubicBezTo>
                        <a:close/>
                      </a:path>
                    </a:pathLst>
                  </a:custGeom>
                  <a:solidFill>
                    <a:srgbClr val="BC8312"/>
                  </a:solidFill>
                  <a:ln w="576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3DACE01F-0E24-4137-9E54-2BFEEDB46499}"/>
                      </a:ext>
                    </a:extLst>
                  </p:cNvPr>
                  <p:cNvSpPr/>
                  <p:nvPr/>
                </p:nvSpPr>
                <p:spPr>
                  <a:xfrm>
                    <a:off x="10427296" y="6423672"/>
                    <a:ext cx="18157" cy="21326"/>
                  </a:xfrm>
                  <a:custGeom>
                    <a:avLst/>
                    <a:gdLst>
                      <a:gd name="connsiteX0" fmla="*/ 10353 w 18157"/>
                      <a:gd name="connsiteY0" fmla="*/ 0 h 21326"/>
                      <a:gd name="connsiteX1" fmla="*/ 6877 w 18157"/>
                      <a:gd name="connsiteY1" fmla="*/ 12931 h 21326"/>
                      <a:gd name="connsiteX2" fmla="*/ 13321 w 18157"/>
                      <a:gd name="connsiteY2" fmla="*/ 1286 h 21326"/>
                      <a:gd name="connsiteX3" fmla="*/ 15989 w 18157"/>
                      <a:gd name="connsiteY3" fmla="*/ 0 h 21326"/>
                      <a:gd name="connsiteX4" fmla="*/ 17552 w 18157"/>
                      <a:gd name="connsiteY4" fmla="*/ 703 h 21326"/>
                      <a:gd name="connsiteX5" fmla="*/ 18149 w 18157"/>
                      <a:gd name="connsiteY5" fmla="*/ 2691 h 21326"/>
                      <a:gd name="connsiteX6" fmla="*/ 17070 w 18157"/>
                      <a:gd name="connsiteY6" fmla="*/ 6440 h 21326"/>
                      <a:gd name="connsiteX7" fmla="*/ 15527 w 18157"/>
                      <a:gd name="connsiteY7" fmla="*/ 7409 h 21326"/>
                      <a:gd name="connsiteX8" fmla="*/ 14148 w 18157"/>
                      <a:gd name="connsiteY8" fmla="*/ 6554 h 21326"/>
                      <a:gd name="connsiteX9" fmla="*/ 13505 w 18157"/>
                      <a:gd name="connsiteY9" fmla="*/ 5557 h 21326"/>
                      <a:gd name="connsiteX10" fmla="*/ 13111 w 18157"/>
                      <a:gd name="connsiteY10" fmla="*/ 5404 h 21326"/>
                      <a:gd name="connsiteX11" fmla="*/ 12630 w 18157"/>
                      <a:gd name="connsiteY11" fmla="*/ 5545 h 21326"/>
                      <a:gd name="connsiteX12" fmla="*/ 11307 w 18157"/>
                      <a:gd name="connsiteY12" fmla="*/ 6888 h 21326"/>
                      <a:gd name="connsiteX13" fmla="*/ 9294 w 18157"/>
                      <a:gd name="connsiteY13" fmla="*/ 10468 h 21326"/>
                      <a:gd name="connsiteX14" fmla="*/ 7430 w 18157"/>
                      <a:gd name="connsiteY14" fmla="*/ 14710 h 21326"/>
                      <a:gd name="connsiteX15" fmla="*/ 5567 w 18157"/>
                      <a:gd name="connsiteY15" fmla="*/ 21326 h 21326"/>
                      <a:gd name="connsiteX16" fmla="*/ -1 w 18157"/>
                      <a:gd name="connsiteY16" fmla="*/ 21326 h 21326"/>
                      <a:gd name="connsiteX17" fmla="*/ 3796 w 18157"/>
                      <a:gd name="connsiteY17" fmla="*/ 6072 h 21326"/>
                      <a:gd name="connsiteX18" fmla="*/ 4210 w 18157"/>
                      <a:gd name="connsiteY18" fmla="*/ 3818 h 21326"/>
                      <a:gd name="connsiteX19" fmla="*/ 3992 w 18157"/>
                      <a:gd name="connsiteY19" fmla="*/ 2855 h 21326"/>
                      <a:gd name="connsiteX20" fmla="*/ 3392 w 18157"/>
                      <a:gd name="connsiteY20" fmla="*/ 2345 h 21326"/>
                      <a:gd name="connsiteX21" fmla="*/ 1817 w 18157"/>
                      <a:gd name="connsiteY21" fmla="*/ 2187 h 21326"/>
                      <a:gd name="connsiteX22" fmla="*/ 2023 w 18157"/>
                      <a:gd name="connsiteY22" fmla="*/ 1518 h 21326"/>
                      <a:gd name="connsiteX23" fmla="*/ 8971 w 18157"/>
                      <a:gd name="connsiteY23" fmla="*/ 0 h 2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157" h="21326">
                        <a:moveTo>
                          <a:pt x="10353" y="0"/>
                        </a:moveTo>
                        <a:lnTo>
                          <a:pt x="6877" y="12931"/>
                        </a:lnTo>
                        <a:cubicBezTo>
                          <a:pt x="8488" y="8776"/>
                          <a:pt x="10656" y="4858"/>
                          <a:pt x="13321" y="1286"/>
                        </a:cubicBezTo>
                        <a:cubicBezTo>
                          <a:pt x="13995" y="508"/>
                          <a:pt x="14960" y="43"/>
                          <a:pt x="15989" y="0"/>
                        </a:cubicBezTo>
                        <a:cubicBezTo>
                          <a:pt x="16590" y="-19"/>
                          <a:pt x="17167" y="240"/>
                          <a:pt x="17552" y="703"/>
                        </a:cubicBezTo>
                        <a:cubicBezTo>
                          <a:pt x="17983" y="1272"/>
                          <a:pt x="18196" y="1978"/>
                          <a:pt x="18149" y="2691"/>
                        </a:cubicBezTo>
                        <a:cubicBezTo>
                          <a:pt x="18195" y="4023"/>
                          <a:pt x="17817" y="5336"/>
                          <a:pt x="17070" y="6440"/>
                        </a:cubicBezTo>
                        <a:cubicBezTo>
                          <a:pt x="16751" y="7001"/>
                          <a:pt x="16171" y="7365"/>
                          <a:pt x="15527" y="7409"/>
                        </a:cubicBezTo>
                        <a:cubicBezTo>
                          <a:pt x="14938" y="7425"/>
                          <a:pt x="14395" y="7088"/>
                          <a:pt x="14148" y="6554"/>
                        </a:cubicBezTo>
                        <a:cubicBezTo>
                          <a:pt x="13981" y="6193"/>
                          <a:pt x="13765" y="5857"/>
                          <a:pt x="13505" y="5557"/>
                        </a:cubicBezTo>
                        <a:cubicBezTo>
                          <a:pt x="13396" y="5461"/>
                          <a:pt x="13256" y="5406"/>
                          <a:pt x="13111" y="5404"/>
                        </a:cubicBezTo>
                        <a:cubicBezTo>
                          <a:pt x="12941" y="5410"/>
                          <a:pt x="12776" y="5459"/>
                          <a:pt x="12630" y="5545"/>
                        </a:cubicBezTo>
                        <a:cubicBezTo>
                          <a:pt x="12108" y="5906"/>
                          <a:pt x="11660" y="6361"/>
                          <a:pt x="11307" y="6888"/>
                        </a:cubicBezTo>
                        <a:cubicBezTo>
                          <a:pt x="10527" y="8016"/>
                          <a:pt x="9852" y="9214"/>
                          <a:pt x="9294" y="10468"/>
                        </a:cubicBezTo>
                        <a:cubicBezTo>
                          <a:pt x="8495" y="12138"/>
                          <a:pt x="7874" y="13553"/>
                          <a:pt x="7430" y="14710"/>
                        </a:cubicBezTo>
                        <a:cubicBezTo>
                          <a:pt x="6695" y="16881"/>
                          <a:pt x="6072" y="19090"/>
                          <a:pt x="5567" y="21326"/>
                        </a:cubicBezTo>
                        <a:lnTo>
                          <a:pt x="-1" y="21326"/>
                        </a:lnTo>
                        <a:lnTo>
                          <a:pt x="3796" y="6072"/>
                        </a:lnTo>
                        <a:cubicBezTo>
                          <a:pt x="4003" y="5335"/>
                          <a:pt x="4142" y="4580"/>
                          <a:pt x="4210" y="3818"/>
                        </a:cubicBezTo>
                        <a:cubicBezTo>
                          <a:pt x="4228" y="3483"/>
                          <a:pt x="4153" y="3149"/>
                          <a:pt x="3992" y="2855"/>
                        </a:cubicBezTo>
                        <a:cubicBezTo>
                          <a:pt x="3850" y="2626"/>
                          <a:pt x="3640" y="2448"/>
                          <a:pt x="3392" y="2345"/>
                        </a:cubicBezTo>
                        <a:cubicBezTo>
                          <a:pt x="2879" y="2207"/>
                          <a:pt x="2347" y="2153"/>
                          <a:pt x="1817" y="2187"/>
                        </a:cubicBezTo>
                        <a:lnTo>
                          <a:pt x="2023" y="1518"/>
                        </a:lnTo>
                        <a:lnTo>
                          <a:pt x="8971" y="0"/>
                        </a:lnTo>
                        <a:close/>
                      </a:path>
                    </a:pathLst>
                  </a:custGeom>
                  <a:solidFill>
                    <a:srgbClr val="BC8312"/>
                  </a:solidFill>
                  <a:ln w="576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8327598A-9290-4E91-AF9E-0D004E5A719B}"/>
                      </a:ext>
                    </a:extLst>
                  </p:cNvPr>
                  <p:cNvSpPr/>
                  <p:nvPr/>
                </p:nvSpPr>
                <p:spPr>
                  <a:xfrm>
                    <a:off x="10445424" y="6423673"/>
                    <a:ext cx="23120" cy="21608"/>
                  </a:xfrm>
                  <a:custGeom>
                    <a:avLst/>
                    <a:gdLst>
                      <a:gd name="connsiteX0" fmla="*/ 11984 w 23120"/>
                      <a:gd name="connsiteY0" fmla="*/ -1 h 21608"/>
                      <a:gd name="connsiteX1" fmla="*/ 9132 w 23120"/>
                      <a:gd name="connsiteY1" fmla="*/ 9866 h 21608"/>
                      <a:gd name="connsiteX2" fmla="*/ 13434 w 23120"/>
                      <a:gd name="connsiteY2" fmla="*/ 3959 h 21608"/>
                      <a:gd name="connsiteX3" fmla="*/ 17044 w 23120"/>
                      <a:gd name="connsiteY3" fmla="*/ 827 h 21608"/>
                      <a:gd name="connsiteX4" fmla="*/ 19899 w 23120"/>
                      <a:gd name="connsiteY4" fmla="*/ 0 h 21608"/>
                      <a:gd name="connsiteX5" fmla="*/ 21947 w 23120"/>
                      <a:gd name="connsiteY5" fmla="*/ 883 h 21608"/>
                      <a:gd name="connsiteX6" fmla="*/ 22796 w 23120"/>
                      <a:gd name="connsiteY6" fmla="*/ 3200 h 21608"/>
                      <a:gd name="connsiteX7" fmla="*/ 22244 w 23120"/>
                      <a:gd name="connsiteY7" fmla="*/ 6326 h 21608"/>
                      <a:gd name="connsiteX8" fmla="*/ 19299 w 23120"/>
                      <a:gd name="connsiteY8" fmla="*/ 16148 h 21608"/>
                      <a:gd name="connsiteX9" fmla="*/ 18933 w 23120"/>
                      <a:gd name="connsiteY9" fmla="*/ 17830 h 21608"/>
                      <a:gd name="connsiteX10" fmla="*/ 19103 w 23120"/>
                      <a:gd name="connsiteY10" fmla="*/ 18244 h 21608"/>
                      <a:gd name="connsiteX11" fmla="*/ 19460 w 23120"/>
                      <a:gd name="connsiteY11" fmla="*/ 18425 h 21608"/>
                      <a:gd name="connsiteX12" fmla="*/ 19944 w 23120"/>
                      <a:gd name="connsiteY12" fmla="*/ 18244 h 21608"/>
                      <a:gd name="connsiteX13" fmla="*/ 21578 w 23120"/>
                      <a:gd name="connsiteY13" fmla="*/ 16357 h 21608"/>
                      <a:gd name="connsiteX14" fmla="*/ 22244 w 23120"/>
                      <a:gd name="connsiteY14" fmla="*/ 15389 h 21608"/>
                      <a:gd name="connsiteX15" fmla="*/ 23119 w 23120"/>
                      <a:gd name="connsiteY15" fmla="*/ 15921 h 21608"/>
                      <a:gd name="connsiteX16" fmla="*/ 16011 w 23120"/>
                      <a:gd name="connsiteY16" fmla="*/ 21602 h 21608"/>
                      <a:gd name="connsiteX17" fmla="*/ 13779 w 23120"/>
                      <a:gd name="connsiteY17" fmla="*/ 20866 h 21608"/>
                      <a:gd name="connsiteX18" fmla="*/ 12975 w 23120"/>
                      <a:gd name="connsiteY18" fmla="*/ 19025 h 21608"/>
                      <a:gd name="connsiteX19" fmla="*/ 13527 w 23120"/>
                      <a:gd name="connsiteY19" fmla="*/ 16148 h 21608"/>
                      <a:gd name="connsiteX20" fmla="*/ 16402 w 23120"/>
                      <a:gd name="connsiteY20" fmla="*/ 6326 h 21608"/>
                      <a:gd name="connsiteX21" fmla="*/ 16702 w 23120"/>
                      <a:gd name="connsiteY21" fmla="*/ 4899 h 21608"/>
                      <a:gd name="connsiteX22" fmla="*/ 16492 w 23120"/>
                      <a:gd name="connsiteY22" fmla="*/ 4451 h 21608"/>
                      <a:gd name="connsiteX23" fmla="*/ 16011 w 23120"/>
                      <a:gd name="connsiteY23" fmla="*/ 4253 h 21608"/>
                      <a:gd name="connsiteX24" fmla="*/ 13895 w 23120"/>
                      <a:gd name="connsiteY24" fmla="*/ 5454 h 21608"/>
                      <a:gd name="connsiteX25" fmla="*/ 7753 w 23120"/>
                      <a:gd name="connsiteY25" fmla="*/ 14494 h 21608"/>
                      <a:gd name="connsiteX26" fmla="*/ 5866 w 23120"/>
                      <a:gd name="connsiteY26" fmla="*/ 21325 h 21608"/>
                      <a:gd name="connsiteX27" fmla="*/ -1 w 23120"/>
                      <a:gd name="connsiteY27" fmla="*/ 21325 h 21608"/>
                      <a:gd name="connsiteX28" fmla="*/ 4300 w 23120"/>
                      <a:gd name="connsiteY28" fmla="*/ 6553 h 21608"/>
                      <a:gd name="connsiteX29" fmla="*/ 4923 w 23120"/>
                      <a:gd name="connsiteY29" fmla="*/ 3449 h 21608"/>
                      <a:gd name="connsiteX30" fmla="*/ 4739 w 23120"/>
                      <a:gd name="connsiteY30" fmla="*/ 2792 h 21608"/>
                      <a:gd name="connsiteX31" fmla="*/ 4139 w 23120"/>
                      <a:gd name="connsiteY31" fmla="*/ 2378 h 21608"/>
                      <a:gd name="connsiteX32" fmla="*/ 2575 w 23120"/>
                      <a:gd name="connsiteY32" fmla="*/ 2231 h 21608"/>
                      <a:gd name="connsiteX33" fmla="*/ 2828 w 23120"/>
                      <a:gd name="connsiteY33" fmla="*/ 1359 h 21608"/>
                      <a:gd name="connsiteX34" fmla="*/ 10582 w 23120"/>
                      <a:gd name="connsiteY34" fmla="*/ -1 h 2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120" h="21608">
                        <a:moveTo>
                          <a:pt x="11984" y="-1"/>
                        </a:moveTo>
                        <a:lnTo>
                          <a:pt x="9132" y="9866"/>
                        </a:lnTo>
                        <a:cubicBezTo>
                          <a:pt x="10439" y="7808"/>
                          <a:pt x="11876" y="5835"/>
                          <a:pt x="13434" y="3959"/>
                        </a:cubicBezTo>
                        <a:cubicBezTo>
                          <a:pt x="14467" y="2733"/>
                          <a:pt x="15685" y="1676"/>
                          <a:pt x="17044" y="827"/>
                        </a:cubicBezTo>
                        <a:cubicBezTo>
                          <a:pt x="17913" y="317"/>
                          <a:pt x="18894" y="33"/>
                          <a:pt x="19899" y="0"/>
                        </a:cubicBezTo>
                        <a:cubicBezTo>
                          <a:pt x="20676" y="-9"/>
                          <a:pt x="21420" y="312"/>
                          <a:pt x="21947" y="883"/>
                        </a:cubicBezTo>
                        <a:cubicBezTo>
                          <a:pt x="22527" y="1512"/>
                          <a:pt x="22832" y="2345"/>
                          <a:pt x="22796" y="3200"/>
                        </a:cubicBezTo>
                        <a:cubicBezTo>
                          <a:pt x="22761" y="4263"/>
                          <a:pt x="22575" y="5316"/>
                          <a:pt x="22244" y="6326"/>
                        </a:cubicBezTo>
                        <a:lnTo>
                          <a:pt x="19299" y="16148"/>
                        </a:lnTo>
                        <a:cubicBezTo>
                          <a:pt x="19119" y="16694"/>
                          <a:pt x="18996" y="17258"/>
                          <a:pt x="18933" y="17830"/>
                        </a:cubicBezTo>
                        <a:cubicBezTo>
                          <a:pt x="18935" y="17985"/>
                          <a:pt x="18995" y="18133"/>
                          <a:pt x="19103" y="18244"/>
                        </a:cubicBezTo>
                        <a:cubicBezTo>
                          <a:pt x="19193" y="18350"/>
                          <a:pt x="19321" y="18416"/>
                          <a:pt x="19460" y="18425"/>
                        </a:cubicBezTo>
                        <a:cubicBezTo>
                          <a:pt x="19636" y="18416"/>
                          <a:pt x="19805" y="18352"/>
                          <a:pt x="19944" y="18244"/>
                        </a:cubicBezTo>
                        <a:cubicBezTo>
                          <a:pt x="20572" y="17692"/>
                          <a:pt x="21122" y="17057"/>
                          <a:pt x="21578" y="16357"/>
                        </a:cubicBezTo>
                        <a:cubicBezTo>
                          <a:pt x="21715" y="16142"/>
                          <a:pt x="21938" y="15819"/>
                          <a:pt x="22244" y="15389"/>
                        </a:cubicBezTo>
                        <a:lnTo>
                          <a:pt x="23119" y="15921"/>
                        </a:lnTo>
                        <a:cubicBezTo>
                          <a:pt x="20865" y="19705"/>
                          <a:pt x="18495" y="21599"/>
                          <a:pt x="16011" y="21602"/>
                        </a:cubicBezTo>
                        <a:cubicBezTo>
                          <a:pt x="15200" y="21649"/>
                          <a:pt x="14402" y="21386"/>
                          <a:pt x="13779" y="20866"/>
                        </a:cubicBezTo>
                        <a:cubicBezTo>
                          <a:pt x="13253" y="20401"/>
                          <a:pt x="12959" y="19727"/>
                          <a:pt x="12975" y="19025"/>
                        </a:cubicBezTo>
                        <a:cubicBezTo>
                          <a:pt x="13035" y="18046"/>
                          <a:pt x="13220" y="17079"/>
                          <a:pt x="13527" y="16148"/>
                        </a:cubicBezTo>
                        <a:lnTo>
                          <a:pt x="16402" y="6326"/>
                        </a:lnTo>
                        <a:cubicBezTo>
                          <a:pt x="16564" y="5866"/>
                          <a:pt x="16665" y="5386"/>
                          <a:pt x="16702" y="4899"/>
                        </a:cubicBezTo>
                        <a:cubicBezTo>
                          <a:pt x="16700" y="4726"/>
                          <a:pt x="16623" y="4563"/>
                          <a:pt x="16492" y="4451"/>
                        </a:cubicBezTo>
                        <a:cubicBezTo>
                          <a:pt x="16365" y="4324"/>
                          <a:pt x="16191" y="4252"/>
                          <a:pt x="16011" y="4253"/>
                        </a:cubicBezTo>
                        <a:cubicBezTo>
                          <a:pt x="15183" y="4381"/>
                          <a:pt x="14430" y="4809"/>
                          <a:pt x="13895" y="5454"/>
                        </a:cubicBezTo>
                        <a:cubicBezTo>
                          <a:pt x="11348" y="8095"/>
                          <a:pt x="9270" y="11152"/>
                          <a:pt x="7753" y="14494"/>
                        </a:cubicBezTo>
                        <a:lnTo>
                          <a:pt x="5866" y="21325"/>
                        </a:lnTo>
                        <a:lnTo>
                          <a:pt x="-1" y="21325"/>
                        </a:lnTo>
                        <a:lnTo>
                          <a:pt x="4300" y="6553"/>
                        </a:lnTo>
                        <a:cubicBezTo>
                          <a:pt x="4631" y="5547"/>
                          <a:pt x="4840" y="4504"/>
                          <a:pt x="4923" y="3449"/>
                        </a:cubicBezTo>
                        <a:cubicBezTo>
                          <a:pt x="4930" y="3216"/>
                          <a:pt x="4866" y="2987"/>
                          <a:pt x="4739" y="2792"/>
                        </a:cubicBezTo>
                        <a:cubicBezTo>
                          <a:pt x="4586" y="2596"/>
                          <a:pt x="4376" y="2452"/>
                          <a:pt x="4139" y="2378"/>
                        </a:cubicBezTo>
                        <a:cubicBezTo>
                          <a:pt x="3628" y="2255"/>
                          <a:pt x="3101" y="2205"/>
                          <a:pt x="2575" y="2231"/>
                        </a:cubicBezTo>
                        <a:lnTo>
                          <a:pt x="2828" y="1359"/>
                        </a:lnTo>
                        <a:lnTo>
                          <a:pt x="10582" y="-1"/>
                        </a:lnTo>
                        <a:close/>
                      </a:path>
                    </a:pathLst>
                  </a:custGeom>
                  <a:solidFill>
                    <a:srgbClr val="BC8312"/>
                  </a:solidFill>
                  <a:ln w="576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1C573268-75AF-440C-ACF5-7A9871D0C129}"/>
                      </a:ext>
                    </a:extLst>
                  </p:cNvPr>
                  <p:cNvSpPr/>
                  <p:nvPr/>
                </p:nvSpPr>
                <p:spPr>
                  <a:xfrm>
                    <a:off x="10471971" y="6413092"/>
                    <a:ext cx="13023" cy="32556"/>
                  </a:xfrm>
                  <a:custGeom>
                    <a:avLst/>
                    <a:gdLst>
                      <a:gd name="connsiteX0" fmla="*/ 11064 w 13023"/>
                      <a:gd name="connsiteY0" fmla="*/ 10580 h 32556"/>
                      <a:gd name="connsiteX1" fmla="*/ 6348 w 13023"/>
                      <a:gd name="connsiteY1" fmla="*/ 26939 h 32556"/>
                      <a:gd name="connsiteX2" fmla="*/ 5958 w 13023"/>
                      <a:gd name="connsiteY2" fmla="*/ 28779 h 32556"/>
                      <a:gd name="connsiteX3" fmla="*/ 6165 w 13023"/>
                      <a:gd name="connsiteY3" fmla="*/ 29249 h 32556"/>
                      <a:gd name="connsiteX4" fmla="*/ 6601 w 13023"/>
                      <a:gd name="connsiteY4" fmla="*/ 29465 h 32556"/>
                      <a:gd name="connsiteX5" fmla="*/ 7386 w 13023"/>
                      <a:gd name="connsiteY5" fmla="*/ 29125 h 32556"/>
                      <a:gd name="connsiteX6" fmla="*/ 9869 w 13023"/>
                      <a:gd name="connsiteY6" fmla="*/ 26038 h 32556"/>
                      <a:gd name="connsiteX7" fmla="*/ 10651 w 13023"/>
                      <a:gd name="connsiteY7" fmla="*/ 26502 h 32556"/>
                      <a:gd name="connsiteX8" fmla="*/ 3268 w 13023"/>
                      <a:gd name="connsiteY8" fmla="*/ 32552 h 32556"/>
                      <a:gd name="connsiteX9" fmla="*/ 886 w 13023"/>
                      <a:gd name="connsiteY9" fmla="*/ 31708 h 32556"/>
                      <a:gd name="connsiteX10" fmla="*/ 0 w 13023"/>
                      <a:gd name="connsiteY10" fmla="*/ 29584 h 32556"/>
                      <a:gd name="connsiteX11" fmla="*/ 390 w 13023"/>
                      <a:gd name="connsiteY11" fmla="*/ 27420 h 32556"/>
                      <a:gd name="connsiteX12" fmla="*/ 3588 w 13023"/>
                      <a:gd name="connsiteY12" fmla="*/ 16426 h 32556"/>
                      <a:gd name="connsiteX13" fmla="*/ 4049 w 13023"/>
                      <a:gd name="connsiteY13" fmla="*/ 14030 h 32556"/>
                      <a:gd name="connsiteX14" fmla="*/ 3610 w 13023"/>
                      <a:gd name="connsiteY14" fmla="*/ 13135 h 32556"/>
                      <a:gd name="connsiteX15" fmla="*/ 2415 w 13023"/>
                      <a:gd name="connsiteY15" fmla="*/ 12744 h 32556"/>
                      <a:gd name="connsiteX16" fmla="*/ 1588 w 13023"/>
                      <a:gd name="connsiteY16" fmla="*/ 12767 h 32556"/>
                      <a:gd name="connsiteX17" fmla="*/ 1886 w 13023"/>
                      <a:gd name="connsiteY17" fmla="*/ 11844 h 32556"/>
                      <a:gd name="connsiteX18" fmla="*/ 9685 w 13023"/>
                      <a:gd name="connsiteY18" fmla="*/ 10581 h 32556"/>
                      <a:gd name="connsiteX19" fmla="*/ 9639 w 13023"/>
                      <a:gd name="connsiteY19" fmla="*/ 0 h 32556"/>
                      <a:gd name="connsiteX20" fmla="*/ 12041 w 13023"/>
                      <a:gd name="connsiteY20" fmla="*/ 985 h 32556"/>
                      <a:gd name="connsiteX21" fmla="*/ 13021 w 13023"/>
                      <a:gd name="connsiteY21" fmla="*/ 3381 h 32556"/>
                      <a:gd name="connsiteX22" fmla="*/ 9666 w 13023"/>
                      <a:gd name="connsiteY22" fmla="*/ 6766 h 32556"/>
                      <a:gd name="connsiteX23" fmla="*/ 6281 w 13023"/>
                      <a:gd name="connsiteY23" fmla="*/ 3409 h 32556"/>
                      <a:gd name="connsiteX24" fmla="*/ 6281 w 13023"/>
                      <a:gd name="connsiteY24" fmla="*/ 3381 h 32556"/>
                      <a:gd name="connsiteX25" fmla="*/ 7258 w 13023"/>
                      <a:gd name="connsiteY25" fmla="*/ 985 h 32556"/>
                      <a:gd name="connsiteX26" fmla="*/ 9639 w 13023"/>
                      <a:gd name="connsiteY26" fmla="*/ 0 h 3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023" h="32556">
                        <a:moveTo>
                          <a:pt x="11064" y="10580"/>
                        </a:moveTo>
                        <a:lnTo>
                          <a:pt x="6348" y="26939"/>
                        </a:lnTo>
                        <a:cubicBezTo>
                          <a:pt x="6155" y="27537"/>
                          <a:pt x="6024" y="28154"/>
                          <a:pt x="5958" y="28779"/>
                        </a:cubicBezTo>
                        <a:cubicBezTo>
                          <a:pt x="5963" y="28957"/>
                          <a:pt x="6037" y="29126"/>
                          <a:pt x="6165" y="29249"/>
                        </a:cubicBezTo>
                        <a:cubicBezTo>
                          <a:pt x="6272" y="29380"/>
                          <a:pt x="6431" y="29459"/>
                          <a:pt x="6601" y="29465"/>
                        </a:cubicBezTo>
                        <a:cubicBezTo>
                          <a:pt x="6895" y="29451"/>
                          <a:pt x="7174" y="29330"/>
                          <a:pt x="7386" y="29125"/>
                        </a:cubicBezTo>
                        <a:cubicBezTo>
                          <a:pt x="8354" y="28217"/>
                          <a:pt x="9189" y="27178"/>
                          <a:pt x="9869" y="26038"/>
                        </a:cubicBezTo>
                        <a:lnTo>
                          <a:pt x="10651" y="26502"/>
                        </a:lnTo>
                        <a:cubicBezTo>
                          <a:pt x="8334" y="30535"/>
                          <a:pt x="5873" y="32552"/>
                          <a:pt x="3268" y="32552"/>
                        </a:cubicBezTo>
                        <a:cubicBezTo>
                          <a:pt x="2393" y="32596"/>
                          <a:pt x="1537" y="32293"/>
                          <a:pt x="886" y="31708"/>
                        </a:cubicBezTo>
                        <a:cubicBezTo>
                          <a:pt x="298" y="31160"/>
                          <a:pt x="-24" y="30386"/>
                          <a:pt x="0" y="29584"/>
                        </a:cubicBezTo>
                        <a:cubicBezTo>
                          <a:pt x="28" y="28848"/>
                          <a:pt x="160" y="28120"/>
                          <a:pt x="390" y="27420"/>
                        </a:cubicBezTo>
                        <a:lnTo>
                          <a:pt x="3588" y="16426"/>
                        </a:lnTo>
                        <a:cubicBezTo>
                          <a:pt x="3845" y="15651"/>
                          <a:pt x="3999" y="14845"/>
                          <a:pt x="4049" y="14030"/>
                        </a:cubicBezTo>
                        <a:cubicBezTo>
                          <a:pt x="4042" y="13682"/>
                          <a:pt x="3882" y="13354"/>
                          <a:pt x="3610" y="13135"/>
                        </a:cubicBezTo>
                        <a:cubicBezTo>
                          <a:pt x="3275" y="12859"/>
                          <a:pt x="2849" y="12720"/>
                          <a:pt x="2415" y="12744"/>
                        </a:cubicBezTo>
                        <a:cubicBezTo>
                          <a:pt x="2186" y="12744"/>
                          <a:pt x="1909" y="12750"/>
                          <a:pt x="1588" y="12767"/>
                        </a:cubicBezTo>
                        <a:lnTo>
                          <a:pt x="1886" y="11844"/>
                        </a:lnTo>
                        <a:lnTo>
                          <a:pt x="9685" y="10581"/>
                        </a:lnTo>
                        <a:close/>
                        <a:moveTo>
                          <a:pt x="9639" y="0"/>
                        </a:moveTo>
                        <a:cubicBezTo>
                          <a:pt x="10543" y="-19"/>
                          <a:pt x="11413" y="338"/>
                          <a:pt x="12041" y="985"/>
                        </a:cubicBezTo>
                        <a:cubicBezTo>
                          <a:pt x="12682" y="1616"/>
                          <a:pt x="13037" y="2482"/>
                          <a:pt x="13021" y="3381"/>
                        </a:cubicBezTo>
                        <a:cubicBezTo>
                          <a:pt x="13029" y="5243"/>
                          <a:pt x="11527" y="6758"/>
                          <a:pt x="9666" y="6766"/>
                        </a:cubicBezTo>
                        <a:cubicBezTo>
                          <a:pt x="7804" y="6773"/>
                          <a:pt x="6289" y="5271"/>
                          <a:pt x="6281" y="3409"/>
                        </a:cubicBezTo>
                        <a:cubicBezTo>
                          <a:pt x="6281" y="3400"/>
                          <a:pt x="6281" y="3391"/>
                          <a:pt x="6281" y="3381"/>
                        </a:cubicBezTo>
                        <a:cubicBezTo>
                          <a:pt x="6267" y="2483"/>
                          <a:pt x="6619" y="1617"/>
                          <a:pt x="7258" y="985"/>
                        </a:cubicBezTo>
                        <a:cubicBezTo>
                          <a:pt x="7880" y="340"/>
                          <a:pt x="8743" y="-17"/>
                          <a:pt x="9639" y="0"/>
                        </a:cubicBezTo>
                        <a:close/>
                      </a:path>
                    </a:pathLst>
                  </a:custGeom>
                  <a:solidFill>
                    <a:srgbClr val="BC8312"/>
                  </a:solidFill>
                  <a:ln w="576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6D63C330-0A02-400E-8695-AFCF00FC1F1D}"/>
                      </a:ext>
                    </a:extLst>
                  </p:cNvPr>
                  <p:cNvSpPr/>
                  <p:nvPr/>
                </p:nvSpPr>
                <p:spPr>
                  <a:xfrm>
                    <a:off x="10485038" y="6423670"/>
                    <a:ext cx="21649" cy="21980"/>
                  </a:xfrm>
                  <a:custGeom>
                    <a:avLst/>
                    <a:gdLst>
                      <a:gd name="connsiteX0" fmla="*/ 21648 w 21649"/>
                      <a:gd name="connsiteY0" fmla="*/ 325 h 21980"/>
                      <a:gd name="connsiteX1" fmla="*/ 17185 w 21649"/>
                      <a:gd name="connsiteY1" fmla="*/ 15624 h 21980"/>
                      <a:gd name="connsiteX2" fmla="*/ 16723 w 21649"/>
                      <a:gd name="connsiteY2" fmla="*/ 17487 h 21980"/>
                      <a:gd name="connsiteX3" fmla="*/ 16655 w 21649"/>
                      <a:gd name="connsiteY3" fmla="*/ 17992 h 21980"/>
                      <a:gd name="connsiteX4" fmla="*/ 16851 w 21649"/>
                      <a:gd name="connsiteY4" fmla="*/ 18473 h 21980"/>
                      <a:gd name="connsiteX5" fmla="*/ 17252 w 21649"/>
                      <a:gd name="connsiteY5" fmla="*/ 18683 h 21980"/>
                      <a:gd name="connsiteX6" fmla="*/ 18587 w 21649"/>
                      <a:gd name="connsiteY6" fmla="*/ 17946 h 21980"/>
                      <a:gd name="connsiteX7" fmla="*/ 20243 w 21649"/>
                      <a:gd name="connsiteY7" fmla="*/ 15828 h 21980"/>
                      <a:gd name="connsiteX8" fmla="*/ 21050 w 21649"/>
                      <a:gd name="connsiteY8" fmla="*/ 16241 h 21980"/>
                      <a:gd name="connsiteX9" fmla="*/ 17564 w 21649"/>
                      <a:gd name="connsiteY9" fmla="*/ 20602 h 21980"/>
                      <a:gd name="connsiteX10" fmla="*/ 13573 w 21649"/>
                      <a:gd name="connsiteY10" fmla="*/ 21973 h 21980"/>
                      <a:gd name="connsiteX11" fmla="*/ 11571 w 21649"/>
                      <a:gd name="connsiteY11" fmla="*/ 21293 h 21980"/>
                      <a:gd name="connsiteX12" fmla="*/ 10881 w 21649"/>
                      <a:gd name="connsiteY12" fmla="*/ 19577 h 21980"/>
                      <a:gd name="connsiteX13" fmla="*/ 11617 w 21649"/>
                      <a:gd name="connsiteY13" fmla="*/ 16241 h 21980"/>
                      <a:gd name="connsiteX14" fmla="*/ 12169 w 21649"/>
                      <a:gd name="connsiteY14" fmla="*/ 14378 h 21980"/>
                      <a:gd name="connsiteX15" fmla="*/ 7040 w 21649"/>
                      <a:gd name="connsiteY15" fmla="*/ 20869 h 21980"/>
                      <a:gd name="connsiteX16" fmla="*/ 4001 w 21649"/>
                      <a:gd name="connsiteY16" fmla="*/ 21973 h 21980"/>
                      <a:gd name="connsiteX17" fmla="*/ 943 w 21649"/>
                      <a:gd name="connsiteY17" fmla="*/ 20235 h 21980"/>
                      <a:gd name="connsiteX18" fmla="*/ 0 w 21649"/>
                      <a:gd name="connsiteY18" fmla="*/ 16315 h 21980"/>
                      <a:gd name="connsiteX19" fmla="*/ 1979 w 21649"/>
                      <a:gd name="connsiteY19" fmla="*/ 8872 h 21980"/>
                      <a:gd name="connsiteX20" fmla="*/ 7176 w 21649"/>
                      <a:gd name="connsiteY20" fmla="*/ 2121 h 21980"/>
                      <a:gd name="connsiteX21" fmla="*/ 12146 w 21649"/>
                      <a:gd name="connsiteY21" fmla="*/ 2 h 21980"/>
                      <a:gd name="connsiteX22" fmla="*/ 14216 w 21649"/>
                      <a:gd name="connsiteY22" fmla="*/ 750 h 21980"/>
                      <a:gd name="connsiteX23" fmla="*/ 15366 w 21649"/>
                      <a:gd name="connsiteY23" fmla="*/ 3475 h 21980"/>
                      <a:gd name="connsiteX24" fmla="*/ 16196 w 21649"/>
                      <a:gd name="connsiteY24" fmla="*/ 648 h 21980"/>
                      <a:gd name="connsiteX25" fmla="*/ 14285 w 21649"/>
                      <a:gd name="connsiteY25" fmla="*/ 4698 h 21980"/>
                      <a:gd name="connsiteX26" fmla="*/ 13709 w 21649"/>
                      <a:gd name="connsiteY26" fmla="*/ 2002 h 21980"/>
                      <a:gd name="connsiteX27" fmla="*/ 12582 w 21649"/>
                      <a:gd name="connsiteY27" fmla="*/ 1430 h 21980"/>
                      <a:gd name="connsiteX28" fmla="*/ 11110 w 21649"/>
                      <a:gd name="connsiteY28" fmla="*/ 2121 h 21980"/>
                      <a:gd name="connsiteX29" fmla="*/ 7787 w 21649"/>
                      <a:gd name="connsiteY29" fmla="*/ 7904 h 21980"/>
                      <a:gd name="connsiteX30" fmla="*/ 6003 w 21649"/>
                      <a:gd name="connsiteY30" fmla="*/ 15437 h 21980"/>
                      <a:gd name="connsiteX31" fmla="*/ 6406 w 21649"/>
                      <a:gd name="connsiteY31" fmla="*/ 17199 h 21980"/>
                      <a:gd name="connsiteX32" fmla="*/ 7292 w 21649"/>
                      <a:gd name="connsiteY32" fmla="*/ 17737 h 21980"/>
                      <a:gd name="connsiteX33" fmla="*/ 9385 w 21649"/>
                      <a:gd name="connsiteY33" fmla="*/ 16542 h 21980"/>
                      <a:gd name="connsiteX34" fmla="*/ 12123 w 21649"/>
                      <a:gd name="connsiteY34" fmla="*/ 12378 h 21980"/>
                      <a:gd name="connsiteX35" fmla="*/ 14284 w 21649"/>
                      <a:gd name="connsiteY35" fmla="*/ 4698 h 2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649" h="21980">
                        <a:moveTo>
                          <a:pt x="21648" y="325"/>
                        </a:moveTo>
                        <a:lnTo>
                          <a:pt x="17185" y="15624"/>
                        </a:lnTo>
                        <a:lnTo>
                          <a:pt x="16723" y="17487"/>
                        </a:lnTo>
                        <a:cubicBezTo>
                          <a:pt x="16685" y="17653"/>
                          <a:pt x="16663" y="17822"/>
                          <a:pt x="16655" y="17992"/>
                        </a:cubicBezTo>
                        <a:cubicBezTo>
                          <a:pt x="16653" y="18172"/>
                          <a:pt x="16723" y="18345"/>
                          <a:pt x="16851" y="18473"/>
                        </a:cubicBezTo>
                        <a:cubicBezTo>
                          <a:pt x="16948" y="18597"/>
                          <a:pt x="17095" y="18673"/>
                          <a:pt x="17252" y="18683"/>
                        </a:cubicBezTo>
                        <a:cubicBezTo>
                          <a:pt x="17765" y="18588"/>
                          <a:pt x="18233" y="18329"/>
                          <a:pt x="18587" y="17946"/>
                        </a:cubicBezTo>
                        <a:cubicBezTo>
                          <a:pt x="19191" y="17283"/>
                          <a:pt x="19745" y="16574"/>
                          <a:pt x="20243" y="15828"/>
                        </a:cubicBezTo>
                        <a:lnTo>
                          <a:pt x="21050" y="16241"/>
                        </a:lnTo>
                        <a:cubicBezTo>
                          <a:pt x="20213" y="17927"/>
                          <a:pt x="19024" y="19414"/>
                          <a:pt x="17564" y="20602"/>
                        </a:cubicBezTo>
                        <a:cubicBezTo>
                          <a:pt x="16420" y="21484"/>
                          <a:pt x="15018" y="21966"/>
                          <a:pt x="13573" y="21973"/>
                        </a:cubicBezTo>
                        <a:cubicBezTo>
                          <a:pt x="12842" y="22024"/>
                          <a:pt x="12121" y="21779"/>
                          <a:pt x="11571" y="21293"/>
                        </a:cubicBezTo>
                        <a:cubicBezTo>
                          <a:pt x="11111" y="20843"/>
                          <a:pt x="10861" y="20221"/>
                          <a:pt x="10881" y="19577"/>
                        </a:cubicBezTo>
                        <a:cubicBezTo>
                          <a:pt x="10992" y="18440"/>
                          <a:pt x="11240" y="17320"/>
                          <a:pt x="11617" y="16241"/>
                        </a:cubicBezTo>
                        <a:lnTo>
                          <a:pt x="12169" y="14378"/>
                        </a:lnTo>
                        <a:cubicBezTo>
                          <a:pt x="10871" y="16837"/>
                          <a:pt x="9132" y="19037"/>
                          <a:pt x="7040" y="20869"/>
                        </a:cubicBezTo>
                        <a:cubicBezTo>
                          <a:pt x="6182" y="21572"/>
                          <a:pt x="5110" y="21961"/>
                          <a:pt x="4001" y="21973"/>
                        </a:cubicBezTo>
                        <a:cubicBezTo>
                          <a:pt x="2727" y="22050"/>
                          <a:pt x="1529" y="21368"/>
                          <a:pt x="943" y="20235"/>
                        </a:cubicBezTo>
                        <a:cubicBezTo>
                          <a:pt x="302" y="19029"/>
                          <a:pt x="-23" y="17680"/>
                          <a:pt x="0" y="16315"/>
                        </a:cubicBezTo>
                        <a:cubicBezTo>
                          <a:pt x="109" y="13720"/>
                          <a:pt x="785" y="11179"/>
                          <a:pt x="1979" y="8872"/>
                        </a:cubicBezTo>
                        <a:cubicBezTo>
                          <a:pt x="3161" y="6247"/>
                          <a:pt x="4941" y="3935"/>
                          <a:pt x="7176" y="2121"/>
                        </a:cubicBezTo>
                        <a:cubicBezTo>
                          <a:pt x="8544" y="871"/>
                          <a:pt x="10297" y="124"/>
                          <a:pt x="12146" y="2"/>
                        </a:cubicBezTo>
                        <a:cubicBezTo>
                          <a:pt x="12908" y="-33"/>
                          <a:pt x="13653" y="236"/>
                          <a:pt x="14216" y="750"/>
                        </a:cubicBezTo>
                        <a:cubicBezTo>
                          <a:pt x="14862" y="1524"/>
                          <a:pt x="15262" y="2472"/>
                          <a:pt x="15366" y="3475"/>
                        </a:cubicBezTo>
                        <a:lnTo>
                          <a:pt x="16196" y="648"/>
                        </a:lnTo>
                        <a:close/>
                        <a:moveTo>
                          <a:pt x="14285" y="4698"/>
                        </a:moveTo>
                        <a:cubicBezTo>
                          <a:pt x="14358" y="3762"/>
                          <a:pt x="14159" y="2826"/>
                          <a:pt x="13709" y="2002"/>
                        </a:cubicBezTo>
                        <a:cubicBezTo>
                          <a:pt x="13455" y="1632"/>
                          <a:pt x="13031" y="1416"/>
                          <a:pt x="12582" y="1430"/>
                        </a:cubicBezTo>
                        <a:cubicBezTo>
                          <a:pt x="12022" y="1465"/>
                          <a:pt x="11495" y="1712"/>
                          <a:pt x="11110" y="2121"/>
                        </a:cubicBezTo>
                        <a:cubicBezTo>
                          <a:pt x="9636" y="3814"/>
                          <a:pt x="8508" y="5778"/>
                          <a:pt x="7787" y="7904"/>
                        </a:cubicBezTo>
                        <a:cubicBezTo>
                          <a:pt x="6719" y="10279"/>
                          <a:pt x="6113" y="12835"/>
                          <a:pt x="6003" y="15437"/>
                        </a:cubicBezTo>
                        <a:cubicBezTo>
                          <a:pt x="5953" y="16052"/>
                          <a:pt x="6093" y="16667"/>
                          <a:pt x="6406" y="17199"/>
                        </a:cubicBezTo>
                        <a:cubicBezTo>
                          <a:pt x="6594" y="17513"/>
                          <a:pt x="6926" y="17714"/>
                          <a:pt x="7292" y="17737"/>
                        </a:cubicBezTo>
                        <a:cubicBezTo>
                          <a:pt x="8130" y="17660"/>
                          <a:pt x="8893" y="17224"/>
                          <a:pt x="9385" y="16542"/>
                        </a:cubicBezTo>
                        <a:cubicBezTo>
                          <a:pt x="10481" y="15284"/>
                          <a:pt x="11403" y="13883"/>
                          <a:pt x="12123" y="12378"/>
                        </a:cubicBezTo>
                        <a:cubicBezTo>
                          <a:pt x="13423" y="10018"/>
                          <a:pt x="14163" y="7390"/>
                          <a:pt x="14284" y="4698"/>
                        </a:cubicBezTo>
                        <a:close/>
                      </a:path>
                    </a:pathLst>
                  </a:custGeom>
                  <a:solidFill>
                    <a:srgbClr val="BC8312"/>
                  </a:solidFill>
                  <a:ln w="5760" cap="flat">
                    <a:noFill/>
                    <a:prstDash val="solid"/>
                    <a:miter/>
                  </a:ln>
                </p:spPr>
                <p:txBody>
                  <a:bodyPr rtlCol="0" anchor="ctr"/>
                  <a:lstStyle/>
                  <a:p>
                    <a:endParaRPr lang="en-US"/>
                  </a:p>
                </p:txBody>
              </p:sp>
            </p:grpSp>
          </p:grpSp>
          <p:grpSp>
            <p:nvGrpSpPr>
              <p:cNvPr id="58" name="Graphic 16">
                <a:extLst>
                  <a:ext uri="{FF2B5EF4-FFF2-40B4-BE49-F238E27FC236}">
                    <a16:creationId xmlns:a16="http://schemas.microsoft.com/office/drawing/2014/main" id="{BAA71F6F-F21A-43C7-9938-9175C061038E}"/>
                  </a:ext>
                </a:extLst>
              </p:cNvPr>
              <p:cNvGrpSpPr/>
              <p:nvPr/>
            </p:nvGrpSpPr>
            <p:grpSpPr>
              <a:xfrm>
                <a:off x="10517608" y="6415766"/>
                <a:ext cx="519884" cy="29723"/>
                <a:chOff x="10517608" y="6415766"/>
                <a:chExt cx="519884" cy="29723"/>
              </a:xfrm>
              <a:solidFill>
                <a:srgbClr val="214272"/>
              </a:solidFill>
            </p:grpSpPr>
            <p:sp>
              <p:nvSpPr>
                <p:cNvPr id="59" name="Freeform: Shape 58">
                  <a:extLst>
                    <a:ext uri="{FF2B5EF4-FFF2-40B4-BE49-F238E27FC236}">
                      <a16:creationId xmlns:a16="http://schemas.microsoft.com/office/drawing/2014/main" id="{08DACFAF-54E2-474E-823A-F1611B973B71}"/>
                    </a:ext>
                  </a:extLst>
                </p:cNvPr>
                <p:cNvSpPr/>
                <p:nvPr/>
              </p:nvSpPr>
              <p:spPr>
                <a:xfrm>
                  <a:off x="10517608" y="6416076"/>
                  <a:ext cx="23198" cy="28630"/>
                </a:xfrm>
                <a:custGeom>
                  <a:avLst/>
                  <a:gdLst>
                    <a:gd name="connsiteX0" fmla="*/ 23185 w 23198"/>
                    <a:gd name="connsiteY0" fmla="*/ 13805 h 28630"/>
                    <a:gd name="connsiteX1" fmla="*/ 17342 w 23198"/>
                    <a:gd name="connsiteY1" fmla="*/ 25818 h 28630"/>
                    <a:gd name="connsiteX2" fmla="*/ 7220 w 23198"/>
                    <a:gd name="connsiteY2" fmla="*/ 28611 h 28630"/>
                    <a:gd name="connsiteX3" fmla="*/ 2901 w 23198"/>
                    <a:gd name="connsiteY3" fmla="*/ 28537 h 28630"/>
                    <a:gd name="connsiteX4" fmla="*/ -1 w 23198"/>
                    <a:gd name="connsiteY4" fmla="*/ 28395 h 28630"/>
                    <a:gd name="connsiteX5" fmla="*/ -1 w 23198"/>
                    <a:gd name="connsiteY5" fmla="*/ 28214 h 28630"/>
                    <a:gd name="connsiteX6" fmla="*/ 505 w 23198"/>
                    <a:gd name="connsiteY6" fmla="*/ 15985 h 28630"/>
                    <a:gd name="connsiteX7" fmla="*/ 505 w 23198"/>
                    <a:gd name="connsiteY7" fmla="*/ 11992 h 28630"/>
                    <a:gd name="connsiteX8" fmla="*/ 35 w 23198"/>
                    <a:gd name="connsiteY8" fmla="*/ 669 h 28630"/>
                    <a:gd name="connsiteX9" fmla="*/ 35 w 23198"/>
                    <a:gd name="connsiteY9" fmla="*/ 307 h 28630"/>
                    <a:gd name="connsiteX10" fmla="*/ 3408 w 23198"/>
                    <a:gd name="connsiteY10" fmla="*/ 126 h 28630"/>
                    <a:gd name="connsiteX11" fmla="*/ 7727 w 23198"/>
                    <a:gd name="connsiteY11" fmla="*/ 18 h 28630"/>
                    <a:gd name="connsiteX12" fmla="*/ 17305 w 23198"/>
                    <a:gd name="connsiteY12" fmla="*/ 2306 h 28630"/>
                    <a:gd name="connsiteX13" fmla="*/ 23184 w 23198"/>
                    <a:gd name="connsiteY13" fmla="*/ 13771 h 28630"/>
                    <a:gd name="connsiteX14" fmla="*/ 17486 w 23198"/>
                    <a:gd name="connsiteY14" fmla="*/ 13952 h 28630"/>
                    <a:gd name="connsiteX15" fmla="*/ 14187 w 23198"/>
                    <a:gd name="connsiteY15" fmla="*/ 6588 h 28630"/>
                    <a:gd name="connsiteX16" fmla="*/ 8197 w 23198"/>
                    <a:gd name="connsiteY16" fmla="*/ 4844 h 28630"/>
                    <a:gd name="connsiteX17" fmla="*/ 5912 w 23198"/>
                    <a:gd name="connsiteY17" fmla="*/ 4991 h 28630"/>
                    <a:gd name="connsiteX18" fmla="*/ 5912 w 23198"/>
                    <a:gd name="connsiteY18" fmla="*/ 23388 h 28630"/>
                    <a:gd name="connsiteX19" fmla="*/ 6093 w 23198"/>
                    <a:gd name="connsiteY19" fmla="*/ 23604 h 28630"/>
                    <a:gd name="connsiteX20" fmla="*/ 8127 w 23198"/>
                    <a:gd name="connsiteY20" fmla="*/ 23711 h 28630"/>
                    <a:gd name="connsiteX21" fmla="*/ 14003 w 23198"/>
                    <a:gd name="connsiteY21" fmla="*/ 21825 h 28630"/>
                    <a:gd name="connsiteX22" fmla="*/ 17487 w 23198"/>
                    <a:gd name="connsiteY22" fmla="*/ 13992 h 28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198" h="28630">
                      <a:moveTo>
                        <a:pt x="23185" y="13805"/>
                      </a:moveTo>
                      <a:cubicBezTo>
                        <a:pt x="23366" y="18534"/>
                        <a:pt x="21174" y="23041"/>
                        <a:pt x="17342" y="25818"/>
                      </a:cubicBezTo>
                      <a:cubicBezTo>
                        <a:pt x="14351" y="27803"/>
                        <a:pt x="10805" y="28781"/>
                        <a:pt x="7220" y="28611"/>
                      </a:cubicBezTo>
                      <a:cubicBezTo>
                        <a:pt x="5694" y="28611"/>
                        <a:pt x="4062" y="28577"/>
                        <a:pt x="2901" y="28537"/>
                      </a:cubicBezTo>
                      <a:cubicBezTo>
                        <a:pt x="1921" y="28503"/>
                        <a:pt x="834" y="28469"/>
                        <a:pt x="-1" y="28395"/>
                      </a:cubicBezTo>
                      <a:lnTo>
                        <a:pt x="-1" y="28214"/>
                      </a:lnTo>
                      <a:cubicBezTo>
                        <a:pt x="505" y="27886"/>
                        <a:pt x="505" y="26543"/>
                        <a:pt x="505" y="15985"/>
                      </a:cubicBezTo>
                      <a:lnTo>
                        <a:pt x="505" y="11992"/>
                      </a:lnTo>
                      <a:cubicBezTo>
                        <a:pt x="505" y="2159"/>
                        <a:pt x="505" y="924"/>
                        <a:pt x="35" y="669"/>
                      </a:cubicBezTo>
                      <a:lnTo>
                        <a:pt x="35" y="307"/>
                      </a:lnTo>
                      <a:cubicBezTo>
                        <a:pt x="797" y="273"/>
                        <a:pt x="1921" y="165"/>
                        <a:pt x="3408" y="126"/>
                      </a:cubicBezTo>
                      <a:cubicBezTo>
                        <a:pt x="4931" y="58"/>
                        <a:pt x="6274" y="18"/>
                        <a:pt x="7727" y="18"/>
                      </a:cubicBezTo>
                      <a:cubicBezTo>
                        <a:pt x="11071" y="-136"/>
                        <a:pt x="14391" y="657"/>
                        <a:pt x="17305" y="2306"/>
                      </a:cubicBezTo>
                      <a:cubicBezTo>
                        <a:pt x="21155" y="4819"/>
                        <a:pt x="23391" y="9178"/>
                        <a:pt x="23184" y="13771"/>
                      </a:cubicBezTo>
                      <a:close/>
                      <a:moveTo>
                        <a:pt x="17486" y="13952"/>
                      </a:moveTo>
                      <a:cubicBezTo>
                        <a:pt x="17588" y="11118"/>
                        <a:pt x="16370" y="8398"/>
                        <a:pt x="14187" y="6588"/>
                      </a:cubicBezTo>
                      <a:cubicBezTo>
                        <a:pt x="12427" y="5383"/>
                        <a:pt x="10329" y="4772"/>
                        <a:pt x="8197" y="4844"/>
                      </a:cubicBezTo>
                      <a:cubicBezTo>
                        <a:pt x="7434" y="4850"/>
                        <a:pt x="6670" y="4900"/>
                        <a:pt x="5912" y="4991"/>
                      </a:cubicBezTo>
                      <a:lnTo>
                        <a:pt x="5912" y="23388"/>
                      </a:lnTo>
                      <a:cubicBezTo>
                        <a:pt x="5912" y="23530"/>
                        <a:pt x="5986" y="23604"/>
                        <a:pt x="6093" y="23604"/>
                      </a:cubicBezTo>
                      <a:cubicBezTo>
                        <a:pt x="6768" y="23678"/>
                        <a:pt x="7448" y="23714"/>
                        <a:pt x="8127" y="23711"/>
                      </a:cubicBezTo>
                      <a:cubicBezTo>
                        <a:pt x="10243" y="23766"/>
                        <a:pt x="12315" y="23101"/>
                        <a:pt x="14003" y="21825"/>
                      </a:cubicBezTo>
                      <a:cubicBezTo>
                        <a:pt x="16329" y="19905"/>
                        <a:pt x="17619" y="17005"/>
                        <a:pt x="17487" y="13992"/>
                      </a:cubicBezTo>
                      <a:close/>
                    </a:path>
                  </a:pathLst>
                </a:custGeom>
                <a:solidFill>
                  <a:srgbClr val="214272"/>
                </a:solidFill>
                <a:ln w="5760"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020875F3-3AA4-47BD-9AD8-F06DDC02AABD}"/>
                    </a:ext>
                  </a:extLst>
                </p:cNvPr>
                <p:cNvSpPr/>
                <p:nvPr/>
              </p:nvSpPr>
              <p:spPr>
                <a:xfrm>
                  <a:off x="10544470" y="6416276"/>
                  <a:ext cx="15203" cy="28303"/>
                </a:xfrm>
                <a:custGeom>
                  <a:avLst/>
                  <a:gdLst>
                    <a:gd name="connsiteX0" fmla="*/ 469 w 15203"/>
                    <a:gd name="connsiteY0" fmla="*/ 11792 h 28303"/>
                    <a:gd name="connsiteX1" fmla="*/ 33 w 15203"/>
                    <a:gd name="connsiteY1" fmla="*/ 220 h 28303"/>
                    <a:gd name="connsiteX2" fmla="*/ 33 w 15203"/>
                    <a:gd name="connsiteY2" fmla="*/ -1 h 28303"/>
                    <a:gd name="connsiteX3" fmla="*/ 14876 w 15203"/>
                    <a:gd name="connsiteY3" fmla="*/ -1 h 28303"/>
                    <a:gd name="connsiteX4" fmla="*/ 14839 w 15203"/>
                    <a:gd name="connsiteY4" fmla="*/ 5046 h 28303"/>
                    <a:gd name="connsiteX5" fmla="*/ 14620 w 15203"/>
                    <a:gd name="connsiteY5" fmla="*/ 5046 h 28303"/>
                    <a:gd name="connsiteX6" fmla="*/ 10520 w 15203"/>
                    <a:gd name="connsiteY6" fmla="*/ 4536 h 28303"/>
                    <a:gd name="connsiteX7" fmla="*/ 5876 w 15203"/>
                    <a:gd name="connsiteY7" fmla="*/ 4536 h 28303"/>
                    <a:gd name="connsiteX8" fmla="*/ 5876 w 15203"/>
                    <a:gd name="connsiteY8" fmla="*/ 11684 h 28303"/>
                    <a:gd name="connsiteX9" fmla="*/ 10483 w 15203"/>
                    <a:gd name="connsiteY9" fmla="*/ 11684 h 28303"/>
                    <a:gd name="connsiteX10" fmla="*/ 13678 w 15203"/>
                    <a:gd name="connsiteY10" fmla="*/ 11395 h 28303"/>
                    <a:gd name="connsiteX11" fmla="*/ 13859 w 15203"/>
                    <a:gd name="connsiteY11" fmla="*/ 11395 h 28303"/>
                    <a:gd name="connsiteX12" fmla="*/ 13859 w 15203"/>
                    <a:gd name="connsiteY12" fmla="*/ 16510 h 28303"/>
                    <a:gd name="connsiteX13" fmla="*/ 13678 w 15203"/>
                    <a:gd name="connsiteY13" fmla="*/ 16510 h 28303"/>
                    <a:gd name="connsiteX14" fmla="*/ 10557 w 15203"/>
                    <a:gd name="connsiteY14" fmla="*/ 16182 h 28303"/>
                    <a:gd name="connsiteX15" fmla="*/ 5876 w 15203"/>
                    <a:gd name="connsiteY15" fmla="*/ 16182 h 28303"/>
                    <a:gd name="connsiteX16" fmla="*/ 5876 w 15203"/>
                    <a:gd name="connsiteY16" fmla="*/ 23041 h 28303"/>
                    <a:gd name="connsiteX17" fmla="*/ 6130 w 15203"/>
                    <a:gd name="connsiteY17" fmla="*/ 23692 h 28303"/>
                    <a:gd name="connsiteX18" fmla="*/ 12191 w 15203"/>
                    <a:gd name="connsiteY18" fmla="*/ 23692 h 28303"/>
                    <a:gd name="connsiteX19" fmla="*/ 14984 w 15203"/>
                    <a:gd name="connsiteY19" fmla="*/ 23262 h 28303"/>
                    <a:gd name="connsiteX20" fmla="*/ 15202 w 15203"/>
                    <a:gd name="connsiteY20" fmla="*/ 23262 h 28303"/>
                    <a:gd name="connsiteX21" fmla="*/ 15165 w 15203"/>
                    <a:gd name="connsiteY21" fmla="*/ 28303 h 28303"/>
                    <a:gd name="connsiteX22" fmla="*/ -1 w 15203"/>
                    <a:gd name="connsiteY22" fmla="*/ 28303 h 28303"/>
                    <a:gd name="connsiteX23" fmla="*/ -1 w 15203"/>
                    <a:gd name="connsiteY23" fmla="*/ 28088 h 28303"/>
                    <a:gd name="connsiteX24" fmla="*/ 469 w 15203"/>
                    <a:gd name="connsiteY24" fmla="*/ 15785 h 2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203" h="28303">
                      <a:moveTo>
                        <a:pt x="469" y="11792"/>
                      </a:moveTo>
                      <a:cubicBezTo>
                        <a:pt x="469" y="1959"/>
                        <a:pt x="469" y="435"/>
                        <a:pt x="33" y="220"/>
                      </a:cubicBezTo>
                      <a:lnTo>
                        <a:pt x="33" y="-1"/>
                      </a:lnTo>
                      <a:lnTo>
                        <a:pt x="14876" y="-1"/>
                      </a:lnTo>
                      <a:cubicBezTo>
                        <a:pt x="14876" y="1630"/>
                        <a:pt x="14839" y="2905"/>
                        <a:pt x="14839" y="5046"/>
                      </a:cubicBezTo>
                      <a:lnTo>
                        <a:pt x="14620" y="5046"/>
                      </a:lnTo>
                      <a:cubicBezTo>
                        <a:pt x="14365" y="4644"/>
                        <a:pt x="12734" y="4536"/>
                        <a:pt x="10520" y="4536"/>
                      </a:cubicBezTo>
                      <a:lnTo>
                        <a:pt x="5876" y="4536"/>
                      </a:lnTo>
                      <a:lnTo>
                        <a:pt x="5876" y="11684"/>
                      </a:lnTo>
                      <a:lnTo>
                        <a:pt x="10483" y="11684"/>
                      </a:lnTo>
                      <a:cubicBezTo>
                        <a:pt x="12735" y="11684"/>
                        <a:pt x="13423" y="11650"/>
                        <a:pt x="13678" y="11395"/>
                      </a:cubicBezTo>
                      <a:lnTo>
                        <a:pt x="13859" y="11395"/>
                      </a:lnTo>
                      <a:lnTo>
                        <a:pt x="13859" y="16510"/>
                      </a:lnTo>
                      <a:lnTo>
                        <a:pt x="13678" y="16510"/>
                      </a:lnTo>
                      <a:cubicBezTo>
                        <a:pt x="13423" y="16221"/>
                        <a:pt x="12698" y="16182"/>
                        <a:pt x="10557" y="16182"/>
                      </a:cubicBezTo>
                      <a:lnTo>
                        <a:pt x="5876" y="16182"/>
                      </a:lnTo>
                      <a:lnTo>
                        <a:pt x="5876" y="23041"/>
                      </a:lnTo>
                      <a:cubicBezTo>
                        <a:pt x="5876" y="23369"/>
                        <a:pt x="5912" y="23551"/>
                        <a:pt x="6130" y="23692"/>
                      </a:cubicBezTo>
                      <a:cubicBezTo>
                        <a:pt x="8017" y="23732"/>
                        <a:pt x="10520" y="23732"/>
                        <a:pt x="12191" y="23692"/>
                      </a:cubicBezTo>
                      <a:cubicBezTo>
                        <a:pt x="13715" y="23692"/>
                        <a:pt x="14695" y="23624"/>
                        <a:pt x="14984" y="23262"/>
                      </a:cubicBezTo>
                      <a:lnTo>
                        <a:pt x="15202" y="23262"/>
                      </a:lnTo>
                      <a:cubicBezTo>
                        <a:pt x="15165" y="25437"/>
                        <a:pt x="15165" y="26632"/>
                        <a:pt x="15165" y="28303"/>
                      </a:cubicBezTo>
                      <a:lnTo>
                        <a:pt x="-1" y="28303"/>
                      </a:lnTo>
                      <a:lnTo>
                        <a:pt x="-1" y="28088"/>
                      </a:lnTo>
                      <a:cubicBezTo>
                        <a:pt x="469" y="27867"/>
                        <a:pt x="469" y="26343"/>
                        <a:pt x="469" y="15785"/>
                      </a:cubicBezTo>
                      <a:close/>
                    </a:path>
                  </a:pathLst>
                </a:custGeom>
                <a:solidFill>
                  <a:srgbClr val="214272"/>
                </a:solidFill>
                <a:ln w="5760"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2D2D074A-F47C-46BD-809C-AE150AA1724D}"/>
                    </a:ext>
                  </a:extLst>
                </p:cNvPr>
                <p:cNvSpPr/>
                <p:nvPr/>
              </p:nvSpPr>
              <p:spPr>
                <a:xfrm>
                  <a:off x="10564113" y="6416202"/>
                  <a:ext cx="17461" cy="28377"/>
                </a:xfrm>
                <a:custGeom>
                  <a:avLst/>
                  <a:gdLst>
                    <a:gd name="connsiteX0" fmla="*/ 435 w 17461"/>
                    <a:gd name="connsiteY0" fmla="*/ 11866 h 28377"/>
                    <a:gd name="connsiteX1" fmla="*/ -1 w 17461"/>
                    <a:gd name="connsiteY1" fmla="*/ 362 h 28377"/>
                    <a:gd name="connsiteX2" fmla="*/ -1 w 17461"/>
                    <a:gd name="connsiteY2" fmla="*/ 180 h 28377"/>
                    <a:gd name="connsiteX3" fmla="*/ 3918 w 17461"/>
                    <a:gd name="connsiteY3" fmla="*/ -1 h 28377"/>
                    <a:gd name="connsiteX4" fmla="*/ 7693 w 17461"/>
                    <a:gd name="connsiteY4" fmla="*/ 73 h 28377"/>
                    <a:gd name="connsiteX5" fmla="*/ 12844 w 17461"/>
                    <a:gd name="connsiteY5" fmla="*/ 1381 h 28377"/>
                    <a:gd name="connsiteX6" fmla="*/ 17452 w 17461"/>
                    <a:gd name="connsiteY6" fmla="*/ 9220 h 28377"/>
                    <a:gd name="connsiteX7" fmla="*/ 16402 w 17461"/>
                    <a:gd name="connsiteY7" fmla="*/ 13791 h 28377"/>
                    <a:gd name="connsiteX8" fmla="*/ 13317 w 17461"/>
                    <a:gd name="connsiteY8" fmla="*/ 17020 h 28377"/>
                    <a:gd name="connsiteX9" fmla="*/ 9871 w 17461"/>
                    <a:gd name="connsiteY9" fmla="*/ 18396 h 28377"/>
                    <a:gd name="connsiteX10" fmla="*/ 5589 w 17461"/>
                    <a:gd name="connsiteY10" fmla="*/ 18832 h 28377"/>
                    <a:gd name="connsiteX11" fmla="*/ 5589 w 17461"/>
                    <a:gd name="connsiteY11" fmla="*/ 19886 h 28377"/>
                    <a:gd name="connsiteX12" fmla="*/ 6059 w 17461"/>
                    <a:gd name="connsiteY12" fmla="*/ 28161 h 28377"/>
                    <a:gd name="connsiteX13" fmla="*/ 6059 w 17461"/>
                    <a:gd name="connsiteY13" fmla="*/ 28376 h 28377"/>
                    <a:gd name="connsiteX14" fmla="*/ -1 w 17461"/>
                    <a:gd name="connsiteY14" fmla="*/ 28376 h 28377"/>
                    <a:gd name="connsiteX15" fmla="*/ -1 w 17461"/>
                    <a:gd name="connsiteY15" fmla="*/ 28161 h 28377"/>
                    <a:gd name="connsiteX16" fmla="*/ 435 w 17461"/>
                    <a:gd name="connsiteY16" fmla="*/ 15859 h 28377"/>
                    <a:gd name="connsiteX17" fmla="*/ 12119 w 17461"/>
                    <a:gd name="connsiteY17" fmla="*/ 9220 h 28377"/>
                    <a:gd name="connsiteX18" fmla="*/ 9942 w 17461"/>
                    <a:gd name="connsiteY18" fmla="*/ 5335 h 28377"/>
                    <a:gd name="connsiteX19" fmla="*/ 6894 w 17461"/>
                    <a:gd name="connsiteY19" fmla="*/ 4610 h 28377"/>
                    <a:gd name="connsiteX20" fmla="*/ 5589 w 17461"/>
                    <a:gd name="connsiteY20" fmla="*/ 4644 h 28377"/>
                    <a:gd name="connsiteX21" fmla="*/ 5589 w 17461"/>
                    <a:gd name="connsiteY21" fmla="*/ 14261 h 28377"/>
                    <a:gd name="connsiteX22" fmla="*/ 6894 w 17461"/>
                    <a:gd name="connsiteY22" fmla="*/ 14227 h 28377"/>
                    <a:gd name="connsiteX23" fmla="*/ 9687 w 17461"/>
                    <a:gd name="connsiteY23" fmla="*/ 13570 h 28377"/>
                    <a:gd name="connsiteX24" fmla="*/ 11394 w 17461"/>
                    <a:gd name="connsiteY24" fmla="*/ 11973 h 28377"/>
                    <a:gd name="connsiteX25" fmla="*/ 12119 w 17461"/>
                    <a:gd name="connsiteY25" fmla="*/ 9254 h 28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461" h="28377">
                      <a:moveTo>
                        <a:pt x="435" y="11866"/>
                      </a:moveTo>
                      <a:cubicBezTo>
                        <a:pt x="435" y="2033"/>
                        <a:pt x="435" y="871"/>
                        <a:pt x="-1" y="362"/>
                      </a:cubicBezTo>
                      <a:lnTo>
                        <a:pt x="-1" y="180"/>
                      </a:lnTo>
                      <a:cubicBezTo>
                        <a:pt x="871" y="73"/>
                        <a:pt x="2575" y="-1"/>
                        <a:pt x="3918" y="-1"/>
                      </a:cubicBezTo>
                      <a:cubicBezTo>
                        <a:pt x="5116" y="-1"/>
                        <a:pt x="6495" y="-1"/>
                        <a:pt x="7693" y="73"/>
                      </a:cubicBezTo>
                      <a:cubicBezTo>
                        <a:pt x="9482" y="149"/>
                        <a:pt x="11236" y="595"/>
                        <a:pt x="12844" y="1381"/>
                      </a:cubicBezTo>
                      <a:cubicBezTo>
                        <a:pt x="15789" y="2860"/>
                        <a:pt x="17592" y="5928"/>
                        <a:pt x="17452" y="9220"/>
                      </a:cubicBezTo>
                      <a:cubicBezTo>
                        <a:pt x="17456" y="10804"/>
                        <a:pt x="17097" y="12368"/>
                        <a:pt x="16402" y="13791"/>
                      </a:cubicBezTo>
                      <a:cubicBezTo>
                        <a:pt x="15666" y="15113"/>
                        <a:pt x="14604" y="16225"/>
                        <a:pt x="13317" y="17020"/>
                      </a:cubicBezTo>
                      <a:cubicBezTo>
                        <a:pt x="12253" y="17667"/>
                        <a:pt x="11088" y="18132"/>
                        <a:pt x="9871" y="18396"/>
                      </a:cubicBezTo>
                      <a:cubicBezTo>
                        <a:pt x="8463" y="18689"/>
                        <a:pt x="7028" y="18835"/>
                        <a:pt x="5589" y="18832"/>
                      </a:cubicBezTo>
                      <a:lnTo>
                        <a:pt x="5589" y="19886"/>
                      </a:lnTo>
                      <a:cubicBezTo>
                        <a:pt x="5589" y="26417"/>
                        <a:pt x="5623" y="27833"/>
                        <a:pt x="6059" y="28161"/>
                      </a:cubicBezTo>
                      <a:lnTo>
                        <a:pt x="6059" y="28376"/>
                      </a:lnTo>
                      <a:lnTo>
                        <a:pt x="-1" y="28376"/>
                      </a:lnTo>
                      <a:lnTo>
                        <a:pt x="-1" y="28161"/>
                      </a:lnTo>
                      <a:cubicBezTo>
                        <a:pt x="435" y="27759"/>
                        <a:pt x="435" y="26417"/>
                        <a:pt x="435" y="15859"/>
                      </a:cubicBezTo>
                      <a:close/>
                      <a:moveTo>
                        <a:pt x="12119" y="9220"/>
                      </a:moveTo>
                      <a:cubicBezTo>
                        <a:pt x="12177" y="7620"/>
                        <a:pt x="11338" y="6120"/>
                        <a:pt x="9942" y="5335"/>
                      </a:cubicBezTo>
                      <a:cubicBezTo>
                        <a:pt x="9008" y="4829"/>
                        <a:pt x="7956" y="4579"/>
                        <a:pt x="6894" y="4610"/>
                      </a:cubicBezTo>
                      <a:cubicBezTo>
                        <a:pt x="6532" y="4610"/>
                        <a:pt x="6059" y="4610"/>
                        <a:pt x="5589" y="4644"/>
                      </a:cubicBezTo>
                      <a:lnTo>
                        <a:pt x="5589" y="14261"/>
                      </a:lnTo>
                      <a:cubicBezTo>
                        <a:pt x="5841" y="14261"/>
                        <a:pt x="6532" y="14261"/>
                        <a:pt x="6894" y="14227"/>
                      </a:cubicBezTo>
                      <a:cubicBezTo>
                        <a:pt x="7862" y="14216"/>
                        <a:pt x="8815" y="13991"/>
                        <a:pt x="9687" y="13570"/>
                      </a:cubicBezTo>
                      <a:cubicBezTo>
                        <a:pt x="10380" y="13188"/>
                        <a:pt x="10967" y="12639"/>
                        <a:pt x="11394" y="11973"/>
                      </a:cubicBezTo>
                      <a:cubicBezTo>
                        <a:pt x="11901" y="11159"/>
                        <a:pt x="12153" y="10213"/>
                        <a:pt x="12119" y="9254"/>
                      </a:cubicBezTo>
                      <a:close/>
                    </a:path>
                  </a:pathLst>
                </a:custGeom>
                <a:solidFill>
                  <a:srgbClr val="214272"/>
                </a:solidFill>
                <a:ln w="5760"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0E04ED10-AECB-4789-A285-21D262FB7D6A}"/>
                    </a:ext>
                  </a:extLst>
                </p:cNvPr>
                <p:cNvSpPr/>
                <p:nvPr/>
              </p:nvSpPr>
              <p:spPr>
                <a:xfrm>
                  <a:off x="10578976" y="6415766"/>
                  <a:ext cx="25870" cy="28813"/>
                </a:xfrm>
                <a:custGeom>
                  <a:avLst/>
                  <a:gdLst>
                    <a:gd name="connsiteX0" fmla="*/ 8126 w 25870"/>
                    <a:gd name="connsiteY0" fmla="*/ 23188 h 28813"/>
                    <a:gd name="connsiteX1" fmla="*/ 6381 w 25870"/>
                    <a:gd name="connsiteY1" fmla="*/ 28598 h 28813"/>
                    <a:gd name="connsiteX2" fmla="*/ 6381 w 25870"/>
                    <a:gd name="connsiteY2" fmla="*/ 28813 h 28813"/>
                    <a:gd name="connsiteX3" fmla="*/ -1 w 25870"/>
                    <a:gd name="connsiteY3" fmla="*/ 28813 h 28813"/>
                    <a:gd name="connsiteX4" fmla="*/ -1 w 25870"/>
                    <a:gd name="connsiteY4" fmla="*/ 28598 h 28813"/>
                    <a:gd name="connsiteX5" fmla="*/ 5694 w 25870"/>
                    <a:gd name="connsiteY5" fmla="*/ 16255 h 28813"/>
                    <a:gd name="connsiteX6" fmla="*/ 12661 w 25870"/>
                    <a:gd name="connsiteY6" fmla="*/ -1 h 28813"/>
                    <a:gd name="connsiteX7" fmla="*/ 13459 w 25870"/>
                    <a:gd name="connsiteY7" fmla="*/ -1 h 28813"/>
                    <a:gd name="connsiteX8" fmla="*/ 20316 w 25870"/>
                    <a:gd name="connsiteY8" fmla="*/ 16295 h 28813"/>
                    <a:gd name="connsiteX9" fmla="*/ 25869 w 25870"/>
                    <a:gd name="connsiteY9" fmla="*/ 28598 h 28813"/>
                    <a:gd name="connsiteX10" fmla="*/ 25869 w 25870"/>
                    <a:gd name="connsiteY10" fmla="*/ 28813 h 28813"/>
                    <a:gd name="connsiteX11" fmla="*/ 19010 w 25870"/>
                    <a:gd name="connsiteY11" fmla="*/ 28813 h 28813"/>
                    <a:gd name="connsiteX12" fmla="*/ 19010 w 25870"/>
                    <a:gd name="connsiteY12" fmla="*/ 28598 h 28813"/>
                    <a:gd name="connsiteX13" fmla="*/ 17342 w 25870"/>
                    <a:gd name="connsiteY13" fmla="*/ 23188 h 28813"/>
                    <a:gd name="connsiteX14" fmla="*/ 15745 w 25870"/>
                    <a:gd name="connsiteY14" fmla="*/ 18872 h 28813"/>
                    <a:gd name="connsiteX15" fmla="*/ 15708 w 25870"/>
                    <a:gd name="connsiteY15" fmla="*/ 18759 h 28813"/>
                    <a:gd name="connsiteX16" fmla="*/ 12842 w 25870"/>
                    <a:gd name="connsiteY16" fmla="*/ 10778 h 28813"/>
                    <a:gd name="connsiteX17" fmla="*/ 12805 w 25870"/>
                    <a:gd name="connsiteY17" fmla="*/ 10778 h 28813"/>
                    <a:gd name="connsiteX18" fmla="*/ 9795 w 25870"/>
                    <a:gd name="connsiteY18" fmla="*/ 18759 h 28813"/>
                    <a:gd name="connsiteX19" fmla="*/ 9758 w 25870"/>
                    <a:gd name="connsiteY19" fmla="*/ 18872 h 28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870" h="28813">
                      <a:moveTo>
                        <a:pt x="8126" y="23188"/>
                      </a:moveTo>
                      <a:cubicBezTo>
                        <a:pt x="6600" y="26887"/>
                        <a:pt x="6019" y="28377"/>
                        <a:pt x="6381" y="28598"/>
                      </a:cubicBezTo>
                      <a:lnTo>
                        <a:pt x="6381" y="28813"/>
                      </a:lnTo>
                      <a:lnTo>
                        <a:pt x="-1" y="28813"/>
                      </a:lnTo>
                      <a:lnTo>
                        <a:pt x="-1" y="28598"/>
                      </a:lnTo>
                      <a:cubicBezTo>
                        <a:pt x="2288" y="24676"/>
                        <a:pt x="4195" y="20543"/>
                        <a:pt x="5694" y="16255"/>
                      </a:cubicBezTo>
                      <a:lnTo>
                        <a:pt x="12661" y="-1"/>
                      </a:lnTo>
                      <a:lnTo>
                        <a:pt x="13459" y="-1"/>
                      </a:lnTo>
                      <a:lnTo>
                        <a:pt x="20316" y="16295"/>
                      </a:lnTo>
                      <a:cubicBezTo>
                        <a:pt x="21784" y="20558"/>
                        <a:pt x="23642" y="24677"/>
                        <a:pt x="25869" y="28598"/>
                      </a:cubicBezTo>
                      <a:lnTo>
                        <a:pt x="25869" y="28813"/>
                      </a:lnTo>
                      <a:lnTo>
                        <a:pt x="19010" y="28813"/>
                      </a:lnTo>
                      <a:lnTo>
                        <a:pt x="19010" y="28598"/>
                      </a:lnTo>
                      <a:cubicBezTo>
                        <a:pt x="19372" y="28377"/>
                        <a:pt x="18792" y="26853"/>
                        <a:pt x="17342" y="23188"/>
                      </a:cubicBezTo>
                      <a:close/>
                      <a:moveTo>
                        <a:pt x="15745" y="18872"/>
                      </a:moveTo>
                      <a:lnTo>
                        <a:pt x="15708" y="18759"/>
                      </a:lnTo>
                      <a:cubicBezTo>
                        <a:pt x="13640" y="13355"/>
                        <a:pt x="13133" y="11832"/>
                        <a:pt x="12842" y="10778"/>
                      </a:cubicBezTo>
                      <a:lnTo>
                        <a:pt x="12805" y="10778"/>
                      </a:lnTo>
                      <a:cubicBezTo>
                        <a:pt x="12479" y="11832"/>
                        <a:pt x="11936" y="13355"/>
                        <a:pt x="9795" y="18759"/>
                      </a:cubicBezTo>
                      <a:lnTo>
                        <a:pt x="9758" y="18872"/>
                      </a:lnTo>
                      <a:close/>
                    </a:path>
                  </a:pathLst>
                </a:custGeom>
                <a:solidFill>
                  <a:srgbClr val="214272"/>
                </a:solidFill>
                <a:ln w="5760"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6BB24EA9-AC83-473B-9EB9-FBF930626AF1}"/>
                    </a:ext>
                  </a:extLst>
                </p:cNvPr>
                <p:cNvSpPr/>
                <p:nvPr/>
              </p:nvSpPr>
              <p:spPr>
                <a:xfrm>
                  <a:off x="10605909" y="6416161"/>
                  <a:ext cx="20611" cy="28418"/>
                </a:xfrm>
                <a:custGeom>
                  <a:avLst/>
                  <a:gdLst>
                    <a:gd name="connsiteX0" fmla="*/ 435 w 20611"/>
                    <a:gd name="connsiteY0" fmla="*/ 11907 h 28418"/>
                    <a:gd name="connsiteX1" fmla="*/ -1 w 20611"/>
                    <a:gd name="connsiteY1" fmla="*/ 403 h 28418"/>
                    <a:gd name="connsiteX2" fmla="*/ -1 w 20611"/>
                    <a:gd name="connsiteY2" fmla="*/ 188 h 28418"/>
                    <a:gd name="connsiteX3" fmla="*/ 2649 w 20611"/>
                    <a:gd name="connsiteY3" fmla="*/ 80 h 28418"/>
                    <a:gd name="connsiteX4" fmla="*/ 6059 w 20611"/>
                    <a:gd name="connsiteY4" fmla="*/ 6 h 28418"/>
                    <a:gd name="connsiteX5" fmla="*/ 11502 w 20611"/>
                    <a:gd name="connsiteY5" fmla="*/ 697 h 28418"/>
                    <a:gd name="connsiteX6" fmla="*/ 16838 w 20611"/>
                    <a:gd name="connsiteY6" fmla="*/ 8350 h 28418"/>
                    <a:gd name="connsiteX7" fmla="*/ 13788 w 20611"/>
                    <a:gd name="connsiteY7" fmla="*/ 14847 h 28418"/>
                    <a:gd name="connsiteX8" fmla="*/ 11684 w 20611"/>
                    <a:gd name="connsiteY8" fmla="*/ 16115 h 28418"/>
                    <a:gd name="connsiteX9" fmla="*/ 11684 w 20611"/>
                    <a:gd name="connsiteY9" fmla="*/ 16189 h 28418"/>
                    <a:gd name="connsiteX10" fmla="*/ 18251 w 20611"/>
                    <a:gd name="connsiteY10" fmla="*/ 25331 h 28418"/>
                    <a:gd name="connsiteX11" fmla="*/ 20610 w 20611"/>
                    <a:gd name="connsiteY11" fmla="*/ 28203 h 28418"/>
                    <a:gd name="connsiteX12" fmla="*/ 20610 w 20611"/>
                    <a:gd name="connsiteY12" fmla="*/ 28418 h 28418"/>
                    <a:gd name="connsiteX13" fmla="*/ 15167 w 20611"/>
                    <a:gd name="connsiteY13" fmla="*/ 28418 h 28418"/>
                    <a:gd name="connsiteX14" fmla="*/ 14006 w 20611"/>
                    <a:gd name="connsiteY14" fmla="*/ 28271 h 28418"/>
                    <a:gd name="connsiteX15" fmla="*/ 6569 w 20611"/>
                    <a:gd name="connsiteY15" fmla="*/ 17203 h 28418"/>
                    <a:gd name="connsiteX16" fmla="*/ 5589 w 20611"/>
                    <a:gd name="connsiteY16" fmla="*/ 17203 h 28418"/>
                    <a:gd name="connsiteX17" fmla="*/ 5589 w 20611"/>
                    <a:gd name="connsiteY17" fmla="*/ 18659 h 28418"/>
                    <a:gd name="connsiteX18" fmla="*/ 6022 w 20611"/>
                    <a:gd name="connsiteY18" fmla="*/ 28203 h 28418"/>
                    <a:gd name="connsiteX19" fmla="*/ 6022 w 20611"/>
                    <a:gd name="connsiteY19" fmla="*/ 28418 h 28418"/>
                    <a:gd name="connsiteX20" fmla="*/ -1 w 20611"/>
                    <a:gd name="connsiteY20" fmla="*/ 28418 h 28418"/>
                    <a:gd name="connsiteX21" fmla="*/ -1 w 20611"/>
                    <a:gd name="connsiteY21" fmla="*/ 28202 h 28418"/>
                    <a:gd name="connsiteX22" fmla="*/ 435 w 20611"/>
                    <a:gd name="connsiteY22" fmla="*/ 15900 h 28418"/>
                    <a:gd name="connsiteX23" fmla="*/ 11466 w 20611"/>
                    <a:gd name="connsiteY23" fmla="*/ 8678 h 28418"/>
                    <a:gd name="connsiteX24" fmla="*/ 7731 w 20611"/>
                    <a:gd name="connsiteY24" fmla="*/ 4520 h 28418"/>
                    <a:gd name="connsiteX25" fmla="*/ 7039 w 20611"/>
                    <a:gd name="connsiteY25" fmla="*/ 4543 h 28418"/>
                    <a:gd name="connsiteX26" fmla="*/ 5589 w 20611"/>
                    <a:gd name="connsiteY26" fmla="*/ 4617 h 28418"/>
                    <a:gd name="connsiteX27" fmla="*/ 5589 w 20611"/>
                    <a:gd name="connsiteY27" fmla="*/ 13249 h 28418"/>
                    <a:gd name="connsiteX28" fmla="*/ 6640 w 20611"/>
                    <a:gd name="connsiteY28" fmla="*/ 13289 h 28418"/>
                    <a:gd name="connsiteX29" fmla="*/ 9399 w 20611"/>
                    <a:gd name="connsiteY29" fmla="*/ 12558 h 28418"/>
                    <a:gd name="connsiteX30" fmla="*/ 11466 w 20611"/>
                    <a:gd name="connsiteY30" fmla="*/ 8712 h 2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0611" h="28418">
                      <a:moveTo>
                        <a:pt x="435" y="11907"/>
                      </a:moveTo>
                      <a:cubicBezTo>
                        <a:pt x="435" y="2074"/>
                        <a:pt x="435" y="550"/>
                        <a:pt x="-1" y="403"/>
                      </a:cubicBezTo>
                      <a:lnTo>
                        <a:pt x="-1" y="188"/>
                      </a:lnTo>
                      <a:cubicBezTo>
                        <a:pt x="616" y="154"/>
                        <a:pt x="1632" y="114"/>
                        <a:pt x="2649" y="80"/>
                      </a:cubicBezTo>
                      <a:cubicBezTo>
                        <a:pt x="3519" y="40"/>
                        <a:pt x="5116" y="6"/>
                        <a:pt x="6059" y="6"/>
                      </a:cubicBezTo>
                      <a:cubicBezTo>
                        <a:pt x="7898" y="-46"/>
                        <a:pt x="9734" y="187"/>
                        <a:pt x="11502" y="697"/>
                      </a:cubicBezTo>
                      <a:cubicBezTo>
                        <a:pt x="14831" y="1715"/>
                        <a:pt x="17034" y="4874"/>
                        <a:pt x="16838" y="8350"/>
                      </a:cubicBezTo>
                      <a:cubicBezTo>
                        <a:pt x="16912" y="10877"/>
                        <a:pt x="15779" y="13289"/>
                        <a:pt x="13788" y="14847"/>
                      </a:cubicBezTo>
                      <a:cubicBezTo>
                        <a:pt x="13154" y="15372"/>
                        <a:pt x="12445" y="15800"/>
                        <a:pt x="11684" y="16115"/>
                      </a:cubicBezTo>
                      <a:lnTo>
                        <a:pt x="11684" y="16189"/>
                      </a:lnTo>
                      <a:cubicBezTo>
                        <a:pt x="12193" y="16914"/>
                        <a:pt x="12808" y="17786"/>
                        <a:pt x="18251" y="25331"/>
                      </a:cubicBezTo>
                      <a:cubicBezTo>
                        <a:pt x="18943" y="26362"/>
                        <a:pt x="19733" y="27324"/>
                        <a:pt x="20610" y="28203"/>
                      </a:cubicBezTo>
                      <a:lnTo>
                        <a:pt x="20610" y="28418"/>
                      </a:lnTo>
                      <a:lnTo>
                        <a:pt x="15167" y="28418"/>
                      </a:lnTo>
                      <a:cubicBezTo>
                        <a:pt x="14775" y="28422"/>
                        <a:pt x="14384" y="28373"/>
                        <a:pt x="14006" y="28271"/>
                      </a:cubicBezTo>
                      <a:cubicBezTo>
                        <a:pt x="11902" y="25116"/>
                        <a:pt x="9435" y="21417"/>
                        <a:pt x="6569" y="17203"/>
                      </a:cubicBezTo>
                      <a:lnTo>
                        <a:pt x="5589" y="17203"/>
                      </a:lnTo>
                      <a:lnTo>
                        <a:pt x="5589" y="18659"/>
                      </a:lnTo>
                      <a:cubicBezTo>
                        <a:pt x="5589" y="26458"/>
                        <a:pt x="5623" y="27982"/>
                        <a:pt x="6022" y="28203"/>
                      </a:cubicBezTo>
                      <a:lnTo>
                        <a:pt x="6022" y="28418"/>
                      </a:lnTo>
                      <a:lnTo>
                        <a:pt x="-1" y="28418"/>
                      </a:lnTo>
                      <a:lnTo>
                        <a:pt x="-1" y="28202"/>
                      </a:lnTo>
                      <a:cubicBezTo>
                        <a:pt x="435" y="27981"/>
                        <a:pt x="435" y="26458"/>
                        <a:pt x="435" y="15900"/>
                      </a:cubicBezTo>
                      <a:close/>
                      <a:moveTo>
                        <a:pt x="11466" y="8678"/>
                      </a:moveTo>
                      <a:cubicBezTo>
                        <a:pt x="11583" y="6498"/>
                        <a:pt x="9911" y="4637"/>
                        <a:pt x="7731" y="4520"/>
                      </a:cubicBezTo>
                      <a:cubicBezTo>
                        <a:pt x="7500" y="4507"/>
                        <a:pt x="7269" y="4515"/>
                        <a:pt x="7039" y="4543"/>
                      </a:cubicBezTo>
                      <a:cubicBezTo>
                        <a:pt x="6555" y="4540"/>
                        <a:pt x="6071" y="4565"/>
                        <a:pt x="5589" y="4617"/>
                      </a:cubicBezTo>
                      <a:lnTo>
                        <a:pt x="5589" y="13249"/>
                      </a:lnTo>
                      <a:cubicBezTo>
                        <a:pt x="5938" y="13283"/>
                        <a:pt x="6289" y="13297"/>
                        <a:pt x="6640" y="13289"/>
                      </a:cubicBezTo>
                      <a:cubicBezTo>
                        <a:pt x="7608" y="13290"/>
                        <a:pt x="8558" y="13038"/>
                        <a:pt x="9399" y="12558"/>
                      </a:cubicBezTo>
                      <a:cubicBezTo>
                        <a:pt x="10745" y="11756"/>
                        <a:pt x="11540" y="10277"/>
                        <a:pt x="11466" y="8712"/>
                      </a:cubicBezTo>
                      <a:close/>
                    </a:path>
                  </a:pathLst>
                </a:custGeom>
                <a:solidFill>
                  <a:srgbClr val="214272"/>
                </a:solidFill>
                <a:ln w="5760"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5ED9E6BF-1236-4091-9E4A-7685A99A7412}"/>
                    </a:ext>
                  </a:extLst>
                </p:cNvPr>
                <p:cNvSpPr/>
                <p:nvPr/>
              </p:nvSpPr>
              <p:spPr>
                <a:xfrm>
                  <a:off x="10624903" y="6416276"/>
                  <a:ext cx="21300" cy="28303"/>
                </a:xfrm>
                <a:custGeom>
                  <a:avLst/>
                  <a:gdLst>
                    <a:gd name="connsiteX0" fmla="*/ 7945 w 21300"/>
                    <a:gd name="connsiteY0" fmla="*/ 4536 h 28303"/>
                    <a:gd name="connsiteX1" fmla="*/ 2757 w 21300"/>
                    <a:gd name="connsiteY1" fmla="*/ 4536 h 28303"/>
                    <a:gd name="connsiteX2" fmla="*/ 290 w 21300"/>
                    <a:gd name="connsiteY2" fmla="*/ 5114 h 28303"/>
                    <a:gd name="connsiteX3" fmla="*/ -1 w 21300"/>
                    <a:gd name="connsiteY3" fmla="*/ 5114 h 28303"/>
                    <a:gd name="connsiteX4" fmla="*/ -1 w 21300"/>
                    <a:gd name="connsiteY4" fmla="*/ -1 h 28303"/>
                    <a:gd name="connsiteX5" fmla="*/ 21299 w 21300"/>
                    <a:gd name="connsiteY5" fmla="*/ -1 h 28303"/>
                    <a:gd name="connsiteX6" fmla="*/ 21299 w 21300"/>
                    <a:gd name="connsiteY6" fmla="*/ 5114 h 28303"/>
                    <a:gd name="connsiteX7" fmla="*/ 21043 w 21300"/>
                    <a:gd name="connsiteY7" fmla="*/ 5114 h 28303"/>
                    <a:gd name="connsiteX8" fmla="*/ 18577 w 21300"/>
                    <a:gd name="connsiteY8" fmla="*/ 4536 h 28303"/>
                    <a:gd name="connsiteX9" fmla="*/ 13351 w 21300"/>
                    <a:gd name="connsiteY9" fmla="*/ 4536 h 28303"/>
                    <a:gd name="connsiteX10" fmla="*/ 13351 w 21300"/>
                    <a:gd name="connsiteY10" fmla="*/ 15785 h 28303"/>
                    <a:gd name="connsiteX11" fmla="*/ 13895 w 21300"/>
                    <a:gd name="connsiteY11" fmla="*/ 28088 h 28303"/>
                    <a:gd name="connsiteX12" fmla="*/ 13895 w 21300"/>
                    <a:gd name="connsiteY12" fmla="*/ 28303 h 28303"/>
                    <a:gd name="connsiteX13" fmla="*/ 7438 w 21300"/>
                    <a:gd name="connsiteY13" fmla="*/ 28303 h 28303"/>
                    <a:gd name="connsiteX14" fmla="*/ 7438 w 21300"/>
                    <a:gd name="connsiteY14" fmla="*/ 28088 h 28303"/>
                    <a:gd name="connsiteX15" fmla="*/ 7945 w 21300"/>
                    <a:gd name="connsiteY15" fmla="*/ 15785 h 2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300" h="28303">
                      <a:moveTo>
                        <a:pt x="7945" y="4536"/>
                      </a:moveTo>
                      <a:lnTo>
                        <a:pt x="2757" y="4536"/>
                      </a:lnTo>
                      <a:cubicBezTo>
                        <a:pt x="1892" y="4417"/>
                        <a:pt x="1013" y="4623"/>
                        <a:pt x="290" y="5114"/>
                      </a:cubicBezTo>
                      <a:lnTo>
                        <a:pt x="-1" y="5114"/>
                      </a:lnTo>
                      <a:lnTo>
                        <a:pt x="-1" y="-1"/>
                      </a:lnTo>
                      <a:lnTo>
                        <a:pt x="21299" y="-1"/>
                      </a:lnTo>
                      <a:lnTo>
                        <a:pt x="21299" y="5114"/>
                      </a:lnTo>
                      <a:lnTo>
                        <a:pt x="21043" y="5114"/>
                      </a:lnTo>
                      <a:cubicBezTo>
                        <a:pt x="20314" y="4638"/>
                        <a:pt x="19441" y="4434"/>
                        <a:pt x="18577" y="4536"/>
                      </a:cubicBezTo>
                      <a:lnTo>
                        <a:pt x="13351" y="4536"/>
                      </a:lnTo>
                      <a:lnTo>
                        <a:pt x="13351" y="15785"/>
                      </a:lnTo>
                      <a:cubicBezTo>
                        <a:pt x="13351" y="26377"/>
                        <a:pt x="13351" y="28048"/>
                        <a:pt x="13895" y="28088"/>
                      </a:cubicBezTo>
                      <a:lnTo>
                        <a:pt x="13895" y="28303"/>
                      </a:lnTo>
                      <a:lnTo>
                        <a:pt x="7438" y="28303"/>
                      </a:lnTo>
                      <a:lnTo>
                        <a:pt x="7438" y="28088"/>
                      </a:lnTo>
                      <a:cubicBezTo>
                        <a:pt x="7945" y="27793"/>
                        <a:pt x="7945" y="26343"/>
                        <a:pt x="7945" y="15785"/>
                      </a:cubicBezTo>
                      <a:close/>
                    </a:path>
                  </a:pathLst>
                </a:custGeom>
                <a:solidFill>
                  <a:srgbClr val="214272"/>
                </a:solidFill>
                <a:ln w="5760" cap="flat">
                  <a:noFill/>
                  <a:prstDash val="solid"/>
                  <a:miter/>
                </a:ln>
              </p:spPr>
              <p:txBody>
                <a:bodyPr rtlCol="0" anchor="ctr"/>
                <a:lstStyle/>
                <a:p>
                  <a:endParaRPr lang="en-US"/>
                </a:p>
              </p:txBody>
            </p:sp>
            <p:grpSp>
              <p:nvGrpSpPr>
                <p:cNvPr id="65" name="Graphic 16">
                  <a:extLst>
                    <a:ext uri="{FF2B5EF4-FFF2-40B4-BE49-F238E27FC236}">
                      <a16:creationId xmlns:a16="http://schemas.microsoft.com/office/drawing/2014/main" id="{BAA71F6F-F21A-43C7-9938-9175C061038E}"/>
                    </a:ext>
                  </a:extLst>
                </p:cNvPr>
                <p:cNvGrpSpPr/>
                <p:nvPr/>
              </p:nvGrpSpPr>
              <p:grpSpPr>
                <a:xfrm>
                  <a:off x="10647489" y="6415987"/>
                  <a:ext cx="79411" cy="28954"/>
                  <a:chOff x="10647489" y="6415987"/>
                  <a:chExt cx="79411" cy="28954"/>
                </a:xfrm>
                <a:solidFill>
                  <a:srgbClr val="214272"/>
                </a:solidFill>
              </p:grpSpPr>
              <p:sp>
                <p:nvSpPr>
                  <p:cNvPr id="66" name="Freeform: Shape 65">
                    <a:extLst>
                      <a:ext uri="{FF2B5EF4-FFF2-40B4-BE49-F238E27FC236}">
                        <a16:creationId xmlns:a16="http://schemas.microsoft.com/office/drawing/2014/main" id="{24131508-C144-478A-B336-3566446D965E}"/>
                      </a:ext>
                    </a:extLst>
                  </p:cNvPr>
                  <p:cNvSpPr/>
                  <p:nvPr/>
                </p:nvSpPr>
                <p:spPr>
                  <a:xfrm>
                    <a:off x="10647489" y="6416060"/>
                    <a:ext cx="32149" cy="28519"/>
                  </a:xfrm>
                  <a:custGeom>
                    <a:avLst/>
                    <a:gdLst>
                      <a:gd name="connsiteX0" fmla="*/ 4388 w 32149"/>
                      <a:gd name="connsiteY0" fmla="*/ -1 h 28519"/>
                      <a:gd name="connsiteX1" fmla="*/ 5079 w 32149"/>
                      <a:gd name="connsiteY1" fmla="*/ -1 h 28519"/>
                      <a:gd name="connsiteX2" fmla="*/ 16036 w 32149"/>
                      <a:gd name="connsiteY2" fmla="*/ 19337 h 28519"/>
                      <a:gd name="connsiteX3" fmla="*/ 16110 w 32149"/>
                      <a:gd name="connsiteY3" fmla="*/ 19337 h 28519"/>
                      <a:gd name="connsiteX4" fmla="*/ 27285 w 32149"/>
                      <a:gd name="connsiteY4" fmla="*/ -1 h 28519"/>
                      <a:gd name="connsiteX5" fmla="*/ 27973 w 32149"/>
                      <a:gd name="connsiteY5" fmla="*/ -1 h 28519"/>
                      <a:gd name="connsiteX6" fmla="*/ 30114 w 32149"/>
                      <a:gd name="connsiteY6" fmla="*/ 16000 h 28519"/>
                      <a:gd name="connsiteX7" fmla="*/ 32148 w 32149"/>
                      <a:gd name="connsiteY7" fmla="*/ 28303 h 28519"/>
                      <a:gd name="connsiteX8" fmla="*/ 32148 w 32149"/>
                      <a:gd name="connsiteY8" fmla="*/ 28518 h 28519"/>
                      <a:gd name="connsiteX9" fmla="*/ 25761 w 32149"/>
                      <a:gd name="connsiteY9" fmla="*/ 28518 h 28519"/>
                      <a:gd name="connsiteX10" fmla="*/ 25761 w 32149"/>
                      <a:gd name="connsiteY10" fmla="*/ 28303 h 28519"/>
                      <a:gd name="connsiteX11" fmla="*/ 25218 w 32149"/>
                      <a:gd name="connsiteY11" fmla="*/ 20062 h 28519"/>
                      <a:gd name="connsiteX12" fmla="*/ 24564 w 32149"/>
                      <a:gd name="connsiteY12" fmla="*/ 13061 h 28519"/>
                      <a:gd name="connsiteX13" fmla="*/ 24527 w 32149"/>
                      <a:gd name="connsiteY13" fmla="*/ 13061 h 28519"/>
                      <a:gd name="connsiteX14" fmla="*/ 21335 w 32149"/>
                      <a:gd name="connsiteY14" fmla="*/ 19376 h 28519"/>
                      <a:gd name="connsiteX15" fmla="*/ 16254 w 32149"/>
                      <a:gd name="connsiteY15" fmla="*/ 28048 h 28519"/>
                      <a:gd name="connsiteX16" fmla="*/ 15529 w 32149"/>
                      <a:gd name="connsiteY16" fmla="*/ 28048 h 28519"/>
                      <a:gd name="connsiteX17" fmla="*/ 10341 w 32149"/>
                      <a:gd name="connsiteY17" fmla="*/ 19229 h 28519"/>
                      <a:gd name="connsiteX18" fmla="*/ 7291 w 32149"/>
                      <a:gd name="connsiteY18" fmla="*/ 13027 h 28519"/>
                      <a:gd name="connsiteX19" fmla="*/ 7257 w 32149"/>
                      <a:gd name="connsiteY19" fmla="*/ 13027 h 28519"/>
                      <a:gd name="connsiteX20" fmla="*/ 6602 w 32149"/>
                      <a:gd name="connsiteY20" fmla="*/ 20101 h 28519"/>
                      <a:gd name="connsiteX21" fmla="*/ 6130 w 32149"/>
                      <a:gd name="connsiteY21" fmla="*/ 28303 h 28519"/>
                      <a:gd name="connsiteX22" fmla="*/ 6130 w 32149"/>
                      <a:gd name="connsiteY22" fmla="*/ 28518 h 28519"/>
                      <a:gd name="connsiteX23" fmla="*/ -1 w 32149"/>
                      <a:gd name="connsiteY23" fmla="*/ 28518 h 28519"/>
                      <a:gd name="connsiteX24" fmla="*/ -1 w 32149"/>
                      <a:gd name="connsiteY24" fmla="*/ 28303 h 28519"/>
                      <a:gd name="connsiteX25" fmla="*/ 2139 w 32149"/>
                      <a:gd name="connsiteY25" fmla="*/ 16000 h 28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149" h="28519">
                        <a:moveTo>
                          <a:pt x="4388" y="-1"/>
                        </a:moveTo>
                        <a:lnTo>
                          <a:pt x="5079" y="-1"/>
                        </a:lnTo>
                        <a:cubicBezTo>
                          <a:pt x="13932" y="15275"/>
                          <a:pt x="14949" y="17088"/>
                          <a:pt x="16036" y="19337"/>
                        </a:cubicBezTo>
                        <a:lnTo>
                          <a:pt x="16110" y="19337"/>
                        </a:lnTo>
                        <a:cubicBezTo>
                          <a:pt x="17160" y="17162"/>
                          <a:pt x="18214" y="15349"/>
                          <a:pt x="27285" y="-1"/>
                        </a:cubicBezTo>
                        <a:lnTo>
                          <a:pt x="27973" y="-1"/>
                        </a:lnTo>
                        <a:lnTo>
                          <a:pt x="30114" y="16000"/>
                        </a:lnTo>
                        <a:cubicBezTo>
                          <a:pt x="31493" y="26558"/>
                          <a:pt x="31749" y="28122"/>
                          <a:pt x="32148" y="28303"/>
                        </a:cubicBezTo>
                        <a:lnTo>
                          <a:pt x="32148" y="28518"/>
                        </a:lnTo>
                        <a:lnTo>
                          <a:pt x="25761" y="28518"/>
                        </a:lnTo>
                        <a:lnTo>
                          <a:pt x="25761" y="28303"/>
                        </a:lnTo>
                        <a:cubicBezTo>
                          <a:pt x="26197" y="28122"/>
                          <a:pt x="25980" y="26343"/>
                          <a:pt x="25218" y="20062"/>
                        </a:cubicBezTo>
                        <a:cubicBezTo>
                          <a:pt x="24926" y="17377"/>
                          <a:pt x="24674" y="15236"/>
                          <a:pt x="24564" y="13061"/>
                        </a:cubicBezTo>
                        <a:lnTo>
                          <a:pt x="24527" y="13061"/>
                        </a:lnTo>
                        <a:cubicBezTo>
                          <a:pt x="23439" y="15530"/>
                          <a:pt x="22533" y="17162"/>
                          <a:pt x="21335" y="19376"/>
                        </a:cubicBezTo>
                        <a:cubicBezTo>
                          <a:pt x="20318" y="21263"/>
                          <a:pt x="18577" y="24236"/>
                          <a:pt x="16254" y="28048"/>
                        </a:cubicBezTo>
                        <a:lnTo>
                          <a:pt x="15529" y="28048"/>
                        </a:lnTo>
                        <a:cubicBezTo>
                          <a:pt x="13133" y="24163"/>
                          <a:pt x="11392" y="21155"/>
                          <a:pt x="10341" y="19229"/>
                        </a:cubicBezTo>
                        <a:cubicBezTo>
                          <a:pt x="9214" y="17088"/>
                          <a:pt x="8234" y="15202"/>
                          <a:pt x="7291" y="13027"/>
                        </a:cubicBezTo>
                        <a:lnTo>
                          <a:pt x="7257" y="13027"/>
                        </a:lnTo>
                        <a:cubicBezTo>
                          <a:pt x="7109" y="15236"/>
                          <a:pt x="6891" y="17417"/>
                          <a:pt x="6602" y="20101"/>
                        </a:cubicBezTo>
                        <a:cubicBezTo>
                          <a:pt x="5877" y="26343"/>
                          <a:pt x="5659" y="28082"/>
                          <a:pt x="6130" y="28303"/>
                        </a:cubicBezTo>
                        <a:lnTo>
                          <a:pt x="6130" y="28518"/>
                        </a:lnTo>
                        <a:lnTo>
                          <a:pt x="-1" y="28518"/>
                        </a:lnTo>
                        <a:lnTo>
                          <a:pt x="-1" y="28303"/>
                        </a:lnTo>
                        <a:cubicBezTo>
                          <a:pt x="435" y="28082"/>
                          <a:pt x="689" y="26558"/>
                          <a:pt x="2139" y="16000"/>
                        </a:cubicBezTo>
                        <a:close/>
                      </a:path>
                    </a:pathLst>
                  </a:custGeom>
                  <a:solidFill>
                    <a:srgbClr val="214272"/>
                  </a:solidFill>
                  <a:ln w="5760"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E558BCBA-B41B-4909-AE28-A3361A349D83}"/>
                      </a:ext>
                    </a:extLst>
                  </p:cNvPr>
                  <p:cNvSpPr/>
                  <p:nvPr/>
                </p:nvSpPr>
                <p:spPr>
                  <a:xfrm>
                    <a:off x="10683054" y="6416276"/>
                    <a:ext cx="15202" cy="28303"/>
                  </a:xfrm>
                  <a:custGeom>
                    <a:avLst/>
                    <a:gdLst>
                      <a:gd name="connsiteX0" fmla="*/ 469 w 15202"/>
                      <a:gd name="connsiteY0" fmla="*/ 11792 h 28303"/>
                      <a:gd name="connsiteX1" fmla="*/ 32 w 15202"/>
                      <a:gd name="connsiteY1" fmla="*/ 220 h 28303"/>
                      <a:gd name="connsiteX2" fmla="*/ 32 w 15202"/>
                      <a:gd name="connsiteY2" fmla="*/ -1 h 28303"/>
                      <a:gd name="connsiteX3" fmla="*/ 14872 w 15202"/>
                      <a:gd name="connsiteY3" fmla="*/ -1 h 28303"/>
                      <a:gd name="connsiteX4" fmla="*/ 14839 w 15202"/>
                      <a:gd name="connsiteY4" fmla="*/ 5046 h 28303"/>
                      <a:gd name="connsiteX5" fmla="*/ 14623 w 15202"/>
                      <a:gd name="connsiteY5" fmla="*/ 5046 h 28303"/>
                      <a:gd name="connsiteX6" fmla="*/ 10523 w 15202"/>
                      <a:gd name="connsiteY6" fmla="*/ 4536 h 28303"/>
                      <a:gd name="connsiteX7" fmla="*/ 5878 w 15202"/>
                      <a:gd name="connsiteY7" fmla="*/ 4536 h 28303"/>
                      <a:gd name="connsiteX8" fmla="*/ 5878 w 15202"/>
                      <a:gd name="connsiteY8" fmla="*/ 11684 h 28303"/>
                      <a:gd name="connsiteX9" fmla="*/ 10483 w 15202"/>
                      <a:gd name="connsiteY9" fmla="*/ 11684 h 28303"/>
                      <a:gd name="connsiteX10" fmla="*/ 13677 w 15202"/>
                      <a:gd name="connsiteY10" fmla="*/ 11395 h 28303"/>
                      <a:gd name="connsiteX11" fmla="*/ 13859 w 15202"/>
                      <a:gd name="connsiteY11" fmla="*/ 11395 h 28303"/>
                      <a:gd name="connsiteX12" fmla="*/ 13859 w 15202"/>
                      <a:gd name="connsiteY12" fmla="*/ 16510 h 28303"/>
                      <a:gd name="connsiteX13" fmla="*/ 13677 w 15202"/>
                      <a:gd name="connsiteY13" fmla="*/ 16510 h 28303"/>
                      <a:gd name="connsiteX14" fmla="*/ 10556 w 15202"/>
                      <a:gd name="connsiteY14" fmla="*/ 16182 h 28303"/>
                      <a:gd name="connsiteX15" fmla="*/ 5878 w 15202"/>
                      <a:gd name="connsiteY15" fmla="*/ 16182 h 28303"/>
                      <a:gd name="connsiteX16" fmla="*/ 5878 w 15202"/>
                      <a:gd name="connsiteY16" fmla="*/ 23041 h 28303"/>
                      <a:gd name="connsiteX17" fmla="*/ 6133 w 15202"/>
                      <a:gd name="connsiteY17" fmla="*/ 23692 h 28303"/>
                      <a:gd name="connsiteX18" fmla="*/ 12188 w 15202"/>
                      <a:gd name="connsiteY18" fmla="*/ 23692 h 28303"/>
                      <a:gd name="connsiteX19" fmla="*/ 14986 w 15202"/>
                      <a:gd name="connsiteY19" fmla="*/ 23262 h 28303"/>
                      <a:gd name="connsiteX20" fmla="*/ 15201 w 15202"/>
                      <a:gd name="connsiteY20" fmla="*/ 23262 h 28303"/>
                      <a:gd name="connsiteX21" fmla="*/ 15167 w 15202"/>
                      <a:gd name="connsiteY21" fmla="*/ 28303 h 28303"/>
                      <a:gd name="connsiteX22" fmla="*/ -1 w 15202"/>
                      <a:gd name="connsiteY22" fmla="*/ 28303 h 28303"/>
                      <a:gd name="connsiteX23" fmla="*/ -1 w 15202"/>
                      <a:gd name="connsiteY23" fmla="*/ 28088 h 28303"/>
                      <a:gd name="connsiteX24" fmla="*/ 469 w 15202"/>
                      <a:gd name="connsiteY24" fmla="*/ 15785 h 2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202" h="28303">
                        <a:moveTo>
                          <a:pt x="469" y="11792"/>
                        </a:moveTo>
                        <a:cubicBezTo>
                          <a:pt x="469" y="1959"/>
                          <a:pt x="469" y="435"/>
                          <a:pt x="32" y="220"/>
                        </a:cubicBezTo>
                        <a:lnTo>
                          <a:pt x="32" y="-1"/>
                        </a:lnTo>
                        <a:lnTo>
                          <a:pt x="14872" y="-1"/>
                        </a:lnTo>
                        <a:cubicBezTo>
                          <a:pt x="14872" y="1630"/>
                          <a:pt x="14839" y="2905"/>
                          <a:pt x="14839" y="5046"/>
                        </a:cubicBezTo>
                        <a:lnTo>
                          <a:pt x="14623" y="5046"/>
                        </a:lnTo>
                        <a:cubicBezTo>
                          <a:pt x="14368" y="4644"/>
                          <a:pt x="12731" y="4536"/>
                          <a:pt x="10523" y="4536"/>
                        </a:cubicBezTo>
                        <a:lnTo>
                          <a:pt x="5878" y="4536"/>
                        </a:lnTo>
                        <a:lnTo>
                          <a:pt x="5878" y="11684"/>
                        </a:lnTo>
                        <a:lnTo>
                          <a:pt x="10483" y="11684"/>
                        </a:lnTo>
                        <a:cubicBezTo>
                          <a:pt x="12731" y="11684"/>
                          <a:pt x="13423" y="11650"/>
                          <a:pt x="13677" y="11395"/>
                        </a:cubicBezTo>
                        <a:lnTo>
                          <a:pt x="13859" y="11395"/>
                        </a:lnTo>
                        <a:lnTo>
                          <a:pt x="13859" y="16510"/>
                        </a:lnTo>
                        <a:lnTo>
                          <a:pt x="13677" y="16510"/>
                        </a:lnTo>
                        <a:cubicBezTo>
                          <a:pt x="13423" y="16221"/>
                          <a:pt x="12698" y="16182"/>
                          <a:pt x="10556" y="16182"/>
                        </a:cubicBezTo>
                        <a:lnTo>
                          <a:pt x="5878" y="16182"/>
                        </a:lnTo>
                        <a:lnTo>
                          <a:pt x="5878" y="23041"/>
                        </a:lnTo>
                        <a:cubicBezTo>
                          <a:pt x="5878" y="23369"/>
                          <a:pt x="5912" y="23551"/>
                          <a:pt x="6133" y="23692"/>
                        </a:cubicBezTo>
                        <a:cubicBezTo>
                          <a:pt x="8019" y="23732"/>
                          <a:pt x="10523" y="23732"/>
                          <a:pt x="12188" y="23692"/>
                        </a:cubicBezTo>
                        <a:cubicBezTo>
                          <a:pt x="13712" y="23692"/>
                          <a:pt x="14691" y="23624"/>
                          <a:pt x="14986" y="23262"/>
                        </a:cubicBezTo>
                        <a:lnTo>
                          <a:pt x="15201" y="23262"/>
                        </a:lnTo>
                        <a:cubicBezTo>
                          <a:pt x="15167" y="25437"/>
                          <a:pt x="15167" y="26632"/>
                          <a:pt x="15167" y="28303"/>
                        </a:cubicBezTo>
                        <a:lnTo>
                          <a:pt x="-1" y="28303"/>
                        </a:lnTo>
                        <a:lnTo>
                          <a:pt x="-1" y="28088"/>
                        </a:lnTo>
                        <a:cubicBezTo>
                          <a:pt x="469" y="27867"/>
                          <a:pt x="469" y="26343"/>
                          <a:pt x="469" y="15785"/>
                        </a:cubicBezTo>
                        <a:close/>
                      </a:path>
                    </a:pathLst>
                  </a:custGeom>
                  <a:solidFill>
                    <a:srgbClr val="214272"/>
                  </a:solidFill>
                  <a:ln w="5760"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85C6F3AC-0E48-4BD6-96D7-53753A953149}"/>
                      </a:ext>
                    </a:extLst>
                  </p:cNvPr>
                  <p:cNvSpPr/>
                  <p:nvPr/>
                </p:nvSpPr>
                <p:spPr>
                  <a:xfrm>
                    <a:off x="10702590" y="6415987"/>
                    <a:ext cx="24310" cy="28954"/>
                  </a:xfrm>
                  <a:custGeom>
                    <a:avLst/>
                    <a:gdLst>
                      <a:gd name="connsiteX0" fmla="*/ 23873 w 24310"/>
                      <a:gd name="connsiteY0" fmla="*/ 28954 h 28954"/>
                      <a:gd name="connsiteX1" fmla="*/ 23187 w 24310"/>
                      <a:gd name="connsiteY1" fmla="*/ 28954 h 28954"/>
                      <a:gd name="connsiteX2" fmla="*/ 10556 w 24310"/>
                      <a:gd name="connsiteY2" fmla="*/ 16470 h 28954"/>
                      <a:gd name="connsiteX3" fmla="*/ 5476 w 24310"/>
                      <a:gd name="connsiteY3" fmla="*/ 11141 h 28954"/>
                      <a:gd name="connsiteX4" fmla="*/ 5408 w 24310"/>
                      <a:gd name="connsiteY4" fmla="*/ 11141 h 28954"/>
                      <a:gd name="connsiteX5" fmla="*/ 5476 w 24310"/>
                      <a:gd name="connsiteY5" fmla="*/ 16652 h 28954"/>
                      <a:gd name="connsiteX6" fmla="*/ 5951 w 24310"/>
                      <a:gd name="connsiteY6" fmla="*/ 28376 h 28954"/>
                      <a:gd name="connsiteX7" fmla="*/ 5951 w 24310"/>
                      <a:gd name="connsiteY7" fmla="*/ 28592 h 28954"/>
                      <a:gd name="connsiteX8" fmla="*/ -1 w 24310"/>
                      <a:gd name="connsiteY8" fmla="*/ 28592 h 28954"/>
                      <a:gd name="connsiteX9" fmla="*/ -1 w 24310"/>
                      <a:gd name="connsiteY9" fmla="*/ 28376 h 28954"/>
                      <a:gd name="connsiteX10" fmla="*/ 468 w 24310"/>
                      <a:gd name="connsiteY10" fmla="*/ 16074 h 28954"/>
                      <a:gd name="connsiteX11" fmla="*/ 468 w 24310"/>
                      <a:gd name="connsiteY11" fmla="*/ -1 h 28954"/>
                      <a:gd name="connsiteX12" fmla="*/ 1193 w 24310"/>
                      <a:gd name="connsiteY12" fmla="*/ -1 h 28954"/>
                      <a:gd name="connsiteX13" fmla="*/ 14040 w 24310"/>
                      <a:gd name="connsiteY13" fmla="*/ 12845 h 28954"/>
                      <a:gd name="connsiteX14" fmla="*/ 18831 w 24310"/>
                      <a:gd name="connsiteY14" fmla="*/ 17926 h 28954"/>
                      <a:gd name="connsiteX15" fmla="*/ 18939 w 24310"/>
                      <a:gd name="connsiteY15" fmla="*/ 17926 h 28954"/>
                      <a:gd name="connsiteX16" fmla="*/ 18905 w 24310"/>
                      <a:gd name="connsiteY16" fmla="*/ 11645 h 28954"/>
                      <a:gd name="connsiteX17" fmla="*/ 18395 w 24310"/>
                      <a:gd name="connsiteY17" fmla="*/ 509 h 28954"/>
                      <a:gd name="connsiteX18" fmla="*/ 18395 w 24310"/>
                      <a:gd name="connsiteY18" fmla="*/ 288 h 28954"/>
                      <a:gd name="connsiteX19" fmla="*/ 24309 w 24310"/>
                      <a:gd name="connsiteY19" fmla="*/ 288 h 28954"/>
                      <a:gd name="connsiteX20" fmla="*/ 24309 w 24310"/>
                      <a:gd name="connsiteY20" fmla="*/ 509 h 28954"/>
                      <a:gd name="connsiteX21" fmla="*/ 23873 w 24310"/>
                      <a:gd name="connsiteY21" fmla="*/ 12081 h 2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310" h="28954">
                        <a:moveTo>
                          <a:pt x="23873" y="28954"/>
                        </a:moveTo>
                        <a:lnTo>
                          <a:pt x="23187" y="28954"/>
                        </a:lnTo>
                        <a:cubicBezTo>
                          <a:pt x="16838" y="22712"/>
                          <a:pt x="13025" y="18940"/>
                          <a:pt x="10556" y="16470"/>
                        </a:cubicBezTo>
                        <a:cubicBezTo>
                          <a:pt x="8818" y="14732"/>
                          <a:pt x="7548" y="13463"/>
                          <a:pt x="5476" y="11141"/>
                        </a:cubicBezTo>
                        <a:lnTo>
                          <a:pt x="5408" y="11141"/>
                        </a:lnTo>
                        <a:cubicBezTo>
                          <a:pt x="5476" y="12591"/>
                          <a:pt x="5476" y="13712"/>
                          <a:pt x="5476" y="16652"/>
                        </a:cubicBezTo>
                        <a:cubicBezTo>
                          <a:pt x="5476" y="26632"/>
                          <a:pt x="5476" y="28156"/>
                          <a:pt x="5951" y="28376"/>
                        </a:cubicBezTo>
                        <a:lnTo>
                          <a:pt x="5951" y="28592"/>
                        </a:lnTo>
                        <a:lnTo>
                          <a:pt x="-1" y="28592"/>
                        </a:lnTo>
                        <a:lnTo>
                          <a:pt x="-1" y="28376"/>
                        </a:lnTo>
                        <a:cubicBezTo>
                          <a:pt x="468" y="28156"/>
                          <a:pt x="468" y="26632"/>
                          <a:pt x="468" y="16074"/>
                        </a:cubicBezTo>
                        <a:lnTo>
                          <a:pt x="468" y="-1"/>
                        </a:lnTo>
                        <a:lnTo>
                          <a:pt x="1193" y="-1"/>
                        </a:lnTo>
                        <a:cubicBezTo>
                          <a:pt x="7730" y="6496"/>
                          <a:pt x="11575" y="10342"/>
                          <a:pt x="14040" y="12845"/>
                        </a:cubicBezTo>
                        <a:cubicBezTo>
                          <a:pt x="15637" y="14477"/>
                          <a:pt x="17087" y="15927"/>
                          <a:pt x="18831" y="17926"/>
                        </a:cubicBezTo>
                        <a:lnTo>
                          <a:pt x="18939" y="17926"/>
                        </a:lnTo>
                        <a:cubicBezTo>
                          <a:pt x="18905" y="16216"/>
                          <a:pt x="18905" y="15020"/>
                          <a:pt x="18905" y="11645"/>
                        </a:cubicBezTo>
                        <a:cubicBezTo>
                          <a:pt x="18905" y="2248"/>
                          <a:pt x="18905" y="724"/>
                          <a:pt x="18395" y="509"/>
                        </a:cubicBezTo>
                        <a:lnTo>
                          <a:pt x="18395" y="288"/>
                        </a:lnTo>
                        <a:lnTo>
                          <a:pt x="24309" y="288"/>
                        </a:lnTo>
                        <a:lnTo>
                          <a:pt x="24309" y="509"/>
                        </a:lnTo>
                        <a:cubicBezTo>
                          <a:pt x="23873" y="724"/>
                          <a:pt x="23873" y="2248"/>
                          <a:pt x="23873" y="12081"/>
                        </a:cubicBezTo>
                        <a:close/>
                      </a:path>
                    </a:pathLst>
                  </a:custGeom>
                  <a:solidFill>
                    <a:srgbClr val="214272"/>
                  </a:solidFill>
                  <a:ln w="5760" cap="flat">
                    <a:noFill/>
                    <a:prstDash val="solid"/>
                    <a:miter/>
                  </a:ln>
                </p:spPr>
                <p:txBody>
                  <a:bodyPr rtlCol="0" anchor="ctr"/>
                  <a:lstStyle/>
                  <a:p>
                    <a:endParaRPr lang="en-US"/>
                  </a:p>
                </p:txBody>
              </p:sp>
            </p:grpSp>
            <p:sp>
              <p:nvSpPr>
                <p:cNvPr id="69" name="Freeform: Shape 68">
                  <a:extLst>
                    <a:ext uri="{FF2B5EF4-FFF2-40B4-BE49-F238E27FC236}">
                      <a16:creationId xmlns:a16="http://schemas.microsoft.com/office/drawing/2014/main" id="{07236B5D-FD5B-45FE-975A-05103742E41E}"/>
                    </a:ext>
                  </a:extLst>
                </p:cNvPr>
                <p:cNvSpPr/>
                <p:nvPr/>
              </p:nvSpPr>
              <p:spPr>
                <a:xfrm>
                  <a:off x="10729993" y="6416276"/>
                  <a:ext cx="21302" cy="28303"/>
                </a:xfrm>
                <a:custGeom>
                  <a:avLst/>
                  <a:gdLst>
                    <a:gd name="connsiteX0" fmla="*/ 7945 w 21302"/>
                    <a:gd name="connsiteY0" fmla="*/ 4536 h 28303"/>
                    <a:gd name="connsiteX1" fmla="*/ 2756 w 21302"/>
                    <a:gd name="connsiteY1" fmla="*/ 4536 h 28303"/>
                    <a:gd name="connsiteX2" fmla="*/ 293 w 21302"/>
                    <a:gd name="connsiteY2" fmla="*/ 5114 h 28303"/>
                    <a:gd name="connsiteX3" fmla="*/ -1 w 21302"/>
                    <a:gd name="connsiteY3" fmla="*/ 5114 h 28303"/>
                    <a:gd name="connsiteX4" fmla="*/ -1 w 21302"/>
                    <a:gd name="connsiteY4" fmla="*/ -1 h 28303"/>
                    <a:gd name="connsiteX5" fmla="*/ 21301 w 21302"/>
                    <a:gd name="connsiteY5" fmla="*/ -1 h 28303"/>
                    <a:gd name="connsiteX6" fmla="*/ 21301 w 21302"/>
                    <a:gd name="connsiteY6" fmla="*/ 5114 h 28303"/>
                    <a:gd name="connsiteX7" fmla="*/ 21046 w 21302"/>
                    <a:gd name="connsiteY7" fmla="*/ 5114 h 28303"/>
                    <a:gd name="connsiteX8" fmla="*/ 18577 w 21302"/>
                    <a:gd name="connsiteY8" fmla="*/ 4536 h 28303"/>
                    <a:gd name="connsiteX9" fmla="*/ 13354 w 21302"/>
                    <a:gd name="connsiteY9" fmla="*/ 4536 h 28303"/>
                    <a:gd name="connsiteX10" fmla="*/ 13354 w 21302"/>
                    <a:gd name="connsiteY10" fmla="*/ 15785 h 28303"/>
                    <a:gd name="connsiteX11" fmla="*/ 13898 w 21302"/>
                    <a:gd name="connsiteY11" fmla="*/ 28088 h 28303"/>
                    <a:gd name="connsiteX12" fmla="*/ 13898 w 21302"/>
                    <a:gd name="connsiteY12" fmla="*/ 28303 h 28303"/>
                    <a:gd name="connsiteX13" fmla="*/ 7441 w 21302"/>
                    <a:gd name="connsiteY13" fmla="*/ 28303 h 28303"/>
                    <a:gd name="connsiteX14" fmla="*/ 7441 w 21302"/>
                    <a:gd name="connsiteY14" fmla="*/ 28088 h 28303"/>
                    <a:gd name="connsiteX15" fmla="*/ 7945 w 21302"/>
                    <a:gd name="connsiteY15" fmla="*/ 15785 h 2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302" h="28303">
                      <a:moveTo>
                        <a:pt x="7945" y="4536"/>
                      </a:moveTo>
                      <a:lnTo>
                        <a:pt x="2756" y="4536"/>
                      </a:lnTo>
                      <a:cubicBezTo>
                        <a:pt x="1892" y="4417"/>
                        <a:pt x="1015" y="4623"/>
                        <a:pt x="293" y="5114"/>
                      </a:cubicBezTo>
                      <a:lnTo>
                        <a:pt x="-1" y="5114"/>
                      </a:lnTo>
                      <a:lnTo>
                        <a:pt x="-1" y="-1"/>
                      </a:lnTo>
                      <a:lnTo>
                        <a:pt x="21301" y="-1"/>
                      </a:lnTo>
                      <a:lnTo>
                        <a:pt x="21301" y="5114"/>
                      </a:lnTo>
                      <a:lnTo>
                        <a:pt x="21046" y="5114"/>
                      </a:lnTo>
                      <a:cubicBezTo>
                        <a:pt x="20316" y="4638"/>
                        <a:pt x="19442" y="4433"/>
                        <a:pt x="18577" y="4536"/>
                      </a:cubicBezTo>
                      <a:lnTo>
                        <a:pt x="13354" y="4536"/>
                      </a:lnTo>
                      <a:lnTo>
                        <a:pt x="13354" y="15785"/>
                      </a:lnTo>
                      <a:cubicBezTo>
                        <a:pt x="13354" y="26377"/>
                        <a:pt x="13354" y="28048"/>
                        <a:pt x="13898" y="28088"/>
                      </a:cubicBezTo>
                      <a:lnTo>
                        <a:pt x="13898" y="28303"/>
                      </a:lnTo>
                      <a:lnTo>
                        <a:pt x="7441" y="28303"/>
                      </a:lnTo>
                      <a:lnTo>
                        <a:pt x="7441" y="28088"/>
                      </a:lnTo>
                      <a:cubicBezTo>
                        <a:pt x="7945" y="27793"/>
                        <a:pt x="7945" y="26343"/>
                        <a:pt x="7945" y="15785"/>
                      </a:cubicBezTo>
                      <a:close/>
                    </a:path>
                  </a:pathLst>
                </a:custGeom>
                <a:solidFill>
                  <a:srgbClr val="214272"/>
                </a:solidFill>
                <a:ln w="5760"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C369EF8D-B500-4A6E-9B13-47EAAC5740DE}"/>
                    </a:ext>
                  </a:extLst>
                </p:cNvPr>
                <p:cNvSpPr/>
                <p:nvPr/>
              </p:nvSpPr>
              <p:spPr>
                <a:xfrm>
                  <a:off x="10763161" y="6415906"/>
                  <a:ext cx="29579" cy="29583"/>
                </a:xfrm>
                <a:custGeom>
                  <a:avLst/>
                  <a:gdLst>
                    <a:gd name="connsiteX0" fmla="*/ 29572 w 29579"/>
                    <a:gd name="connsiteY0" fmla="*/ 14377 h 29583"/>
                    <a:gd name="connsiteX1" fmla="*/ 15205 w 29579"/>
                    <a:gd name="connsiteY1" fmla="*/ 29577 h 29583"/>
                    <a:gd name="connsiteX2" fmla="*/ 4 w 29579"/>
                    <a:gd name="connsiteY2" fmla="*/ 15210 h 29583"/>
                    <a:gd name="connsiteX3" fmla="*/ 14371 w 29579"/>
                    <a:gd name="connsiteY3" fmla="*/ 10 h 29583"/>
                    <a:gd name="connsiteX4" fmla="*/ 15095 w 29579"/>
                    <a:gd name="connsiteY4" fmla="*/ 7 h 29583"/>
                    <a:gd name="connsiteX5" fmla="*/ 29568 w 29579"/>
                    <a:gd name="connsiteY5" fmla="*/ 13561 h 29583"/>
                    <a:gd name="connsiteX6" fmla="*/ 29572 w 29579"/>
                    <a:gd name="connsiteY6" fmla="*/ 14343 h 29583"/>
                    <a:gd name="connsiteX7" fmla="*/ 23914 w 29579"/>
                    <a:gd name="connsiteY7" fmla="*/ 14484 h 29583"/>
                    <a:gd name="connsiteX8" fmla="*/ 15222 w 29579"/>
                    <a:gd name="connsiteY8" fmla="*/ 4916 h 29583"/>
                    <a:gd name="connsiteX9" fmla="*/ 5654 w 29579"/>
                    <a:gd name="connsiteY9" fmla="*/ 13607 h 29583"/>
                    <a:gd name="connsiteX10" fmla="*/ 5658 w 29579"/>
                    <a:gd name="connsiteY10" fmla="*/ 14558 h 29583"/>
                    <a:gd name="connsiteX11" fmla="*/ 14460 w 29579"/>
                    <a:gd name="connsiteY11" fmla="*/ 24167 h 29583"/>
                    <a:gd name="connsiteX12" fmla="*/ 14879 w 29579"/>
                    <a:gd name="connsiteY12" fmla="*/ 24176 h 29583"/>
                    <a:gd name="connsiteX13" fmla="*/ 23932 w 29579"/>
                    <a:gd name="connsiteY13" fmla="*/ 15071 h 29583"/>
                    <a:gd name="connsiteX14" fmla="*/ 23914 w 29579"/>
                    <a:gd name="connsiteY14" fmla="*/ 14524 h 29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579" h="29583">
                      <a:moveTo>
                        <a:pt x="29572" y="14377"/>
                      </a:moveTo>
                      <a:cubicBezTo>
                        <a:pt x="29802" y="22542"/>
                        <a:pt x="23369" y="29347"/>
                        <a:pt x="15205" y="29577"/>
                      </a:cubicBezTo>
                      <a:cubicBezTo>
                        <a:pt x="7040" y="29807"/>
                        <a:pt x="234" y="23375"/>
                        <a:pt x="4" y="15210"/>
                      </a:cubicBezTo>
                      <a:cubicBezTo>
                        <a:pt x="-226" y="7045"/>
                        <a:pt x="6206" y="240"/>
                        <a:pt x="14371" y="10"/>
                      </a:cubicBezTo>
                      <a:cubicBezTo>
                        <a:pt x="14613" y="3"/>
                        <a:pt x="14853" y="2"/>
                        <a:pt x="15095" y="7"/>
                      </a:cubicBezTo>
                      <a:cubicBezTo>
                        <a:pt x="22834" y="-247"/>
                        <a:pt x="29314" y="5821"/>
                        <a:pt x="29568" y="13561"/>
                      </a:cubicBezTo>
                      <a:cubicBezTo>
                        <a:pt x="29577" y="13822"/>
                        <a:pt x="29578" y="14082"/>
                        <a:pt x="29572" y="14343"/>
                      </a:cubicBezTo>
                      <a:close/>
                      <a:moveTo>
                        <a:pt x="23914" y="14484"/>
                      </a:moveTo>
                      <a:cubicBezTo>
                        <a:pt x="24155" y="9442"/>
                        <a:pt x="20264" y="5158"/>
                        <a:pt x="15222" y="4916"/>
                      </a:cubicBezTo>
                      <a:cubicBezTo>
                        <a:pt x="10180" y="4674"/>
                        <a:pt x="5896" y="8565"/>
                        <a:pt x="5654" y="13607"/>
                      </a:cubicBezTo>
                      <a:cubicBezTo>
                        <a:pt x="5639" y="13924"/>
                        <a:pt x="5640" y="14241"/>
                        <a:pt x="5658" y="14558"/>
                      </a:cubicBezTo>
                      <a:cubicBezTo>
                        <a:pt x="5435" y="19642"/>
                        <a:pt x="9376" y="23944"/>
                        <a:pt x="14460" y="24167"/>
                      </a:cubicBezTo>
                      <a:cubicBezTo>
                        <a:pt x="14600" y="24173"/>
                        <a:pt x="14740" y="24176"/>
                        <a:pt x="14879" y="24176"/>
                      </a:cubicBezTo>
                      <a:cubicBezTo>
                        <a:pt x="19893" y="24161"/>
                        <a:pt x="23946" y="20085"/>
                        <a:pt x="23932" y="15071"/>
                      </a:cubicBezTo>
                      <a:cubicBezTo>
                        <a:pt x="23931" y="14888"/>
                        <a:pt x="23925" y="14706"/>
                        <a:pt x="23914" y="14524"/>
                      </a:cubicBezTo>
                      <a:close/>
                    </a:path>
                  </a:pathLst>
                </a:custGeom>
                <a:solidFill>
                  <a:srgbClr val="214272"/>
                </a:solidFill>
                <a:ln w="5760" cap="flat">
                  <a:noFill/>
                  <a:prstDash val="solid"/>
                  <a:miter/>
                </a:ln>
              </p:spPr>
              <p:txBody>
                <a:bodyPr rtlCol="0" anchor="ctr"/>
                <a:lstStyle/>
                <a:p>
                  <a:endParaRPr lang="en-US"/>
                </a:p>
              </p:txBody>
            </p:sp>
            <p:grpSp>
              <p:nvGrpSpPr>
                <p:cNvPr id="71" name="Graphic 16">
                  <a:extLst>
                    <a:ext uri="{FF2B5EF4-FFF2-40B4-BE49-F238E27FC236}">
                      <a16:creationId xmlns:a16="http://schemas.microsoft.com/office/drawing/2014/main" id="{BAA71F6F-F21A-43C7-9938-9175C061038E}"/>
                    </a:ext>
                  </a:extLst>
                </p:cNvPr>
                <p:cNvGrpSpPr/>
                <p:nvPr/>
              </p:nvGrpSpPr>
              <p:grpSpPr>
                <a:xfrm>
                  <a:off x="10796439" y="6416276"/>
                  <a:ext cx="44888" cy="28303"/>
                  <a:chOff x="10796439" y="6416276"/>
                  <a:chExt cx="44888" cy="28303"/>
                </a:xfrm>
                <a:solidFill>
                  <a:srgbClr val="214272"/>
                </a:solidFill>
              </p:grpSpPr>
              <p:sp>
                <p:nvSpPr>
                  <p:cNvPr id="72" name="Freeform: Shape 71">
                    <a:extLst>
                      <a:ext uri="{FF2B5EF4-FFF2-40B4-BE49-F238E27FC236}">
                        <a16:creationId xmlns:a16="http://schemas.microsoft.com/office/drawing/2014/main" id="{35AED5C8-A948-47B6-BBF8-EE2C66A1B73F}"/>
                      </a:ext>
                    </a:extLst>
                  </p:cNvPr>
                  <p:cNvSpPr/>
                  <p:nvPr/>
                </p:nvSpPr>
                <p:spPr>
                  <a:xfrm>
                    <a:off x="10796439" y="6416276"/>
                    <a:ext cx="14874" cy="28303"/>
                  </a:xfrm>
                  <a:custGeom>
                    <a:avLst/>
                    <a:gdLst>
                      <a:gd name="connsiteX0" fmla="*/ 5878 w 14874"/>
                      <a:gd name="connsiteY0" fmla="*/ 12409 h 28303"/>
                      <a:gd name="connsiteX1" fmla="*/ 10449 w 14874"/>
                      <a:gd name="connsiteY1" fmla="*/ 12409 h 28303"/>
                      <a:gd name="connsiteX2" fmla="*/ 13604 w 14874"/>
                      <a:gd name="connsiteY2" fmla="*/ 12154 h 28303"/>
                      <a:gd name="connsiteX3" fmla="*/ 13859 w 14874"/>
                      <a:gd name="connsiteY3" fmla="*/ 12154 h 28303"/>
                      <a:gd name="connsiteX4" fmla="*/ 13859 w 14874"/>
                      <a:gd name="connsiteY4" fmla="*/ 17235 h 28303"/>
                      <a:gd name="connsiteX5" fmla="*/ 13570 w 14874"/>
                      <a:gd name="connsiteY5" fmla="*/ 17235 h 28303"/>
                      <a:gd name="connsiteX6" fmla="*/ 10523 w 14874"/>
                      <a:gd name="connsiteY6" fmla="*/ 16946 h 28303"/>
                      <a:gd name="connsiteX7" fmla="*/ 5878 w 14874"/>
                      <a:gd name="connsiteY7" fmla="*/ 16946 h 28303"/>
                      <a:gd name="connsiteX8" fmla="*/ 5878 w 14874"/>
                      <a:gd name="connsiteY8" fmla="*/ 18323 h 28303"/>
                      <a:gd name="connsiteX9" fmla="*/ 6348 w 14874"/>
                      <a:gd name="connsiteY9" fmla="*/ 28048 h 28303"/>
                      <a:gd name="connsiteX10" fmla="*/ 6348 w 14874"/>
                      <a:gd name="connsiteY10" fmla="*/ 28303 h 28303"/>
                      <a:gd name="connsiteX11" fmla="*/ -1 w 14874"/>
                      <a:gd name="connsiteY11" fmla="*/ 28303 h 28303"/>
                      <a:gd name="connsiteX12" fmla="*/ -1 w 14874"/>
                      <a:gd name="connsiteY12" fmla="*/ 28014 h 28303"/>
                      <a:gd name="connsiteX13" fmla="*/ 469 w 14874"/>
                      <a:gd name="connsiteY13" fmla="*/ 15785 h 28303"/>
                      <a:gd name="connsiteX14" fmla="*/ 469 w 14874"/>
                      <a:gd name="connsiteY14" fmla="*/ 11792 h 28303"/>
                      <a:gd name="connsiteX15" fmla="*/ 33 w 14874"/>
                      <a:gd name="connsiteY15" fmla="*/ 362 h 28303"/>
                      <a:gd name="connsiteX16" fmla="*/ 33 w 14874"/>
                      <a:gd name="connsiteY16" fmla="*/ -1 h 28303"/>
                      <a:gd name="connsiteX17" fmla="*/ 14873 w 14874"/>
                      <a:gd name="connsiteY17" fmla="*/ -1 h 28303"/>
                      <a:gd name="connsiteX18" fmla="*/ 14839 w 14874"/>
                      <a:gd name="connsiteY18" fmla="*/ 5046 h 28303"/>
                      <a:gd name="connsiteX19" fmla="*/ 14510 w 14874"/>
                      <a:gd name="connsiteY19" fmla="*/ 5046 h 28303"/>
                      <a:gd name="connsiteX20" fmla="*/ 10483 w 14874"/>
                      <a:gd name="connsiteY20" fmla="*/ 4536 h 28303"/>
                      <a:gd name="connsiteX21" fmla="*/ 5878 w 14874"/>
                      <a:gd name="connsiteY21" fmla="*/ 4536 h 2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74" h="28303">
                        <a:moveTo>
                          <a:pt x="5878" y="12409"/>
                        </a:moveTo>
                        <a:lnTo>
                          <a:pt x="10449" y="12409"/>
                        </a:lnTo>
                        <a:cubicBezTo>
                          <a:pt x="12624" y="12409"/>
                          <a:pt x="13241" y="12409"/>
                          <a:pt x="13604" y="12154"/>
                        </a:cubicBezTo>
                        <a:lnTo>
                          <a:pt x="13859" y="12154"/>
                        </a:lnTo>
                        <a:lnTo>
                          <a:pt x="13859" y="17235"/>
                        </a:lnTo>
                        <a:lnTo>
                          <a:pt x="13570" y="17235"/>
                        </a:lnTo>
                        <a:cubicBezTo>
                          <a:pt x="13208" y="16980"/>
                          <a:pt x="12664" y="16946"/>
                          <a:pt x="10523" y="16946"/>
                        </a:cubicBezTo>
                        <a:lnTo>
                          <a:pt x="5878" y="16946"/>
                        </a:lnTo>
                        <a:lnTo>
                          <a:pt x="5878" y="18323"/>
                        </a:lnTo>
                        <a:cubicBezTo>
                          <a:pt x="5878" y="26343"/>
                          <a:pt x="5878" y="27725"/>
                          <a:pt x="6348" y="28048"/>
                        </a:cubicBezTo>
                        <a:lnTo>
                          <a:pt x="6348" y="28303"/>
                        </a:lnTo>
                        <a:lnTo>
                          <a:pt x="-1" y="28303"/>
                        </a:lnTo>
                        <a:lnTo>
                          <a:pt x="-1" y="28014"/>
                        </a:lnTo>
                        <a:cubicBezTo>
                          <a:pt x="469" y="27685"/>
                          <a:pt x="469" y="26343"/>
                          <a:pt x="469" y="15785"/>
                        </a:cubicBezTo>
                        <a:lnTo>
                          <a:pt x="469" y="11792"/>
                        </a:lnTo>
                        <a:cubicBezTo>
                          <a:pt x="469" y="1959"/>
                          <a:pt x="469" y="724"/>
                          <a:pt x="33" y="362"/>
                        </a:cubicBezTo>
                        <a:lnTo>
                          <a:pt x="33" y="-1"/>
                        </a:lnTo>
                        <a:lnTo>
                          <a:pt x="14873" y="-1"/>
                        </a:lnTo>
                        <a:cubicBezTo>
                          <a:pt x="14873" y="1778"/>
                          <a:pt x="14839" y="2905"/>
                          <a:pt x="14839" y="5046"/>
                        </a:cubicBezTo>
                        <a:lnTo>
                          <a:pt x="14510" y="5046"/>
                        </a:lnTo>
                        <a:cubicBezTo>
                          <a:pt x="14221" y="4644"/>
                          <a:pt x="12698" y="4536"/>
                          <a:pt x="10483" y="4536"/>
                        </a:cubicBezTo>
                        <a:lnTo>
                          <a:pt x="5878" y="4536"/>
                        </a:lnTo>
                        <a:close/>
                      </a:path>
                    </a:pathLst>
                  </a:custGeom>
                  <a:solidFill>
                    <a:srgbClr val="214272"/>
                  </a:solidFill>
                  <a:ln w="5760"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56D43226-C390-4AE0-92C0-ECC2DAD3521B}"/>
                      </a:ext>
                    </a:extLst>
                  </p:cNvPr>
                  <p:cNvSpPr/>
                  <p:nvPr/>
                </p:nvSpPr>
                <p:spPr>
                  <a:xfrm>
                    <a:off x="10826124" y="6416276"/>
                    <a:ext cx="15202" cy="28303"/>
                  </a:xfrm>
                  <a:custGeom>
                    <a:avLst/>
                    <a:gdLst>
                      <a:gd name="connsiteX0" fmla="*/ 468 w 15202"/>
                      <a:gd name="connsiteY0" fmla="*/ 11792 h 28303"/>
                      <a:gd name="connsiteX1" fmla="*/ 32 w 15202"/>
                      <a:gd name="connsiteY1" fmla="*/ 220 h 28303"/>
                      <a:gd name="connsiteX2" fmla="*/ 32 w 15202"/>
                      <a:gd name="connsiteY2" fmla="*/ -1 h 28303"/>
                      <a:gd name="connsiteX3" fmla="*/ 14872 w 15202"/>
                      <a:gd name="connsiteY3" fmla="*/ -1 h 28303"/>
                      <a:gd name="connsiteX4" fmla="*/ 14839 w 15202"/>
                      <a:gd name="connsiteY4" fmla="*/ 5046 h 28303"/>
                      <a:gd name="connsiteX5" fmla="*/ 14623 w 15202"/>
                      <a:gd name="connsiteY5" fmla="*/ 5046 h 28303"/>
                      <a:gd name="connsiteX6" fmla="*/ 10523 w 15202"/>
                      <a:gd name="connsiteY6" fmla="*/ 4536 h 28303"/>
                      <a:gd name="connsiteX7" fmla="*/ 5878 w 15202"/>
                      <a:gd name="connsiteY7" fmla="*/ 4536 h 28303"/>
                      <a:gd name="connsiteX8" fmla="*/ 5878 w 15202"/>
                      <a:gd name="connsiteY8" fmla="*/ 11684 h 28303"/>
                      <a:gd name="connsiteX9" fmla="*/ 10483 w 15202"/>
                      <a:gd name="connsiteY9" fmla="*/ 11684 h 28303"/>
                      <a:gd name="connsiteX10" fmla="*/ 13677 w 15202"/>
                      <a:gd name="connsiteY10" fmla="*/ 11395 h 28303"/>
                      <a:gd name="connsiteX11" fmla="*/ 13859 w 15202"/>
                      <a:gd name="connsiteY11" fmla="*/ 11395 h 28303"/>
                      <a:gd name="connsiteX12" fmla="*/ 13859 w 15202"/>
                      <a:gd name="connsiteY12" fmla="*/ 16510 h 28303"/>
                      <a:gd name="connsiteX13" fmla="*/ 13677 w 15202"/>
                      <a:gd name="connsiteY13" fmla="*/ 16510 h 28303"/>
                      <a:gd name="connsiteX14" fmla="*/ 10556 w 15202"/>
                      <a:gd name="connsiteY14" fmla="*/ 16182 h 28303"/>
                      <a:gd name="connsiteX15" fmla="*/ 5878 w 15202"/>
                      <a:gd name="connsiteY15" fmla="*/ 16182 h 28303"/>
                      <a:gd name="connsiteX16" fmla="*/ 5878 w 15202"/>
                      <a:gd name="connsiteY16" fmla="*/ 23041 h 28303"/>
                      <a:gd name="connsiteX17" fmla="*/ 6127 w 15202"/>
                      <a:gd name="connsiteY17" fmla="*/ 23692 h 28303"/>
                      <a:gd name="connsiteX18" fmla="*/ 12188 w 15202"/>
                      <a:gd name="connsiteY18" fmla="*/ 23692 h 28303"/>
                      <a:gd name="connsiteX19" fmla="*/ 14986 w 15202"/>
                      <a:gd name="connsiteY19" fmla="*/ 23262 h 28303"/>
                      <a:gd name="connsiteX20" fmla="*/ 15201 w 15202"/>
                      <a:gd name="connsiteY20" fmla="*/ 23262 h 28303"/>
                      <a:gd name="connsiteX21" fmla="*/ 15167 w 15202"/>
                      <a:gd name="connsiteY21" fmla="*/ 28303 h 28303"/>
                      <a:gd name="connsiteX22" fmla="*/ -1 w 15202"/>
                      <a:gd name="connsiteY22" fmla="*/ 28303 h 28303"/>
                      <a:gd name="connsiteX23" fmla="*/ -1 w 15202"/>
                      <a:gd name="connsiteY23" fmla="*/ 28088 h 28303"/>
                      <a:gd name="connsiteX24" fmla="*/ 468 w 15202"/>
                      <a:gd name="connsiteY24" fmla="*/ 15785 h 2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202" h="28303">
                        <a:moveTo>
                          <a:pt x="468" y="11792"/>
                        </a:moveTo>
                        <a:cubicBezTo>
                          <a:pt x="468" y="1959"/>
                          <a:pt x="468" y="435"/>
                          <a:pt x="32" y="220"/>
                        </a:cubicBezTo>
                        <a:lnTo>
                          <a:pt x="32" y="-1"/>
                        </a:lnTo>
                        <a:lnTo>
                          <a:pt x="14872" y="-1"/>
                        </a:lnTo>
                        <a:cubicBezTo>
                          <a:pt x="14872" y="1630"/>
                          <a:pt x="14839" y="2905"/>
                          <a:pt x="14839" y="5046"/>
                        </a:cubicBezTo>
                        <a:lnTo>
                          <a:pt x="14623" y="5046"/>
                        </a:lnTo>
                        <a:cubicBezTo>
                          <a:pt x="14368" y="4644"/>
                          <a:pt x="12731" y="4536"/>
                          <a:pt x="10523" y="4536"/>
                        </a:cubicBezTo>
                        <a:lnTo>
                          <a:pt x="5878" y="4536"/>
                        </a:lnTo>
                        <a:lnTo>
                          <a:pt x="5878" y="11684"/>
                        </a:lnTo>
                        <a:lnTo>
                          <a:pt x="10483" y="11684"/>
                        </a:lnTo>
                        <a:cubicBezTo>
                          <a:pt x="12731" y="11684"/>
                          <a:pt x="13423" y="11650"/>
                          <a:pt x="13677" y="11395"/>
                        </a:cubicBezTo>
                        <a:lnTo>
                          <a:pt x="13859" y="11395"/>
                        </a:lnTo>
                        <a:lnTo>
                          <a:pt x="13859" y="16510"/>
                        </a:lnTo>
                        <a:lnTo>
                          <a:pt x="13677" y="16510"/>
                        </a:lnTo>
                        <a:cubicBezTo>
                          <a:pt x="13423" y="16221"/>
                          <a:pt x="12698" y="16182"/>
                          <a:pt x="10556" y="16182"/>
                        </a:cubicBezTo>
                        <a:lnTo>
                          <a:pt x="5878" y="16182"/>
                        </a:lnTo>
                        <a:lnTo>
                          <a:pt x="5878" y="23041"/>
                        </a:lnTo>
                        <a:cubicBezTo>
                          <a:pt x="5878" y="23369"/>
                          <a:pt x="5912" y="23551"/>
                          <a:pt x="6127" y="23692"/>
                        </a:cubicBezTo>
                        <a:cubicBezTo>
                          <a:pt x="8019" y="23732"/>
                          <a:pt x="10523" y="23732"/>
                          <a:pt x="12188" y="23692"/>
                        </a:cubicBezTo>
                        <a:cubicBezTo>
                          <a:pt x="13712" y="23692"/>
                          <a:pt x="14692" y="23624"/>
                          <a:pt x="14986" y="23262"/>
                        </a:cubicBezTo>
                        <a:lnTo>
                          <a:pt x="15201" y="23262"/>
                        </a:lnTo>
                        <a:cubicBezTo>
                          <a:pt x="15167" y="25437"/>
                          <a:pt x="15167" y="26632"/>
                          <a:pt x="15167" y="28303"/>
                        </a:cubicBezTo>
                        <a:lnTo>
                          <a:pt x="-1" y="28303"/>
                        </a:lnTo>
                        <a:lnTo>
                          <a:pt x="-1" y="28088"/>
                        </a:lnTo>
                        <a:cubicBezTo>
                          <a:pt x="468" y="27867"/>
                          <a:pt x="468" y="26343"/>
                          <a:pt x="468" y="15785"/>
                        </a:cubicBezTo>
                        <a:close/>
                      </a:path>
                    </a:pathLst>
                  </a:custGeom>
                  <a:solidFill>
                    <a:srgbClr val="214272"/>
                  </a:solidFill>
                  <a:ln w="5760" cap="flat">
                    <a:noFill/>
                    <a:prstDash val="solid"/>
                    <a:miter/>
                  </a:ln>
                </p:spPr>
                <p:txBody>
                  <a:bodyPr rtlCol="0" anchor="ctr"/>
                  <a:lstStyle/>
                  <a:p>
                    <a:endParaRPr lang="en-US"/>
                  </a:p>
                </p:txBody>
              </p:sp>
            </p:grpSp>
            <p:sp>
              <p:nvSpPr>
                <p:cNvPr id="74" name="Freeform: Shape 73">
                  <a:extLst>
                    <a:ext uri="{FF2B5EF4-FFF2-40B4-BE49-F238E27FC236}">
                      <a16:creationId xmlns:a16="http://schemas.microsoft.com/office/drawing/2014/main" id="{14F8CED3-2F9E-462F-9548-5D45BD596318}"/>
                    </a:ext>
                  </a:extLst>
                </p:cNvPr>
                <p:cNvSpPr/>
                <p:nvPr/>
              </p:nvSpPr>
              <p:spPr>
                <a:xfrm>
                  <a:off x="10845700" y="6416076"/>
                  <a:ext cx="23203" cy="28630"/>
                </a:xfrm>
                <a:custGeom>
                  <a:avLst/>
                  <a:gdLst>
                    <a:gd name="connsiteX0" fmla="*/ 23189 w 23203"/>
                    <a:gd name="connsiteY0" fmla="*/ 13804 h 28630"/>
                    <a:gd name="connsiteX1" fmla="*/ 17348 w 23203"/>
                    <a:gd name="connsiteY1" fmla="*/ 25818 h 28630"/>
                    <a:gd name="connsiteX2" fmla="*/ 7220 w 23203"/>
                    <a:gd name="connsiteY2" fmla="*/ 28610 h 28630"/>
                    <a:gd name="connsiteX3" fmla="*/ 2904 w 23203"/>
                    <a:gd name="connsiteY3" fmla="*/ 28537 h 28630"/>
                    <a:gd name="connsiteX4" fmla="*/ -1 w 23203"/>
                    <a:gd name="connsiteY4" fmla="*/ 28395 h 28630"/>
                    <a:gd name="connsiteX5" fmla="*/ -1 w 23203"/>
                    <a:gd name="connsiteY5" fmla="*/ 28214 h 28630"/>
                    <a:gd name="connsiteX6" fmla="*/ 508 w 23203"/>
                    <a:gd name="connsiteY6" fmla="*/ 15985 h 28630"/>
                    <a:gd name="connsiteX7" fmla="*/ 508 w 23203"/>
                    <a:gd name="connsiteY7" fmla="*/ 11992 h 28630"/>
                    <a:gd name="connsiteX8" fmla="*/ 38 w 23203"/>
                    <a:gd name="connsiteY8" fmla="*/ 669 h 28630"/>
                    <a:gd name="connsiteX9" fmla="*/ 38 w 23203"/>
                    <a:gd name="connsiteY9" fmla="*/ 307 h 28630"/>
                    <a:gd name="connsiteX10" fmla="*/ 3414 w 23203"/>
                    <a:gd name="connsiteY10" fmla="*/ 126 h 28630"/>
                    <a:gd name="connsiteX11" fmla="*/ 7729 w 23203"/>
                    <a:gd name="connsiteY11" fmla="*/ 18 h 28630"/>
                    <a:gd name="connsiteX12" fmla="*/ 17308 w 23203"/>
                    <a:gd name="connsiteY12" fmla="*/ 2306 h 28630"/>
                    <a:gd name="connsiteX13" fmla="*/ 23189 w 23203"/>
                    <a:gd name="connsiteY13" fmla="*/ 13770 h 28630"/>
                    <a:gd name="connsiteX14" fmla="*/ 17489 w 23203"/>
                    <a:gd name="connsiteY14" fmla="*/ 13952 h 28630"/>
                    <a:gd name="connsiteX15" fmla="*/ 14187 w 23203"/>
                    <a:gd name="connsiteY15" fmla="*/ 6588 h 28630"/>
                    <a:gd name="connsiteX16" fmla="*/ 8200 w 23203"/>
                    <a:gd name="connsiteY16" fmla="*/ 4844 h 28630"/>
                    <a:gd name="connsiteX17" fmla="*/ 5917 w 23203"/>
                    <a:gd name="connsiteY17" fmla="*/ 4991 h 28630"/>
                    <a:gd name="connsiteX18" fmla="*/ 5917 w 23203"/>
                    <a:gd name="connsiteY18" fmla="*/ 23388 h 28630"/>
                    <a:gd name="connsiteX19" fmla="*/ 6099 w 23203"/>
                    <a:gd name="connsiteY19" fmla="*/ 23604 h 28630"/>
                    <a:gd name="connsiteX20" fmla="*/ 8127 w 23203"/>
                    <a:gd name="connsiteY20" fmla="*/ 23711 h 28630"/>
                    <a:gd name="connsiteX21" fmla="*/ 14006 w 23203"/>
                    <a:gd name="connsiteY21" fmla="*/ 21825 h 28630"/>
                    <a:gd name="connsiteX22" fmla="*/ 17489 w 23203"/>
                    <a:gd name="connsiteY22" fmla="*/ 13991 h 28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203" h="28630">
                      <a:moveTo>
                        <a:pt x="23189" y="13804"/>
                      </a:moveTo>
                      <a:cubicBezTo>
                        <a:pt x="23369" y="18533"/>
                        <a:pt x="21179" y="23040"/>
                        <a:pt x="17348" y="25818"/>
                      </a:cubicBezTo>
                      <a:cubicBezTo>
                        <a:pt x="14355" y="27802"/>
                        <a:pt x="10807" y="28780"/>
                        <a:pt x="7220" y="28610"/>
                      </a:cubicBezTo>
                      <a:cubicBezTo>
                        <a:pt x="5696" y="28610"/>
                        <a:pt x="4065" y="28576"/>
                        <a:pt x="2904" y="28537"/>
                      </a:cubicBezTo>
                      <a:cubicBezTo>
                        <a:pt x="1924" y="28503"/>
                        <a:pt x="837" y="28469"/>
                        <a:pt x="-1" y="28395"/>
                      </a:cubicBezTo>
                      <a:lnTo>
                        <a:pt x="-1" y="28214"/>
                      </a:lnTo>
                      <a:cubicBezTo>
                        <a:pt x="508" y="27885"/>
                        <a:pt x="508" y="26543"/>
                        <a:pt x="508" y="15985"/>
                      </a:cubicBezTo>
                      <a:lnTo>
                        <a:pt x="508" y="11992"/>
                      </a:lnTo>
                      <a:cubicBezTo>
                        <a:pt x="508" y="2159"/>
                        <a:pt x="508" y="924"/>
                        <a:pt x="38" y="669"/>
                      </a:cubicBezTo>
                      <a:lnTo>
                        <a:pt x="38" y="307"/>
                      </a:lnTo>
                      <a:cubicBezTo>
                        <a:pt x="797" y="273"/>
                        <a:pt x="1924" y="165"/>
                        <a:pt x="3414" y="126"/>
                      </a:cubicBezTo>
                      <a:cubicBezTo>
                        <a:pt x="4937" y="58"/>
                        <a:pt x="6279" y="18"/>
                        <a:pt x="7729" y="18"/>
                      </a:cubicBezTo>
                      <a:cubicBezTo>
                        <a:pt x="11074" y="-136"/>
                        <a:pt x="14394" y="658"/>
                        <a:pt x="17308" y="2306"/>
                      </a:cubicBezTo>
                      <a:cubicBezTo>
                        <a:pt x="21158" y="4818"/>
                        <a:pt x="23392" y="9178"/>
                        <a:pt x="23189" y="13770"/>
                      </a:cubicBezTo>
                      <a:close/>
                      <a:moveTo>
                        <a:pt x="17489" y="13952"/>
                      </a:moveTo>
                      <a:cubicBezTo>
                        <a:pt x="17591" y="11118"/>
                        <a:pt x="16372" y="8397"/>
                        <a:pt x="14187" y="6588"/>
                      </a:cubicBezTo>
                      <a:cubicBezTo>
                        <a:pt x="12429" y="5383"/>
                        <a:pt x="10331" y="4771"/>
                        <a:pt x="8200" y="4844"/>
                      </a:cubicBezTo>
                      <a:cubicBezTo>
                        <a:pt x="7437" y="4850"/>
                        <a:pt x="6675" y="4899"/>
                        <a:pt x="5917" y="4991"/>
                      </a:cubicBezTo>
                      <a:lnTo>
                        <a:pt x="5917" y="23388"/>
                      </a:lnTo>
                      <a:cubicBezTo>
                        <a:pt x="5917" y="23530"/>
                        <a:pt x="5985" y="23604"/>
                        <a:pt x="6099" y="23604"/>
                      </a:cubicBezTo>
                      <a:cubicBezTo>
                        <a:pt x="6772" y="23678"/>
                        <a:pt x="7449" y="23714"/>
                        <a:pt x="8127" y="23711"/>
                      </a:cubicBezTo>
                      <a:cubicBezTo>
                        <a:pt x="10244" y="23767"/>
                        <a:pt x="12317" y="23102"/>
                        <a:pt x="14006" y="21825"/>
                      </a:cubicBezTo>
                      <a:cubicBezTo>
                        <a:pt x="16331" y="19904"/>
                        <a:pt x="17620" y="17004"/>
                        <a:pt x="17489" y="13991"/>
                      </a:cubicBezTo>
                      <a:close/>
                    </a:path>
                  </a:pathLst>
                </a:custGeom>
                <a:solidFill>
                  <a:srgbClr val="214272"/>
                </a:solidFill>
                <a:ln w="5760"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B3779DA5-60E9-4BE4-A889-26C98118332F}"/>
                    </a:ext>
                  </a:extLst>
                </p:cNvPr>
                <p:cNvSpPr/>
                <p:nvPr/>
              </p:nvSpPr>
              <p:spPr>
                <a:xfrm>
                  <a:off x="10871477" y="6416276"/>
                  <a:ext cx="24052" cy="28815"/>
                </a:xfrm>
                <a:custGeom>
                  <a:avLst/>
                  <a:gdLst>
                    <a:gd name="connsiteX0" fmla="*/ 433 w 24052"/>
                    <a:gd name="connsiteY0" fmla="*/ 11792 h 28815"/>
                    <a:gd name="connsiteX1" fmla="*/ -1 w 24052"/>
                    <a:gd name="connsiteY1" fmla="*/ 220 h 28815"/>
                    <a:gd name="connsiteX2" fmla="*/ -1 w 24052"/>
                    <a:gd name="connsiteY2" fmla="*/ -1 h 28815"/>
                    <a:gd name="connsiteX3" fmla="*/ 6454 w 24052"/>
                    <a:gd name="connsiteY3" fmla="*/ -1 h 28815"/>
                    <a:gd name="connsiteX4" fmla="*/ 6454 w 24052"/>
                    <a:gd name="connsiteY4" fmla="*/ 220 h 28815"/>
                    <a:gd name="connsiteX5" fmla="*/ 5984 w 24052"/>
                    <a:gd name="connsiteY5" fmla="*/ 11792 h 28815"/>
                    <a:gd name="connsiteX6" fmla="*/ 5984 w 24052"/>
                    <a:gd name="connsiteY6" fmla="*/ 15530 h 28815"/>
                    <a:gd name="connsiteX7" fmla="*/ 7075 w 24052"/>
                    <a:gd name="connsiteY7" fmla="*/ 21262 h 28815"/>
                    <a:gd name="connsiteX8" fmla="*/ 12115 w 24052"/>
                    <a:gd name="connsiteY8" fmla="*/ 23732 h 28815"/>
                    <a:gd name="connsiteX9" fmla="*/ 17016 w 24052"/>
                    <a:gd name="connsiteY9" fmla="*/ 21410 h 28815"/>
                    <a:gd name="connsiteX10" fmla="*/ 18286 w 24052"/>
                    <a:gd name="connsiteY10" fmla="*/ 15457 h 28815"/>
                    <a:gd name="connsiteX11" fmla="*/ 18286 w 24052"/>
                    <a:gd name="connsiteY11" fmla="*/ 11792 h 28815"/>
                    <a:gd name="connsiteX12" fmla="*/ 17776 w 24052"/>
                    <a:gd name="connsiteY12" fmla="*/ 220 h 28815"/>
                    <a:gd name="connsiteX13" fmla="*/ 17776 w 24052"/>
                    <a:gd name="connsiteY13" fmla="*/ -1 h 28815"/>
                    <a:gd name="connsiteX14" fmla="*/ 24051 w 24052"/>
                    <a:gd name="connsiteY14" fmla="*/ -1 h 28815"/>
                    <a:gd name="connsiteX15" fmla="*/ 24051 w 24052"/>
                    <a:gd name="connsiteY15" fmla="*/ 220 h 28815"/>
                    <a:gd name="connsiteX16" fmla="*/ 23616 w 24052"/>
                    <a:gd name="connsiteY16" fmla="*/ 11792 h 28815"/>
                    <a:gd name="connsiteX17" fmla="*/ 23616 w 24052"/>
                    <a:gd name="connsiteY17" fmla="*/ 15457 h 28815"/>
                    <a:gd name="connsiteX18" fmla="*/ 21766 w 24052"/>
                    <a:gd name="connsiteY18" fmla="*/ 23874 h 28815"/>
                    <a:gd name="connsiteX19" fmla="*/ 4801 w 24052"/>
                    <a:gd name="connsiteY19" fmla="*/ 26451 h 28815"/>
                    <a:gd name="connsiteX20" fmla="*/ 1918 w 24052"/>
                    <a:gd name="connsiteY20" fmla="*/ 23443 h 28815"/>
                    <a:gd name="connsiteX21" fmla="*/ 433 w 24052"/>
                    <a:gd name="connsiteY21" fmla="*/ 15638 h 2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052" h="28815">
                      <a:moveTo>
                        <a:pt x="433" y="11792"/>
                      </a:moveTo>
                      <a:cubicBezTo>
                        <a:pt x="433" y="1959"/>
                        <a:pt x="433" y="435"/>
                        <a:pt x="-1" y="220"/>
                      </a:cubicBezTo>
                      <a:lnTo>
                        <a:pt x="-1" y="-1"/>
                      </a:lnTo>
                      <a:lnTo>
                        <a:pt x="6454" y="-1"/>
                      </a:lnTo>
                      <a:lnTo>
                        <a:pt x="6454" y="220"/>
                      </a:lnTo>
                      <a:cubicBezTo>
                        <a:pt x="5984" y="435"/>
                        <a:pt x="5984" y="1959"/>
                        <a:pt x="5984" y="11792"/>
                      </a:cubicBezTo>
                      <a:lnTo>
                        <a:pt x="5984" y="15530"/>
                      </a:lnTo>
                      <a:cubicBezTo>
                        <a:pt x="5810" y="17505"/>
                        <a:pt x="6187" y="19488"/>
                        <a:pt x="7075" y="21262"/>
                      </a:cubicBezTo>
                      <a:cubicBezTo>
                        <a:pt x="8229" y="22885"/>
                        <a:pt x="10125" y="23815"/>
                        <a:pt x="12115" y="23732"/>
                      </a:cubicBezTo>
                      <a:cubicBezTo>
                        <a:pt x="14035" y="23835"/>
                        <a:pt x="15879" y="22961"/>
                        <a:pt x="17016" y="21410"/>
                      </a:cubicBezTo>
                      <a:cubicBezTo>
                        <a:pt x="18025" y="19597"/>
                        <a:pt x="18466" y="17524"/>
                        <a:pt x="18286" y="15457"/>
                      </a:cubicBezTo>
                      <a:lnTo>
                        <a:pt x="18286" y="11792"/>
                      </a:lnTo>
                      <a:cubicBezTo>
                        <a:pt x="18286" y="1959"/>
                        <a:pt x="18286" y="435"/>
                        <a:pt x="17776" y="220"/>
                      </a:cubicBezTo>
                      <a:lnTo>
                        <a:pt x="17776" y="-1"/>
                      </a:lnTo>
                      <a:lnTo>
                        <a:pt x="24051" y="-1"/>
                      </a:lnTo>
                      <a:lnTo>
                        <a:pt x="24051" y="220"/>
                      </a:lnTo>
                      <a:cubicBezTo>
                        <a:pt x="23616" y="435"/>
                        <a:pt x="23616" y="1959"/>
                        <a:pt x="23616" y="11792"/>
                      </a:cubicBezTo>
                      <a:lnTo>
                        <a:pt x="23616" y="15457"/>
                      </a:lnTo>
                      <a:cubicBezTo>
                        <a:pt x="23843" y="18384"/>
                        <a:pt x="23199" y="21312"/>
                        <a:pt x="21766" y="23874"/>
                      </a:cubicBezTo>
                      <a:cubicBezTo>
                        <a:pt x="17793" y="29271"/>
                        <a:pt x="10195" y="30425"/>
                        <a:pt x="4801" y="26451"/>
                      </a:cubicBezTo>
                      <a:cubicBezTo>
                        <a:pt x="3670" y="25622"/>
                        <a:pt x="2696" y="24604"/>
                        <a:pt x="1918" y="23443"/>
                      </a:cubicBezTo>
                      <a:cubicBezTo>
                        <a:pt x="729" y="21023"/>
                        <a:pt x="219" y="18326"/>
                        <a:pt x="433" y="15638"/>
                      </a:cubicBezTo>
                      <a:close/>
                    </a:path>
                  </a:pathLst>
                </a:custGeom>
                <a:solidFill>
                  <a:srgbClr val="214272"/>
                </a:solidFill>
                <a:ln w="5760"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468944F7-B441-411E-82D9-BB5FB2B95313}"/>
                    </a:ext>
                  </a:extLst>
                </p:cNvPr>
                <p:cNvSpPr/>
                <p:nvPr/>
              </p:nvSpPr>
              <p:spPr>
                <a:xfrm>
                  <a:off x="10898878" y="6415812"/>
                  <a:ext cx="21447" cy="29243"/>
                </a:xfrm>
                <a:custGeom>
                  <a:avLst/>
                  <a:gdLst>
                    <a:gd name="connsiteX0" fmla="*/ 3 w 21447"/>
                    <a:gd name="connsiteY0" fmla="*/ 14544 h 29243"/>
                    <a:gd name="connsiteX1" fmla="*/ 14741 w 21447"/>
                    <a:gd name="connsiteY1" fmla="*/ -1 h 29243"/>
                    <a:gd name="connsiteX2" fmla="*/ 16365 w 21447"/>
                    <a:gd name="connsiteY2" fmla="*/ 101 h 29243"/>
                    <a:gd name="connsiteX3" fmla="*/ 19050 w 21447"/>
                    <a:gd name="connsiteY3" fmla="*/ 208 h 29243"/>
                    <a:gd name="connsiteX4" fmla="*/ 21446 w 21447"/>
                    <a:gd name="connsiteY4" fmla="*/ 611 h 29243"/>
                    <a:gd name="connsiteX5" fmla="*/ 21266 w 21447"/>
                    <a:gd name="connsiteY5" fmla="*/ 6014 h 29243"/>
                    <a:gd name="connsiteX6" fmla="*/ 21011 w 21447"/>
                    <a:gd name="connsiteY6" fmla="*/ 6014 h 29243"/>
                    <a:gd name="connsiteX7" fmla="*/ 19520 w 21447"/>
                    <a:gd name="connsiteY7" fmla="*/ 5255 h 29243"/>
                    <a:gd name="connsiteX8" fmla="*/ 16400 w 21447"/>
                    <a:gd name="connsiteY8" fmla="*/ 4893 h 29243"/>
                    <a:gd name="connsiteX9" fmla="*/ 5931 w 21447"/>
                    <a:gd name="connsiteY9" fmla="*/ 13291 h 29243"/>
                    <a:gd name="connsiteX10" fmla="*/ 5873 w 21447"/>
                    <a:gd name="connsiteY10" fmla="*/ 14544 h 29243"/>
                    <a:gd name="connsiteX11" fmla="*/ 14770 w 21447"/>
                    <a:gd name="connsiteY11" fmla="*/ 24348 h 29243"/>
                    <a:gd name="connsiteX12" fmla="*/ 15854 w 21447"/>
                    <a:gd name="connsiteY12" fmla="*/ 24338 h 29243"/>
                    <a:gd name="connsiteX13" fmla="*/ 19340 w 21447"/>
                    <a:gd name="connsiteY13" fmla="*/ 23975 h 29243"/>
                    <a:gd name="connsiteX14" fmla="*/ 21011 w 21447"/>
                    <a:gd name="connsiteY14" fmla="*/ 23177 h 29243"/>
                    <a:gd name="connsiteX15" fmla="*/ 21225 w 21447"/>
                    <a:gd name="connsiteY15" fmla="*/ 23177 h 29243"/>
                    <a:gd name="connsiteX16" fmla="*/ 21370 w 21447"/>
                    <a:gd name="connsiteY16" fmla="*/ 28404 h 29243"/>
                    <a:gd name="connsiteX17" fmla="*/ 18975 w 21447"/>
                    <a:gd name="connsiteY17" fmla="*/ 28948 h 29243"/>
                    <a:gd name="connsiteX18" fmla="*/ 15385 w 21447"/>
                    <a:gd name="connsiteY18" fmla="*/ 29203 h 29243"/>
                    <a:gd name="connsiteX19" fmla="*/ 38 w 21447"/>
                    <a:gd name="connsiteY19" fmla="*/ 15956 h 29243"/>
                    <a:gd name="connsiteX20" fmla="*/ 3 w 21447"/>
                    <a:gd name="connsiteY20" fmla="*/ 14578 h 29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447" h="29243">
                      <a:moveTo>
                        <a:pt x="3" y="14544"/>
                      </a:moveTo>
                      <a:cubicBezTo>
                        <a:pt x="55" y="6458"/>
                        <a:pt x="6650" y="-54"/>
                        <a:pt x="14741" y="-1"/>
                      </a:cubicBezTo>
                      <a:cubicBezTo>
                        <a:pt x="15280" y="3"/>
                        <a:pt x="15825" y="37"/>
                        <a:pt x="16365" y="101"/>
                      </a:cubicBezTo>
                      <a:cubicBezTo>
                        <a:pt x="17449" y="101"/>
                        <a:pt x="18250" y="135"/>
                        <a:pt x="19050" y="208"/>
                      </a:cubicBezTo>
                      <a:cubicBezTo>
                        <a:pt x="19851" y="322"/>
                        <a:pt x="20790" y="463"/>
                        <a:pt x="21446" y="611"/>
                      </a:cubicBezTo>
                      <a:cubicBezTo>
                        <a:pt x="21370" y="2276"/>
                        <a:pt x="21336" y="3692"/>
                        <a:pt x="21266" y="6014"/>
                      </a:cubicBezTo>
                      <a:lnTo>
                        <a:pt x="21011" y="6014"/>
                      </a:lnTo>
                      <a:cubicBezTo>
                        <a:pt x="20576" y="5649"/>
                        <a:pt x="20065" y="5389"/>
                        <a:pt x="19520" y="5255"/>
                      </a:cubicBezTo>
                      <a:cubicBezTo>
                        <a:pt x="18499" y="5002"/>
                        <a:pt x="17449" y="4880"/>
                        <a:pt x="16400" y="4893"/>
                      </a:cubicBezTo>
                      <a:cubicBezTo>
                        <a:pt x="11185" y="4321"/>
                        <a:pt x="6499" y="8081"/>
                        <a:pt x="5931" y="13291"/>
                      </a:cubicBezTo>
                      <a:cubicBezTo>
                        <a:pt x="5884" y="13707"/>
                        <a:pt x="5867" y="14126"/>
                        <a:pt x="5873" y="14544"/>
                      </a:cubicBezTo>
                      <a:cubicBezTo>
                        <a:pt x="5623" y="19708"/>
                        <a:pt x="9608" y="24098"/>
                        <a:pt x="14770" y="24348"/>
                      </a:cubicBezTo>
                      <a:cubicBezTo>
                        <a:pt x="15129" y="24365"/>
                        <a:pt x="15495" y="24362"/>
                        <a:pt x="15854" y="24338"/>
                      </a:cubicBezTo>
                      <a:cubicBezTo>
                        <a:pt x="17026" y="24379"/>
                        <a:pt x="18198" y="24257"/>
                        <a:pt x="19340" y="23975"/>
                      </a:cubicBezTo>
                      <a:cubicBezTo>
                        <a:pt x="19955" y="23854"/>
                        <a:pt x="20529" y="23579"/>
                        <a:pt x="21011" y="23177"/>
                      </a:cubicBezTo>
                      <a:lnTo>
                        <a:pt x="21225" y="23177"/>
                      </a:lnTo>
                      <a:cubicBezTo>
                        <a:pt x="21266" y="24485"/>
                        <a:pt x="21336" y="27209"/>
                        <a:pt x="21370" y="28404"/>
                      </a:cubicBezTo>
                      <a:cubicBezTo>
                        <a:pt x="20790" y="28586"/>
                        <a:pt x="19775" y="28801"/>
                        <a:pt x="18975" y="28948"/>
                      </a:cubicBezTo>
                      <a:cubicBezTo>
                        <a:pt x="17786" y="29119"/>
                        <a:pt x="16585" y="29205"/>
                        <a:pt x="15385" y="29203"/>
                      </a:cubicBezTo>
                      <a:cubicBezTo>
                        <a:pt x="7491" y="29783"/>
                        <a:pt x="618" y="23852"/>
                        <a:pt x="38" y="15956"/>
                      </a:cubicBezTo>
                      <a:cubicBezTo>
                        <a:pt x="3" y="15497"/>
                        <a:pt x="-9" y="15038"/>
                        <a:pt x="3" y="14578"/>
                      </a:cubicBezTo>
                      <a:close/>
                    </a:path>
                  </a:pathLst>
                </a:custGeom>
                <a:solidFill>
                  <a:srgbClr val="214272"/>
                </a:solidFill>
                <a:ln w="5760"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62ECD400-C158-40F7-AAB3-9F04078C62CB}"/>
                    </a:ext>
                  </a:extLst>
                </p:cNvPr>
                <p:cNvSpPr/>
                <p:nvPr/>
              </p:nvSpPr>
              <p:spPr>
                <a:xfrm>
                  <a:off x="10920447" y="6415766"/>
                  <a:ext cx="25868" cy="28813"/>
                </a:xfrm>
                <a:custGeom>
                  <a:avLst/>
                  <a:gdLst>
                    <a:gd name="connsiteX0" fmla="*/ 8130 w 25868"/>
                    <a:gd name="connsiteY0" fmla="*/ 23188 h 28813"/>
                    <a:gd name="connsiteX1" fmla="*/ 6384 w 25868"/>
                    <a:gd name="connsiteY1" fmla="*/ 28598 h 28813"/>
                    <a:gd name="connsiteX2" fmla="*/ 6384 w 25868"/>
                    <a:gd name="connsiteY2" fmla="*/ 28813 h 28813"/>
                    <a:gd name="connsiteX3" fmla="*/ -1 w 25868"/>
                    <a:gd name="connsiteY3" fmla="*/ 28813 h 28813"/>
                    <a:gd name="connsiteX4" fmla="*/ -1 w 25868"/>
                    <a:gd name="connsiteY4" fmla="*/ 28598 h 28813"/>
                    <a:gd name="connsiteX5" fmla="*/ 5700 w 25868"/>
                    <a:gd name="connsiteY5" fmla="*/ 16255 h 28813"/>
                    <a:gd name="connsiteX6" fmla="*/ 12666 w 25868"/>
                    <a:gd name="connsiteY6" fmla="*/ -1 h 28813"/>
                    <a:gd name="connsiteX7" fmla="*/ 13460 w 25868"/>
                    <a:gd name="connsiteY7" fmla="*/ -1 h 28813"/>
                    <a:gd name="connsiteX8" fmla="*/ 20316 w 25868"/>
                    <a:gd name="connsiteY8" fmla="*/ 16295 h 28813"/>
                    <a:gd name="connsiteX9" fmla="*/ 25867 w 25868"/>
                    <a:gd name="connsiteY9" fmla="*/ 28597 h 28813"/>
                    <a:gd name="connsiteX10" fmla="*/ 25867 w 25868"/>
                    <a:gd name="connsiteY10" fmla="*/ 28813 h 28813"/>
                    <a:gd name="connsiteX11" fmla="*/ 19017 w 25868"/>
                    <a:gd name="connsiteY11" fmla="*/ 28813 h 28813"/>
                    <a:gd name="connsiteX12" fmla="*/ 19017 w 25868"/>
                    <a:gd name="connsiteY12" fmla="*/ 28598 h 28813"/>
                    <a:gd name="connsiteX13" fmla="*/ 17346 w 25868"/>
                    <a:gd name="connsiteY13" fmla="*/ 23188 h 28813"/>
                    <a:gd name="connsiteX14" fmla="*/ 15746 w 25868"/>
                    <a:gd name="connsiteY14" fmla="*/ 18872 h 28813"/>
                    <a:gd name="connsiteX15" fmla="*/ 15711 w 25868"/>
                    <a:gd name="connsiteY15" fmla="*/ 18759 h 28813"/>
                    <a:gd name="connsiteX16" fmla="*/ 12846 w 25868"/>
                    <a:gd name="connsiteY16" fmla="*/ 10778 h 28813"/>
                    <a:gd name="connsiteX17" fmla="*/ 12805 w 25868"/>
                    <a:gd name="connsiteY17" fmla="*/ 10778 h 28813"/>
                    <a:gd name="connsiteX18" fmla="*/ 9795 w 25868"/>
                    <a:gd name="connsiteY18" fmla="*/ 18759 h 28813"/>
                    <a:gd name="connsiteX19" fmla="*/ 9760 w 25868"/>
                    <a:gd name="connsiteY19" fmla="*/ 18872 h 28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868" h="28813">
                      <a:moveTo>
                        <a:pt x="8130" y="23188"/>
                      </a:moveTo>
                      <a:cubicBezTo>
                        <a:pt x="6605" y="26887"/>
                        <a:pt x="6019" y="28377"/>
                        <a:pt x="6384" y="28598"/>
                      </a:cubicBezTo>
                      <a:lnTo>
                        <a:pt x="6384" y="28813"/>
                      </a:lnTo>
                      <a:lnTo>
                        <a:pt x="-1" y="28813"/>
                      </a:lnTo>
                      <a:lnTo>
                        <a:pt x="-1" y="28598"/>
                      </a:lnTo>
                      <a:cubicBezTo>
                        <a:pt x="2290" y="24675"/>
                        <a:pt x="4198" y="20542"/>
                        <a:pt x="5700" y="16255"/>
                      </a:cubicBezTo>
                      <a:lnTo>
                        <a:pt x="12666" y="-1"/>
                      </a:lnTo>
                      <a:lnTo>
                        <a:pt x="13460" y="-1"/>
                      </a:lnTo>
                      <a:lnTo>
                        <a:pt x="20316" y="16295"/>
                      </a:lnTo>
                      <a:cubicBezTo>
                        <a:pt x="21789" y="20556"/>
                        <a:pt x="23651" y="24674"/>
                        <a:pt x="25867" y="28597"/>
                      </a:cubicBezTo>
                      <a:lnTo>
                        <a:pt x="25867" y="28813"/>
                      </a:lnTo>
                      <a:lnTo>
                        <a:pt x="19017" y="28813"/>
                      </a:lnTo>
                      <a:lnTo>
                        <a:pt x="19017" y="28598"/>
                      </a:lnTo>
                      <a:cubicBezTo>
                        <a:pt x="19377" y="28377"/>
                        <a:pt x="18797" y="26853"/>
                        <a:pt x="17346" y="23188"/>
                      </a:cubicBezTo>
                      <a:close/>
                      <a:moveTo>
                        <a:pt x="15746" y="18872"/>
                      </a:moveTo>
                      <a:lnTo>
                        <a:pt x="15711" y="18759"/>
                      </a:lnTo>
                      <a:cubicBezTo>
                        <a:pt x="13646" y="13355"/>
                        <a:pt x="13136" y="11832"/>
                        <a:pt x="12846" y="10778"/>
                      </a:cubicBezTo>
                      <a:lnTo>
                        <a:pt x="12805" y="10778"/>
                      </a:lnTo>
                      <a:cubicBezTo>
                        <a:pt x="12480" y="11832"/>
                        <a:pt x="11935" y="13355"/>
                        <a:pt x="9795" y="18759"/>
                      </a:cubicBezTo>
                      <a:lnTo>
                        <a:pt x="9760" y="18872"/>
                      </a:lnTo>
                      <a:close/>
                    </a:path>
                  </a:pathLst>
                </a:custGeom>
                <a:solidFill>
                  <a:srgbClr val="214272"/>
                </a:solidFill>
                <a:ln w="5760"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503D3D50-FBD0-4F39-9D60-26613A7E5B3B}"/>
                    </a:ext>
                  </a:extLst>
                </p:cNvPr>
                <p:cNvSpPr/>
                <p:nvPr/>
              </p:nvSpPr>
              <p:spPr>
                <a:xfrm>
                  <a:off x="10943972" y="6416276"/>
                  <a:ext cx="21303" cy="28303"/>
                </a:xfrm>
                <a:custGeom>
                  <a:avLst/>
                  <a:gdLst>
                    <a:gd name="connsiteX0" fmla="*/ 7945 w 21303"/>
                    <a:gd name="connsiteY0" fmla="*/ 4536 h 28303"/>
                    <a:gd name="connsiteX1" fmla="*/ 2759 w 21303"/>
                    <a:gd name="connsiteY1" fmla="*/ 4536 h 28303"/>
                    <a:gd name="connsiteX2" fmla="*/ 294 w 21303"/>
                    <a:gd name="connsiteY2" fmla="*/ 5114 h 28303"/>
                    <a:gd name="connsiteX3" fmla="*/ -1 w 21303"/>
                    <a:gd name="connsiteY3" fmla="*/ 5114 h 28303"/>
                    <a:gd name="connsiteX4" fmla="*/ -1 w 21303"/>
                    <a:gd name="connsiteY4" fmla="*/ -1 h 28303"/>
                    <a:gd name="connsiteX5" fmla="*/ 21302 w 21303"/>
                    <a:gd name="connsiteY5" fmla="*/ -1 h 28303"/>
                    <a:gd name="connsiteX6" fmla="*/ 21302 w 21303"/>
                    <a:gd name="connsiteY6" fmla="*/ 5114 h 28303"/>
                    <a:gd name="connsiteX7" fmla="*/ 21047 w 21303"/>
                    <a:gd name="connsiteY7" fmla="*/ 5114 h 28303"/>
                    <a:gd name="connsiteX8" fmla="*/ 18576 w 21303"/>
                    <a:gd name="connsiteY8" fmla="*/ 4536 h 28303"/>
                    <a:gd name="connsiteX9" fmla="*/ 13356 w 21303"/>
                    <a:gd name="connsiteY9" fmla="*/ 4536 h 28303"/>
                    <a:gd name="connsiteX10" fmla="*/ 13356 w 21303"/>
                    <a:gd name="connsiteY10" fmla="*/ 15785 h 28303"/>
                    <a:gd name="connsiteX11" fmla="*/ 13895 w 21303"/>
                    <a:gd name="connsiteY11" fmla="*/ 28088 h 28303"/>
                    <a:gd name="connsiteX12" fmla="*/ 13895 w 21303"/>
                    <a:gd name="connsiteY12" fmla="*/ 28303 h 28303"/>
                    <a:gd name="connsiteX13" fmla="*/ 7440 w 21303"/>
                    <a:gd name="connsiteY13" fmla="*/ 28303 h 28303"/>
                    <a:gd name="connsiteX14" fmla="*/ 7440 w 21303"/>
                    <a:gd name="connsiteY14" fmla="*/ 28088 h 28303"/>
                    <a:gd name="connsiteX15" fmla="*/ 7945 w 21303"/>
                    <a:gd name="connsiteY15" fmla="*/ 15785 h 2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303" h="28303">
                      <a:moveTo>
                        <a:pt x="7945" y="4536"/>
                      </a:moveTo>
                      <a:lnTo>
                        <a:pt x="2759" y="4536"/>
                      </a:lnTo>
                      <a:cubicBezTo>
                        <a:pt x="1895" y="4417"/>
                        <a:pt x="1013" y="4623"/>
                        <a:pt x="294" y="5114"/>
                      </a:cubicBezTo>
                      <a:lnTo>
                        <a:pt x="-1" y="5114"/>
                      </a:lnTo>
                      <a:lnTo>
                        <a:pt x="-1" y="-1"/>
                      </a:lnTo>
                      <a:lnTo>
                        <a:pt x="21302" y="-1"/>
                      </a:lnTo>
                      <a:lnTo>
                        <a:pt x="21302" y="5114"/>
                      </a:lnTo>
                      <a:lnTo>
                        <a:pt x="21047" y="5114"/>
                      </a:lnTo>
                      <a:cubicBezTo>
                        <a:pt x="20316" y="4638"/>
                        <a:pt x="19440" y="4433"/>
                        <a:pt x="18576" y="4536"/>
                      </a:cubicBezTo>
                      <a:lnTo>
                        <a:pt x="13356" y="4536"/>
                      </a:lnTo>
                      <a:lnTo>
                        <a:pt x="13356" y="15785"/>
                      </a:lnTo>
                      <a:cubicBezTo>
                        <a:pt x="13356" y="26377"/>
                        <a:pt x="13356" y="28048"/>
                        <a:pt x="13895" y="28088"/>
                      </a:cubicBezTo>
                      <a:lnTo>
                        <a:pt x="13895" y="28303"/>
                      </a:lnTo>
                      <a:lnTo>
                        <a:pt x="7440" y="28303"/>
                      </a:lnTo>
                      <a:lnTo>
                        <a:pt x="7440" y="28088"/>
                      </a:lnTo>
                      <a:cubicBezTo>
                        <a:pt x="7945" y="27793"/>
                        <a:pt x="7945" y="26343"/>
                        <a:pt x="7945" y="15785"/>
                      </a:cubicBezTo>
                      <a:close/>
                    </a:path>
                  </a:pathLst>
                </a:custGeom>
                <a:solidFill>
                  <a:srgbClr val="214272"/>
                </a:solidFill>
                <a:ln w="5760" cap="flat">
                  <a:noFill/>
                  <a:prstDash val="solid"/>
                  <a:miter/>
                </a:ln>
              </p:spPr>
              <p:txBody>
                <a:bodyPr rtlCol="0" anchor="ctr"/>
                <a:lstStyle/>
                <a:p>
                  <a:endParaRPr lang="en-US"/>
                </a:p>
              </p:txBody>
            </p:sp>
            <p:grpSp>
              <p:nvGrpSpPr>
                <p:cNvPr id="79" name="Graphic 16">
                  <a:extLst>
                    <a:ext uri="{FF2B5EF4-FFF2-40B4-BE49-F238E27FC236}">
                      <a16:creationId xmlns:a16="http://schemas.microsoft.com/office/drawing/2014/main" id="{BAA71F6F-F21A-43C7-9938-9175C061038E}"/>
                    </a:ext>
                  </a:extLst>
                </p:cNvPr>
                <p:cNvGrpSpPr/>
                <p:nvPr/>
              </p:nvGrpSpPr>
              <p:grpSpPr>
                <a:xfrm>
                  <a:off x="10969823" y="6415906"/>
                  <a:ext cx="39585" cy="29583"/>
                  <a:chOff x="10969823" y="6415906"/>
                  <a:chExt cx="39585" cy="29583"/>
                </a:xfrm>
                <a:solidFill>
                  <a:srgbClr val="214272"/>
                </a:solidFill>
              </p:grpSpPr>
              <p:sp>
                <p:nvSpPr>
                  <p:cNvPr id="80" name="Freeform: Shape 79">
                    <a:extLst>
                      <a:ext uri="{FF2B5EF4-FFF2-40B4-BE49-F238E27FC236}">
                        <a16:creationId xmlns:a16="http://schemas.microsoft.com/office/drawing/2014/main" id="{36FEA2C9-4D66-4D8F-A845-0EE920DD7468}"/>
                      </a:ext>
                    </a:extLst>
                  </p:cNvPr>
                  <p:cNvSpPr/>
                  <p:nvPr/>
                </p:nvSpPr>
                <p:spPr>
                  <a:xfrm>
                    <a:off x="10969823" y="6416275"/>
                    <a:ext cx="6461" cy="28303"/>
                  </a:xfrm>
                  <a:custGeom>
                    <a:avLst/>
                    <a:gdLst>
                      <a:gd name="connsiteX0" fmla="*/ 5949 w 6461"/>
                      <a:gd name="connsiteY0" fmla="*/ 15785 h 28303"/>
                      <a:gd name="connsiteX1" fmla="*/ 6460 w 6461"/>
                      <a:gd name="connsiteY1" fmla="*/ 28088 h 28303"/>
                      <a:gd name="connsiteX2" fmla="*/ 6460 w 6461"/>
                      <a:gd name="connsiteY2" fmla="*/ 28303 h 28303"/>
                      <a:gd name="connsiteX3" fmla="*/ -1 w 6461"/>
                      <a:gd name="connsiteY3" fmla="*/ 28303 h 28303"/>
                      <a:gd name="connsiteX4" fmla="*/ -1 w 6461"/>
                      <a:gd name="connsiteY4" fmla="*/ 28048 h 28303"/>
                      <a:gd name="connsiteX5" fmla="*/ 509 w 6461"/>
                      <a:gd name="connsiteY5" fmla="*/ 15819 h 28303"/>
                      <a:gd name="connsiteX6" fmla="*/ 509 w 6461"/>
                      <a:gd name="connsiteY6" fmla="*/ 11792 h 28303"/>
                      <a:gd name="connsiteX7" fmla="*/ 39 w 6461"/>
                      <a:gd name="connsiteY7" fmla="*/ 254 h 28303"/>
                      <a:gd name="connsiteX8" fmla="*/ 39 w 6461"/>
                      <a:gd name="connsiteY8" fmla="*/ -1 h 28303"/>
                      <a:gd name="connsiteX9" fmla="*/ 6425 w 6461"/>
                      <a:gd name="connsiteY9" fmla="*/ -1 h 28303"/>
                      <a:gd name="connsiteX10" fmla="*/ 6425 w 6461"/>
                      <a:gd name="connsiteY10" fmla="*/ 254 h 28303"/>
                      <a:gd name="connsiteX11" fmla="*/ 5949 w 6461"/>
                      <a:gd name="connsiteY11" fmla="*/ 11792 h 2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61" h="28303">
                        <a:moveTo>
                          <a:pt x="5949" y="15785"/>
                        </a:moveTo>
                        <a:cubicBezTo>
                          <a:pt x="5949" y="26343"/>
                          <a:pt x="5949" y="27652"/>
                          <a:pt x="6460" y="28088"/>
                        </a:cubicBezTo>
                        <a:lnTo>
                          <a:pt x="6460" y="28303"/>
                        </a:lnTo>
                        <a:lnTo>
                          <a:pt x="-1" y="28303"/>
                        </a:lnTo>
                        <a:lnTo>
                          <a:pt x="-1" y="28048"/>
                        </a:lnTo>
                        <a:cubicBezTo>
                          <a:pt x="509" y="27652"/>
                          <a:pt x="509" y="26343"/>
                          <a:pt x="509" y="15819"/>
                        </a:cubicBezTo>
                        <a:lnTo>
                          <a:pt x="509" y="11792"/>
                        </a:lnTo>
                        <a:cubicBezTo>
                          <a:pt x="509" y="1959"/>
                          <a:pt x="509" y="617"/>
                          <a:pt x="39" y="254"/>
                        </a:cubicBezTo>
                        <a:lnTo>
                          <a:pt x="39" y="-1"/>
                        </a:lnTo>
                        <a:lnTo>
                          <a:pt x="6425" y="-1"/>
                        </a:lnTo>
                        <a:lnTo>
                          <a:pt x="6425" y="254"/>
                        </a:lnTo>
                        <a:cubicBezTo>
                          <a:pt x="5949" y="617"/>
                          <a:pt x="5949" y="1925"/>
                          <a:pt x="5949" y="11792"/>
                        </a:cubicBezTo>
                        <a:close/>
                      </a:path>
                    </a:pathLst>
                  </a:custGeom>
                  <a:solidFill>
                    <a:srgbClr val="214272"/>
                  </a:solidFill>
                  <a:ln w="5760"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DEE1BEC5-E8E9-474E-827F-67EF061B186E}"/>
                      </a:ext>
                    </a:extLst>
                  </p:cNvPr>
                  <p:cNvSpPr/>
                  <p:nvPr/>
                </p:nvSpPr>
                <p:spPr>
                  <a:xfrm>
                    <a:off x="10979833" y="6415906"/>
                    <a:ext cx="29575" cy="29583"/>
                  </a:xfrm>
                  <a:custGeom>
                    <a:avLst/>
                    <a:gdLst>
                      <a:gd name="connsiteX0" fmla="*/ 29568 w 29575"/>
                      <a:gd name="connsiteY0" fmla="*/ 14377 h 29583"/>
                      <a:gd name="connsiteX1" fmla="*/ 15201 w 29575"/>
                      <a:gd name="connsiteY1" fmla="*/ 29577 h 29583"/>
                      <a:gd name="connsiteX2" fmla="*/ 5 w 29575"/>
                      <a:gd name="connsiteY2" fmla="*/ 15210 h 29583"/>
                      <a:gd name="connsiteX3" fmla="*/ 14371 w 29575"/>
                      <a:gd name="connsiteY3" fmla="*/ 10 h 29583"/>
                      <a:gd name="connsiteX4" fmla="*/ 15091 w 29575"/>
                      <a:gd name="connsiteY4" fmla="*/ 7 h 29583"/>
                      <a:gd name="connsiteX5" fmla="*/ 29568 w 29575"/>
                      <a:gd name="connsiteY5" fmla="*/ 13561 h 29583"/>
                      <a:gd name="connsiteX6" fmla="*/ 29568 w 29575"/>
                      <a:gd name="connsiteY6" fmla="*/ 14343 h 29583"/>
                      <a:gd name="connsiteX7" fmla="*/ 23912 w 29575"/>
                      <a:gd name="connsiteY7" fmla="*/ 14484 h 29583"/>
                      <a:gd name="connsiteX8" fmla="*/ 15218 w 29575"/>
                      <a:gd name="connsiteY8" fmla="*/ 4917 h 29583"/>
                      <a:gd name="connsiteX9" fmla="*/ 5654 w 29575"/>
                      <a:gd name="connsiteY9" fmla="*/ 13609 h 29583"/>
                      <a:gd name="connsiteX10" fmla="*/ 5654 w 29575"/>
                      <a:gd name="connsiteY10" fmla="*/ 14558 h 29583"/>
                      <a:gd name="connsiteX11" fmla="*/ 14458 w 29575"/>
                      <a:gd name="connsiteY11" fmla="*/ 24167 h 29583"/>
                      <a:gd name="connsiteX12" fmla="*/ 14876 w 29575"/>
                      <a:gd name="connsiteY12" fmla="*/ 24176 h 29583"/>
                      <a:gd name="connsiteX13" fmla="*/ 23930 w 29575"/>
                      <a:gd name="connsiteY13" fmla="*/ 15071 h 29583"/>
                      <a:gd name="connsiteX14" fmla="*/ 23912 w 29575"/>
                      <a:gd name="connsiteY14" fmla="*/ 14524 h 29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575" h="29583">
                        <a:moveTo>
                          <a:pt x="29568" y="14377"/>
                        </a:moveTo>
                        <a:cubicBezTo>
                          <a:pt x="29800" y="22542"/>
                          <a:pt x="23367" y="29347"/>
                          <a:pt x="15201" y="29577"/>
                        </a:cubicBezTo>
                        <a:cubicBezTo>
                          <a:pt x="7040" y="29807"/>
                          <a:pt x="231" y="23375"/>
                          <a:pt x="5" y="15210"/>
                        </a:cubicBezTo>
                        <a:cubicBezTo>
                          <a:pt x="-227" y="7045"/>
                          <a:pt x="6205" y="240"/>
                          <a:pt x="14371" y="10"/>
                        </a:cubicBezTo>
                        <a:cubicBezTo>
                          <a:pt x="14609" y="3"/>
                          <a:pt x="14853" y="2"/>
                          <a:pt x="15091" y="7"/>
                        </a:cubicBezTo>
                        <a:cubicBezTo>
                          <a:pt x="22834" y="-247"/>
                          <a:pt x="29312" y="5821"/>
                          <a:pt x="29568" y="13561"/>
                        </a:cubicBezTo>
                        <a:cubicBezTo>
                          <a:pt x="29573" y="13822"/>
                          <a:pt x="29573" y="14082"/>
                          <a:pt x="29568" y="14343"/>
                        </a:cubicBezTo>
                        <a:close/>
                        <a:moveTo>
                          <a:pt x="23912" y="14484"/>
                        </a:moveTo>
                        <a:cubicBezTo>
                          <a:pt x="24150" y="9442"/>
                          <a:pt x="20258" y="5159"/>
                          <a:pt x="15218" y="4917"/>
                        </a:cubicBezTo>
                        <a:cubicBezTo>
                          <a:pt x="10178" y="4675"/>
                          <a:pt x="5892" y="8566"/>
                          <a:pt x="5654" y="13609"/>
                        </a:cubicBezTo>
                        <a:cubicBezTo>
                          <a:pt x="5636" y="13925"/>
                          <a:pt x="5636" y="14242"/>
                          <a:pt x="5654" y="14558"/>
                        </a:cubicBezTo>
                        <a:cubicBezTo>
                          <a:pt x="5433" y="19642"/>
                          <a:pt x="9372" y="23944"/>
                          <a:pt x="14458" y="24167"/>
                        </a:cubicBezTo>
                        <a:cubicBezTo>
                          <a:pt x="14598" y="24173"/>
                          <a:pt x="14737" y="24176"/>
                          <a:pt x="14876" y="24176"/>
                        </a:cubicBezTo>
                        <a:cubicBezTo>
                          <a:pt x="19893" y="24161"/>
                          <a:pt x="23941" y="20085"/>
                          <a:pt x="23930" y="15071"/>
                        </a:cubicBezTo>
                        <a:cubicBezTo>
                          <a:pt x="23930" y="14888"/>
                          <a:pt x="23924" y="14706"/>
                          <a:pt x="23912" y="14524"/>
                        </a:cubicBezTo>
                        <a:close/>
                      </a:path>
                    </a:pathLst>
                  </a:custGeom>
                  <a:solidFill>
                    <a:srgbClr val="214272"/>
                  </a:solidFill>
                  <a:ln w="5760" cap="flat">
                    <a:noFill/>
                    <a:prstDash val="solid"/>
                    <a:miter/>
                  </a:ln>
                </p:spPr>
                <p:txBody>
                  <a:bodyPr rtlCol="0" anchor="ctr"/>
                  <a:lstStyle/>
                  <a:p>
                    <a:endParaRPr lang="en-US"/>
                  </a:p>
                </p:txBody>
              </p:sp>
            </p:grpSp>
            <p:sp>
              <p:nvSpPr>
                <p:cNvPr id="82" name="Freeform: Shape 81">
                  <a:extLst>
                    <a:ext uri="{FF2B5EF4-FFF2-40B4-BE49-F238E27FC236}">
                      <a16:creationId xmlns:a16="http://schemas.microsoft.com/office/drawing/2014/main" id="{4636BD86-7718-4D19-BDB5-16661D773BFC}"/>
                    </a:ext>
                  </a:extLst>
                </p:cNvPr>
                <p:cNvSpPr/>
                <p:nvPr/>
              </p:nvSpPr>
              <p:spPr>
                <a:xfrm>
                  <a:off x="11013178" y="6415987"/>
                  <a:ext cx="24313" cy="28954"/>
                </a:xfrm>
                <a:custGeom>
                  <a:avLst/>
                  <a:gdLst>
                    <a:gd name="connsiteX0" fmla="*/ 23872 w 24313"/>
                    <a:gd name="connsiteY0" fmla="*/ 28954 h 28954"/>
                    <a:gd name="connsiteX1" fmla="*/ 23187 w 24313"/>
                    <a:gd name="connsiteY1" fmla="*/ 28954 h 28954"/>
                    <a:gd name="connsiteX2" fmla="*/ 10555 w 24313"/>
                    <a:gd name="connsiteY2" fmla="*/ 16471 h 28954"/>
                    <a:gd name="connsiteX3" fmla="*/ 5474 w 24313"/>
                    <a:gd name="connsiteY3" fmla="*/ 11141 h 28954"/>
                    <a:gd name="connsiteX4" fmla="*/ 5404 w 24313"/>
                    <a:gd name="connsiteY4" fmla="*/ 11141 h 28954"/>
                    <a:gd name="connsiteX5" fmla="*/ 5474 w 24313"/>
                    <a:gd name="connsiteY5" fmla="*/ 16652 h 28954"/>
                    <a:gd name="connsiteX6" fmla="*/ 5949 w 24313"/>
                    <a:gd name="connsiteY6" fmla="*/ 28377 h 28954"/>
                    <a:gd name="connsiteX7" fmla="*/ 5949 w 24313"/>
                    <a:gd name="connsiteY7" fmla="*/ 28592 h 28954"/>
                    <a:gd name="connsiteX8" fmla="*/ -1 w 24313"/>
                    <a:gd name="connsiteY8" fmla="*/ 28592 h 28954"/>
                    <a:gd name="connsiteX9" fmla="*/ -1 w 24313"/>
                    <a:gd name="connsiteY9" fmla="*/ 28376 h 28954"/>
                    <a:gd name="connsiteX10" fmla="*/ 468 w 24313"/>
                    <a:gd name="connsiteY10" fmla="*/ 16074 h 28954"/>
                    <a:gd name="connsiteX11" fmla="*/ 468 w 24313"/>
                    <a:gd name="connsiteY11" fmla="*/ -1 h 28954"/>
                    <a:gd name="connsiteX12" fmla="*/ 1193 w 24313"/>
                    <a:gd name="connsiteY12" fmla="*/ -1 h 28954"/>
                    <a:gd name="connsiteX13" fmla="*/ 14040 w 24313"/>
                    <a:gd name="connsiteY13" fmla="*/ 12845 h 28954"/>
                    <a:gd name="connsiteX14" fmla="*/ 18831 w 24313"/>
                    <a:gd name="connsiteY14" fmla="*/ 17926 h 28954"/>
                    <a:gd name="connsiteX15" fmla="*/ 18936 w 24313"/>
                    <a:gd name="connsiteY15" fmla="*/ 17926 h 28954"/>
                    <a:gd name="connsiteX16" fmla="*/ 18901 w 24313"/>
                    <a:gd name="connsiteY16" fmla="*/ 11645 h 28954"/>
                    <a:gd name="connsiteX17" fmla="*/ 18396 w 24313"/>
                    <a:gd name="connsiteY17" fmla="*/ 509 h 28954"/>
                    <a:gd name="connsiteX18" fmla="*/ 18396 w 24313"/>
                    <a:gd name="connsiteY18" fmla="*/ 288 h 28954"/>
                    <a:gd name="connsiteX19" fmla="*/ 24312 w 24313"/>
                    <a:gd name="connsiteY19" fmla="*/ 288 h 28954"/>
                    <a:gd name="connsiteX20" fmla="*/ 24312 w 24313"/>
                    <a:gd name="connsiteY20" fmla="*/ 509 h 28954"/>
                    <a:gd name="connsiteX21" fmla="*/ 23872 w 24313"/>
                    <a:gd name="connsiteY21" fmla="*/ 12081 h 2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313" h="28954">
                      <a:moveTo>
                        <a:pt x="23872" y="28954"/>
                      </a:moveTo>
                      <a:lnTo>
                        <a:pt x="23187" y="28954"/>
                      </a:lnTo>
                      <a:cubicBezTo>
                        <a:pt x="16836" y="22712"/>
                        <a:pt x="13025" y="18940"/>
                        <a:pt x="10555" y="16471"/>
                      </a:cubicBezTo>
                      <a:cubicBezTo>
                        <a:pt x="8815" y="14732"/>
                        <a:pt x="7544" y="13463"/>
                        <a:pt x="5474" y="11141"/>
                      </a:cubicBezTo>
                      <a:lnTo>
                        <a:pt x="5404" y="11141"/>
                      </a:lnTo>
                      <a:cubicBezTo>
                        <a:pt x="5474" y="12591"/>
                        <a:pt x="5474" y="13712"/>
                        <a:pt x="5474" y="16652"/>
                      </a:cubicBezTo>
                      <a:cubicBezTo>
                        <a:pt x="5474" y="26632"/>
                        <a:pt x="5474" y="28156"/>
                        <a:pt x="5949" y="28377"/>
                      </a:cubicBezTo>
                      <a:lnTo>
                        <a:pt x="5949" y="28592"/>
                      </a:lnTo>
                      <a:lnTo>
                        <a:pt x="-1" y="28592"/>
                      </a:lnTo>
                      <a:lnTo>
                        <a:pt x="-1" y="28376"/>
                      </a:lnTo>
                      <a:cubicBezTo>
                        <a:pt x="468" y="28156"/>
                        <a:pt x="468" y="26632"/>
                        <a:pt x="468" y="16074"/>
                      </a:cubicBezTo>
                      <a:lnTo>
                        <a:pt x="468" y="-1"/>
                      </a:lnTo>
                      <a:lnTo>
                        <a:pt x="1193" y="-1"/>
                      </a:lnTo>
                      <a:cubicBezTo>
                        <a:pt x="7730" y="6496"/>
                        <a:pt x="11575" y="10342"/>
                        <a:pt x="14040" y="12845"/>
                      </a:cubicBezTo>
                      <a:cubicBezTo>
                        <a:pt x="15635" y="14477"/>
                        <a:pt x="17086" y="15927"/>
                        <a:pt x="18831" y="17926"/>
                      </a:cubicBezTo>
                      <a:lnTo>
                        <a:pt x="18936" y="17926"/>
                      </a:lnTo>
                      <a:cubicBezTo>
                        <a:pt x="18901" y="16216"/>
                        <a:pt x="18901" y="15020"/>
                        <a:pt x="18901" y="11645"/>
                      </a:cubicBezTo>
                      <a:cubicBezTo>
                        <a:pt x="18901" y="2248"/>
                        <a:pt x="18901" y="724"/>
                        <a:pt x="18396" y="509"/>
                      </a:cubicBezTo>
                      <a:lnTo>
                        <a:pt x="18396" y="288"/>
                      </a:lnTo>
                      <a:lnTo>
                        <a:pt x="24312" y="288"/>
                      </a:lnTo>
                      <a:lnTo>
                        <a:pt x="24312" y="509"/>
                      </a:lnTo>
                      <a:cubicBezTo>
                        <a:pt x="23872" y="724"/>
                        <a:pt x="23872" y="2248"/>
                        <a:pt x="23872" y="12081"/>
                      </a:cubicBezTo>
                      <a:close/>
                    </a:path>
                  </a:pathLst>
                </a:custGeom>
                <a:solidFill>
                  <a:srgbClr val="214272"/>
                </a:solidFill>
                <a:ln w="5760" cap="flat">
                  <a:noFill/>
                  <a:prstDash val="solid"/>
                  <a:miter/>
                </a:ln>
              </p:spPr>
              <p:txBody>
                <a:bodyPr rtlCol="0" anchor="ctr"/>
                <a:lstStyle/>
                <a:p>
                  <a:endParaRPr lang="en-US"/>
                </a:p>
              </p:txBody>
            </p:sp>
          </p:grpSp>
        </p:grpSp>
        <p:sp>
          <p:nvSpPr>
            <p:cNvPr id="83" name="Freeform: Shape 82">
              <a:extLst>
                <a:ext uri="{FF2B5EF4-FFF2-40B4-BE49-F238E27FC236}">
                  <a16:creationId xmlns:a16="http://schemas.microsoft.com/office/drawing/2014/main" id="{9AF1D138-E628-4EAD-8224-DCC488BEB1ED}"/>
                </a:ext>
              </a:extLst>
            </p:cNvPr>
            <p:cNvSpPr/>
            <p:nvPr/>
          </p:nvSpPr>
          <p:spPr>
            <a:xfrm>
              <a:off x="10311051" y="6697142"/>
              <a:ext cx="23442" cy="36587"/>
            </a:xfrm>
            <a:custGeom>
              <a:avLst/>
              <a:gdLst>
                <a:gd name="connsiteX0" fmla="*/ 23390 w 23442"/>
                <a:gd name="connsiteY0" fmla="*/ 35450 h 36587"/>
                <a:gd name="connsiteX1" fmla="*/ 13298 w 23442"/>
                <a:gd name="connsiteY1" fmla="*/ 36587 h 36587"/>
                <a:gd name="connsiteX2" fmla="*/ -1 w 23442"/>
                <a:gd name="connsiteY2" fmla="*/ 18319 h 36587"/>
                <a:gd name="connsiteX3" fmla="*/ 13298 w 23442"/>
                <a:gd name="connsiteY3" fmla="*/ -1 h 36587"/>
                <a:gd name="connsiteX4" fmla="*/ 23441 w 23442"/>
                <a:gd name="connsiteY4" fmla="*/ 1294 h 36587"/>
                <a:gd name="connsiteX5" fmla="*/ 23234 w 23442"/>
                <a:gd name="connsiteY5" fmla="*/ 5951 h 36587"/>
                <a:gd name="connsiteX6" fmla="*/ 14074 w 23442"/>
                <a:gd name="connsiteY6" fmla="*/ 5123 h 36587"/>
                <a:gd name="connsiteX7" fmla="*/ 5950 w 23442"/>
                <a:gd name="connsiteY7" fmla="*/ 18319 h 36587"/>
                <a:gd name="connsiteX8" fmla="*/ 14230 w 23442"/>
                <a:gd name="connsiteY8" fmla="*/ 31465 h 36587"/>
                <a:gd name="connsiteX9" fmla="*/ 23234 w 23442"/>
                <a:gd name="connsiteY9" fmla="*/ 30688 h 3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42" h="36587">
                  <a:moveTo>
                    <a:pt x="23390" y="35450"/>
                  </a:moveTo>
                  <a:cubicBezTo>
                    <a:pt x="20068" y="36134"/>
                    <a:pt x="16690" y="36514"/>
                    <a:pt x="13298" y="36587"/>
                  </a:cubicBezTo>
                  <a:cubicBezTo>
                    <a:pt x="2482" y="36587"/>
                    <a:pt x="-1" y="30430"/>
                    <a:pt x="-1" y="18319"/>
                  </a:cubicBezTo>
                  <a:cubicBezTo>
                    <a:pt x="-1" y="5537"/>
                    <a:pt x="2689" y="-1"/>
                    <a:pt x="13298" y="-1"/>
                  </a:cubicBezTo>
                  <a:cubicBezTo>
                    <a:pt x="16715" y="80"/>
                    <a:pt x="20114" y="514"/>
                    <a:pt x="23441" y="1294"/>
                  </a:cubicBezTo>
                  <a:lnTo>
                    <a:pt x="23234" y="5951"/>
                  </a:lnTo>
                  <a:cubicBezTo>
                    <a:pt x="20204" y="5460"/>
                    <a:pt x="17143" y="5184"/>
                    <a:pt x="14074" y="5123"/>
                  </a:cubicBezTo>
                  <a:cubicBezTo>
                    <a:pt x="7553" y="5123"/>
                    <a:pt x="5950" y="8279"/>
                    <a:pt x="5950" y="18319"/>
                  </a:cubicBezTo>
                  <a:cubicBezTo>
                    <a:pt x="5950" y="28049"/>
                    <a:pt x="7243" y="31465"/>
                    <a:pt x="14230" y="31465"/>
                  </a:cubicBezTo>
                  <a:cubicBezTo>
                    <a:pt x="17245" y="31404"/>
                    <a:pt x="20253" y="31144"/>
                    <a:pt x="23234" y="30688"/>
                  </a:cubicBezTo>
                  <a:close/>
                </a:path>
              </a:pathLst>
            </a:custGeom>
            <a:solidFill>
              <a:srgbClr val="616DC6"/>
            </a:solidFill>
            <a:ln w="5760"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FE1D0020-FF38-4DC7-90B7-E162D659203B}"/>
                </a:ext>
              </a:extLst>
            </p:cNvPr>
            <p:cNvSpPr/>
            <p:nvPr/>
          </p:nvSpPr>
          <p:spPr>
            <a:xfrm>
              <a:off x="10338269" y="6706716"/>
              <a:ext cx="23081" cy="27062"/>
            </a:xfrm>
            <a:custGeom>
              <a:avLst/>
              <a:gdLst>
                <a:gd name="connsiteX0" fmla="*/ 20803 w 23081"/>
                <a:gd name="connsiteY0" fmla="*/ 20337 h 27062"/>
                <a:gd name="connsiteX1" fmla="*/ 22874 w 23081"/>
                <a:gd name="connsiteY1" fmla="*/ 22714 h 27062"/>
                <a:gd name="connsiteX2" fmla="*/ 23080 w 23081"/>
                <a:gd name="connsiteY2" fmla="*/ 22719 h 27062"/>
                <a:gd name="connsiteX3" fmla="*/ 22924 w 23081"/>
                <a:gd name="connsiteY3" fmla="*/ 27012 h 27062"/>
                <a:gd name="connsiteX4" fmla="*/ 16042 w 23081"/>
                <a:gd name="connsiteY4" fmla="*/ 25098 h 27062"/>
                <a:gd name="connsiteX5" fmla="*/ 7710 w 23081"/>
                <a:gd name="connsiteY5" fmla="*/ 27012 h 27062"/>
                <a:gd name="connsiteX6" fmla="*/ -1 w 23081"/>
                <a:gd name="connsiteY6" fmla="*/ 18784 h 27062"/>
                <a:gd name="connsiteX7" fmla="*/ 8538 w 23081"/>
                <a:gd name="connsiteY7" fmla="*/ 10970 h 27062"/>
                <a:gd name="connsiteX8" fmla="*/ 15214 w 23081"/>
                <a:gd name="connsiteY8" fmla="*/ 10401 h 27062"/>
                <a:gd name="connsiteX9" fmla="*/ 15214 w 23081"/>
                <a:gd name="connsiteY9" fmla="*/ 8538 h 27062"/>
                <a:gd name="connsiteX10" fmla="*/ 11435 w 23081"/>
                <a:gd name="connsiteY10" fmla="*/ 4812 h 27062"/>
                <a:gd name="connsiteX11" fmla="*/ 1707 w 23081"/>
                <a:gd name="connsiteY11" fmla="*/ 5329 h 27062"/>
                <a:gd name="connsiteX12" fmla="*/ 1499 w 23081"/>
                <a:gd name="connsiteY12" fmla="*/ 1344 h 27062"/>
                <a:gd name="connsiteX13" fmla="*/ 11901 w 23081"/>
                <a:gd name="connsiteY13" fmla="*/ -1 h 27062"/>
                <a:gd name="connsiteX14" fmla="*/ 20803 w 23081"/>
                <a:gd name="connsiteY14" fmla="*/ 8538 h 27062"/>
                <a:gd name="connsiteX15" fmla="*/ 9211 w 23081"/>
                <a:gd name="connsiteY15" fmla="*/ 14955 h 27062"/>
                <a:gd name="connsiteX16" fmla="*/ 5640 w 23081"/>
                <a:gd name="connsiteY16" fmla="*/ 18630 h 27062"/>
                <a:gd name="connsiteX17" fmla="*/ 8796 w 23081"/>
                <a:gd name="connsiteY17" fmla="*/ 22408 h 27062"/>
                <a:gd name="connsiteX18" fmla="*/ 15214 w 23081"/>
                <a:gd name="connsiteY18" fmla="*/ 21269 h 27062"/>
                <a:gd name="connsiteX19" fmla="*/ 15214 w 23081"/>
                <a:gd name="connsiteY19" fmla="*/ 14386 h 2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081" h="27062">
                  <a:moveTo>
                    <a:pt x="20803" y="20337"/>
                  </a:moveTo>
                  <a:cubicBezTo>
                    <a:pt x="20719" y="21566"/>
                    <a:pt x="21646" y="22629"/>
                    <a:pt x="22874" y="22714"/>
                  </a:cubicBezTo>
                  <a:cubicBezTo>
                    <a:pt x="22943" y="22719"/>
                    <a:pt x="23011" y="22720"/>
                    <a:pt x="23080" y="22719"/>
                  </a:cubicBezTo>
                  <a:lnTo>
                    <a:pt x="22924" y="27012"/>
                  </a:lnTo>
                  <a:cubicBezTo>
                    <a:pt x="20471" y="27259"/>
                    <a:pt x="18015" y="26576"/>
                    <a:pt x="16042" y="25098"/>
                  </a:cubicBezTo>
                  <a:cubicBezTo>
                    <a:pt x="13410" y="26255"/>
                    <a:pt x="10583" y="26905"/>
                    <a:pt x="7710" y="27012"/>
                  </a:cubicBezTo>
                  <a:cubicBezTo>
                    <a:pt x="2587" y="27012"/>
                    <a:pt x="-1" y="24168"/>
                    <a:pt x="-1" y="18784"/>
                  </a:cubicBezTo>
                  <a:cubicBezTo>
                    <a:pt x="-1" y="13299"/>
                    <a:pt x="3000" y="11436"/>
                    <a:pt x="8538" y="10970"/>
                  </a:cubicBezTo>
                  <a:lnTo>
                    <a:pt x="15214" y="10401"/>
                  </a:lnTo>
                  <a:lnTo>
                    <a:pt x="15214" y="8538"/>
                  </a:lnTo>
                  <a:cubicBezTo>
                    <a:pt x="15214" y="5692"/>
                    <a:pt x="13971" y="4812"/>
                    <a:pt x="11435" y="4812"/>
                  </a:cubicBezTo>
                  <a:cubicBezTo>
                    <a:pt x="7969" y="4812"/>
                    <a:pt x="1707" y="5329"/>
                    <a:pt x="1707" y="5329"/>
                  </a:cubicBezTo>
                  <a:lnTo>
                    <a:pt x="1499" y="1344"/>
                  </a:lnTo>
                  <a:cubicBezTo>
                    <a:pt x="4914" y="555"/>
                    <a:pt x="8398" y="105"/>
                    <a:pt x="11901" y="-1"/>
                  </a:cubicBezTo>
                  <a:cubicBezTo>
                    <a:pt x="18215" y="-1"/>
                    <a:pt x="20803" y="2639"/>
                    <a:pt x="20803" y="8538"/>
                  </a:cubicBezTo>
                  <a:close/>
                  <a:moveTo>
                    <a:pt x="9211" y="14955"/>
                  </a:moveTo>
                  <a:cubicBezTo>
                    <a:pt x="6830" y="15162"/>
                    <a:pt x="5640" y="16301"/>
                    <a:pt x="5640" y="18630"/>
                  </a:cubicBezTo>
                  <a:cubicBezTo>
                    <a:pt x="5640" y="20959"/>
                    <a:pt x="6623" y="22408"/>
                    <a:pt x="8796" y="22408"/>
                  </a:cubicBezTo>
                  <a:cubicBezTo>
                    <a:pt x="10977" y="22316"/>
                    <a:pt x="13135" y="21933"/>
                    <a:pt x="15214" y="21269"/>
                  </a:cubicBezTo>
                  <a:lnTo>
                    <a:pt x="15214" y="14386"/>
                  </a:lnTo>
                  <a:close/>
                </a:path>
              </a:pathLst>
            </a:custGeom>
            <a:solidFill>
              <a:srgbClr val="616DC6"/>
            </a:solidFill>
            <a:ln w="5760"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4F859E83-72A1-4750-869C-62B49FBEDDF5}"/>
                </a:ext>
              </a:extLst>
            </p:cNvPr>
            <p:cNvSpPr/>
            <p:nvPr/>
          </p:nvSpPr>
          <p:spPr>
            <a:xfrm>
              <a:off x="10366471" y="6696521"/>
              <a:ext cx="5641" cy="36640"/>
            </a:xfrm>
            <a:custGeom>
              <a:avLst/>
              <a:gdLst>
                <a:gd name="connsiteX0" fmla="*/ -1 w 5641"/>
                <a:gd name="connsiteY0" fmla="*/ -1 h 36640"/>
                <a:gd name="connsiteX1" fmla="*/ 5640 w 5641"/>
                <a:gd name="connsiteY1" fmla="*/ -1 h 36640"/>
                <a:gd name="connsiteX2" fmla="*/ 5640 w 5641"/>
                <a:gd name="connsiteY2" fmla="*/ 36640 h 36640"/>
                <a:gd name="connsiteX3" fmla="*/ -1 w 5641"/>
                <a:gd name="connsiteY3" fmla="*/ 36640 h 36640"/>
              </a:gdLst>
              <a:ahLst/>
              <a:cxnLst>
                <a:cxn ang="0">
                  <a:pos x="connsiteX0" y="connsiteY0"/>
                </a:cxn>
                <a:cxn ang="0">
                  <a:pos x="connsiteX1" y="connsiteY1"/>
                </a:cxn>
                <a:cxn ang="0">
                  <a:pos x="connsiteX2" y="connsiteY2"/>
                </a:cxn>
                <a:cxn ang="0">
                  <a:pos x="connsiteX3" y="connsiteY3"/>
                </a:cxn>
              </a:cxnLst>
              <a:rect l="l" t="t" r="r" b="b"/>
              <a:pathLst>
                <a:path w="5641" h="36640">
                  <a:moveTo>
                    <a:pt x="-1" y="-1"/>
                  </a:moveTo>
                  <a:lnTo>
                    <a:pt x="5640" y="-1"/>
                  </a:lnTo>
                  <a:lnTo>
                    <a:pt x="5640" y="36640"/>
                  </a:lnTo>
                  <a:lnTo>
                    <a:pt x="-1" y="36640"/>
                  </a:lnTo>
                  <a:close/>
                </a:path>
              </a:pathLst>
            </a:custGeom>
            <a:solidFill>
              <a:srgbClr val="616DC6"/>
            </a:solidFill>
            <a:ln w="5760"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367491E4-43D9-4FDF-911C-2C0BD9B1EDB9}"/>
                </a:ext>
              </a:extLst>
            </p:cNvPr>
            <p:cNvSpPr/>
            <p:nvPr/>
          </p:nvSpPr>
          <p:spPr>
            <a:xfrm>
              <a:off x="10379251" y="6696935"/>
              <a:ext cx="5641" cy="36227"/>
            </a:xfrm>
            <a:custGeom>
              <a:avLst/>
              <a:gdLst>
                <a:gd name="connsiteX0" fmla="*/ -1 w 5641"/>
                <a:gd name="connsiteY0" fmla="*/ -1 h 36227"/>
                <a:gd name="connsiteX1" fmla="*/ 5640 w 5641"/>
                <a:gd name="connsiteY1" fmla="*/ -1 h 36227"/>
                <a:gd name="connsiteX2" fmla="*/ 5640 w 5641"/>
                <a:gd name="connsiteY2" fmla="*/ 5951 h 36227"/>
                <a:gd name="connsiteX3" fmla="*/ -1 w 5641"/>
                <a:gd name="connsiteY3" fmla="*/ 5951 h 36227"/>
                <a:gd name="connsiteX4" fmla="*/ -1 w 5641"/>
                <a:gd name="connsiteY4" fmla="*/ 10349 h 36227"/>
                <a:gd name="connsiteX5" fmla="*/ 5640 w 5641"/>
                <a:gd name="connsiteY5" fmla="*/ 10349 h 36227"/>
                <a:gd name="connsiteX6" fmla="*/ 5640 w 5641"/>
                <a:gd name="connsiteY6" fmla="*/ 36226 h 36227"/>
                <a:gd name="connsiteX7" fmla="*/ -1 w 5641"/>
                <a:gd name="connsiteY7" fmla="*/ 36226 h 36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41" h="36227">
                  <a:moveTo>
                    <a:pt x="-1" y="-1"/>
                  </a:moveTo>
                  <a:lnTo>
                    <a:pt x="5640" y="-1"/>
                  </a:lnTo>
                  <a:lnTo>
                    <a:pt x="5640" y="5951"/>
                  </a:lnTo>
                  <a:lnTo>
                    <a:pt x="-1" y="5951"/>
                  </a:lnTo>
                  <a:close/>
                  <a:moveTo>
                    <a:pt x="-1" y="10349"/>
                  </a:moveTo>
                  <a:lnTo>
                    <a:pt x="5640" y="10349"/>
                  </a:lnTo>
                  <a:lnTo>
                    <a:pt x="5640" y="36226"/>
                  </a:lnTo>
                  <a:lnTo>
                    <a:pt x="-1" y="36226"/>
                  </a:lnTo>
                  <a:close/>
                </a:path>
              </a:pathLst>
            </a:custGeom>
            <a:solidFill>
              <a:srgbClr val="616DC6"/>
            </a:solidFill>
            <a:ln w="5760"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855D7AAA-31C2-4DE7-88AD-856B88376F77}"/>
                </a:ext>
              </a:extLst>
            </p:cNvPr>
            <p:cNvSpPr/>
            <p:nvPr/>
          </p:nvSpPr>
          <p:spPr>
            <a:xfrm>
              <a:off x="10389910" y="6695951"/>
              <a:ext cx="15888" cy="37210"/>
            </a:xfrm>
            <a:custGeom>
              <a:avLst/>
              <a:gdLst>
                <a:gd name="connsiteX0" fmla="*/ 8590 w 15888"/>
                <a:gd name="connsiteY0" fmla="*/ 37209 h 37210"/>
                <a:gd name="connsiteX1" fmla="*/ 3000 w 15888"/>
                <a:gd name="connsiteY1" fmla="*/ 37209 h 37210"/>
                <a:gd name="connsiteX2" fmla="*/ 3000 w 15888"/>
                <a:gd name="connsiteY2" fmla="*/ 16147 h 37210"/>
                <a:gd name="connsiteX3" fmla="*/ -1 w 15888"/>
                <a:gd name="connsiteY3" fmla="*/ 16147 h 37210"/>
                <a:gd name="connsiteX4" fmla="*/ -1 w 15888"/>
                <a:gd name="connsiteY4" fmla="*/ 11332 h 37210"/>
                <a:gd name="connsiteX5" fmla="*/ 3000 w 15888"/>
                <a:gd name="connsiteY5" fmla="*/ 11332 h 37210"/>
                <a:gd name="connsiteX6" fmla="*/ 3000 w 15888"/>
                <a:gd name="connsiteY6" fmla="*/ 9677 h 37210"/>
                <a:gd name="connsiteX7" fmla="*/ 10298 w 15888"/>
                <a:gd name="connsiteY7" fmla="*/ -1 h 37210"/>
                <a:gd name="connsiteX8" fmla="*/ 15887 w 15888"/>
                <a:gd name="connsiteY8" fmla="*/ 517 h 37210"/>
                <a:gd name="connsiteX9" fmla="*/ 15835 w 15888"/>
                <a:gd name="connsiteY9" fmla="*/ 5124 h 37210"/>
                <a:gd name="connsiteX10" fmla="*/ 11695 w 15888"/>
                <a:gd name="connsiteY10" fmla="*/ 5020 h 37210"/>
                <a:gd name="connsiteX11" fmla="*/ 8590 w 15888"/>
                <a:gd name="connsiteY11" fmla="*/ 9729 h 37210"/>
                <a:gd name="connsiteX12" fmla="*/ 8590 w 15888"/>
                <a:gd name="connsiteY12" fmla="*/ 11332 h 37210"/>
                <a:gd name="connsiteX13" fmla="*/ 15421 w 15888"/>
                <a:gd name="connsiteY13" fmla="*/ 11332 h 37210"/>
                <a:gd name="connsiteX14" fmla="*/ 15421 w 15888"/>
                <a:gd name="connsiteY14" fmla="*/ 16147 h 37210"/>
                <a:gd name="connsiteX15" fmla="*/ 8590 w 15888"/>
                <a:gd name="connsiteY15" fmla="*/ 16147 h 3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888" h="37210">
                  <a:moveTo>
                    <a:pt x="8590" y="37209"/>
                  </a:moveTo>
                  <a:lnTo>
                    <a:pt x="3000" y="37209"/>
                  </a:lnTo>
                  <a:lnTo>
                    <a:pt x="3000" y="16147"/>
                  </a:lnTo>
                  <a:lnTo>
                    <a:pt x="-1" y="16147"/>
                  </a:lnTo>
                  <a:lnTo>
                    <a:pt x="-1" y="11332"/>
                  </a:lnTo>
                  <a:lnTo>
                    <a:pt x="3000" y="11332"/>
                  </a:lnTo>
                  <a:lnTo>
                    <a:pt x="3000" y="9677"/>
                  </a:lnTo>
                  <a:cubicBezTo>
                    <a:pt x="3000" y="2225"/>
                    <a:pt x="4916" y="-1"/>
                    <a:pt x="10298" y="-1"/>
                  </a:cubicBezTo>
                  <a:cubicBezTo>
                    <a:pt x="12057" y="-1"/>
                    <a:pt x="15887" y="517"/>
                    <a:pt x="15887" y="517"/>
                  </a:cubicBezTo>
                  <a:lnTo>
                    <a:pt x="15835" y="5124"/>
                  </a:lnTo>
                  <a:cubicBezTo>
                    <a:pt x="15835" y="5124"/>
                    <a:pt x="13299" y="5020"/>
                    <a:pt x="11695" y="5020"/>
                  </a:cubicBezTo>
                  <a:cubicBezTo>
                    <a:pt x="9315" y="5020"/>
                    <a:pt x="8590" y="6158"/>
                    <a:pt x="8590" y="9729"/>
                  </a:cubicBezTo>
                  <a:lnTo>
                    <a:pt x="8590" y="11332"/>
                  </a:lnTo>
                  <a:lnTo>
                    <a:pt x="15421" y="11332"/>
                  </a:lnTo>
                  <a:lnTo>
                    <a:pt x="15421" y="16147"/>
                  </a:lnTo>
                  <a:lnTo>
                    <a:pt x="8590" y="16147"/>
                  </a:lnTo>
                  <a:close/>
                </a:path>
              </a:pathLst>
            </a:custGeom>
            <a:solidFill>
              <a:srgbClr val="616DC6"/>
            </a:solidFill>
            <a:ln w="5760"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38283929-0674-4057-8260-DCF0B3150D9F}"/>
                </a:ext>
              </a:extLst>
            </p:cNvPr>
            <p:cNvSpPr/>
            <p:nvPr/>
          </p:nvSpPr>
          <p:spPr>
            <a:xfrm>
              <a:off x="10408073" y="6706716"/>
              <a:ext cx="23081" cy="27013"/>
            </a:xfrm>
            <a:custGeom>
              <a:avLst/>
              <a:gdLst>
                <a:gd name="connsiteX0" fmla="*/ 23080 w 23081"/>
                <a:gd name="connsiteY0" fmla="*/ 13352 h 27013"/>
                <a:gd name="connsiteX1" fmla="*/ 11540 w 23081"/>
                <a:gd name="connsiteY1" fmla="*/ 27012 h 27013"/>
                <a:gd name="connsiteX2" fmla="*/ -1 w 23081"/>
                <a:gd name="connsiteY2" fmla="*/ 13352 h 27013"/>
                <a:gd name="connsiteX3" fmla="*/ 11540 w 23081"/>
                <a:gd name="connsiteY3" fmla="*/ -1 h 27013"/>
                <a:gd name="connsiteX4" fmla="*/ 23080 w 23081"/>
                <a:gd name="connsiteY4" fmla="*/ 13352 h 27013"/>
                <a:gd name="connsiteX5" fmla="*/ 17388 w 23081"/>
                <a:gd name="connsiteY5" fmla="*/ 13352 h 27013"/>
                <a:gd name="connsiteX6" fmla="*/ 11540 w 23081"/>
                <a:gd name="connsiteY6" fmla="*/ 4760 h 27013"/>
                <a:gd name="connsiteX7" fmla="*/ 5692 w 23081"/>
                <a:gd name="connsiteY7" fmla="*/ 13352 h 27013"/>
                <a:gd name="connsiteX8" fmla="*/ 11540 w 23081"/>
                <a:gd name="connsiteY8" fmla="*/ 22252 h 27013"/>
                <a:gd name="connsiteX9" fmla="*/ 17388 w 23081"/>
                <a:gd name="connsiteY9" fmla="*/ 13352 h 2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81" h="27013">
                  <a:moveTo>
                    <a:pt x="23080" y="13352"/>
                  </a:moveTo>
                  <a:cubicBezTo>
                    <a:pt x="23080" y="21942"/>
                    <a:pt x="20441" y="27012"/>
                    <a:pt x="11540" y="27012"/>
                  </a:cubicBezTo>
                  <a:cubicBezTo>
                    <a:pt x="2690" y="27012"/>
                    <a:pt x="-1" y="21942"/>
                    <a:pt x="-1" y="13352"/>
                  </a:cubicBezTo>
                  <a:cubicBezTo>
                    <a:pt x="-1" y="4967"/>
                    <a:pt x="2897" y="-1"/>
                    <a:pt x="11540" y="-1"/>
                  </a:cubicBezTo>
                  <a:cubicBezTo>
                    <a:pt x="20182" y="-1"/>
                    <a:pt x="23080" y="4967"/>
                    <a:pt x="23080" y="13352"/>
                  </a:cubicBezTo>
                  <a:close/>
                  <a:moveTo>
                    <a:pt x="17388" y="13352"/>
                  </a:moveTo>
                  <a:cubicBezTo>
                    <a:pt x="17388" y="7348"/>
                    <a:pt x="16095" y="4760"/>
                    <a:pt x="11540" y="4760"/>
                  </a:cubicBezTo>
                  <a:cubicBezTo>
                    <a:pt x="6986" y="4760"/>
                    <a:pt x="5692" y="7348"/>
                    <a:pt x="5692" y="13352"/>
                  </a:cubicBezTo>
                  <a:cubicBezTo>
                    <a:pt x="5692" y="19354"/>
                    <a:pt x="6727" y="22252"/>
                    <a:pt x="11540" y="22252"/>
                  </a:cubicBezTo>
                  <a:cubicBezTo>
                    <a:pt x="16352" y="22252"/>
                    <a:pt x="17388" y="19354"/>
                    <a:pt x="17388" y="13352"/>
                  </a:cubicBezTo>
                  <a:close/>
                </a:path>
              </a:pathLst>
            </a:custGeom>
            <a:solidFill>
              <a:srgbClr val="616DC6"/>
            </a:solidFill>
            <a:ln w="5760"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C66C3C54-4AB6-4DFF-9C52-7CEA08C2F695}"/>
                </a:ext>
              </a:extLst>
            </p:cNvPr>
            <p:cNvSpPr/>
            <p:nvPr/>
          </p:nvSpPr>
          <p:spPr>
            <a:xfrm>
              <a:off x="10436741" y="6706716"/>
              <a:ext cx="14387" cy="26445"/>
            </a:xfrm>
            <a:custGeom>
              <a:avLst/>
              <a:gdLst>
                <a:gd name="connsiteX0" fmla="*/ -1 w 14387"/>
                <a:gd name="connsiteY0" fmla="*/ 568 h 26445"/>
                <a:gd name="connsiteX1" fmla="*/ 5587 w 14387"/>
                <a:gd name="connsiteY1" fmla="*/ 568 h 26445"/>
                <a:gd name="connsiteX2" fmla="*/ 5587 w 14387"/>
                <a:gd name="connsiteY2" fmla="*/ 3673 h 26445"/>
                <a:gd name="connsiteX3" fmla="*/ 14386 w 14387"/>
                <a:gd name="connsiteY3" fmla="*/ -1 h 26445"/>
                <a:gd name="connsiteX4" fmla="*/ 14386 w 14387"/>
                <a:gd name="connsiteY4" fmla="*/ 5639 h 26445"/>
                <a:gd name="connsiteX5" fmla="*/ 5640 w 14387"/>
                <a:gd name="connsiteY5" fmla="*/ 8383 h 26445"/>
                <a:gd name="connsiteX6" fmla="*/ 5640 w 14387"/>
                <a:gd name="connsiteY6" fmla="*/ 26445 h 26445"/>
                <a:gd name="connsiteX7" fmla="*/ -1 w 14387"/>
                <a:gd name="connsiteY7" fmla="*/ 26445 h 2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87" h="26445">
                  <a:moveTo>
                    <a:pt x="-1" y="568"/>
                  </a:moveTo>
                  <a:lnTo>
                    <a:pt x="5587" y="568"/>
                  </a:lnTo>
                  <a:lnTo>
                    <a:pt x="5587" y="3673"/>
                  </a:lnTo>
                  <a:cubicBezTo>
                    <a:pt x="8297" y="1970"/>
                    <a:pt x="11270" y="728"/>
                    <a:pt x="14386" y="-1"/>
                  </a:cubicBezTo>
                  <a:lnTo>
                    <a:pt x="14386" y="5639"/>
                  </a:lnTo>
                  <a:cubicBezTo>
                    <a:pt x="11386" y="6259"/>
                    <a:pt x="8456" y="7178"/>
                    <a:pt x="5640" y="8383"/>
                  </a:cubicBezTo>
                  <a:lnTo>
                    <a:pt x="5640" y="26445"/>
                  </a:lnTo>
                  <a:lnTo>
                    <a:pt x="-1" y="26445"/>
                  </a:lnTo>
                  <a:close/>
                </a:path>
              </a:pathLst>
            </a:custGeom>
            <a:solidFill>
              <a:srgbClr val="616DC6"/>
            </a:solidFill>
            <a:ln w="5760"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A78F7946-A798-49CF-9D82-09558298651E}"/>
                </a:ext>
              </a:extLst>
            </p:cNvPr>
            <p:cNvSpPr/>
            <p:nvPr/>
          </p:nvSpPr>
          <p:spPr>
            <a:xfrm>
              <a:off x="10455421" y="6706716"/>
              <a:ext cx="21685" cy="26445"/>
            </a:xfrm>
            <a:custGeom>
              <a:avLst/>
              <a:gdLst>
                <a:gd name="connsiteX0" fmla="*/ -1 w 21685"/>
                <a:gd name="connsiteY0" fmla="*/ 26445 h 26445"/>
                <a:gd name="connsiteX1" fmla="*/ -1 w 21685"/>
                <a:gd name="connsiteY1" fmla="*/ 568 h 26445"/>
                <a:gd name="connsiteX2" fmla="*/ 5587 w 21685"/>
                <a:gd name="connsiteY2" fmla="*/ 568 h 26445"/>
                <a:gd name="connsiteX3" fmla="*/ 5587 w 21685"/>
                <a:gd name="connsiteY3" fmla="*/ 2172 h 26445"/>
                <a:gd name="connsiteX4" fmla="*/ 12730 w 21685"/>
                <a:gd name="connsiteY4" fmla="*/ -1 h 26445"/>
                <a:gd name="connsiteX5" fmla="*/ 21684 w 21685"/>
                <a:gd name="connsiteY5" fmla="*/ 12575 h 26445"/>
                <a:gd name="connsiteX6" fmla="*/ 21684 w 21685"/>
                <a:gd name="connsiteY6" fmla="*/ 26444 h 26445"/>
                <a:gd name="connsiteX7" fmla="*/ 16094 w 21685"/>
                <a:gd name="connsiteY7" fmla="*/ 26444 h 26445"/>
                <a:gd name="connsiteX8" fmla="*/ 16094 w 21685"/>
                <a:gd name="connsiteY8" fmla="*/ 12730 h 26445"/>
                <a:gd name="connsiteX9" fmla="*/ 11488 w 21685"/>
                <a:gd name="connsiteY9" fmla="*/ 5019 h 26445"/>
                <a:gd name="connsiteX10" fmla="*/ 5640 w 21685"/>
                <a:gd name="connsiteY10" fmla="*/ 6364 h 26445"/>
                <a:gd name="connsiteX11" fmla="*/ 5640 w 21685"/>
                <a:gd name="connsiteY11" fmla="*/ 26444 h 2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5" h="26445">
                  <a:moveTo>
                    <a:pt x="-1" y="26445"/>
                  </a:moveTo>
                  <a:lnTo>
                    <a:pt x="-1" y="568"/>
                  </a:lnTo>
                  <a:lnTo>
                    <a:pt x="5587" y="568"/>
                  </a:lnTo>
                  <a:lnTo>
                    <a:pt x="5587" y="2172"/>
                  </a:lnTo>
                  <a:cubicBezTo>
                    <a:pt x="7781" y="934"/>
                    <a:pt x="10219" y="192"/>
                    <a:pt x="12730" y="-1"/>
                  </a:cubicBezTo>
                  <a:cubicBezTo>
                    <a:pt x="19924" y="-1"/>
                    <a:pt x="21684" y="4086"/>
                    <a:pt x="21684" y="12575"/>
                  </a:cubicBezTo>
                  <a:lnTo>
                    <a:pt x="21684" y="26444"/>
                  </a:lnTo>
                  <a:lnTo>
                    <a:pt x="16094" y="26444"/>
                  </a:lnTo>
                  <a:lnTo>
                    <a:pt x="16094" y="12730"/>
                  </a:lnTo>
                  <a:cubicBezTo>
                    <a:pt x="16094" y="7555"/>
                    <a:pt x="15421" y="5019"/>
                    <a:pt x="11488" y="5019"/>
                  </a:cubicBezTo>
                  <a:cubicBezTo>
                    <a:pt x="9470" y="5085"/>
                    <a:pt x="7484" y="5542"/>
                    <a:pt x="5640" y="6364"/>
                  </a:cubicBezTo>
                  <a:lnTo>
                    <a:pt x="5640" y="26444"/>
                  </a:lnTo>
                  <a:close/>
                </a:path>
              </a:pathLst>
            </a:custGeom>
            <a:solidFill>
              <a:srgbClr val="616DC6"/>
            </a:solidFill>
            <a:ln w="5760"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73FB23CB-94F4-4262-804E-87778CFBC5A2}"/>
                </a:ext>
              </a:extLst>
            </p:cNvPr>
            <p:cNvSpPr/>
            <p:nvPr/>
          </p:nvSpPr>
          <p:spPr>
            <a:xfrm>
              <a:off x="10483675" y="6696935"/>
              <a:ext cx="5641" cy="36227"/>
            </a:xfrm>
            <a:custGeom>
              <a:avLst/>
              <a:gdLst>
                <a:gd name="connsiteX0" fmla="*/ -1 w 5641"/>
                <a:gd name="connsiteY0" fmla="*/ -1 h 36227"/>
                <a:gd name="connsiteX1" fmla="*/ 5640 w 5641"/>
                <a:gd name="connsiteY1" fmla="*/ -1 h 36227"/>
                <a:gd name="connsiteX2" fmla="*/ 5640 w 5641"/>
                <a:gd name="connsiteY2" fmla="*/ 5951 h 36227"/>
                <a:gd name="connsiteX3" fmla="*/ -1 w 5641"/>
                <a:gd name="connsiteY3" fmla="*/ 5951 h 36227"/>
                <a:gd name="connsiteX4" fmla="*/ -1 w 5641"/>
                <a:gd name="connsiteY4" fmla="*/ 10349 h 36227"/>
                <a:gd name="connsiteX5" fmla="*/ 5640 w 5641"/>
                <a:gd name="connsiteY5" fmla="*/ 10349 h 36227"/>
                <a:gd name="connsiteX6" fmla="*/ 5640 w 5641"/>
                <a:gd name="connsiteY6" fmla="*/ 36226 h 36227"/>
                <a:gd name="connsiteX7" fmla="*/ -1 w 5641"/>
                <a:gd name="connsiteY7" fmla="*/ 36226 h 36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41" h="36227">
                  <a:moveTo>
                    <a:pt x="-1" y="-1"/>
                  </a:moveTo>
                  <a:lnTo>
                    <a:pt x="5640" y="-1"/>
                  </a:lnTo>
                  <a:lnTo>
                    <a:pt x="5640" y="5951"/>
                  </a:lnTo>
                  <a:lnTo>
                    <a:pt x="-1" y="5951"/>
                  </a:lnTo>
                  <a:close/>
                  <a:moveTo>
                    <a:pt x="-1" y="10349"/>
                  </a:moveTo>
                  <a:lnTo>
                    <a:pt x="5640" y="10349"/>
                  </a:lnTo>
                  <a:lnTo>
                    <a:pt x="5640" y="36226"/>
                  </a:lnTo>
                  <a:lnTo>
                    <a:pt x="-1" y="36226"/>
                  </a:lnTo>
                  <a:close/>
                </a:path>
              </a:pathLst>
            </a:custGeom>
            <a:solidFill>
              <a:srgbClr val="616DC6"/>
            </a:solidFill>
            <a:ln w="5760"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6535A10B-F2B7-49C0-8DC1-9479C23A8FA2}"/>
                </a:ext>
              </a:extLst>
            </p:cNvPr>
            <p:cNvSpPr/>
            <p:nvPr/>
          </p:nvSpPr>
          <p:spPr>
            <a:xfrm>
              <a:off x="10494490" y="6706716"/>
              <a:ext cx="23081" cy="27062"/>
            </a:xfrm>
            <a:custGeom>
              <a:avLst/>
              <a:gdLst>
                <a:gd name="connsiteX0" fmla="*/ 20803 w 23081"/>
                <a:gd name="connsiteY0" fmla="*/ 20337 h 27062"/>
                <a:gd name="connsiteX1" fmla="*/ 22874 w 23081"/>
                <a:gd name="connsiteY1" fmla="*/ 22714 h 27062"/>
                <a:gd name="connsiteX2" fmla="*/ 23080 w 23081"/>
                <a:gd name="connsiteY2" fmla="*/ 22719 h 27062"/>
                <a:gd name="connsiteX3" fmla="*/ 22924 w 23081"/>
                <a:gd name="connsiteY3" fmla="*/ 27012 h 27062"/>
                <a:gd name="connsiteX4" fmla="*/ 16042 w 23081"/>
                <a:gd name="connsiteY4" fmla="*/ 25098 h 27062"/>
                <a:gd name="connsiteX5" fmla="*/ 7709 w 23081"/>
                <a:gd name="connsiteY5" fmla="*/ 27012 h 27062"/>
                <a:gd name="connsiteX6" fmla="*/ -1 w 23081"/>
                <a:gd name="connsiteY6" fmla="*/ 18784 h 27062"/>
                <a:gd name="connsiteX7" fmla="*/ 8538 w 23081"/>
                <a:gd name="connsiteY7" fmla="*/ 10970 h 27062"/>
                <a:gd name="connsiteX8" fmla="*/ 15213 w 23081"/>
                <a:gd name="connsiteY8" fmla="*/ 10401 h 27062"/>
                <a:gd name="connsiteX9" fmla="*/ 15213 w 23081"/>
                <a:gd name="connsiteY9" fmla="*/ 8538 h 27062"/>
                <a:gd name="connsiteX10" fmla="*/ 11435 w 23081"/>
                <a:gd name="connsiteY10" fmla="*/ 4812 h 27062"/>
                <a:gd name="connsiteX11" fmla="*/ 1707 w 23081"/>
                <a:gd name="connsiteY11" fmla="*/ 5329 h 27062"/>
                <a:gd name="connsiteX12" fmla="*/ 1499 w 23081"/>
                <a:gd name="connsiteY12" fmla="*/ 1344 h 27062"/>
                <a:gd name="connsiteX13" fmla="*/ 11901 w 23081"/>
                <a:gd name="connsiteY13" fmla="*/ -1 h 27062"/>
                <a:gd name="connsiteX14" fmla="*/ 20803 w 23081"/>
                <a:gd name="connsiteY14" fmla="*/ 8538 h 27062"/>
                <a:gd name="connsiteX15" fmla="*/ 9211 w 23081"/>
                <a:gd name="connsiteY15" fmla="*/ 14955 h 27062"/>
                <a:gd name="connsiteX16" fmla="*/ 5640 w 23081"/>
                <a:gd name="connsiteY16" fmla="*/ 18630 h 27062"/>
                <a:gd name="connsiteX17" fmla="*/ 8796 w 23081"/>
                <a:gd name="connsiteY17" fmla="*/ 22408 h 27062"/>
                <a:gd name="connsiteX18" fmla="*/ 15213 w 23081"/>
                <a:gd name="connsiteY18" fmla="*/ 21269 h 27062"/>
                <a:gd name="connsiteX19" fmla="*/ 15213 w 23081"/>
                <a:gd name="connsiteY19" fmla="*/ 14386 h 2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081" h="27062">
                  <a:moveTo>
                    <a:pt x="20803" y="20337"/>
                  </a:moveTo>
                  <a:cubicBezTo>
                    <a:pt x="20719" y="21566"/>
                    <a:pt x="21646" y="22629"/>
                    <a:pt x="22874" y="22714"/>
                  </a:cubicBezTo>
                  <a:cubicBezTo>
                    <a:pt x="22942" y="22719"/>
                    <a:pt x="23011" y="22720"/>
                    <a:pt x="23080" y="22719"/>
                  </a:cubicBezTo>
                  <a:lnTo>
                    <a:pt x="22924" y="27012"/>
                  </a:lnTo>
                  <a:cubicBezTo>
                    <a:pt x="20472" y="27259"/>
                    <a:pt x="18015" y="26576"/>
                    <a:pt x="16042" y="25098"/>
                  </a:cubicBezTo>
                  <a:cubicBezTo>
                    <a:pt x="13409" y="26255"/>
                    <a:pt x="10582" y="26905"/>
                    <a:pt x="7709" y="27012"/>
                  </a:cubicBezTo>
                  <a:cubicBezTo>
                    <a:pt x="2587" y="27012"/>
                    <a:pt x="-1" y="24168"/>
                    <a:pt x="-1" y="18784"/>
                  </a:cubicBezTo>
                  <a:cubicBezTo>
                    <a:pt x="-1" y="13299"/>
                    <a:pt x="3000" y="11436"/>
                    <a:pt x="8538" y="10970"/>
                  </a:cubicBezTo>
                  <a:lnTo>
                    <a:pt x="15213" y="10401"/>
                  </a:lnTo>
                  <a:lnTo>
                    <a:pt x="15213" y="8538"/>
                  </a:lnTo>
                  <a:cubicBezTo>
                    <a:pt x="15213" y="5692"/>
                    <a:pt x="13972" y="4812"/>
                    <a:pt x="11435" y="4812"/>
                  </a:cubicBezTo>
                  <a:cubicBezTo>
                    <a:pt x="7968" y="4812"/>
                    <a:pt x="1707" y="5329"/>
                    <a:pt x="1707" y="5329"/>
                  </a:cubicBezTo>
                  <a:lnTo>
                    <a:pt x="1499" y="1344"/>
                  </a:lnTo>
                  <a:cubicBezTo>
                    <a:pt x="4913" y="555"/>
                    <a:pt x="8398" y="105"/>
                    <a:pt x="11901" y="-1"/>
                  </a:cubicBezTo>
                  <a:cubicBezTo>
                    <a:pt x="18215" y="-1"/>
                    <a:pt x="20803" y="2639"/>
                    <a:pt x="20803" y="8538"/>
                  </a:cubicBezTo>
                  <a:close/>
                  <a:moveTo>
                    <a:pt x="9211" y="14955"/>
                  </a:moveTo>
                  <a:cubicBezTo>
                    <a:pt x="6829" y="15162"/>
                    <a:pt x="5640" y="16301"/>
                    <a:pt x="5640" y="18630"/>
                  </a:cubicBezTo>
                  <a:cubicBezTo>
                    <a:pt x="5640" y="20959"/>
                    <a:pt x="6623" y="22408"/>
                    <a:pt x="8796" y="22408"/>
                  </a:cubicBezTo>
                  <a:cubicBezTo>
                    <a:pt x="10976" y="22316"/>
                    <a:pt x="13135" y="21933"/>
                    <a:pt x="15213" y="21269"/>
                  </a:cubicBezTo>
                  <a:lnTo>
                    <a:pt x="15213" y="14386"/>
                  </a:lnTo>
                  <a:close/>
                </a:path>
              </a:pathLst>
            </a:custGeom>
            <a:solidFill>
              <a:srgbClr val="616DC6"/>
            </a:solidFill>
            <a:ln w="5760"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B5DABB17-60FD-4004-8A7E-EC38E96DA3D9}"/>
                </a:ext>
              </a:extLst>
            </p:cNvPr>
            <p:cNvSpPr/>
            <p:nvPr/>
          </p:nvSpPr>
          <p:spPr>
            <a:xfrm>
              <a:off x="10534437" y="6697711"/>
              <a:ext cx="19872" cy="35450"/>
            </a:xfrm>
            <a:custGeom>
              <a:avLst/>
              <a:gdLst>
                <a:gd name="connsiteX0" fmla="*/ -1 w 19872"/>
                <a:gd name="connsiteY0" fmla="*/ 35450 h 35450"/>
                <a:gd name="connsiteX1" fmla="*/ -1 w 19872"/>
                <a:gd name="connsiteY1" fmla="*/ -1 h 35450"/>
                <a:gd name="connsiteX2" fmla="*/ 5743 w 19872"/>
                <a:gd name="connsiteY2" fmla="*/ -1 h 35450"/>
                <a:gd name="connsiteX3" fmla="*/ 5743 w 19872"/>
                <a:gd name="connsiteY3" fmla="*/ 30325 h 35450"/>
                <a:gd name="connsiteX4" fmla="*/ 19871 w 19872"/>
                <a:gd name="connsiteY4" fmla="*/ 30325 h 35450"/>
                <a:gd name="connsiteX5" fmla="*/ 19871 w 19872"/>
                <a:gd name="connsiteY5" fmla="*/ 35450 h 3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2" h="35450">
                  <a:moveTo>
                    <a:pt x="-1" y="35450"/>
                  </a:moveTo>
                  <a:lnTo>
                    <a:pt x="-1" y="-1"/>
                  </a:lnTo>
                  <a:lnTo>
                    <a:pt x="5743" y="-1"/>
                  </a:lnTo>
                  <a:lnTo>
                    <a:pt x="5743" y="30325"/>
                  </a:lnTo>
                  <a:lnTo>
                    <a:pt x="19871" y="30325"/>
                  </a:lnTo>
                  <a:lnTo>
                    <a:pt x="19871" y="35450"/>
                  </a:lnTo>
                  <a:close/>
                </a:path>
              </a:pathLst>
            </a:custGeom>
            <a:solidFill>
              <a:srgbClr val="616DC6"/>
            </a:solidFill>
            <a:ln w="5760"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878A4616-84FB-47E9-BB52-37E7E4322D56}"/>
                </a:ext>
              </a:extLst>
            </p:cNvPr>
            <p:cNvSpPr/>
            <p:nvPr/>
          </p:nvSpPr>
          <p:spPr>
            <a:xfrm>
              <a:off x="10557102" y="6706716"/>
              <a:ext cx="23081" cy="27013"/>
            </a:xfrm>
            <a:custGeom>
              <a:avLst/>
              <a:gdLst>
                <a:gd name="connsiteX0" fmla="*/ 23080 w 23081"/>
                <a:gd name="connsiteY0" fmla="*/ 13352 h 27013"/>
                <a:gd name="connsiteX1" fmla="*/ 11540 w 23081"/>
                <a:gd name="connsiteY1" fmla="*/ 27012 h 27013"/>
                <a:gd name="connsiteX2" fmla="*/ -1 w 23081"/>
                <a:gd name="connsiteY2" fmla="*/ 13352 h 27013"/>
                <a:gd name="connsiteX3" fmla="*/ 11540 w 23081"/>
                <a:gd name="connsiteY3" fmla="*/ -1 h 27013"/>
                <a:gd name="connsiteX4" fmla="*/ 23080 w 23081"/>
                <a:gd name="connsiteY4" fmla="*/ 13352 h 27013"/>
                <a:gd name="connsiteX5" fmla="*/ 17388 w 23081"/>
                <a:gd name="connsiteY5" fmla="*/ 13352 h 27013"/>
                <a:gd name="connsiteX6" fmla="*/ 11540 w 23081"/>
                <a:gd name="connsiteY6" fmla="*/ 4760 h 27013"/>
                <a:gd name="connsiteX7" fmla="*/ 5692 w 23081"/>
                <a:gd name="connsiteY7" fmla="*/ 13352 h 27013"/>
                <a:gd name="connsiteX8" fmla="*/ 11540 w 23081"/>
                <a:gd name="connsiteY8" fmla="*/ 22252 h 27013"/>
                <a:gd name="connsiteX9" fmla="*/ 17388 w 23081"/>
                <a:gd name="connsiteY9" fmla="*/ 13352 h 2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81" h="27013">
                  <a:moveTo>
                    <a:pt x="23080" y="13352"/>
                  </a:moveTo>
                  <a:cubicBezTo>
                    <a:pt x="23080" y="21942"/>
                    <a:pt x="20441" y="27012"/>
                    <a:pt x="11540" y="27012"/>
                  </a:cubicBezTo>
                  <a:cubicBezTo>
                    <a:pt x="2690" y="27012"/>
                    <a:pt x="-1" y="21942"/>
                    <a:pt x="-1" y="13352"/>
                  </a:cubicBezTo>
                  <a:cubicBezTo>
                    <a:pt x="-1" y="4967"/>
                    <a:pt x="2897" y="-1"/>
                    <a:pt x="11540" y="-1"/>
                  </a:cubicBezTo>
                  <a:cubicBezTo>
                    <a:pt x="20183" y="-1"/>
                    <a:pt x="23080" y="4967"/>
                    <a:pt x="23080" y="13352"/>
                  </a:cubicBezTo>
                  <a:close/>
                  <a:moveTo>
                    <a:pt x="17388" y="13352"/>
                  </a:moveTo>
                  <a:cubicBezTo>
                    <a:pt x="17388" y="7348"/>
                    <a:pt x="16094" y="4760"/>
                    <a:pt x="11540" y="4760"/>
                  </a:cubicBezTo>
                  <a:cubicBezTo>
                    <a:pt x="6985" y="4760"/>
                    <a:pt x="5692" y="7348"/>
                    <a:pt x="5692" y="13352"/>
                  </a:cubicBezTo>
                  <a:cubicBezTo>
                    <a:pt x="5692" y="19354"/>
                    <a:pt x="6726" y="22252"/>
                    <a:pt x="11540" y="22252"/>
                  </a:cubicBezTo>
                  <a:cubicBezTo>
                    <a:pt x="16352" y="22252"/>
                    <a:pt x="17388" y="19354"/>
                    <a:pt x="17388" y="13352"/>
                  </a:cubicBezTo>
                  <a:close/>
                </a:path>
              </a:pathLst>
            </a:custGeom>
            <a:solidFill>
              <a:srgbClr val="616DC6"/>
            </a:solidFill>
            <a:ln w="5760"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F08FE077-34D1-4B09-92DA-09AD061AC8CA}"/>
                </a:ext>
              </a:extLst>
            </p:cNvPr>
            <p:cNvSpPr/>
            <p:nvPr/>
          </p:nvSpPr>
          <p:spPr>
            <a:xfrm>
              <a:off x="10585770" y="6706716"/>
              <a:ext cx="21684" cy="26445"/>
            </a:xfrm>
            <a:custGeom>
              <a:avLst/>
              <a:gdLst>
                <a:gd name="connsiteX0" fmla="*/ -1 w 21684"/>
                <a:gd name="connsiteY0" fmla="*/ 26445 h 26445"/>
                <a:gd name="connsiteX1" fmla="*/ -1 w 21684"/>
                <a:gd name="connsiteY1" fmla="*/ 568 h 26445"/>
                <a:gd name="connsiteX2" fmla="*/ 5587 w 21684"/>
                <a:gd name="connsiteY2" fmla="*/ 568 h 26445"/>
                <a:gd name="connsiteX3" fmla="*/ 5587 w 21684"/>
                <a:gd name="connsiteY3" fmla="*/ 2172 h 26445"/>
                <a:gd name="connsiteX4" fmla="*/ 12730 w 21684"/>
                <a:gd name="connsiteY4" fmla="*/ -1 h 26445"/>
                <a:gd name="connsiteX5" fmla="*/ 21683 w 21684"/>
                <a:gd name="connsiteY5" fmla="*/ 12575 h 26445"/>
                <a:gd name="connsiteX6" fmla="*/ 21683 w 21684"/>
                <a:gd name="connsiteY6" fmla="*/ 26444 h 26445"/>
                <a:gd name="connsiteX7" fmla="*/ 16093 w 21684"/>
                <a:gd name="connsiteY7" fmla="*/ 26444 h 26445"/>
                <a:gd name="connsiteX8" fmla="*/ 16093 w 21684"/>
                <a:gd name="connsiteY8" fmla="*/ 12730 h 26445"/>
                <a:gd name="connsiteX9" fmla="*/ 11487 w 21684"/>
                <a:gd name="connsiteY9" fmla="*/ 5019 h 26445"/>
                <a:gd name="connsiteX10" fmla="*/ 5640 w 21684"/>
                <a:gd name="connsiteY10" fmla="*/ 6364 h 26445"/>
                <a:gd name="connsiteX11" fmla="*/ 5640 w 21684"/>
                <a:gd name="connsiteY11" fmla="*/ 26444 h 2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4" h="26445">
                  <a:moveTo>
                    <a:pt x="-1" y="26445"/>
                  </a:moveTo>
                  <a:lnTo>
                    <a:pt x="-1" y="568"/>
                  </a:lnTo>
                  <a:lnTo>
                    <a:pt x="5587" y="568"/>
                  </a:lnTo>
                  <a:lnTo>
                    <a:pt x="5587" y="2172"/>
                  </a:lnTo>
                  <a:cubicBezTo>
                    <a:pt x="7780" y="934"/>
                    <a:pt x="10219" y="192"/>
                    <a:pt x="12730" y="-1"/>
                  </a:cubicBezTo>
                  <a:cubicBezTo>
                    <a:pt x="19923" y="-1"/>
                    <a:pt x="21683" y="4086"/>
                    <a:pt x="21683" y="12575"/>
                  </a:cubicBezTo>
                  <a:lnTo>
                    <a:pt x="21683" y="26444"/>
                  </a:lnTo>
                  <a:lnTo>
                    <a:pt x="16093" y="26444"/>
                  </a:lnTo>
                  <a:lnTo>
                    <a:pt x="16093" y="12730"/>
                  </a:lnTo>
                  <a:cubicBezTo>
                    <a:pt x="16093" y="7555"/>
                    <a:pt x="15420" y="5019"/>
                    <a:pt x="11487" y="5019"/>
                  </a:cubicBezTo>
                  <a:cubicBezTo>
                    <a:pt x="9469" y="5085"/>
                    <a:pt x="7483" y="5542"/>
                    <a:pt x="5640" y="6364"/>
                  </a:cubicBezTo>
                  <a:lnTo>
                    <a:pt x="5640" y="26444"/>
                  </a:lnTo>
                  <a:close/>
                </a:path>
              </a:pathLst>
            </a:custGeom>
            <a:solidFill>
              <a:srgbClr val="616DC6"/>
            </a:solidFill>
            <a:ln w="5760"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A4F9236F-762F-4502-8A90-EFEB67D44D35}"/>
                </a:ext>
              </a:extLst>
            </p:cNvPr>
            <p:cNvSpPr/>
            <p:nvPr/>
          </p:nvSpPr>
          <p:spPr>
            <a:xfrm>
              <a:off x="10612780" y="6706768"/>
              <a:ext cx="24014" cy="38401"/>
            </a:xfrm>
            <a:custGeom>
              <a:avLst/>
              <a:gdLst>
                <a:gd name="connsiteX0" fmla="*/ -1 w 24014"/>
                <a:gd name="connsiteY0" fmla="*/ 30948 h 38401"/>
                <a:gd name="connsiteX1" fmla="*/ 3933 w 24014"/>
                <a:gd name="connsiteY1" fmla="*/ 24684 h 38401"/>
                <a:gd name="connsiteX2" fmla="*/ 2224 w 24014"/>
                <a:gd name="connsiteY2" fmla="*/ 20907 h 38401"/>
                <a:gd name="connsiteX3" fmla="*/ 4087 w 24014"/>
                <a:gd name="connsiteY3" fmla="*/ 16767 h 38401"/>
                <a:gd name="connsiteX4" fmla="*/ 361 w 24014"/>
                <a:gd name="connsiteY4" fmla="*/ 9005 h 38401"/>
                <a:gd name="connsiteX5" fmla="*/ 10711 w 24014"/>
                <a:gd name="connsiteY5" fmla="*/ -1 h 38401"/>
                <a:gd name="connsiteX6" fmla="*/ 15990 w 24014"/>
                <a:gd name="connsiteY6" fmla="*/ 672 h 38401"/>
                <a:gd name="connsiteX7" fmla="*/ 24013 w 24014"/>
                <a:gd name="connsiteY7" fmla="*/ 465 h 38401"/>
                <a:gd name="connsiteX8" fmla="*/ 24013 w 24014"/>
                <a:gd name="connsiteY8" fmla="*/ 5020 h 38401"/>
                <a:gd name="connsiteX9" fmla="*/ 19717 w 24014"/>
                <a:gd name="connsiteY9" fmla="*/ 4760 h 38401"/>
                <a:gd name="connsiteX10" fmla="*/ 21114 w 24014"/>
                <a:gd name="connsiteY10" fmla="*/ 9004 h 38401"/>
                <a:gd name="connsiteX11" fmla="*/ 10557 w 24014"/>
                <a:gd name="connsiteY11" fmla="*/ 17957 h 38401"/>
                <a:gd name="connsiteX12" fmla="*/ 8279 w 24014"/>
                <a:gd name="connsiteY12" fmla="*/ 17750 h 38401"/>
                <a:gd name="connsiteX13" fmla="*/ 7555 w 24014"/>
                <a:gd name="connsiteY13" fmla="*/ 20182 h 38401"/>
                <a:gd name="connsiteX14" fmla="*/ 13144 w 24014"/>
                <a:gd name="connsiteY14" fmla="*/ 22201 h 38401"/>
                <a:gd name="connsiteX15" fmla="*/ 23856 w 24014"/>
                <a:gd name="connsiteY15" fmla="*/ 29912 h 38401"/>
                <a:gd name="connsiteX16" fmla="*/ 11901 w 24014"/>
                <a:gd name="connsiteY16" fmla="*/ 38400 h 38401"/>
                <a:gd name="connsiteX17" fmla="*/ -1 w 24014"/>
                <a:gd name="connsiteY17" fmla="*/ 30948 h 38401"/>
                <a:gd name="connsiteX18" fmla="*/ 7606 w 24014"/>
                <a:gd name="connsiteY18" fmla="*/ 26757 h 38401"/>
                <a:gd name="connsiteX19" fmla="*/ 5536 w 24014"/>
                <a:gd name="connsiteY19" fmla="*/ 30430 h 38401"/>
                <a:gd name="connsiteX20" fmla="*/ 11954 w 24014"/>
                <a:gd name="connsiteY20" fmla="*/ 33794 h 38401"/>
                <a:gd name="connsiteX21" fmla="*/ 18215 w 24014"/>
                <a:gd name="connsiteY21" fmla="*/ 30221 h 38401"/>
                <a:gd name="connsiteX22" fmla="*/ 12678 w 24014"/>
                <a:gd name="connsiteY22" fmla="*/ 27066 h 38401"/>
                <a:gd name="connsiteX23" fmla="*/ 7606 w 24014"/>
                <a:gd name="connsiteY23" fmla="*/ 26757 h 38401"/>
                <a:gd name="connsiteX24" fmla="*/ 15525 w 24014"/>
                <a:gd name="connsiteY24" fmla="*/ 9004 h 38401"/>
                <a:gd name="connsiteX25" fmla="*/ 10711 w 24014"/>
                <a:gd name="connsiteY25" fmla="*/ 4398 h 38401"/>
                <a:gd name="connsiteX26" fmla="*/ 5950 w 24014"/>
                <a:gd name="connsiteY26" fmla="*/ 9004 h 38401"/>
                <a:gd name="connsiteX27" fmla="*/ 10711 w 24014"/>
                <a:gd name="connsiteY27" fmla="*/ 13610 h 38401"/>
                <a:gd name="connsiteX28" fmla="*/ 15525 w 24014"/>
                <a:gd name="connsiteY28" fmla="*/ 9004 h 3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4014" h="38401">
                  <a:moveTo>
                    <a:pt x="-1" y="30948"/>
                  </a:moveTo>
                  <a:cubicBezTo>
                    <a:pt x="-1" y="28307"/>
                    <a:pt x="1293" y="26702"/>
                    <a:pt x="3933" y="24684"/>
                  </a:cubicBezTo>
                  <a:cubicBezTo>
                    <a:pt x="2779" y="23781"/>
                    <a:pt x="2140" y="22370"/>
                    <a:pt x="2224" y="20907"/>
                  </a:cubicBezTo>
                  <a:cubicBezTo>
                    <a:pt x="2611" y="19433"/>
                    <a:pt x="3240" y="18034"/>
                    <a:pt x="4087" y="16767"/>
                  </a:cubicBezTo>
                  <a:cubicBezTo>
                    <a:pt x="1430" y="15134"/>
                    <a:pt x="-27" y="12099"/>
                    <a:pt x="361" y="9005"/>
                  </a:cubicBezTo>
                  <a:cubicBezTo>
                    <a:pt x="361" y="2484"/>
                    <a:pt x="4760" y="-1"/>
                    <a:pt x="10711" y="-1"/>
                  </a:cubicBezTo>
                  <a:cubicBezTo>
                    <a:pt x="12488" y="55"/>
                    <a:pt x="14256" y="280"/>
                    <a:pt x="15990" y="672"/>
                  </a:cubicBezTo>
                  <a:lnTo>
                    <a:pt x="24013" y="465"/>
                  </a:lnTo>
                  <a:lnTo>
                    <a:pt x="24013" y="5020"/>
                  </a:lnTo>
                  <a:lnTo>
                    <a:pt x="19717" y="4760"/>
                  </a:lnTo>
                  <a:cubicBezTo>
                    <a:pt x="20652" y="5975"/>
                    <a:pt x="21144" y="7472"/>
                    <a:pt x="21114" y="9004"/>
                  </a:cubicBezTo>
                  <a:cubicBezTo>
                    <a:pt x="21114" y="16043"/>
                    <a:pt x="17439" y="17957"/>
                    <a:pt x="10557" y="17957"/>
                  </a:cubicBezTo>
                  <a:cubicBezTo>
                    <a:pt x="9794" y="17941"/>
                    <a:pt x="9033" y="17872"/>
                    <a:pt x="8279" y="17750"/>
                  </a:cubicBezTo>
                  <a:cubicBezTo>
                    <a:pt x="7943" y="18529"/>
                    <a:pt x="7700" y="19346"/>
                    <a:pt x="7555" y="20182"/>
                  </a:cubicBezTo>
                  <a:cubicBezTo>
                    <a:pt x="7555" y="21838"/>
                    <a:pt x="8124" y="22148"/>
                    <a:pt x="13144" y="22201"/>
                  </a:cubicBezTo>
                  <a:cubicBezTo>
                    <a:pt x="21321" y="22253"/>
                    <a:pt x="23856" y="23960"/>
                    <a:pt x="23856" y="29912"/>
                  </a:cubicBezTo>
                  <a:cubicBezTo>
                    <a:pt x="23856" y="36018"/>
                    <a:pt x="18837" y="38400"/>
                    <a:pt x="11901" y="38400"/>
                  </a:cubicBezTo>
                  <a:cubicBezTo>
                    <a:pt x="4087" y="38400"/>
                    <a:pt x="-1" y="36845"/>
                    <a:pt x="-1" y="30948"/>
                  </a:cubicBezTo>
                  <a:close/>
                  <a:moveTo>
                    <a:pt x="7606" y="26757"/>
                  </a:moveTo>
                  <a:cubicBezTo>
                    <a:pt x="6322" y="27536"/>
                    <a:pt x="5538" y="28928"/>
                    <a:pt x="5536" y="30430"/>
                  </a:cubicBezTo>
                  <a:cubicBezTo>
                    <a:pt x="5536" y="32810"/>
                    <a:pt x="7245" y="33794"/>
                    <a:pt x="11954" y="33794"/>
                  </a:cubicBezTo>
                  <a:cubicBezTo>
                    <a:pt x="16146" y="33794"/>
                    <a:pt x="18215" y="32758"/>
                    <a:pt x="18215" y="30221"/>
                  </a:cubicBezTo>
                  <a:cubicBezTo>
                    <a:pt x="18215" y="27429"/>
                    <a:pt x="16871" y="27116"/>
                    <a:pt x="12678" y="27066"/>
                  </a:cubicBezTo>
                  <a:cubicBezTo>
                    <a:pt x="11074" y="27066"/>
                    <a:pt x="7606" y="26757"/>
                    <a:pt x="7606" y="26757"/>
                  </a:cubicBezTo>
                  <a:close/>
                  <a:moveTo>
                    <a:pt x="15525" y="9004"/>
                  </a:moveTo>
                  <a:cubicBezTo>
                    <a:pt x="15525" y="5900"/>
                    <a:pt x="14180" y="4398"/>
                    <a:pt x="10711" y="4398"/>
                  </a:cubicBezTo>
                  <a:cubicBezTo>
                    <a:pt x="7399" y="4398"/>
                    <a:pt x="5950" y="5900"/>
                    <a:pt x="5950" y="9004"/>
                  </a:cubicBezTo>
                  <a:cubicBezTo>
                    <a:pt x="5950" y="12161"/>
                    <a:pt x="7399" y="13610"/>
                    <a:pt x="10711" y="13610"/>
                  </a:cubicBezTo>
                  <a:cubicBezTo>
                    <a:pt x="14179" y="13610"/>
                    <a:pt x="15525" y="12161"/>
                    <a:pt x="15525" y="9004"/>
                  </a:cubicBezTo>
                  <a:close/>
                </a:path>
              </a:pathLst>
            </a:custGeom>
            <a:solidFill>
              <a:srgbClr val="616DC6"/>
            </a:solidFill>
            <a:ln w="5760"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E24C5265-B591-44DC-B871-A99594B7FA1E}"/>
                </a:ext>
              </a:extLst>
            </p:cNvPr>
            <p:cNvSpPr/>
            <p:nvPr/>
          </p:nvSpPr>
          <p:spPr>
            <a:xfrm>
              <a:off x="10641189" y="6696935"/>
              <a:ext cx="5641" cy="36227"/>
            </a:xfrm>
            <a:custGeom>
              <a:avLst/>
              <a:gdLst>
                <a:gd name="connsiteX0" fmla="*/ -1 w 5641"/>
                <a:gd name="connsiteY0" fmla="*/ -1 h 36227"/>
                <a:gd name="connsiteX1" fmla="*/ 5640 w 5641"/>
                <a:gd name="connsiteY1" fmla="*/ -1 h 36227"/>
                <a:gd name="connsiteX2" fmla="*/ 5640 w 5641"/>
                <a:gd name="connsiteY2" fmla="*/ 5951 h 36227"/>
                <a:gd name="connsiteX3" fmla="*/ -1 w 5641"/>
                <a:gd name="connsiteY3" fmla="*/ 5951 h 36227"/>
                <a:gd name="connsiteX4" fmla="*/ -1 w 5641"/>
                <a:gd name="connsiteY4" fmla="*/ 10349 h 36227"/>
                <a:gd name="connsiteX5" fmla="*/ 5640 w 5641"/>
                <a:gd name="connsiteY5" fmla="*/ 10349 h 36227"/>
                <a:gd name="connsiteX6" fmla="*/ 5640 w 5641"/>
                <a:gd name="connsiteY6" fmla="*/ 36226 h 36227"/>
                <a:gd name="connsiteX7" fmla="*/ -1 w 5641"/>
                <a:gd name="connsiteY7" fmla="*/ 36226 h 36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41" h="36227">
                  <a:moveTo>
                    <a:pt x="-1" y="-1"/>
                  </a:moveTo>
                  <a:lnTo>
                    <a:pt x="5640" y="-1"/>
                  </a:lnTo>
                  <a:lnTo>
                    <a:pt x="5640" y="5951"/>
                  </a:lnTo>
                  <a:lnTo>
                    <a:pt x="-1" y="5951"/>
                  </a:lnTo>
                  <a:close/>
                  <a:moveTo>
                    <a:pt x="-1" y="10349"/>
                  </a:moveTo>
                  <a:lnTo>
                    <a:pt x="5640" y="10349"/>
                  </a:lnTo>
                  <a:lnTo>
                    <a:pt x="5640" y="36226"/>
                  </a:lnTo>
                  <a:lnTo>
                    <a:pt x="-1" y="36226"/>
                  </a:lnTo>
                  <a:close/>
                </a:path>
              </a:pathLst>
            </a:custGeom>
            <a:solidFill>
              <a:srgbClr val="616DC6"/>
            </a:solidFill>
            <a:ln w="5760"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AF61BA83-DCD4-42CC-96A9-7DC58DBF44DE}"/>
                </a:ext>
              </a:extLst>
            </p:cNvPr>
            <p:cNvSpPr/>
            <p:nvPr/>
          </p:nvSpPr>
          <p:spPr>
            <a:xfrm>
              <a:off x="10651538" y="6699781"/>
              <a:ext cx="16250" cy="33948"/>
            </a:xfrm>
            <a:custGeom>
              <a:avLst/>
              <a:gdLst>
                <a:gd name="connsiteX0" fmla="*/ 8900 w 16250"/>
                <a:gd name="connsiteY0" fmla="*/ 12317 h 33948"/>
                <a:gd name="connsiteX1" fmla="*/ 8900 w 16250"/>
                <a:gd name="connsiteY1" fmla="*/ 23703 h 33948"/>
                <a:gd name="connsiteX2" fmla="*/ 11746 w 16250"/>
                <a:gd name="connsiteY2" fmla="*/ 28929 h 33948"/>
                <a:gd name="connsiteX3" fmla="*/ 15989 w 16250"/>
                <a:gd name="connsiteY3" fmla="*/ 28774 h 33948"/>
                <a:gd name="connsiteX4" fmla="*/ 16249 w 16250"/>
                <a:gd name="connsiteY4" fmla="*/ 33275 h 33948"/>
                <a:gd name="connsiteX5" fmla="*/ 10970 w 16250"/>
                <a:gd name="connsiteY5" fmla="*/ 33948 h 33948"/>
                <a:gd name="connsiteX6" fmla="*/ 3310 w 16250"/>
                <a:gd name="connsiteY6" fmla="*/ 24323 h 33948"/>
                <a:gd name="connsiteX7" fmla="*/ 3310 w 16250"/>
                <a:gd name="connsiteY7" fmla="*/ 12317 h 33948"/>
                <a:gd name="connsiteX8" fmla="*/ -1 w 16250"/>
                <a:gd name="connsiteY8" fmla="*/ 12317 h 33948"/>
                <a:gd name="connsiteX9" fmla="*/ -1 w 16250"/>
                <a:gd name="connsiteY9" fmla="*/ 7503 h 33948"/>
                <a:gd name="connsiteX10" fmla="*/ 3310 w 16250"/>
                <a:gd name="connsiteY10" fmla="*/ 7503 h 33948"/>
                <a:gd name="connsiteX11" fmla="*/ 3310 w 16250"/>
                <a:gd name="connsiteY11" fmla="*/ -1 h 33948"/>
                <a:gd name="connsiteX12" fmla="*/ 8900 w 16250"/>
                <a:gd name="connsiteY12" fmla="*/ -1 h 33948"/>
                <a:gd name="connsiteX13" fmla="*/ 8900 w 16250"/>
                <a:gd name="connsiteY13" fmla="*/ 7503 h 33948"/>
                <a:gd name="connsiteX14" fmla="*/ 16042 w 16250"/>
                <a:gd name="connsiteY14" fmla="*/ 7503 h 33948"/>
                <a:gd name="connsiteX15" fmla="*/ 16042 w 16250"/>
                <a:gd name="connsiteY15" fmla="*/ 12317 h 3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250" h="33948">
                  <a:moveTo>
                    <a:pt x="8900" y="12317"/>
                  </a:moveTo>
                  <a:lnTo>
                    <a:pt x="8900" y="23703"/>
                  </a:lnTo>
                  <a:cubicBezTo>
                    <a:pt x="8900" y="27583"/>
                    <a:pt x="9055" y="28929"/>
                    <a:pt x="11746" y="28929"/>
                  </a:cubicBezTo>
                  <a:cubicBezTo>
                    <a:pt x="13195" y="28929"/>
                    <a:pt x="15989" y="28774"/>
                    <a:pt x="15989" y="28774"/>
                  </a:cubicBezTo>
                  <a:lnTo>
                    <a:pt x="16249" y="33275"/>
                  </a:lnTo>
                  <a:cubicBezTo>
                    <a:pt x="14507" y="33620"/>
                    <a:pt x="12743" y="33845"/>
                    <a:pt x="10970" y="33948"/>
                  </a:cubicBezTo>
                  <a:cubicBezTo>
                    <a:pt x="5122" y="33948"/>
                    <a:pt x="3310" y="31775"/>
                    <a:pt x="3310" y="24323"/>
                  </a:cubicBezTo>
                  <a:lnTo>
                    <a:pt x="3310" y="12317"/>
                  </a:lnTo>
                  <a:lnTo>
                    <a:pt x="-1" y="12317"/>
                  </a:lnTo>
                  <a:lnTo>
                    <a:pt x="-1" y="7503"/>
                  </a:lnTo>
                  <a:lnTo>
                    <a:pt x="3310" y="7503"/>
                  </a:lnTo>
                  <a:lnTo>
                    <a:pt x="3310" y="-1"/>
                  </a:lnTo>
                  <a:lnTo>
                    <a:pt x="8900" y="-1"/>
                  </a:lnTo>
                  <a:lnTo>
                    <a:pt x="8900" y="7503"/>
                  </a:lnTo>
                  <a:lnTo>
                    <a:pt x="16042" y="7503"/>
                  </a:lnTo>
                  <a:lnTo>
                    <a:pt x="16042" y="12317"/>
                  </a:lnTo>
                  <a:close/>
                </a:path>
              </a:pathLst>
            </a:custGeom>
            <a:solidFill>
              <a:srgbClr val="616DC6"/>
            </a:solidFill>
            <a:ln w="5760"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61762E1A-DF3E-4DE0-8119-C54379B399A8}"/>
                </a:ext>
              </a:extLst>
            </p:cNvPr>
            <p:cNvSpPr/>
            <p:nvPr/>
          </p:nvSpPr>
          <p:spPr>
            <a:xfrm>
              <a:off x="10671925" y="6707285"/>
              <a:ext cx="21530" cy="26444"/>
            </a:xfrm>
            <a:custGeom>
              <a:avLst/>
              <a:gdLst>
                <a:gd name="connsiteX0" fmla="*/ 21529 w 21530"/>
                <a:gd name="connsiteY0" fmla="*/ -1 h 26444"/>
                <a:gd name="connsiteX1" fmla="*/ 21529 w 21530"/>
                <a:gd name="connsiteY1" fmla="*/ 25876 h 26444"/>
                <a:gd name="connsiteX2" fmla="*/ 15939 w 21530"/>
                <a:gd name="connsiteY2" fmla="*/ 25876 h 26444"/>
                <a:gd name="connsiteX3" fmla="*/ 15939 w 21530"/>
                <a:gd name="connsiteY3" fmla="*/ 24272 h 26444"/>
                <a:gd name="connsiteX4" fmla="*/ 8953 w 21530"/>
                <a:gd name="connsiteY4" fmla="*/ 26444 h 26444"/>
                <a:gd name="connsiteX5" fmla="*/ -1 w 21530"/>
                <a:gd name="connsiteY5" fmla="*/ 13507 h 26444"/>
                <a:gd name="connsiteX6" fmla="*/ -1 w 21530"/>
                <a:gd name="connsiteY6" fmla="*/ -1 h 26444"/>
                <a:gd name="connsiteX7" fmla="*/ 5641 w 21530"/>
                <a:gd name="connsiteY7" fmla="*/ -1 h 26444"/>
                <a:gd name="connsiteX8" fmla="*/ 5641 w 21530"/>
                <a:gd name="connsiteY8" fmla="*/ 13560 h 26444"/>
                <a:gd name="connsiteX9" fmla="*/ 10040 w 21530"/>
                <a:gd name="connsiteY9" fmla="*/ 21425 h 26444"/>
                <a:gd name="connsiteX10" fmla="*/ 15939 w 21530"/>
                <a:gd name="connsiteY10" fmla="*/ 20079 h 26444"/>
                <a:gd name="connsiteX11" fmla="*/ 15939 w 21530"/>
                <a:gd name="connsiteY11" fmla="*/ -1 h 2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530" h="26444">
                  <a:moveTo>
                    <a:pt x="21529" y="-1"/>
                  </a:moveTo>
                  <a:lnTo>
                    <a:pt x="21529" y="25876"/>
                  </a:lnTo>
                  <a:lnTo>
                    <a:pt x="15939" y="25876"/>
                  </a:lnTo>
                  <a:lnTo>
                    <a:pt x="15939" y="24272"/>
                  </a:lnTo>
                  <a:cubicBezTo>
                    <a:pt x="13794" y="25492"/>
                    <a:pt x="11411" y="26232"/>
                    <a:pt x="8953" y="26444"/>
                  </a:cubicBezTo>
                  <a:cubicBezTo>
                    <a:pt x="1551" y="26444"/>
                    <a:pt x="-1" y="22616"/>
                    <a:pt x="-1" y="13507"/>
                  </a:cubicBezTo>
                  <a:lnTo>
                    <a:pt x="-1" y="-1"/>
                  </a:lnTo>
                  <a:lnTo>
                    <a:pt x="5641" y="-1"/>
                  </a:lnTo>
                  <a:lnTo>
                    <a:pt x="5641" y="13560"/>
                  </a:lnTo>
                  <a:cubicBezTo>
                    <a:pt x="5641" y="19304"/>
                    <a:pt x="6002" y="21425"/>
                    <a:pt x="10040" y="21425"/>
                  </a:cubicBezTo>
                  <a:cubicBezTo>
                    <a:pt x="12076" y="21372"/>
                    <a:pt x="14081" y="20915"/>
                    <a:pt x="15939" y="20079"/>
                  </a:cubicBezTo>
                  <a:lnTo>
                    <a:pt x="15939" y="-1"/>
                  </a:lnTo>
                  <a:close/>
                </a:path>
              </a:pathLst>
            </a:custGeom>
            <a:solidFill>
              <a:srgbClr val="616DC6"/>
            </a:solidFill>
            <a:ln w="5760"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BCA9D86D-6AA5-442A-8352-9D6EB3BA6CD6}"/>
                </a:ext>
              </a:extLst>
            </p:cNvPr>
            <p:cNvSpPr/>
            <p:nvPr/>
          </p:nvSpPr>
          <p:spPr>
            <a:xfrm>
              <a:off x="10699093" y="6696521"/>
              <a:ext cx="22305" cy="37209"/>
            </a:xfrm>
            <a:custGeom>
              <a:avLst/>
              <a:gdLst>
                <a:gd name="connsiteX0" fmla="*/ 22304 w 22305"/>
                <a:gd name="connsiteY0" fmla="*/ 36640 h 37209"/>
                <a:gd name="connsiteX1" fmla="*/ 16714 w 22305"/>
                <a:gd name="connsiteY1" fmla="*/ 36640 h 37209"/>
                <a:gd name="connsiteX2" fmla="*/ 16714 w 22305"/>
                <a:gd name="connsiteY2" fmla="*/ 35294 h 37209"/>
                <a:gd name="connsiteX3" fmla="*/ 9780 w 22305"/>
                <a:gd name="connsiteY3" fmla="*/ 37208 h 37209"/>
                <a:gd name="connsiteX4" fmla="*/ -1 w 22305"/>
                <a:gd name="connsiteY4" fmla="*/ 23754 h 37209"/>
                <a:gd name="connsiteX5" fmla="*/ 10762 w 22305"/>
                <a:gd name="connsiteY5" fmla="*/ 10195 h 37209"/>
                <a:gd name="connsiteX6" fmla="*/ 16662 w 22305"/>
                <a:gd name="connsiteY6" fmla="*/ 10867 h 37209"/>
                <a:gd name="connsiteX7" fmla="*/ 16662 w 22305"/>
                <a:gd name="connsiteY7" fmla="*/ -1 h 37209"/>
                <a:gd name="connsiteX8" fmla="*/ 22304 w 22305"/>
                <a:gd name="connsiteY8" fmla="*/ -1 h 37209"/>
                <a:gd name="connsiteX9" fmla="*/ 16662 w 22305"/>
                <a:gd name="connsiteY9" fmla="*/ 30895 h 37209"/>
                <a:gd name="connsiteX10" fmla="*/ 16662 w 22305"/>
                <a:gd name="connsiteY10" fmla="*/ 15577 h 37209"/>
                <a:gd name="connsiteX11" fmla="*/ 11176 w 22305"/>
                <a:gd name="connsiteY11" fmla="*/ 15058 h 37209"/>
                <a:gd name="connsiteX12" fmla="*/ 5691 w 22305"/>
                <a:gd name="connsiteY12" fmla="*/ 23754 h 37209"/>
                <a:gd name="connsiteX13" fmla="*/ 10660 w 22305"/>
                <a:gd name="connsiteY13" fmla="*/ 32188 h 37209"/>
                <a:gd name="connsiteX14" fmla="*/ 16662 w 22305"/>
                <a:gd name="connsiteY14" fmla="*/ 30895 h 37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305" h="37209">
                  <a:moveTo>
                    <a:pt x="22304" y="36640"/>
                  </a:moveTo>
                  <a:lnTo>
                    <a:pt x="16714" y="36640"/>
                  </a:lnTo>
                  <a:lnTo>
                    <a:pt x="16714" y="35294"/>
                  </a:lnTo>
                  <a:cubicBezTo>
                    <a:pt x="14549" y="36375"/>
                    <a:pt x="12194" y="37026"/>
                    <a:pt x="9780" y="37208"/>
                  </a:cubicBezTo>
                  <a:cubicBezTo>
                    <a:pt x="3156" y="37208"/>
                    <a:pt x="-1" y="33742"/>
                    <a:pt x="-1" y="23754"/>
                  </a:cubicBezTo>
                  <a:cubicBezTo>
                    <a:pt x="-1" y="14387"/>
                    <a:pt x="3363" y="10195"/>
                    <a:pt x="10762" y="10195"/>
                  </a:cubicBezTo>
                  <a:cubicBezTo>
                    <a:pt x="12741" y="10288"/>
                    <a:pt x="14712" y="10512"/>
                    <a:pt x="16662" y="10867"/>
                  </a:cubicBezTo>
                  <a:lnTo>
                    <a:pt x="16662" y="-1"/>
                  </a:lnTo>
                  <a:lnTo>
                    <a:pt x="22304" y="-1"/>
                  </a:lnTo>
                  <a:close/>
                  <a:moveTo>
                    <a:pt x="16662" y="30895"/>
                  </a:moveTo>
                  <a:lnTo>
                    <a:pt x="16662" y="15577"/>
                  </a:lnTo>
                  <a:cubicBezTo>
                    <a:pt x="14846" y="15284"/>
                    <a:pt x="13014" y="15110"/>
                    <a:pt x="11176" y="15058"/>
                  </a:cubicBezTo>
                  <a:cubicBezTo>
                    <a:pt x="7348" y="15058"/>
                    <a:pt x="5691" y="17854"/>
                    <a:pt x="5691" y="23754"/>
                  </a:cubicBezTo>
                  <a:cubicBezTo>
                    <a:pt x="5691" y="30378"/>
                    <a:pt x="7503" y="32188"/>
                    <a:pt x="10660" y="32188"/>
                  </a:cubicBezTo>
                  <a:cubicBezTo>
                    <a:pt x="12720" y="32107"/>
                    <a:pt x="14750" y="31669"/>
                    <a:pt x="16662" y="30895"/>
                  </a:cubicBezTo>
                  <a:close/>
                </a:path>
              </a:pathLst>
            </a:custGeom>
            <a:solidFill>
              <a:srgbClr val="616DC6"/>
            </a:solidFill>
            <a:ln w="5760"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51B5C399-F77F-4746-B06B-8DD3186DEDF0}"/>
                </a:ext>
              </a:extLst>
            </p:cNvPr>
            <p:cNvSpPr/>
            <p:nvPr/>
          </p:nvSpPr>
          <p:spPr>
            <a:xfrm>
              <a:off x="10728227" y="6696935"/>
              <a:ext cx="5639" cy="36227"/>
            </a:xfrm>
            <a:custGeom>
              <a:avLst/>
              <a:gdLst>
                <a:gd name="connsiteX0" fmla="*/ -1 w 5639"/>
                <a:gd name="connsiteY0" fmla="*/ -1 h 36227"/>
                <a:gd name="connsiteX1" fmla="*/ 5638 w 5639"/>
                <a:gd name="connsiteY1" fmla="*/ -1 h 36227"/>
                <a:gd name="connsiteX2" fmla="*/ 5638 w 5639"/>
                <a:gd name="connsiteY2" fmla="*/ 5951 h 36227"/>
                <a:gd name="connsiteX3" fmla="*/ -1 w 5639"/>
                <a:gd name="connsiteY3" fmla="*/ 5951 h 36227"/>
                <a:gd name="connsiteX4" fmla="*/ -1 w 5639"/>
                <a:gd name="connsiteY4" fmla="*/ 10349 h 36227"/>
                <a:gd name="connsiteX5" fmla="*/ 5638 w 5639"/>
                <a:gd name="connsiteY5" fmla="*/ 10349 h 36227"/>
                <a:gd name="connsiteX6" fmla="*/ 5638 w 5639"/>
                <a:gd name="connsiteY6" fmla="*/ 36226 h 36227"/>
                <a:gd name="connsiteX7" fmla="*/ -1 w 5639"/>
                <a:gd name="connsiteY7" fmla="*/ 36226 h 36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9" h="36227">
                  <a:moveTo>
                    <a:pt x="-1" y="-1"/>
                  </a:moveTo>
                  <a:lnTo>
                    <a:pt x="5638" y="-1"/>
                  </a:lnTo>
                  <a:lnTo>
                    <a:pt x="5638" y="5951"/>
                  </a:lnTo>
                  <a:lnTo>
                    <a:pt x="-1" y="5951"/>
                  </a:lnTo>
                  <a:close/>
                  <a:moveTo>
                    <a:pt x="-1" y="10349"/>
                  </a:moveTo>
                  <a:lnTo>
                    <a:pt x="5638" y="10349"/>
                  </a:lnTo>
                  <a:lnTo>
                    <a:pt x="5638" y="36226"/>
                  </a:lnTo>
                  <a:lnTo>
                    <a:pt x="-1" y="36226"/>
                  </a:lnTo>
                  <a:close/>
                </a:path>
              </a:pathLst>
            </a:custGeom>
            <a:solidFill>
              <a:srgbClr val="616DC6"/>
            </a:solidFill>
            <a:ln w="5760"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E1999656-B09B-4CAB-B876-B8C56649FFAF}"/>
                </a:ext>
              </a:extLst>
            </p:cNvPr>
            <p:cNvSpPr/>
            <p:nvPr/>
          </p:nvSpPr>
          <p:spPr>
            <a:xfrm>
              <a:off x="10740698" y="6706716"/>
              <a:ext cx="21682" cy="26445"/>
            </a:xfrm>
            <a:custGeom>
              <a:avLst/>
              <a:gdLst>
                <a:gd name="connsiteX0" fmla="*/ -1 w 21682"/>
                <a:gd name="connsiteY0" fmla="*/ 26445 h 26445"/>
                <a:gd name="connsiteX1" fmla="*/ -1 w 21682"/>
                <a:gd name="connsiteY1" fmla="*/ 568 h 26445"/>
                <a:gd name="connsiteX2" fmla="*/ 5586 w 21682"/>
                <a:gd name="connsiteY2" fmla="*/ 568 h 26445"/>
                <a:gd name="connsiteX3" fmla="*/ 5586 w 21682"/>
                <a:gd name="connsiteY3" fmla="*/ 2172 h 26445"/>
                <a:gd name="connsiteX4" fmla="*/ 12728 w 21682"/>
                <a:gd name="connsiteY4" fmla="*/ -1 h 26445"/>
                <a:gd name="connsiteX5" fmla="*/ 21681 w 21682"/>
                <a:gd name="connsiteY5" fmla="*/ 12575 h 26445"/>
                <a:gd name="connsiteX6" fmla="*/ 21681 w 21682"/>
                <a:gd name="connsiteY6" fmla="*/ 26444 h 26445"/>
                <a:gd name="connsiteX7" fmla="*/ 16093 w 21682"/>
                <a:gd name="connsiteY7" fmla="*/ 26444 h 26445"/>
                <a:gd name="connsiteX8" fmla="*/ 16093 w 21682"/>
                <a:gd name="connsiteY8" fmla="*/ 12730 h 26445"/>
                <a:gd name="connsiteX9" fmla="*/ 11485 w 21682"/>
                <a:gd name="connsiteY9" fmla="*/ 5019 h 26445"/>
                <a:gd name="connsiteX10" fmla="*/ 5638 w 21682"/>
                <a:gd name="connsiteY10" fmla="*/ 6364 h 26445"/>
                <a:gd name="connsiteX11" fmla="*/ 5638 w 21682"/>
                <a:gd name="connsiteY11" fmla="*/ 26444 h 2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 h="26445">
                  <a:moveTo>
                    <a:pt x="-1" y="26445"/>
                  </a:moveTo>
                  <a:lnTo>
                    <a:pt x="-1" y="568"/>
                  </a:lnTo>
                  <a:lnTo>
                    <a:pt x="5586" y="568"/>
                  </a:lnTo>
                  <a:lnTo>
                    <a:pt x="5586" y="2172"/>
                  </a:lnTo>
                  <a:cubicBezTo>
                    <a:pt x="7779" y="934"/>
                    <a:pt x="10218" y="192"/>
                    <a:pt x="12728" y="-1"/>
                  </a:cubicBezTo>
                  <a:cubicBezTo>
                    <a:pt x="19921" y="-1"/>
                    <a:pt x="21681" y="4086"/>
                    <a:pt x="21681" y="12575"/>
                  </a:cubicBezTo>
                  <a:lnTo>
                    <a:pt x="21681" y="26444"/>
                  </a:lnTo>
                  <a:lnTo>
                    <a:pt x="16093" y="26444"/>
                  </a:lnTo>
                  <a:lnTo>
                    <a:pt x="16093" y="12730"/>
                  </a:lnTo>
                  <a:cubicBezTo>
                    <a:pt x="16093" y="7555"/>
                    <a:pt x="15420" y="5019"/>
                    <a:pt x="11485" y="5019"/>
                  </a:cubicBezTo>
                  <a:cubicBezTo>
                    <a:pt x="9468" y="5085"/>
                    <a:pt x="7482" y="5542"/>
                    <a:pt x="5638" y="6364"/>
                  </a:cubicBezTo>
                  <a:lnTo>
                    <a:pt x="5638" y="26444"/>
                  </a:lnTo>
                  <a:close/>
                </a:path>
              </a:pathLst>
            </a:custGeom>
            <a:solidFill>
              <a:srgbClr val="616DC6"/>
            </a:solidFill>
            <a:ln w="5760"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F7BB21A6-01BB-4475-9BB6-8103A5B0D519}"/>
                </a:ext>
              </a:extLst>
            </p:cNvPr>
            <p:cNvSpPr/>
            <p:nvPr/>
          </p:nvSpPr>
          <p:spPr>
            <a:xfrm>
              <a:off x="10767295" y="6706716"/>
              <a:ext cx="23080" cy="27062"/>
            </a:xfrm>
            <a:custGeom>
              <a:avLst/>
              <a:gdLst>
                <a:gd name="connsiteX0" fmla="*/ 20803 w 23080"/>
                <a:gd name="connsiteY0" fmla="*/ 20337 h 27062"/>
                <a:gd name="connsiteX1" fmla="*/ 22871 w 23080"/>
                <a:gd name="connsiteY1" fmla="*/ 22714 h 27062"/>
                <a:gd name="connsiteX2" fmla="*/ 23079 w 23080"/>
                <a:gd name="connsiteY2" fmla="*/ 22719 h 27062"/>
                <a:gd name="connsiteX3" fmla="*/ 22924 w 23080"/>
                <a:gd name="connsiteY3" fmla="*/ 27012 h 27062"/>
                <a:gd name="connsiteX4" fmla="*/ 16041 w 23080"/>
                <a:gd name="connsiteY4" fmla="*/ 25098 h 27062"/>
                <a:gd name="connsiteX5" fmla="*/ 7710 w 23080"/>
                <a:gd name="connsiteY5" fmla="*/ 27012 h 27062"/>
                <a:gd name="connsiteX6" fmla="*/ -1 w 23080"/>
                <a:gd name="connsiteY6" fmla="*/ 18784 h 27062"/>
                <a:gd name="connsiteX7" fmla="*/ 8537 w 23080"/>
                <a:gd name="connsiteY7" fmla="*/ 10970 h 27062"/>
                <a:gd name="connsiteX8" fmla="*/ 15214 w 23080"/>
                <a:gd name="connsiteY8" fmla="*/ 10401 h 27062"/>
                <a:gd name="connsiteX9" fmla="*/ 15214 w 23080"/>
                <a:gd name="connsiteY9" fmla="*/ 8538 h 27062"/>
                <a:gd name="connsiteX10" fmla="*/ 11436 w 23080"/>
                <a:gd name="connsiteY10" fmla="*/ 4812 h 27062"/>
                <a:gd name="connsiteX11" fmla="*/ 1705 w 23080"/>
                <a:gd name="connsiteY11" fmla="*/ 5329 h 27062"/>
                <a:gd name="connsiteX12" fmla="*/ 1499 w 23080"/>
                <a:gd name="connsiteY12" fmla="*/ 1344 h 27062"/>
                <a:gd name="connsiteX13" fmla="*/ 11901 w 23080"/>
                <a:gd name="connsiteY13" fmla="*/ -1 h 27062"/>
                <a:gd name="connsiteX14" fmla="*/ 20803 w 23080"/>
                <a:gd name="connsiteY14" fmla="*/ 8538 h 27062"/>
                <a:gd name="connsiteX15" fmla="*/ 9210 w 23080"/>
                <a:gd name="connsiteY15" fmla="*/ 14955 h 27062"/>
                <a:gd name="connsiteX16" fmla="*/ 5639 w 23080"/>
                <a:gd name="connsiteY16" fmla="*/ 18630 h 27062"/>
                <a:gd name="connsiteX17" fmla="*/ 8796 w 23080"/>
                <a:gd name="connsiteY17" fmla="*/ 22408 h 27062"/>
                <a:gd name="connsiteX18" fmla="*/ 15214 w 23080"/>
                <a:gd name="connsiteY18" fmla="*/ 21269 h 27062"/>
                <a:gd name="connsiteX19" fmla="*/ 15214 w 23080"/>
                <a:gd name="connsiteY19" fmla="*/ 14386 h 2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080" h="27062">
                  <a:moveTo>
                    <a:pt x="20803" y="20337"/>
                  </a:moveTo>
                  <a:cubicBezTo>
                    <a:pt x="20718" y="21564"/>
                    <a:pt x="21644" y="22628"/>
                    <a:pt x="22871" y="22714"/>
                  </a:cubicBezTo>
                  <a:cubicBezTo>
                    <a:pt x="22940" y="22719"/>
                    <a:pt x="23010" y="22720"/>
                    <a:pt x="23079" y="22719"/>
                  </a:cubicBezTo>
                  <a:lnTo>
                    <a:pt x="22924" y="27012"/>
                  </a:lnTo>
                  <a:cubicBezTo>
                    <a:pt x="20471" y="27259"/>
                    <a:pt x="18015" y="26576"/>
                    <a:pt x="16041" y="25098"/>
                  </a:cubicBezTo>
                  <a:cubicBezTo>
                    <a:pt x="13409" y="26255"/>
                    <a:pt x="10583" y="26905"/>
                    <a:pt x="7710" y="27012"/>
                  </a:cubicBezTo>
                  <a:cubicBezTo>
                    <a:pt x="2585" y="27012"/>
                    <a:pt x="-1" y="24168"/>
                    <a:pt x="-1" y="18784"/>
                  </a:cubicBezTo>
                  <a:cubicBezTo>
                    <a:pt x="-1" y="13299"/>
                    <a:pt x="2999" y="11436"/>
                    <a:pt x="8537" y="10970"/>
                  </a:cubicBezTo>
                  <a:lnTo>
                    <a:pt x="15214" y="10401"/>
                  </a:lnTo>
                  <a:lnTo>
                    <a:pt x="15214" y="8538"/>
                  </a:lnTo>
                  <a:cubicBezTo>
                    <a:pt x="15214" y="5692"/>
                    <a:pt x="13973" y="4812"/>
                    <a:pt x="11436" y="4812"/>
                  </a:cubicBezTo>
                  <a:cubicBezTo>
                    <a:pt x="7969" y="4812"/>
                    <a:pt x="1705" y="5329"/>
                    <a:pt x="1705" y="5329"/>
                  </a:cubicBezTo>
                  <a:lnTo>
                    <a:pt x="1499" y="1344"/>
                  </a:lnTo>
                  <a:cubicBezTo>
                    <a:pt x="4914" y="555"/>
                    <a:pt x="8398" y="105"/>
                    <a:pt x="11901" y="-1"/>
                  </a:cubicBezTo>
                  <a:cubicBezTo>
                    <a:pt x="18217" y="-1"/>
                    <a:pt x="20803" y="2639"/>
                    <a:pt x="20803" y="8538"/>
                  </a:cubicBezTo>
                  <a:close/>
                  <a:moveTo>
                    <a:pt x="9210" y="14955"/>
                  </a:moveTo>
                  <a:cubicBezTo>
                    <a:pt x="6830" y="15162"/>
                    <a:pt x="5639" y="16301"/>
                    <a:pt x="5639" y="18630"/>
                  </a:cubicBezTo>
                  <a:cubicBezTo>
                    <a:pt x="5639" y="20959"/>
                    <a:pt x="6623" y="22408"/>
                    <a:pt x="8796" y="22408"/>
                  </a:cubicBezTo>
                  <a:cubicBezTo>
                    <a:pt x="10976" y="22316"/>
                    <a:pt x="13135" y="21933"/>
                    <a:pt x="15214" y="21269"/>
                  </a:cubicBezTo>
                  <a:lnTo>
                    <a:pt x="15214" y="14386"/>
                  </a:lnTo>
                  <a:close/>
                </a:path>
              </a:pathLst>
            </a:custGeom>
            <a:solidFill>
              <a:srgbClr val="616DC6"/>
            </a:solidFill>
            <a:ln w="5760"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01DF3E07-828C-4117-BB9B-2AAB03E7ED3E}"/>
                </a:ext>
              </a:extLst>
            </p:cNvPr>
            <p:cNvSpPr/>
            <p:nvPr/>
          </p:nvSpPr>
          <p:spPr>
            <a:xfrm>
              <a:off x="10795494" y="6696521"/>
              <a:ext cx="5642" cy="36640"/>
            </a:xfrm>
            <a:custGeom>
              <a:avLst/>
              <a:gdLst>
                <a:gd name="connsiteX0" fmla="*/ -1 w 5642"/>
                <a:gd name="connsiteY0" fmla="*/ -1 h 36640"/>
                <a:gd name="connsiteX1" fmla="*/ 5641 w 5642"/>
                <a:gd name="connsiteY1" fmla="*/ -1 h 36640"/>
                <a:gd name="connsiteX2" fmla="*/ 5641 w 5642"/>
                <a:gd name="connsiteY2" fmla="*/ 36640 h 36640"/>
                <a:gd name="connsiteX3" fmla="*/ -1 w 5642"/>
                <a:gd name="connsiteY3" fmla="*/ 36640 h 36640"/>
              </a:gdLst>
              <a:ahLst/>
              <a:cxnLst>
                <a:cxn ang="0">
                  <a:pos x="connsiteX0" y="connsiteY0"/>
                </a:cxn>
                <a:cxn ang="0">
                  <a:pos x="connsiteX1" y="connsiteY1"/>
                </a:cxn>
                <a:cxn ang="0">
                  <a:pos x="connsiteX2" y="connsiteY2"/>
                </a:cxn>
                <a:cxn ang="0">
                  <a:pos x="connsiteX3" y="connsiteY3"/>
                </a:cxn>
              </a:cxnLst>
              <a:rect l="l" t="t" r="r" b="b"/>
              <a:pathLst>
                <a:path w="5642" h="36640">
                  <a:moveTo>
                    <a:pt x="-1" y="-1"/>
                  </a:moveTo>
                  <a:lnTo>
                    <a:pt x="5641" y="-1"/>
                  </a:lnTo>
                  <a:lnTo>
                    <a:pt x="5641" y="36640"/>
                  </a:lnTo>
                  <a:lnTo>
                    <a:pt x="-1" y="36640"/>
                  </a:lnTo>
                  <a:close/>
                </a:path>
              </a:pathLst>
            </a:custGeom>
            <a:solidFill>
              <a:srgbClr val="616DC6"/>
            </a:solidFill>
            <a:ln w="5760"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9851C846-4BFD-429D-96DA-49D07C197A4A}"/>
                </a:ext>
              </a:extLst>
            </p:cNvPr>
            <p:cNvSpPr/>
            <p:nvPr/>
          </p:nvSpPr>
          <p:spPr>
            <a:xfrm>
              <a:off x="10820332" y="6697588"/>
              <a:ext cx="25168" cy="35573"/>
            </a:xfrm>
            <a:custGeom>
              <a:avLst/>
              <a:gdLst>
                <a:gd name="connsiteX0" fmla="*/ 5743 w 25168"/>
                <a:gd name="connsiteY0" fmla="*/ 24550 h 35573"/>
                <a:gd name="connsiteX1" fmla="*/ 5743 w 25168"/>
                <a:gd name="connsiteY1" fmla="*/ 35573 h 35573"/>
                <a:gd name="connsiteX2" fmla="*/ -1 w 25168"/>
                <a:gd name="connsiteY2" fmla="*/ 35573 h 35573"/>
                <a:gd name="connsiteX3" fmla="*/ -1 w 25168"/>
                <a:gd name="connsiteY3" fmla="*/ 122 h 35573"/>
                <a:gd name="connsiteX4" fmla="*/ 12991 w 25168"/>
                <a:gd name="connsiteY4" fmla="*/ 122 h 35573"/>
                <a:gd name="connsiteX5" fmla="*/ 25028 w 25168"/>
                <a:gd name="connsiteY5" fmla="*/ 8966 h 35573"/>
                <a:gd name="connsiteX6" fmla="*/ 25048 w 25168"/>
                <a:gd name="connsiteY6" fmla="*/ 12025 h 35573"/>
                <a:gd name="connsiteX7" fmla="*/ 15780 w 25168"/>
                <a:gd name="connsiteY7" fmla="*/ 24496 h 35573"/>
                <a:gd name="connsiteX8" fmla="*/ 12991 w 25168"/>
                <a:gd name="connsiteY8" fmla="*/ 24550 h 35573"/>
                <a:gd name="connsiteX9" fmla="*/ 12938 w 25168"/>
                <a:gd name="connsiteY9" fmla="*/ 19581 h 35573"/>
                <a:gd name="connsiteX10" fmla="*/ 19149 w 25168"/>
                <a:gd name="connsiteY10" fmla="*/ 12025 h 35573"/>
                <a:gd name="connsiteX11" fmla="*/ 12938 w 25168"/>
                <a:gd name="connsiteY11" fmla="*/ 5090 h 35573"/>
                <a:gd name="connsiteX12" fmla="*/ 5743 w 25168"/>
                <a:gd name="connsiteY12" fmla="*/ 5090 h 35573"/>
                <a:gd name="connsiteX13" fmla="*/ 5743 w 25168"/>
                <a:gd name="connsiteY13" fmla="*/ 19581 h 3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168" h="35573">
                  <a:moveTo>
                    <a:pt x="5743" y="24550"/>
                  </a:moveTo>
                  <a:lnTo>
                    <a:pt x="5743" y="35573"/>
                  </a:lnTo>
                  <a:lnTo>
                    <a:pt x="-1" y="35573"/>
                  </a:lnTo>
                  <a:lnTo>
                    <a:pt x="-1" y="122"/>
                  </a:lnTo>
                  <a:lnTo>
                    <a:pt x="12991" y="122"/>
                  </a:lnTo>
                  <a:cubicBezTo>
                    <a:pt x="18757" y="-760"/>
                    <a:pt x="24146" y="3200"/>
                    <a:pt x="25028" y="8966"/>
                  </a:cubicBezTo>
                  <a:cubicBezTo>
                    <a:pt x="25183" y="9979"/>
                    <a:pt x="25190" y="11009"/>
                    <a:pt x="25048" y="12025"/>
                  </a:cubicBezTo>
                  <a:cubicBezTo>
                    <a:pt x="25933" y="18028"/>
                    <a:pt x="21784" y="23612"/>
                    <a:pt x="15780" y="24496"/>
                  </a:cubicBezTo>
                  <a:cubicBezTo>
                    <a:pt x="14857" y="24633"/>
                    <a:pt x="13919" y="24651"/>
                    <a:pt x="12991" y="24550"/>
                  </a:cubicBezTo>
                  <a:close/>
                  <a:moveTo>
                    <a:pt x="12938" y="19581"/>
                  </a:moveTo>
                  <a:cubicBezTo>
                    <a:pt x="17232" y="19581"/>
                    <a:pt x="19149" y="16942"/>
                    <a:pt x="19149" y="12025"/>
                  </a:cubicBezTo>
                  <a:cubicBezTo>
                    <a:pt x="19149" y="7160"/>
                    <a:pt x="17232" y="5090"/>
                    <a:pt x="12938" y="5090"/>
                  </a:cubicBezTo>
                  <a:lnTo>
                    <a:pt x="5743" y="5090"/>
                  </a:lnTo>
                  <a:lnTo>
                    <a:pt x="5743" y="19581"/>
                  </a:lnTo>
                  <a:close/>
                </a:path>
              </a:pathLst>
            </a:custGeom>
            <a:solidFill>
              <a:srgbClr val="616DC6"/>
            </a:solidFill>
            <a:ln w="5760"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CC8CE23C-9BE6-44F2-A374-0D01A45378BB}"/>
                </a:ext>
              </a:extLst>
            </p:cNvPr>
            <p:cNvSpPr/>
            <p:nvPr/>
          </p:nvSpPr>
          <p:spPr>
            <a:xfrm>
              <a:off x="10849984" y="6707285"/>
              <a:ext cx="21527" cy="26444"/>
            </a:xfrm>
            <a:custGeom>
              <a:avLst/>
              <a:gdLst>
                <a:gd name="connsiteX0" fmla="*/ 21526 w 21527"/>
                <a:gd name="connsiteY0" fmla="*/ -1 h 26444"/>
                <a:gd name="connsiteX1" fmla="*/ 21526 w 21527"/>
                <a:gd name="connsiteY1" fmla="*/ 25876 h 26444"/>
                <a:gd name="connsiteX2" fmla="*/ 15939 w 21527"/>
                <a:gd name="connsiteY2" fmla="*/ 25876 h 26444"/>
                <a:gd name="connsiteX3" fmla="*/ 15939 w 21527"/>
                <a:gd name="connsiteY3" fmla="*/ 24272 h 26444"/>
                <a:gd name="connsiteX4" fmla="*/ 8951 w 21527"/>
                <a:gd name="connsiteY4" fmla="*/ 26444 h 26444"/>
                <a:gd name="connsiteX5" fmla="*/ -1 w 21527"/>
                <a:gd name="connsiteY5" fmla="*/ 13507 h 26444"/>
                <a:gd name="connsiteX6" fmla="*/ -1 w 21527"/>
                <a:gd name="connsiteY6" fmla="*/ -1 h 26444"/>
                <a:gd name="connsiteX7" fmla="*/ 5638 w 21527"/>
                <a:gd name="connsiteY7" fmla="*/ -1 h 26444"/>
                <a:gd name="connsiteX8" fmla="*/ 5638 w 21527"/>
                <a:gd name="connsiteY8" fmla="*/ 13560 h 26444"/>
                <a:gd name="connsiteX9" fmla="*/ 10037 w 21527"/>
                <a:gd name="connsiteY9" fmla="*/ 21425 h 26444"/>
                <a:gd name="connsiteX10" fmla="*/ 15939 w 21527"/>
                <a:gd name="connsiteY10" fmla="*/ 20079 h 26444"/>
                <a:gd name="connsiteX11" fmla="*/ 15939 w 21527"/>
                <a:gd name="connsiteY11" fmla="*/ -1 h 2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527" h="26444">
                  <a:moveTo>
                    <a:pt x="21526" y="-1"/>
                  </a:moveTo>
                  <a:lnTo>
                    <a:pt x="21526" y="25876"/>
                  </a:lnTo>
                  <a:lnTo>
                    <a:pt x="15939" y="25876"/>
                  </a:lnTo>
                  <a:lnTo>
                    <a:pt x="15939" y="24272"/>
                  </a:lnTo>
                  <a:cubicBezTo>
                    <a:pt x="13793" y="25492"/>
                    <a:pt x="11410" y="26233"/>
                    <a:pt x="8951" y="26444"/>
                  </a:cubicBezTo>
                  <a:cubicBezTo>
                    <a:pt x="1551" y="26444"/>
                    <a:pt x="-1" y="22616"/>
                    <a:pt x="-1" y="13507"/>
                  </a:cubicBezTo>
                  <a:lnTo>
                    <a:pt x="-1" y="-1"/>
                  </a:lnTo>
                  <a:lnTo>
                    <a:pt x="5638" y="-1"/>
                  </a:lnTo>
                  <a:lnTo>
                    <a:pt x="5638" y="13560"/>
                  </a:lnTo>
                  <a:cubicBezTo>
                    <a:pt x="5638" y="19304"/>
                    <a:pt x="6002" y="21425"/>
                    <a:pt x="10037" y="21425"/>
                  </a:cubicBezTo>
                  <a:cubicBezTo>
                    <a:pt x="12074" y="21372"/>
                    <a:pt x="14080" y="20914"/>
                    <a:pt x="15939" y="20079"/>
                  </a:cubicBezTo>
                  <a:lnTo>
                    <a:pt x="15939" y="-1"/>
                  </a:lnTo>
                  <a:close/>
                </a:path>
              </a:pathLst>
            </a:custGeom>
            <a:solidFill>
              <a:srgbClr val="616DC6"/>
            </a:solidFill>
            <a:ln w="5760"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7B9D85E9-4C90-473A-B7DC-29CF1A112406}"/>
                </a:ext>
              </a:extLst>
            </p:cNvPr>
            <p:cNvSpPr/>
            <p:nvPr/>
          </p:nvSpPr>
          <p:spPr>
            <a:xfrm>
              <a:off x="10878338" y="6706716"/>
              <a:ext cx="22150" cy="37570"/>
            </a:xfrm>
            <a:custGeom>
              <a:avLst/>
              <a:gdLst>
                <a:gd name="connsiteX0" fmla="*/ -1 w 22150"/>
                <a:gd name="connsiteY0" fmla="*/ 568 h 37570"/>
                <a:gd name="connsiteX1" fmla="*/ 5590 w 22150"/>
                <a:gd name="connsiteY1" fmla="*/ 568 h 37570"/>
                <a:gd name="connsiteX2" fmla="*/ 5590 w 22150"/>
                <a:gd name="connsiteY2" fmla="*/ 2172 h 37570"/>
                <a:gd name="connsiteX3" fmla="*/ 12266 w 22150"/>
                <a:gd name="connsiteY3" fmla="*/ -1 h 37570"/>
                <a:gd name="connsiteX4" fmla="*/ 22149 w 22150"/>
                <a:gd name="connsiteY4" fmla="*/ 13248 h 37570"/>
                <a:gd name="connsiteX5" fmla="*/ 10560 w 22150"/>
                <a:gd name="connsiteY5" fmla="*/ 27012 h 37570"/>
                <a:gd name="connsiteX6" fmla="*/ 5642 w 22150"/>
                <a:gd name="connsiteY6" fmla="*/ 26549 h 37570"/>
                <a:gd name="connsiteX7" fmla="*/ 5642 w 22150"/>
                <a:gd name="connsiteY7" fmla="*/ 37570 h 37570"/>
                <a:gd name="connsiteX8" fmla="*/ -1 w 22150"/>
                <a:gd name="connsiteY8" fmla="*/ 37570 h 37570"/>
                <a:gd name="connsiteX9" fmla="*/ 5642 w 22150"/>
                <a:gd name="connsiteY9" fmla="*/ 6468 h 37570"/>
                <a:gd name="connsiteX10" fmla="*/ 5642 w 22150"/>
                <a:gd name="connsiteY10" fmla="*/ 21736 h 37570"/>
                <a:gd name="connsiteX11" fmla="*/ 10195 w 22150"/>
                <a:gd name="connsiteY11" fmla="*/ 22149 h 37570"/>
                <a:gd name="connsiteX12" fmla="*/ 16407 w 22150"/>
                <a:gd name="connsiteY12" fmla="*/ 13248 h 37570"/>
                <a:gd name="connsiteX13" fmla="*/ 11280 w 22150"/>
                <a:gd name="connsiteY13" fmla="*/ 5019 h 37570"/>
                <a:gd name="connsiteX14" fmla="*/ 5642 w 22150"/>
                <a:gd name="connsiteY14" fmla="*/ 6468 h 37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50" h="37570">
                  <a:moveTo>
                    <a:pt x="-1" y="568"/>
                  </a:moveTo>
                  <a:lnTo>
                    <a:pt x="5590" y="568"/>
                  </a:lnTo>
                  <a:lnTo>
                    <a:pt x="5590" y="2172"/>
                  </a:lnTo>
                  <a:cubicBezTo>
                    <a:pt x="7620" y="950"/>
                    <a:pt x="9905" y="207"/>
                    <a:pt x="12266" y="-1"/>
                  </a:cubicBezTo>
                  <a:cubicBezTo>
                    <a:pt x="18994" y="-1"/>
                    <a:pt x="22149" y="3828"/>
                    <a:pt x="22149" y="13248"/>
                  </a:cubicBezTo>
                  <a:cubicBezTo>
                    <a:pt x="22149" y="23908"/>
                    <a:pt x="18530" y="27012"/>
                    <a:pt x="10560" y="27012"/>
                  </a:cubicBezTo>
                  <a:cubicBezTo>
                    <a:pt x="8907" y="26976"/>
                    <a:pt x="7266" y="26822"/>
                    <a:pt x="5642" y="26549"/>
                  </a:cubicBezTo>
                  <a:lnTo>
                    <a:pt x="5642" y="37570"/>
                  </a:lnTo>
                  <a:lnTo>
                    <a:pt x="-1" y="37570"/>
                  </a:lnTo>
                  <a:close/>
                  <a:moveTo>
                    <a:pt x="5642" y="6468"/>
                  </a:moveTo>
                  <a:lnTo>
                    <a:pt x="5642" y="21736"/>
                  </a:lnTo>
                  <a:cubicBezTo>
                    <a:pt x="7150" y="21974"/>
                    <a:pt x="8670" y="22113"/>
                    <a:pt x="10195" y="22149"/>
                  </a:cubicBezTo>
                  <a:cubicBezTo>
                    <a:pt x="15009" y="22149"/>
                    <a:pt x="16407" y="19613"/>
                    <a:pt x="16407" y="13248"/>
                  </a:cubicBezTo>
                  <a:cubicBezTo>
                    <a:pt x="16407" y="7192"/>
                    <a:pt x="14493" y="5019"/>
                    <a:pt x="11280" y="5019"/>
                  </a:cubicBezTo>
                  <a:cubicBezTo>
                    <a:pt x="9325" y="5124"/>
                    <a:pt x="7405" y="5616"/>
                    <a:pt x="5642" y="6468"/>
                  </a:cubicBezTo>
                  <a:close/>
                </a:path>
              </a:pathLst>
            </a:custGeom>
            <a:solidFill>
              <a:srgbClr val="616DC6"/>
            </a:solidFill>
            <a:ln w="5760"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DAB647C9-12DB-4BA7-922E-BD4B7FA6855F}"/>
                </a:ext>
              </a:extLst>
            </p:cNvPr>
            <p:cNvSpPr/>
            <p:nvPr/>
          </p:nvSpPr>
          <p:spPr>
            <a:xfrm>
              <a:off x="10906127" y="6696935"/>
              <a:ext cx="5643" cy="36227"/>
            </a:xfrm>
            <a:custGeom>
              <a:avLst/>
              <a:gdLst>
                <a:gd name="connsiteX0" fmla="*/ -1 w 5643"/>
                <a:gd name="connsiteY0" fmla="*/ -1 h 36227"/>
                <a:gd name="connsiteX1" fmla="*/ 5642 w 5643"/>
                <a:gd name="connsiteY1" fmla="*/ -1 h 36227"/>
                <a:gd name="connsiteX2" fmla="*/ 5642 w 5643"/>
                <a:gd name="connsiteY2" fmla="*/ 5951 h 36227"/>
                <a:gd name="connsiteX3" fmla="*/ -1 w 5643"/>
                <a:gd name="connsiteY3" fmla="*/ 5951 h 36227"/>
                <a:gd name="connsiteX4" fmla="*/ -1 w 5643"/>
                <a:gd name="connsiteY4" fmla="*/ 10349 h 36227"/>
                <a:gd name="connsiteX5" fmla="*/ 5642 w 5643"/>
                <a:gd name="connsiteY5" fmla="*/ 10349 h 36227"/>
                <a:gd name="connsiteX6" fmla="*/ 5642 w 5643"/>
                <a:gd name="connsiteY6" fmla="*/ 36226 h 36227"/>
                <a:gd name="connsiteX7" fmla="*/ -1 w 5643"/>
                <a:gd name="connsiteY7" fmla="*/ 36226 h 36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43" h="36227">
                  <a:moveTo>
                    <a:pt x="-1" y="-1"/>
                  </a:moveTo>
                  <a:lnTo>
                    <a:pt x="5642" y="-1"/>
                  </a:lnTo>
                  <a:lnTo>
                    <a:pt x="5642" y="5951"/>
                  </a:lnTo>
                  <a:lnTo>
                    <a:pt x="-1" y="5951"/>
                  </a:lnTo>
                  <a:close/>
                  <a:moveTo>
                    <a:pt x="-1" y="10349"/>
                  </a:moveTo>
                  <a:lnTo>
                    <a:pt x="5642" y="10349"/>
                  </a:lnTo>
                  <a:lnTo>
                    <a:pt x="5642" y="36226"/>
                  </a:lnTo>
                  <a:lnTo>
                    <a:pt x="-1" y="36226"/>
                  </a:lnTo>
                  <a:close/>
                </a:path>
              </a:pathLst>
            </a:custGeom>
            <a:solidFill>
              <a:srgbClr val="616DC6"/>
            </a:solidFill>
            <a:ln w="5760"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B0497D76-1C73-4D94-A076-8A6F89262650}"/>
                </a:ext>
              </a:extLst>
            </p:cNvPr>
            <p:cNvSpPr/>
            <p:nvPr/>
          </p:nvSpPr>
          <p:spPr>
            <a:xfrm>
              <a:off x="10918910" y="6696521"/>
              <a:ext cx="5643" cy="36640"/>
            </a:xfrm>
            <a:custGeom>
              <a:avLst/>
              <a:gdLst>
                <a:gd name="connsiteX0" fmla="*/ -1 w 5643"/>
                <a:gd name="connsiteY0" fmla="*/ -1 h 36640"/>
                <a:gd name="connsiteX1" fmla="*/ 5642 w 5643"/>
                <a:gd name="connsiteY1" fmla="*/ -1 h 36640"/>
                <a:gd name="connsiteX2" fmla="*/ 5642 w 5643"/>
                <a:gd name="connsiteY2" fmla="*/ 36640 h 36640"/>
                <a:gd name="connsiteX3" fmla="*/ -1 w 5643"/>
                <a:gd name="connsiteY3" fmla="*/ 36640 h 36640"/>
              </a:gdLst>
              <a:ahLst/>
              <a:cxnLst>
                <a:cxn ang="0">
                  <a:pos x="connsiteX0" y="connsiteY0"/>
                </a:cxn>
                <a:cxn ang="0">
                  <a:pos x="connsiteX1" y="connsiteY1"/>
                </a:cxn>
                <a:cxn ang="0">
                  <a:pos x="connsiteX2" y="connsiteY2"/>
                </a:cxn>
                <a:cxn ang="0">
                  <a:pos x="connsiteX3" y="connsiteY3"/>
                </a:cxn>
              </a:cxnLst>
              <a:rect l="l" t="t" r="r" b="b"/>
              <a:pathLst>
                <a:path w="5643" h="36640">
                  <a:moveTo>
                    <a:pt x="-1" y="-1"/>
                  </a:moveTo>
                  <a:lnTo>
                    <a:pt x="5642" y="-1"/>
                  </a:lnTo>
                  <a:lnTo>
                    <a:pt x="5642" y="36640"/>
                  </a:lnTo>
                  <a:lnTo>
                    <a:pt x="-1" y="36640"/>
                  </a:lnTo>
                  <a:close/>
                </a:path>
              </a:pathLst>
            </a:custGeom>
            <a:solidFill>
              <a:srgbClr val="616DC6"/>
            </a:solidFill>
            <a:ln w="5760"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4767E295-FDCB-4D7A-BC8A-2B0EF28A4D5C}"/>
                </a:ext>
              </a:extLst>
            </p:cNvPr>
            <p:cNvSpPr/>
            <p:nvPr/>
          </p:nvSpPr>
          <p:spPr>
            <a:xfrm>
              <a:off x="10940689" y="6697711"/>
              <a:ext cx="28982" cy="35450"/>
            </a:xfrm>
            <a:custGeom>
              <a:avLst/>
              <a:gdLst>
                <a:gd name="connsiteX0" fmla="*/ 8751 w 28982"/>
                <a:gd name="connsiteY0" fmla="*/ -1 h 35450"/>
                <a:gd name="connsiteX1" fmla="*/ 20183 w 28982"/>
                <a:gd name="connsiteY1" fmla="*/ -1 h 35450"/>
                <a:gd name="connsiteX2" fmla="*/ 28981 w 28982"/>
                <a:gd name="connsiteY2" fmla="*/ 35450 h 35450"/>
                <a:gd name="connsiteX3" fmla="*/ 23187 w 28982"/>
                <a:gd name="connsiteY3" fmla="*/ 35450 h 35450"/>
                <a:gd name="connsiteX4" fmla="*/ 21273 w 28982"/>
                <a:gd name="connsiteY4" fmla="*/ 27842 h 35450"/>
                <a:gd name="connsiteX5" fmla="*/ 7660 w 28982"/>
                <a:gd name="connsiteY5" fmla="*/ 27842 h 35450"/>
                <a:gd name="connsiteX6" fmla="*/ 5746 w 28982"/>
                <a:gd name="connsiteY6" fmla="*/ 35450 h 35450"/>
                <a:gd name="connsiteX7" fmla="*/ -1 w 28982"/>
                <a:gd name="connsiteY7" fmla="*/ 35450 h 35450"/>
                <a:gd name="connsiteX8" fmla="*/ 8797 w 28982"/>
                <a:gd name="connsiteY8" fmla="*/ 22770 h 35450"/>
                <a:gd name="connsiteX9" fmla="*/ 20131 w 28982"/>
                <a:gd name="connsiteY9" fmla="*/ 22770 h 35450"/>
                <a:gd name="connsiteX10" fmla="*/ 15786 w 28982"/>
                <a:gd name="connsiteY10" fmla="*/ 4813 h 35450"/>
                <a:gd name="connsiteX11" fmla="*/ 13199 w 28982"/>
                <a:gd name="connsiteY11" fmla="*/ 4813 h 3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982" h="35450">
                  <a:moveTo>
                    <a:pt x="8751" y="-1"/>
                  </a:moveTo>
                  <a:lnTo>
                    <a:pt x="20183" y="-1"/>
                  </a:lnTo>
                  <a:lnTo>
                    <a:pt x="28981" y="35450"/>
                  </a:lnTo>
                  <a:lnTo>
                    <a:pt x="23187" y="35450"/>
                  </a:lnTo>
                  <a:lnTo>
                    <a:pt x="21273" y="27842"/>
                  </a:lnTo>
                  <a:lnTo>
                    <a:pt x="7660" y="27842"/>
                  </a:lnTo>
                  <a:lnTo>
                    <a:pt x="5746" y="35450"/>
                  </a:lnTo>
                  <a:lnTo>
                    <a:pt x="-1" y="35450"/>
                  </a:lnTo>
                  <a:close/>
                  <a:moveTo>
                    <a:pt x="8797" y="22770"/>
                  </a:moveTo>
                  <a:lnTo>
                    <a:pt x="20131" y="22770"/>
                  </a:lnTo>
                  <a:lnTo>
                    <a:pt x="15786" y="4813"/>
                  </a:lnTo>
                  <a:lnTo>
                    <a:pt x="13199" y="4813"/>
                  </a:lnTo>
                  <a:close/>
                </a:path>
              </a:pathLst>
            </a:custGeom>
            <a:solidFill>
              <a:srgbClr val="616DC6"/>
            </a:solidFill>
            <a:ln w="5760"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5E86A9F9-9F8D-44A9-8329-B9F04BDFA77A}"/>
                </a:ext>
              </a:extLst>
            </p:cNvPr>
            <p:cNvSpPr/>
            <p:nvPr/>
          </p:nvSpPr>
          <p:spPr>
            <a:xfrm>
              <a:off x="10972676" y="6706716"/>
              <a:ext cx="18577" cy="27013"/>
            </a:xfrm>
            <a:custGeom>
              <a:avLst/>
              <a:gdLst>
                <a:gd name="connsiteX0" fmla="*/ 18576 w 18577"/>
                <a:gd name="connsiteY0" fmla="*/ 983 h 27013"/>
                <a:gd name="connsiteX1" fmla="*/ 18367 w 18577"/>
                <a:gd name="connsiteY1" fmla="*/ 5433 h 27013"/>
                <a:gd name="connsiteX2" fmla="*/ 12312 w 18577"/>
                <a:gd name="connsiteY2" fmla="*/ 5019 h 27013"/>
                <a:gd name="connsiteX3" fmla="*/ 5688 w 18577"/>
                <a:gd name="connsiteY3" fmla="*/ 13143 h 27013"/>
                <a:gd name="connsiteX4" fmla="*/ 12364 w 18577"/>
                <a:gd name="connsiteY4" fmla="*/ 21993 h 27013"/>
                <a:gd name="connsiteX5" fmla="*/ 18420 w 18577"/>
                <a:gd name="connsiteY5" fmla="*/ 21579 h 27013"/>
                <a:gd name="connsiteX6" fmla="*/ 18576 w 18577"/>
                <a:gd name="connsiteY6" fmla="*/ 26081 h 27013"/>
                <a:gd name="connsiteX7" fmla="*/ 10705 w 18577"/>
                <a:gd name="connsiteY7" fmla="*/ 27012 h 27013"/>
                <a:gd name="connsiteX8" fmla="*/ -1 w 18577"/>
                <a:gd name="connsiteY8" fmla="*/ 13143 h 27013"/>
                <a:gd name="connsiteX9" fmla="*/ 10810 w 18577"/>
                <a:gd name="connsiteY9" fmla="*/ -1 h 27013"/>
                <a:gd name="connsiteX10" fmla="*/ 18576 w 18577"/>
                <a:gd name="connsiteY10" fmla="*/ 983 h 2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577" h="27013">
                  <a:moveTo>
                    <a:pt x="18576" y="983"/>
                  </a:moveTo>
                  <a:lnTo>
                    <a:pt x="18367" y="5433"/>
                  </a:lnTo>
                  <a:cubicBezTo>
                    <a:pt x="18367" y="5433"/>
                    <a:pt x="14278" y="5019"/>
                    <a:pt x="12312" y="5019"/>
                  </a:cubicBezTo>
                  <a:cubicBezTo>
                    <a:pt x="6930" y="5019"/>
                    <a:pt x="5688" y="7192"/>
                    <a:pt x="5688" y="13143"/>
                  </a:cubicBezTo>
                  <a:cubicBezTo>
                    <a:pt x="5688" y="19768"/>
                    <a:pt x="6773" y="21993"/>
                    <a:pt x="12364" y="21993"/>
                  </a:cubicBezTo>
                  <a:cubicBezTo>
                    <a:pt x="14330" y="21993"/>
                    <a:pt x="18420" y="21579"/>
                    <a:pt x="18420" y="21579"/>
                  </a:cubicBezTo>
                  <a:lnTo>
                    <a:pt x="18576" y="26081"/>
                  </a:lnTo>
                  <a:cubicBezTo>
                    <a:pt x="15972" y="26556"/>
                    <a:pt x="13344" y="26867"/>
                    <a:pt x="10705" y="27012"/>
                  </a:cubicBezTo>
                  <a:cubicBezTo>
                    <a:pt x="2736" y="27012"/>
                    <a:pt x="-1" y="23080"/>
                    <a:pt x="-1" y="13143"/>
                  </a:cubicBezTo>
                  <a:cubicBezTo>
                    <a:pt x="-1" y="3880"/>
                    <a:pt x="3102" y="-1"/>
                    <a:pt x="10810" y="-1"/>
                  </a:cubicBezTo>
                  <a:cubicBezTo>
                    <a:pt x="13420" y="144"/>
                    <a:pt x="16012" y="472"/>
                    <a:pt x="18576" y="983"/>
                  </a:cubicBezTo>
                  <a:close/>
                </a:path>
              </a:pathLst>
            </a:custGeom>
            <a:solidFill>
              <a:srgbClr val="616DC6"/>
            </a:solidFill>
            <a:ln w="5760"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EEA67BF5-CAF0-49DA-88D7-4EE284A75716}"/>
                </a:ext>
              </a:extLst>
            </p:cNvPr>
            <p:cNvSpPr/>
            <p:nvPr/>
          </p:nvSpPr>
          <p:spPr>
            <a:xfrm>
              <a:off x="10996683" y="6696521"/>
              <a:ext cx="21680" cy="36640"/>
            </a:xfrm>
            <a:custGeom>
              <a:avLst/>
              <a:gdLst>
                <a:gd name="connsiteX0" fmla="*/ -1 w 21680"/>
                <a:gd name="connsiteY0" fmla="*/ 36640 h 36640"/>
                <a:gd name="connsiteX1" fmla="*/ -1 w 21680"/>
                <a:gd name="connsiteY1" fmla="*/ -1 h 36640"/>
                <a:gd name="connsiteX2" fmla="*/ 5642 w 21680"/>
                <a:gd name="connsiteY2" fmla="*/ -1 h 36640"/>
                <a:gd name="connsiteX3" fmla="*/ 5642 w 21680"/>
                <a:gd name="connsiteY3" fmla="*/ 12109 h 36640"/>
                <a:gd name="connsiteX4" fmla="*/ 12730 w 21680"/>
                <a:gd name="connsiteY4" fmla="*/ 10195 h 36640"/>
                <a:gd name="connsiteX5" fmla="*/ 21679 w 21680"/>
                <a:gd name="connsiteY5" fmla="*/ 22771 h 36640"/>
                <a:gd name="connsiteX6" fmla="*/ 21679 w 21680"/>
                <a:gd name="connsiteY6" fmla="*/ 36640 h 36640"/>
                <a:gd name="connsiteX7" fmla="*/ 16041 w 21680"/>
                <a:gd name="connsiteY7" fmla="*/ 36640 h 36640"/>
                <a:gd name="connsiteX8" fmla="*/ 16041 w 21680"/>
                <a:gd name="connsiteY8" fmla="*/ 22925 h 36640"/>
                <a:gd name="connsiteX9" fmla="*/ 11436 w 21680"/>
                <a:gd name="connsiteY9" fmla="*/ 15214 h 36640"/>
                <a:gd name="connsiteX10" fmla="*/ 5636 w 21680"/>
                <a:gd name="connsiteY10" fmla="*/ 16353 h 36640"/>
                <a:gd name="connsiteX11" fmla="*/ 5636 w 21680"/>
                <a:gd name="connsiteY11" fmla="*/ 36640 h 3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0" h="36640">
                  <a:moveTo>
                    <a:pt x="-1" y="36640"/>
                  </a:moveTo>
                  <a:lnTo>
                    <a:pt x="-1" y="-1"/>
                  </a:lnTo>
                  <a:lnTo>
                    <a:pt x="5642" y="-1"/>
                  </a:lnTo>
                  <a:lnTo>
                    <a:pt x="5642" y="12109"/>
                  </a:lnTo>
                  <a:cubicBezTo>
                    <a:pt x="7858" y="11020"/>
                    <a:pt x="10265" y="10370"/>
                    <a:pt x="12730" y="10195"/>
                  </a:cubicBezTo>
                  <a:cubicBezTo>
                    <a:pt x="19922" y="10195"/>
                    <a:pt x="21679" y="14282"/>
                    <a:pt x="21679" y="22771"/>
                  </a:cubicBezTo>
                  <a:lnTo>
                    <a:pt x="21679" y="36640"/>
                  </a:lnTo>
                  <a:lnTo>
                    <a:pt x="16041" y="36640"/>
                  </a:lnTo>
                  <a:lnTo>
                    <a:pt x="16041" y="22925"/>
                  </a:lnTo>
                  <a:cubicBezTo>
                    <a:pt x="16041" y="17750"/>
                    <a:pt x="15421" y="15214"/>
                    <a:pt x="11436" y="15214"/>
                  </a:cubicBezTo>
                  <a:cubicBezTo>
                    <a:pt x="9453" y="15284"/>
                    <a:pt x="7498" y="15668"/>
                    <a:pt x="5636" y="16353"/>
                  </a:cubicBezTo>
                  <a:lnTo>
                    <a:pt x="5636" y="36640"/>
                  </a:lnTo>
                  <a:close/>
                </a:path>
              </a:pathLst>
            </a:custGeom>
            <a:solidFill>
              <a:srgbClr val="616DC6"/>
            </a:solidFill>
            <a:ln w="5760"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3F3922B-D17F-4AF4-A1A2-1291E0EB15A9}"/>
                </a:ext>
              </a:extLst>
            </p:cNvPr>
            <p:cNvSpPr/>
            <p:nvPr/>
          </p:nvSpPr>
          <p:spPr>
            <a:xfrm>
              <a:off x="11024935" y="6696935"/>
              <a:ext cx="5643" cy="36227"/>
            </a:xfrm>
            <a:custGeom>
              <a:avLst/>
              <a:gdLst>
                <a:gd name="connsiteX0" fmla="*/ -1 w 5643"/>
                <a:gd name="connsiteY0" fmla="*/ -1 h 36227"/>
                <a:gd name="connsiteX1" fmla="*/ 5642 w 5643"/>
                <a:gd name="connsiteY1" fmla="*/ -1 h 36227"/>
                <a:gd name="connsiteX2" fmla="*/ 5642 w 5643"/>
                <a:gd name="connsiteY2" fmla="*/ 5951 h 36227"/>
                <a:gd name="connsiteX3" fmla="*/ -1 w 5643"/>
                <a:gd name="connsiteY3" fmla="*/ 5951 h 36227"/>
                <a:gd name="connsiteX4" fmla="*/ -1 w 5643"/>
                <a:gd name="connsiteY4" fmla="*/ 10349 h 36227"/>
                <a:gd name="connsiteX5" fmla="*/ 5642 w 5643"/>
                <a:gd name="connsiteY5" fmla="*/ 10349 h 36227"/>
                <a:gd name="connsiteX6" fmla="*/ 5642 w 5643"/>
                <a:gd name="connsiteY6" fmla="*/ 36226 h 36227"/>
                <a:gd name="connsiteX7" fmla="*/ -1 w 5643"/>
                <a:gd name="connsiteY7" fmla="*/ 36226 h 36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43" h="36227">
                  <a:moveTo>
                    <a:pt x="-1" y="-1"/>
                  </a:moveTo>
                  <a:lnTo>
                    <a:pt x="5642" y="-1"/>
                  </a:lnTo>
                  <a:lnTo>
                    <a:pt x="5642" y="5951"/>
                  </a:lnTo>
                  <a:lnTo>
                    <a:pt x="-1" y="5951"/>
                  </a:lnTo>
                  <a:close/>
                  <a:moveTo>
                    <a:pt x="-1" y="10349"/>
                  </a:moveTo>
                  <a:lnTo>
                    <a:pt x="5642" y="10349"/>
                  </a:lnTo>
                  <a:lnTo>
                    <a:pt x="5642" y="36226"/>
                  </a:lnTo>
                  <a:lnTo>
                    <a:pt x="-1" y="36226"/>
                  </a:lnTo>
                  <a:close/>
                </a:path>
              </a:pathLst>
            </a:custGeom>
            <a:solidFill>
              <a:srgbClr val="616DC6"/>
            </a:solidFill>
            <a:ln w="5760"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2D5694E5-9B26-4885-A654-FAE8C83C22F5}"/>
                </a:ext>
              </a:extLst>
            </p:cNvPr>
            <p:cNvSpPr/>
            <p:nvPr/>
          </p:nvSpPr>
          <p:spPr>
            <a:xfrm>
              <a:off x="11036164" y="6706716"/>
              <a:ext cx="22098" cy="27013"/>
            </a:xfrm>
            <a:custGeom>
              <a:avLst/>
              <a:gdLst>
                <a:gd name="connsiteX0" fmla="*/ 21116 w 22098"/>
                <a:gd name="connsiteY0" fmla="*/ 21632 h 27013"/>
                <a:gd name="connsiteX1" fmla="*/ 21215 w 22098"/>
                <a:gd name="connsiteY1" fmla="*/ 25823 h 27013"/>
                <a:gd name="connsiteX2" fmla="*/ 10763 w 22098"/>
                <a:gd name="connsiteY2" fmla="*/ 27012 h 27013"/>
                <a:gd name="connsiteX3" fmla="*/ -1 w 22098"/>
                <a:gd name="connsiteY3" fmla="*/ 13765 h 27013"/>
                <a:gd name="connsiteX4" fmla="*/ 11227 w 22098"/>
                <a:gd name="connsiteY4" fmla="*/ -1 h 27013"/>
                <a:gd name="connsiteX5" fmla="*/ 22097 w 22098"/>
                <a:gd name="connsiteY5" fmla="*/ 11850 h 27013"/>
                <a:gd name="connsiteX6" fmla="*/ 21737 w 22098"/>
                <a:gd name="connsiteY6" fmla="*/ 15887 h 27013"/>
                <a:gd name="connsiteX7" fmla="*/ 5688 w 22098"/>
                <a:gd name="connsiteY7" fmla="*/ 15887 h 27013"/>
                <a:gd name="connsiteX8" fmla="*/ 11593 w 22098"/>
                <a:gd name="connsiteY8" fmla="*/ 22097 h 27013"/>
                <a:gd name="connsiteX9" fmla="*/ 21116 w 22098"/>
                <a:gd name="connsiteY9" fmla="*/ 21632 h 27013"/>
                <a:gd name="connsiteX10" fmla="*/ 16558 w 22098"/>
                <a:gd name="connsiteY10" fmla="*/ 11540 h 27013"/>
                <a:gd name="connsiteX11" fmla="*/ 11227 w 22098"/>
                <a:gd name="connsiteY11" fmla="*/ 4656 h 27013"/>
                <a:gd name="connsiteX12" fmla="*/ 5642 w 22098"/>
                <a:gd name="connsiteY12" fmla="*/ 11540 h 2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98" h="27013">
                  <a:moveTo>
                    <a:pt x="21116" y="21632"/>
                  </a:moveTo>
                  <a:lnTo>
                    <a:pt x="21215" y="25823"/>
                  </a:lnTo>
                  <a:cubicBezTo>
                    <a:pt x="17770" y="26505"/>
                    <a:pt x="14272" y="26902"/>
                    <a:pt x="10763" y="27012"/>
                  </a:cubicBezTo>
                  <a:cubicBezTo>
                    <a:pt x="3003" y="27012"/>
                    <a:pt x="-1" y="22873"/>
                    <a:pt x="-1" y="13765"/>
                  </a:cubicBezTo>
                  <a:cubicBezTo>
                    <a:pt x="-1" y="4295"/>
                    <a:pt x="4088" y="-1"/>
                    <a:pt x="11227" y="-1"/>
                  </a:cubicBezTo>
                  <a:cubicBezTo>
                    <a:pt x="18472" y="-1"/>
                    <a:pt x="22097" y="3776"/>
                    <a:pt x="22097" y="11850"/>
                  </a:cubicBezTo>
                  <a:lnTo>
                    <a:pt x="21737" y="15887"/>
                  </a:lnTo>
                  <a:lnTo>
                    <a:pt x="5688" y="15887"/>
                  </a:lnTo>
                  <a:cubicBezTo>
                    <a:pt x="5741" y="20027"/>
                    <a:pt x="7295" y="22097"/>
                    <a:pt x="11593" y="22097"/>
                  </a:cubicBezTo>
                  <a:cubicBezTo>
                    <a:pt x="15676" y="22097"/>
                    <a:pt x="21116" y="21632"/>
                    <a:pt x="21116" y="21632"/>
                  </a:cubicBezTo>
                  <a:close/>
                  <a:moveTo>
                    <a:pt x="16558" y="11540"/>
                  </a:moveTo>
                  <a:cubicBezTo>
                    <a:pt x="16558" y="6365"/>
                    <a:pt x="15003" y="4656"/>
                    <a:pt x="11227" y="4656"/>
                  </a:cubicBezTo>
                  <a:cubicBezTo>
                    <a:pt x="7399" y="4656"/>
                    <a:pt x="5688" y="6571"/>
                    <a:pt x="5642" y="11540"/>
                  </a:cubicBezTo>
                  <a:close/>
                </a:path>
              </a:pathLst>
            </a:custGeom>
            <a:solidFill>
              <a:srgbClr val="616DC6"/>
            </a:solidFill>
            <a:ln w="5760"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34CEC9C5-4016-4CDB-8A3B-420CF2B1BDFD}"/>
                </a:ext>
              </a:extLst>
            </p:cNvPr>
            <p:cNvSpPr/>
            <p:nvPr/>
          </p:nvSpPr>
          <p:spPr>
            <a:xfrm>
              <a:off x="11060901" y="6707285"/>
              <a:ext cx="23438" cy="25876"/>
            </a:xfrm>
            <a:custGeom>
              <a:avLst/>
              <a:gdLst>
                <a:gd name="connsiteX0" fmla="*/ 5897 w 23438"/>
                <a:gd name="connsiteY0" fmla="*/ -1 h 25876"/>
                <a:gd name="connsiteX1" fmla="*/ 10862 w 23438"/>
                <a:gd name="connsiteY1" fmla="*/ 21063 h 25876"/>
                <a:gd name="connsiteX2" fmla="*/ 12521 w 23438"/>
                <a:gd name="connsiteY2" fmla="*/ 21063 h 25876"/>
                <a:gd name="connsiteX3" fmla="*/ 17694 w 23438"/>
                <a:gd name="connsiteY3" fmla="*/ -1 h 25876"/>
                <a:gd name="connsiteX4" fmla="*/ 23437 w 23438"/>
                <a:gd name="connsiteY4" fmla="*/ -1 h 25876"/>
                <a:gd name="connsiteX5" fmla="*/ 16714 w 23438"/>
                <a:gd name="connsiteY5" fmla="*/ 25876 h 25876"/>
                <a:gd name="connsiteX6" fmla="*/ 6674 w 23438"/>
                <a:gd name="connsiteY6" fmla="*/ 25876 h 25876"/>
                <a:gd name="connsiteX7" fmla="*/ -1 w 23438"/>
                <a:gd name="connsiteY7" fmla="*/ -1 h 2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38" h="25876">
                  <a:moveTo>
                    <a:pt x="5897" y="-1"/>
                  </a:moveTo>
                  <a:lnTo>
                    <a:pt x="10862" y="21063"/>
                  </a:lnTo>
                  <a:lnTo>
                    <a:pt x="12521" y="21063"/>
                  </a:lnTo>
                  <a:lnTo>
                    <a:pt x="17694" y="-1"/>
                  </a:lnTo>
                  <a:lnTo>
                    <a:pt x="23437" y="-1"/>
                  </a:lnTo>
                  <a:lnTo>
                    <a:pt x="16714" y="25876"/>
                  </a:lnTo>
                  <a:lnTo>
                    <a:pt x="6674" y="25876"/>
                  </a:lnTo>
                  <a:lnTo>
                    <a:pt x="-1" y="-1"/>
                  </a:lnTo>
                  <a:close/>
                </a:path>
              </a:pathLst>
            </a:custGeom>
            <a:solidFill>
              <a:srgbClr val="616DC6"/>
            </a:solidFill>
            <a:ln w="5760"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1D4CE63D-F383-4C17-B899-F73953650341}"/>
                </a:ext>
              </a:extLst>
            </p:cNvPr>
            <p:cNvSpPr/>
            <p:nvPr/>
          </p:nvSpPr>
          <p:spPr>
            <a:xfrm>
              <a:off x="11087083" y="6706716"/>
              <a:ext cx="22098" cy="27013"/>
            </a:xfrm>
            <a:custGeom>
              <a:avLst/>
              <a:gdLst>
                <a:gd name="connsiteX0" fmla="*/ 21117 w 22098"/>
                <a:gd name="connsiteY0" fmla="*/ 21632 h 27013"/>
                <a:gd name="connsiteX1" fmla="*/ 21221 w 22098"/>
                <a:gd name="connsiteY1" fmla="*/ 25823 h 27013"/>
                <a:gd name="connsiteX2" fmla="*/ 10763 w 22098"/>
                <a:gd name="connsiteY2" fmla="*/ 27012 h 27013"/>
                <a:gd name="connsiteX3" fmla="*/ -1 w 22098"/>
                <a:gd name="connsiteY3" fmla="*/ 13765 h 27013"/>
                <a:gd name="connsiteX4" fmla="*/ 11227 w 22098"/>
                <a:gd name="connsiteY4" fmla="*/ -1 h 27013"/>
                <a:gd name="connsiteX5" fmla="*/ 22097 w 22098"/>
                <a:gd name="connsiteY5" fmla="*/ 11850 h 27013"/>
                <a:gd name="connsiteX6" fmla="*/ 21737 w 22098"/>
                <a:gd name="connsiteY6" fmla="*/ 15887 h 27013"/>
                <a:gd name="connsiteX7" fmla="*/ 5694 w 22098"/>
                <a:gd name="connsiteY7" fmla="*/ 15887 h 27013"/>
                <a:gd name="connsiteX8" fmla="*/ 11593 w 22098"/>
                <a:gd name="connsiteY8" fmla="*/ 22097 h 27013"/>
                <a:gd name="connsiteX9" fmla="*/ 21117 w 22098"/>
                <a:gd name="connsiteY9" fmla="*/ 21632 h 27013"/>
                <a:gd name="connsiteX10" fmla="*/ 16558 w 22098"/>
                <a:gd name="connsiteY10" fmla="*/ 11540 h 27013"/>
                <a:gd name="connsiteX11" fmla="*/ 11227 w 22098"/>
                <a:gd name="connsiteY11" fmla="*/ 4656 h 27013"/>
                <a:gd name="connsiteX12" fmla="*/ 5642 w 22098"/>
                <a:gd name="connsiteY12" fmla="*/ 11540 h 2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98" h="27013">
                  <a:moveTo>
                    <a:pt x="21117" y="21632"/>
                  </a:moveTo>
                  <a:lnTo>
                    <a:pt x="21221" y="25823"/>
                  </a:lnTo>
                  <a:cubicBezTo>
                    <a:pt x="17770" y="26505"/>
                    <a:pt x="14272" y="26902"/>
                    <a:pt x="10763" y="27012"/>
                  </a:cubicBezTo>
                  <a:cubicBezTo>
                    <a:pt x="3003" y="27012"/>
                    <a:pt x="-1" y="22873"/>
                    <a:pt x="-1" y="13765"/>
                  </a:cubicBezTo>
                  <a:cubicBezTo>
                    <a:pt x="-1" y="4295"/>
                    <a:pt x="4088" y="-1"/>
                    <a:pt x="11227" y="-1"/>
                  </a:cubicBezTo>
                  <a:cubicBezTo>
                    <a:pt x="18472" y="-1"/>
                    <a:pt x="22097" y="3776"/>
                    <a:pt x="22097" y="11850"/>
                  </a:cubicBezTo>
                  <a:lnTo>
                    <a:pt x="21737" y="15887"/>
                  </a:lnTo>
                  <a:lnTo>
                    <a:pt x="5694" y="15887"/>
                  </a:lnTo>
                  <a:cubicBezTo>
                    <a:pt x="5746" y="20027"/>
                    <a:pt x="7295" y="22097"/>
                    <a:pt x="11593" y="22097"/>
                  </a:cubicBezTo>
                  <a:cubicBezTo>
                    <a:pt x="15682" y="22097"/>
                    <a:pt x="21117" y="21632"/>
                    <a:pt x="21117" y="21632"/>
                  </a:cubicBezTo>
                  <a:close/>
                  <a:moveTo>
                    <a:pt x="16558" y="11540"/>
                  </a:moveTo>
                  <a:cubicBezTo>
                    <a:pt x="16558" y="6365"/>
                    <a:pt x="15009" y="4656"/>
                    <a:pt x="11227" y="4656"/>
                  </a:cubicBezTo>
                  <a:cubicBezTo>
                    <a:pt x="7399" y="4656"/>
                    <a:pt x="5694" y="6571"/>
                    <a:pt x="5642" y="11540"/>
                  </a:cubicBezTo>
                  <a:close/>
                </a:path>
              </a:pathLst>
            </a:custGeom>
            <a:solidFill>
              <a:srgbClr val="616DC6"/>
            </a:solidFill>
            <a:ln w="5760"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FE889B06-48B2-4E51-9798-024C259C9C84}"/>
                </a:ext>
              </a:extLst>
            </p:cNvPr>
            <p:cNvSpPr/>
            <p:nvPr/>
          </p:nvSpPr>
          <p:spPr>
            <a:xfrm>
              <a:off x="11114616" y="6706672"/>
              <a:ext cx="36743" cy="26490"/>
            </a:xfrm>
            <a:custGeom>
              <a:avLst/>
              <a:gdLst>
                <a:gd name="connsiteX0" fmla="*/ -1 w 36743"/>
                <a:gd name="connsiteY0" fmla="*/ 26489 h 26490"/>
                <a:gd name="connsiteX1" fmla="*/ -1 w 36743"/>
                <a:gd name="connsiteY1" fmla="*/ 612 h 26490"/>
                <a:gd name="connsiteX2" fmla="*/ 5584 w 36743"/>
                <a:gd name="connsiteY2" fmla="*/ 612 h 26490"/>
                <a:gd name="connsiteX3" fmla="*/ 5584 w 36743"/>
                <a:gd name="connsiteY3" fmla="*/ 2217 h 26490"/>
                <a:gd name="connsiteX4" fmla="*/ 12312 w 36743"/>
                <a:gd name="connsiteY4" fmla="*/ 44 h 26490"/>
                <a:gd name="connsiteX5" fmla="*/ 18889 w 36743"/>
                <a:gd name="connsiteY5" fmla="*/ 2580 h 26490"/>
                <a:gd name="connsiteX6" fmla="*/ 27787 w 36743"/>
                <a:gd name="connsiteY6" fmla="*/ 44 h 26490"/>
                <a:gd name="connsiteX7" fmla="*/ 36742 w 36743"/>
                <a:gd name="connsiteY7" fmla="*/ 12620 h 26490"/>
                <a:gd name="connsiteX8" fmla="*/ 36742 w 36743"/>
                <a:gd name="connsiteY8" fmla="*/ 26489 h 26490"/>
                <a:gd name="connsiteX9" fmla="*/ 31151 w 36743"/>
                <a:gd name="connsiteY9" fmla="*/ 26489 h 26490"/>
                <a:gd name="connsiteX10" fmla="*/ 31151 w 36743"/>
                <a:gd name="connsiteY10" fmla="*/ 12775 h 26490"/>
                <a:gd name="connsiteX11" fmla="*/ 26754 w 36743"/>
                <a:gd name="connsiteY11" fmla="*/ 5063 h 26490"/>
                <a:gd name="connsiteX12" fmla="*/ 20856 w 36743"/>
                <a:gd name="connsiteY12" fmla="*/ 6461 h 26490"/>
                <a:gd name="connsiteX13" fmla="*/ 21267 w 36743"/>
                <a:gd name="connsiteY13" fmla="*/ 13085 h 26490"/>
                <a:gd name="connsiteX14" fmla="*/ 21267 w 36743"/>
                <a:gd name="connsiteY14" fmla="*/ 26489 h 26490"/>
                <a:gd name="connsiteX15" fmla="*/ 15676 w 36743"/>
                <a:gd name="connsiteY15" fmla="*/ 26489 h 26490"/>
                <a:gd name="connsiteX16" fmla="*/ 15676 w 36743"/>
                <a:gd name="connsiteY16" fmla="*/ 13188 h 26490"/>
                <a:gd name="connsiteX17" fmla="*/ 11227 w 36743"/>
                <a:gd name="connsiteY17" fmla="*/ 5063 h 26490"/>
                <a:gd name="connsiteX18" fmla="*/ 5636 w 36743"/>
                <a:gd name="connsiteY18" fmla="*/ 6409 h 26490"/>
                <a:gd name="connsiteX19" fmla="*/ 5636 w 36743"/>
                <a:gd name="connsiteY19" fmla="*/ 26489 h 26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743" h="26490">
                  <a:moveTo>
                    <a:pt x="-1" y="26489"/>
                  </a:moveTo>
                  <a:lnTo>
                    <a:pt x="-1" y="612"/>
                  </a:lnTo>
                  <a:lnTo>
                    <a:pt x="5584" y="612"/>
                  </a:lnTo>
                  <a:lnTo>
                    <a:pt x="5584" y="2217"/>
                  </a:lnTo>
                  <a:cubicBezTo>
                    <a:pt x="7643" y="1009"/>
                    <a:pt x="9940" y="267"/>
                    <a:pt x="12312" y="44"/>
                  </a:cubicBezTo>
                  <a:cubicBezTo>
                    <a:pt x="14789" y="-224"/>
                    <a:pt x="17236" y="721"/>
                    <a:pt x="18889" y="2580"/>
                  </a:cubicBezTo>
                  <a:cubicBezTo>
                    <a:pt x="21644" y="1126"/>
                    <a:pt x="24678" y="263"/>
                    <a:pt x="27787" y="44"/>
                  </a:cubicBezTo>
                  <a:cubicBezTo>
                    <a:pt x="34828" y="44"/>
                    <a:pt x="36742" y="3821"/>
                    <a:pt x="36742" y="12620"/>
                  </a:cubicBezTo>
                  <a:lnTo>
                    <a:pt x="36742" y="26489"/>
                  </a:lnTo>
                  <a:lnTo>
                    <a:pt x="31151" y="26489"/>
                  </a:lnTo>
                  <a:lnTo>
                    <a:pt x="31151" y="12775"/>
                  </a:lnTo>
                  <a:cubicBezTo>
                    <a:pt x="31151" y="7600"/>
                    <a:pt x="30530" y="5063"/>
                    <a:pt x="26754" y="5063"/>
                  </a:cubicBezTo>
                  <a:cubicBezTo>
                    <a:pt x="24718" y="5164"/>
                    <a:pt x="22717" y="5638"/>
                    <a:pt x="20856" y="6461"/>
                  </a:cubicBezTo>
                  <a:cubicBezTo>
                    <a:pt x="21163" y="8654"/>
                    <a:pt x="21302" y="10869"/>
                    <a:pt x="21267" y="13085"/>
                  </a:cubicBezTo>
                  <a:lnTo>
                    <a:pt x="21267" y="26489"/>
                  </a:lnTo>
                  <a:lnTo>
                    <a:pt x="15676" y="26489"/>
                  </a:lnTo>
                  <a:lnTo>
                    <a:pt x="15676" y="13188"/>
                  </a:lnTo>
                  <a:cubicBezTo>
                    <a:pt x="15676" y="7444"/>
                    <a:pt x="15108" y="5063"/>
                    <a:pt x="11227" y="5063"/>
                  </a:cubicBezTo>
                  <a:cubicBezTo>
                    <a:pt x="9290" y="5127"/>
                    <a:pt x="7388" y="5585"/>
                    <a:pt x="5636" y="6409"/>
                  </a:cubicBezTo>
                  <a:lnTo>
                    <a:pt x="5636" y="26489"/>
                  </a:lnTo>
                  <a:close/>
                </a:path>
              </a:pathLst>
            </a:custGeom>
            <a:solidFill>
              <a:srgbClr val="616DC6"/>
            </a:solidFill>
            <a:ln w="5760"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CE3DBFE4-F45A-4CFE-B70F-CB27CFC583CD}"/>
                </a:ext>
              </a:extLst>
            </p:cNvPr>
            <p:cNvSpPr/>
            <p:nvPr/>
          </p:nvSpPr>
          <p:spPr>
            <a:xfrm>
              <a:off x="11156736" y="6706716"/>
              <a:ext cx="22098" cy="27013"/>
            </a:xfrm>
            <a:custGeom>
              <a:avLst/>
              <a:gdLst>
                <a:gd name="connsiteX0" fmla="*/ 21111 w 22098"/>
                <a:gd name="connsiteY0" fmla="*/ 21632 h 27013"/>
                <a:gd name="connsiteX1" fmla="*/ 21215 w 22098"/>
                <a:gd name="connsiteY1" fmla="*/ 25823 h 27013"/>
                <a:gd name="connsiteX2" fmla="*/ 10758 w 22098"/>
                <a:gd name="connsiteY2" fmla="*/ 27012 h 27013"/>
                <a:gd name="connsiteX3" fmla="*/ -1 w 22098"/>
                <a:gd name="connsiteY3" fmla="*/ 13765 h 27013"/>
                <a:gd name="connsiteX4" fmla="*/ 11227 w 22098"/>
                <a:gd name="connsiteY4" fmla="*/ -1 h 27013"/>
                <a:gd name="connsiteX5" fmla="*/ 22097 w 22098"/>
                <a:gd name="connsiteY5" fmla="*/ 11850 h 27013"/>
                <a:gd name="connsiteX6" fmla="*/ 21731 w 22098"/>
                <a:gd name="connsiteY6" fmla="*/ 15887 h 27013"/>
                <a:gd name="connsiteX7" fmla="*/ 5688 w 22098"/>
                <a:gd name="connsiteY7" fmla="*/ 15887 h 27013"/>
                <a:gd name="connsiteX8" fmla="*/ 11593 w 22098"/>
                <a:gd name="connsiteY8" fmla="*/ 22097 h 27013"/>
                <a:gd name="connsiteX9" fmla="*/ 21111 w 22098"/>
                <a:gd name="connsiteY9" fmla="*/ 21632 h 27013"/>
                <a:gd name="connsiteX10" fmla="*/ 16558 w 22098"/>
                <a:gd name="connsiteY10" fmla="*/ 11540 h 27013"/>
                <a:gd name="connsiteX11" fmla="*/ 11227 w 22098"/>
                <a:gd name="connsiteY11" fmla="*/ 4656 h 27013"/>
                <a:gd name="connsiteX12" fmla="*/ 5636 w 22098"/>
                <a:gd name="connsiteY12" fmla="*/ 11540 h 2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98" h="27013">
                  <a:moveTo>
                    <a:pt x="21111" y="21632"/>
                  </a:moveTo>
                  <a:lnTo>
                    <a:pt x="21215" y="25823"/>
                  </a:lnTo>
                  <a:cubicBezTo>
                    <a:pt x="17770" y="26505"/>
                    <a:pt x="14272" y="26902"/>
                    <a:pt x="10758" y="27012"/>
                  </a:cubicBezTo>
                  <a:cubicBezTo>
                    <a:pt x="2997" y="27012"/>
                    <a:pt x="-1" y="22873"/>
                    <a:pt x="-1" y="13765"/>
                  </a:cubicBezTo>
                  <a:cubicBezTo>
                    <a:pt x="-1" y="4295"/>
                    <a:pt x="4088" y="-1"/>
                    <a:pt x="11227" y="-1"/>
                  </a:cubicBezTo>
                  <a:cubicBezTo>
                    <a:pt x="18472" y="-1"/>
                    <a:pt x="22097" y="3776"/>
                    <a:pt x="22097" y="11850"/>
                  </a:cubicBezTo>
                  <a:lnTo>
                    <a:pt x="21731" y="15887"/>
                  </a:lnTo>
                  <a:lnTo>
                    <a:pt x="5688" y="15887"/>
                  </a:lnTo>
                  <a:cubicBezTo>
                    <a:pt x="5741" y="20027"/>
                    <a:pt x="7295" y="22097"/>
                    <a:pt x="11593" y="22097"/>
                  </a:cubicBezTo>
                  <a:cubicBezTo>
                    <a:pt x="15676" y="22097"/>
                    <a:pt x="21111" y="21632"/>
                    <a:pt x="21111" y="21632"/>
                  </a:cubicBezTo>
                  <a:close/>
                  <a:moveTo>
                    <a:pt x="16558" y="11540"/>
                  </a:moveTo>
                  <a:cubicBezTo>
                    <a:pt x="16558" y="6365"/>
                    <a:pt x="15003" y="4656"/>
                    <a:pt x="11227" y="4656"/>
                  </a:cubicBezTo>
                  <a:cubicBezTo>
                    <a:pt x="7399" y="4656"/>
                    <a:pt x="5688" y="6571"/>
                    <a:pt x="5636" y="11540"/>
                  </a:cubicBezTo>
                  <a:close/>
                </a:path>
              </a:pathLst>
            </a:custGeom>
            <a:solidFill>
              <a:srgbClr val="616DC6"/>
            </a:solidFill>
            <a:ln w="5760"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AEDB5302-582E-4FF5-9239-E3AE10799CEC}"/>
                </a:ext>
              </a:extLst>
            </p:cNvPr>
            <p:cNvSpPr/>
            <p:nvPr/>
          </p:nvSpPr>
          <p:spPr>
            <a:xfrm>
              <a:off x="11184263" y="6706716"/>
              <a:ext cx="21686" cy="26445"/>
            </a:xfrm>
            <a:custGeom>
              <a:avLst/>
              <a:gdLst>
                <a:gd name="connsiteX0" fmla="*/ -1 w 21686"/>
                <a:gd name="connsiteY0" fmla="*/ 26445 h 26445"/>
                <a:gd name="connsiteX1" fmla="*/ -1 w 21686"/>
                <a:gd name="connsiteY1" fmla="*/ 568 h 26445"/>
                <a:gd name="connsiteX2" fmla="*/ 5590 w 21686"/>
                <a:gd name="connsiteY2" fmla="*/ 568 h 26445"/>
                <a:gd name="connsiteX3" fmla="*/ 5590 w 21686"/>
                <a:gd name="connsiteY3" fmla="*/ 2172 h 26445"/>
                <a:gd name="connsiteX4" fmla="*/ 12730 w 21686"/>
                <a:gd name="connsiteY4" fmla="*/ -1 h 26445"/>
                <a:gd name="connsiteX5" fmla="*/ 21685 w 21686"/>
                <a:gd name="connsiteY5" fmla="*/ 12575 h 26445"/>
                <a:gd name="connsiteX6" fmla="*/ 21685 w 21686"/>
                <a:gd name="connsiteY6" fmla="*/ 26444 h 26445"/>
                <a:gd name="connsiteX7" fmla="*/ 16094 w 21686"/>
                <a:gd name="connsiteY7" fmla="*/ 26444 h 26445"/>
                <a:gd name="connsiteX8" fmla="*/ 16094 w 21686"/>
                <a:gd name="connsiteY8" fmla="*/ 12730 h 26445"/>
                <a:gd name="connsiteX9" fmla="*/ 11488 w 21686"/>
                <a:gd name="connsiteY9" fmla="*/ 5019 h 26445"/>
                <a:gd name="connsiteX10" fmla="*/ 5642 w 21686"/>
                <a:gd name="connsiteY10" fmla="*/ 6364 h 26445"/>
                <a:gd name="connsiteX11" fmla="*/ 5642 w 21686"/>
                <a:gd name="connsiteY11" fmla="*/ 26444 h 2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6" h="26445">
                  <a:moveTo>
                    <a:pt x="-1" y="26445"/>
                  </a:moveTo>
                  <a:lnTo>
                    <a:pt x="-1" y="568"/>
                  </a:lnTo>
                  <a:lnTo>
                    <a:pt x="5590" y="568"/>
                  </a:lnTo>
                  <a:lnTo>
                    <a:pt x="5590" y="2172"/>
                  </a:lnTo>
                  <a:cubicBezTo>
                    <a:pt x="7782" y="934"/>
                    <a:pt x="10218" y="192"/>
                    <a:pt x="12730" y="-1"/>
                  </a:cubicBezTo>
                  <a:cubicBezTo>
                    <a:pt x="19922" y="-1"/>
                    <a:pt x="21685" y="4086"/>
                    <a:pt x="21685" y="12575"/>
                  </a:cubicBezTo>
                  <a:lnTo>
                    <a:pt x="21685" y="26444"/>
                  </a:lnTo>
                  <a:lnTo>
                    <a:pt x="16094" y="26444"/>
                  </a:lnTo>
                  <a:lnTo>
                    <a:pt x="16094" y="12730"/>
                  </a:lnTo>
                  <a:cubicBezTo>
                    <a:pt x="16094" y="7555"/>
                    <a:pt x="15421" y="5019"/>
                    <a:pt x="11488" y="5019"/>
                  </a:cubicBezTo>
                  <a:cubicBezTo>
                    <a:pt x="9470" y="5085"/>
                    <a:pt x="7486" y="5542"/>
                    <a:pt x="5642" y="6364"/>
                  </a:cubicBezTo>
                  <a:lnTo>
                    <a:pt x="5642" y="26444"/>
                  </a:lnTo>
                  <a:close/>
                </a:path>
              </a:pathLst>
            </a:custGeom>
            <a:solidFill>
              <a:srgbClr val="616DC6"/>
            </a:solidFill>
            <a:ln w="5760"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0FD57D4B-2BC9-46C3-A665-962B86285576}"/>
                </a:ext>
              </a:extLst>
            </p:cNvPr>
            <p:cNvSpPr/>
            <p:nvPr/>
          </p:nvSpPr>
          <p:spPr>
            <a:xfrm>
              <a:off x="11210392" y="6699781"/>
              <a:ext cx="16251" cy="33948"/>
            </a:xfrm>
            <a:custGeom>
              <a:avLst/>
              <a:gdLst>
                <a:gd name="connsiteX0" fmla="*/ 8902 w 16251"/>
                <a:gd name="connsiteY0" fmla="*/ 12317 h 33948"/>
                <a:gd name="connsiteX1" fmla="*/ 8902 w 16251"/>
                <a:gd name="connsiteY1" fmla="*/ 23703 h 33948"/>
                <a:gd name="connsiteX2" fmla="*/ 11749 w 16251"/>
                <a:gd name="connsiteY2" fmla="*/ 28929 h 33948"/>
                <a:gd name="connsiteX3" fmla="*/ 15995 w 16251"/>
                <a:gd name="connsiteY3" fmla="*/ 28774 h 33948"/>
                <a:gd name="connsiteX4" fmla="*/ 16250 w 16251"/>
                <a:gd name="connsiteY4" fmla="*/ 33275 h 33948"/>
                <a:gd name="connsiteX5" fmla="*/ 10972 w 16251"/>
                <a:gd name="connsiteY5" fmla="*/ 33948 h 33948"/>
                <a:gd name="connsiteX6" fmla="*/ 3310 w 16251"/>
                <a:gd name="connsiteY6" fmla="*/ 24323 h 33948"/>
                <a:gd name="connsiteX7" fmla="*/ 3310 w 16251"/>
                <a:gd name="connsiteY7" fmla="*/ 12317 h 33948"/>
                <a:gd name="connsiteX8" fmla="*/ -1 w 16251"/>
                <a:gd name="connsiteY8" fmla="*/ 12317 h 33948"/>
                <a:gd name="connsiteX9" fmla="*/ -1 w 16251"/>
                <a:gd name="connsiteY9" fmla="*/ 7503 h 33948"/>
                <a:gd name="connsiteX10" fmla="*/ 3310 w 16251"/>
                <a:gd name="connsiteY10" fmla="*/ 7503 h 33948"/>
                <a:gd name="connsiteX11" fmla="*/ 3310 w 16251"/>
                <a:gd name="connsiteY11" fmla="*/ -1 h 33948"/>
                <a:gd name="connsiteX12" fmla="*/ 8902 w 16251"/>
                <a:gd name="connsiteY12" fmla="*/ -1 h 33948"/>
                <a:gd name="connsiteX13" fmla="*/ 8902 w 16251"/>
                <a:gd name="connsiteY13" fmla="*/ 7503 h 33948"/>
                <a:gd name="connsiteX14" fmla="*/ 16041 w 16251"/>
                <a:gd name="connsiteY14" fmla="*/ 7503 h 33948"/>
                <a:gd name="connsiteX15" fmla="*/ 16041 w 16251"/>
                <a:gd name="connsiteY15" fmla="*/ 12317 h 3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251" h="33948">
                  <a:moveTo>
                    <a:pt x="8902" y="12317"/>
                  </a:moveTo>
                  <a:lnTo>
                    <a:pt x="8902" y="23703"/>
                  </a:lnTo>
                  <a:cubicBezTo>
                    <a:pt x="8902" y="27583"/>
                    <a:pt x="9058" y="28929"/>
                    <a:pt x="11749" y="28929"/>
                  </a:cubicBezTo>
                  <a:cubicBezTo>
                    <a:pt x="13194" y="28929"/>
                    <a:pt x="15995" y="28774"/>
                    <a:pt x="15995" y="28774"/>
                  </a:cubicBezTo>
                  <a:lnTo>
                    <a:pt x="16250" y="33275"/>
                  </a:lnTo>
                  <a:cubicBezTo>
                    <a:pt x="14510" y="33620"/>
                    <a:pt x="12747" y="33845"/>
                    <a:pt x="10972" y="33948"/>
                  </a:cubicBezTo>
                  <a:cubicBezTo>
                    <a:pt x="5126" y="33948"/>
                    <a:pt x="3310" y="31775"/>
                    <a:pt x="3310" y="24323"/>
                  </a:cubicBezTo>
                  <a:lnTo>
                    <a:pt x="3310" y="12317"/>
                  </a:lnTo>
                  <a:lnTo>
                    <a:pt x="-1" y="12317"/>
                  </a:lnTo>
                  <a:lnTo>
                    <a:pt x="-1" y="7503"/>
                  </a:lnTo>
                  <a:lnTo>
                    <a:pt x="3310" y="7503"/>
                  </a:lnTo>
                  <a:lnTo>
                    <a:pt x="3310" y="-1"/>
                  </a:lnTo>
                  <a:lnTo>
                    <a:pt x="8902" y="-1"/>
                  </a:lnTo>
                  <a:lnTo>
                    <a:pt x="8902" y="7503"/>
                  </a:lnTo>
                  <a:lnTo>
                    <a:pt x="16041" y="7503"/>
                  </a:lnTo>
                  <a:lnTo>
                    <a:pt x="16041" y="12317"/>
                  </a:lnTo>
                  <a:close/>
                </a:path>
              </a:pathLst>
            </a:custGeom>
            <a:solidFill>
              <a:srgbClr val="616DC6"/>
            </a:solidFill>
            <a:ln w="5760"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CBBFBA0A-CA13-42DC-A46F-B63FDB02E3C1}"/>
                </a:ext>
              </a:extLst>
            </p:cNvPr>
            <p:cNvSpPr/>
            <p:nvPr/>
          </p:nvSpPr>
          <p:spPr>
            <a:xfrm>
              <a:off x="11243099" y="6697711"/>
              <a:ext cx="26442" cy="35450"/>
            </a:xfrm>
            <a:custGeom>
              <a:avLst/>
              <a:gdLst>
                <a:gd name="connsiteX0" fmla="*/ -1 w 26442"/>
                <a:gd name="connsiteY0" fmla="*/ 35450 h 35450"/>
                <a:gd name="connsiteX1" fmla="*/ -1 w 26442"/>
                <a:gd name="connsiteY1" fmla="*/ -1 h 35450"/>
                <a:gd name="connsiteX2" fmla="*/ 12266 w 26442"/>
                <a:gd name="connsiteY2" fmla="*/ -1 h 35450"/>
                <a:gd name="connsiteX3" fmla="*/ 26441 w 26442"/>
                <a:gd name="connsiteY3" fmla="*/ 17129 h 35450"/>
                <a:gd name="connsiteX4" fmla="*/ 12266 w 26442"/>
                <a:gd name="connsiteY4" fmla="*/ 35450 h 35450"/>
                <a:gd name="connsiteX5" fmla="*/ 12266 w 26442"/>
                <a:gd name="connsiteY5" fmla="*/ 5020 h 35450"/>
                <a:gd name="connsiteX6" fmla="*/ 5741 w 26442"/>
                <a:gd name="connsiteY6" fmla="*/ 5020 h 35450"/>
                <a:gd name="connsiteX7" fmla="*/ 5741 w 26442"/>
                <a:gd name="connsiteY7" fmla="*/ 30378 h 35450"/>
                <a:gd name="connsiteX8" fmla="*/ 12260 w 26442"/>
                <a:gd name="connsiteY8" fmla="*/ 30378 h 35450"/>
                <a:gd name="connsiteX9" fmla="*/ 20490 w 26442"/>
                <a:gd name="connsiteY9" fmla="*/ 17129 h 35450"/>
                <a:gd name="connsiteX10" fmla="*/ 12266 w 26442"/>
                <a:gd name="connsiteY10" fmla="*/ 5020 h 3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442" h="35450">
                  <a:moveTo>
                    <a:pt x="-1" y="35450"/>
                  </a:moveTo>
                  <a:lnTo>
                    <a:pt x="-1" y="-1"/>
                  </a:lnTo>
                  <a:lnTo>
                    <a:pt x="12266" y="-1"/>
                  </a:lnTo>
                  <a:cubicBezTo>
                    <a:pt x="23698" y="-1"/>
                    <a:pt x="26441" y="6106"/>
                    <a:pt x="26441" y="17129"/>
                  </a:cubicBezTo>
                  <a:cubicBezTo>
                    <a:pt x="26441" y="28359"/>
                    <a:pt x="23959" y="35450"/>
                    <a:pt x="12266" y="35450"/>
                  </a:cubicBezTo>
                  <a:close/>
                  <a:moveTo>
                    <a:pt x="12266" y="5020"/>
                  </a:moveTo>
                  <a:lnTo>
                    <a:pt x="5741" y="5020"/>
                  </a:lnTo>
                  <a:lnTo>
                    <a:pt x="5741" y="30378"/>
                  </a:lnTo>
                  <a:lnTo>
                    <a:pt x="12260" y="30378"/>
                  </a:lnTo>
                  <a:cubicBezTo>
                    <a:pt x="19406" y="30378"/>
                    <a:pt x="20490" y="24892"/>
                    <a:pt x="20490" y="17129"/>
                  </a:cubicBezTo>
                  <a:cubicBezTo>
                    <a:pt x="20490" y="9366"/>
                    <a:pt x="19406" y="5020"/>
                    <a:pt x="12266" y="5020"/>
                  </a:cubicBezTo>
                  <a:close/>
                </a:path>
              </a:pathLst>
            </a:custGeom>
            <a:solidFill>
              <a:srgbClr val="616DC6"/>
            </a:solidFill>
            <a:ln w="5760"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B6DF7270-C167-4592-82AF-888A1EAD7873}"/>
                </a:ext>
              </a:extLst>
            </p:cNvPr>
            <p:cNvSpPr/>
            <p:nvPr/>
          </p:nvSpPr>
          <p:spPr>
            <a:xfrm>
              <a:off x="11273938" y="6706716"/>
              <a:ext cx="23078" cy="27062"/>
            </a:xfrm>
            <a:custGeom>
              <a:avLst/>
              <a:gdLst>
                <a:gd name="connsiteX0" fmla="*/ 20803 w 23078"/>
                <a:gd name="connsiteY0" fmla="*/ 20337 h 27062"/>
                <a:gd name="connsiteX1" fmla="*/ 22868 w 23078"/>
                <a:gd name="connsiteY1" fmla="*/ 22714 h 27062"/>
                <a:gd name="connsiteX2" fmla="*/ 23077 w 23078"/>
                <a:gd name="connsiteY2" fmla="*/ 22719 h 27062"/>
                <a:gd name="connsiteX3" fmla="*/ 22926 w 23078"/>
                <a:gd name="connsiteY3" fmla="*/ 27012 h 27062"/>
                <a:gd name="connsiteX4" fmla="*/ 16042 w 23078"/>
                <a:gd name="connsiteY4" fmla="*/ 25098 h 27062"/>
                <a:gd name="connsiteX5" fmla="*/ 7707 w 23078"/>
                <a:gd name="connsiteY5" fmla="*/ 27012 h 27062"/>
                <a:gd name="connsiteX6" fmla="*/ -1 w 23078"/>
                <a:gd name="connsiteY6" fmla="*/ 18784 h 27062"/>
                <a:gd name="connsiteX7" fmla="*/ 8536 w 23078"/>
                <a:gd name="connsiteY7" fmla="*/ 10970 h 27062"/>
                <a:gd name="connsiteX8" fmla="*/ 15212 w 23078"/>
                <a:gd name="connsiteY8" fmla="*/ 10401 h 27062"/>
                <a:gd name="connsiteX9" fmla="*/ 15212 w 23078"/>
                <a:gd name="connsiteY9" fmla="*/ 8538 h 27062"/>
                <a:gd name="connsiteX10" fmla="*/ 11436 w 23078"/>
                <a:gd name="connsiteY10" fmla="*/ 4812 h 27062"/>
                <a:gd name="connsiteX11" fmla="*/ 1704 w 23078"/>
                <a:gd name="connsiteY11" fmla="*/ 5329 h 27062"/>
                <a:gd name="connsiteX12" fmla="*/ 1501 w 23078"/>
                <a:gd name="connsiteY12" fmla="*/ 1344 h 27062"/>
                <a:gd name="connsiteX13" fmla="*/ 11900 w 23078"/>
                <a:gd name="connsiteY13" fmla="*/ -1 h 27062"/>
                <a:gd name="connsiteX14" fmla="*/ 20803 w 23078"/>
                <a:gd name="connsiteY14" fmla="*/ 8538 h 27062"/>
                <a:gd name="connsiteX15" fmla="*/ 9209 w 23078"/>
                <a:gd name="connsiteY15" fmla="*/ 14955 h 27062"/>
                <a:gd name="connsiteX16" fmla="*/ 5636 w 23078"/>
                <a:gd name="connsiteY16" fmla="*/ 18630 h 27062"/>
                <a:gd name="connsiteX17" fmla="*/ 8797 w 23078"/>
                <a:gd name="connsiteY17" fmla="*/ 22408 h 27062"/>
                <a:gd name="connsiteX18" fmla="*/ 15212 w 23078"/>
                <a:gd name="connsiteY18" fmla="*/ 21269 h 27062"/>
                <a:gd name="connsiteX19" fmla="*/ 15212 w 23078"/>
                <a:gd name="connsiteY19" fmla="*/ 14386 h 2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078" h="27062">
                  <a:moveTo>
                    <a:pt x="20803" y="20337"/>
                  </a:moveTo>
                  <a:cubicBezTo>
                    <a:pt x="20716" y="21564"/>
                    <a:pt x="21644" y="22628"/>
                    <a:pt x="22868" y="22714"/>
                  </a:cubicBezTo>
                  <a:cubicBezTo>
                    <a:pt x="22938" y="22719"/>
                    <a:pt x="23007" y="22720"/>
                    <a:pt x="23077" y="22719"/>
                  </a:cubicBezTo>
                  <a:lnTo>
                    <a:pt x="22926" y="27012"/>
                  </a:lnTo>
                  <a:cubicBezTo>
                    <a:pt x="20473" y="27259"/>
                    <a:pt x="18014" y="26576"/>
                    <a:pt x="16042" y="25098"/>
                  </a:cubicBezTo>
                  <a:cubicBezTo>
                    <a:pt x="13408" y="26255"/>
                    <a:pt x="10584" y="26905"/>
                    <a:pt x="7707" y="27012"/>
                  </a:cubicBezTo>
                  <a:cubicBezTo>
                    <a:pt x="2585" y="27012"/>
                    <a:pt x="-1" y="24168"/>
                    <a:pt x="-1" y="18784"/>
                  </a:cubicBezTo>
                  <a:cubicBezTo>
                    <a:pt x="-1" y="13299"/>
                    <a:pt x="2997" y="11436"/>
                    <a:pt x="8536" y="10970"/>
                  </a:cubicBezTo>
                  <a:lnTo>
                    <a:pt x="15212" y="10401"/>
                  </a:lnTo>
                  <a:lnTo>
                    <a:pt x="15212" y="8538"/>
                  </a:lnTo>
                  <a:cubicBezTo>
                    <a:pt x="15212" y="5692"/>
                    <a:pt x="13971" y="4812"/>
                    <a:pt x="11436" y="4812"/>
                  </a:cubicBezTo>
                  <a:cubicBezTo>
                    <a:pt x="7968" y="4812"/>
                    <a:pt x="1704" y="5329"/>
                    <a:pt x="1704" y="5329"/>
                  </a:cubicBezTo>
                  <a:lnTo>
                    <a:pt x="1501" y="1344"/>
                  </a:lnTo>
                  <a:cubicBezTo>
                    <a:pt x="4911" y="555"/>
                    <a:pt x="8397" y="105"/>
                    <a:pt x="11900" y="-1"/>
                  </a:cubicBezTo>
                  <a:cubicBezTo>
                    <a:pt x="18217" y="-1"/>
                    <a:pt x="20803" y="2639"/>
                    <a:pt x="20803" y="8538"/>
                  </a:cubicBezTo>
                  <a:close/>
                  <a:moveTo>
                    <a:pt x="9209" y="14955"/>
                  </a:moveTo>
                  <a:cubicBezTo>
                    <a:pt x="6831" y="15162"/>
                    <a:pt x="5636" y="16301"/>
                    <a:pt x="5636" y="18630"/>
                  </a:cubicBezTo>
                  <a:cubicBezTo>
                    <a:pt x="5636" y="20959"/>
                    <a:pt x="6622" y="22408"/>
                    <a:pt x="8797" y="22408"/>
                  </a:cubicBezTo>
                  <a:cubicBezTo>
                    <a:pt x="10978" y="22316"/>
                    <a:pt x="13136" y="21933"/>
                    <a:pt x="15212" y="21269"/>
                  </a:cubicBezTo>
                  <a:lnTo>
                    <a:pt x="15212" y="14386"/>
                  </a:lnTo>
                  <a:close/>
                </a:path>
              </a:pathLst>
            </a:custGeom>
            <a:solidFill>
              <a:srgbClr val="616DC6"/>
            </a:solidFill>
            <a:ln w="5760"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659E9B4C-3EB3-469B-A685-B092D1E34A4C}"/>
                </a:ext>
              </a:extLst>
            </p:cNvPr>
            <p:cNvSpPr/>
            <p:nvPr/>
          </p:nvSpPr>
          <p:spPr>
            <a:xfrm>
              <a:off x="11299707" y="6699781"/>
              <a:ext cx="16251" cy="33948"/>
            </a:xfrm>
            <a:custGeom>
              <a:avLst/>
              <a:gdLst>
                <a:gd name="connsiteX0" fmla="*/ 8902 w 16251"/>
                <a:gd name="connsiteY0" fmla="*/ 12317 h 33948"/>
                <a:gd name="connsiteX1" fmla="*/ 8902 w 16251"/>
                <a:gd name="connsiteY1" fmla="*/ 23703 h 33948"/>
                <a:gd name="connsiteX2" fmla="*/ 11749 w 16251"/>
                <a:gd name="connsiteY2" fmla="*/ 28929 h 33948"/>
                <a:gd name="connsiteX3" fmla="*/ 15989 w 16251"/>
                <a:gd name="connsiteY3" fmla="*/ 28774 h 33948"/>
                <a:gd name="connsiteX4" fmla="*/ 16250 w 16251"/>
                <a:gd name="connsiteY4" fmla="*/ 33275 h 33948"/>
                <a:gd name="connsiteX5" fmla="*/ 10966 w 16251"/>
                <a:gd name="connsiteY5" fmla="*/ 33948 h 33948"/>
                <a:gd name="connsiteX6" fmla="*/ 3310 w 16251"/>
                <a:gd name="connsiteY6" fmla="*/ 24323 h 33948"/>
                <a:gd name="connsiteX7" fmla="*/ 3310 w 16251"/>
                <a:gd name="connsiteY7" fmla="*/ 12317 h 33948"/>
                <a:gd name="connsiteX8" fmla="*/ -1 w 16251"/>
                <a:gd name="connsiteY8" fmla="*/ 12317 h 33948"/>
                <a:gd name="connsiteX9" fmla="*/ -1 w 16251"/>
                <a:gd name="connsiteY9" fmla="*/ 7503 h 33948"/>
                <a:gd name="connsiteX10" fmla="*/ 3310 w 16251"/>
                <a:gd name="connsiteY10" fmla="*/ 7503 h 33948"/>
                <a:gd name="connsiteX11" fmla="*/ 3310 w 16251"/>
                <a:gd name="connsiteY11" fmla="*/ -1 h 33948"/>
                <a:gd name="connsiteX12" fmla="*/ 8902 w 16251"/>
                <a:gd name="connsiteY12" fmla="*/ -1 h 33948"/>
                <a:gd name="connsiteX13" fmla="*/ 8902 w 16251"/>
                <a:gd name="connsiteY13" fmla="*/ 7503 h 33948"/>
                <a:gd name="connsiteX14" fmla="*/ 16042 w 16251"/>
                <a:gd name="connsiteY14" fmla="*/ 7503 h 33948"/>
                <a:gd name="connsiteX15" fmla="*/ 16042 w 16251"/>
                <a:gd name="connsiteY15" fmla="*/ 12317 h 3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251" h="33948">
                  <a:moveTo>
                    <a:pt x="8902" y="12317"/>
                  </a:moveTo>
                  <a:lnTo>
                    <a:pt x="8902" y="23703"/>
                  </a:lnTo>
                  <a:cubicBezTo>
                    <a:pt x="8902" y="27583"/>
                    <a:pt x="9052" y="28929"/>
                    <a:pt x="11749" y="28929"/>
                  </a:cubicBezTo>
                  <a:cubicBezTo>
                    <a:pt x="13194" y="28929"/>
                    <a:pt x="15989" y="28774"/>
                    <a:pt x="15989" y="28774"/>
                  </a:cubicBezTo>
                  <a:lnTo>
                    <a:pt x="16250" y="33275"/>
                  </a:lnTo>
                  <a:cubicBezTo>
                    <a:pt x="14505" y="33620"/>
                    <a:pt x="12741" y="33845"/>
                    <a:pt x="10966" y="33948"/>
                  </a:cubicBezTo>
                  <a:cubicBezTo>
                    <a:pt x="5120" y="33948"/>
                    <a:pt x="3310" y="31775"/>
                    <a:pt x="3310" y="24323"/>
                  </a:cubicBezTo>
                  <a:lnTo>
                    <a:pt x="3310" y="12317"/>
                  </a:lnTo>
                  <a:lnTo>
                    <a:pt x="-1" y="12317"/>
                  </a:lnTo>
                  <a:lnTo>
                    <a:pt x="-1" y="7503"/>
                  </a:lnTo>
                  <a:lnTo>
                    <a:pt x="3310" y="7503"/>
                  </a:lnTo>
                  <a:lnTo>
                    <a:pt x="3310" y="-1"/>
                  </a:lnTo>
                  <a:lnTo>
                    <a:pt x="8902" y="-1"/>
                  </a:lnTo>
                  <a:lnTo>
                    <a:pt x="8902" y="7503"/>
                  </a:lnTo>
                  <a:lnTo>
                    <a:pt x="16042" y="7503"/>
                  </a:lnTo>
                  <a:lnTo>
                    <a:pt x="16042" y="12317"/>
                  </a:lnTo>
                  <a:close/>
                </a:path>
              </a:pathLst>
            </a:custGeom>
            <a:solidFill>
              <a:srgbClr val="616DC6"/>
            </a:solidFill>
            <a:ln w="5760"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4ED29D5A-12A9-45D3-AAB7-31C82BBD0D7C}"/>
                </a:ext>
              </a:extLst>
            </p:cNvPr>
            <p:cNvSpPr/>
            <p:nvPr/>
          </p:nvSpPr>
          <p:spPr>
            <a:xfrm>
              <a:off x="11318697" y="6706716"/>
              <a:ext cx="23084" cy="27062"/>
            </a:xfrm>
            <a:custGeom>
              <a:avLst/>
              <a:gdLst>
                <a:gd name="connsiteX0" fmla="*/ 20803 w 23084"/>
                <a:gd name="connsiteY0" fmla="*/ 20337 h 27062"/>
                <a:gd name="connsiteX1" fmla="*/ 22874 w 23084"/>
                <a:gd name="connsiteY1" fmla="*/ 22714 h 27062"/>
                <a:gd name="connsiteX2" fmla="*/ 23083 w 23084"/>
                <a:gd name="connsiteY2" fmla="*/ 22719 h 27062"/>
                <a:gd name="connsiteX3" fmla="*/ 22926 w 23084"/>
                <a:gd name="connsiteY3" fmla="*/ 27012 h 27062"/>
                <a:gd name="connsiteX4" fmla="*/ 16042 w 23084"/>
                <a:gd name="connsiteY4" fmla="*/ 25098 h 27062"/>
                <a:gd name="connsiteX5" fmla="*/ 7713 w 23084"/>
                <a:gd name="connsiteY5" fmla="*/ 27012 h 27062"/>
                <a:gd name="connsiteX6" fmla="*/ -1 w 23084"/>
                <a:gd name="connsiteY6" fmla="*/ 18784 h 27062"/>
                <a:gd name="connsiteX7" fmla="*/ 8536 w 23084"/>
                <a:gd name="connsiteY7" fmla="*/ 10970 h 27062"/>
                <a:gd name="connsiteX8" fmla="*/ 15212 w 23084"/>
                <a:gd name="connsiteY8" fmla="*/ 10401 h 27062"/>
                <a:gd name="connsiteX9" fmla="*/ 15212 w 23084"/>
                <a:gd name="connsiteY9" fmla="*/ 8538 h 27062"/>
                <a:gd name="connsiteX10" fmla="*/ 11436 w 23084"/>
                <a:gd name="connsiteY10" fmla="*/ 4812 h 27062"/>
                <a:gd name="connsiteX11" fmla="*/ 1710 w 23084"/>
                <a:gd name="connsiteY11" fmla="*/ 5329 h 27062"/>
                <a:gd name="connsiteX12" fmla="*/ 1501 w 23084"/>
                <a:gd name="connsiteY12" fmla="*/ 1344 h 27062"/>
                <a:gd name="connsiteX13" fmla="*/ 11900 w 23084"/>
                <a:gd name="connsiteY13" fmla="*/ -1 h 27062"/>
                <a:gd name="connsiteX14" fmla="*/ 20803 w 23084"/>
                <a:gd name="connsiteY14" fmla="*/ 8538 h 27062"/>
                <a:gd name="connsiteX15" fmla="*/ 9209 w 23084"/>
                <a:gd name="connsiteY15" fmla="*/ 14955 h 27062"/>
                <a:gd name="connsiteX16" fmla="*/ 5642 w 23084"/>
                <a:gd name="connsiteY16" fmla="*/ 18630 h 27062"/>
                <a:gd name="connsiteX17" fmla="*/ 8797 w 23084"/>
                <a:gd name="connsiteY17" fmla="*/ 22408 h 27062"/>
                <a:gd name="connsiteX18" fmla="*/ 15212 w 23084"/>
                <a:gd name="connsiteY18" fmla="*/ 21269 h 27062"/>
                <a:gd name="connsiteX19" fmla="*/ 15212 w 23084"/>
                <a:gd name="connsiteY19" fmla="*/ 14386 h 2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084" h="27062">
                  <a:moveTo>
                    <a:pt x="20803" y="20337"/>
                  </a:moveTo>
                  <a:cubicBezTo>
                    <a:pt x="20716" y="21564"/>
                    <a:pt x="21644" y="22628"/>
                    <a:pt x="22874" y="22714"/>
                  </a:cubicBezTo>
                  <a:cubicBezTo>
                    <a:pt x="22944" y="22719"/>
                    <a:pt x="23013" y="22720"/>
                    <a:pt x="23083" y="22719"/>
                  </a:cubicBezTo>
                  <a:lnTo>
                    <a:pt x="22926" y="27012"/>
                  </a:lnTo>
                  <a:cubicBezTo>
                    <a:pt x="20473" y="27259"/>
                    <a:pt x="18014" y="26576"/>
                    <a:pt x="16042" y="25098"/>
                  </a:cubicBezTo>
                  <a:cubicBezTo>
                    <a:pt x="13408" y="26255"/>
                    <a:pt x="10584" y="26905"/>
                    <a:pt x="7713" y="27012"/>
                  </a:cubicBezTo>
                  <a:cubicBezTo>
                    <a:pt x="2585" y="27012"/>
                    <a:pt x="-1" y="24168"/>
                    <a:pt x="-1" y="18784"/>
                  </a:cubicBezTo>
                  <a:cubicBezTo>
                    <a:pt x="-1" y="13299"/>
                    <a:pt x="3003" y="11436"/>
                    <a:pt x="8536" y="10970"/>
                  </a:cubicBezTo>
                  <a:lnTo>
                    <a:pt x="15212" y="10401"/>
                  </a:lnTo>
                  <a:lnTo>
                    <a:pt x="15212" y="8538"/>
                  </a:lnTo>
                  <a:cubicBezTo>
                    <a:pt x="15212" y="5692"/>
                    <a:pt x="13971" y="4812"/>
                    <a:pt x="11436" y="4812"/>
                  </a:cubicBezTo>
                  <a:cubicBezTo>
                    <a:pt x="7968" y="4812"/>
                    <a:pt x="1710" y="5329"/>
                    <a:pt x="1710" y="5329"/>
                  </a:cubicBezTo>
                  <a:lnTo>
                    <a:pt x="1501" y="1344"/>
                  </a:lnTo>
                  <a:cubicBezTo>
                    <a:pt x="4917" y="555"/>
                    <a:pt x="8397" y="105"/>
                    <a:pt x="11900" y="-1"/>
                  </a:cubicBezTo>
                  <a:cubicBezTo>
                    <a:pt x="18217" y="-1"/>
                    <a:pt x="20803" y="2639"/>
                    <a:pt x="20803" y="8538"/>
                  </a:cubicBezTo>
                  <a:close/>
                  <a:moveTo>
                    <a:pt x="9209" y="14955"/>
                  </a:moveTo>
                  <a:cubicBezTo>
                    <a:pt x="6831" y="15162"/>
                    <a:pt x="5642" y="16301"/>
                    <a:pt x="5642" y="18630"/>
                  </a:cubicBezTo>
                  <a:cubicBezTo>
                    <a:pt x="5642" y="20959"/>
                    <a:pt x="6622" y="22408"/>
                    <a:pt x="8797" y="22408"/>
                  </a:cubicBezTo>
                  <a:cubicBezTo>
                    <a:pt x="10978" y="22316"/>
                    <a:pt x="13136" y="21933"/>
                    <a:pt x="15212" y="21269"/>
                  </a:cubicBezTo>
                  <a:lnTo>
                    <a:pt x="15212" y="14386"/>
                  </a:lnTo>
                  <a:close/>
                </a:path>
              </a:pathLst>
            </a:custGeom>
            <a:solidFill>
              <a:srgbClr val="616DC6"/>
            </a:solidFill>
            <a:ln w="5760"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1161E7CB-BCAC-4AA9-B170-FF9746C94D51}"/>
                </a:ext>
              </a:extLst>
            </p:cNvPr>
            <p:cNvSpPr/>
            <p:nvPr/>
          </p:nvSpPr>
          <p:spPr>
            <a:xfrm>
              <a:off x="11356728" y="6697091"/>
              <a:ext cx="23843" cy="36746"/>
            </a:xfrm>
            <a:custGeom>
              <a:avLst/>
              <a:gdLst>
                <a:gd name="connsiteX0" fmla="*/ 22567 w 23843"/>
                <a:gd name="connsiteY0" fmla="*/ 5898 h 36746"/>
                <a:gd name="connsiteX1" fmla="*/ 12318 w 23843"/>
                <a:gd name="connsiteY1" fmla="*/ 5071 h 36746"/>
                <a:gd name="connsiteX2" fmla="*/ 5746 w 23843"/>
                <a:gd name="connsiteY2" fmla="*/ 9677 h 36746"/>
                <a:gd name="connsiteX3" fmla="*/ 13663 w 23843"/>
                <a:gd name="connsiteY3" fmla="*/ 15421 h 36746"/>
                <a:gd name="connsiteX4" fmla="*/ 23808 w 23843"/>
                <a:gd name="connsiteY4" fmla="*/ 25513 h 36746"/>
                <a:gd name="connsiteX5" fmla="*/ 14290 w 23843"/>
                <a:gd name="connsiteY5" fmla="*/ 36712 h 36746"/>
                <a:gd name="connsiteX6" fmla="*/ 11952 w 23843"/>
                <a:gd name="connsiteY6" fmla="*/ 36638 h 36746"/>
                <a:gd name="connsiteX7" fmla="*/ 364 w 23843"/>
                <a:gd name="connsiteY7" fmla="*/ 35243 h 36746"/>
                <a:gd name="connsiteX8" fmla="*/ 932 w 23843"/>
                <a:gd name="connsiteY8" fmla="*/ 30636 h 36746"/>
                <a:gd name="connsiteX9" fmla="*/ 11593 w 23843"/>
                <a:gd name="connsiteY9" fmla="*/ 31568 h 36746"/>
                <a:gd name="connsiteX10" fmla="*/ 18014 w 23843"/>
                <a:gd name="connsiteY10" fmla="*/ 25874 h 36746"/>
                <a:gd name="connsiteX11" fmla="*/ 10972 w 23843"/>
                <a:gd name="connsiteY11" fmla="*/ 20545 h 36746"/>
                <a:gd name="connsiteX12" fmla="*/ -1 w 23843"/>
                <a:gd name="connsiteY12" fmla="*/ 10090 h 36746"/>
                <a:gd name="connsiteX13" fmla="*/ 11802 w 23843"/>
                <a:gd name="connsiteY13" fmla="*/ -1 h 36746"/>
                <a:gd name="connsiteX14" fmla="*/ 23031 w 23843"/>
                <a:gd name="connsiteY14" fmla="*/ 1240 h 36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43" h="36746">
                  <a:moveTo>
                    <a:pt x="22567" y="5898"/>
                  </a:moveTo>
                  <a:cubicBezTo>
                    <a:pt x="22567" y="5898"/>
                    <a:pt x="15316" y="5071"/>
                    <a:pt x="12318" y="5071"/>
                  </a:cubicBezTo>
                  <a:cubicBezTo>
                    <a:pt x="7968" y="5071"/>
                    <a:pt x="5746" y="6623"/>
                    <a:pt x="5746" y="9677"/>
                  </a:cubicBezTo>
                  <a:cubicBezTo>
                    <a:pt x="5746" y="12988"/>
                    <a:pt x="7608" y="13765"/>
                    <a:pt x="13663" y="15421"/>
                  </a:cubicBezTo>
                  <a:cubicBezTo>
                    <a:pt x="21116" y="17491"/>
                    <a:pt x="23808" y="19457"/>
                    <a:pt x="23808" y="25513"/>
                  </a:cubicBezTo>
                  <a:cubicBezTo>
                    <a:pt x="24272" y="31234"/>
                    <a:pt x="20009" y="36248"/>
                    <a:pt x="14290" y="36712"/>
                  </a:cubicBezTo>
                  <a:cubicBezTo>
                    <a:pt x="13507" y="36775"/>
                    <a:pt x="12730" y="36750"/>
                    <a:pt x="11952" y="36638"/>
                  </a:cubicBezTo>
                  <a:cubicBezTo>
                    <a:pt x="8061" y="36473"/>
                    <a:pt x="4186" y="36006"/>
                    <a:pt x="364" y="35243"/>
                  </a:cubicBezTo>
                  <a:lnTo>
                    <a:pt x="932" y="30636"/>
                  </a:lnTo>
                  <a:cubicBezTo>
                    <a:pt x="932" y="30636"/>
                    <a:pt x="7916" y="31568"/>
                    <a:pt x="11593" y="31568"/>
                  </a:cubicBezTo>
                  <a:cubicBezTo>
                    <a:pt x="15995" y="31568"/>
                    <a:pt x="18014" y="29602"/>
                    <a:pt x="18014" y="25874"/>
                  </a:cubicBezTo>
                  <a:cubicBezTo>
                    <a:pt x="18014" y="22873"/>
                    <a:pt x="16407" y="21838"/>
                    <a:pt x="10972" y="20545"/>
                  </a:cubicBezTo>
                  <a:cubicBezTo>
                    <a:pt x="3310" y="18577"/>
                    <a:pt x="-1" y="16249"/>
                    <a:pt x="-1" y="10090"/>
                  </a:cubicBezTo>
                  <a:cubicBezTo>
                    <a:pt x="-1" y="2948"/>
                    <a:pt x="4708" y="-1"/>
                    <a:pt x="11802" y="-1"/>
                  </a:cubicBezTo>
                  <a:cubicBezTo>
                    <a:pt x="15566" y="142"/>
                    <a:pt x="19324" y="558"/>
                    <a:pt x="23031" y="1240"/>
                  </a:cubicBezTo>
                  <a:close/>
                </a:path>
              </a:pathLst>
            </a:custGeom>
            <a:solidFill>
              <a:srgbClr val="616DC6"/>
            </a:solidFill>
            <a:ln w="5760"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865377AC-86BC-4EE3-A01E-A4C5DDDF6672}"/>
                </a:ext>
              </a:extLst>
            </p:cNvPr>
            <p:cNvSpPr/>
            <p:nvPr/>
          </p:nvSpPr>
          <p:spPr>
            <a:xfrm>
              <a:off x="11383275" y="6707285"/>
              <a:ext cx="23496" cy="37002"/>
            </a:xfrm>
            <a:custGeom>
              <a:avLst/>
              <a:gdLst>
                <a:gd name="connsiteX0" fmla="*/ 5538 w 23496"/>
                <a:gd name="connsiteY0" fmla="*/ -1 h 37002"/>
                <a:gd name="connsiteX1" fmla="*/ 11024 w 23496"/>
                <a:gd name="connsiteY1" fmla="*/ 21063 h 37002"/>
                <a:gd name="connsiteX2" fmla="*/ 12422 w 23496"/>
                <a:gd name="connsiteY2" fmla="*/ 21063 h 37002"/>
                <a:gd name="connsiteX3" fmla="*/ 17909 w 23496"/>
                <a:gd name="connsiteY3" fmla="*/ -1 h 37002"/>
                <a:gd name="connsiteX4" fmla="*/ 23495 w 23496"/>
                <a:gd name="connsiteY4" fmla="*/ -1 h 37002"/>
                <a:gd name="connsiteX5" fmla="*/ 13663 w 23496"/>
                <a:gd name="connsiteY5" fmla="*/ 37001 h 37002"/>
                <a:gd name="connsiteX6" fmla="*/ 8124 w 23496"/>
                <a:gd name="connsiteY6" fmla="*/ 37001 h 37002"/>
                <a:gd name="connsiteX7" fmla="*/ 11227 w 23496"/>
                <a:gd name="connsiteY7" fmla="*/ 25876 h 37002"/>
                <a:gd name="connsiteX8" fmla="*/ 6779 w 23496"/>
                <a:gd name="connsiteY8" fmla="*/ 25876 h 37002"/>
                <a:gd name="connsiteX9" fmla="*/ -1 w 23496"/>
                <a:gd name="connsiteY9" fmla="*/ -1 h 37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96" h="37002">
                  <a:moveTo>
                    <a:pt x="5538" y="-1"/>
                  </a:moveTo>
                  <a:lnTo>
                    <a:pt x="11024" y="21063"/>
                  </a:lnTo>
                  <a:lnTo>
                    <a:pt x="12422" y="21063"/>
                  </a:lnTo>
                  <a:lnTo>
                    <a:pt x="17909" y="-1"/>
                  </a:lnTo>
                  <a:lnTo>
                    <a:pt x="23495" y="-1"/>
                  </a:lnTo>
                  <a:lnTo>
                    <a:pt x="13663" y="37001"/>
                  </a:lnTo>
                  <a:lnTo>
                    <a:pt x="8124" y="37001"/>
                  </a:lnTo>
                  <a:lnTo>
                    <a:pt x="11227" y="25876"/>
                  </a:lnTo>
                  <a:lnTo>
                    <a:pt x="6779" y="25876"/>
                  </a:lnTo>
                  <a:lnTo>
                    <a:pt x="-1" y="-1"/>
                  </a:lnTo>
                  <a:close/>
                </a:path>
              </a:pathLst>
            </a:custGeom>
            <a:solidFill>
              <a:srgbClr val="616DC6"/>
            </a:solidFill>
            <a:ln w="5760"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55935521-D630-4C35-A550-B6326E1B3A4D}"/>
                </a:ext>
              </a:extLst>
            </p:cNvPr>
            <p:cNvSpPr/>
            <p:nvPr/>
          </p:nvSpPr>
          <p:spPr>
            <a:xfrm>
              <a:off x="11409410" y="6706767"/>
              <a:ext cx="20184" cy="26962"/>
            </a:xfrm>
            <a:custGeom>
              <a:avLst/>
              <a:gdLst>
                <a:gd name="connsiteX0" fmla="*/ 19301 w 20184"/>
                <a:gd name="connsiteY0" fmla="*/ 5847 h 26962"/>
                <a:gd name="connsiteX1" fmla="*/ 10091 w 20184"/>
                <a:gd name="connsiteY1" fmla="*/ 5020 h 26962"/>
                <a:gd name="connsiteX2" fmla="*/ 5584 w 20184"/>
                <a:gd name="connsiteY2" fmla="*/ 7866 h 26962"/>
                <a:gd name="connsiteX3" fmla="*/ 11744 w 20184"/>
                <a:gd name="connsiteY3" fmla="*/ 10919 h 26962"/>
                <a:gd name="connsiteX4" fmla="*/ 20183 w 20184"/>
                <a:gd name="connsiteY4" fmla="*/ 18733 h 26962"/>
                <a:gd name="connsiteX5" fmla="*/ 9934 w 20184"/>
                <a:gd name="connsiteY5" fmla="*/ 26961 h 26962"/>
                <a:gd name="connsiteX6" fmla="*/ 358 w 20184"/>
                <a:gd name="connsiteY6" fmla="*/ 25824 h 26962"/>
                <a:gd name="connsiteX7" fmla="*/ 567 w 20184"/>
                <a:gd name="connsiteY7" fmla="*/ 21115 h 26962"/>
                <a:gd name="connsiteX8" fmla="*/ 9418 w 20184"/>
                <a:gd name="connsiteY8" fmla="*/ 21942 h 26962"/>
                <a:gd name="connsiteX9" fmla="*/ 14592 w 20184"/>
                <a:gd name="connsiteY9" fmla="*/ 18889 h 26962"/>
                <a:gd name="connsiteX10" fmla="*/ 8588 w 20184"/>
                <a:gd name="connsiteY10" fmla="*/ 15680 h 26962"/>
                <a:gd name="connsiteX11" fmla="*/ -1 w 20184"/>
                <a:gd name="connsiteY11" fmla="*/ 8021 h 26962"/>
                <a:gd name="connsiteX12" fmla="*/ 9673 w 20184"/>
                <a:gd name="connsiteY12" fmla="*/ -1 h 26962"/>
                <a:gd name="connsiteX13" fmla="*/ 19406 w 20184"/>
                <a:gd name="connsiteY13" fmla="*/ 1138 h 2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184" h="26962">
                  <a:moveTo>
                    <a:pt x="19301" y="5847"/>
                  </a:moveTo>
                  <a:cubicBezTo>
                    <a:pt x="19301" y="5847"/>
                    <a:pt x="13194" y="5020"/>
                    <a:pt x="10091" y="5020"/>
                  </a:cubicBezTo>
                  <a:cubicBezTo>
                    <a:pt x="6982" y="5020"/>
                    <a:pt x="5584" y="5744"/>
                    <a:pt x="5584" y="7866"/>
                  </a:cubicBezTo>
                  <a:cubicBezTo>
                    <a:pt x="5584" y="9573"/>
                    <a:pt x="6674" y="10040"/>
                    <a:pt x="11744" y="10919"/>
                  </a:cubicBezTo>
                  <a:cubicBezTo>
                    <a:pt x="17956" y="12006"/>
                    <a:pt x="20183" y="13558"/>
                    <a:pt x="20183" y="18733"/>
                  </a:cubicBezTo>
                  <a:cubicBezTo>
                    <a:pt x="20183" y="24790"/>
                    <a:pt x="16355" y="26961"/>
                    <a:pt x="9934" y="26961"/>
                  </a:cubicBezTo>
                  <a:cubicBezTo>
                    <a:pt x="6721" y="26809"/>
                    <a:pt x="3519" y="26429"/>
                    <a:pt x="358" y="25824"/>
                  </a:cubicBezTo>
                  <a:lnTo>
                    <a:pt x="567" y="21115"/>
                  </a:lnTo>
                  <a:cubicBezTo>
                    <a:pt x="567" y="21115"/>
                    <a:pt x="6779" y="21942"/>
                    <a:pt x="9418" y="21942"/>
                  </a:cubicBezTo>
                  <a:cubicBezTo>
                    <a:pt x="13141" y="21942"/>
                    <a:pt x="14592" y="21166"/>
                    <a:pt x="14592" y="18889"/>
                  </a:cubicBezTo>
                  <a:cubicBezTo>
                    <a:pt x="14592" y="17077"/>
                    <a:pt x="13716" y="16509"/>
                    <a:pt x="8588" y="15680"/>
                  </a:cubicBezTo>
                  <a:cubicBezTo>
                    <a:pt x="2899" y="14749"/>
                    <a:pt x="-1" y="13508"/>
                    <a:pt x="-1" y="8021"/>
                  </a:cubicBezTo>
                  <a:cubicBezTo>
                    <a:pt x="-1" y="2172"/>
                    <a:pt x="4552" y="-1"/>
                    <a:pt x="9673" y="-1"/>
                  </a:cubicBezTo>
                  <a:cubicBezTo>
                    <a:pt x="12944" y="141"/>
                    <a:pt x="16192" y="521"/>
                    <a:pt x="19406" y="1138"/>
                  </a:cubicBezTo>
                  <a:close/>
                </a:path>
              </a:pathLst>
            </a:custGeom>
            <a:solidFill>
              <a:srgbClr val="616DC6"/>
            </a:solidFill>
            <a:ln w="5760"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88467493-F977-47A2-99FD-F66D86839025}"/>
                </a:ext>
              </a:extLst>
            </p:cNvPr>
            <p:cNvSpPr/>
            <p:nvPr/>
          </p:nvSpPr>
          <p:spPr>
            <a:xfrm>
              <a:off x="11432900" y="6699781"/>
              <a:ext cx="16251" cy="33948"/>
            </a:xfrm>
            <a:custGeom>
              <a:avLst/>
              <a:gdLst>
                <a:gd name="connsiteX0" fmla="*/ 8902 w 16251"/>
                <a:gd name="connsiteY0" fmla="*/ 12317 h 33948"/>
                <a:gd name="connsiteX1" fmla="*/ 8902 w 16251"/>
                <a:gd name="connsiteY1" fmla="*/ 23703 h 33948"/>
                <a:gd name="connsiteX2" fmla="*/ 11749 w 16251"/>
                <a:gd name="connsiteY2" fmla="*/ 28929 h 33948"/>
                <a:gd name="connsiteX3" fmla="*/ 15989 w 16251"/>
                <a:gd name="connsiteY3" fmla="*/ 28774 h 33948"/>
                <a:gd name="connsiteX4" fmla="*/ 16250 w 16251"/>
                <a:gd name="connsiteY4" fmla="*/ 33275 h 33948"/>
                <a:gd name="connsiteX5" fmla="*/ 10972 w 16251"/>
                <a:gd name="connsiteY5" fmla="*/ 33948 h 33948"/>
                <a:gd name="connsiteX6" fmla="*/ 3310 w 16251"/>
                <a:gd name="connsiteY6" fmla="*/ 24323 h 33948"/>
                <a:gd name="connsiteX7" fmla="*/ 3310 w 16251"/>
                <a:gd name="connsiteY7" fmla="*/ 12317 h 33948"/>
                <a:gd name="connsiteX8" fmla="*/ -1 w 16251"/>
                <a:gd name="connsiteY8" fmla="*/ 12317 h 33948"/>
                <a:gd name="connsiteX9" fmla="*/ -1 w 16251"/>
                <a:gd name="connsiteY9" fmla="*/ 7503 h 33948"/>
                <a:gd name="connsiteX10" fmla="*/ 3310 w 16251"/>
                <a:gd name="connsiteY10" fmla="*/ 7503 h 33948"/>
                <a:gd name="connsiteX11" fmla="*/ 3310 w 16251"/>
                <a:gd name="connsiteY11" fmla="*/ -1 h 33948"/>
                <a:gd name="connsiteX12" fmla="*/ 8902 w 16251"/>
                <a:gd name="connsiteY12" fmla="*/ -1 h 33948"/>
                <a:gd name="connsiteX13" fmla="*/ 8902 w 16251"/>
                <a:gd name="connsiteY13" fmla="*/ 7503 h 33948"/>
                <a:gd name="connsiteX14" fmla="*/ 16042 w 16251"/>
                <a:gd name="connsiteY14" fmla="*/ 7503 h 33948"/>
                <a:gd name="connsiteX15" fmla="*/ 16042 w 16251"/>
                <a:gd name="connsiteY15" fmla="*/ 12317 h 3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251" h="33948">
                  <a:moveTo>
                    <a:pt x="8902" y="12317"/>
                  </a:moveTo>
                  <a:lnTo>
                    <a:pt x="8902" y="23703"/>
                  </a:lnTo>
                  <a:cubicBezTo>
                    <a:pt x="8902" y="27583"/>
                    <a:pt x="9058" y="28929"/>
                    <a:pt x="11749" y="28929"/>
                  </a:cubicBezTo>
                  <a:cubicBezTo>
                    <a:pt x="13194" y="28929"/>
                    <a:pt x="15989" y="28774"/>
                    <a:pt x="15989" y="28774"/>
                  </a:cubicBezTo>
                  <a:lnTo>
                    <a:pt x="16250" y="33275"/>
                  </a:lnTo>
                  <a:cubicBezTo>
                    <a:pt x="14510" y="33620"/>
                    <a:pt x="12741" y="33845"/>
                    <a:pt x="10972" y="33948"/>
                  </a:cubicBezTo>
                  <a:cubicBezTo>
                    <a:pt x="5126" y="33948"/>
                    <a:pt x="3310" y="31775"/>
                    <a:pt x="3310" y="24323"/>
                  </a:cubicBezTo>
                  <a:lnTo>
                    <a:pt x="3310" y="12317"/>
                  </a:lnTo>
                  <a:lnTo>
                    <a:pt x="-1" y="12317"/>
                  </a:lnTo>
                  <a:lnTo>
                    <a:pt x="-1" y="7503"/>
                  </a:lnTo>
                  <a:lnTo>
                    <a:pt x="3310" y="7503"/>
                  </a:lnTo>
                  <a:lnTo>
                    <a:pt x="3310" y="-1"/>
                  </a:lnTo>
                  <a:lnTo>
                    <a:pt x="8902" y="-1"/>
                  </a:lnTo>
                  <a:lnTo>
                    <a:pt x="8902" y="7503"/>
                  </a:lnTo>
                  <a:lnTo>
                    <a:pt x="16042" y="7503"/>
                  </a:lnTo>
                  <a:lnTo>
                    <a:pt x="16042" y="12317"/>
                  </a:lnTo>
                  <a:close/>
                </a:path>
              </a:pathLst>
            </a:custGeom>
            <a:solidFill>
              <a:srgbClr val="616DC6"/>
            </a:solidFill>
            <a:ln w="5760"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FD3C001C-48BA-478A-912E-2EA2FD42C73C}"/>
                </a:ext>
              </a:extLst>
            </p:cNvPr>
            <p:cNvSpPr/>
            <p:nvPr/>
          </p:nvSpPr>
          <p:spPr>
            <a:xfrm>
              <a:off x="11452307" y="6706716"/>
              <a:ext cx="22098" cy="27013"/>
            </a:xfrm>
            <a:custGeom>
              <a:avLst/>
              <a:gdLst>
                <a:gd name="connsiteX0" fmla="*/ 21111 w 22098"/>
                <a:gd name="connsiteY0" fmla="*/ 21632 h 27013"/>
                <a:gd name="connsiteX1" fmla="*/ 21215 w 22098"/>
                <a:gd name="connsiteY1" fmla="*/ 25823 h 27013"/>
                <a:gd name="connsiteX2" fmla="*/ 10763 w 22098"/>
                <a:gd name="connsiteY2" fmla="*/ 27012 h 27013"/>
                <a:gd name="connsiteX3" fmla="*/ -1 w 22098"/>
                <a:gd name="connsiteY3" fmla="*/ 13765 h 27013"/>
                <a:gd name="connsiteX4" fmla="*/ 11227 w 22098"/>
                <a:gd name="connsiteY4" fmla="*/ -1 h 27013"/>
                <a:gd name="connsiteX5" fmla="*/ 22097 w 22098"/>
                <a:gd name="connsiteY5" fmla="*/ 11850 h 27013"/>
                <a:gd name="connsiteX6" fmla="*/ 21731 w 22098"/>
                <a:gd name="connsiteY6" fmla="*/ 15887 h 27013"/>
                <a:gd name="connsiteX7" fmla="*/ 5688 w 22098"/>
                <a:gd name="connsiteY7" fmla="*/ 15887 h 27013"/>
                <a:gd name="connsiteX8" fmla="*/ 11593 w 22098"/>
                <a:gd name="connsiteY8" fmla="*/ 22097 h 27013"/>
                <a:gd name="connsiteX9" fmla="*/ 21111 w 22098"/>
                <a:gd name="connsiteY9" fmla="*/ 21632 h 27013"/>
                <a:gd name="connsiteX10" fmla="*/ 16558 w 22098"/>
                <a:gd name="connsiteY10" fmla="*/ 11540 h 27013"/>
                <a:gd name="connsiteX11" fmla="*/ 11227 w 22098"/>
                <a:gd name="connsiteY11" fmla="*/ 4656 h 27013"/>
                <a:gd name="connsiteX12" fmla="*/ 5642 w 22098"/>
                <a:gd name="connsiteY12" fmla="*/ 11540 h 2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98" h="27013">
                  <a:moveTo>
                    <a:pt x="21111" y="21632"/>
                  </a:moveTo>
                  <a:lnTo>
                    <a:pt x="21215" y="25823"/>
                  </a:lnTo>
                  <a:cubicBezTo>
                    <a:pt x="17770" y="26505"/>
                    <a:pt x="14272" y="26902"/>
                    <a:pt x="10763" y="27012"/>
                  </a:cubicBezTo>
                  <a:cubicBezTo>
                    <a:pt x="3003" y="27012"/>
                    <a:pt x="-1" y="22873"/>
                    <a:pt x="-1" y="13765"/>
                  </a:cubicBezTo>
                  <a:cubicBezTo>
                    <a:pt x="-1" y="4295"/>
                    <a:pt x="4087" y="-1"/>
                    <a:pt x="11227" y="-1"/>
                  </a:cubicBezTo>
                  <a:cubicBezTo>
                    <a:pt x="18472" y="-1"/>
                    <a:pt x="22097" y="3776"/>
                    <a:pt x="22097" y="11850"/>
                  </a:cubicBezTo>
                  <a:lnTo>
                    <a:pt x="21731" y="15887"/>
                  </a:lnTo>
                  <a:lnTo>
                    <a:pt x="5688" y="15887"/>
                  </a:lnTo>
                  <a:cubicBezTo>
                    <a:pt x="5741" y="20027"/>
                    <a:pt x="7295" y="22097"/>
                    <a:pt x="11593" y="22097"/>
                  </a:cubicBezTo>
                  <a:cubicBezTo>
                    <a:pt x="15676" y="22097"/>
                    <a:pt x="21111" y="21632"/>
                    <a:pt x="21111" y="21632"/>
                  </a:cubicBezTo>
                  <a:close/>
                  <a:moveTo>
                    <a:pt x="16558" y="11540"/>
                  </a:moveTo>
                  <a:cubicBezTo>
                    <a:pt x="16558" y="6365"/>
                    <a:pt x="15003" y="4656"/>
                    <a:pt x="11227" y="4656"/>
                  </a:cubicBezTo>
                  <a:cubicBezTo>
                    <a:pt x="7399" y="4656"/>
                    <a:pt x="5688" y="6571"/>
                    <a:pt x="5642" y="11540"/>
                  </a:cubicBezTo>
                  <a:close/>
                </a:path>
              </a:pathLst>
            </a:custGeom>
            <a:solidFill>
              <a:srgbClr val="616DC6"/>
            </a:solidFill>
            <a:ln w="5760"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7BF3726E-AFBE-4CD3-9977-9C514A87860E}"/>
                </a:ext>
              </a:extLst>
            </p:cNvPr>
            <p:cNvSpPr/>
            <p:nvPr/>
          </p:nvSpPr>
          <p:spPr>
            <a:xfrm>
              <a:off x="11479834" y="6706672"/>
              <a:ext cx="36743" cy="26490"/>
            </a:xfrm>
            <a:custGeom>
              <a:avLst/>
              <a:gdLst>
                <a:gd name="connsiteX0" fmla="*/ -1 w 36743"/>
                <a:gd name="connsiteY0" fmla="*/ 26489 h 26490"/>
                <a:gd name="connsiteX1" fmla="*/ -1 w 36743"/>
                <a:gd name="connsiteY1" fmla="*/ 612 h 26490"/>
                <a:gd name="connsiteX2" fmla="*/ 5590 w 36743"/>
                <a:gd name="connsiteY2" fmla="*/ 612 h 26490"/>
                <a:gd name="connsiteX3" fmla="*/ 5590 w 36743"/>
                <a:gd name="connsiteY3" fmla="*/ 2217 h 26490"/>
                <a:gd name="connsiteX4" fmla="*/ 12318 w 36743"/>
                <a:gd name="connsiteY4" fmla="*/ 44 h 26490"/>
                <a:gd name="connsiteX5" fmla="*/ 18889 w 36743"/>
                <a:gd name="connsiteY5" fmla="*/ 2580 h 26490"/>
                <a:gd name="connsiteX6" fmla="*/ 27792 w 36743"/>
                <a:gd name="connsiteY6" fmla="*/ 44 h 26490"/>
                <a:gd name="connsiteX7" fmla="*/ 36742 w 36743"/>
                <a:gd name="connsiteY7" fmla="*/ 12620 h 26490"/>
                <a:gd name="connsiteX8" fmla="*/ 36742 w 36743"/>
                <a:gd name="connsiteY8" fmla="*/ 26489 h 26490"/>
                <a:gd name="connsiteX9" fmla="*/ 31157 w 36743"/>
                <a:gd name="connsiteY9" fmla="*/ 26489 h 26490"/>
                <a:gd name="connsiteX10" fmla="*/ 31157 w 36743"/>
                <a:gd name="connsiteY10" fmla="*/ 12775 h 26490"/>
                <a:gd name="connsiteX11" fmla="*/ 26754 w 36743"/>
                <a:gd name="connsiteY11" fmla="*/ 5063 h 26490"/>
                <a:gd name="connsiteX12" fmla="*/ 20856 w 36743"/>
                <a:gd name="connsiteY12" fmla="*/ 6461 h 26490"/>
                <a:gd name="connsiteX13" fmla="*/ 21267 w 36743"/>
                <a:gd name="connsiteY13" fmla="*/ 13085 h 26490"/>
                <a:gd name="connsiteX14" fmla="*/ 21267 w 36743"/>
                <a:gd name="connsiteY14" fmla="*/ 26489 h 26490"/>
                <a:gd name="connsiteX15" fmla="*/ 15682 w 36743"/>
                <a:gd name="connsiteY15" fmla="*/ 26489 h 26490"/>
                <a:gd name="connsiteX16" fmla="*/ 15682 w 36743"/>
                <a:gd name="connsiteY16" fmla="*/ 13188 h 26490"/>
                <a:gd name="connsiteX17" fmla="*/ 11233 w 36743"/>
                <a:gd name="connsiteY17" fmla="*/ 5063 h 26490"/>
                <a:gd name="connsiteX18" fmla="*/ 5642 w 36743"/>
                <a:gd name="connsiteY18" fmla="*/ 6409 h 26490"/>
                <a:gd name="connsiteX19" fmla="*/ 5642 w 36743"/>
                <a:gd name="connsiteY19" fmla="*/ 26489 h 26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743" h="26490">
                  <a:moveTo>
                    <a:pt x="-1" y="26489"/>
                  </a:moveTo>
                  <a:lnTo>
                    <a:pt x="-1" y="612"/>
                  </a:lnTo>
                  <a:lnTo>
                    <a:pt x="5590" y="612"/>
                  </a:lnTo>
                  <a:lnTo>
                    <a:pt x="5590" y="2217"/>
                  </a:lnTo>
                  <a:cubicBezTo>
                    <a:pt x="7643" y="1009"/>
                    <a:pt x="9946" y="267"/>
                    <a:pt x="12318" y="44"/>
                  </a:cubicBezTo>
                  <a:cubicBezTo>
                    <a:pt x="14789" y="-224"/>
                    <a:pt x="17236" y="721"/>
                    <a:pt x="18889" y="2580"/>
                  </a:cubicBezTo>
                  <a:cubicBezTo>
                    <a:pt x="21650" y="1126"/>
                    <a:pt x="24684" y="263"/>
                    <a:pt x="27792" y="44"/>
                  </a:cubicBezTo>
                  <a:cubicBezTo>
                    <a:pt x="34828" y="44"/>
                    <a:pt x="36742" y="3821"/>
                    <a:pt x="36742" y="12620"/>
                  </a:cubicBezTo>
                  <a:lnTo>
                    <a:pt x="36742" y="26489"/>
                  </a:lnTo>
                  <a:lnTo>
                    <a:pt x="31157" y="26489"/>
                  </a:lnTo>
                  <a:lnTo>
                    <a:pt x="31157" y="12775"/>
                  </a:lnTo>
                  <a:cubicBezTo>
                    <a:pt x="31157" y="7600"/>
                    <a:pt x="30536" y="5063"/>
                    <a:pt x="26754" y="5063"/>
                  </a:cubicBezTo>
                  <a:cubicBezTo>
                    <a:pt x="24718" y="5164"/>
                    <a:pt x="22723" y="5638"/>
                    <a:pt x="20856" y="6461"/>
                  </a:cubicBezTo>
                  <a:cubicBezTo>
                    <a:pt x="21169" y="8654"/>
                    <a:pt x="21308" y="10869"/>
                    <a:pt x="21267" y="13085"/>
                  </a:cubicBezTo>
                  <a:lnTo>
                    <a:pt x="21267" y="26489"/>
                  </a:lnTo>
                  <a:lnTo>
                    <a:pt x="15682" y="26489"/>
                  </a:lnTo>
                  <a:lnTo>
                    <a:pt x="15682" y="13188"/>
                  </a:lnTo>
                  <a:cubicBezTo>
                    <a:pt x="15682" y="7444"/>
                    <a:pt x="15113" y="5063"/>
                    <a:pt x="11233" y="5063"/>
                  </a:cubicBezTo>
                  <a:cubicBezTo>
                    <a:pt x="9296" y="5127"/>
                    <a:pt x="7394" y="5585"/>
                    <a:pt x="5642" y="6409"/>
                  </a:cubicBezTo>
                  <a:lnTo>
                    <a:pt x="5642" y="26489"/>
                  </a:lnTo>
                  <a:close/>
                </a:path>
              </a:pathLst>
            </a:custGeom>
            <a:solidFill>
              <a:srgbClr val="616DC6"/>
            </a:solidFill>
            <a:ln w="5760" cap="flat">
              <a:noFill/>
              <a:prstDash val="solid"/>
              <a:miter/>
            </a:ln>
          </p:spPr>
          <p:txBody>
            <a:bodyPr rtlCol="0" anchor="ctr"/>
            <a:lstStyle/>
            <a:p>
              <a:endParaRPr lang="en-US"/>
            </a:p>
          </p:txBody>
        </p:sp>
      </p:grpSp>
      <p:sp>
        <p:nvSpPr>
          <p:cNvPr id="3" name="Slide Number Placeholder 2">
            <a:extLst>
              <a:ext uri="{FF2B5EF4-FFF2-40B4-BE49-F238E27FC236}">
                <a16:creationId xmlns:a16="http://schemas.microsoft.com/office/drawing/2014/main" id="{E29F7E74-08F2-364F-88BB-6F4FEAF9982A}"/>
              </a:ext>
            </a:extLst>
          </p:cNvPr>
          <p:cNvSpPr>
            <a:spLocks noGrp="1"/>
          </p:cNvSpPr>
          <p:nvPr>
            <p:ph type="sldNum" sz="quarter" idx="4294967295"/>
          </p:nvPr>
        </p:nvSpPr>
        <p:spPr>
          <a:xfrm>
            <a:off x="9448800" y="6356350"/>
            <a:ext cx="2743200" cy="365125"/>
          </a:xfrm>
          <a:prstGeom prst="rect">
            <a:avLst/>
          </a:prstGeom>
        </p:spPr>
        <p:txBody>
          <a:bodyPr/>
          <a:lstStyle/>
          <a:p>
            <a:fld id="{5D04AEA0-8566-4036-9CFB-EF44454DE956}" type="slidenum">
              <a:rPr lang="en-US" smtClean="0"/>
              <a:t>14</a:t>
            </a:fld>
            <a:endParaRPr lang="en-US"/>
          </a:p>
        </p:txBody>
      </p:sp>
    </p:spTree>
    <p:extLst>
      <p:ext uri="{BB962C8B-B14F-4D97-AF65-F5344CB8AC3E}">
        <p14:creationId xmlns:p14="http://schemas.microsoft.com/office/powerpoint/2010/main" val="2500771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1CC89A3-857A-4D53-ADCB-0A14B4B40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876F97-9DDA-4F31-B86E-38A31EBA08F4}"/>
              </a:ext>
            </a:extLst>
          </p:cNvPr>
          <p:cNvSpPr>
            <a:spLocks noGrp="1"/>
          </p:cNvSpPr>
          <p:nvPr>
            <p:ph type="title"/>
          </p:nvPr>
        </p:nvSpPr>
        <p:spPr>
          <a:xfrm>
            <a:off x="355640" y="281052"/>
            <a:ext cx="3288632" cy="2785952"/>
          </a:xfrm>
        </p:spPr>
        <p:txBody>
          <a:bodyPr anchor="ctr">
            <a:normAutofit/>
          </a:bodyPr>
          <a:lstStyle/>
          <a:p>
            <a:r>
              <a:rPr lang="en-US" sz="3200" b="0" i="0" dirty="0">
                <a:effectLst/>
                <a:latin typeface="Arial Black" panose="020B0A04020102020204" pitchFamily="34" charset="0"/>
              </a:rPr>
              <a:t>Preparing for the WBLR Submission</a:t>
            </a:r>
            <a:endParaRPr lang="en-US" sz="3200" dirty="0">
              <a:latin typeface="Arial Black" panose="020B0A04020102020204" pitchFamily="34" charset="0"/>
            </a:endParaRPr>
          </a:p>
        </p:txBody>
      </p:sp>
      <p:sp>
        <p:nvSpPr>
          <p:cNvPr id="3" name="Content Placeholder 2">
            <a:extLst>
              <a:ext uri="{FF2B5EF4-FFF2-40B4-BE49-F238E27FC236}">
                <a16:creationId xmlns:a16="http://schemas.microsoft.com/office/drawing/2014/main" id="{B795FB88-4973-4B0E-95E7-DE5F4AEBFA62}"/>
              </a:ext>
            </a:extLst>
          </p:cNvPr>
          <p:cNvSpPr>
            <a:spLocks noGrp="1"/>
          </p:cNvSpPr>
          <p:nvPr>
            <p:ph idx="1"/>
          </p:nvPr>
        </p:nvSpPr>
        <p:spPr>
          <a:xfrm>
            <a:off x="3815848" y="346890"/>
            <a:ext cx="8201527" cy="2785953"/>
          </a:xfrm>
        </p:spPr>
        <p:txBody>
          <a:bodyPr anchor="ctr">
            <a:noAutofit/>
          </a:bodyPr>
          <a:lstStyle/>
          <a:p>
            <a:pPr marL="0" indent="0">
              <a:buNone/>
            </a:pPr>
            <a:r>
              <a:rPr lang="en-US" sz="1800" b="0" i="0" dirty="0">
                <a:effectLst/>
                <a:latin typeface="Helvetica Neue"/>
              </a:rPr>
              <a:t>Things to consider</a:t>
            </a:r>
          </a:p>
          <a:p>
            <a:r>
              <a:rPr lang="en-US" sz="1800" b="0" i="0" dirty="0">
                <a:effectLst/>
                <a:latin typeface="Helvetica Neue"/>
              </a:rPr>
              <a:t>Review current business processes for administering Internships</a:t>
            </a:r>
          </a:p>
          <a:p>
            <a:r>
              <a:rPr lang="en-US" sz="1800" b="0" i="0" dirty="0">
                <a:effectLst/>
                <a:latin typeface="Helvetica Neue"/>
              </a:rPr>
              <a:t>Standardize the performance evaluation conducted by employers of student interns</a:t>
            </a:r>
          </a:p>
          <a:p>
            <a:r>
              <a:rPr lang="en-US" sz="1800" b="0" i="0" dirty="0">
                <a:effectLst/>
                <a:latin typeface="Helvetica Neue"/>
              </a:rPr>
              <a:t>Establish processes to collect the WBLR data (Student work hours)</a:t>
            </a:r>
          </a:p>
          <a:p>
            <a:r>
              <a:rPr lang="en-US" sz="1800" b="0" i="0" dirty="0">
                <a:effectLst/>
                <a:latin typeface="Helvetica Neue"/>
              </a:rPr>
              <a:t>Map courses that include the content for Work-Based Learning to valid CALPADS State course codes</a:t>
            </a:r>
            <a:endParaRPr lang="en-US" sz="1800" dirty="0"/>
          </a:p>
        </p:txBody>
      </p:sp>
      <p:pic>
        <p:nvPicPr>
          <p:cNvPr id="16386" name="Picture 2" descr="preparation | meandering by">
            <a:extLst>
              <a:ext uri="{FF2B5EF4-FFF2-40B4-BE49-F238E27FC236}">
                <a16:creationId xmlns:a16="http://schemas.microsoft.com/office/drawing/2014/main" id="{C70737BE-DED7-49D7-BF91-E38003B361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180" r="1" b="11952"/>
          <a:stretch/>
        </p:blipFill>
        <p:spPr bwMode="auto">
          <a:xfrm>
            <a:off x="-3051" y="3132843"/>
            <a:ext cx="12190563" cy="325267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AC45395B-642B-45FB-AC86-750D1D3493B0}"/>
              </a:ext>
              <a:ext uri="{C183D7F6-B498-43B3-948B-1728B52AA6E4}">
                <adec:decorative xmlns:adec="http://schemas.microsoft.com/office/drawing/2017/decorative" val="1"/>
              </a:ext>
            </a:extLst>
          </p:cNvPr>
          <p:cNvGrpSpPr/>
          <p:nvPr/>
        </p:nvGrpSpPr>
        <p:grpSpPr>
          <a:xfrm>
            <a:off x="0" y="6399535"/>
            <a:ext cx="12192001" cy="492637"/>
            <a:chOff x="0" y="6399535"/>
            <a:chExt cx="12192001" cy="492637"/>
          </a:xfrm>
        </p:grpSpPr>
        <p:sp>
          <p:nvSpPr>
            <p:cNvPr id="9" name="Rectangle 8">
              <a:extLst>
                <a:ext uri="{FF2B5EF4-FFF2-40B4-BE49-F238E27FC236}">
                  <a16:creationId xmlns:a16="http://schemas.microsoft.com/office/drawing/2014/main" id="{655B6BBD-43CE-4321-AAA1-0FE692F8BCB3}"/>
                </a:ext>
              </a:extLst>
            </p:cNvPr>
            <p:cNvSpPr/>
            <p:nvPr/>
          </p:nvSpPr>
          <p:spPr>
            <a:xfrm>
              <a:off x="1" y="6399536"/>
              <a:ext cx="12192000" cy="42120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Slide Number Placeholder 5">
              <a:extLst>
                <a:ext uri="{FF2B5EF4-FFF2-40B4-BE49-F238E27FC236}">
                  <a16:creationId xmlns:a16="http://schemas.microsoft.com/office/drawing/2014/main" id="{46CC8EA6-A0B6-40B9-9F00-BAF361F5F7CF}"/>
                </a:ext>
              </a:extLst>
            </p:cNvPr>
            <p:cNvSpPr txBox="1">
              <a:spLocks/>
            </p:cNvSpPr>
            <p:nvPr/>
          </p:nvSpPr>
          <p:spPr>
            <a:xfrm>
              <a:off x="11772001" y="6399535"/>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15</a:t>
              </a:fld>
              <a:endParaRPr lang="en-US"/>
            </a:p>
          </p:txBody>
        </p:sp>
        <p:sp>
          <p:nvSpPr>
            <p:cNvPr id="11" name="Rectangle 10">
              <a:extLst>
                <a:ext uri="{FF2B5EF4-FFF2-40B4-BE49-F238E27FC236}">
                  <a16:creationId xmlns:a16="http://schemas.microsoft.com/office/drawing/2014/main" id="{4460DCE9-71C5-44C2-8733-B9C49BC549A8}"/>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18ABE4F6-1A79-4807-86EB-027F5756515B}"/>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3" name="Graphic 12">
              <a:extLst>
                <a:ext uri="{FF2B5EF4-FFF2-40B4-BE49-F238E27FC236}">
                  <a16:creationId xmlns:a16="http://schemas.microsoft.com/office/drawing/2014/main" id="{9394C0C7-B0B2-496B-AB1A-3F9FECD6531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96526" y="6441996"/>
              <a:ext cx="1218014" cy="336404"/>
            </a:xfrm>
            <a:prstGeom prst="rect">
              <a:avLst/>
            </a:prstGeom>
          </p:spPr>
        </p:pic>
        <p:sp>
          <p:nvSpPr>
            <p:cNvPr id="14" name="Rectangle 13">
              <a:extLst>
                <a:ext uri="{FF2B5EF4-FFF2-40B4-BE49-F238E27FC236}">
                  <a16:creationId xmlns:a16="http://schemas.microsoft.com/office/drawing/2014/main" id="{D16CA596-1FD9-4264-9A7A-274304E5A98D}"/>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ctangle 14">
              <a:extLst>
                <a:ext uri="{FF2B5EF4-FFF2-40B4-BE49-F238E27FC236}">
                  <a16:creationId xmlns:a16="http://schemas.microsoft.com/office/drawing/2014/main" id="{F1156938-8322-4ECC-ADB4-CAA0D8A77C87}"/>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6" name="Graphic 15">
              <a:extLst>
                <a:ext uri="{FF2B5EF4-FFF2-40B4-BE49-F238E27FC236}">
                  <a16:creationId xmlns:a16="http://schemas.microsoft.com/office/drawing/2014/main" id="{862A89AB-4F6F-4CF9-9ED7-7187F9C43C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96526" y="6441996"/>
              <a:ext cx="1218014" cy="336404"/>
            </a:xfrm>
            <a:prstGeom prst="rect">
              <a:avLst/>
            </a:prstGeom>
          </p:spPr>
        </p:pic>
      </p:grpSp>
      <p:sp>
        <p:nvSpPr>
          <p:cNvPr id="4" name="Footer Placeholder 3">
            <a:extLst>
              <a:ext uri="{FF2B5EF4-FFF2-40B4-BE49-F238E27FC236}">
                <a16:creationId xmlns:a16="http://schemas.microsoft.com/office/drawing/2014/main" id="{558C3004-0A79-6A49-BCFD-F012AE03233F}"/>
              </a:ext>
            </a:extLst>
          </p:cNvPr>
          <p:cNvSpPr>
            <a:spLocks noGrp="1"/>
          </p:cNvSpPr>
          <p:nvPr>
            <p:ph type="ftr" sz="quarter" idx="11"/>
          </p:nvPr>
        </p:nvSpPr>
        <p:spPr>
          <a:xfrm>
            <a:off x="190500" y="6421438"/>
            <a:ext cx="4114800" cy="365125"/>
          </a:xfrm>
        </p:spPr>
        <p:txBody>
          <a:bodyPr/>
          <a:lstStyle/>
          <a:p>
            <a:r>
              <a:rPr lang="en-US">
                <a:solidFill>
                  <a:schemeClr val="tx1">
                    <a:lumMod val="75000"/>
                    <a:lumOff val="25000"/>
                  </a:schemeClr>
                </a:solidFill>
              </a:rPr>
              <a:t>Work-Based Learning Data Population v1.1 November 24, 2020</a:t>
            </a:r>
            <a:endParaRPr lang="en-US" dirty="0">
              <a:solidFill>
                <a:schemeClr val="tx1">
                  <a:lumMod val="75000"/>
                  <a:lumOff val="25000"/>
                </a:schemeClr>
              </a:solidFill>
            </a:endParaRPr>
          </a:p>
        </p:txBody>
      </p:sp>
      <p:sp>
        <p:nvSpPr>
          <p:cNvPr id="5" name="Slide Number Placeholder 4">
            <a:extLst>
              <a:ext uri="{FF2B5EF4-FFF2-40B4-BE49-F238E27FC236}">
                <a16:creationId xmlns:a16="http://schemas.microsoft.com/office/drawing/2014/main" id="{7E5FAE5C-7C96-9D41-9F3F-1270D9E52F10}"/>
              </a:ext>
            </a:extLst>
          </p:cNvPr>
          <p:cNvSpPr>
            <a:spLocks noGrp="1"/>
          </p:cNvSpPr>
          <p:nvPr>
            <p:ph type="sldNum" sz="quarter" idx="4294967295"/>
          </p:nvPr>
        </p:nvSpPr>
        <p:spPr>
          <a:xfrm>
            <a:off x="9448800" y="6356350"/>
            <a:ext cx="2743200" cy="365125"/>
          </a:xfrm>
          <a:prstGeom prst="rect">
            <a:avLst/>
          </a:prstGeom>
        </p:spPr>
        <p:txBody>
          <a:bodyPr/>
          <a:lstStyle/>
          <a:p>
            <a:fld id="{5D04AEA0-8566-4036-9CFB-EF44454DE956}" type="slidenum">
              <a:rPr lang="en-US" smtClean="0"/>
              <a:t>15</a:t>
            </a:fld>
            <a:endParaRPr lang="en-US"/>
          </a:p>
        </p:txBody>
      </p:sp>
    </p:spTree>
    <p:extLst>
      <p:ext uri="{BB962C8B-B14F-4D97-AF65-F5344CB8AC3E}">
        <p14:creationId xmlns:p14="http://schemas.microsoft.com/office/powerpoint/2010/main" val="26895342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C215-E2A2-4F54-94D5-BD99C19890C6}"/>
              </a:ext>
            </a:extLst>
          </p:cNvPr>
          <p:cNvSpPr>
            <a:spLocks noGrp="1"/>
          </p:cNvSpPr>
          <p:nvPr>
            <p:ph type="title"/>
          </p:nvPr>
        </p:nvSpPr>
        <p:spPr/>
        <p:txBody>
          <a:bodyPr>
            <a:normAutofit/>
          </a:bodyPr>
          <a:lstStyle/>
          <a:p>
            <a:r>
              <a:rPr lang="en-US" sz="3200" dirty="0">
                <a:latin typeface="Arial Black" panose="020B0A04020102020204" pitchFamily="34" charset="0"/>
              </a:rPr>
              <a:t>Roles and Responsibilities (1)</a:t>
            </a:r>
          </a:p>
        </p:txBody>
      </p:sp>
      <p:sp>
        <p:nvSpPr>
          <p:cNvPr id="3" name="Content Placeholder 2">
            <a:extLst>
              <a:ext uri="{FF2B5EF4-FFF2-40B4-BE49-F238E27FC236}">
                <a16:creationId xmlns:a16="http://schemas.microsoft.com/office/drawing/2014/main" id="{B527AFFD-EA04-4BCC-BFF6-DA01965610BD}"/>
              </a:ext>
            </a:extLst>
          </p:cNvPr>
          <p:cNvSpPr>
            <a:spLocks noGrp="1"/>
          </p:cNvSpPr>
          <p:nvPr>
            <p:ph idx="1"/>
          </p:nvPr>
        </p:nvSpPr>
        <p:spPr>
          <a:xfrm>
            <a:off x="838200" y="1463159"/>
            <a:ext cx="5788231" cy="4351338"/>
          </a:xfrm>
        </p:spPr>
        <p:txBody>
          <a:bodyPr>
            <a:normAutofit fontScale="92500" lnSpcReduction="20000"/>
          </a:bodyPr>
          <a:lstStyle/>
          <a:p>
            <a:r>
              <a:rPr lang="en-US" sz="3200" dirty="0"/>
              <a:t>CTE Coordinators</a:t>
            </a:r>
          </a:p>
          <a:p>
            <a:pPr lvl="1"/>
            <a:r>
              <a:rPr lang="en-US" sz="2800" dirty="0"/>
              <a:t>Identify current work-based learning programs at a district and school</a:t>
            </a:r>
          </a:p>
          <a:p>
            <a:pPr lvl="2"/>
            <a:r>
              <a:rPr lang="en-US" sz="2400" dirty="0"/>
              <a:t>Work based learning (internships, community classroom, cooperative vocational education, work experience education, etc.)</a:t>
            </a:r>
          </a:p>
          <a:p>
            <a:pPr lvl="1"/>
            <a:r>
              <a:rPr lang="en-US" sz="2800" dirty="0"/>
              <a:t>Ensure local business process includes</a:t>
            </a:r>
          </a:p>
          <a:p>
            <a:pPr lvl="2"/>
            <a:r>
              <a:rPr lang="en-US" sz="2400" dirty="0"/>
              <a:t>Standardized process for employer evaluations</a:t>
            </a:r>
          </a:p>
          <a:p>
            <a:pPr lvl="2"/>
            <a:r>
              <a:rPr lang="en-US" sz="2400" dirty="0"/>
              <a:t>Process for collection of student logs for external hours spent on WBL</a:t>
            </a:r>
          </a:p>
          <a:p>
            <a:pPr lvl="1"/>
            <a:r>
              <a:rPr lang="en-US" sz="2800" dirty="0"/>
              <a:t>Review of CALPADS Certification Reports prior to certification</a:t>
            </a:r>
          </a:p>
          <a:p>
            <a:pPr lvl="2"/>
            <a:endParaRPr lang="en-US" sz="2400" dirty="0"/>
          </a:p>
        </p:txBody>
      </p:sp>
      <p:pic>
        <p:nvPicPr>
          <p:cNvPr id="7" name="Picture 6">
            <a:extLst>
              <a:ext uri="{FF2B5EF4-FFF2-40B4-BE49-F238E27FC236}">
                <a16:creationId xmlns:a16="http://schemas.microsoft.com/office/drawing/2014/main" id="{EE8D9635-CD30-4566-80BE-99CB9B22A85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520906" y="1270232"/>
            <a:ext cx="5416764" cy="4188964"/>
          </a:xfrm>
          <a:prstGeom prst="rect">
            <a:avLst/>
          </a:prstGeom>
        </p:spPr>
      </p:pic>
      <p:sp>
        <p:nvSpPr>
          <p:cNvPr id="8" name="Rectangle 7">
            <a:extLst>
              <a:ext uri="{FF2B5EF4-FFF2-40B4-BE49-F238E27FC236}">
                <a16:creationId xmlns:a16="http://schemas.microsoft.com/office/drawing/2014/main" id="{FBD93BED-CE89-8947-8B18-BB23D747626B}"/>
              </a:ext>
              <a:ext uri="{C183D7F6-B498-43B3-948B-1728B52AA6E4}">
                <adec:decorative xmlns:adec="http://schemas.microsoft.com/office/drawing/2017/decorative" val="1"/>
              </a:ext>
            </a:extLst>
          </p:cNvPr>
          <p:cNvSpPr/>
          <p:nvPr/>
        </p:nvSpPr>
        <p:spPr>
          <a:xfrm>
            <a:off x="-4007" y="6365363"/>
            <a:ext cx="12192000" cy="42120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Slide Number Placeholder 5">
            <a:extLst>
              <a:ext uri="{FF2B5EF4-FFF2-40B4-BE49-F238E27FC236}">
                <a16:creationId xmlns:a16="http://schemas.microsoft.com/office/drawing/2014/main" id="{0A157F9C-E94F-424A-922D-C8441976F1AE}"/>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16</a:t>
            </a:fld>
            <a:endParaRPr lang="en-US" dirty="0"/>
          </a:p>
        </p:txBody>
      </p:sp>
      <p:sp>
        <p:nvSpPr>
          <p:cNvPr id="4" name="Footer Placeholder 3">
            <a:extLst>
              <a:ext uri="{FF2B5EF4-FFF2-40B4-BE49-F238E27FC236}">
                <a16:creationId xmlns:a16="http://schemas.microsoft.com/office/drawing/2014/main" id="{47ECE653-B812-1140-AE16-A92A5A69DCF6}"/>
              </a:ext>
            </a:extLst>
          </p:cNvPr>
          <p:cNvSpPr>
            <a:spLocks noGrp="1"/>
          </p:cNvSpPr>
          <p:nvPr>
            <p:ph type="ftr" sz="quarter" idx="11"/>
          </p:nvPr>
        </p:nvSpPr>
        <p:spPr>
          <a:xfrm>
            <a:off x="182418" y="6393400"/>
            <a:ext cx="4114800" cy="365125"/>
          </a:xfrm>
        </p:spPr>
        <p:txBody>
          <a:bodyPr/>
          <a:lstStyle/>
          <a:p>
            <a:r>
              <a:rPr lang="en-US" dirty="0"/>
              <a:t>Work-Based Learning Data Population v1.1 November 24, 2020</a:t>
            </a:r>
          </a:p>
        </p:txBody>
      </p:sp>
      <p:sp>
        <p:nvSpPr>
          <p:cNvPr id="5" name="Slide Number Placeholder 4">
            <a:extLst>
              <a:ext uri="{FF2B5EF4-FFF2-40B4-BE49-F238E27FC236}">
                <a16:creationId xmlns:a16="http://schemas.microsoft.com/office/drawing/2014/main" id="{A93063E8-0DF4-D24E-9FD1-1865B22CFB46}"/>
              </a:ext>
            </a:extLst>
          </p:cNvPr>
          <p:cNvSpPr>
            <a:spLocks noGrp="1"/>
          </p:cNvSpPr>
          <p:nvPr>
            <p:ph type="sldNum" sz="quarter" idx="4294967295"/>
          </p:nvPr>
        </p:nvSpPr>
        <p:spPr>
          <a:xfrm>
            <a:off x="9448800" y="6356350"/>
            <a:ext cx="2743200" cy="365125"/>
          </a:xfrm>
          <a:prstGeom prst="rect">
            <a:avLst/>
          </a:prstGeom>
        </p:spPr>
        <p:txBody>
          <a:bodyPr/>
          <a:lstStyle/>
          <a:p>
            <a:fld id="{5D04AEA0-8566-4036-9CFB-EF44454DE956}" type="slidenum">
              <a:rPr lang="en-US" smtClean="0"/>
              <a:t>16</a:t>
            </a:fld>
            <a:endParaRPr lang="en-US"/>
          </a:p>
        </p:txBody>
      </p:sp>
    </p:spTree>
    <p:extLst>
      <p:ext uri="{BB962C8B-B14F-4D97-AF65-F5344CB8AC3E}">
        <p14:creationId xmlns:p14="http://schemas.microsoft.com/office/powerpoint/2010/main" val="40417429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C215-E2A2-4F54-94D5-BD99C19890C6}"/>
              </a:ext>
            </a:extLst>
          </p:cNvPr>
          <p:cNvSpPr>
            <a:spLocks noGrp="1"/>
          </p:cNvSpPr>
          <p:nvPr>
            <p:ph type="title"/>
          </p:nvPr>
        </p:nvSpPr>
        <p:spPr/>
        <p:txBody>
          <a:bodyPr>
            <a:normAutofit/>
          </a:bodyPr>
          <a:lstStyle/>
          <a:p>
            <a:r>
              <a:rPr lang="en-US" sz="3200" dirty="0">
                <a:latin typeface="Arial Black" panose="020B0A04020102020204" pitchFamily="34" charset="0"/>
              </a:rPr>
              <a:t>Roles and Responsibilities (2)</a:t>
            </a:r>
          </a:p>
        </p:txBody>
      </p:sp>
      <p:sp>
        <p:nvSpPr>
          <p:cNvPr id="3" name="Content Placeholder 2">
            <a:extLst>
              <a:ext uri="{FF2B5EF4-FFF2-40B4-BE49-F238E27FC236}">
                <a16:creationId xmlns:a16="http://schemas.microsoft.com/office/drawing/2014/main" id="{B527AFFD-EA04-4BCC-BFF6-DA01965610BD}"/>
              </a:ext>
            </a:extLst>
          </p:cNvPr>
          <p:cNvSpPr>
            <a:spLocks noGrp="1"/>
          </p:cNvSpPr>
          <p:nvPr>
            <p:ph idx="1"/>
          </p:nvPr>
        </p:nvSpPr>
        <p:spPr>
          <a:xfrm>
            <a:off x="838200" y="1463159"/>
            <a:ext cx="5788231" cy="4351338"/>
          </a:xfrm>
        </p:spPr>
        <p:txBody>
          <a:bodyPr>
            <a:normAutofit/>
          </a:bodyPr>
          <a:lstStyle/>
          <a:p>
            <a:r>
              <a:rPr lang="en-US" sz="3200" dirty="0"/>
              <a:t>CTE Teachers</a:t>
            </a:r>
          </a:p>
          <a:p>
            <a:pPr lvl="1"/>
            <a:r>
              <a:rPr lang="en-US" dirty="0"/>
              <a:t>Identification of courses that include and or contain work-based learning components:</a:t>
            </a:r>
          </a:p>
          <a:p>
            <a:pPr lvl="2"/>
            <a:r>
              <a:rPr lang="en-US" dirty="0"/>
              <a:t>Virtual or Simulated Work-Based Learning</a:t>
            </a:r>
          </a:p>
          <a:p>
            <a:pPr lvl="2"/>
            <a:r>
              <a:rPr lang="en-US" dirty="0"/>
              <a:t>Student-Led Enterprise</a:t>
            </a:r>
          </a:p>
          <a:p>
            <a:pPr lvl="2"/>
            <a:r>
              <a:rPr lang="en-US" dirty="0"/>
              <a:t>ROC/P</a:t>
            </a:r>
          </a:p>
          <a:p>
            <a:pPr lvl="1"/>
            <a:r>
              <a:rPr lang="en-US" dirty="0"/>
              <a:t>Coordinate collection of student logs for Virtual or Simulated Work-Based Learning and Student-Led Enterprise external hours</a:t>
            </a:r>
          </a:p>
        </p:txBody>
      </p:sp>
      <p:pic>
        <p:nvPicPr>
          <p:cNvPr id="7" name="Picture 6">
            <a:extLst>
              <a:ext uri="{FF2B5EF4-FFF2-40B4-BE49-F238E27FC236}">
                <a16:creationId xmlns:a16="http://schemas.microsoft.com/office/drawing/2014/main" id="{EE8D9635-CD30-4566-80BE-99CB9B22A85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520906" y="1270232"/>
            <a:ext cx="5416764" cy="4188964"/>
          </a:xfrm>
          <a:prstGeom prst="rect">
            <a:avLst/>
          </a:prstGeom>
        </p:spPr>
      </p:pic>
      <p:sp>
        <p:nvSpPr>
          <p:cNvPr id="8" name="Rectangle 7">
            <a:extLst>
              <a:ext uri="{FF2B5EF4-FFF2-40B4-BE49-F238E27FC236}">
                <a16:creationId xmlns:a16="http://schemas.microsoft.com/office/drawing/2014/main" id="{94608D48-E1DA-A748-8473-AD4649612164}"/>
              </a:ext>
              <a:ext uri="{C183D7F6-B498-43B3-948B-1728B52AA6E4}">
                <adec:decorative xmlns:adec="http://schemas.microsoft.com/office/drawing/2017/decorative" val="1"/>
              </a:ext>
            </a:extLst>
          </p:cNvPr>
          <p:cNvSpPr/>
          <p:nvPr/>
        </p:nvSpPr>
        <p:spPr>
          <a:xfrm>
            <a:off x="-4007" y="6365363"/>
            <a:ext cx="12192000" cy="42120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Slide Number Placeholder 5">
            <a:extLst>
              <a:ext uri="{FF2B5EF4-FFF2-40B4-BE49-F238E27FC236}">
                <a16:creationId xmlns:a16="http://schemas.microsoft.com/office/drawing/2014/main" id="{4B2326EA-DAC1-1F40-859F-41ABB1B2E30B}"/>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17</a:t>
            </a:fld>
            <a:endParaRPr lang="en-US" dirty="0"/>
          </a:p>
        </p:txBody>
      </p:sp>
      <p:sp>
        <p:nvSpPr>
          <p:cNvPr id="4" name="Footer Placeholder 3">
            <a:extLst>
              <a:ext uri="{FF2B5EF4-FFF2-40B4-BE49-F238E27FC236}">
                <a16:creationId xmlns:a16="http://schemas.microsoft.com/office/drawing/2014/main" id="{5FF2CE78-A8CD-CF48-B2C6-B65BCDDC46EB}"/>
              </a:ext>
            </a:extLst>
          </p:cNvPr>
          <p:cNvSpPr>
            <a:spLocks noGrp="1"/>
          </p:cNvSpPr>
          <p:nvPr>
            <p:ph type="ftr" sz="quarter" idx="11"/>
          </p:nvPr>
        </p:nvSpPr>
        <p:spPr>
          <a:xfrm>
            <a:off x="202738" y="6393400"/>
            <a:ext cx="4114800" cy="365125"/>
          </a:xfrm>
        </p:spPr>
        <p:txBody>
          <a:bodyPr/>
          <a:lstStyle/>
          <a:p>
            <a:r>
              <a:rPr lang="en-US" dirty="0"/>
              <a:t>Work-Based Learning Data Population v1.1 November 24, 2020</a:t>
            </a:r>
          </a:p>
        </p:txBody>
      </p:sp>
      <p:sp>
        <p:nvSpPr>
          <p:cNvPr id="5" name="Slide Number Placeholder 4">
            <a:extLst>
              <a:ext uri="{FF2B5EF4-FFF2-40B4-BE49-F238E27FC236}">
                <a16:creationId xmlns:a16="http://schemas.microsoft.com/office/drawing/2014/main" id="{94BCEA63-0CDB-4E49-A597-914934285EB0}"/>
              </a:ext>
            </a:extLst>
          </p:cNvPr>
          <p:cNvSpPr>
            <a:spLocks noGrp="1"/>
          </p:cNvSpPr>
          <p:nvPr>
            <p:ph type="sldNum" sz="quarter" idx="4294967295"/>
          </p:nvPr>
        </p:nvSpPr>
        <p:spPr>
          <a:xfrm>
            <a:off x="9448800" y="6356350"/>
            <a:ext cx="2743200" cy="365125"/>
          </a:xfrm>
          <a:prstGeom prst="rect">
            <a:avLst/>
          </a:prstGeom>
        </p:spPr>
        <p:txBody>
          <a:bodyPr/>
          <a:lstStyle/>
          <a:p>
            <a:fld id="{5D04AEA0-8566-4036-9CFB-EF44454DE956}" type="slidenum">
              <a:rPr lang="en-US" smtClean="0"/>
              <a:t>17</a:t>
            </a:fld>
            <a:endParaRPr lang="en-US"/>
          </a:p>
        </p:txBody>
      </p:sp>
    </p:spTree>
    <p:extLst>
      <p:ext uri="{BB962C8B-B14F-4D97-AF65-F5344CB8AC3E}">
        <p14:creationId xmlns:p14="http://schemas.microsoft.com/office/powerpoint/2010/main" val="1259636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C215-E2A2-4F54-94D5-BD99C19890C6}"/>
              </a:ext>
            </a:extLst>
          </p:cNvPr>
          <p:cNvSpPr>
            <a:spLocks noGrp="1"/>
          </p:cNvSpPr>
          <p:nvPr>
            <p:ph type="title"/>
          </p:nvPr>
        </p:nvSpPr>
        <p:spPr/>
        <p:txBody>
          <a:bodyPr>
            <a:normAutofit/>
          </a:bodyPr>
          <a:lstStyle/>
          <a:p>
            <a:r>
              <a:rPr lang="en-US" sz="3200" dirty="0">
                <a:latin typeface="Arial Black" panose="020B0A04020102020204" pitchFamily="34" charset="0"/>
              </a:rPr>
              <a:t>Roles and Responsibilities (3)</a:t>
            </a:r>
          </a:p>
        </p:txBody>
      </p:sp>
      <p:sp>
        <p:nvSpPr>
          <p:cNvPr id="3" name="Content Placeholder 2">
            <a:extLst>
              <a:ext uri="{FF2B5EF4-FFF2-40B4-BE49-F238E27FC236}">
                <a16:creationId xmlns:a16="http://schemas.microsoft.com/office/drawing/2014/main" id="{B527AFFD-EA04-4BCC-BFF6-DA01965610BD}"/>
              </a:ext>
            </a:extLst>
          </p:cNvPr>
          <p:cNvSpPr>
            <a:spLocks noGrp="1"/>
          </p:cNvSpPr>
          <p:nvPr>
            <p:ph idx="1"/>
          </p:nvPr>
        </p:nvSpPr>
        <p:spPr>
          <a:xfrm>
            <a:off x="838200" y="1463159"/>
            <a:ext cx="5788231" cy="4351338"/>
          </a:xfrm>
        </p:spPr>
        <p:txBody>
          <a:bodyPr>
            <a:normAutofit/>
          </a:bodyPr>
          <a:lstStyle/>
          <a:p>
            <a:r>
              <a:rPr lang="en-US" sz="3200" dirty="0"/>
              <a:t>Special Education staff</a:t>
            </a:r>
          </a:p>
          <a:p>
            <a:pPr lvl="1"/>
            <a:r>
              <a:rPr lang="en-US" sz="2800" dirty="0"/>
              <a:t>Identification of students with disabilities (SWD) that complete</a:t>
            </a:r>
          </a:p>
          <a:p>
            <a:pPr lvl="2"/>
            <a:r>
              <a:rPr lang="en-US" sz="2400" dirty="0"/>
              <a:t>Transition Work-Based Experience</a:t>
            </a:r>
          </a:p>
          <a:p>
            <a:pPr lvl="2"/>
            <a:r>
              <a:rPr lang="en-US" sz="2400" dirty="0"/>
              <a:t>Transition Classroom-based Work Exploration</a:t>
            </a:r>
          </a:p>
          <a:p>
            <a:pPr lvl="1"/>
            <a:r>
              <a:rPr lang="en-US" dirty="0"/>
              <a:t>Review of CALPADS Certification Reports prior to certification</a:t>
            </a:r>
          </a:p>
        </p:txBody>
      </p:sp>
      <p:pic>
        <p:nvPicPr>
          <p:cNvPr id="7" name="Picture 6">
            <a:extLst>
              <a:ext uri="{FF2B5EF4-FFF2-40B4-BE49-F238E27FC236}">
                <a16:creationId xmlns:a16="http://schemas.microsoft.com/office/drawing/2014/main" id="{EE8D9635-CD30-4566-80BE-99CB9B22A85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520906" y="1270232"/>
            <a:ext cx="5416764" cy="4188964"/>
          </a:xfrm>
          <a:prstGeom prst="rect">
            <a:avLst/>
          </a:prstGeom>
        </p:spPr>
      </p:pic>
      <p:sp>
        <p:nvSpPr>
          <p:cNvPr id="8" name="Rectangle 7">
            <a:extLst>
              <a:ext uri="{FF2B5EF4-FFF2-40B4-BE49-F238E27FC236}">
                <a16:creationId xmlns:a16="http://schemas.microsoft.com/office/drawing/2014/main" id="{A16CD7E8-5C2E-294F-8EAD-5E781143AE22}"/>
              </a:ext>
              <a:ext uri="{C183D7F6-B498-43B3-948B-1728B52AA6E4}">
                <adec:decorative xmlns:adec="http://schemas.microsoft.com/office/drawing/2017/decorative" val="1"/>
              </a:ext>
            </a:extLst>
          </p:cNvPr>
          <p:cNvSpPr/>
          <p:nvPr/>
        </p:nvSpPr>
        <p:spPr>
          <a:xfrm>
            <a:off x="-4007" y="6365363"/>
            <a:ext cx="12192000" cy="42120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Slide Number Placeholder 5">
            <a:extLst>
              <a:ext uri="{FF2B5EF4-FFF2-40B4-BE49-F238E27FC236}">
                <a16:creationId xmlns:a16="http://schemas.microsoft.com/office/drawing/2014/main" id="{E950C362-58CC-4945-9A50-B88714891510}"/>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18</a:t>
            </a:fld>
            <a:endParaRPr lang="en-US" dirty="0"/>
          </a:p>
        </p:txBody>
      </p:sp>
      <p:sp>
        <p:nvSpPr>
          <p:cNvPr id="4" name="Footer Placeholder 3">
            <a:extLst>
              <a:ext uri="{FF2B5EF4-FFF2-40B4-BE49-F238E27FC236}">
                <a16:creationId xmlns:a16="http://schemas.microsoft.com/office/drawing/2014/main" id="{A14EC8D3-B210-394E-964D-57B06D3FB9C3}"/>
              </a:ext>
            </a:extLst>
          </p:cNvPr>
          <p:cNvSpPr>
            <a:spLocks noGrp="1"/>
          </p:cNvSpPr>
          <p:nvPr>
            <p:ph type="ftr" sz="quarter" idx="11"/>
          </p:nvPr>
        </p:nvSpPr>
        <p:spPr>
          <a:xfrm>
            <a:off x="253538" y="6393400"/>
            <a:ext cx="4114800" cy="365125"/>
          </a:xfrm>
        </p:spPr>
        <p:txBody>
          <a:bodyPr/>
          <a:lstStyle/>
          <a:p>
            <a:r>
              <a:rPr lang="en-US" dirty="0"/>
              <a:t>Work-Based Learning Data Population v1.1 November 24, 2020</a:t>
            </a:r>
          </a:p>
        </p:txBody>
      </p:sp>
      <p:sp>
        <p:nvSpPr>
          <p:cNvPr id="5" name="Slide Number Placeholder 4">
            <a:extLst>
              <a:ext uri="{FF2B5EF4-FFF2-40B4-BE49-F238E27FC236}">
                <a16:creationId xmlns:a16="http://schemas.microsoft.com/office/drawing/2014/main" id="{CFC2B0CF-1924-674A-A520-4D172B374753}"/>
              </a:ext>
            </a:extLst>
          </p:cNvPr>
          <p:cNvSpPr>
            <a:spLocks noGrp="1"/>
          </p:cNvSpPr>
          <p:nvPr>
            <p:ph type="sldNum" sz="quarter" idx="4294967295"/>
          </p:nvPr>
        </p:nvSpPr>
        <p:spPr>
          <a:xfrm>
            <a:off x="9448800" y="6356350"/>
            <a:ext cx="2743200" cy="365125"/>
          </a:xfrm>
          <a:prstGeom prst="rect">
            <a:avLst/>
          </a:prstGeom>
        </p:spPr>
        <p:txBody>
          <a:bodyPr/>
          <a:lstStyle/>
          <a:p>
            <a:fld id="{5D04AEA0-8566-4036-9CFB-EF44454DE956}" type="slidenum">
              <a:rPr lang="en-US" smtClean="0"/>
              <a:t>18</a:t>
            </a:fld>
            <a:endParaRPr lang="en-US"/>
          </a:p>
        </p:txBody>
      </p:sp>
    </p:spTree>
    <p:extLst>
      <p:ext uri="{BB962C8B-B14F-4D97-AF65-F5344CB8AC3E}">
        <p14:creationId xmlns:p14="http://schemas.microsoft.com/office/powerpoint/2010/main" val="3598111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C215-E2A2-4F54-94D5-BD99C19890C6}"/>
              </a:ext>
            </a:extLst>
          </p:cNvPr>
          <p:cNvSpPr>
            <a:spLocks noGrp="1"/>
          </p:cNvSpPr>
          <p:nvPr>
            <p:ph type="title"/>
          </p:nvPr>
        </p:nvSpPr>
        <p:spPr/>
        <p:txBody>
          <a:bodyPr>
            <a:normAutofit/>
          </a:bodyPr>
          <a:lstStyle/>
          <a:p>
            <a:r>
              <a:rPr lang="en-US" sz="3200" dirty="0">
                <a:latin typeface="Arial Black" panose="020B0A04020102020204" pitchFamily="34" charset="0"/>
              </a:rPr>
              <a:t>Roles and Responsibilities (4)</a:t>
            </a:r>
          </a:p>
        </p:txBody>
      </p:sp>
      <p:sp>
        <p:nvSpPr>
          <p:cNvPr id="3" name="Content Placeholder 2">
            <a:extLst>
              <a:ext uri="{FF2B5EF4-FFF2-40B4-BE49-F238E27FC236}">
                <a16:creationId xmlns:a16="http://schemas.microsoft.com/office/drawing/2014/main" id="{B527AFFD-EA04-4BCC-BFF6-DA01965610BD}"/>
              </a:ext>
            </a:extLst>
          </p:cNvPr>
          <p:cNvSpPr>
            <a:spLocks noGrp="1"/>
          </p:cNvSpPr>
          <p:nvPr>
            <p:ph idx="1"/>
          </p:nvPr>
        </p:nvSpPr>
        <p:spPr>
          <a:xfrm>
            <a:off x="838200" y="1463159"/>
            <a:ext cx="5788231" cy="4351338"/>
          </a:xfrm>
        </p:spPr>
        <p:txBody>
          <a:bodyPr>
            <a:normAutofit lnSpcReduction="10000"/>
          </a:bodyPr>
          <a:lstStyle/>
          <a:p>
            <a:r>
              <a:rPr lang="en-US" sz="3200" dirty="0"/>
              <a:t>CALPADS/SIS Data Coordinators</a:t>
            </a:r>
          </a:p>
          <a:p>
            <a:pPr lvl="1"/>
            <a:r>
              <a:rPr lang="en-US" sz="2800" dirty="0"/>
              <a:t>Train key staff on:</a:t>
            </a:r>
          </a:p>
          <a:p>
            <a:pPr lvl="2"/>
            <a:r>
              <a:rPr lang="en-US" sz="2400" dirty="0"/>
              <a:t>Data entry into SIS</a:t>
            </a:r>
          </a:p>
          <a:p>
            <a:pPr lvl="2"/>
            <a:r>
              <a:rPr lang="en-US" sz="2400" dirty="0"/>
              <a:t>Key reporting deadlines and due dates</a:t>
            </a:r>
          </a:p>
          <a:p>
            <a:pPr lvl="1"/>
            <a:r>
              <a:rPr lang="en-US" sz="2800" dirty="0"/>
              <a:t>Work with program staff to:</a:t>
            </a:r>
          </a:p>
          <a:p>
            <a:pPr lvl="2"/>
            <a:r>
              <a:rPr lang="en-US" sz="2400" dirty="0"/>
              <a:t>Map courses that include the content for Work-Based Learning to valid CALPADS State course codes</a:t>
            </a:r>
          </a:p>
          <a:p>
            <a:pPr lvl="2"/>
            <a:r>
              <a:rPr lang="en-US" sz="2400" dirty="0"/>
              <a:t>Resolve CALPADS Errors</a:t>
            </a:r>
          </a:p>
          <a:p>
            <a:pPr lvl="2"/>
            <a:r>
              <a:rPr lang="en-US" sz="2400" dirty="0"/>
              <a:t>Ensure review and certification of CALPADS Snapshot Reports</a:t>
            </a:r>
          </a:p>
        </p:txBody>
      </p:sp>
      <p:pic>
        <p:nvPicPr>
          <p:cNvPr id="7" name="Picture 6">
            <a:extLst>
              <a:ext uri="{FF2B5EF4-FFF2-40B4-BE49-F238E27FC236}">
                <a16:creationId xmlns:a16="http://schemas.microsoft.com/office/drawing/2014/main" id="{EE8D9635-CD30-4566-80BE-99CB9B22A85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520906" y="1270232"/>
            <a:ext cx="5416764" cy="4188964"/>
          </a:xfrm>
          <a:prstGeom prst="rect">
            <a:avLst/>
          </a:prstGeom>
        </p:spPr>
      </p:pic>
      <p:sp>
        <p:nvSpPr>
          <p:cNvPr id="8" name="Rectangle 7">
            <a:extLst>
              <a:ext uri="{FF2B5EF4-FFF2-40B4-BE49-F238E27FC236}">
                <a16:creationId xmlns:a16="http://schemas.microsoft.com/office/drawing/2014/main" id="{C38C71E4-E811-E04C-8D14-70B60CD4ACE3}"/>
              </a:ext>
              <a:ext uri="{C183D7F6-B498-43B3-948B-1728B52AA6E4}">
                <adec:decorative xmlns:adec="http://schemas.microsoft.com/office/drawing/2017/decorative" val="1"/>
              </a:ext>
            </a:extLst>
          </p:cNvPr>
          <p:cNvSpPr/>
          <p:nvPr/>
        </p:nvSpPr>
        <p:spPr>
          <a:xfrm>
            <a:off x="-4007" y="6365363"/>
            <a:ext cx="12192000" cy="42120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Slide Number Placeholder 5">
            <a:extLst>
              <a:ext uri="{FF2B5EF4-FFF2-40B4-BE49-F238E27FC236}">
                <a16:creationId xmlns:a16="http://schemas.microsoft.com/office/drawing/2014/main" id="{93149644-51E3-9645-A417-57E8B5EC129B}"/>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19</a:t>
            </a:fld>
            <a:endParaRPr lang="en-US" dirty="0"/>
          </a:p>
        </p:txBody>
      </p:sp>
      <p:sp>
        <p:nvSpPr>
          <p:cNvPr id="4" name="Footer Placeholder 3">
            <a:extLst>
              <a:ext uri="{FF2B5EF4-FFF2-40B4-BE49-F238E27FC236}">
                <a16:creationId xmlns:a16="http://schemas.microsoft.com/office/drawing/2014/main" id="{E94A505A-E1E6-0E46-B707-5B5EAD682C01}"/>
              </a:ext>
            </a:extLst>
          </p:cNvPr>
          <p:cNvSpPr>
            <a:spLocks noGrp="1"/>
          </p:cNvSpPr>
          <p:nvPr>
            <p:ph type="ftr" sz="quarter" idx="11"/>
          </p:nvPr>
        </p:nvSpPr>
        <p:spPr>
          <a:xfrm>
            <a:off x="217587" y="6365363"/>
            <a:ext cx="4114800" cy="365125"/>
          </a:xfrm>
        </p:spPr>
        <p:txBody>
          <a:bodyPr/>
          <a:lstStyle/>
          <a:p>
            <a:r>
              <a:rPr lang="en-US" dirty="0"/>
              <a:t>Work-Based Learning Data Population v1.1 November 24, 2020</a:t>
            </a:r>
          </a:p>
        </p:txBody>
      </p:sp>
      <p:sp>
        <p:nvSpPr>
          <p:cNvPr id="5" name="Slide Number Placeholder 4">
            <a:extLst>
              <a:ext uri="{FF2B5EF4-FFF2-40B4-BE49-F238E27FC236}">
                <a16:creationId xmlns:a16="http://schemas.microsoft.com/office/drawing/2014/main" id="{6614C7FD-D464-DA4A-8526-C20D22029EB6}"/>
              </a:ext>
            </a:extLst>
          </p:cNvPr>
          <p:cNvSpPr>
            <a:spLocks noGrp="1"/>
          </p:cNvSpPr>
          <p:nvPr>
            <p:ph type="sldNum" sz="quarter" idx="4294967295"/>
          </p:nvPr>
        </p:nvSpPr>
        <p:spPr>
          <a:xfrm>
            <a:off x="9448800" y="6356350"/>
            <a:ext cx="2743200" cy="365125"/>
          </a:xfrm>
          <a:prstGeom prst="rect">
            <a:avLst/>
          </a:prstGeom>
        </p:spPr>
        <p:txBody>
          <a:bodyPr/>
          <a:lstStyle/>
          <a:p>
            <a:fld id="{5D04AEA0-8566-4036-9CFB-EF44454DE956}" type="slidenum">
              <a:rPr lang="en-US" smtClean="0"/>
              <a:t>19</a:t>
            </a:fld>
            <a:endParaRPr lang="en-US"/>
          </a:p>
        </p:txBody>
      </p:sp>
    </p:spTree>
    <p:extLst>
      <p:ext uri="{BB962C8B-B14F-4D97-AF65-F5344CB8AC3E}">
        <p14:creationId xmlns:p14="http://schemas.microsoft.com/office/powerpoint/2010/main" val="3391292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428ED-E8E6-4EBE-8C7C-8E6E2E5012C8}"/>
              </a:ext>
            </a:extLst>
          </p:cNvPr>
          <p:cNvSpPr>
            <a:spLocks noGrp="1"/>
          </p:cNvSpPr>
          <p:nvPr>
            <p:ph type="title"/>
          </p:nvPr>
        </p:nvSpPr>
        <p:spPr>
          <a:xfrm>
            <a:off x="516221" y="517072"/>
            <a:ext cx="11340000" cy="432000"/>
          </a:xfrm>
        </p:spPr>
        <p:txBody>
          <a:bodyPr/>
          <a:lstStyle/>
          <a:p>
            <a:r>
              <a:rPr lang="en-US" dirty="0"/>
              <a:t>Objective</a:t>
            </a:r>
          </a:p>
        </p:txBody>
      </p:sp>
      <p:sp>
        <p:nvSpPr>
          <p:cNvPr id="4" name="Footer Placeholder 3">
            <a:extLst>
              <a:ext uri="{FF2B5EF4-FFF2-40B4-BE49-F238E27FC236}">
                <a16:creationId xmlns:a16="http://schemas.microsoft.com/office/drawing/2014/main" id="{903F6C57-F9FE-407A-8D04-D00AA7EB2911}"/>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Work-Based Learning Data Population v1.1 November 24, 2020</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B79F4F6B-299B-431B-AD93-01AF893D8C92}"/>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5" name="Text Placeholder 4">
            <a:extLst>
              <a:ext uri="{FF2B5EF4-FFF2-40B4-BE49-F238E27FC236}">
                <a16:creationId xmlns:a16="http://schemas.microsoft.com/office/drawing/2014/main" id="{A96AA788-5F14-43DB-B035-1BC6DA150990}"/>
              </a:ext>
            </a:extLst>
          </p:cNvPr>
          <p:cNvSpPr>
            <a:spLocks noGrp="1"/>
          </p:cNvSpPr>
          <p:nvPr>
            <p:ph type="body" sz="quarter" idx="17"/>
          </p:nvPr>
        </p:nvSpPr>
        <p:spPr>
          <a:xfrm>
            <a:off x="1223900" y="5183081"/>
            <a:ext cx="1980000" cy="360000"/>
          </a:xfrm>
        </p:spPr>
        <p:txBody>
          <a:bodyPr/>
          <a:lstStyle/>
          <a:p>
            <a:r>
              <a:rPr lang="en-US" b="1" dirty="0"/>
              <a:t>Familiarize</a:t>
            </a:r>
          </a:p>
        </p:txBody>
      </p:sp>
      <p:sp>
        <p:nvSpPr>
          <p:cNvPr id="9" name="Text Placeholder 8">
            <a:extLst>
              <a:ext uri="{FF2B5EF4-FFF2-40B4-BE49-F238E27FC236}">
                <a16:creationId xmlns:a16="http://schemas.microsoft.com/office/drawing/2014/main" id="{2F0A8A16-8E92-40C1-913D-8CB3B9C1DDAF}"/>
              </a:ext>
            </a:extLst>
          </p:cNvPr>
          <p:cNvSpPr>
            <a:spLocks noGrp="1"/>
          </p:cNvSpPr>
          <p:nvPr>
            <p:ph type="body" sz="quarter" idx="34"/>
          </p:nvPr>
        </p:nvSpPr>
        <p:spPr>
          <a:xfrm>
            <a:off x="3563756" y="5201551"/>
            <a:ext cx="1980000" cy="720000"/>
          </a:xfrm>
        </p:spPr>
        <p:txBody>
          <a:bodyPr/>
          <a:lstStyle/>
          <a:p>
            <a:r>
              <a:rPr lang="en-US" sz="1800" b="1" dirty="0"/>
              <a:t>Explain</a:t>
            </a:r>
          </a:p>
        </p:txBody>
      </p:sp>
      <p:sp>
        <p:nvSpPr>
          <p:cNvPr id="11" name="Text Placeholder 10">
            <a:extLst>
              <a:ext uri="{FF2B5EF4-FFF2-40B4-BE49-F238E27FC236}">
                <a16:creationId xmlns:a16="http://schemas.microsoft.com/office/drawing/2014/main" id="{3BF93F76-B979-4659-9F60-ADD378371A4D}"/>
              </a:ext>
            </a:extLst>
          </p:cNvPr>
          <p:cNvSpPr>
            <a:spLocks noGrp="1"/>
          </p:cNvSpPr>
          <p:nvPr>
            <p:ph type="body" sz="quarter" idx="36"/>
          </p:nvPr>
        </p:nvSpPr>
        <p:spPr>
          <a:xfrm>
            <a:off x="5904000" y="5201551"/>
            <a:ext cx="1980000" cy="720000"/>
          </a:xfrm>
        </p:spPr>
        <p:txBody>
          <a:bodyPr/>
          <a:lstStyle/>
          <a:p>
            <a:r>
              <a:rPr lang="en-US" sz="1800" b="1" dirty="0"/>
              <a:t>Implement</a:t>
            </a:r>
          </a:p>
        </p:txBody>
      </p:sp>
      <p:sp>
        <p:nvSpPr>
          <p:cNvPr id="13" name="Text Placeholder 12">
            <a:extLst>
              <a:ext uri="{FF2B5EF4-FFF2-40B4-BE49-F238E27FC236}">
                <a16:creationId xmlns:a16="http://schemas.microsoft.com/office/drawing/2014/main" id="{B42EB40D-8479-42AF-A4AE-92D6BE6908B5}"/>
              </a:ext>
            </a:extLst>
          </p:cNvPr>
          <p:cNvSpPr>
            <a:spLocks noGrp="1"/>
          </p:cNvSpPr>
          <p:nvPr>
            <p:ph type="body" sz="quarter" idx="38"/>
          </p:nvPr>
        </p:nvSpPr>
        <p:spPr>
          <a:xfrm>
            <a:off x="8243663" y="5201551"/>
            <a:ext cx="1980000" cy="720000"/>
          </a:xfrm>
        </p:spPr>
        <p:txBody>
          <a:bodyPr/>
          <a:lstStyle/>
          <a:p>
            <a:r>
              <a:rPr lang="en-US" sz="1800" b="1" dirty="0"/>
              <a:t>Prepare</a:t>
            </a:r>
          </a:p>
        </p:txBody>
      </p:sp>
      <p:pic>
        <p:nvPicPr>
          <p:cNvPr id="39" name="Picture Placeholder 38" descr="Image of a man explaining">
            <a:extLst>
              <a:ext uri="{FF2B5EF4-FFF2-40B4-BE49-F238E27FC236}">
                <a16:creationId xmlns:a16="http://schemas.microsoft.com/office/drawing/2014/main" id="{0DDAC36A-574D-4761-9BCF-874D3C265750}"/>
              </a:ext>
            </a:extLst>
          </p:cNvPr>
          <p:cNvPicPr>
            <a:picLocks noGrp="1" noChangeAspect="1"/>
          </p:cNvPicPr>
          <p:nvPr>
            <p:ph type="pic" sz="quarter" idx="42"/>
          </p:nvPr>
        </p:nvPicPr>
        <p:blipFill rotWithShape="1">
          <a:blip r:embed="rId3">
            <a:extLst>
              <a:ext uri="{28A0092B-C50C-407E-A947-70E740481C1C}">
                <a14:useLocalDpi xmlns:a14="http://schemas.microsoft.com/office/drawing/2010/main" val="0"/>
              </a:ext>
            </a:extLst>
          </a:blip>
          <a:srcRect l="4150" r="4150"/>
          <a:stretch/>
        </p:blipFill>
        <p:spPr>
          <a:xfrm>
            <a:off x="3563950" y="2946787"/>
            <a:ext cx="1979613" cy="1981200"/>
          </a:xfrm>
        </p:spPr>
      </p:pic>
      <p:pic>
        <p:nvPicPr>
          <p:cNvPr id="41" name="Picture Placeholder 40" descr="Overhead view of people collaborating">
            <a:extLst>
              <a:ext uri="{FF2B5EF4-FFF2-40B4-BE49-F238E27FC236}">
                <a16:creationId xmlns:a16="http://schemas.microsoft.com/office/drawing/2014/main" id="{C0339CAC-39FD-1B48-B21A-489172190FB8}"/>
              </a:ext>
            </a:extLst>
          </p:cNvPr>
          <p:cNvPicPr>
            <a:picLocks noGrp="1" noChangeAspect="1"/>
          </p:cNvPicPr>
          <p:nvPr>
            <p:ph type="pic" sz="quarter" idx="43"/>
          </p:nvPr>
        </p:nvPicPr>
        <p:blipFill>
          <a:blip r:embed="rId4">
            <a:extLst>
              <a:ext uri="{28A0092B-C50C-407E-A947-70E740481C1C}">
                <a14:useLocalDpi xmlns:a14="http://schemas.microsoft.com/office/drawing/2010/main" val="0"/>
              </a:ext>
            </a:extLst>
          </a:blip>
          <a:srcRect l="16677" r="16677"/>
          <a:stretch/>
        </p:blipFill>
        <p:spPr>
          <a:xfrm>
            <a:off x="5904387" y="2946787"/>
            <a:ext cx="1979613" cy="1981200"/>
          </a:xfrm>
        </p:spPr>
      </p:pic>
      <p:pic>
        <p:nvPicPr>
          <p:cNvPr id="71" name="Picture Placeholder 70" descr="Hand checking 3 boxes for completion">
            <a:extLst>
              <a:ext uri="{FF2B5EF4-FFF2-40B4-BE49-F238E27FC236}">
                <a16:creationId xmlns:a16="http://schemas.microsoft.com/office/drawing/2014/main" id="{C698E7AD-8D61-4952-9F38-6E6313EE4B05}"/>
              </a:ext>
            </a:extLst>
          </p:cNvPr>
          <p:cNvPicPr>
            <a:picLocks noGrp="1" noChangeAspect="1"/>
          </p:cNvPicPr>
          <p:nvPr>
            <p:ph type="pic" sz="quarter" idx="44"/>
          </p:nvPr>
        </p:nvPicPr>
        <p:blipFill>
          <a:blip r:embed="rId5">
            <a:extLst>
              <a:ext uri="{28A0092B-C50C-407E-A947-70E740481C1C}">
                <a14:useLocalDpi xmlns:a14="http://schemas.microsoft.com/office/drawing/2010/main" val="0"/>
              </a:ext>
            </a:extLst>
          </a:blip>
          <a:srcRect l="25076" r="25076"/>
          <a:stretch/>
        </p:blipFill>
        <p:spPr>
          <a:xfrm>
            <a:off x="8244050" y="2946787"/>
            <a:ext cx="1979613" cy="1981200"/>
          </a:xfrm>
        </p:spPr>
      </p:pic>
      <p:cxnSp>
        <p:nvCxnSpPr>
          <p:cNvPr id="20" name="Straight Connector 19">
            <a:extLst>
              <a:ext uri="{FF2B5EF4-FFF2-40B4-BE49-F238E27FC236}">
                <a16:creationId xmlns:a16="http://schemas.microsoft.com/office/drawing/2014/main" id="{B674B9A6-D55C-478C-8D92-D0BFBCD7B598}"/>
              </a:ext>
              <a:ext uri="{C183D7F6-B498-43B3-948B-1728B52AA6E4}">
                <adec:decorative xmlns:adec="http://schemas.microsoft.com/office/drawing/2017/decorative" val="1"/>
              </a:ext>
            </a:extLst>
          </p:cNvPr>
          <p:cNvCxnSpPr>
            <a:cxnSpLocks/>
          </p:cNvCxnSpPr>
          <p:nvPr/>
        </p:nvCxnSpPr>
        <p:spPr>
          <a:xfrm>
            <a:off x="1403513" y="5695883"/>
            <a:ext cx="1800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A0322F4-E79A-4E4D-98CA-2DC1692F90C3}"/>
              </a:ext>
              <a:ext uri="{C183D7F6-B498-43B3-948B-1728B52AA6E4}">
                <adec:decorative xmlns:adec="http://schemas.microsoft.com/office/drawing/2017/decorative" val="1"/>
              </a:ext>
            </a:extLst>
          </p:cNvPr>
          <p:cNvCxnSpPr>
            <a:cxnSpLocks/>
          </p:cNvCxnSpPr>
          <p:nvPr/>
        </p:nvCxnSpPr>
        <p:spPr>
          <a:xfrm>
            <a:off x="3653950" y="5695883"/>
            <a:ext cx="1800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DC27E82-D5C7-4AE4-BAF3-5DBB12CA0835}"/>
              </a:ext>
              <a:ext uri="{C183D7F6-B498-43B3-948B-1728B52AA6E4}">
                <adec:decorative xmlns:adec="http://schemas.microsoft.com/office/drawing/2017/decorative" val="1"/>
              </a:ext>
            </a:extLst>
          </p:cNvPr>
          <p:cNvCxnSpPr>
            <a:cxnSpLocks/>
          </p:cNvCxnSpPr>
          <p:nvPr/>
        </p:nvCxnSpPr>
        <p:spPr>
          <a:xfrm>
            <a:off x="5994000" y="5695883"/>
            <a:ext cx="1800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3BE7D2-4C35-4BA9-9A98-1A6E17A84A71}"/>
              </a:ext>
              <a:ext uri="{C183D7F6-B498-43B3-948B-1728B52AA6E4}">
                <adec:decorative xmlns:adec="http://schemas.microsoft.com/office/drawing/2017/decorative" val="1"/>
              </a:ext>
            </a:extLst>
          </p:cNvPr>
          <p:cNvCxnSpPr>
            <a:cxnSpLocks/>
          </p:cNvCxnSpPr>
          <p:nvPr/>
        </p:nvCxnSpPr>
        <p:spPr>
          <a:xfrm>
            <a:off x="8334050" y="5695883"/>
            <a:ext cx="1800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8" name="Picture Placeholder 16" descr="Woman with a studious look">
            <a:extLst>
              <a:ext uri="{FF2B5EF4-FFF2-40B4-BE49-F238E27FC236}">
                <a16:creationId xmlns:a16="http://schemas.microsoft.com/office/drawing/2014/main" id="{98A6CC4B-9C9E-014E-9FA5-7477FEF7D0E6}"/>
              </a:ext>
            </a:extLst>
          </p:cNvPr>
          <p:cNvPicPr>
            <a:picLocks noGrp="1" noChangeAspect="1"/>
          </p:cNvPicPr>
          <p:nvPr>
            <p:ph type="pic" sz="quarter" idx="41"/>
          </p:nvPr>
        </p:nvPicPr>
        <p:blipFill>
          <a:blip r:embed="rId6">
            <a:extLst>
              <a:ext uri="{28A0092B-C50C-407E-A947-70E740481C1C}">
                <a14:useLocalDpi xmlns:a14="http://schemas.microsoft.com/office/drawing/2010/main" val="0"/>
              </a:ext>
            </a:extLst>
          </a:blip>
          <a:srcRect l="40" r="40"/>
          <a:stretch/>
        </p:blipFill>
        <p:spPr>
          <a:xfrm>
            <a:off x="1223900" y="2946787"/>
            <a:ext cx="1979613" cy="1981200"/>
          </a:xfrm>
        </p:spPr>
      </p:pic>
      <p:sp>
        <p:nvSpPr>
          <p:cNvPr id="24" name="Content Placeholder 2">
            <a:extLst>
              <a:ext uri="{FF2B5EF4-FFF2-40B4-BE49-F238E27FC236}">
                <a16:creationId xmlns:a16="http://schemas.microsoft.com/office/drawing/2014/main" id="{C917408F-E79D-4891-9979-EE7C045FC1B7}"/>
              </a:ext>
            </a:extLst>
          </p:cNvPr>
          <p:cNvSpPr txBox="1">
            <a:spLocks/>
          </p:cNvSpPr>
          <p:nvPr/>
        </p:nvSpPr>
        <p:spPr>
          <a:xfrm>
            <a:off x="646200" y="1264475"/>
            <a:ext cx="10515600" cy="1319091"/>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Calibri" panose="020F0502020204030204" pitchFamily="34" charset="0"/>
                <a:ea typeface="Calibri" panose="020F0502020204030204" pitchFamily="34" charset="0"/>
              </a:rPr>
              <a:t>The objective of this training is to familiarize the CTE coordinators with the data collection and their responsibility. Additionally, we will explain the system requirements so CALPADS data coordinators can implement processes to meet the data population requirements in preparation of the EOY 1 Submission.</a:t>
            </a:r>
            <a:endParaRPr lang="en-US" sz="2000" dirty="0"/>
          </a:p>
        </p:txBody>
      </p:sp>
    </p:spTree>
    <p:extLst>
      <p:ext uri="{BB962C8B-B14F-4D97-AF65-F5344CB8AC3E}">
        <p14:creationId xmlns:p14="http://schemas.microsoft.com/office/powerpoint/2010/main" val="12227335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5AC4910C-C9A9-41E9-9252-939FB7AA008D}"/>
              </a:ext>
              <a:ext uri="{C183D7F6-B498-43B3-948B-1728B52AA6E4}">
                <adec:decorative xmlns:adec="http://schemas.microsoft.com/office/drawing/2017/decorative" val="1"/>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a:stretch/>
        </p:blipFill>
        <p:spPr>
          <a:xfrm>
            <a:off x="73146" y="-1"/>
            <a:ext cx="11976879" cy="6365363"/>
          </a:xfrm>
          <a:blipFill>
            <a:blip r:embed="rId4"/>
            <a:stretch>
              <a:fillRect/>
            </a:stretch>
          </a:blipFill>
        </p:spPr>
      </p:pic>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2675" y="-2"/>
            <a:ext cx="11739325" cy="6365363"/>
          </a:xfrm>
          <a:prstGeom prst="rect">
            <a:avLst/>
          </a:prstGeom>
          <a:gradFill>
            <a:gsLst>
              <a:gs pos="34000">
                <a:schemeClr val="tx1">
                  <a:lumMod val="95000"/>
                  <a:lumOff val="5000"/>
                  <a:alpha val="3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710967"/>
            <a:ext cx="6299682" cy="839607"/>
          </a:xfrm>
        </p:spPr>
        <p:txBody>
          <a:bodyPr/>
          <a:lstStyle/>
          <a:p>
            <a:r>
              <a:rPr lang="en-US" dirty="0">
                <a:solidFill>
                  <a:schemeClr val="accent2"/>
                </a:solidFill>
              </a:rPr>
              <a:t>Data Submission</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676501"/>
            <a:ext cx="6080903" cy="914398"/>
          </a:xfrm>
          <a:solidFill>
            <a:schemeClr val="bg1">
              <a:lumMod val="95000"/>
              <a:alpha val="92000"/>
            </a:schemeClr>
          </a:solidFill>
          <a:effectLst/>
        </p:spPr>
        <p:txBody>
          <a:bodyPr/>
          <a:lstStyle/>
          <a:p>
            <a:r>
              <a:rPr lang="en-US" dirty="0">
                <a:solidFill>
                  <a:srgbClr val="002060"/>
                </a:solidFill>
              </a:rPr>
              <a:t>Review CALPADS submission methods and functionality</a:t>
            </a:r>
          </a:p>
        </p:txBody>
      </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fld id="{4B73C415-D670-4716-A5EC-CC4D52CA2BAC}" type="slidenum">
              <a:rPr lang="en-US" smtClean="0"/>
              <a:pPr/>
              <a:t>20</a:t>
            </a:fld>
            <a:endParaRPr lang="en-US"/>
          </a:p>
        </p:txBody>
      </p:sp>
      <p:pic>
        <p:nvPicPr>
          <p:cNvPr id="5" name="Graphic 4" descr="Upload">
            <a:extLst>
              <a:ext uri="{FF2B5EF4-FFF2-40B4-BE49-F238E27FC236}">
                <a16:creationId xmlns:a16="http://schemas.microsoft.com/office/drawing/2014/main" id="{5A17BF87-87BC-44A3-A7BF-DD96D6F59B2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181600" y="3736534"/>
            <a:ext cx="914400" cy="914400"/>
          </a:xfrm>
          <a:prstGeom prst="rect">
            <a:avLst/>
          </a:prstGeom>
        </p:spPr>
      </p:pic>
      <p:sp>
        <p:nvSpPr>
          <p:cNvPr id="4" name="Footer Placeholder 3">
            <a:extLst>
              <a:ext uri="{FF2B5EF4-FFF2-40B4-BE49-F238E27FC236}">
                <a16:creationId xmlns:a16="http://schemas.microsoft.com/office/drawing/2014/main" id="{58EA0F27-6EBE-4FD1-8C0B-06E38D1E5432}"/>
              </a:ext>
            </a:extLst>
          </p:cNvPr>
          <p:cNvSpPr>
            <a:spLocks noGrp="1"/>
          </p:cNvSpPr>
          <p:nvPr>
            <p:ph type="ftr" sz="quarter" idx="13"/>
          </p:nvPr>
        </p:nvSpPr>
        <p:spPr/>
        <p:txBody>
          <a:bodyPr/>
          <a:lstStyle/>
          <a:p>
            <a:r>
              <a:rPr lang="en-US" noProof="0"/>
              <a:t>Work-Based Learning Data Population v1.1 November 24, 2020</a:t>
            </a:r>
          </a:p>
        </p:txBody>
      </p:sp>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8659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9D14B42-0549-44B9-B2A3-18C3CC972C55}"/>
              </a:ext>
            </a:extLst>
          </p:cNvPr>
          <p:cNvSpPr>
            <a:spLocks noGrp="1"/>
          </p:cNvSpPr>
          <p:nvPr>
            <p:ph type="ftr" sz="quarter" idx="10"/>
          </p:nvPr>
        </p:nvSpPr>
        <p:spPr>
          <a:xfrm>
            <a:off x="114760" y="6365363"/>
            <a:ext cx="5472000" cy="412431"/>
          </a:xfrm>
        </p:spPr>
        <p:txBody>
          <a:bodyPr/>
          <a:lstStyle/>
          <a:p>
            <a:r>
              <a:rPr lang="en-US" noProof="0"/>
              <a:t>Work-Based Learning Data Population v1.1 November 24, 2020</a:t>
            </a:r>
            <a:endParaRPr lang="en-US" noProof="0" dirty="0"/>
          </a:p>
        </p:txBody>
      </p:sp>
      <p:sp>
        <p:nvSpPr>
          <p:cNvPr id="3" name="Slide Number Placeholder 2">
            <a:extLst>
              <a:ext uri="{FF2B5EF4-FFF2-40B4-BE49-F238E27FC236}">
                <a16:creationId xmlns:a16="http://schemas.microsoft.com/office/drawing/2014/main" id="{7631D143-1F04-4F60-8D63-8F5352F62CC9}"/>
              </a:ext>
            </a:extLst>
          </p:cNvPr>
          <p:cNvSpPr>
            <a:spLocks noGrp="1"/>
          </p:cNvSpPr>
          <p:nvPr>
            <p:ph type="sldNum" sz="quarter" idx="11"/>
          </p:nvPr>
        </p:nvSpPr>
        <p:spPr/>
        <p:txBody>
          <a:bodyPr/>
          <a:lstStyle/>
          <a:p>
            <a:fld id="{4B73C415-D670-4716-A5EC-CC4D52CA2BAC}" type="slidenum">
              <a:rPr lang="en-US" noProof="0" smtClean="0"/>
              <a:pPr/>
              <a:t>21</a:t>
            </a:fld>
            <a:endParaRPr lang="en-US" noProof="0"/>
          </a:p>
        </p:txBody>
      </p:sp>
      <p:sp>
        <p:nvSpPr>
          <p:cNvPr id="4" name="Title 3">
            <a:extLst>
              <a:ext uri="{FF2B5EF4-FFF2-40B4-BE49-F238E27FC236}">
                <a16:creationId xmlns:a16="http://schemas.microsoft.com/office/drawing/2014/main" id="{08061C83-60EB-445C-A4C7-D2A8ADD549AF}"/>
              </a:ext>
            </a:extLst>
          </p:cNvPr>
          <p:cNvSpPr txBox="1">
            <a:spLocks noGrp="1"/>
          </p:cNvSpPr>
          <p:nvPr>
            <p:ph type="title" idx="4294967295"/>
          </p:nvPr>
        </p:nvSpPr>
        <p:spPr>
          <a:xfrm>
            <a:off x="523970" y="264712"/>
            <a:ext cx="7037155"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900" b="0" i="0" u="none" strike="noStrike" kern="1700" cap="none" spc="230" normalizeH="0" baseline="0" noProof="0" dirty="0">
                <a:ln>
                  <a:noFill/>
                </a:ln>
                <a:solidFill>
                  <a:schemeClr val="tx1"/>
                </a:solidFill>
                <a:effectLst/>
                <a:uLnTx/>
                <a:uFillTx/>
                <a:latin typeface="Arial Black" panose="020B0A04020102020204" pitchFamily="34" charset="0"/>
                <a:ea typeface="+mn-ea"/>
                <a:cs typeface="+mn-cs"/>
              </a:rPr>
              <a:t>Record Relationships</a:t>
            </a:r>
          </a:p>
        </p:txBody>
      </p:sp>
      <p:grpSp>
        <p:nvGrpSpPr>
          <p:cNvPr id="86" name="Group 85" descr="Flow chart for the CRSC/SCSC/CTE EOY 1 submission">
            <a:extLst>
              <a:ext uri="{FF2B5EF4-FFF2-40B4-BE49-F238E27FC236}">
                <a16:creationId xmlns:a16="http://schemas.microsoft.com/office/drawing/2014/main" id="{2EF2B4EC-2631-45DD-AFAE-EF0D2B6BB87A}"/>
              </a:ext>
            </a:extLst>
          </p:cNvPr>
          <p:cNvGrpSpPr/>
          <p:nvPr/>
        </p:nvGrpSpPr>
        <p:grpSpPr>
          <a:xfrm>
            <a:off x="5976301" y="833954"/>
            <a:ext cx="5948897" cy="5190091"/>
            <a:chOff x="6707068" y="1557846"/>
            <a:chExt cx="10334363" cy="10380181"/>
          </a:xfrm>
        </p:grpSpPr>
        <p:sp>
          <p:nvSpPr>
            <p:cNvPr id="24" name="TextBox 23">
              <a:extLst>
                <a:ext uri="{FF2B5EF4-FFF2-40B4-BE49-F238E27FC236}">
                  <a16:creationId xmlns:a16="http://schemas.microsoft.com/office/drawing/2014/main" id="{41036F72-A10B-4B5F-876D-DC94F944CFEC}"/>
                </a:ext>
              </a:extLst>
            </p:cNvPr>
            <p:cNvSpPr txBox="1"/>
            <p:nvPr/>
          </p:nvSpPr>
          <p:spPr bwMode="auto">
            <a:xfrm>
              <a:off x="7206232" y="8044299"/>
              <a:ext cx="2640614" cy="1157764"/>
            </a:xfrm>
            <a:prstGeom prst="roundRect">
              <a:avLst/>
            </a:prstGeom>
            <a:noFill/>
            <a:ln w="57150" cap="flat" cmpd="sng" algn="ctr">
              <a:solidFill>
                <a:schemeClr val="accent2"/>
              </a:solidFill>
              <a:prstDash val="sysDot"/>
            </a:ln>
            <a:effectLst/>
          </p:spPr>
          <p:txBody>
            <a:bodyPr wrap="square">
              <a:spAutoFit/>
            </a:bodyPr>
            <a:lstStyle/>
            <a:p>
              <a:pPr algn="ctr" defTabSz="457200" eaLnBrk="0" fontAlgn="base" hangingPunct="0">
                <a:spcBef>
                  <a:spcPct val="0"/>
                </a:spcBef>
                <a:spcAft>
                  <a:spcPct val="0"/>
                </a:spcAft>
                <a:defRPr/>
              </a:pPr>
              <a:r>
                <a:rPr lang="en-US" sz="1400" kern="0">
                  <a:solidFill>
                    <a:srgbClr val="003366"/>
                  </a:solidFill>
                  <a:latin typeface="Arial"/>
                </a:rPr>
                <a:t>Course Section ID</a:t>
              </a:r>
            </a:p>
          </p:txBody>
        </p:sp>
        <p:sp>
          <p:nvSpPr>
            <p:cNvPr id="50" name="Rectangle: Rounded Corners 49">
              <a:extLst>
                <a:ext uri="{FF2B5EF4-FFF2-40B4-BE49-F238E27FC236}">
                  <a16:creationId xmlns:a16="http://schemas.microsoft.com/office/drawing/2014/main" id="{8AAF71B7-9BE6-400B-8650-03CBD0072526}"/>
                </a:ext>
              </a:extLst>
            </p:cNvPr>
            <p:cNvSpPr/>
            <p:nvPr/>
          </p:nvSpPr>
          <p:spPr>
            <a:xfrm>
              <a:off x="10054781" y="1557846"/>
              <a:ext cx="3638939" cy="179927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0" fontAlgn="base" hangingPunct="0">
                <a:spcBef>
                  <a:spcPct val="0"/>
                </a:spcBef>
                <a:spcAft>
                  <a:spcPct val="0"/>
                </a:spcAft>
                <a:defRPr/>
              </a:pPr>
              <a:r>
                <a:rPr lang="en-US" sz="1600" kern="0" dirty="0">
                  <a:solidFill>
                    <a:schemeClr val="bg1"/>
                  </a:solidFill>
                  <a:latin typeface="Arial"/>
                  <a:cs typeface="Arial" charset="0"/>
                </a:rPr>
                <a:t>Staff Demographics</a:t>
              </a:r>
            </a:p>
          </p:txBody>
        </p:sp>
        <p:sp>
          <p:nvSpPr>
            <p:cNvPr id="51" name="Rectangle: Rounded Corners 50">
              <a:extLst>
                <a:ext uri="{FF2B5EF4-FFF2-40B4-BE49-F238E27FC236}">
                  <a16:creationId xmlns:a16="http://schemas.microsoft.com/office/drawing/2014/main" id="{B69A8A1D-8513-4730-8616-B72128C92835}"/>
                </a:ext>
              </a:extLst>
            </p:cNvPr>
            <p:cNvSpPr/>
            <p:nvPr/>
          </p:nvSpPr>
          <p:spPr>
            <a:xfrm>
              <a:off x="10054781" y="5608297"/>
              <a:ext cx="3638939" cy="179927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0" fontAlgn="base" hangingPunct="0">
                <a:spcBef>
                  <a:spcPct val="0"/>
                </a:spcBef>
                <a:spcAft>
                  <a:spcPct val="0"/>
                </a:spcAft>
                <a:defRPr/>
              </a:pPr>
              <a:r>
                <a:rPr lang="en-US" sz="1600" kern="0" dirty="0">
                  <a:solidFill>
                    <a:schemeClr val="bg1"/>
                  </a:solidFill>
                  <a:latin typeface="Arial"/>
                  <a:cs typeface="Arial" charset="0"/>
                </a:rPr>
                <a:t>Course Section</a:t>
              </a:r>
            </a:p>
            <a:p>
              <a:pPr algn="ctr" defTabSz="457200" eaLnBrk="0" fontAlgn="base" hangingPunct="0">
                <a:spcBef>
                  <a:spcPct val="0"/>
                </a:spcBef>
                <a:spcAft>
                  <a:spcPct val="0"/>
                </a:spcAft>
                <a:defRPr/>
              </a:pPr>
              <a:r>
                <a:rPr lang="en-US" sz="1600" kern="0" dirty="0">
                  <a:solidFill>
                    <a:schemeClr val="bg1"/>
                  </a:solidFill>
                  <a:latin typeface="Arial"/>
                  <a:cs typeface="Arial" charset="0"/>
                </a:rPr>
                <a:t>Completion</a:t>
              </a:r>
            </a:p>
          </p:txBody>
        </p:sp>
        <p:sp>
          <p:nvSpPr>
            <p:cNvPr id="52" name="Rectangle: Rounded Corners 51">
              <a:extLst>
                <a:ext uri="{FF2B5EF4-FFF2-40B4-BE49-F238E27FC236}">
                  <a16:creationId xmlns:a16="http://schemas.microsoft.com/office/drawing/2014/main" id="{0311389F-26AF-4488-9B97-30B02EB95902}"/>
                </a:ext>
              </a:extLst>
            </p:cNvPr>
            <p:cNvSpPr/>
            <p:nvPr/>
          </p:nvSpPr>
          <p:spPr>
            <a:xfrm>
              <a:off x="13402492" y="10122261"/>
              <a:ext cx="3638939" cy="179927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0" fontAlgn="base" hangingPunct="0">
                <a:spcBef>
                  <a:spcPct val="0"/>
                </a:spcBef>
                <a:spcAft>
                  <a:spcPct val="0"/>
                </a:spcAft>
                <a:defRPr/>
              </a:pPr>
              <a:r>
                <a:rPr lang="en-US" sz="1600" kern="0" dirty="0">
                  <a:solidFill>
                    <a:schemeClr val="bg1"/>
                  </a:solidFill>
                  <a:latin typeface="Arial"/>
                  <a:cs typeface="Arial" charset="0"/>
                </a:rPr>
                <a:t>Student Career Technical Education</a:t>
              </a:r>
            </a:p>
          </p:txBody>
        </p:sp>
        <p:sp>
          <p:nvSpPr>
            <p:cNvPr id="53" name="Rectangle: Rounded Corners 52">
              <a:extLst>
                <a:ext uri="{FF2B5EF4-FFF2-40B4-BE49-F238E27FC236}">
                  <a16:creationId xmlns:a16="http://schemas.microsoft.com/office/drawing/2014/main" id="{7D11F95B-4E45-4200-A356-75DD4C8860DA}"/>
                </a:ext>
              </a:extLst>
            </p:cNvPr>
            <p:cNvSpPr/>
            <p:nvPr/>
          </p:nvSpPr>
          <p:spPr>
            <a:xfrm>
              <a:off x="6707068" y="10138753"/>
              <a:ext cx="3638939" cy="179927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0" fontAlgn="base" hangingPunct="0">
                <a:spcBef>
                  <a:spcPct val="0"/>
                </a:spcBef>
                <a:spcAft>
                  <a:spcPct val="0"/>
                </a:spcAft>
                <a:defRPr/>
              </a:pPr>
              <a:r>
                <a:rPr lang="en-US" sz="1600" kern="0" dirty="0">
                  <a:solidFill>
                    <a:schemeClr val="bg1"/>
                  </a:solidFill>
                  <a:latin typeface="Arial"/>
                  <a:cs typeface="Arial" charset="0"/>
                </a:rPr>
                <a:t>Student Course Section Completion</a:t>
              </a:r>
            </a:p>
          </p:txBody>
        </p:sp>
        <p:sp>
          <p:nvSpPr>
            <p:cNvPr id="55" name="TextBox 54">
              <a:extLst>
                <a:ext uri="{FF2B5EF4-FFF2-40B4-BE49-F238E27FC236}">
                  <a16:creationId xmlns:a16="http://schemas.microsoft.com/office/drawing/2014/main" id="{FBAD3145-223A-4062-88A4-7D408C45E1B4}"/>
                </a:ext>
              </a:extLst>
            </p:cNvPr>
            <p:cNvSpPr txBox="1"/>
            <p:nvPr/>
          </p:nvSpPr>
          <p:spPr bwMode="auto">
            <a:xfrm>
              <a:off x="13757589" y="8210975"/>
              <a:ext cx="2928742" cy="1157764"/>
            </a:xfrm>
            <a:prstGeom prst="roundRect">
              <a:avLst/>
            </a:prstGeom>
            <a:noFill/>
            <a:ln w="57150" cap="flat" cmpd="sng" algn="ctr">
              <a:solidFill>
                <a:schemeClr val="accent2"/>
              </a:solidFill>
              <a:prstDash val="sysDot"/>
            </a:ln>
            <a:effectLst/>
          </p:spPr>
          <p:txBody>
            <a:bodyPr wrap="square">
              <a:spAutoFit/>
            </a:bodyPr>
            <a:lstStyle/>
            <a:p>
              <a:pPr algn="ctr" defTabSz="457200" eaLnBrk="0" fontAlgn="base" hangingPunct="0">
                <a:spcBef>
                  <a:spcPct val="0"/>
                </a:spcBef>
                <a:spcAft>
                  <a:spcPct val="0"/>
                </a:spcAft>
                <a:defRPr/>
              </a:pPr>
              <a:r>
                <a:rPr lang="en-US" sz="1400" kern="0">
                  <a:solidFill>
                    <a:srgbClr val="003366"/>
                  </a:solidFill>
                  <a:latin typeface="Arial"/>
                </a:rPr>
                <a:t>Course Pathway Code</a:t>
              </a:r>
            </a:p>
          </p:txBody>
        </p:sp>
        <p:sp>
          <p:nvSpPr>
            <p:cNvPr id="62" name="TextBox 61">
              <a:extLst>
                <a:ext uri="{FF2B5EF4-FFF2-40B4-BE49-F238E27FC236}">
                  <a16:creationId xmlns:a16="http://schemas.microsoft.com/office/drawing/2014/main" id="{CFB1622A-ED96-48F1-B14D-EF7D6762AB95}"/>
                </a:ext>
              </a:extLst>
            </p:cNvPr>
            <p:cNvSpPr txBox="1"/>
            <p:nvPr/>
          </p:nvSpPr>
          <p:spPr bwMode="auto">
            <a:xfrm>
              <a:off x="10553944" y="4042550"/>
              <a:ext cx="2640614" cy="681038"/>
            </a:xfrm>
            <a:prstGeom prst="roundRect">
              <a:avLst/>
            </a:prstGeom>
            <a:noFill/>
            <a:ln w="57150" cap="flat" cmpd="sng" algn="ctr">
              <a:solidFill>
                <a:schemeClr val="accent2"/>
              </a:solidFill>
              <a:prstDash val="sysDot"/>
            </a:ln>
            <a:effectLst/>
          </p:spPr>
          <p:txBody>
            <a:bodyPr wrap="square">
              <a:spAutoFit/>
            </a:bodyPr>
            <a:lstStyle/>
            <a:p>
              <a:pPr algn="ctr" defTabSz="457200" eaLnBrk="0" fontAlgn="base" hangingPunct="0">
                <a:spcBef>
                  <a:spcPct val="0"/>
                </a:spcBef>
                <a:spcAft>
                  <a:spcPct val="0"/>
                </a:spcAft>
                <a:defRPr/>
              </a:pPr>
              <a:r>
                <a:rPr lang="en-US" sz="1400" kern="0">
                  <a:solidFill>
                    <a:srgbClr val="003366"/>
                  </a:solidFill>
                  <a:latin typeface="Arial"/>
                </a:rPr>
                <a:t>SEID</a:t>
              </a:r>
            </a:p>
          </p:txBody>
        </p:sp>
        <p:cxnSp>
          <p:nvCxnSpPr>
            <p:cNvPr id="64" name="Straight Connector 63">
              <a:extLst>
                <a:ext uri="{FF2B5EF4-FFF2-40B4-BE49-F238E27FC236}">
                  <a16:creationId xmlns:a16="http://schemas.microsoft.com/office/drawing/2014/main" id="{A5EE1680-640E-496E-97B1-E6DE31DC6B67}"/>
                </a:ext>
              </a:extLst>
            </p:cNvPr>
            <p:cNvCxnSpPr>
              <a:stCxn id="50" idx="2"/>
              <a:endCxn id="62" idx="0"/>
            </p:cNvCxnSpPr>
            <p:nvPr/>
          </p:nvCxnSpPr>
          <p:spPr>
            <a:xfrm>
              <a:off x="11874251" y="3357120"/>
              <a:ext cx="0" cy="685430"/>
            </a:xfrm>
            <a:prstGeom prst="line">
              <a:avLst/>
            </a:prstGeom>
            <a:ln w="38100">
              <a:solidFill>
                <a:srgbClr val="174A9F"/>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E876AB11-77E7-466A-B435-166129570EDD}"/>
                </a:ext>
              </a:extLst>
            </p:cNvPr>
            <p:cNvCxnSpPr>
              <a:stCxn id="62" idx="2"/>
              <a:endCxn id="51" idx="0"/>
            </p:cNvCxnSpPr>
            <p:nvPr/>
          </p:nvCxnSpPr>
          <p:spPr>
            <a:xfrm>
              <a:off x="11874251" y="4723588"/>
              <a:ext cx="0" cy="884710"/>
            </a:xfrm>
            <a:prstGeom prst="line">
              <a:avLst/>
            </a:prstGeom>
            <a:ln w="38100">
              <a:solidFill>
                <a:srgbClr val="174A9F"/>
              </a:solidFill>
            </a:ln>
          </p:spPr>
          <p:style>
            <a:lnRef idx="1">
              <a:schemeClr val="accent1"/>
            </a:lnRef>
            <a:fillRef idx="0">
              <a:schemeClr val="accent1"/>
            </a:fillRef>
            <a:effectRef idx="0">
              <a:schemeClr val="accent1"/>
            </a:effectRef>
            <a:fontRef idx="minor">
              <a:schemeClr val="tx1"/>
            </a:fontRef>
          </p:style>
        </p:cxnSp>
        <p:cxnSp>
          <p:nvCxnSpPr>
            <p:cNvPr id="69" name="Connector: Elbow 68">
              <a:extLst>
                <a:ext uri="{FF2B5EF4-FFF2-40B4-BE49-F238E27FC236}">
                  <a16:creationId xmlns:a16="http://schemas.microsoft.com/office/drawing/2014/main" id="{AB2ED119-ACCE-4596-8B6E-975A061E7158}"/>
                </a:ext>
              </a:extLst>
            </p:cNvPr>
            <p:cNvCxnSpPr>
              <a:stCxn id="51" idx="3"/>
            </p:cNvCxnSpPr>
            <p:nvPr/>
          </p:nvCxnSpPr>
          <p:spPr>
            <a:xfrm>
              <a:off x="13693720" y="6507934"/>
              <a:ext cx="1528242" cy="1536366"/>
            </a:xfrm>
            <a:prstGeom prst="bentConnector2">
              <a:avLst/>
            </a:prstGeom>
            <a:ln w="38100">
              <a:solidFill>
                <a:srgbClr val="0067B4"/>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EB660901-393E-4F32-9ADB-F5D63BF5770F}"/>
                </a:ext>
              </a:extLst>
            </p:cNvPr>
            <p:cNvCxnSpPr>
              <a:cxnSpLocks/>
              <a:stCxn id="52" idx="0"/>
              <a:endCxn id="55" idx="2"/>
            </p:cNvCxnSpPr>
            <p:nvPr/>
          </p:nvCxnSpPr>
          <p:spPr>
            <a:xfrm flipV="1">
              <a:off x="15221961" y="9368739"/>
              <a:ext cx="0" cy="753522"/>
            </a:xfrm>
            <a:prstGeom prst="line">
              <a:avLst/>
            </a:prstGeom>
            <a:ln w="38100">
              <a:solidFill>
                <a:srgbClr val="174A9F"/>
              </a:solidFill>
            </a:ln>
          </p:spPr>
          <p:style>
            <a:lnRef idx="1">
              <a:schemeClr val="accent1"/>
            </a:lnRef>
            <a:fillRef idx="0">
              <a:schemeClr val="accent1"/>
            </a:fillRef>
            <a:effectRef idx="0">
              <a:schemeClr val="accent1"/>
            </a:effectRef>
            <a:fontRef idx="minor">
              <a:schemeClr val="tx1"/>
            </a:fontRef>
          </p:style>
        </p:cxnSp>
        <p:cxnSp>
          <p:nvCxnSpPr>
            <p:cNvPr id="75" name="Connector: Elbow 74">
              <a:extLst>
                <a:ext uri="{FF2B5EF4-FFF2-40B4-BE49-F238E27FC236}">
                  <a16:creationId xmlns:a16="http://schemas.microsoft.com/office/drawing/2014/main" id="{FB413DB7-9479-4A1B-AE46-38DCF313AFEA}"/>
                </a:ext>
              </a:extLst>
            </p:cNvPr>
            <p:cNvCxnSpPr>
              <a:cxnSpLocks/>
              <a:stCxn id="51" idx="1"/>
              <a:endCxn id="24" idx="0"/>
            </p:cNvCxnSpPr>
            <p:nvPr/>
          </p:nvCxnSpPr>
          <p:spPr>
            <a:xfrm rot="10800000" flipV="1">
              <a:off x="8526542" y="6507936"/>
              <a:ext cx="1528242" cy="1536364"/>
            </a:xfrm>
            <a:prstGeom prst="bentConnector2">
              <a:avLst/>
            </a:prstGeom>
            <a:ln w="38100">
              <a:solidFill>
                <a:srgbClr val="0067B4"/>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2626A16-7B79-4948-A74F-AFE2DE817360}"/>
                </a:ext>
              </a:extLst>
            </p:cNvPr>
            <p:cNvCxnSpPr>
              <a:cxnSpLocks/>
              <a:stCxn id="53" idx="0"/>
              <a:endCxn id="24" idx="2"/>
            </p:cNvCxnSpPr>
            <p:nvPr/>
          </p:nvCxnSpPr>
          <p:spPr>
            <a:xfrm flipV="1">
              <a:off x="8526538" y="9202063"/>
              <a:ext cx="2" cy="936690"/>
            </a:xfrm>
            <a:prstGeom prst="line">
              <a:avLst/>
            </a:prstGeom>
            <a:ln w="38100">
              <a:solidFill>
                <a:srgbClr val="174A9F"/>
              </a:solidFill>
            </a:ln>
          </p:spPr>
          <p:style>
            <a:lnRef idx="1">
              <a:schemeClr val="accent1"/>
            </a:lnRef>
            <a:fillRef idx="0">
              <a:schemeClr val="accent1"/>
            </a:fillRef>
            <a:effectRef idx="0">
              <a:schemeClr val="accent1"/>
            </a:effectRef>
            <a:fontRef idx="minor">
              <a:schemeClr val="tx1"/>
            </a:fontRef>
          </p:style>
        </p:cxnSp>
      </p:grpSp>
      <p:grpSp>
        <p:nvGrpSpPr>
          <p:cNvPr id="43" name="Group 42" descr="Flow chart for the WBLR EOY 1 submission">
            <a:extLst>
              <a:ext uri="{FF2B5EF4-FFF2-40B4-BE49-F238E27FC236}">
                <a16:creationId xmlns:a16="http://schemas.microsoft.com/office/drawing/2014/main" id="{49CA8D9B-F568-4685-92B7-4AA01726DED5}"/>
              </a:ext>
            </a:extLst>
          </p:cNvPr>
          <p:cNvGrpSpPr/>
          <p:nvPr/>
        </p:nvGrpSpPr>
        <p:grpSpPr>
          <a:xfrm>
            <a:off x="928203" y="1763735"/>
            <a:ext cx="5244663" cy="3810491"/>
            <a:chOff x="928203" y="1763735"/>
            <a:chExt cx="5244663" cy="3810491"/>
          </a:xfrm>
        </p:grpSpPr>
        <p:sp>
          <p:nvSpPr>
            <p:cNvPr id="22" name="Rectangle: Rounded Corners 21">
              <a:extLst>
                <a:ext uri="{FF2B5EF4-FFF2-40B4-BE49-F238E27FC236}">
                  <a16:creationId xmlns:a16="http://schemas.microsoft.com/office/drawing/2014/main" id="{95C940CF-CC54-49E9-888C-C754F599D21A}"/>
                </a:ext>
              </a:extLst>
            </p:cNvPr>
            <p:cNvSpPr/>
            <p:nvPr/>
          </p:nvSpPr>
          <p:spPr>
            <a:xfrm>
              <a:off x="928203" y="4054948"/>
              <a:ext cx="2094727" cy="899637"/>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0" fontAlgn="base" hangingPunct="0">
                <a:spcBef>
                  <a:spcPct val="0"/>
                </a:spcBef>
                <a:spcAft>
                  <a:spcPct val="0"/>
                </a:spcAft>
                <a:defRPr/>
              </a:pPr>
              <a:r>
                <a:rPr lang="en-US" sz="1600" kern="0" dirty="0">
                  <a:solidFill>
                    <a:schemeClr val="bg1"/>
                  </a:solidFill>
                  <a:latin typeface="Arial"/>
                  <a:cs typeface="Arial" charset="0"/>
                </a:rPr>
                <a:t>Work-Based Learning</a:t>
              </a:r>
            </a:p>
          </p:txBody>
        </p:sp>
        <p:sp>
          <p:nvSpPr>
            <p:cNvPr id="23" name="Rectangle: Rounded Corners 22">
              <a:extLst>
                <a:ext uri="{FF2B5EF4-FFF2-40B4-BE49-F238E27FC236}">
                  <a16:creationId xmlns:a16="http://schemas.microsoft.com/office/drawing/2014/main" id="{A45C62C2-15E0-4179-B3F1-B96B0518193F}"/>
                </a:ext>
              </a:extLst>
            </p:cNvPr>
            <p:cNvSpPr/>
            <p:nvPr/>
          </p:nvSpPr>
          <p:spPr>
            <a:xfrm>
              <a:off x="2735591" y="1763735"/>
              <a:ext cx="2094727" cy="899637"/>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0" fontAlgn="base" hangingPunct="0">
                <a:spcBef>
                  <a:spcPct val="0"/>
                </a:spcBef>
                <a:spcAft>
                  <a:spcPct val="0"/>
                </a:spcAft>
                <a:defRPr/>
              </a:pPr>
              <a:r>
                <a:rPr lang="en-US" sz="1600" kern="0" dirty="0">
                  <a:solidFill>
                    <a:schemeClr val="bg1"/>
                  </a:solidFill>
                  <a:latin typeface="Arial"/>
                  <a:cs typeface="Arial" charset="0"/>
                </a:rPr>
                <a:t>Student Enrollment</a:t>
              </a:r>
            </a:p>
          </p:txBody>
        </p:sp>
        <p:sp>
          <p:nvSpPr>
            <p:cNvPr id="28" name="TextBox 27">
              <a:extLst>
                <a:ext uri="{FF2B5EF4-FFF2-40B4-BE49-F238E27FC236}">
                  <a16:creationId xmlns:a16="http://schemas.microsoft.com/office/drawing/2014/main" id="{F537AEAF-47F4-4116-9A80-366838049894}"/>
                </a:ext>
              </a:extLst>
            </p:cNvPr>
            <p:cNvSpPr txBox="1"/>
            <p:nvPr/>
          </p:nvSpPr>
          <p:spPr bwMode="auto">
            <a:xfrm>
              <a:off x="1215542" y="3163411"/>
              <a:ext cx="1520049" cy="340519"/>
            </a:xfrm>
            <a:prstGeom prst="roundRect">
              <a:avLst/>
            </a:prstGeom>
            <a:noFill/>
            <a:ln w="57150" cap="flat" cmpd="sng" algn="ctr">
              <a:solidFill>
                <a:srgbClr val="00B0F0"/>
              </a:solidFill>
              <a:prstDash val="sysDot"/>
            </a:ln>
            <a:effectLst/>
          </p:spPr>
          <p:txBody>
            <a:bodyPr wrap="square">
              <a:spAutoFit/>
            </a:bodyPr>
            <a:lstStyle/>
            <a:p>
              <a:pPr algn="ctr" defTabSz="457200" eaLnBrk="0" fontAlgn="base" hangingPunct="0">
                <a:spcBef>
                  <a:spcPct val="0"/>
                </a:spcBef>
                <a:spcAft>
                  <a:spcPct val="0"/>
                </a:spcAft>
                <a:defRPr/>
              </a:pPr>
              <a:r>
                <a:rPr lang="en-US" sz="1400" kern="0" dirty="0">
                  <a:solidFill>
                    <a:srgbClr val="003366"/>
                  </a:solidFill>
                  <a:latin typeface="Arial"/>
                </a:rPr>
                <a:t>SSID</a:t>
              </a:r>
            </a:p>
          </p:txBody>
        </p:sp>
        <p:cxnSp>
          <p:nvCxnSpPr>
            <p:cNvPr id="30" name="Straight Connector 29">
              <a:extLst>
                <a:ext uri="{FF2B5EF4-FFF2-40B4-BE49-F238E27FC236}">
                  <a16:creationId xmlns:a16="http://schemas.microsoft.com/office/drawing/2014/main" id="{CA2DF0FF-5E50-46FD-88F2-2F42716123CA}"/>
                </a:ext>
              </a:extLst>
            </p:cNvPr>
            <p:cNvCxnSpPr>
              <a:cxnSpLocks/>
              <a:stCxn id="22" idx="0"/>
              <a:endCxn id="28" idx="2"/>
            </p:cNvCxnSpPr>
            <p:nvPr/>
          </p:nvCxnSpPr>
          <p:spPr>
            <a:xfrm flipV="1">
              <a:off x="1975567" y="3503930"/>
              <a:ext cx="0" cy="551018"/>
            </a:xfrm>
            <a:prstGeom prst="line">
              <a:avLst/>
            </a:prstGeom>
            <a:ln w="38100">
              <a:solidFill>
                <a:srgbClr val="174A9F"/>
              </a:solidFill>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0C56BA42-792B-412E-AAB2-E4E62CAE13E4}"/>
                </a:ext>
              </a:extLst>
            </p:cNvPr>
            <p:cNvCxnSpPr>
              <a:cxnSpLocks/>
              <a:stCxn id="23" idx="3"/>
              <a:endCxn id="37" idx="0"/>
            </p:cNvCxnSpPr>
            <p:nvPr/>
          </p:nvCxnSpPr>
          <p:spPr>
            <a:xfrm>
              <a:off x="4830318" y="2213554"/>
              <a:ext cx="582524" cy="1165189"/>
            </a:xfrm>
            <a:prstGeom prst="bentConnector2">
              <a:avLst/>
            </a:prstGeom>
            <a:ln w="38100">
              <a:solidFill>
                <a:srgbClr val="0067B4"/>
              </a:solidFill>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483F0A84-6700-4946-81DA-8EE2A562E594}"/>
                </a:ext>
              </a:extLst>
            </p:cNvPr>
            <p:cNvCxnSpPr>
              <a:cxnSpLocks/>
              <a:stCxn id="23" idx="1"/>
              <a:endCxn id="28" idx="0"/>
            </p:cNvCxnSpPr>
            <p:nvPr/>
          </p:nvCxnSpPr>
          <p:spPr>
            <a:xfrm rot="10800000" flipV="1">
              <a:off x="1975567" y="2213553"/>
              <a:ext cx="760024" cy="949857"/>
            </a:xfrm>
            <a:prstGeom prst="bentConnector2">
              <a:avLst/>
            </a:prstGeom>
            <a:ln w="38100">
              <a:solidFill>
                <a:srgbClr val="0067B4"/>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DE8F9CE1-6E93-42F4-B8E7-B4E6FBD4A5D8}"/>
                </a:ext>
              </a:extLst>
            </p:cNvPr>
            <p:cNvSpPr txBox="1"/>
            <p:nvPr/>
          </p:nvSpPr>
          <p:spPr bwMode="auto">
            <a:xfrm>
              <a:off x="4652817" y="3378743"/>
              <a:ext cx="1520049" cy="340519"/>
            </a:xfrm>
            <a:prstGeom prst="roundRect">
              <a:avLst/>
            </a:prstGeom>
            <a:noFill/>
            <a:ln w="57150" cap="flat" cmpd="sng" algn="ctr">
              <a:solidFill>
                <a:srgbClr val="00B0F0"/>
              </a:solidFill>
              <a:prstDash val="sysDot"/>
            </a:ln>
            <a:effectLst/>
          </p:spPr>
          <p:txBody>
            <a:bodyPr wrap="square">
              <a:spAutoFit/>
            </a:bodyPr>
            <a:lstStyle/>
            <a:p>
              <a:pPr algn="ctr" defTabSz="457200" eaLnBrk="0" fontAlgn="base" hangingPunct="0">
                <a:spcBef>
                  <a:spcPct val="0"/>
                </a:spcBef>
                <a:spcAft>
                  <a:spcPct val="0"/>
                </a:spcAft>
                <a:defRPr/>
              </a:pPr>
              <a:r>
                <a:rPr lang="en-US" sz="1400" kern="0" dirty="0">
                  <a:solidFill>
                    <a:srgbClr val="003366"/>
                  </a:solidFill>
                  <a:latin typeface="Arial"/>
                </a:rPr>
                <a:t>SSID</a:t>
              </a:r>
            </a:p>
          </p:txBody>
        </p:sp>
        <p:cxnSp>
          <p:nvCxnSpPr>
            <p:cNvPr id="56" name="Connector: Elbow 55">
              <a:extLst>
                <a:ext uri="{FF2B5EF4-FFF2-40B4-BE49-F238E27FC236}">
                  <a16:creationId xmlns:a16="http://schemas.microsoft.com/office/drawing/2014/main" id="{AF0B2A12-0D79-4B52-97D3-A3349D1E3E88}"/>
                </a:ext>
              </a:extLst>
            </p:cNvPr>
            <p:cNvCxnSpPr>
              <a:cxnSpLocks/>
              <a:stCxn id="37" idx="2"/>
              <a:endCxn id="53" idx="1"/>
            </p:cNvCxnSpPr>
            <p:nvPr/>
          </p:nvCxnSpPr>
          <p:spPr>
            <a:xfrm rot="16200000" flipH="1">
              <a:off x="4767089" y="4365014"/>
              <a:ext cx="1854965" cy="563459"/>
            </a:xfrm>
            <a:prstGeom prst="bentConnector2">
              <a:avLst/>
            </a:prstGeom>
            <a:ln w="38100">
              <a:solidFill>
                <a:srgbClr val="0067B4"/>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997426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6" name="Rectangle 22">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close up of a logo&#10;&#10;Description automatically generated">
            <a:extLst>
              <a:ext uri="{FF2B5EF4-FFF2-40B4-BE49-F238E27FC236}">
                <a16:creationId xmlns:a16="http://schemas.microsoft.com/office/drawing/2014/main" id="{46194770-62E8-4C94-ABDE-B0CC369ADB6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6877" r="-1" b="16877"/>
          <a:stretch/>
        </p:blipFill>
        <p:spPr>
          <a:xfrm>
            <a:off x="320040" y="320040"/>
            <a:ext cx="11548872" cy="4303462"/>
          </a:xfrm>
          <a:prstGeom prst="rect">
            <a:avLst/>
          </a:prstGeom>
        </p:spPr>
      </p:pic>
      <p:sp>
        <p:nvSpPr>
          <p:cNvPr id="25" name="Rectangle 24">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4FF7D48-3B12-42A2-8AD7-95E412BBCC19}"/>
              </a:ext>
            </a:extLst>
          </p:cNvPr>
          <p:cNvSpPr>
            <a:spLocks noGrp="1"/>
          </p:cNvSpPr>
          <p:nvPr>
            <p:ph type="title"/>
          </p:nvPr>
        </p:nvSpPr>
        <p:spPr>
          <a:xfrm>
            <a:off x="841248" y="5009083"/>
            <a:ext cx="2889504" cy="1345997"/>
          </a:xfrm>
        </p:spPr>
        <p:txBody>
          <a:bodyPr vert="horz" lIns="91440" tIns="45720" rIns="91440" bIns="45720" rtlCol="0" anchor="ctr">
            <a:noAutofit/>
          </a:bodyPr>
          <a:lstStyle/>
          <a:p>
            <a:r>
              <a:rPr lang="en-US" sz="3200" dirty="0">
                <a:solidFill>
                  <a:schemeClr val="bg1"/>
                </a:solidFill>
                <a:latin typeface="Arial Black" panose="020B0A04020102020204" pitchFamily="34" charset="0"/>
              </a:rPr>
              <a:t>Where Does the Data Come from?</a:t>
            </a:r>
          </a:p>
        </p:txBody>
      </p:sp>
      <p:cxnSp>
        <p:nvCxnSpPr>
          <p:cNvPr id="27" name="Straight Connector 26">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44992C4-B36A-4C54-9706-FC60406E9DA6}"/>
              </a:ext>
            </a:extLst>
          </p:cNvPr>
          <p:cNvSpPr txBox="1"/>
          <p:nvPr/>
        </p:nvSpPr>
        <p:spPr>
          <a:xfrm>
            <a:off x="4379976" y="5009083"/>
            <a:ext cx="6976872" cy="1345997"/>
          </a:xfrm>
          <a:prstGeom prst="rect">
            <a:avLst/>
          </a:prstGeom>
        </p:spPr>
        <p:txBody>
          <a:bodyPr vert="horz" lIns="91440" tIns="45720" rIns="91440" bIns="45720" rtlCol="0" anchor="ctr">
            <a:normAutofit/>
          </a:bodyPr>
          <a:lstStyle/>
          <a:p>
            <a:pPr marL="0" marR="0" lvl="0" indent="-228600" fontAlgn="auto">
              <a:lnSpc>
                <a:spcPct val="90000"/>
              </a:lnSpc>
              <a:spcBef>
                <a:spcPts val="0"/>
              </a:spcBef>
              <a:spcAft>
                <a:spcPts val="600"/>
              </a:spcAft>
              <a:buClrTx/>
              <a:buSzTx/>
              <a:buFont typeface="Arial" panose="020B0604020202020204" pitchFamily="34" charset="0"/>
              <a:buChar char="•"/>
              <a:tabLst/>
              <a:defRPr/>
            </a:pPr>
            <a:r>
              <a:rPr lang="en-US" sz="2000" dirty="0">
                <a:solidFill>
                  <a:schemeClr val="bg1"/>
                </a:solidFill>
              </a:rPr>
              <a:t>T</a:t>
            </a:r>
            <a:r>
              <a:rPr lang="en-US" sz="2000" b="0" i="0" dirty="0">
                <a:solidFill>
                  <a:schemeClr val="bg1"/>
                </a:solidFill>
                <a:effectLst/>
              </a:rPr>
              <a:t>here are three new work-based learning types, seven work-based learning types from the SENR and 2 work-based learning types from the SPED that combined make the 12 types in the WBLR file.</a:t>
            </a:r>
            <a:endParaRPr lang="en-US" sz="2000" dirty="0">
              <a:solidFill>
                <a:schemeClr val="bg1"/>
              </a:solidFill>
              <a:effectLst/>
            </a:endParaRPr>
          </a:p>
        </p:txBody>
      </p:sp>
      <p:sp>
        <p:nvSpPr>
          <p:cNvPr id="6" name="Footer Placeholder 5">
            <a:extLst>
              <a:ext uri="{FF2B5EF4-FFF2-40B4-BE49-F238E27FC236}">
                <a16:creationId xmlns:a16="http://schemas.microsoft.com/office/drawing/2014/main" id="{B06AD874-BFFC-43AE-8536-673C5A5B6C94}"/>
              </a:ext>
            </a:extLst>
          </p:cNvPr>
          <p:cNvSpPr>
            <a:spLocks noGrp="1"/>
          </p:cNvSpPr>
          <p:nvPr>
            <p:ph type="ftr" sz="quarter" idx="11"/>
          </p:nvPr>
        </p:nvSpPr>
        <p:spPr>
          <a:xfrm>
            <a:off x="228600" y="6493984"/>
            <a:ext cx="4114800" cy="365125"/>
          </a:xfrm>
        </p:spPr>
        <p:txBody>
          <a:bodyPr/>
          <a:lstStyle/>
          <a:p>
            <a:r>
              <a:rPr lang="en-US"/>
              <a:t>Work-Based Learning Data Population v1.1 November 24, 2020</a:t>
            </a:r>
            <a:endParaRPr lang="en-US" dirty="0"/>
          </a:p>
        </p:txBody>
      </p:sp>
      <p:sp>
        <p:nvSpPr>
          <p:cNvPr id="7" name="Slide Number Placeholder 6">
            <a:extLst>
              <a:ext uri="{FF2B5EF4-FFF2-40B4-BE49-F238E27FC236}">
                <a16:creationId xmlns:a16="http://schemas.microsoft.com/office/drawing/2014/main" id="{1FCD84EF-411C-4CD8-B147-C32676EFCB64}"/>
              </a:ext>
            </a:extLst>
          </p:cNvPr>
          <p:cNvSpPr>
            <a:spLocks noGrp="1"/>
          </p:cNvSpPr>
          <p:nvPr>
            <p:ph type="sldNum" sz="quarter" idx="4294967295"/>
          </p:nvPr>
        </p:nvSpPr>
        <p:spPr>
          <a:xfrm>
            <a:off x="11741912" y="6495728"/>
            <a:ext cx="450088" cy="365125"/>
          </a:xfrm>
          <a:prstGeom prst="rect">
            <a:avLst/>
          </a:prstGeom>
        </p:spPr>
        <p:txBody>
          <a:bodyPr/>
          <a:lstStyle/>
          <a:p>
            <a:fld id="{5D04AEA0-8566-4036-9CFB-EF44454DE956}" type="slidenum">
              <a:rPr lang="en-US" smtClean="0"/>
              <a:t>22</a:t>
            </a:fld>
            <a:endParaRPr lang="en-US" dirty="0"/>
          </a:p>
        </p:txBody>
      </p:sp>
    </p:spTree>
    <p:extLst>
      <p:ext uri="{BB962C8B-B14F-4D97-AF65-F5344CB8AC3E}">
        <p14:creationId xmlns:p14="http://schemas.microsoft.com/office/powerpoint/2010/main" val="95311686"/>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35"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6"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8"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46"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47"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3"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1F7C1C96-1140-4024-A380-049803886E83}"/>
              </a:ext>
            </a:extLst>
          </p:cNvPr>
          <p:cNvSpPr>
            <a:spLocks noGrp="1"/>
          </p:cNvSpPr>
          <p:nvPr>
            <p:ph type="title"/>
          </p:nvPr>
        </p:nvSpPr>
        <p:spPr>
          <a:xfrm>
            <a:off x="888630" y="4563895"/>
            <a:ext cx="5109005" cy="1777829"/>
          </a:xfrm>
        </p:spPr>
        <p:txBody>
          <a:bodyPr>
            <a:normAutofit/>
          </a:bodyPr>
          <a:lstStyle/>
          <a:p>
            <a:pPr algn="r"/>
            <a:r>
              <a:rPr lang="en-US" sz="4000" dirty="0">
                <a:latin typeface="Arial Black" panose="020B0A04020102020204" pitchFamily="34" charset="0"/>
              </a:rPr>
              <a:t>Data Submission</a:t>
            </a:r>
          </a:p>
        </p:txBody>
      </p:sp>
      <p:pic>
        <p:nvPicPr>
          <p:cNvPr id="7" name="Picture 6" descr="Computer with files">
            <a:extLst>
              <a:ext uri="{FF2B5EF4-FFF2-40B4-BE49-F238E27FC236}">
                <a16:creationId xmlns:a16="http://schemas.microsoft.com/office/drawing/2014/main" id="{5A700959-EDAB-4238-B61C-CF04470EE06F}"/>
              </a:ext>
            </a:extLst>
          </p:cNvPr>
          <p:cNvPicPr>
            <a:picLocks noChangeAspect="1"/>
          </p:cNvPicPr>
          <p:nvPr/>
        </p:nvPicPr>
        <p:blipFill rotWithShape="1">
          <a:blip r:embed="rId3"/>
          <a:srcRect t="2680" r="-1" b="9013"/>
          <a:stretch/>
        </p:blipFill>
        <p:spPr>
          <a:xfrm>
            <a:off x="20" y="10"/>
            <a:ext cx="5997616" cy="4306823"/>
          </a:xfrm>
          <a:custGeom>
            <a:avLst/>
            <a:gdLst/>
            <a:ahLst/>
            <a:cxnLst/>
            <a:rect l="l" t="t" r="r" b="b"/>
            <a:pathLst>
              <a:path w="5997636" h="4306833">
                <a:moveTo>
                  <a:pt x="0" y="0"/>
                </a:moveTo>
                <a:lnTo>
                  <a:pt x="5997636" y="0"/>
                </a:lnTo>
                <a:lnTo>
                  <a:pt x="5997636" y="4302053"/>
                </a:lnTo>
                <a:lnTo>
                  <a:pt x="5313331" y="4306748"/>
                </a:lnTo>
                <a:cubicBezTo>
                  <a:pt x="3800480" y="4309129"/>
                  <a:pt x="2093145" y="4262282"/>
                  <a:pt x="400746" y="4118385"/>
                </a:cubicBezTo>
                <a:lnTo>
                  <a:pt x="0" y="4081409"/>
                </a:lnTo>
                <a:lnTo>
                  <a:pt x="0" y="2982070"/>
                </a:lnTo>
                <a:lnTo>
                  <a:pt x="0" y="2789945"/>
                </a:lnTo>
                <a:close/>
              </a:path>
            </a:pathLst>
          </a:custGeom>
        </p:spPr>
      </p:pic>
      <p:pic>
        <p:nvPicPr>
          <p:cNvPr id="9" name="Picture 8" descr="Word online attached to a commputer mouse">
            <a:extLst>
              <a:ext uri="{FF2B5EF4-FFF2-40B4-BE49-F238E27FC236}">
                <a16:creationId xmlns:a16="http://schemas.microsoft.com/office/drawing/2014/main" id="{648BD836-7F63-4716-91AC-BBF77DA7057D}"/>
              </a:ext>
            </a:extLst>
          </p:cNvPr>
          <p:cNvPicPr>
            <a:picLocks noChangeAspect="1"/>
          </p:cNvPicPr>
          <p:nvPr/>
        </p:nvPicPr>
        <p:blipFill rotWithShape="1">
          <a:blip r:embed="rId4"/>
          <a:srcRect t="271" b="4705"/>
          <a:stretch/>
        </p:blipFill>
        <p:spPr>
          <a:xfrm>
            <a:off x="6176435" y="10"/>
            <a:ext cx="6015565" cy="4299555"/>
          </a:xfrm>
          <a:custGeom>
            <a:avLst/>
            <a:gdLst/>
            <a:ahLst/>
            <a:cxnLst/>
            <a:rect l="l" t="t" r="r" b="b"/>
            <a:pathLst>
              <a:path w="6015565" h="4299565">
                <a:moveTo>
                  <a:pt x="0" y="0"/>
                </a:moveTo>
                <a:lnTo>
                  <a:pt x="6015565" y="0"/>
                </a:lnTo>
                <a:lnTo>
                  <a:pt x="6015565" y="2789945"/>
                </a:lnTo>
                <a:lnTo>
                  <a:pt x="6015565" y="2982070"/>
                </a:lnTo>
                <a:lnTo>
                  <a:pt x="6015565" y="3957888"/>
                </a:lnTo>
                <a:lnTo>
                  <a:pt x="5937368" y="3966171"/>
                </a:lnTo>
                <a:cubicBezTo>
                  <a:pt x="3963073" y="4164120"/>
                  <a:pt x="2060717" y="4257123"/>
                  <a:pt x="577162" y="4289728"/>
                </a:cubicBezTo>
                <a:lnTo>
                  <a:pt x="0" y="4299565"/>
                </a:lnTo>
                <a:close/>
              </a:path>
            </a:pathLst>
          </a:custGeom>
        </p:spPr>
      </p:pic>
      <p:sp>
        <p:nvSpPr>
          <p:cNvPr id="3" name="Content Placeholder 2">
            <a:extLst>
              <a:ext uri="{FF2B5EF4-FFF2-40B4-BE49-F238E27FC236}">
                <a16:creationId xmlns:a16="http://schemas.microsoft.com/office/drawing/2014/main" id="{EA6515CD-8C9D-4C0C-8BFC-21476FE90832}"/>
              </a:ext>
            </a:extLst>
          </p:cNvPr>
          <p:cNvSpPr>
            <a:spLocks noGrp="1"/>
          </p:cNvSpPr>
          <p:nvPr>
            <p:ph idx="1"/>
          </p:nvPr>
        </p:nvSpPr>
        <p:spPr>
          <a:xfrm>
            <a:off x="6210826" y="4693632"/>
            <a:ext cx="5632450" cy="1770300"/>
          </a:xfrm>
        </p:spPr>
        <p:txBody>
          <a:bodyPr anchor="ctr">
            <a:normAutofit/>
          </a:bodyPr>
          <a:lstStyle/>
          <a:p>
            <a:r>
              <a:rPr lang="en-US" sz="2400" dirty="0"/>
              <a:t>The WBLR data can be submitted via batch file or online maintenance. It is expected that the SPED data formerly submitted via the SEDS system will now come from the SIS</a:t>
            </a:r>
          </a:p>
        </p:txBody>
      </p:sp>
      <p:sp>
        <p:nvSpPr>
          <p:cNvPr id="4" name="Footer Placeholder 3">
            <a:extLst>
              <a:ext uri="{FF2B5EF4-FFF2-40B4-BE49-F238E27FC236}">
                <a16:creationId xmlns:a16="http://schemas.microsoft.com/office/drawing/2014/main" id="{A825EF6A-64BC-4FD8-96FA-052577E8BE19}"/>
              </a:ext>
            </a:extLst>
          </p:cNvPr>
          <p:cNvSpPr>
            <a:spLocks noGrp="1"/>
          </p:cNvSpPr>
          <p:nvPr>
            <p:ph type="ftr" sz="quarter" idx="11"/>
          </p:nvPr>
        </p:nvSpPr>
        <p:spPr>
          <a:xfrm>
            <a:off x="167464" y="6420396"/>
            <a:ext cx="4114800" cy="365125"/>
          </a:xfrm>
        </p:spPr>
        <p:txBody>
          <a:bodyPr/>
          <a:lstStyle/>
          <a:p>
            <a:r>
              <a:rPr lang="en-US"/>
              <a:t>Work-Based Learning Data Population v1.1 November 24, 2020</a:t>
            </a:r>
            <a:endParaRPr lang="en-US" dirty="0"/>
          </a:p>
        </p:txBody>
      </p:sp>
      <p:sp>
        <p:nvSpPr>
          <p:cNvPr id="6" name="Slide Number Placeholder 5">
            <a:extLst>
              <a:ext uri="{FF2B5EF4-FFF2-40B4-BE49-F238E27FC236}">
                <a16:creationId xmlns:a16="http://schemas.microsoft.com/office/drawing/2014/main" id="{73C46936-DBF6-4218-B9AD-F2F832411B85}"/>
              </a:ext>
            </a:extLst>
          </p:cNvPr>
          <p:cNvSpPr>
            <a:spLocks noGrp="1"/>
          </p:cNvSpPr>
          <p:nvPr>
            <p:ph type="sldNum" sz="quarter" idx="4294967295"/>
          </p:nvPr>
        </p:nvSpPr>
        <p:spPr>
          <a:xfrm>
            <a:off x="11623079" y="6407709"/>
            <a:ext cx="459116" cy="365125"/>
          </a:xfrm>
          <a:prstGeom prst="rect">
            <a:avLst/>
          </a:prstGeom>
        </p:spPr>
        <p:txBody>
          <a:bodyPr/>
          <a:lstStyle/>
          <a:p>
            <a:fld id="{5D04AEA0-8566-4036-9CFB-EF44454DE956}" type="slidenum">
              <a:rPr lang="en-US" smtClean="0"/>
              <a:t>23</a:t>
            </a:fld>
            <a:endParaRPr lang="en-US" dirty="0"/>
          </a:p>
        </p:txBody>
      </p:sp>
    </p:spTree>
    <p:extLst>
      <p:ext uri="{BB962C8B-B14F-4D97-AF65-F5344CB8AC3E}">
        <p14:creationId xmlns:p14="http://schemas.microsoft.com/office/powerpoint/2010/main" val="3475561651"/>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352931"/>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A3A5553-51F3-48D0-A1D9-837CE17E8373}"/>
              </a:ext>
            </a:extLst>
          </p:cNvPr>
          <p:cNvSpPr>
            <a:spLocks noGrp="1"/>
          </p:cNvSpPr>
          <p:nvPr>
            <p:ph type="title"/>
          </p:nvPr>
        </p:nvSpPr>
        <p:spPr>
          <a:xfrm>
            <a:off x="649270" y="506727"/>
            <a:ext cx="3885141" cy="1526741"/>
          </a:xfrm>
        </p:spPr>
        <p:txBody>
          <a:bodyPr>
            <a:normAutofit/>
          </a:bodyPr>
          <a:lstStyle/>
          <a:p>
            <a:r>
              <a:rPr lang="en-US" sz="3200" dirty="0">
                <a:solidFill>
                  <a:schemeClr val="bg1"/>
                </a:solidFill>
                <a:latin typeface="Arial Black" panose="020B0A04020102020204" pitchFamily="34" charset="0"/>
              </a:rPr>
              <a:t>USER Interface Mock-UP</a:t>
            </a:r>
          </a:p>
        </p:txBody>
      </p:sp>
      <p:cxnSp>
        <p:nvCxnSpPr>
          <p:cNvPr id="73" name="Straight Connector 72">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580963"/>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16CF5A5-57E2-44D3-8E80-732DA66F1F27}"/>
              </a:ext>
            </a:extLst>
          </p:cNvPr>
          <p:cNvSpPr>
            <a:spLocks noGrp="1"/>
          </p:cNvSpPr>
          <p:nvPr>
            <p:ph idx="1"/>
          </p:nvPr>
        </p:nvSpPr>
        <p:spPr>
          <a:xfrm>
            <a:off x="4945336" y="506727"/>
            <a:ext cx="6609921" cy="1526741"/>
          </a:xfrm>
        </p:spPr>
        <p:txBody>
          <a:bodyPr anchor="ctr">
            <a:normAutofit/>
          </a:bodyPr>
          <a:lstStyle/>
          <a:p>
            <a:r>
              <a:rPr lang="en-US" sz="2200" dirty="0">
                <a:solidFill>
                  <a:schemeClr val="bg1"/>
                </a:solidFill>
              </a:rPr>
              <a:t>Submission of the WBLR will have the same functionality as the other CALPADS record types.</a:t>
            </a:r>
          </a:p>
        </p:txBody>
      </p:sp>
      <p:grpSp>
        <p:nvGrpSpPr>
          <p:cNvPr id="12" name="Group 11" descr="Screen shot of the View Submission screen">
            <a:extLst>
              <a:ext uri="{FF2B5EF4-FFF2-40B4-BE49-F238E27FC236}">
                <a16:creationId xmlns:a16="http://schemas.microsoft.com/office/drawing/2014/main" id="{C43C98B2-E3AF-4C16-9D60-A6B8280C2368}"/>
              </a:ext>
            </a:extLst>
          </p:cNvPr>
          <p:cNvGrpSpPr/>
          <p:nvPr/>
        </p:nvGrpSpPr>
        <p:grpSpPr>
          <a:xfrm>
            <a:off x="393308" y="2527998"/>
            <a:ext cx="5993958" cy="3749040"/>
            <a:chOff x="393308" y="2527998"/>
            <a:chExt cx="5993958" cy="3749040"/>
          </a:xfrm>
        </p:grpSpPr>
        <p:pic>
          <p:nvPicPr>
            <p:cNvPr id="5" name="Picture 4">
              <a:extLst>
                <a:ext uri="{FF2B5EF4-FFF2-40B4-BE49-F238E27FC236}">
                  <a16:creationId xmlns:a16="http://schemas.microsoft.com/office/drawing/2014/main" id="{5600F43C-E07F-495E-800A-65511AD80590}"/>
                </a:ext>
              </a:extLst>
            </p:cNvPr>
            <p:cNvPicPr>
              <a:picLocks noChangeAspect="1"/>
            </p:cNvPicPr>
            <p:nvPr/>
          </p:nvPicPr>
          <p:blipFill>
            <a:blip r:embed="rId3"/>
            <a:stretch>
              <a:fillRect/>
            </a:stretch>
          </p:blipFill>
          <p:spPr>
            <a:xfrm>
              <a:off x="393308" y="2527998"/>
              <a:ext cx="5993958" cy="3749040"/>
            </a:xfrm>
            <a:prstGeom prst="rect">
              <a:avLst/>
            </a:prstGeom>
            <a:ln>
              <a:noFill/>
            </a:ln>
            <a:effectLst>
              <a:outerShdw blurRad="190500" algn="tl" rotWithShape="0">
                <a:srgbClr val="000000">
                  <a:alpha val="70000"/>
                </a:srgbClr>
              </a:outerShdw>
            </a:effectLst>
          </p:spPr>
        </p:pic>
        <p:sp>
          <p:nvSpPr>
            <p:cNvPr id="7" name="Oval 6">
              <a:extLst>
                <a:ext uri="{FF2B5EF4-FFF2-40B4-BE49-F238E27FC236}">
                  <a16:creationId xmlns:a16="http://schemas.microsoft.com/office/drawing/2014/main" id="{A3E88B43-5EFE-4E54-9C7C-D3B0B9C03823}"/>
                </a:ext>
              </a:extLst>
            </p:cNvPr>
            <p:cNvSpPr/>
            <p:nvPr/>
          </p:nvSpPr>
          <p:spPr>
            <a:xfrm>
              <a:off x="481262" y="5185609"/>
              <a:ext cx="926432" cy="192505"/>
            </a:xfrm>
            <a:prstGeom prst="ellipse">
              <a:avLst/>
            </a:prstGeom>
            <a:no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descr="Screen shot of the Student Detail Screen">
            <a:extLst>
              <a:ext uri="{FF2B5EF4-FFF2-40B4-BE49-F238E27FC236}">
                <a16:creationId xmlns:a16="http://schemas.microsoft.com/office/drawing/2014/main" id="{C6FE0AFF-2B36-4855-8F3E-4ECBA47D28CE}"/>
              </a:ext>
            </a:extLst>
          </p:cNvPr>
          <p:cNvGrpSpPr/>
          <p:nvPr/>
        </p:nvGrpSpPr>
        <p:grpSpPr>
          <a:xfrm>
            <a:off x="6731367" y="2527998"/>
            <a:ext cx="5100734" cy="3749040"/>
            <a:chOff x="6731367" y="2527998"/>
            <a:chExt cx="5100734" cy="3749040"/>
          </a:xfrm>
        </p:grpSpPr>
        <p:pic>
          <p:nvPicPr>
            <p:cNvPr id="1026" name="Picture 2">
              <a:extLst>
                <a:ext uri="{FF2B5EF4-FFF2-40B4-BE49-F238E27FC236}">
                  <a16:creationId xmlns:a16="http://schemas.microsoft.com/office/drawing/2014/main" id="{9AAFF4E2-5D43-40A6-A28A-9E96284D1D9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731367" y="2527998"/>
              <a:ext cx="5100734" cy="374904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D5E21B7C-C7AC-4139-B7CB-D05EA9E04842}"/>
                </a:ext>
              </a:extLst>
            </p:cNvPr>
            <p:cNvSpPr/>
            <p:nvPr/>
          </p:nvSpPr>
          <p:spPr>
            <a:xfrm>
              <a:off x="7323864" y="5185609"/>
              <a:ext cx="926432" cy="192505"/>
            </a:xfrm>
            <a:prstGeom prst="ellipse">
              <a:avLst/>
            </a:prstGeom>
            <a:no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A5D9CE5B-CD23-4DD7-9817-0C09612A84C1}"/>
              </a:ext>
              <a:ext uri="{C183D7F6-B498-43B3-948B-1728B52AA6E4}">
                <adec:decorative xmlns:adec="http://schemas.microsoft.com/office/drawing/2017/decorative" val="1"/>
              </a:ext>
            </a:extLst>
          </p:cNvPr>
          <p:cNvGrpSpPr/>
          <p:nvPr/>
        </p:nvGrpSpPr>
        <p:grpSpPr>
          <a:xfrm>
            <a:off x="0" y="6399535"/>
            <a:ext cx="12192001" cy="492637"/>
            <a:chOff x="0" y="6399535"/>
            <a:chExt cx="12192001" cy="492637"/>
          </a:xfrm>
        </p:grpSpPr>
        <p:sp>
          <p:nvSpPr>
            <p:cNvPr id="27" name="Rectangle 26">
              <a:extLst>
                <a:ext uri="{FF2B5EF4-FFF2-40B4-BE49-F238E27FC236}">
                  <a16:creationId xmlns:a16="http://schemas.microsoft.com/office/drawing/2014/main" id="{91F90EF4-C114-44ED-A6CF-65C9727FC1A0}"/>
                </a:ext>
              </a:extLst>
            </p:cNvPr>
            <p:cNvSpPr/>
            <p:nvPr/>
          </p:nvSpPr>
          <p:spPr>
            <a:xfrm>
              <a:off x="1" y="6399536"/>
              <a:ext cx="12192000" cy="421200"/>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8" name="Slide Number Placeholder 5">
              <a:extLst>
                <a:ext uri="{FF2B5EF4-FFF2-40B4-BE49-F238E27FC236}">
                  <a16:creationId xmlns:a16="http://schemas.microsoft.com/office/drawing/2014/main" id="{1931B388-8DD5-41B9-BF53-F552162DABD3}"/>
                </a:ext>
              </a:extLst>
            </p:cNvPr>
            <p:cNvSpPr txBox="1">
              <a:spLocks/>
            </p:cNvSpPr>
            <p:nvPr/>
          </p:nvSpPr>
          <p:spPr>
            <a:xfrm>
              <a:off x="11772001" y="6399535"/>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24</a:t>
              </a:fld>
              <a:endParaRPr lang="en-US"/>
            </a:p>
          </p:txBody>
        </p:sp>
        <p:sp>
          <p:nvSpPr>
            <p:cNvPr id="29" name="Rectangle 28">
              <a:extLst>
                <a:ext uri="{FF2B5EF4-FFF2-40B4-BE49-F238E27FC236}">
                  <a16:creationId xmlns:a16="http://schemas.microsoft.com/office/drawing/2014/main" id="{DC28D917-32B6-4301-A572-634C85330580}"/>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Rectangle 29">
              <a:extLst>
                <a:ext uri="{FF2B5EF4-FFF2-40B4-BE49-F238E27FC236}">
                  <a16:creationId xmlns:a16="http://schemas.microsoft.com/office/drawing/2014/main" id="{9ABFF6FE-946C-4A7F-8145-1B9112A077A7}"/>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31" name="Graphic 30">
              <a:extLst>
                <a:ext uri="{FF2B5EF4-FFF2-40B4-BE49-F238E27FC236}">
                  <a16:creationId xmlns:a16="http://schemas.microsoft.com/office/drawing/2014/main" id="{765A441F-843D-4B52-A47A-02D308E26CE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96526" y="6441996"/>
              <a:ext cx="1218014" cy="336404"/>
            </a:xfrm>
            <a:prstGeom prst="rect">
              <a:avLst/>
            </a:prstGeom>
          </p:spPr>
        </p:pic>
        <p:sp>
          <p:nvSpPr>
            <p:cNvPr id="32" name="Rectangle 31">
              <a:extLst>
                <a:ext uri="{FF2B5EF4-FFF2-40B4-BE49-F238E27FC236}">
                  <a16:creationId xmlns:a16="http://schemas.microsoft.com/office/drawing/2014/main" id="{11A5DF10-5D74-4B5F-BD77-0BEEFD2ED6BF}"/>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Rectangle 32">
              <a:extLst>
                <a:ext uri="{FF2B5EF4-FFF2-40B4-BE49-F238E27FC236}">
                  <a16:creationId xmlns:a16="http://schemas.microsoft.com/office/drawing/2014/main" id="{A3733374-ECC2-4A8A-A304-970D39549984}"/>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34" name="Graphic 33">
              <a:extLst>
                <a:ext uri="{FF2B5EF4-FFF2-40B4-BE49-F238E27FC236}">
                  <a16:creationId xmlns:a16="http://schemas.microsoft.com/office/drawing/2014/main" id="{52B8A17A-81F0-478A-971B-84F323CA891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96526" y="6441996"/>
              <a:ext cx="1218014" cy="336404"/>
            </a:xfrm>
            <a:prstGeom prst="rect">
              <a:avLst/>
            </a:prstGeom>
          </p:spPr>
        </p:pic>
      </p:grpSp>
      <p:sp>
        <p:nvSpPr>
          <p:cNvPr id="4" name="Footer Placeholder 3">
            <a:extLst>
              <a:ext uri="{FF2B5EF4-FFF2-40B4-BE49-F238E27FC236}">
                <a16:creationId xmlns:a16="http://schemas.microsoft.com/office/drawing/2014/main" id="{70FF8CF3-33F3-EE43-9A6B-103CB8FB2853}"/>
              </a:ext>
            </a:extLst>
          </p:cNvPr>
          <p:cNvSpPr>
            <a:spLocks noGrp="1"/>
          </p:cNvSpPr>
          <p:nvPr>
            <p:ph type="ftr" sz="quarter" idx="11"/>
          </p:nvPr>
        </p:nvSpPr>
        <p:spPr>
          <a:xfrm>
            <a:off x="295726" y="6413275"/>
            <a:ext cx="4114800" cy="365125"/>
          </a:xfrm>
        </p:spPr>
        <p:txBody>
          <a:bodyPr/>
          <a:lstStyle/>
          <a:p>
            <a:r>
              <a:rPr lang="en-US">
                <a:solidFill>
                  <a:schemeClr val="tx1">
                    <a:lumMod val="75000"/>
                    <a:lumOff val="25000"/>
                  </a:schemeClr>
                </a:solidFill>
              </a:rPr>
              <a:t>Work-Based Learning Data Population v1.1 November 24, 2020</a:t>
            </a:r>
            <a:endParaRPr lang="en-US" dirty="0">
              <a:solidFill>
                <a:schemeClr val="tx1">
                  <a:lumMod val="75000"/>
                  <a:lumOff val="25000"/>
                </a:schemeClr>
              </a:solidFill>
            </a:endParaRPr>
          </a:p>
        </p:txBody>
      </p:sp>
    </p:spTree>
    <p:extLst>
      <p:ext uri="{BB962C8B-B14F-4D97-AF65-F5344CB8AC3E}">
        <p14:creationId xmlns:p14="http://schemas.microsoft.com/office/powerpoint/2010/main" val="42521159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BABE1-A02F-4EB6-A990-F90DDE78E9E3}"/>
              </a:ext>
            </a:extLst>
          </p:cNvPr>
          <p:cNvSpPr>
            <a:spLocks noGrp="1"/>
          </p:cNvSpPr>
          <p:nvPr>
            <p:ph type="title"/>
          </p:nvPr>
        </p:nvSpPr>
        <p:spPr>
          <a:xfrm>
            <a:off x="249528" y="168443"/>
            <a:ext cx="3740181" cy="1300788"/>
          </a:xfrm>
        </p:spPr>
        <p:txBody>
          <a:bodyPr>
            <a:normAutofit/>
          </a:bodyPr>
          <a:lstStyle/>
          <a:p>
            <a:r>
              <a:rPr lang="en-US" sz="3200" dirty="0">
                <a:latin typeface="Arial Black" panose="020B0A04020102020204" pitchFamily="34" charset="0"/>
              </a:rPr>
              <a:t>WBLR Data Fields Mock-UP</a:t>
            </a:r>
          </a:p>
        </p:txBody>
      </p:sp>
      <p:sp>
        <p:nvSpPr>
          <p:cNvPr id="12" name="Rectangle 1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3">
            <a:extLst>
              <a:ext uri="{FF2B5EF4-FFF2-40B4-BE49-F238E27FC236}">
                <a16:creationId xmlns:a16="http://schemas.microsoft.com/office/drawing/2014/main" id="{290309F0-4771-43DC-9235-64EF2867A943}"/>
              </a:ext>
            </a:extLst>
          </p:cNvPr>
          <p:cNvGraphicFramePr>
            <a:graphicFrameLocks/>
          </p:cNvGraphicFramePr>
          <p:nvPr>
            <p:extLst>
              <p:ext uri="{D42A27DB-BD31-4B8C-83A1-F6EECF244321}">
                <p14:modId xmlns:p14="http://schemas.microsoft.com/office/powerpoint/2010/main" val="677389485"/>
              </p:ext>
            </p:extLst>
          </p:nvPr>
        </p:nvGraphicFramePr>
        <p:xfrm>
          <a:off x="281854" y="1966191"/>
          <a:ext cx="4147212" cy="3996611"/>
        </p:xfrm>
        <a:graphic>
          <a:graphicData uri="http://schemas.openxmlformats.org/drawingml/2006/table">
            <a:tbl>
              <a:tblPr firstRow="1">
                <a:tableStyleId>{5C22544A-7EE6-4342-B048-85BDC9FD1C3A}</a:tableStyleId>
              </a:tblPr>
              <a:tblGrid>
                <a:gridCol w="690014">
                  <a:extLst>
                    <a:ext uri="{9D8B030D-6E8A-4147-A177-3AD203B41FA5}">
                      <a16:colId xmlns:a16="http://schemas.microsoft.com/office/drawing/2014/main" val="1031676233"/>
                    </a:ext>
                  </a:extLst>
                </a:gridCol>
                <a:gridCol w="3457198">
                  <a:extLst>
                    <a:ext uri="{9D8B030D-6E8A-4147-A177-3AD203B41FA5}">
                      <a16:colId xmlns:a16="http://schemas.microsoft.com/office/drawing/2014/main" val="1831430752"/>
                    </a:ext>
                  </a:extLst>
                </a:gridCol>
              </a:tblGrid>
              <a:tr h="379078">
                <a:tc>
                  <a:txBody>
                    <a:bodyPr/>
                    <a:lstStyle/>
                    <a:p>
                      <a:pPr algn="l" fontAlgn="t"/>
                      <a:r>
                        <a:rPr lang="en-US" sz="1800" b="1" i="0" u="none" strike="noStrike" dirty="0">
                          <a:solidFill>
                            <a:srgbClr val="000000"/>
                          </a:solidFill>
                          <a:effectLst/>
                          <a:latin typeface="Arial" panose="020B0604020202020204" pitchFamily="34" charset="0"/>
                        </a:rPr>
                        <a:t>CFS#</a:t>
                      </a:r>
                    </a:p>
                  </a:txBody>
                  <a:tcPr marL="12706" marR="12706" marT="12706" marB="0"/>
                </a:tc>
                <a:tc>
                  <a:txBody>
                    <a:bodyPr/>
                    <a:lstStyle/>
                    <a:p>
                      <a:pPr algn="l" fontAlgn="t"/>
                      <a:r>
                        <a:rPr lang="en-US" sz="1800" b="1" i="0" u="none" strike="noStrike" dirty="0">
                          <a:solidFill>
                            <a:srgbClr val="000000"/>
                          </a:solidFill>
                          <a:effectLst/>
                          <a:latin typeface="Arial" panose="020B0604020202020204" pitchFamily="34" charset="0"/>
                        </a:rPr>
                        <a:t> Field Name</a:t>
                      </a:r>
                    </a:p>
                  </a:txBody>
                  <a:tcPr marL="12706" marR="12706" marT="12706" marB="0"/>
                </a:tc>
                <a:extLst>
                  <a:ext uri="{0D108BD9-81ED-4DB2-BD59-A6C34878D82A}">
                    <a16:rowId xmlns:a16="http://schemas.microsoft.com/office/drawing/2014/main" val="3914025255"/>
                  </a:ext>
                </a:extLst>
              </a:tr>
              <a:tr h="379078">
                <a:tc>
                  <a:txBody>
                    <a:bodyPr/>
                    <a:lstStyle/>
                    <a:p>
                      <a:pPr algn="l" fontAlgn="t"/>
                      <a:r>
                        <a:rPr lang="en-US" sz="1800" u="none" strike="noStrike">
                          <a:effectLst/>
                        </a:rPr>
                        <a:t>21.09</a:t>
                      </a:r>
                      <a:endParaRPr lang="en-US" sz="1800" b="0" i="0" u="none" strike="noStrike">
                        <a:solidFill>
                          <a:srgbClr val="000000"/>
                        </a:solidFill>
                        <a:effectLst/>
                        <a:latin typeface="Arial" panose="020B0604020202020204" pitchFamily="34" charset="0"/>
                      </a:endParaRPr>
                    </a:p>
                  </a:txBody>
                  <a:tcPr marL="12706" marR="12706" marT="12706" marB="0"/>
                </a:tc>
                <a:tc>
                  <a:txBody>
                    <a:bodyPr/>
                    <a:lstStyle/>
                    <a:p>
                      <a:pPr algn="l" fontAlgn="t"/>
                      <a:r>
                        <a:rPr lang="en-US" sz="1800" u="none" strike="noStrike" dirty="0">
                          <a:effectLst/>
                        </a:rPr>
                        <a:t>Work-Based Learning Type Code</a:t>
                      </a:r>
                      <a:endParaRPr lang="en-US" sz="1800" b="0" i="0" u="none" strike="noStrike" dirty="0">
                        <a:solidFill>
                          <a:srgbClr val="000000"/>
                        </a:solidFill>
                        <a:effectLst/>
                        <a:latin typeface="Arial" panose="020B0604020202020204" pitchFamily="34" charset="0"/>
                      </a:endParaRPr>
                    </a:p>
                  </a:txBody>
                  <a:tcPr marL="12706" marR="12706" marT="12706" marB="0"/>
                </a:tc>
                <a:extLst>
                  <a:ext uri="{0D108BD9-81ED-4DB2-BD59-A6C34878D82A}">
                    <a16:rowId xmlns:a16="http://schemas.microsoft.com/office/drawing/2014/main" val="2999717844"/>
                  </a:ext>
                </a:extLst>
              </a:tr>
              <a:tr h="379078">
                <a:tc>
                  <a:txBody>
                    <a:bodyPr/>
                    <a:lstStyle/>
                    <a:p>
                      <a:pPr algn="l" fontAlgn="t"/>
                      <a:r>
                        <a:rPr lang="en-US" sz="1800" u="none" strike="noStrike">
                          <a:effectLst/>
                        </a:rPr>
                        <a:t>21.10</a:t>
                      </a:r>
                      <a:endParaRPr lang="en-US" sz="1800" b="0" i="0" u="none" strike="noStrike">
                        <a:solidFill>
                          <a:srgbClr val="000000"/>
                        </a:solidFill>
                        <a:effectLst/>
                        <a:latin typeface="Arial" panose="020B0604020202020204" pitchFamily="34" charset="0"/>
                      </a:endParaRPr>
                    </a:p>
                  </a:txBody>
                  <a:tcPr marL="12706" marR="12706" marT="12706" marB="0"/>
                </a:tc>
                <a:tc>
                  <a:txBody>
                    <a:bodyPr/>
                    <a:lstStyle/>
                    <a:p>
                      <a:pPr algn="l" fontAlgn="t"/>
                      <a:r>
                        <a:rPr lang="en-US" sz="1800" u="none" strike="noStrike">
                          <a:effectLst/>
                        </a:rPr>
                        <a:t>Internship ID</a:t>
                      </a:r>
                      <a:endParaRPr lang="en-US" sz="1800" b="0" i="0" u="none" strike="noStrike">
                        <a:solidFill>
                          <a:srgbClr val="000000"/>
                        </a:solidFill>
                        <a:effectLst/>
                        <a:latin typeface="Arial" panose="020B0604020202020204" pitchFamily="34" charset="0"/>
                      </a:endParaRPr>
                    </a:p>
                  </a:txBody>
                  <a:tcPr marL="12706" marR="12706" marT="12706" marB="0"/>
                </a:tc>
                <a:extLst>
                  <a:ext uri="{0D108BD9-81ED-4DB2-BD59-A6C34878D82A}">
                    <a16:rowId xmlns:a16="http://schemas.microsoft.com/office/drawing/2014/main" val="3082942624"/>
                  </a:ext>
                </a:extLst>
              </a:tr>
              <a:tr h="438549">
                <a:tc>
                  <a:txBody>
                    <a:bodyPr/>
                    <a:lstStyle/>
                    <a:p>
                      <a:pPr algn="l" fontAlgn="t"/>
                      <a:r>
                        <a:rPr lang="en-US" sz="1800" u="none" strike="noStrike">
                          <a:effectLst/>
                        </a:rPr>
                        <a:t>21.11</a:t>
                      </a:r>
                      <a:endParaRPr lang="en-US" sz="1800" b="0" i="0" u="none" strike="noStrike">
                        <a:solidFill>
                          <a:srgbClr val="000000"/>
                        </a:solidFill>
                        <a:effectLst/>
                        <a:latin typeface="Arial" panose="020B0604020202020204" pitchFamily="34" charset="0"/>
                      </a:endParaRPr>
                    </a:p>
                  </a:txBody>
                  <a:tcPr marL="12706" marR="12706" marT="12706" marB="0"/>
                </a:tc>
                <a:tc>
                  <a:txBody>
                    <a:bodyPr/>
                    <a:lstStyle/>
                    <a:p>
                      <a:pPr algn="l" fontAlgn="t"/>
                      <a:r>
                        <a:rPr lang="en-US" sz="1800" u="none" strike="noStrike" dirty="0">
                          <a:effectLst/>
                        </a:rPr>
                        <a:t>Work-based Learning Hours - External</a:t>
                      </a:r>
                      <a:endParaRPr lang="en-US" sz="1800" b="0" i="0" u="none" strike="noStrike" dirty="0">
                        <a:solidFill>
                          <a:srgbClr val="000000"/>
                        </a:solidFill>
                        <a:effectLst/>
                        <a:latin typeface="Arial" panose="020B0604020202020204" pitchFamily="34" charset="0"/>
                      </a:endParaRPr>
                    </a:p>
                  </a:txBody>
                  <a:tcPr marL="12706" marR="12706" marT="12706" marB="0"/>
                </a:tc>
                <a:extLst>
                  <a:ext uri="{0D108BD9-81ED-4DB2-BD59-A6C34878D82A}">
                    <a16:rowId xmlns:a16="http://schemas.microsoft.com/office/drawing/2014/main" val="4204286923"/>
                  </a:ext>
                </a:extLst>
              </a:tr>
              <a:tr h="676232">
                <a:tc>
                  <a:txBody>
                    <a:bodyPr/>
                    <a:lstStyle/>
                    <a:p>
                      <a:pPr algn="l" fontAlgn="t"/>
                      <a:r>
                        <a:rPr lang="en-US" sz="1800" u="none" strike="noStrike">
                          <a:effectLst/>
                        </a:rPr>
                        <a:t>21.12</a:t>
                      </a:r>
                      <a:endParaRPr lang="en-US" sz="1800" b="0" i="0" u="none" strike="noStrike">
                        <a:solidFill>
                          <a:srgbClr val="000000"/>
                        </a:solidFill>
                        <a:effectLst/>
                        <a:latin typeface="Arial" panose="020B0604020202020204" pitchFamily="34" charset="0"/>
                      </a:endParaRPr>
                    </a:p>
                  </a:txBody>
                  <a:tcPr marL="12706" marR="12706" marT="12706" marB="0"/>
                </a:tc>
                <a:tc>
                  <a:txBody>
                    <a:bodyPr/>
                    <a:lstStyle/>
                    <a:p>
                      <a:pPr algn="l" fontAlgn="t"/>
                      <a:r>
                        <a:rPr lang="en-US" sz="1800" u="none" strike="noStrike" dirty="0">
                          <a:effectLst/>
                        </a:rPr>
                        <a:t>State Course Code -Embedded Work-based Learning</a:t>
                      </a:r>
                      <a:endParaRPr lang="en-US" sz="1800" b="0" i="0" u="none" strike="noStrike" dirty="0">
                        <a:solidFill>
                          <a:srgbClr val="000000"/>
                        </a:solidFill>
                        <a:effectLst/>
                        <a:latin typeface="Arial" panose="020B0604020202020204" pitchFamily="34" charset="0"/>
                      </a:endParaRPr>
                    </a:p>
                  </a:txBody>
                  <a:tcPr marL="12706" marR="12706" marT="12706" marB="0"/>
                </a:tc>
                <a:extLst>
                  <a:ext uri="{0D108BD9-81ED-4DB2-BD59-A6C34878D82A}">
                    <a16:rowId xmlns:a16="http://schemas.microsoft.com/office/drawing/2014/main" val="3902904579"/>
                  </a:ext>
                </a:extLst>
              </a:tr>
              <a:tr h="676232">
                <a:tc>
                  <a:txBody>
                    <a:bodyPr/>
                    <a:lstStyle/>
                    <a:p>
                      <a:pPr algn="l" fontAlgn="t"/>
                      <a:r>
                        <a:rPr lang="en-US" sz="1800" u="none" strike="noStrike">
                          <a:effectLst/>
                        </a:rPr>
                        <a:t>21.13</a:t>
                      </a:r>
                      <a:endParaRPr lang="en-US" sz="1800" b="0" i="0" u="none" strike="noStrike">
                        <a:solidFill>
                          <a:srgbClr val="000000"/>
                        </a:solidFill>
                        <a:effectLst/>
                        <a:latin typeface="Arial" panose="020B0604020202020204" pitchFamily="34" charset="0"/>
                      </a:endParaRPr>
                    </a:p>
                  </a:txBody>
                  <a:tcPr marL="12706" marR="12706" marT="12706" marB="0"/>
                </a:tc>
                <a:tc>
                  <a:txBody>
                    <a:bodyPr/>
                    <a:lstStyle/>
                    <a:p>
                      <a:pPr algn="l" fontAlgn="t"/>
                      <a:r>
                        <a:rPr lang="en-US" sz="1800" u="none" strike="noStrike" dirty="0">
                          <a:effectLst/>
                        </a:rPr>
                        <a:t>Internship -Employer Performance Evaluation Code</a:t>
                      </a:r>
                      <a:endParaRPr lang="en-US" sz="1800" b="0" i="0" u="none" strike="noStrike" dirty="0">
                        <a:solidFill>
                          <a:srgbClr val="000000"/>
                        </a:solidFill>
                        <a:effectLst/>
                        <a:latin typeface="Arial" panose="020B0604020202020204" pitchFamily="34" charset="0"/>
                      </a:endParaRPr>
                    </a:p>
                  </a:txBody>
                  <a:tcPr marL="12706" marR="12706" marT="12706" marB="0"/>
                </a:tc>
                <a:extLst>
                  <a:ext uri="{0D108BD9-81ED-4DB2-BD59-A6C34878D82A}">
                    <a16:rowId xmlns:a16="http://schemas.microsoft.com/office/drawing/2014/main" val="81883803"/>
                  </a:ext>
                </a:extLst>
              </a:tr>
              <a:tr h="379078">
                <a:tc>
                  <a:txBody>
                    <a:bodyPr/>
                    <a:lstStyle/>
                    <a:p>
                      <a:pPr algn="l" fontAlgn="t"/>
                      <a:r>
                        <a:rPr lang="en-US" sz="1800" u="none" strike="noStrike">
                          <a:effectLst/>
                        </a:rPr>
                        <a:t>21.14</a:t>
                      </a:r>
                      <a:endParaRPr lang="en-US" sz="1800" b="0" i="0" u="none" strike="noStrike">
                        <a:solidFill>
                          <a:srgbClr val="000000"/>
                        </a:solidFill>
                        <a:effectLst/>
                        <a:latin typeface="Arial" panose="020B0604020202020204" pitchFamily="34" charset="0"/>
                      </a:endParaRPr>
                    </a:p>
                  </a:txBody>
                  <a:tcPr marL="12706" marR="12706" marT="12706" marB="0"/>
                </a:tc>
                <a:tc>
                  <a:txBody>
                    <a:bodyPr/>
                    <a:lstStyle/>
                    <a:p>
                      <a:pPr algn="l" fontAlgn="t"/>
                      <a:r>
                        <a:rPr lang="en-US" sz="1800" u="none" strike="noStrike" dirty="0">
                          <a:effectLst/>
                        </a:rPr>
                        <a:t>Internship -LEA Sponsored Indicator</a:t>
                      </a:r>
                      <a:endParaRPr lang="en-US" sz="1800" b="0" i="0" u="none" strike="noStrike" dirty="0">
                        <a:solidFill>
                          <a:srgbClr val="000000"/>
                        </a:solidFill>
                        <a:effectLst/>
                        <a:latin typeface="Arial" panose="020B0604020202020204" pitchFamily="34" charset="0"/>
                      </a:endParaRPr>
                    </a:p>
                  </a:txBody>
                  <a:tcPr marL="12706" marR="12706" marT="12706" marB="0"/>
                </a:tc>
                <a:extLst>
                  <a:ext uri="{0D108BD9-81ED-4DB2-BD59-A6C34878D82A}">
                    <a16:rowId xmlns:a16="http://schemas.microsoft.com/office/drawing/2014/main" val="3683265300"/>
                  </a:ext>
                </a:extLst>
              </a:tr>
              <a:tr h="566489">
                <a:tc>
                  <a:txBody>
                    <a:bodyPr/>
                    <a:lstStyle/>
                    <a:p>
                      <a:pPr algn="l" fontAlgn="t"/>
                      <a:r>
                        <a:rPr lang="en-US" sz="1800" u="none" strike="noStrike" dirty="0">
                          <a:effectLst/>
                        </a:rPr>
                        <a:t>21.15</a:t>
                      </a:r>
                      <a:endParaRPr lang="en-US" sz="1800" b="0" i="0" u="none" strike="noStrike" dirty="0">
                        <a:solidFill>
                          <a:srgbClr val="000000"/>
                        </a:solidFill>
                        <a:effectLst/>
                        <a:latin typeface="Arial" panose="020B0604020202020204" pitchFamily="34" charset="0"/>
                      </a:endParaRPr>
                    </a:p>
                  </a:txBody>
                  <a:tcPr marL="12706" marR="12706" marT="12706" marB="0"/>
                </a:tc>
                <a:tc>
                  <a:txBody>
                    <a:bodyPr/>
                    <a:lstStyle/>
                    <a:p>
                      <a:pPr algn="l" fontAlgn="t"/>
                      <a:r>
                        <a:rPr lang="en-US" sz="1800" u="none" strike="noStrike" dirty="0">
                          <a:effectLst/>
                        </a:rPr>
                        <a:t>Internship –Certificated Supervisor Indicator</a:t>
                      </a:r>
                      <a:endParaRPr lang="en-US" sz="1800" b="0" i="0" u="none" strike="noStrike" dirty="0">
                        <a:solidFill>
                          <a:srgbClr val="000000"/>
                        </a:solidFill>
                        <a:effectLst/>
                        <a:latin typeface="Arial" panose="020B0604020202020204" pitchFamily="34" charset="0"/>
                      </a:endParaRPr>
                    </a:p>
                  </a:txBody>
                  <a:tcPr marL="12706" marR="12706" marT="12706" marB="0"/>
                </a:tc>
                <a:extLst>
                  <a:ext uri="{0D108BD9-81ED-4DB2-BD59-A6C34878D82A}">
                    <a16:rowId xmlns:a16="http://schemas.microsoft.com/office/drawing/2014/main" val="1397148653"/>
                  </a:ext>
                </a:extLst>
              </a:tr>
            </a:tbl>
          </a:graphicData>
        </a:graphic>
      </p:graphicFrame>
      <p:grpSp>
        <p:nvGrpSpPr>
          <p:cNvPr id="48" name="Group 47" descr="Screen shot of the WBLR modal in online maintenance with call outs for the data fields">
            <a:extLst>
              <a:ext uri="{FF2B5EF4-FFF2-40B4-BE49-F238E27FC236}">
                <a16:creationId xmlns:a16="http://schemas.microsoft.com/office/drawing/2014/main" id="{010DC77A-FD26-4693-9BFE-E5DA9A9D12E2}"/>
              </a:ext>
            </a:extLst>
          </p:cNvPr>
          <p:cNvGrpSpPr/>
          <p:nvPr/>
        </p:nvGrpSpPr>
        <p:grpSpPr>
          <a:xfrm>
            <a:off x="5123687" y="0"/>
            <a:ext cx="6584097" cy="6858000"/>
            <a:chOff x="5123687" y="0"/>
            <a:chExt cx="6584097" cy="6858000"/>
          </a:xfrm>
        </p:grpSpPr>
        <p:pic>
          <p:nvPicPr>
            <p:cNvPr id="8" name="Picture 7">
              <a:extLst>
                <a:ext uri="{FF2B5EF4-FFF2-40B4-BE49-F238E27FC236}">
                  <a16:creationId xmlns:a16="http://schemas.microsoft.com/office/drawing/2014/main" id="{13C951CA-977E-4B18-8EE4-54783D9B722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123687" y="0"/>
              <a:ext cx="6584097" cy="6858000"/>
            </a:xfrm>
            <a:prstGeom prst="rect">
              <a:avLst/>
            </a:prstGeom>
          </p:spPr>
        </p:pic>
        <p:grpSp>
          <p:nvGrpSpPr>
            <p:cNvPr id="47" name="Group 46">
              <a:extLst>
                <a:ext uri="{FF2B5EF4-FFF2-40B4-BE49-F238E27FC236}">
                  <a16:creationId xmlns:a16="http://schemas.microsoft.com/office/drawing/2014/main" id="{0119CB34-9611-410E-BFFA-BD21830E32F9}"/>
                </a:ext>
              </a:extLst>
            </p:cNvPr>
            <p:cNvGrpSpPr/>
            <p:nvPr/>
          </p:nvGrpSpPr>
          <p:grpSpPr>
            <a:xfrm>
              <a:off x="6096000" y="3242711"/>
              <a:ext cx="5173336" cy="2797852"/>
              <a:chOff x="6096000" y="3242711"/>
              <a:chExt cx="5173336" cy="2797852"/>
            </a:xfrm>
          </p:grpSpPr>
          <p:sp>
            <p:nvSpPr>
              <p:cNvPr id="9" name="TextBox 8">
                <a:extLst>
                  <a:ext uri="{FF2B5EF4-FFF2-40B4-BE49-F238E27FC236}">
                    <a16:creationId xmlns:a16="http://schemas.microsoft.com/office/drawing/2014/main" id="{0C2C13E3-D1DD-4F8F-BB41-4D17D5379E29}"/>
                  </a:ext>
                </a:extLst>
              </p:cNvPr>
              <p:cNvSpPr txBox="1"/>
              <p:nvPr/>
            </p:nvSpPr>
            <p:spPr>
              <a:xfrm>
                <a:off x="10237190" y="3242711"/>
                <a:ext cx="876898" cy="369332"/>
              </a:xfrm>
              <a:prstGeom prst="rect">
                <a:avLst/>
              </a:prstGeom>
              <a:solidFill>
                <a:srgbClr val="E9EBF5"/>
              </a:solidFill>
            </p:spPr>
            <p:txBody>
              <a:bodyPr wrap="square" rtlCol="0">
                <a:spAutoFit/>
              </a:bodyPr>
              <a:lstStyle/>
              <a:p>
                <a:r>
                  <a:rPr lang="en-US" b="1"/>
                  <a:t>21.09</a:t>
                </a:r>
              </a:p>
            </p:txBody>
          </p:sp>
          <p:sp>
            <p:nvSpPr>
              <p:cNvPr id="11" name="TextBox 10">
                <a:extLst>
                  <a:ext uri="{FF2B5EF4-FFF2-40B4-BE49-F238E27FC236}">
                    <a16:creationId xmlns:a16="http://schemas.microsoft.com/office/drawing/2014/main" id="{878DCC59-D277-4BD0-8EFA-8E083205A3EB}"/>
                  </a:ext>
                </a:extLst>
              </p:cNvPr>
              <p:cNvSpPr txBox="1"/>
              <p:nvPr/>
            </p:nvSpPr>
            <p:spPr>
              <a:xfrm>
                <a:off x="6443233" y="3929924"/>
                <a:ext cx="876898" cy="369332"/>
              </a:xfrm>
              <a:prstGeom prst="rect">
                <a:avLst/>
              </a:prstGeom>
              <a:solidFill>
                <a:srgbClr val="E9EBF5"/>
              </a:solidFill>
            </p:spPr>
            <p:txBody>
              <a:bodyPr wrap="square" rtlCol="0">
                <a:spAutoFit/>
              </a:bodyPr>
              <a:lstStyle/>
              <a:p>
                <a:r>
                  <a:rPr lang="en-US" b="1"/>
                  <a:t>21.10</a:t>
                </a:r>
              </a:p>
            </p:txBody>
          </p:sp>
          <p:sp>
            <p:nvSpPr>
              <p:cNvPr id="16" name="TextBox 15">
                <a:extLst>
                  <a:ext uri="{FF2B5EF4-FFF2-40B4-BE49-F238E27FC236}">
                    <a16:creationId xmlns:a16="http://schemas.microsoft.com/office/drawing/2014/main" id="{446B966B-008D-4E26-9CD3-D4A15F1FD8FE}"/>
                  </a:ext>
                </a:extLst>
              </p:cNvPr>
              <p:cNvSpPr txBox="1"/>
              <p:nvPr/>
            </p:nvSpPr>
            <p:spPr>
              <a:xfrm>
                <a:off x="10392438" y="3828540"/>
                <a:ext cx="876898" cy="369332"/>
              </a:xfrm>
              <a:prstGeom prst="rect">
                <a:avLst/>
              </a:prstGeom>
              <a:solidFill>
                <a:srgbClr val="E9EBF5"/>
              </a:solidFill>
            </p:spPr>
            <p:txBody>
              <a:bodyPr wrap="square" rtlCol="0">
                <a:spAutoFit/>
              </a:bodyPr>
              <a:lstStyle/>
              <a:p>
                <a:r>
                  <a:rPr lang="en-US" b="1"/>
                  <a:t>21.11</a:t>
                </a:r>
              </a:p>
            </p:txBody>
          </p:sp>
          <p:sp>
            <p:nvSpPr>
              <p:cNvPr id="18" name="TextBox 17">
                <a:extLst>
                  <a:ext uri="{FF2B5EF4-FFF2-40B4-BE49-F238E27FC236}">
                    <a16:creationId xmlns:a16="http://schemas.microsoft.com/office/drawing/2014/main" id="{01D8B5B5-2726-43C6-AD04-A07371F95449}"/>
                  </a:ext>
                </a:extLst>
              </p:cNvPr>
              <p:cNvSpPr txBox="1"/>
              <p:nvPr/>
            </p:nvSpPr>
            <p:spPr>
              <a:xfrm>
                <a:off x="6096000" y="4744115"/>
                <a:ext cx="876898" cy="369332"/>
              </a:xfrm>
              <a:prstGeom prst="rect">
                <a:avLst/>
              </a:prstGeom>
              <a:solidFill>
                <a:srgbClr val="E9EBF5"/>
              </a:solidFill>
            </p:spPr>
            <p:txBody>
              <a:bodyPr wrap="square" rtlCol="0">
                <a:spAutoFit/>
              </a:bodyPr>
              <a:lstStyle/>
              <a:p>
                <a:r>
                  <a:rPr lang="en-US" b="1"/>
                  <a:t>21.12</a:t>
                </a:r>
              </a:p>
            </p:txBody>
          </p:sp>
          <p:sp>
            <p:nvSpPr>
              <p:cNvPr id="20" name="TextBox 19">
                <a:extLst>
                  <a:ext uri="{FF2B5EF4-FFF2-40B4-BE49-F238E27FC236}">
                    <a16:creationId xmlns:a16="http://schemas.microsoft.com/office/drawing/2014/main" id="{F2A9C0D4-C9C6-4F9D-B631-D1CCCB82A725}"/>
                  </a:ext>
                </a:extLst>
              </p:cNvPr>
              <p:cNvSpPr txBox="1"/>
              <p:nvPr/>
            </p:nvSpPr>
            <p:spPr>
              <a:xfrm>
                <a:off x="9210496" y="4744115"/>
                <a:ext cx="876898" cy="369332"/>
              </a:xfrm>
              <a:prstGeom prst="rect">
                <a:avLst/>
              </a:prstGeom>
              <a:solidFill>
                <a:srgbClr val="E9EBF5"/>
              </a:solidFill>
            </p:spPr>
            <p:txBody>
              <a:bodyPr wrap="square" rtlCol="0">
                <a:spAutoFit/>
              </a:bodyPr>
              <a:lstStyle/>
              <a:p>
                <a:r>
                  <a:rPr lang="en-US" b="1"/>
                  <a:t>21.13</a:t>
                </a:r>
              </a:p>
            </p:txBody>
          </p:sp>
          <p:sp>
            <p:nvSpPr>
              <p:cNvPr id="22" name="TextBox 21">
                <a:extLst>
                  <a:ext uri="{FF2B5EF4-FFF2-40B4-BE49-F238E27FC236}">
                    <a16:creationId xmlns:a16="http://schemas.microsoft.com/office/drawing/2014/main" id="{FD4739DB-197B-49CA-B0F0-297419EE353F}"/>
                  </a:ext>
                </a:extLst>
              </p:cNvPr>
              <p:cNvSpPr txBox="1"/>
              <p:nvPr/>
            </p:nvSpPr>
            <p:spPr>
              <a:xfrm>
                <a:off x="6534449" y="5655339"/>
                <a:ext cx="876898" cy="369332"/>
              </a:xfrm>
              <a:prstGeom prst="rect">
                <a:avLst/>
              </a:prstGeom>
              <a:solidFill>
                <a:srgbClr val="E9EBF5"/>
              </a:solidFill>
            </p:spPr>
            <p:txBody>
              <a:bodyPr wrap="square" rtlCol="0">
                <a:spAutoFit/>
              </a:bodyPr>
              <a:lstStyle/>
              <a:p>
                <a:r>
                  <a:rPr lang="en-US" b="1"/>
                  <a:t>21.14</a:t>
                </a:r>
              </a:p>
            </p:txBody>
          </p:sp>
          <p:sp>
            <p:nvSpPr>
              <p:cNvPr id="24" name="TextBox 23">
                <a:extLst>
                  <a:ext uri="{FF2B5EF4-FFF2-40B4-BE49-F238E27FC236}">
                    <a16:creationId xmlns:a16="http://schemas.microsoft.com/office/drawing/2014/main" id="{4F0A2CE2-837C-414C-B8B6-3C1A9FFE8EA5}"/>
                  </a:ext>
                </a:extLst>
              </p:cNvPr>
              <p:cNvSpPr txBox="1"/>
              <p:nvPr/>
            </p:nvSpPr>
            <p:spPr>
              <a:xfrm>
                <a:off x="9798741" y="5671231"/>
                <a:ext cx="876898" cy="369332"/>
              </a:xfrm>
              <a:prstGeom prst="rect">
                <a:avLst/>
              </a:prstGeom>
              <a:solidFill>
                <a:srgbClr val="E9EBF5"/>
              </a:solidFill>
            </p:spPr>
            <p:txBody>
              <a:bodyPr wrap="square" rtlCol="0">
                <a:spAutoFit/>
              </a:bodyPr>
              <a:lstStyle/>
              <a:p>
                <a:r>
                  <a:rPr lang="en-US" b="1"/>
                  <a:t>21.15</a:t>
                </a:r>
              </a:p>
            </p:txBody>
          </p:sp>
        </p:grpSp>
      </p:grpSp>
      <p:grpSp>
        <p:nvGrpSpPr>
          <p:cNvPr id="36" name="Group 35">
            <a:extLst>
              <a:ext uri="{FF2B5EF4-FFF2-40B4-BE49-F238E27FC236}">
                <a16:creationId xmlns:a16="http://schemas.microsoft.com/office/drawing/2014/main" id="{258ACFD6-2E5C-4241-A58C-9132541993E8}"/>
              </a:ext>
              <a:ext uri="{C183D7F6-B498-43B3-948B-1728B52AA6E4}">
                <adec:decorative xmlns:adec="http://schemas.microsoft.com/office/drawing/2017/decorative" val="1"/>
              </a:ext>
            </a:extLst>
          </p:cNvPr>
          <p:cNvGrpSpPr/>
          <p:nvPr/>
        </p:nvGrpSpPr>
        <p:grpSpPr>
          <a:xfrm>
            <a:off x="0" y="6390522"/>
            <a:ext cx="12192001" cy="501650"/>
            <a:chOff x="0" y="6390522"/>
            <a:chExt cx="12192001" cy="501650"/>
          </a:xfrm>
        </p:grpSpPr>
        <p:sp>
          <p:nvSpPr>
            <p:cNvPr id="37" name="Rectangle 36">
              <a:extLst>
                <a:ext uri="{FF2B5EF4-FFF2-40B4-BE49-F238E27FC236}">
                  <a16:creationId xmlns:a16="http://schemas.microsoft.com/office/drawing/2014/main" id="{1F92AF80-38C4-4BE2-8C02-BA849AFE0D74}"/>
                </a:ext>
              </a:extLst>
            </p:cNvPr>
            <p:cNvSpPr/>
            <p:nvPr/>
          </p:nvSpPr>
          <p:spPr>
            <a:xfrm>
              <a:off x="1" y="6399536"/>
              <a:ext cx="12192000" cy="42120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8" name="Slide Number Placeholder 5">
              <a:extLst>
                <a:ext uri="{FF2B5EF4-FFF2-40B4-BE49-F238E27FC236}">
                  <a16:creationId xmlns:a16="http://schemas.microsoft.com/office/drawing/2014/main" id="{BFCDE5BB-EB19-4BE5-AE4C-3881441030EE}"/>
                </a:ext>
              </a:extLst>
            </p:cNvPr>
            <p:cNvSpPr txBox="1">
              <a:spLocks/>
            </p:cNvSpPr>
            <p:nvPr/>
          </p:nvSpPr>
          <p:spPr>
            <a:xfrm>
              <a:off x="11772001" y="6399535"/>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25</a:t>
              </a:fld>
              <a:endParaRPr lang="en-US"/>
            </a:p>
          </p:txBody>
        </p:sp>
        <p:sp>
          <p:nvSpPr>
            <p:cNvPr id="39" name="Rectangle 38">
              <a:extLst>
                <a:ext uri="{FF2B5EF4-FFF2-40B4-BE49-F238E27FC236}">
                  <a16:creationId xmlns:a16="http://schemas.microsoft.com/office/drawing/2014/main" id="{4EFB22B5-E8C4-4497-AC9C-A482CA01DA4B}"/>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0" name="Rectangle 39">
              <a:extLst>
                <a:ext uri="{FF2B5EF4-FFF2-40B4-BE49-F238E27FC236}">
                  <a16:creationId xmlns:a16="http://schemas.microsoft.com/office/drawing/2014/main" id="{F1337E0F-5105-468E-8EFA-B7E4A7A84463}"/>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41" name="Graphic 40">
              <a:extLst>
                <a:ext uri="{FF2B5EF4-FFF2-40B4-BE49-F238E27FC236}">
                  <a16:creationId xmlns:a16="http://schemas.microsoft.com/office/drawing/2014/main" id="{81730800-5034-40B0-BDA3-7C344169B87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96526" y="6441996"/>
              <a:ext cx="1218014" cy="336404"/>
            </a:xfrm>
            <a:prstGeom prst="rect">
              <a:avLst/>
            </a:prstGeom>
          </p:spPr>
        </p:pic>
        <p:sp>
          <p:nvSpPr>
            <p:cNvPr id="42" name="Rectangle 41">
              <a:extLst>
                <a:ext uri="{FF2B5EF4-FFF2-40B4-BE49-F238E27FC236}">
                  <a16:creationId xmlns:a16="http://schemas.microsoft.com/office/drawing/2014/main" id="{718223A3-455C-415A-8B59-449B1394B1B2}"/>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3" name="Rectangle 42">
              <a:extLst>
                <a:ext uri="{FF2B5EF4-FFF2-40B4-BE49-F238E27FC236}">
                  <a16:creationId xmlns:a16="http://schemas.microsoft.com/office/drawing/2014/main" id="{5A85F7B2-CE07-40A3-B522-657AF0ED2C16}"/>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44" name="Graphic 43">
              <a:extLst>
                <a:ext uri="{FF2B5EF4-FFF2-40B4-BE49-F238E27FC236}">
                  <a16:creationId xmlns:a16="http://schemas.microsoft.com/office/drawing/2014/main" id="{261ADA43-4AA1-4A7A-BB10-F8C79F51A6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96526" y="6441996"/>
              <a:ext cx="1218014" cy="336404"/>
            </a:xfrm>
            <a:prstGeom prst="rect">
              <a:avLst/>
            </a:prstGeom>
          </p:spPr>
        </p:pic>
        <p:sp>
          <p:nvSpPr>
            <p:cNvPr id="46" name="Slide Number Placeholder 4">
              <a:extLst>
                <a:ext uri="{FF2B5EF4-FFF2-40B4-BE49-F238E27FC236}">
                  <a16:creationId xmlns:a16="http://schemas.microsoft.com/office/drawing/2014/main" id="{856E75C4-688F-42FD-BF23-3D2F97E73D3A}"/>
                </a:ext>
              </a:extLst>
            </p:cNvPr>
            <p:cNvSpPr txBox="1">
              <a:spLocks/>
            </p:cNvSpPr>
            <p:nvPr/>
          </p:nvSpPr>
          <p:spPr>
            <a:xfrm>
              <a:off x="8610601" y="639052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D04AEA0-8566-4036-9CFB-EF44454DE956}" type="slidenum">
                <a:rPr lang="en-US" smtClean="0"/>
                <a:pPr/>
                <a:t>25</a:t>
              </a:fld>
              <a:endParaRPr lang="en-US"/>
            </a:p>
          </p:txBody>
        </p:sp>
      </p:grpSp>
      <p:sp>
        <p:nvSpPr>
          <p:cNvPr id="3" name="Footer Placeholder 2">
            <a:extLst>
              <a:ext uri="{FF2B5EF4-FFF2-40B4-BE49-F238E27FC236}">
                <a16:creationId xmlns:a16="http://schemas.microsoft.com/office/drawing/2014/main" id="{E9198203-56D5-1B4B-B77D-5BB5B6CCB1D6}"/>
              </a:ext>
            </a:extLst>
          </p:cNvPr>
          <p:cNvSpPr>
            <a:spLocks noGrp="1"/>
          </p:cNvSpPr>
          <p:nvPr>
            <p:ph type="ftr" sz="quarter" idx="11"/>
          </p:nvPr>
        </p:nvSpPr>
        <p:spPr>
          <a:xfrm>
            <a:off x="281854" y="6421834"/>
            <a:ext cx="4114800" cy="365125"/>
          </a:xfrm>
        </p:spPr>
        <p:txBody>
          <a:bodyPr/>
          <a:lstStyle/>
          <a:p>
            <a:r>
              <a:rPr lang="en-US">
                <a:solidFill>
                  <a:schemeClr val="tx1">
                    <a:lumMod val="75000"/>
                    <a:lumOff val="25000"/>
                  </a:schemeClr>
                </a:solidFill>
              </a:rPr>
              <a:t>Work-Based Learning Data Population v1.1 November 24, 2020</a:t>
            </a:r>
            <a:endParaRPr lang="en-US" dirty="0">
              <a:solidFill>
                <a:schemeClr val="tx1">
                  <a:lumMod val="75000"/>
                  <a:lumOff val="25000"/>
                </a:schemeClr>
              </a:solidFill>
            </a:endParaRPr>
          </a:p>
        </p:txBody>
      </p:sp>
    </p:spTree>
    <p:extLst>
      <p:ext uri="{BB962C8B-B14F-4D97-AF65-F5344CB8AC3E}">
        <p14:creationId xmlns:p14="http://schemas.microsoft.com/office/powerpoint/2010/main" val="33396240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5AC4910C-C9A9-41E9-9252-939FB7AA008D}"/>
              </a:ext>
              <a:ext uri="{C183D7F6-B498-43B3-948B-1728B52AA6E4}">
                <adec:decorative xmlns:adec="http://schemas.microsoft.com/office/drawing/2017/decorative" val="1"/>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a:stretch/>
        </p:blipFill>
        <p:spPr>
          <a:xfrm>
            <a:off x="9615" y="-1"/>
            <a:ext cx="12182385" cy="6365363"/>
          </a:xfrm>
          <a:blipFill>
            <a:blip r:embed="rId4"/>
            <a:stretch>
              <a:fillRect/>
            </a:stretch>
          </a:blipFill>
        </p:spPr>
      </p:pic>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49377" y="-2"/>
            <a:ext cx="11754016" cy="6365363"/>
          </a:xfrm>
          <a:prstGeom prst="rect">
            <a:avLst/>
          </a:prstGeom>
          <a:gradFill>
            <a:gsLst>
              <a:gs pos="34000">
                <a:schemeClr val="tx1">
                  <a:lumMod val="85000"/>
                  <a:lumOff val="15000"/>
                  <a:alpha val="38000"/>
                </a:schemeClr>
              </a:gs>
              <a:gs pos="100000">
                <a:schemeClr val="tx1">
                  <a:lumMod val="75000"/>
                  <a:lumOff val="25000"/>
                  <a:alpha val="58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710967"/>
            <a:ext cx="6299682" cy="839607"/>
          </a:xfrm>
        </p:spPr>
        <p:txBody>
          <a:bodyPr/>
          <a:lstStyle/>
          <a:p>
            <a:r>
              <a:rPr lang="en-US" dirty="0">
                <a:solidFill>
                  <a:srgbClr val="3FC1BD"/>
                </a:solidFill>
              </a:rPr>
              <a:t>Data Details</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5042856"/>
            <a:ext cx="7162667" cy="385483"/>
          </a:xfrm>
          <a:solidFill>
            <a:schemeClr val="bg1">
              <a:lumMod val="95000"/>
              <a:alpha val="92000"/>
            </a:schemeClr>
          </a:solidFill>
          <a:effectLst/>
        </p:spPr>
        <p:txBody>
          <a:bodyPr/>
          <a:lstStyle/>
          <a:p>
            <a:r>
              <a:rPr lang="en-US" dirty="0">
                <a:solidFill>
                  <a:srgbClr val="002060"/>
                </a:solidFill>
              </a:rPr>
              <a:t>Examination of Field Specifications and code values</a:t>
            </a:r>
          </a:p>
        </p:txBody>
      </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fld id="{4B73C415-D670-4716-A5EC-CC4D52CA2BAC}" type="slidenum">
              <a:rPr lang="en-US" smtClean="0"/>
              <a:pPr/>
              <a:t>26</a:t>
            </a:fld>
            <a:endParaRPr lang="en-US"/>
          </a:p>
        </p:txBody>
      </p:sp>
      <p:pic>
        <p:nvPicPr>
          <p:cNvPr id="5" name="Graphic 4" descr="Magnifying glass">
            <a:extLst>
              <a:ext uri="{FF2B5EF4-FFF2-40B4-BE49-F238E27FC236}">
                <a16:creationId xmlns:a16="http://schemas.microsoft.com/office/drawing/2014/main" id="{5A17BF87-87BC-44A3-A7BF-DD96D6F59B2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034273" y="3761890"/>
            <a:ext cx="914400" cy="914400"/>
          </a:xfrm>
          <a:prstGeom prst="rect">
            <a:avLst/>
          </a:prstGeom>
        </p:spPr>
      </p:pic>
      <p:sp>
        <p:nvSpPr>
          <p:cNvPr id="4" name="Footer Placeholder 3">
            <a:extLst>
              <a:ext uri="{FF2B5EF4-FFF2-40B4-BE49-F238E27FC236}">
                <a16:creationId xmlns:a16="http://schemas.microsoft.com/office/drawing/2014/main" id="{58EA0F27-6EBE-4FD1-8C0B-06E38D1E5432}"/>
              </a:ext>
            </a:extLst>
          </p:cNvPr>
          <p:cNvSpPr>
            <a:spLocks noGrp="1"/>
          </p:cNvSpPr>
          <p:nvPr>
            <p:ph type="ftr" sz="quarter" idx="13"/>
          </p:nvPr>
        </p:nvSpPr>
        <p:spPr/>
        <p:txBody>
          <a:bodyPr/>
          <a:lstStyle/>
          <a:p>
            <a:r>
              <a:rPr lang="en-US" noProof="0"/>
              <a:t>Work-Based Learning Data Population v1.1 November 24, 2020</a:t>
            </a:r>
          </a:p>
        </p:txBody>
      </p:sp>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9539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176A5-F62F-45E2-A9AF-12D5A99C6F85}"/>
              </a:ext>
            </a:extLst>
          </p:cNvPr>
          <p:cNvSpPr>
            <a:spLocks noGrp="1"/>
          </p:cNvSpPr>
          <p:nvPr>
            <p:ph type="title"/>
          </p:nvPr>
        </p:nvSpPr>
        <p:spPr>
          <a:xfrm>
            <a:off x="648929" y="629266"/>
            <a:ext cx="3505495" cy="1622321"/>
          </a:xfrm>
        </p:spPr>
        <p:txBody>
          <a:bodyPr vert="horz" lIns="91440" tIns="45720" rIns="91440" bIns="45720" rtlCol="0" anchor="ctr">
            <a:normAutofit/>
          </a:bodyPr>
          <a:lstStyle/>
          <a:p>
            <a:r>
              <a:rPr lang="en-US" sz="3200" b="0" i="0" u="none" strike="noStrike" kern="1200" dirty="0">
                <a:solidFill>
                  <a:schemeClr val="tx1"/>
                </a:solidFill>
                <a:effectLst/>
                <a:latin typeface="Arial Black" panose="020B0A04020102020204" pitchFamily="34" charset="0"/>
              </a:rPr>
              <a:t>Work-Based Learning Type Code (21.09)</a:t>
            </a:r>
            <a:endParaRPr lang="en-US" sz="3200" kern="1200" dirty="0">
              <a:solidFill>
                <a:schemeClr val="tx1"/>
              </a:solidFill>
              <a:latin typeface="Arial Black" panose="020B0A04020102020204" pitchFamily="34" charset="0"/>
            </a:endParaRPr>
          </a:p>
        </p:txBody>
      </p:sp>
      <p:sp>
        <p:nvSpPr>
          <p:cNvPr id="5" name="TextBox 4">
            <a:extLst>
              <a:ext uri="{FF2B5EF4-FFF2-40B4-BE49-F238E27FC236}">
                <a16:creationId xmlns:a16="http://schemas.microsoft.com/office/drawing/2014/main" id="{B93DD585-2328-489E-8817-0D5B8DD47F79}"/>
              </a:ext>
            </a:extLst>
          </p:cNvPr>
          <p:cNvSpPr txBox="1"/>
          <p:nvPr/>
        </p:nvSpPr>
        <p:spPr>
          <a:xfrm>
            <a:off x="348916" y="2113808"/>
            <a:ext cx="3946358" cy="4110011"/>
          </a:xfrm>
          <a:prstGeom prst="rect">
            <a:avLst/>
          </a:prstGeom>
        </p:spPr>
        <p:txBody>
          <a:bodyPr vert="horz" lIns="91440" tIns="45720" rIns="91440" bIns="45720" rtlCol="0">
            <a:normAutofit fontScale="92500" lnSpcReduction="10000"/>
          </a:bodyPr>
          <a:lstStyle/>
          <a:p>
            <a:pPr>
              <a:lnSpc>
                <a:spcPct val="90000"/>
              </a:lnSpc>
              <a:spcAft>
                <a:spcPts val="600"/>
              </a:spcAft>
            </a:pPr>
            <a:r>
              <a:rPr lang="en-US" sz="2000" b="0" i="0" u="none" strike="noStrike" dirty="0">
                <a:effectLst/>
              </a:rPr>
              <a:t>The Work-Based Learning Type Code</a:t>
            </a:r>
            <a:r>
              <a:rPr lang="en-US" sz="2000" dirty="0"/>
              <a:t> </a:t>
            </a:r>
            <a:r>
              <a:rPr lang="en-US" sz="2000" b="0" i="0" u="none" strike="noStrike" dirty="0">
                <a:effectLst/>
              </a:rPr>
              <a:t>represents the work-based learning that the student completed during the academic year. </a:t>
            </a:r>
          </a:p>
          <a:p>
            <a:pPr marL="342900" indent="-228600">
              <a:lnSpc>
                <a:spcPct val="90000"/>
              </a:lnSpc>
              <a:spcAft>
                <a:spcPts val="600"/>
              </a:spcAft>
              <a:buFont typeface="Arial" panose="020B0604020202020204" pitchFamily="34" charset="0"/>
              <a:buChar char="•"/>
            </a:pPr>
            <a:r>
              <a:rPr lang="en-US" sz="2000" b="0" i="0" u="none" strike="noStrike" dirty="0">
                <a:effectLst/>
              </a:rPr>
              <a:t>Students may have multiple</a:t>
            </a:r>
            <a:r>
              <a:rPr lang="en-US" sz="2000" dirty="0"/>
              <a:t> </a:t>
            </a:r>
            <a:r>
              <a:rPr lang="en-US" sz="2000" b="0" i="0" u="none" strike="noStrike" dirty="0">
                <a:effectLst/>
              </a:rPr>
              <a:t>work-based learning codes </a:t>
            </a:r>
          </a:p>
          <a:p>
            <a:pPr marL="342900" indent="-228600">
              <a:lnSpc>
                <a:spcPct val="90000"/>
              </a:lnSpc>
              <a:spcAft>
                <a:spcPts val="600"/>
              </a:spcAft>
              <a:buFont typeface="Arial" panose="020B0604020202020204" pitchFamily="34" charset="0"/>
              <a:buChar char="•"/>
            </a:pPr>
            <a:r>
              <a:rPr lang="en-US" sz="2000" dirty="0"/>
              <a:t>Include summer work-based learning</a:t>
            </a:r>
          </a:p>
          <a:p>
            <a:pPr marL="342900" indent="-228600">
              <a:lnSpc>
                <a:spcPct val="90000"/>
              </a:lnSpc>
              <a:spcAft>
                <a:spcPts val="600"/>
              </a:spcAft>
              <a:buFont typeface="Arial" panose="020B0604020202020204" pitchFamily="34" charset="0"/>
              <a:buChar char="•"/>
            </a:pPr>
            <a:r>
              <a:rPr lang="en-US" sz="2000" dirty="0"/>
              <a:t>Exclude </a:t>
            </a:r>
            <a:r>
              <a:rPr lang="en-US" sz="2000" b="0" i="0" u="none" strike="noStrike" dirty="0">
                <a:effectLst/>
              </a:rPr>
              <a:t>summer internships that occur after the student has graduated</a:t>
            </a:r>
          </a:p>
          <a:p>
            <a:pPr marL="342900" indent="-228600">
              <a:lnSpc>
                <a:spcPct val="90000"/>
              </a:lnSpc>
              <a:spcAft>
                <a:spcPts val="600"/>
              </a:spcAft>
              <a:buFont typeface="Arial" panose="020B0604020202020204" pitchFamily="34" charset="0"/>
              <a:buChar char="•"/>
            </a:pPr>
            <a:r>
              <a:rPr lang="en-US" sz="2000" dirty="0"/>
              <a:t>Definitions for each WBL Type can be found in the CALPADS Code Sets Document &gt; Work-Based Learning Type Code Set</a:t>
            </a:r>
          </a:p>
        </p:txBody>
      </p:sp>
      <p:sp>
        <p:nvSpPr>
          <p:cNvPr id="54" name="Rectangle 53">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a:extLst>
              <a:ext uri="{FF2B5EF4-FFF2-40B4-BE49-F238E27FC236}">
                <a16:creationId xmlns:a16="http://schemas.microsoft.com/office/drawing/2014/main" id="{A9116947-1EC2-401D-8510-1AD7D5324CC3}"/>
              </a:ext>
            </a:extLst>
          </p:cNvPr>
          <p:cNvGraphicFramePr>
            <a:graphicFrameLocks noGrp="1"/>
          </p:cNvGraphicFramePr>
          <p:nvPr>
            <p:extLst>
              <p:ext uri="{D42A27DB-BD31-4B8C-83A1-F6EECF244321}">
                <p14:modId xmlns:p14="http://schemas.microsoft.com/office/powerpoint/2010/main" val="3336280896"/>
              </p:ext>
            </p:extLst>
          </p:nvPr>
        </p:nvGraphicFramePr>
        <p:xfrm>
          <a:off x="4859304" y="156111"/>
          <a:ext cx="7004352" cy="6209251"/>
        </p:xfrm>
        <a:graphic>
          <a:graphicData uri="http://schemas.openxmlformats.org/drawingml/2006/table">
            <a:tbl>
              <a:tblPr firstRow="1" bandRow="1">
                <a:solidFill>
                  <a:srgbClr val="404040"/>
                </a:solidFill>
                <a:tableStyleId>{5C22544A-7EE6-4342-B048-85BDC9FD1C3A}</a:tableStyleId>
              </a:tblPr>
              <a:tblGrid>
                <a:gridCol w="1095299">
                  <a:extLst>
                    <a:ext uri="{9D8B030D-6E8A-4147-A177-3AD203B41FA5}">
                      <a16:colId xmlns:a16="http://schemas.microsoft.com/office/drawing/2014/main" val="1325395932"/>
                    </a:ext>
                  </a:extLst>
                </a:gridCol>
                <a:gridCol w="4657769">
                  <a:extLst>
                    <a:ext uri="{9D8B030D-6E8A-4147-A177-3AD203B41FA5}">
                      <a16:colId xmlns:a16="http://schemas.microsoft.com/office/drawing/2014/main" val="4099781674"/>
                    </a:ext>
                  </a:extLst>
                </a:gridCol>
                <a:gridCol w="1251284">
                  <a:extLst>
                    <a:ext uri="{9D8B030D-6E8A-4147-A177-3AD203B41FA5}">
                      <a16:colId xmlns:a16="http://schemas.microsoft.com/office/drawing/2014/main" val="3577211379"/>
                    </a:ext>
                  </a:extLst>
                </a:gridCol>
              </a:tblGrid>
              <a:tr h="484379">
                <a:tc>
                  <a:txBody>
                    <a:bodyPr/>
                    <a:lstStyle/>
                    <a:p>
                      <a:pPr algn="l" fontAlgn="t"/>
                      <a:r>
                        <a:rPr lang="en-US" sz="1400" b="1" i="0" u="none" strike="noStrike" cap="none" spc="0">
                          <a:solidFill>
                            <a:schemeClr val="bg1"/>
                          </a:solidFill>
                          <a:effectLst/>
                          <a:latin typeface="Arial" panose="020B0604020202020204" pitchFamily="34" charset="0"/>
                        </a:rPr>
                        <a:t>Code</a:t>
                      </a:r>
                    </a:p>
                  </a:txBody>
                  <a:tcPr marL="59423" marR="0" marT="79886" marB="127335" anchor="ctr">
                    <a:lnL w="12700" cmpd="sng">
                      <a:noFill/>
                      <a:prstDash val="solid"/>
                    </a:lnL>
                    <a:lnR w="12700" cmpd="sng">
                      <a:noFill/>
                      <a:prstDash val="solid"/>
                    </a:lnR>
                    <a:lnT w="19050" cap="flat" cmpd="sng" algn="ctr">
                      <a:noFill/>
                      <a:prstDash val="solid"/>
                    </a:lnT>
                    <a:lnB w="12700" cmpd="sng">
                      <a:noFill/>
                      <a:prstDash val="solid"/>
                    </a:lnB>
                    <a:solidFill>
                      <a:schemeClr val="accent2"/>
                    </a:solidFill>
                  </a:tcPr>
                </a:tc>
                <a:tc>
                  <a:txBody>
                    <a:bodyPr/>
                    <a:lstStyle/>
                    <a:p>
                      <a:pPr algn="l" fontAlgn="t"/>
                      <a:r>
                        <a:rPr lang="en-US" sz="1400" b="1" i="0" u="none" strike="noStrike" cap="none" spc="0" dirty="0">
                          <a:solidFill>
                            <a:schemeClr val="bg1"/>
                          </a:solidFill>
                          <a:effectLst/>
                          <a:latin typeface="Arial" panose="020B0604020202020204" pitchFamily="34" charset="0"/>
                        </a:rPr>
                        <a:t>Name</a:t>
                      </a:r>
                    </a:p>
                  </a:txBody>
                  <a:tcPr marL="59423" marR="0" marT="79886" marB="127335" anchor="ctr">
                    <a:lnL w="12700" cmpd="sng">
                      <a:noFill/>
                      <a:prstDash val="solid"/>
                    </a:lnL>
                    <a:lnR w="12700" cmpd="sng">
                      <a:noFill/>
                      <a:prstDash val="solid"/>
                    </a:lnR>
                    <a:lnT w="19050" cap="flat" cmpd="sng" algn="ctr">
                      <a:noFill/>
                      <a:prstDash val="solid"/>
                    </a:lnT>
                    <a:lnB w="12700" cmpd="sng">
                      <a:noFill/>
                      <a:prstDash val="solid"/>
                    </a:lnB>
                    <a:solidFill>
                      <a:schemeClr val="accent2"/>
                    </a:solidFill>
                  </a:tcPr>
                </a:tc>
                <a:tc>
                  <a:txBody>
                    <a:bodyPr/>
                    <a:lstStyle/>
                    <a:p>
                      <a:pPr algn="l" fontAlgn="t"/>
                      <a:r>
                        <a:rPr lang="en-US" sz="1400" b="1" i="0" u="none" strike="noStrike" cap="none" spc="0" dirty="0">
                          <a:solidFill>
                            <a:schemeClr val="bg1"/>
                          </a:solidFill>
                          <a:effectLst/>
                          <a:latin typeface="Arial" panose="020B0604020202020204" pitchFamily="34" charset="0"/>
                        </a:rPr>
                        <a:t>Previous</a:t>
                      </a:r>
                    </a:p>
                  </a:txBody>
                  <a:tcPr marL="59423" marR="0" marT="79886" marB="127335" anchor="ctr">
                    <a:lnL w="12700" cmpd="sng">
                      <a:noFill/>
                      <a:prstDash val="solid"/>
                    </a:lnL>
                    <a:lnR w="12700" cmpd="sng">
                      <a:noFill/>
                      <a:prstDash val="solid"/>
                    </a:lnR>
                    <a:lnT w="19050" cap="flat" cmpd="sng" algn="ctr">
                      <a:noFill/>
                      <a:prstDash val="solid"/>
                    </a:lnT>
                    <a:lnB w="12700" cmpd="sng">
                      <a:noFill/>
                      <a:prstDash val="solid"/>
                    </a:lnB>
                    <a:solidFill>
                      <a:schemeClr val="accent2"/>
                    </a:solidFill>
                  </a:tcPr>
                </a:tc>
                <a:extLst>
                  <a:ext uri="{0D108BD9-81ED-4DB2-BD59-A6C34878D82A}">
                    <a16:rowId xmlns:a16="http://schemas.microsoft.com/office/drawing/2014/main" val="573646774"/>
                  </a:ext>
                </a:extLst>
              </a:tr>
              <a:tr h="458168">
                <a:tc>
                  <a:txBody>
                    <a:bodyPr/>
                    <a:lstStyle/>
                    <a:p>
                      <a:pPr algn="l" fontAlgn="t"/>
                      <a:r>
                        <a:rPr lang="en-US" sz="1600" u="none" strike="noStrike" cap="none" spc="0" dirty="0">
                          <a:solidFill>
                            <a:schemeClr val="bg1"/>
                          </a:solidFill>
                          <a:effectLst/>
                        </a:rPr>
                        <a:t>10</a:t>
                      </a:r>
                      <a:endParaRPr lang="en-US" sz="1600" b="0" i="0" u="none" strike="noStrike" cap="none" spc="0" dirty="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l" fontAlgn="t"/>
                      <a:r>
                        <a:rPr lang="en-US" sz="1600" u="none" strike="noStrike" cap="none" spc="0">
                          <a:solidFill>
                            <a:schemeClr val="bg1"/>
                          </a:solidFill>
                          <a:effectLst/>
                        </a:rPr>
                        <a:t>Internship</a:t>
                      </a:r>
                      <a:endParaRPr lang="en-US" sz="1600" b="0" i="0" u="none" strike="noStrike" cap="none" spc="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l" fontAlgn="t"/>
                      <a:r>
                        <a:rPr lang="en-US" sz="1600" b="0" i="0" u="none" strike="noStrike" cap="none" spc="0">
                          <a:solidFill>
                            <a:schemeClr val="bg1"/>
                          </a:solidFill>
                          <a:effectLst/>
                          <a:latin typeface="Arial" panose="020B0604020202020204" pitchFamily="34" charset="0"/>
                        </a:rPr>
                        <a:t>New</a:t>
                      </a:r>
                    </a:p>
                  </a:txBody>
                  <a:tcPr marL="59423" marR="0" marT="79886" marB="127335">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extLst>
                  <a:ext uri="{0D108BD9-81ED-4DB2-BD59-A6C34878D82A}">
                    <a16:rowId xmlns:a16="http://schemas.microsoft.com/office/drawing/2014/main" val="2905360539"/>
                  </a:ext>
                </a:extLst>
              </a:tr>
              <a:tr h="458168">
                <a:tc>
                  <a:txBody>
                    <a:bodyPr/>
                    <a:lstStyle/>
                    <a:p>
                      <a:pPr algn="l" fontAlgn="t"/>
                      <a:r>
                        <a:rPr lang="en-US" sz="1600" u="none" strike="noStrike" cap="none" spc="0">
                          <a:solidFill>
                            <a:schemeClr val="bg1"/>
                          </a:solidFill>
                          <a:effectLst/>
                        </a:rPr>
                        <a:t>15</a:t>
                      </a:r>
                      <a:endParaRPr lang="en-US" sz="1600" b="0" i="0" u="none" strike="noStrike" cap="none" spc="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l" fontAlgn="t"/>
                      <a:r>
                        <a:rPr lang="en-US" sz="1600" u="none" strike="noStrike" cap="none" spc="0">
                          <a:solidFill>
                            <a:schemeClr val="bg1"/>
                          </a:solidFill>
                          <a:effectLst/>
                        </a:rPr>
                        <a:t>Student-led Enterprise</a:t>
                      </a:r>
                      <a:endParaRPr lang="en-US" sz="1600" b="0" i="0" u="none" strike="noStrike" cap="none" spc="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l" fontAlgn="t"/>
                      <a:r>
                        <a:rPr lang="en-US" sz="1600" b="0" i="0" u="none" strike="noStrike" cap="none" spc="0">
                          <a:solidFill>
                            <a:schemeClr val="bg1"/>
                          </a:solidFill>
                          <a:effectLst/>
                          <a:latin typeface="Arial" panose="020B0604020202020204" pitchFamily="34" charset="0"/>
                        </a:rPr>
                        <a:t>New</a:t>
                      </a: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extLst>
                  <a:ext uri="{0D108BD9-81ED-4DB2-BD59-A6C34878D82A}">
                    <a16:rowId xmlns:a16="http://schemas.microsoft.com/office/drawing/2014/main" val="603223331"/>
                  </a:ext>
                </a:extLst>
              </a:tr>
              <a:tr h="458168">
                <a:tc>
                  <a:txBody>
                    <a:bodyPr/>
                    <a:lstStyle/>
                    <a:p>
                      <a:pPr algn="l" fontAlgn="t"/>
                      <a:r>
                        <a:rPr lang="en-US" sz="1600" u="none" strike="noStrike" cap="none" spc="0">
                          <a:solidFill>
                            <a:schemeClr val="bg1"/>
                          </a:solidFill>
                          <a:effectLst/>
                        </a:rPr>
                        <a:t>20</a:t>
                      </a:r>
                      <a:endParaRPr lang="en-US" sz="1600" b="0" i="0" u="none" strike="noStrike" cap="none" spc="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l" fontAlgn="t"/>
                      <a:r>
                        <a:rPr lang="en-US" sz="1600" u="none" strike="noStrike" cap="none" spc="0" dirty="0">
                          <a:solidFill>
                            <a:schemeClr val="bg1"/>
                          </a:solidFill>
                          <a:effectLst/>
                        </a:rPr>
                        <a:t>Virtual/Simulated Work-Based Learning</a:t>
                      </a:r>
                      <a:endParaRPr lang="en-US" sz="1600" b="0" i="0" u="none" strike="noStrike" cap="none" spc="0" dirty="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l" fontAlgn="t"/>
                      <a:r>
                        <a:rPr lang="en-US" sz="1600" b="0" i="0" u="none" strike="noStrike" cap="none" spc="0">
                          <a:solidFill>
                            <a:schemeClr val="bg1"/>
                          </a:solidFill>
                          <a:effectLst/>
                          <a:latin typeface="Arial" panose="020B0604020202020204" pitchFamily="34" charset="0"/>
                        </a:rPr>
                        <a:t>New</a:t>
                      </a:r>
                    </a:p>
                  </a:txBody>
                  <a:tcPr marL="59423" marR="0" marT="79886" marB="127335">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extLst>
                  <a:ext uri="{0D108BD9-81ED-4DB2-BD59-A6C34878D82A}">
                    <a16:rowId xmlns:a16="http://schemas.microsoft.com/office/drawing/2014/main" val="2732825217"/>
                  </a:ext>
                </a:extLst>
              </a:tr>
              <a:tr h="458168">
                <a:tc>
                  <a:txBody>
                    <a:bodyPr/>
                    <a:lstStyle/>
                    <a:p>
                      <a:pPr algn="l" fontAlgn="t"/>
                      <a:r>
                        <a:rPr lang="en-US" sz="1600" u="none" strike="noStrike" cap="none" spc="0">
                          <a:solidFill>
                            <a:schemeClr val="bg1"/>
                          </a:solidFill>
                          <a:effectLst/>
                        </a:rPr>
                        <a:t>25</a:t>
                      </a:r>
                      <a:endParaRPr lang="en-US" sz="1600" b="0" i="0" u="none" strike="noStrike" cap="none" spc="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l" fontAlgn="t"/>
                      <a:r>
                        <a:rPr lang="en-US" sz="1600" u="none" strike="noStrike" cap="none" spc="0" dirty="0">
                          <a:solidFill>
                            <a:schemeClr val="bg1"/>
                          </a:solidFill>
                          <a:effectLst/>
                        </a:rPr>
                        <a:t>Registered Pre-Apprenticeship Program</a:t>
                      </a:r>
                      <a:endParaRPr lang="en-US" sz="1600" b="0" i="0" u="none" strike="noStrike" cap="none" spc="0" dirty="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l" fontAlgn="t"/>
                      <a:r>
                        <a:rPr lang="en-US" sz="1600" b="0" i="0" u="none" strike="noStrike" cap="none" spc="0">
                          <a:solidFill>
                            <a:schemeClr val="bg1"/>
                          </a:solidFill>
                          <a:effectLst/>
                          <a:latin typeface="Arial" panose="020B0604020202020204" pitchFamily="34" charset="0"/>
                        </a:rPr>
                        <a:t>SENR</a:t>
                      </a: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extLst>
                  <a:ext uri="{0D108BD9-81ED-4DB2-BD59-A6C34878D82A}">
                    <a16:rowId xmlns:a16="http://schemas.microsoft.com/office/drawing/2014/main" val="1983806590"/>
                  </a:ext>
                </a:extLst>
              </a:tr>
              <a:tr h="458168">
                <a:tc>
                  <a:txBody>
                    <a:bodyPr/>
                    <a:lstStyle/>
                    <a:p>
                      <a:pPr algn="l" fontAlgn="t"/>
                      <a:r>
                        <a:rPr lang="en-US" sz="1600" u="none" strike="noStrike" cap="none" spc="0">
                          <a:solidFill>
                            <a:schemeClr val="bg1"/>
                          </a:solidFill>
                          <a:effectLst/>
                        </a:rPr>
                        <a:t>30</a:t>
                      </a:r>
                      <a:endParaRPr lang="en-US" sz="1600" b="0" i="0" u="none" strike="noStrike" cap="none" spc="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l" fontAlgn="t"/>
                      <a:r>
                        <a:rPr lang="en-US" sz="1600" u="none" strike="noStrike" cap="none" spc="0">
                          <a:solidFill>
                            <a:schemeClr val="bg1"/>
                          </a:solidFill>
                          <a:effectLst/>
                        </a:rPr>
                        <a:t>Non-registered Pre-Apprenticeship Program</a:t>
                      </a:r>
                      <a:endParaRPr lang="en-US" sz="1600" b="0" i="0" u="none" strike="noStrike" cap="none" spc="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l" fontAlgn="t"/>
                      <a:r>
                        <a:rPr lang="en-US" sz="1600" b="0" i="0" u="none" strike="noStrike" cap="none" spc="0">
                          <a:solidFill>
                            <a:schemeClr val="bg1"/>
                          </a:solidFill>
                          <a:effectLst/>
                          <a:latin typeface="Arial" panose="020B0604020202020204" pitchFamily="34" charset="0"/>
                        </a:rPr>
                        <a:t>SENR</a:t>
                      </a:r>
                    </a:p>
                  </a:txBody>
                  <a:tcPr marL="59423" marR="0" marT="79886" marB="127335">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extLst>
                  <a:ext uri="{0D108BD9-81ED-4DB2-BD59-A6C34878D82A}">
                    <a16:rowId xmlns:a16="http://schemas.microsoft.com/office/drawing/2014/main" val="2595691577"/>
                  </a:ext>
                </a:extLst>
              </a:tr>
              <a:tr h="458168">
                <a:tc>
                  <a:txBody>
                    <a:bodyPr/>
                    <a:lstStyle/>
                    <a:p>
                      <a:pPr algn="l" fontAlgn="t"/>
                      <a:r>
                        <a:rPr lang="en-US" sz="1600" u="none" strike="noStrike" cap="none" spc="0">
                          <a:solidFill>
                            <a:schemeClr val="bg1"/>
                          </a:solidFill>
                          <a:effectLst/>
                        </a:rPr>
                        <a:t>35</a:t>
                      </a:r>
                      <a:endParaRPr lang="en-US" sz="1600" b="0" i="0" u="none" strike="noStrike" cap="none" spc="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l" fontAlgn="t"/>
                      <a:r>
                        <a:rPr lang="en-US" sz="1600" u="none" strike="noStrike" cap="none" spc="0">
                          <a:solidFill>
                            <a:schemeClr val="bg1"/>
                          </a:solidFill>
                          <a:effectLst/>
                        </a:rPr>
                        <a:t>Job Corps</a:t>
                      </a:r>
                      <a:endParaRPr lang="en-US" sz="1600" b="0" i="0" u="none" strike="noStrike" cap="none" spc="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l" fontAlgn="t"/>
                      <a:r>
                        <a:rPr lang="en-US" sz="1600" b="0" i="0" u="none" strike="noStrike" cap="none" spc="0" dirty="0">
                          <a:solidFill>
                            <a:schemeClr val="bg1"/>
                          </a:solidFill>
                          <a:effectLst/>
                          <a:latin typeface="Arial" panose="020B0604020202020204" pitchFamily="34" charset="0"/>
                        </a:rPr>
                        <a:t>SENR</a:t>
                      </a: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extLst>
                  <a:ext uri="{0D108BD9-81ED-4DB2-BD59-A6C34878D82A}">
                    <a16:rowId xmlns:a16="http://schemas.microsoft.com/office/drawing/2014/main" val="1285554484"/>
                  </a:ext>
                </a:extLst>
              </a:tr>
              <a:tr h="685024">
                <a:tc>
                  <a:txBody>
                    <a:bodyPr/>
                    <a:lstStyle/>
                    <a:p>
                      <a:pPr algn="l" fontAlgn="t"/>
                      <a:r>
                        <a:rPr lang="en-US" sz="1600" u="none" strike="noStrike" cap="none" spc="0" dirty="0">
                          <a:solidFill>
                            <a:schemeClr val="bg1"/>
                          </a:solidFill>
                          <a:effectLst/>
                        </a:rPr>
                        <a:t>40</a:t>
                      </a:r>
                      <a:endParaRPr lang="en-US" sz="1600" b="0" i="0" u="none" strike="noStrike" cap="none" spc="0" dirty="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l" fontAlgn="t"/>
                      <a:r>
                        <a:rPr lang="en-US" sz="1600" u="none" strike="noStrike" cap="none" spc="0" dirty="0">
                          <a:solidFill>
                            <a:schemeClr val="bg1"/>
                          </a:solidFill>
                          <a:effectLst/>
                        </a:rPr>
                        <a:t>Workforce Innovation and Opportunity Act (WIOA)</a:t>
                      </a:r>
                      <a:endParaRPr lang="en-US" sz="1600" b="0" i="0" u="none" strike="noStrike" cap="none" spc="0" dirty="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l" fontAlgn="t"/>
                      <a:r>
                        <a:rPr lang="en-US" sz="1600" b="0" i="0" u="none" strike="noStrike" cap="none" spc="0" dirty="0">
                          <a:solidFill>
                            <a:schemeClr val="bg1"/>
                          </a:solidFill>
                          <a:effectLst/>
                          <a:latin typeface="Arial" panose="020B0604020202020204" pitchFamily="34" charset="0"/>
                        </a:rPr>
                        <a:t>SENR</a:t>
                      </a:r>
                    </a:p>
                  </a:txBody>
                  <a:tcPr marL="59423" marR="0" marT="79886" marB="127335">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extLst>
                  <a:ext uri="{0D108BD9-81ED-4DB2-BD59-A6C34878D82A}">
                    <a16:rowId xmlns:a16="http://schemas.microsoft.com/office/drawing/2014/main" val="1834668959"/>
                  </a:ext>
                </a:extLst>
              </a:tr>
              <a:tr h="458168">
                <a:tc>
                  <a:txBody>
                    <a:bodyPr/>
                    <a:lstStyle/>
                    <a:p>
                      <a:pPr algn="l" fontAlgn="t"/>
                      <a:r>
                        <a:rPr lang="en-US" sz="1600" u="none" strike="noStrike" cap="none" spc="0">
                          <a:solidFill>
                            <a:schemeClr val="bg1"/>
                          </a:solidFill>
                          <a:effectLst/>
                        </a:rPr>
                        <a:t>45</a:t>
                      </a:r>
                      <a:endParaRPr lang="en-US" sz="1600" b="0" i="0" u="none" strike="noStrike" cap="none" spc="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l" fontAlgn="t"/>
                      <a:r>
                        <a:rPr lang="en-US" sz="1600" u="none" strike="noStrike" cap="none" spc="0" dirty="0" err="1">
                          <a:solidFill>
                            <a:schemeClr val="bg1"/>
                          </a:solidFill>
                          <a:effectLst/>
                        </a:rPr>
                        <a:t>YouthBuild</a:t>
                      </a:r>
                      <a:endParaRPr lang="en-US" sz="1600" b="0" i="0" u="none" strike="noStrike" cap="none" spc="0" dirty="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l" fontAlgn="t"/>
                      <a:r>
                        <a:rPr lang="en-US" sz="1600" b="0" i="0" u="none" strike="noStrike" cap="none" spc="0">
                          <a:solidFill>
                            <a:schemeClr val="bg1"/>
                          </a:solidFill>
                          <a:effectLst/>
                          <a:latin typeface="Arial" panose="020B0604020202020204" pitchFamily="34" charset="0"/>
                        </a:rPr>
                        <a:t>SENR</a:t>
                      </a: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extLst>
                  <a:ext uri="{0D108BD9-81ED-4DB2-BD59-A6C34878D82A}">
                    <a16:rowId xmlns:a16="http://schemas.microsoft.com/office/drawing/2014/main" val="2976455959"/>
                  </a:ext>
                </a:extLst>
              </a:tr>
              <a:tr h="458168">
                <a:tc>
                  <a:txBody>
                    <a:bodyPr/>
                    <a:lstStyle/>
                    <a:p>
                      <a:pPr algn="l" fontAlgn="t"/>
                      <a:r>
                        <a:rPr lang="en-US" sz="1600" u="none" strike="noStrike" cap="none" spc="0">
                          <a:solidFill>
                            <a:schemeClr val="bg1"/>
                          </a:solidFill>
                          <a:effectLst/>
                        </a:rPr>
                        <a:t>50</a:t>
                      </a:r>
                      <a:endParaRPr lang="en-US" sz="1600" b="0" i="0" u="none" strike="noStrike" cap="none" spc="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l" fontAlgn="t"/>
                      <a:r>
                        <a:rPr lang="en-US" sz="1600" u="none" strike="noStrike" cap="none" spc="0">
                          <a:solidFill>
                            <a:schemeClr val="bg1"/>
                          </a:solidFill>
                          <a:effectLst/>
                        </a:rPr>
                        <a:t>California Conservation Corps</a:t>
                      </a:r>
                      <a:endParaRPr lang="en-US" sz="1600" b="0" i="0" u="none" strike="noStrike" cap="none" spc="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l" fontAlgn="t"/>
                      <a:r>
                        <a:rPr lang="en-US" sz="1600" b="0" i="0" u="none" strike="noStrike" cap="none" spc="0">
                          <a:solidFill>
                            <a:schemeClr val="bg1"/>
                          </a:solidFill>
                          <a:effectLst/>
                          <a:latin typeface="Arial" panose="020B0604020202020204" pitchFamily="34" charset="0"/>
                        </a:rPr>
                        <a:t>SENR</a:t>
                      </a:r>
                    </a:p>
                  </a:txBody>
                  <a:tcPr marL="59423" marR="0" marT="79886" marB="127335">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extLst>
                  <a:ext uri="{0D108BD9-81ED-4DB2-BD59-A6C34878D82A}">
                    <a16:rowId xmlns:a16="http://schemas.microsoft.com/office/drawing/2014/main" val="3839455795"/>
                  </a:ext>
                </a:extLst>
              </a:tr>
              <a:tr h="458168">
                <a:tc>
                  <a:txBody>
                    <a:bodyPr/>
                    <a:lstStyle/>
                    <a:p>
                      <a:pPr algn="l" fontAlgn="t"/>
                      <a:r>
                        <a:rPr lang="en-US" sz="1600" u="none" strike="noStrike" cap="none" spc="0">
                          <a:solidFill>
                            <a:schemeClr val="bg1"/>
                          </a:solidFill>
                          <a:effectLst/>
                        </a:rPr>
                        <a:t>55</a:t>
                      </a:r>
                      <a:endParaRPr lang="en-US" sz="1600" b="0" i="0" u="none" strike="noStrike" cap="none" spc="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l" fontAlgn="t"/>
                      <a:r>
                        <a:rPr lang="en-US" sz="1600" u="none" strike="noStrike" cap="none" spc="0" dirty="0">
                          <a:solidFill>
                            <a:schemeClr val="bg1"/>
                          </a:solidFill>
                          <a:effectLst/>
                        </a:rPr>
                        <a:t>Regional Occupational Centers/Program</a:t>
                      </a:r>
                      <a:endParaRPr lang="en-US" sz="1600" b="0" i="0" u="none" strike="noStrike" cap="none" spc="0" dirty="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l" fontAlgn="t"/>
                      <a:r>
                        <a:rPr lang="en-US" sz="1600" b="0" i="0" u="none" strike="noStrike" cap="none" spc="0">
                          <a:solidFill>
                            <a:schemeClr val="bg1"/>
                          </a:solidFill>
                          <a:effectLst/>
                          <a:latin typeface="Arial" panose="020B0604020202020204" pitchFamily="34" charset="0"/>
                        </a:rPr>
                        <a:t>SENR</a:t>
                      </a: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extLst>
                  <a:ext uri="{0D108BD9-81ED-4DB2-BD59-A6C34878D82A}">
                    <a16:rowId xmlns:a16="http://schemas.microsoft.com/office/drawing/2014/main" val="85149540"/>
                  </a:ext>
                </a:extLst>
              </a:tr>
              <a:tr h="458168">
                <a:tc>
                  <a:txBody>
                    <a:bodyPr/>
                    <a:lstStyle/>
                    <a:p>
                      <a:pPr algn="l" fontAlgn="t"/>
                      <a:r>
                        <a:rPr lang="en-US" sz="1600" u="none" strike="noStrike" cap="none" spc="0">
                          <a:solidFill>
                            <a:schemeClr val="bg1"/>
                          </a:solidFill>
                          <a:effectLst/>
                        </a:rPr>
                        <a:t>60</a:t>
                      </a:r>
                      <a:endParaRPr lang="en-US" sz="1600" b="0" i="0" u="none" strike="noStrike" cap="none" spc="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l" fontAlgn="t"/>
                      <a:r>
                        <a:rPr lang="en-US" sz="1600" u="none" strike="noStrike" cap="none" spc="0">
                          <a:solidFill>
                            <a:schemeClr val="bg1"/>
                          </a:solidFill>
                          <a:effectLst/>
                        </a:rPr>
                        <a:t>Transition Work-Based Experience </a:t>
                      </a:r>
                      <a:endParaRPr lang="en-US" sz="1600" b="0" i="0" u="none" strike="noStrike" cap="none" spc="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l" fontAlgn="t"/>
                      <a:r>
                        <a:rPr lang="en-US" sz="1600" b="0" i="0" u="none" strike="noStrike" cap="none" spc="0">
                          <a:solidFill>
                            <a:schemeClr val="bg1"/>
                          </a:solidFill>
                          <a:effectLst/>
                          <a:latin typeface="Arial" panose="020B0604020202020204" pitchFamily="34" charset="0"/>
                        </a:rPr>
                        <a:t>SPED</a:t>
                      </a:r>
                    </a:p>
                  </a:txBody>
                  <a:tcPr marL="59423" marR="0" marT="79886" marB="127335">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extLst>
                  <a:ext uri="{0D108BD9-81ED-4DB2-BD59-A6C34878D82A}">
                    <a16:rowId xmlns:a16="http://schemas.microsoft.com/office/drawing/2014/main" val="2376526706"/>
                  </a:ext>
                </a:extLst>
              </a:tr>
              <a:tr h="458168">
                <a:tc>
                  <a:txBody>
                    <a:bodyPr/>
                    <a:lstStyle/>
                    <a:p>
                      <a:pPr algn="l" fontAlgn="t"/>
                      <a:r>
                        <a:rPr lang="en-US" sz="1600" u="none" strike="noStrike" cap="none" spc="0">
                          <a:solidFill>
                            <a:schemeClr val="bg1"/>
                          </a:solidFill>
                          <a:effectLst/>
                        </a:rPr>
                        <a:t>65</a:t>
                      </a:r>
                      <a:endParaRPr lang="en-US" sz="1600" b="0" i="0" u="none" strike="noStrike" cap="none" spc="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l" fontAlgn="t"/>
                      <a:r>
                        <a:rPr lang="en-US" sz="1600" u="none" strike="noStrike" cap="none" spc="0" dirty="0">
                          <a:solidFill>
                            <a:schemeClr val="bg1"/>
                          </a:solidFill>
                          <a:effectLst/>
                        </a:rPr>
                        <a:t>Transition Classroom-Based Work Exploration</a:t>
                      </a:r>
                      <a:endParaRPr lang="en-US" sz="1600" b="0" i="0" u="none" strike="noStrike" cap="none" spc="0" dirty="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l" fontAlgn="t"/>
                      <a:r>
                        <a:rPr lang="en-US" sz="1600" b="0" i="0" u="none" strike="noStrike" cap="none" spc="0" dirty="0">
                          <a:solidFill>
                            <a:schemeClr val="bg1"/>
                          </a:solidFill>
                          <a:effectLst/>
                          <a:latin typeface="Arial" panose="020B0604020202020204" pitchFamily="34" charset="0"/>
                        </a:rPr>
                        <a:t>SPED</a:t>
                      </a: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extLst>
                  <a:ext uri="{0D108BD9-81ED-4DB2-BD59-A6C34878D82A}">
                    <a16:rowId xmlns:a16="http://schemas.microsoft.com/office/drawing/2014/main" val="1664431476"/>
                  </a:ext>
                </a:extLst>
              </a:tr>
            </a:tbl>
          </a:graphicData>
        </a:graphic>
      </p:graphicFrame>
      <p:grpSp>
        <p:nvGrpSpPr>
          <p:cNvPr id="41" name="Group 40">
            <a:extLst>
              <a:ext uri="{FF2B5EF4-FFF2-40B4-BE49-F238E27FC236}">
                <a16:creationId xmlns:a16="http://schemas.microsoft.com/office/drawing/2014/main" id="{68C51A35-A8FE-4690-B03E-C29163B1AA66}"/>
              </a:ext>
              <a:ext uri="{C183D7F6-B498-43B3-948B-1728B52AA6E4}">
                <adec:decorative xmlns:adec="http://schemas.microsoft.com/office/drawing/2017/decorative" val="1"/>
              </a:ext>
            </a:extLst>
          </p:cNvPr>
          <p:cNvGrpSpPr/>
          <p:nvPr/>
        </p:nvGrpSpPr>
        <p:grpSpPr>
          <a:xfrm>
            <a:off x="0" y="6399535"/>
            <a:ext cx="12192001" cy="492637"/>
            <a:chOff x="0" y="6399535"/>
            <a:chExt cx="12192001" cy="492637"/>
          </a:xfrm>
        </p:grpSpPr>
        <p:sp>
          <p:nvSpPr>
            <p:cNvPr id="42" name="Rectangle 41">
              <a:extLst>
                <a:ext uri="{FF2B5EF4-FFF2-40B4-BE49-F238E27FC236}">
                  <a16:creationId xmlns:a16="http://schemas.microsoft.com/office/drawing/2014/main" id="{52D6163A-F849-4EED-A981-69E8BC795EDE}"/>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3" name="Slide Number Placeholder 5">
              <a:extLst>
                <a:ext uri="{FF2B5EF4-FFF2-40B4-BE49-F238E27FC236}">
                  <a16:creationId xmlns:a16="http://schemas.microsoft.com/office/drawing/2014/main" id="{AADED92B-2078-4B2F-A15A-457AD6A6A267}"/>
                </a:ext>
              </a:extLst>
            </p:cNvPr>
            <p:cNvSpPr txBox="1">
              <a:spLocks/>
            </p:cNvSpPr>
            <p:nvPr/>
          </p:nvSpPr>
          <p:spPr>
            <a:xfrm>
              <a:off x="11772001" y="6399535"/>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27</a:t>
              </a:fld>
              <a:endParaRPr lang="en-US"/>
            </a:p>
          </p:txBody>
        </p:sp>
        <p:sp>
          <p:nvSpPr>
            <p:cNvPr id="44" name="Rectangle 43">
              <a:extLst>
                <a:ext uri="{FF2B5EF4-FFF2-40B4-BE49-F238E27FC236}">
                  <a16:creationId xmlns:a16="http://schemas.microsoft.com/office/drawing/2014/main" id="{5905F4CF-FDC2-458E-A2C6-303FFF32BF83}"/>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6" name="Rectangle 45">
              <a:extLst>
                <a:ext uri="{FF2B5EF4-FFF2-40B4-BE49-F238E27FC236}">
                  <a16:creationId xmlns:a16="http://schemas.microsoft.com/office/drawing/2014/main" id="{741A43A6-F38A-4291-B8A9-6A983C4E178C}"/>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48" name="Graphic 47">
              <a:extLst>
                <a:ext uri="{FF2B5EF4-FFF2-40B4-BE49-F238E27FC236}">
                  <a16:creationId xmlns:a16="http://schemas.microsoft.com/office/drawing/2014/main" id="{BEC10F53-25A4-4257-9560-55A78C9DB99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50" name="Rectangle 49">
              <a:extLst>
                <a:ext uri="{FF2B5EF4-FFF2-40B4-BE49-F238E27FC236}">
                  <a16:creationId xmlns:a16="http://schemas.microsoft.com/office/drawing/2014/main" id="{220D81B2-1FD6-451C-B66F-AA061D7436C6}"/>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1" name="Rectangle 50">
              <a:extLst>
                <a:ext uri="{FF2B5EF4-FFF2-40B4-BE49-F238E27FC236}">
                  <a16:creationId xmlns:a16="http://schemas.microsoft.com/office/drawing/2014/main" id="{F13A7B39-4E73-45A5-B19A-FBCD96341C16}"/>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2" name="Graphic 51">
              <a:extLst>
                <a:ext uri="{FF2B5EF4-FFF2-40B4-BE49-F238E27FC236}">
                  <a16:creationId xmlns:a16="http://schemas.microsoft.com/office/drawing/2014/main" id="{1F9A4D4F-1422-4A8A-BCD2-20D5C0FD355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grpSp>
      <p:sp>
        <p:nvSpPr>
          <p:cNvPr id="3" name="Footer Placeholder 2">
            <a:extLst>
              <a:ext uri="{FF2B5EF4-FFF2-40B4-BE49-F238E27FC236}">
                <a16:creationId xmlns:a16="http://schemas.microsoft.com/office/drawing/2014/main" id="{BEC8DFC3-AEB0-3347-9B11-1D0B4B43921A}"/>
              </a:ext>
            </a:extLst>
          </p:cNvPr>
          <p:cNvSpPr>
            <a:spLocks noGrp="1"/>
          </p:cNvSpPr>
          <p:nvPr>
            <p:ph type="ftr" sz="quarter" idx="11"/>
          </p:nvPr>
        </p:nvSpPr>
        <p:spPr>
          <a:xfrm>
            <a:off x="180474" y="6421834"/>
            <a:ext cx="4114800" cy="365125"/>
          </a:xfrm>
        </p:spPr>
        <p:txBody>
          <a:bodyPr/>
          <a:lstStyle/>
          <a:p>
            <a:r>
              <a:rPr lang="en-US">
                <a:solidFill>
                  <a:schemeClr val="tx1">
                    <a:lumMod val="75000"/>
                    <a:lumOff val="25000"/>
                  </a:schemeClr>
                </a:solidFill>
              </a:rPr>
              <a:t>Work-Based Learning Data Population v1.1 November 24, 2020</a:t>
            </a:r>
            <a:endParaRPr lang="en-US" dirty="0">
              <a:solidFill>
                <a:schemeClr val="tx1">
                  <a:lumMod val="75000"/>
                  <a:lumOff val="25000"/>
                </a:schemeClr>
              </a:solidFill>
            </a:endParaRPr>
          </a:p>
        </p:txBody>
      </p:sp>
    </p:spTree>
    <p:extLst>
      <p:ext uri="{BB962C8B-B14F-4D97-AF65-F5344CB8AC3E}">
        <p14:creationId xmlns:p14="http://schemas.microsoft.com/office/powerpoint/2010/main" val="3647638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42C33-2176-4FC5-9017-330E6D913013}"/>
              </a:ext>
            </a:extLst>
          </p:cNvPr>
          <p:cNvSpPr>
            <a:spLocks noGrp="1"/>
          </p:cNvSpPr>
          <p:nvPr>
            <p:ph type="title"/>
          </p:nvPr>
        </p:nvSpPr>
        <p:spPr>
          <a:xfrm>
            <a:off x="536051" y="110203"/>
            <a:ext cx="6283835" cy="1325563"/>
          </a:xfrm>
        </p:spPr>
        <p:txBody>
          <a:bodyPr>
            <a:normAutofit/>
          </a:bodyPr>
          <a:lstStyle/>
          <a:p>
            <a:r>
              <a:rPr lang="en-US" sz="3200" dirty="0">
                <a:latin typeface="Arial Black" panose="020B0A04020102020204" pitchFamily="34" charset="0"/>
              </a:rPr>
              <a:t>WBLR Type: Internship (10)</a:t>
            </a:r>
          </a:p>
        </p:txBody>
      </p:sp>
      <p:sp>
        <p:nvSpPr>
          <p:cNvPr id="3" name="Content Placeholder 2">
            <a:extLst>
              <a:ext uri="{FF2B5EF4-FFF2-40B4-BE49-F238E27FC236}">
                <a16:creationId xmlns:a16="http://schemas.microsoft.com/office/drawing/2014/main" id="{84A14CA6-1584-4550-B6B6-CA6DEDF64023}"/>
              </a:ext>
            </a:extLst>
          </p:cNvPr>
          <p:cNvSpPr>
            <a:spLocks noGrp="1"/>
          </p:cNvSpPr>
          <p:nvPr>
            <p:ph idx="1"/>
          </p:nvPr>
        </p:nvSpPr>
        <p:spPr>
          <a:xfrm>
            <a:off x="320788" y="1256428"/>
            <a:ext cx="6178311" cy="5315603"/>
          </a:xfrm>
        </p:spPr>
        <p:txBody>
          <a:bodyPr anchor="t">
            <a:noAutofit/>
          </a:bodyPr>
          <a:lstStyle/>
          <a:p>
            <a:pPr marL="0" indent="0">
              <a:buNone/>
            </a:pPr>
            <a:r>
              <a:rPr lang="en-US" sz="1800" dirty="0"/>
              <a:t>Internships are county, district, or school-sponsored experiences that expose students to work in partnerships with local business, industries, or other organizations in the community. </a:t>
            </a:r>
          </a:p>
          <a:p>
            <a:pPr marL="0" indent="0">
              <a:buNone/>
            </a:pPr>
            <a:r>
              <a:rPr lang="en-US" sz="1800" dirty="0"/>
              <a:t>Internships can: </a:t>
            </a:r>
          </a:p>
          <a:p>
            <a:pPr lvl="1"/>
            <a:r>
              <a:rPr lang="en-US" sz="1800" dirty="0"/>
              <a:t>be paid or unpaid</a:t>
            </a:r>
          </a:p>
          <a:p>
            <a:pPr lvl="1"/>
            <a:r>
              <a:rPr lang="en-US" sz="1800" dirty="0"/>
              <a:t>occur over the summer or during the school year</a:t>
            </a:r>
          </a:p>
          <a:p>
            <a:pPr lvl="1"/>
            <a:r>
              <a:rPr lang="en-US" sz="1800" dirty="0"/>
              <a:t>occur at any business type, profit or non-profit, in various settings such as  community classroom, Co-Op CTE/ Vocational Education</a:t>
            </a:r>
          </a:p>
          <a:p>
            <a:pPr lvl="1"/>
            <a:r>
              <a:rPr lang="en-US" sz="1800" dirty="0"/>
              <a:t>Internships may, but are not required to be connected to a CTE pathway course or any course</a:t>
            </a:r>
          </a:p>
          <a:p>
            <a:pPr marL="0" indent="0">
              <a:buNone/>
            </a:pPr>
            <a:r>
              <a:rPr lang="en-US" sz="1800" dirty="0"/>
              <a:t>Internships are not: </a:t>
            </a:r>
          </a:p>
          <a:p>
            <a:pPr lvl="1"/>
            <a:r>
              <a:rPr lang="en-US" sz="1800" dirty="0"/>
              <a:t>Job shadowing (there must be supervision and specific practice and working alongside an industry expert)</a:t>
            </a:r>
          </a:p>
          <a:p>
            <a:pPr lvl="1"/>
            <a:r>
              <a:rPr lang="en-US" sz="1800" dirty="0"/>
              <a:t>Apprenticeships </a:t>
            </a:r>
          </a:p>
          <a:p>
            <a:pPr lvl="1"/>
            <a:r>
              <a:rPr lang="en-US" sz="1800" dirty="0"/>
              <a:t>Jobs that students secure on their own (e.g., summer job)  </a:t>
            </a:r>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Student and a professional doing office work.">
            <a:extLst>
              <a:ext uri="{FF2B5EF4-FFF2-40B4-BE49-F238E27FC236}">
                <a16:creationId xmlns:a16="http://schemas.microsoft.com/office/drawing/2014/main" id="{DAEE3019-147E-43BD-8441-2E3CD4C8B20F}"/>
              </a:ext>
            </a:extLst>
          </p:cNvPr>
          <p:cNvPicPr>
            <a:picLocks noChangeAspect="1"/>
          </p:cNvPicPr>
          <p:nvPr/>
        </p:nvPicPr>
        <p:blipFill rotWithShape="1">
          <a:blip r:embed="rId3"/>
          <a:srcRect l="16038" r="-2" b="-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grpSp>
        <p:nvGrpSpPr>
          <p:cNvPr id="31" name="Group 30">
            <a:extLst>
              <a:ext uri="{FF2B5EF4-FFF2-40B4-BE49-F238E27FC236}">
                <a16:creationId xmlns:a16="http://schemas.microsoft.com/office/drawing/2014/main" id="{B5CACDB1-1F05-48C0-B9B6-2D1BE932D8BB}"/>
              </a:ext>
              <a:ext uri="{C183D7F6-B498-43B3-948B-1728B52AA6E4}">
                <adec:decorative xmlns:adec="http://schemas.microsoft.com/office/drawing/2017/decorative" val="1"/>
              </a:ext>
            </a:extLst>
          </p:cNvPr>
          <p:cNvGrpSpPr/>
          <p:nvPr/>
        </p:nvGrpSpPr>
        <p:grpSpPr>
          <a:xfrm>
            <a:off x="0" y="6399535"/>
            <a:ext cx="12192001" cy="492637"/>
            <a:chOff x="0" y="6399535"/>
            <a:chExt cx="12192001" cy="492637"/>
          </a:xfrm>
        </p:grpSpPr>
        <p:sp>
          <p:nvSpPr>
            <p:cNvPr id="32" name="Rectangle 31">
              <a:extLst>
                <a:ext uri="{FF2B5EF4-FFF2-40B4-BE49-F238E27FC236}">
                  <a16:creationId xmlns:a16="http://schemas.microsoft.com/office/drawing/2014/main" id="{984428FF-2F60-4B7F-8DFA-A3C6FE2AF9D5}"/>
                </a:ext>
              </a:extLst>
            </p:cNvPr>
            <p:cNvSpPr/>
            <p:nvPr/>
          </p:nvSpPr>
          <p:spPr>
            <a:xfrm>
              <a:off x="1" y="6399536"/>
              <a:ext cx="12192000" cy="42120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Slide Number Placeholder 5">
              <a:extLst>
                <a:ext uri="{FF2B5EF4-FFF2-40B4-BE49-F238E27FC236}">
                  <a16:creationId xmlns:a16="http://schemas.microsoft.com/office/drawing/2014/main" id="{E70AF817-C247-4CBB-86A6-A83D569A161A}"/>
                </a:ext>
              </a:extLst>
            </p:cNvPr>
            <p:cNvSpPr txBox="1">
              <a:spLocks/>
            </p:cNvSpPr>
            <p:nvPr/>
          </p:nvSpPr>
          <p:spPr>
            <a:xfrm>
              <a:off x="11772001" y="6399535"/>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28</a:t>
              </a:fld>
              <a:endParaRPr lang="en-US"/>
            </a:p>
          </p:txBody>
        </p:sp>
        <p:sp>
          <p:nvSpPr>
            <p:cNvPr id="34" name="Rectangle 33">
              <a:extLst>
                <a:ext uri="{FF2B5EF4-FFF2-40B4-BE49-F238E27FC236}">
                  <a16:creationId xmlns:a16="http://schemas.microsoft.com/office/drawing/2014/main" id="{AC461286-DF66-4122-9F00-349ACC697F28}"/>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5" name="Rectangle 34">
              <a:extLst>
                <a:ext uri="{FF2B5EF4-FFF2-40B4-BE49-F238E27FC236}">
                  <a16:creationId xmlns:a16="http://schemas.microsoft.com/office/drawing/2014/main" id="{5013126C-F07C-4B80-A1F1-B1899A3591A7}"/>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36" name="Graphic 35">
              <a:extLst>
                <a:ext uri="{FF2B5EF4-FFF2-40B4-BE49-F238E27FC236}">
                  <a16:creationId xmlns:a16="http://schemas.microsoft.com/office/drawing/2014/main" id="{B95000B8-BC71-4245-80E7-3DB2FAE951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96526" y="6441996"/>
              <a:ext cx="1218014" cy="336404"/>
            </a:xfrm>
            <a:prstGeom prst="rect">
              <a:avLst/>
            </a:prstGeom>
          </p:spPr>
        </p:pic>
        <p:sp>
          <p:nvSpPr>
            <p:cNvPr id="37" name="Rectangle 36">
              <a:extLst>
                <a:ext uri="{FF2B5EF4-FFF2-40B4-BE49-F238E27FC236}">
                  <a16:creationId xmlns:a16="http://schemas.microsoft.com/office/drawing/2014/main" id="{88790707-84A8-4062-8D66-AC7C0A3A6114}"/>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8" name="Rectangle 37">
              <a:extLst>
                <a:ext uri="{FF2B5EF4-FFF2-40B4-BE49-F238E27FC236}">
                  <a16:creationId xmlns:a16="http://schemas.microsoft.com/office/drawing/2014/main" id="{03564AEB-CA09-41B7-AF21-8887F265FC50}"/>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39" name="Graphic 38">
              <a:extLst>
                <a:ext uri="{FF2B5EF4-FFF2-40B4-BE49-F238E27FC236}">
                  <a16:creationId xmlns:a16="http://schemas.microsoft.com/office/drawing/2014/main" id="{877D99A3-BF93-4D9C-B7DD-A8EB6E18049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96526" y="6441996"/>
              <a:ext cx="1218014" cy="336404"/>
            </a:xfrm>
            <a:prstGeom prst="rect">
              <a:avLst/>
            </a:prstGeom>
          </p:spPr>
        </p:pic>
      </p:grpSp>
      <p:sp>
        <p:nvSpPr>
          <p:cNvPr id="4" name="Footer Placeholder 3">
            <a:extLst>
              <a:ext uri="{FF2B5EF4-FFF2-40B4-BE49-F238E27FC236}">
                <a16:creationId xmlns:a16="http://schemas.microsoft.com/office/drawing/2014/main" id="{3FDE0927-7290-2441-866C-8537C388AC57}"/>
              </a:ext>
            </a:extLst>
          </p:cNvPr>
          <p:cNvSpPr>
            <a:spLocks noGrp="1"/>
          </p:cNvSpPr>
          <p:nvPr>
            <p:ph type="ftr" sz="quarter" idx="11"/>
          </p:nvPr>
        </p:nvSpPr>
        <p:spPr>
          <a:xfrm>
            <a:off x="185738" y="6427572"/>
            <a:ext cx="4114800" cy="365125"/>
          </a:xfrm>
        </p:spPr>
        <p:txBody>
          <a:bodyPr/>
          <a:lstStyle/>
          <a:p>
            <a:r>
              <a:rPr lang="en-US" dirty="0">
                <a:solidFill>
                  <a:schemeClr val="bg1"/>
                </a:solidFill>
              </a:rPr>
              <a:t>Work-Based Learning Data Population v1.1 November 24, 2020</a:t>
            </a:r>
          </a:p>
        </p:txBody>
      </p:sp>
      <p:sp>
        <p:nvSpPr>
          <p:cNvPr id="6" name="Slide Number Placeholder 5">
            <a:extLst>
              <a:ext uri="{FF2B5EF4-FFF2-40B4-BE49-F238E27FC236}">
                <a16:creationId xmlns:a16="http://schemas.microsoft.com/office/drawing/2014/main" id="{89FA1D43-C6DC-394A-8B1E-D4CF449FBB51}"/>
              </a:ext>
            </a:extLst>
          </p:cNvPr>
          <p:cNvSpPr>
            <a:spLocks noGrp="1"/>
          </p:cNvSpPr>
          <p:nvPr>
            <p:ph type="sldNum" sz="quarter" idx="4294967295"/>
          </p:nvPr>
        </p:nvSpPr>
        <p:spPr>
          <a:xfrm>
            <a:off x="9448800" y="6356350"/>
            <a:ext cx="2743200" cy="365125"/>
          </a:xfrm>
          <a:prstGeom prst="rect">
            <a:avLst/>
          </a:prstGeom>
        </p:spPr>
        <p:txBody>
          <a:bodyPr/>
          <a:lstStyle/>
          <a:p>
            <a:fld id="{5D04AEA0-8566-4036-9CFB-EF44454DE956}" type="slidenum">
              <a:rPr lang="en-US" smtClean="0"/>
              <a:t>28</a:t>
            </a:fld>
            <a:endParaRPr lang="en-US"/>
          </a:p>
        </p:txBody>
      </p:sp>
    </p:spTree>
    <p:extLst>
      <p:ext uri="{BB962C8B-B14F-4D97-AF65-F5344CB8AC3E}">
        <p14:creationId xmlns:p14="http://schemas.microsoft.com/office/powerpoint/2010/main" val="827228939"/>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Small Business, ‘Mimi’s Accessories, displayed by teen entrepreneur">
            <a:extLst>
              <a:ext uri="{FF2B5EF4-FFF2-40B4-BE49-F238E27FC236}">
                <a16:creationId xmlns:a16="http://schemas.microsoft.com/office/drawing/2014/main" id="{27BB29F5-12AF-4095-966D-78D9CAD7E3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091" r="23298"/>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93" name="Rectangle 19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5599FB1-71E2-488C-9064-99AEAE695D7E}"/>
              </a:ext>
            </a:extLst>
          </p:cNvPr>
          <p:cNvSpPr>
            <a:spLocks noGrp="1"/>
          </p:cNvSpPr>
          <p:nvPr>
            <p:ph type="title"/>
          </p:nvPr>
        </p:nvSpPr>
        <p:spPr>
          <a:xfrm>
            <a:off x="371093" y="1161288"/>
            <a:ext cx="6354559" cy="1124712"/>
          </a:xfrm>
        </p:spPr>
        <p:txBody>
          <a:bodyPr anchor="b">
            <a:noAutofit/>
          </a:bodyPr>
          <a:lstStyle/>
          <a:p>
            <a:r>
              <a:rPr lang="en-US" sz="3200" dirty="0">
                <a:latin typeface="Arial Black" panose="020B0A04020102020204" pitchFamily="34" charset="0"/>
              </a:rPr>
              <a:t>WBLR Type: </a:t>
            </a:r>
            <a:br>
              <a:rPr lang="en-US" sz="3200" dirty="0">
                <a:latin typeface="Arial Black" panose="020B0A04020102020204" pitchFamily="34" charset="0"/>
              </a:rPr>
            </a:br>
            <a:r>
              <a:rPr lang="en-US" sz="3200" dirty="0">
                <a:latin typeface="Arial Black" panose="020B0A04020102020204" pitchFamily="34" charset="0"/>
              </a:rPr>
              <a:t>Student-Led Enterprise (15)</a:t>
            </a:r>
          </a:p>
        </p:txBody>
      </p:sp>
      <p:sp>
        <p:nvSpPr>
          <p:cNvPr id="194" name="Rectangle 19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5" name="Rectangle 19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FFED0E9-86F0-4AA8-A75A-7DBA7D731F90}"/>
              </a:ext>
            </a:extLst>
          </p:cNvPr>
          <p:cNvSpPr>
            <a:spLocks noGrp="1"/>
          </p:cNvSpPr>
          <p:nvPr>
            <p:ph idx="1"/>
          </p:nvPr>
        </p:nvSpPr>
        <p:spPr>
          <a:xfrm>
            <a:off x="371093" y="2562725"/>
            <a:ext cx="6354559" cy="4060418"/>
          </a:xfrm>
        </p:spPr>
        <p:txBody>
          <a:bodyPr anchor="t">
            <a:noAutofit/>
          </a:bodyPr>
          <a:lstStyle/>
          <a:p>
            <a:pPr marL="0" indent="0">
              <a:buNone/>
            </a:pPr>
            <a:r>
              <a:rPr lang="en-US" sz="1600" dirty="0"/>
              <a:t>A student-led enterprise involves the development and operation of a revenue-generating business outside the classroom but is associated with a course at the school and evaluated by the course instructor. </a:t>
            </a:r>
          </a:p>
          <a:p>
            <a:pPr marL="0" indent="0">
              <a:buNone/>
            </a:pPr>
            <a:r>
              <a:rPr lang="en-US" sz="1400" dirty="0"/>
              <a:t>A Student-Led Enterprise:</a:t>
            </a:r>
          </a:p>
          <a:p>
            <a:pPr lvl="1"/>
            <a:r>
              <a:rPr lang="en-US" sz="1400" dirty="0"/>
              <a:t>must be operated by the student (student is not just an employee of the enterprise)</a:t>
            </a:r>
          </a:p>
          <a:p>
            <a:pPr lvl="1"/>
            <a:r>
              <a:rPr lang="en-US" sz="1400" dirty="0"/>
              <a:t>must be ongoing and not a one-day event</a:t>
            </a:r>
          </a:p>
          <a:p>
            <a:pPr lvl="1"/>
            <a:r>
              <a:rPr lang="en-US" sz="1400" dirty="0"/>
              <a:t>must be tied to a course in which students develop a business and marketing plan. This may be any course, including CTE courses</a:t>
            </a:r>
          </a:p>
          <a:p>
            <a:pPr lvl="1"/>
            <a:r>
              <a:rPr lang="en-US" sz="1400" dirty="0"/>
              <a:t>must be co-curricular (time spent in and out of the classroom)</a:t>
            </a:r>
          </a:p>
          <a:p>
            <a:pPr lvl="1"/>
            <a:r>
              <a:rPr lang="en-US" sz="1400" dirty="0"/>
              <a:t>must bring in revenue (but does not need to make a profit)</a:t>
            </a:r>
          </a:p>
          <a:p>
            <a:pPr lvl="1"/>
            <a:r>
              <a:rPr lang="en-US" sz="1400" dirty="0"/>
              <a:t>can include a non-profit venture</a:t>
            </a:r>
          </a:p>
          <a:p>
            <a:pPr marL="0" indent="0">
              <a:buNone/>
            </a:pPr>
            <a:r>
              <a:rPr lang="en-US" sz="1400" dirty="0"/>
              <a:t>A student-led enterprise is not:</a:t>
            </a:r>
          </a:p>
          <a:p>
            <a:pPr lvl="1"/>
            <a:r>
              <a:rPr lang="en-US" sz="1400" dirty="0"/>
              <a:t>A student working at the campus bookstore or volunteering at the school bake sale</a:t>
            </a:r>
          </a:p>
        </p:txBody>
      </p:sp>
      <p:grpSp>
        <p:nvGrpSpPr>
          <p:cNvPr id="37" name="Group 36">
            <a:extLst>
              <a:ext uri="{FF2B5EF4-FFF2-40B4-BE49-F238E27FC236}">
                <a16:creationId xmlns:a16="http://schemas.microsoft.com/office/drawing/2014/main" id="{659042CF-D81C-43FE-8FCA-EDDE46D16C91}"/>
              </a:ext>
              <a:ext uri="{C183D7F6-B498-43B3-948B-1728B52AA6E4}">
                <adec:decorative xmlns:adec="http://schemas.microsoft.com/office/drawing/2017/decorative" val="1"/>
              </a:ext>
            </a:extLst>
          </p:cNvPr>
          <p:cNvGrpSpPr/>
          <p:nvPr/>
        </p:nvGrpSpPr>
        <p:grpSpPr>
          <a:xfrm>
            <a:off x="0" y="6399535"/>
            <a:ext cx="12192001" cy="492637"/>
            <a:chOff x="0" y="6399535"/>
            <a:chExt cx="12192001" cy="492637"/>
          </a:xfrm>
        </p:grpSpPr>
        <p:sp>
          <p:nvSpPr>
            <p:cNvPr id="38" name="Rectangle 37">
              <a:extLst>
                <a:ext uri="{FF2B5EF4-FFF2-40B4-BE49-F238E27FC236}">
                  <a16:creationId xmlns:a16="http://schemas.microsoft.com/office/drawing/2014/main" id="{79A5B5A9-956D-4B21-847E-ACE1F82A2966}"/>
                </a:ext>
              </a:extLst>
            </p:cNvPr>
            <p:cNvSpPr/>
            <p:nvPr/>
          </p:nvSpPr>
          <p:spPr>
            <a:xfrm>
              <a:off x="1" y="6399536"/>
              <a:ext cx="12192000" cy="42120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9" name="Slide Number Placeholder 5">
              <a:extLst>
                <a:ext uri="{FF2B5EF4-FFF2-40B4-BE49-F238E27FC236}">
                  <a16:creationId xmlns:a16="http://schemas.microsoft.com/office/drawing/2014/main" id="{CA2E7D7B-8386-4D32-AD06-6505AAD8C5FD}"/>
                </a:ext>
              </a:extLst>
            </p:cNvPr>
            <p:cNvSpPr txBox="1">
              <a:spLocks/>
            </p:cNvSpPr>
            <p:nvPr/>
          </p:nvSpPr>
          <p:spPr>
            <a:xfrm>
              <a:off x="11772001" y="6399535"/>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29</a:t>
              </a:fld>
              <a:endParaRPr lang="en-US"/>
            </a:p>
          </p:txBody>
        </p:sp>
        <p:sp>
          <p:nvSpPr>
            <p:cNvPr id="40" name="Rectangle 39">
              <a:extLst>
                <a:ext uri="{FF2B5EF4-FFF2-40B4-BE49-F238E27FC236}">
                  <a16:creationId xmlns:a16="http://schemas.microsoft.com/office/drawing/2014/main" id="{8BA0125B-E40E-4DB3-B355-0C5074DCC768}"/>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1" name="Rectangle 40">
              <a:extLst>
                <a:ext uri="{FF2B5EF4-FFF2-40B4-BE49-F238E27FC236}">
                  <a16:creationId xmlns:a16="http://schemas.microsoft.com/office/drawing/2014/main" id="{886EA77A-F89E-46DB-8DEC-B61A645D89DB}"/>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42" name="Graphic 41">
              <a:extLst>
                <a:ext uri="{FF2B5EF4-FFF2-40B4-BE49-F238E27FC236}">
                  <a16:creationId xmlns:a16="http://schemas.microsoft.com/office/drawing/2014/main" id="{00110B1F-942B-4F58-BBF1-89D84694BEF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96526" y="6441996"/>
              <a:ext cx="1218014" cy="336404"/>
            </a:xfrm>
            <a:prstGeom prst="rect">
              <a:avLst/>
            </a:prstGeom>
          </p:spPr>
        </p:pic>
        <p:sp>
          <p:nvSpPr>
            <p:cNvPr id="43" name="Rectangle 42">
              <a:extLst>
                <a:ext uri="{FF2B5EF4-FFF2-40B4-BE49-F238E27FC236}">
                  <a16:creationId xmlns:a16="http://schemas.microsoft.com/office/drawing/2014/main" id="{C4263C8B-B3B7-43B4-A3DF-ADC2B1A74CA5}"/>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4" name="Rectangle 43">
              <a:extLst>
                <a:ext uri="{FF2B5EF4-FFF2-40B4-BE49-F238E27FC236}">
                  <a16:creationId xmlns:a16="http://schemas.microsoft.com/office/drawing/2014/main" id="{958016EB-49F5-4ADE-848B-3D5AFA7DB09E}"/>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45" name="Graphic 44">
              <a:extLst>
                <a:ext uri="{FF2B5EF4-FFF2-40B4-BE49-F238E27FC236}">
                  <a16:creationId xmlns:a16="http://schemas.microsoft.com/office/drawing/2014/main" id="{5DDA5CC9-9E5C-481A-946B-39D002D4DA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96526" y="6441996"/>
              <a:ext cx="1218014" cy="336404"/>
            </a:xfrm>
            <a:prstGeom prst="rect">
              <a:avLst/>
            </a:prstGeom>
          </p:spPr>
        </p:pic>
      </p:grpSp>
      <p:sp>
        <p:nvSpPr>
          <p:cNvPr id="4" name="Footer Placeholder 3">
            <a:extLst>
              <a:ext uri="{FF2B5EF4-FFF2-40B4-BE49-F238E27FC236}">
                <a16:creationId xmlns:a16="http://schemas.microsoft.com/office/drawing/2014/main" id="{CAF283E7-A938-DA42-8F6E-44FFFCB6C8A3}"/>
              </a:ext>
            </a:extLst>
          </p:cNvPr>
          <p:cNvSpPr>
            <a:spLocks noGrp="1"/>
          </p:cNvSpPr>
          <p:nvPr>
            <p:ph type="ftr" sz="quarter" idx="11"/>
          </p:nvPr>
        </p:nvSpPr>
        <p:spPr>
          <a:xfrm>
            <a:off x="210353" y="6398180"/>
            <a:ext cx="4114800" cy="365125"/>
          </a:xfrm>
        </p:spPr>
        <p:txBody>
          <a:bodyPr/>
          <a:lstStyle/>
          <a:p>
            <a:r>
              <a:rPr lang="en-US">
                <a:solidFill>
                  <a:schemeClr val="tx1"/>
                </a:solidFill>
              </a:rPr>
              <a:t>Work-Based Learning Data Population v1.1 November 24, 2020</a:t>
            </a:r>
            <a:endParaRPr lang="en-US" dirty="0">
              <a:solidFill>
                <a:schemeClr val="tx1"/>
              </a:solidFill>
            </a:endParaRPr>
          </a:p>
        </p:txBody>
      </p:sp>
    </p:spTree>
    <p:extLst>
      <p:ext uri="{BB962C8B-B14F-4D97-AF65-F5344CB8AC3E}">
        <p14:creationId xmlns:p14="http://schemas.microsoft.com/office/powerpoint/2010/main" val="3020569030"/>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234C221-D094-445D-A8B7-0030E816562D}"/>
              </a:ext>
            </a:extLst>
          </p:cNvPr>
          <p:cNvSpPr>
            <a:spLocks noGrp="1"/>
          </p:cNvSpPr>
          <p:nvPr>
            <p:ph type="sldNum" sz="quarter" idx="11"/>
          </p:nvPr>
        </p:nvSpPr>
        <p:spPr/>
        <p:txBody>
          <a:bodyPr/>
          <a:lstStyle/>
          <a:p>
            <a:fld id="{4B73C415-D670-4716-A5EC-CC4D52CA2BAC}" type="slidenum">
              <a:rPr lang="en-US" smtClean="0"/>
              <a:pPr/>
              <a:t>3</a:t>
            </a:fld>
            <a:endParaRPr lang="en-US" dirty="0"/>
          </a:p>
        </p:txBody>
      </p:sp>
      <p:pic>
        <p:nvPicPr>
          <p:cNvPr id="23" name="Picture Placeholder 22" descr="Hand written agenda">
            <a:extLst>
              <a:ext uri="{FF2B5EF4-FFF2-40B4-BE49-F238E27FC236}">
                <a16:creationId xmlns:a16="http://schemas.microsoft.com/office/drawing/2014/main" id="{426FC4D8-6BA6-6D41-B343-8824F9334330}"/>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020" r="1020"/>
          <a:stretch>
            <a:fillRect/>
          </a:stretch>
        </p:blipFill>
        <p:spPr/>
      </p:pic>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dirty="0"/>
              <a:t>Agenda</a:t>
            </a:r>
          </a:p>
        </p:txBody>
      </p:sp>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5"/>
          </p:nvPr>
        </p:nvSpPr>
        <p:spPr>
          <a:xfrm>
            <a:off x="6697996" y="2311299"/>
            <a:ext cx="1800000" cy="360000"/>
          </a:xfrm>
        </p:spPr>
        <p:txBody>
          <a:bodyPr/>
          <a:lstStyle/>
          <a:p>
            <a:r>
              <a:rPr lang="en-US" sz="1400" dirty="0">
                <a:solidFill>
                  <a:schemeClr val="tx1">
                    <a:lumMod val="75000"/>
                    <a:lumOff val="25000"/>
                  </a:schemeClr>
                </a:solidFill>
              </a:rPr>
              <a:t>Overview</a:t>
            </a:r>
            <a:r>
              <a:rPr lang="en-US" dirty="0">
                <a:solidFill>
                  <a:schemeClr val="tx1">
                    <a:lumMod val="75000"/>
                    <a:lumOff val="25000"/>
                  </a:schemeClr>
                </a:solidFill>
              </a:rPr>
              <a:t> </a:t>
            </a:r>
          </a:p>
        </p:txBody>
      </p:sp>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6"/>
          </p:nvPr>
        </p:nvSpPr>
        <p:spPr>
          <a:xfrm>
            <a:off x="8954264" y="2311299"/>
            <a:ext cx="1800000" cy="360000"/>
          </a:xfrm>
        </p:spPr>
        <p:txBody>
          <a:bodyPr/>
          <a:lstStyle/>
          <a:p>
            <a:r>
              <a:rPr lang="en-US" dirty="0">
                <a:solidFill>
                  <a:schemeClr val="tx1">
                    <a:lumMod val="75000"/>
                    <a:lumOff val="25000"/>
                  </a:schemeClr>
                </a:solidFill>
              </a:rPr>
              <a:t>Data Submission</a:t>
            </a: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p:nvPr/>
        </p:nvSpPr>
        <p:spPr>
          <a:xfrm>
            <a:off x="7040785" y="1059677"/>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Graphic 33" descr="World">
            <a:extLst>
              <a:ext uri="{FF2B5EF4-FFF2-40B4-BE49-F238E27FC236}">
                <a16:creationId xmlns:a16="http://schemas.microsoft.com/office/drawing/2014/main" id="{01B04A53-CFF0-41E3-A36F-790D2F6B635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80279" y="1253769"/>
            <a:ext cx="780835" cy="780835"/>
          </a:xfrm>
          <a:prstGeom prst="rect">
            <a:avLst/>
          </a:prstGeom>
        </p:spPr>
      </p:pic>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6823996" y="2808499"/>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p:nvPr/>
        </p:nvSpPr>
        <p:spPr>
          <a:xfrm>
            <a:off x="9295324" y="1059677"/>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phic 31" descr="Upload">
            <a:extLst>
              <a:ext uri="{FF2B5EF4-FFF2-40B4-BE49-F238E27FC236}">
                <a16:creationId xmlns:a16="http://schemas.microsoft.com/office/drawing/2014/main" id="{A67046E4-7EA7-414C-8B67-BE9C73705C8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445450" y="1243137"/>
            <a:ext cx="780835" cy="780835"/>
          </a:xfrm>
          <a:prstGeom prst="rect">
            <a:avLst/>
          </a:prstGeom>
        </p:spPr>
      </p:pic>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9078535" y="2808499"/>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BD8ABF0E-A7DF-AC42-9351-F879467E4E7E}"/>
              </a:ext>
              <a:ext uri="{C183D7F6-B498-43B3-948B-1728B52AA6E4}">
                <adec:decorative xmlns:adec="http://schemas.microsoft.com/office/drawing/2017/decorative" val="1"/>
              </a:ext>
            </a:extLst>
          </p:cNvPr>
          <p:cNvSpPr/>
          <p:nvPr/>
        </p:nvSpPr>
        <p:spPr>
          <a:xfrm>
            <a:off x="9285618" y="3466753"/>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 Placeholder 9">
            <a:extLst>
              <a:ext uri="{FF2B5EF4-FFF2-40B4-BE49-F238E27FC236}">
                <a16:creationId xmlns:a16="http://schemas.microsoft.com/office/drawing/2014/main" id="{4E73C20E-DB71-7647-B3E5-699D32DF1F33}"/>
              </a:ext>
            </a:extLst>
          </p:cNvPr>
          <p:cNvSpPr txBox="1">
            <a:spLocks/>
          </p:cNvSpPr>
          <p:nvPr/>
        </p:nvSpPr>
        <p:spPr>
          <a:xfrm>
            <a:off x="8954264" y="4667819"/>
            <a:ext cx="1800000" cy="36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r>
              <a:rPr lang="en-US" sz="1400" dirty="0"/>
              <a:t>Wrap-Up</a:t>
            </a:r>
            <a:r>
              <a:rPr lang="en-US" dirty="0"/>
              <a:t> </a:t>
            </a:r>
          </a:p>
        </p:txBody>
      </p:sp>
      <p:cxnSp>
        <p:nvCxnSpPr>
          <p:cNvPr id="39" name="Straight Connector 38">
            <a:extLst>
              <a:ext uri="{FF2B5EF4-FFF2-40B4-BE49-F238E27FC236}">
                <a16:creationId xmlns:a16="http://schemas.microsoft.com/office/drawing/2014/main" id="{F467A9C6-1219-EE40-B99D-D1E687951E34}"/>
              </a:ext>
              <a:ext uri="{C183D7F6-B498-43B3-948B-1728B52AA6E4}">
                <adec:decorative xmlns:adec="http://schemas.microsoft.com/office/drawing/2017/decorative" val="1"/>
              </a:ext>
            </a:extLst>
          </p:cNvPr>
          <p:cNvCxnSpPr>
            <a:cxnSpLocks/>
          </p:cNvCxnSpPr>
          <p:nvPr/>
        </p:nvCxnSpPr>
        <p:spPr>
          <a:xfrm>
            <a:off x="9206264" y="5166204"/>
            <a:ext cx="154800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27" name="Graphic 26" descr="Present">
            <a:extLst>
              <a:ext uri="{FF2B5EF4-FFF2-40B4-BE49-F238E27FC236}">
                <a16:creationId xmlns:a16="http://schemas.microsoft.com/office/drawing/2014/main" id="{16FE0B01-3C4E-CF46-BF4C-5DDEA14C59D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440690" y="3623461"/>
            <a:ext cx="823478" cy="823478"/>
          </a:xfrm>
          <a:prstGeom prst="rect">
            <a:avLst/>
          </a:prstGeom>
        </p:spPr>
      </p:pic>
      <p:sp>
        <p:nvSpPr>
          <p:cNvPr id="37" name="Text Placeholder 5">
            <a:extLst>
              <a:ext uri="{FF2B5EF4-FFF2-40B4-BE49-F238E27FC236}">
                <a16:creationId xmlns:a16="http://schemas.microsoft.com/office/drawing/2014/main" id="{333E7A44-AAF4-4021-BB47-756A0C1FBDB4}"/>
              </a:ext>
            </a:extLst>
          </p:cNvPr>
          <p:cNvSpPr txBox="1">
            <a:spLocks/>
          </p:cNvSpPr>
          <p:nvPr/>
        </p:nvSpPr>
        <p:spPr>
          <a:xfrm>
            <a:off x="6786068" y="4806204"/>
            <a:ext cx="1711928" cy="36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Data Details</a:t>
            </a:r>
          </a:p>
        </p:txBody>
      </p:sp>
      <p:sp>
        <p:nvSpPr>
          <p:cNvPr id="40" name="Rectangle 39">
            <a:extLst>
              <a:ext uri="{FF2B5EF4-FFF2-40B4-BE49-F238E27FC236}">
                <a16:creationId xmlns:a16="http://schemas.microsoft.com/office/drawing/2014/main" id="{379351CD-FFB9-4162-AFF1-E9821D8C6D36}"/>
              </a:ext>
              <a:ext uri="{C183D7F6-B498-43B3-948B-1728B52AA6E4}">
                <adec:decorative xmlns:adec="http://schemas.microsoft.com/office/drawing/2017/decorative" val="1"/>
              </a:ext>
            </a:extLst>
          </p:cNvPr>
          <p:cNvSpPr/>
          <p:nvPr/>
        </p:nvSpPr>
        <p:spPr>
          <a:xfrm>
            <a:off x="6981565" y="3454488"/>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Graphic 40" descr="Magnifying glass">
            <a:extLst>
              <a:ext uri="{FF2B5EF4-FFF2-40B4-BE49-F238E27FC236}">
                <a16:creationId xmlns:a16="http://schemas.microsoft.com/office/drawing/2014/main" id="{83894A1A-BB09-4A2D-9B0B-135F25A8B27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7128397" y="3539816"/>
            <a:ext cx="882262" cy="882262"/>
          </a:xfrm>
          <a:prstGeom prst="rect">
            <a:avLst/>
          </a:prstGeom>
        </p:spPr>
      </p:pic>
      <p:cxnSp>
        <p:nvCxnSpPr>
          <p:cNvPr id="42" name="Straight Connector 41">
            <a:extLst>
              <a:ext uri="{FF2B5EF4-FFF2-40B4-BE49-F238E27FC236}">
                <a16:creationId xmlns:a16="http://schemas.microsoft.com/office/drawing/2014/main" id="{F5D8887D-3BEC-4CFE-9DB4-2494AE5B261A}"/>
              </a:ext>
              <a:ext uri="{C183D7F6-B498-43B3-948B-1728B52AA6E4}">
                <adec:decorative xmlns:adec="http://schemas.microsoft.com/office/drawing/2017/decorative" val="1"/>
              </a:ext>
            </a:extLst>
          </p:cNvPr>
          <p:cNvCxnSpPr>
            <a:cxnSpLocks/>
          </p:cNvCxnSpPr>
          <p:nvPr/>
        </p:nvCxnSpPr>
        <p:spPr>
          <a:xfrm>
            <a:off x="6893971" y="5206605"/>
            <a:ext cx="1548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61508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B47CB-4E59-435A-8397-F4AF157A1AAC}"/>
              </a:ext>
            </a:extLst>
          </p:cNvPr>
          <p:cNvSpPr>
            <a:spLocks noGrp="1"/>
          </p:cNvSpPr>
          <p:nvPr>
            <p:ph type="title"/>
          </p:nvPr>
        </p:nvSpPr>
        <p:spPr>
          <a:xfrm>
            <a:off x="531378" y="3506768"/>
            <a:ext cx="11418219" cy="1741820"/>
          </a:xfrm>
        </p:spPr>
        <p:txBody>
          <a:bodyPr anchor="ctr">
            <a:normAutofit/>
          </a:bodyPr>
          <a:lstStyle/>
          <a:p>
            <a:r>
              <a:rPr lang="en-US" sz="3200" dirty="0">
                <a:latin typeface="Arial Black" panose="020B0A04020102020204" pitchFamily="34" charset="0"/>
              </a:rPr>
              <a:t>WBLR Type: Virtual/Simulated Work-Based Learning (20)</a:t>
            </a:r>
          </a:p>
        </p:txBody>
      </p:sp>
      <p:pic>
        <p:nvPicPr>
          <p:cNvPr id="6146" name="Picture 2" descr="Web Design Companies photo">
            <a:extLst>
              <a:ext uri="{FF2B5EF4-FFF2-40B4-BE49-F238E27FC236}">
                <a16:creationId xmlns:a16="http://schemas.microsoft.com/office/drawing/2014/main" id="{D66D4E50-2E84-43C9-AA0E-2521702458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682" b="35339"/>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58F9445-6D86-4670-AE74-3080AF0C7FAE}"/>
              </a:ext>
            </a:extLst>
          </p:cNvPr>
          <p:cNvSpPr>
            <a:spLocks noGrp="1"/>
          </p:cNvSpPr>
          <p:nvPr>
            <p:ph idx="1"/>
          </p:nvPr>
        </p:nvSpPr>
        <p:spPr>
          <a:xfrm>
            <a:off x="1032365" y="4827389"/>
            <a:ext cx="10482174" cy="1404937"/>
          </a:xfrm>
        </p:spPr>
        <p:txBody>
          <a:bodyPr anchor="ctr">
            <a:normAutofit/>
          </a:bodyPr>
          <a:lstStyle/>
          <a:p>
            <a:pPr marL="0" indent="0">
              <a:buNone/>
            </a:pPr>
            <a:r>
              <a:rPr lang="en-US" sz="1800" dirty="0"/>
              <a:t>A Virtual/Simulated Work-Based Learning is a program where students can gain business experience through a virtual environment that is aligned to the classroom curriculum. The virtual or simulated program must be tied to a course in which students develop their own business plans and websites, but must consist of more than an online course</a:t>
            </a:r>
          </a:p>
        </p:txBody>
      </p:sp>
      <p:grpSp>
        <p:nvGrpSpPr>
          <p:cNvPr id="25" name="Group 24">
            <a:extLst>
              <a:ext uri="{FF2B5EF4-FFF2-40B4-BE49-F238E27FC236}">
                <a16:creationId xmlns:a16="http://schemas.microsoft.com/office/drawing/2014/main" id="{AD8B4688-8C3B-4A0A-BDD2-D4AB7DCACE5C}"/>
              </a:ext>
              <a:ext uri="{C183D7F6-B498-43B3-948B-1728B52AA6E4}">
                <adec:decorative xmlns:adec="http://schemas.microsoft.com/office/drawing/2017/decorative" val="1"/>
              </a:ext>
            </a:extLst>
          </p:cNvPr>
          <p:cNvGrpSpPr/>
          <p:nvPr/>
        </p:nvGrpSpPr>
        <p:grpSpPr>
          <a:xfrm>
            <a:off x="0" y="6399535"/>
            <a:ext cx="12192001" cy="492637"/>
            <a:chOff x="0" y="6399535"/>
            <a:chExt cx="12192001" cy="492637"/>
          </a:xfrm>
        </p:grpSpPr>
        <p:sp>
          <p:nvSpPr>
            <p:cNvPr id="26" name="Rectangle 25">
              <a:extLst>
                <a:ext uri="{FF2B5EF4-FFF2-40B4-BE49-F238E27FC236}">
                  <a16:creationId xmlns:a16="http://schemas.microsoft.com/office/drawing/2014/main" id="{EDB5288D-458E-4504-9231-80BBFD29A139}"/>
                </a:ext>
              </a:extLst>
            </p:cNvPr>
            <p:cNvSpPr/>
            <p:nvPr/>
          </p:nvSpPr>
          <p:spPr>
            <a:xfrm>
              <a:off x="1" y="6399536"/>
              <a:ext cx="12192000" cy="42120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7" name="Slide Number Placeholder 5">
              <a:extLst>
                <a:ext uri="{FF2B5EF4-FFF2-40B4-BE49-F238E27FC236}">
                  <a16:creationId xmlns:a16="http://schemas.microsoft.com/office/drawing/2014/main" id="{BBBEA049-5DC9-4192-B0B1-4AD34B720B5C}"/>
                </a:ext>
              </a:extLst>
            </p:cNvPr>
            <p:cNvSpPr txBox="1">
              <a:spLocks/>
            </p:cNvSpPr>
            <p:nvPr/>
          </p:nvSpPr>
          <p:spPr>
            <a:xfrm>
              <a:off x="11772001" y="6399535"/>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30</a:t>
              </a:fld>
              <a:endParaRPr lang="en-US"/>
            </a:p>
          </p:txBody>
        </p:sp>
        <p:sp>
          <p:nvSpPr>
            <p:cNvPr id="28" name="Rectangle 27">
              <a:extLst>
                <a:ext uri="{FF2B5EF4-FFF2-40B4-BE49-F238E27FC236}">
                  <a16:creationId xmlns:a16="http://schemas.microsoft.com/office/drawing/2014/main" id="{3E3F0FD4-65B0-4C78-802D-3A12A0938B5F}"/>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Rectangle 28">
              <a:extLst>
                <a:ext uri="{FF2B5EF4-FFF2-40B4-BE49-F238E27FC236}">
                  <a16:creationId xmlns:a16="http://schemas.microsoft.com/office/drawing/2014/main" id="{E09147B6-994F-42A9-9CFE-8B9E58BCCDD8}"/>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30" name="Graphic 29">
              <a:extLst>
                <a:ext uri="{FF2B5EF4-FFF2-40B4-BE49-F238E27FC236}">
                  <a16:creationId xmlns:a16="http://schemas.microsoft.com/office/drawing/2014/main" id="{708E923D-B035-4169-A183-732E427232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96526" y="6441996"/>
              <a:ext cx="1218014" cy="336404"/>
            </a:xfrm>
            <a:prstGeom prst="rect">
              <a:avLst/>
            </a:prstGeom>
          </p:spPr>
        </p:pic>
        <p:sp>
          <p:nvSpPr>
            <p:cNvPr id="31" name="Rectangle 30">
              <a:extLst>
                <a:ext uri="{FF2B5EF4-FFF2-40B4-BE49-F238E27FC236}">
                  <a16:creationId xmlns:a16="http://schemas.microsoft.com/office/drawing/2014/main" id="{F67350BC-F3B8-4D47-99C8-C6A17DA79BC5}"/>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Rectangle 31">
              <a:extLst>
                <a:ext uri="{FF2B5EF4-FFF2-40B4-BE49-F238E27FC236}">
                  <a16:creationId xmlns:a16="http://schemas.microsoft.com/office/drawing/2014/main" id="{58215B38-D295-4F86-B831-D6A726FB90AB}"/>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33" name="Graphic 32">
              <a:extLst>
                <a:ext uri="{FF2B5EF4-FFF2-40B4-BE49-F238E27FC236}">
                  <a16:creationId xmlns:a16="http://schemas.microsoft.com/office/drawing/2014/main" id="{35F1DED2-E0BD-49E3-A2CA-0C6E31EB2C0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96526" y="6441996"/>
              <a:ext cx="1218014" cy="336404"/>
            </a:xfrm>
            <a:prstGeom prst="rect">
              <a:avLst/>
            </a:prstGeom>
          </p:spPr>
        </p:pic>
      </p:grpSp>
      <p:sp>
        <p:nvSpPr>
          <p:cNvPr id="4" name="Footer Placeholder 3">
            <a:extLst>
              <a:ext uri="{FF2B5EF4-FFF2-40B4-BE49-F238E27FC236}">
                <a16:creationId xmlns:a16="http://schemas.microsoft.com/office/drawing/2014/main" id="{05FD44F4-841D-1B40-BB55-54725EF13CCA}"/>
              </a:ext>
            </a:extLst>
          </p:cNvPr>
          <p:cNvSpPr>
            <a:spLocks noGrp="1"/>
          </p:cNvSpPr>
          <p:nvPr>
            <p:ph type="ftr" sz="quarter" idx="11"/>
          </p:nvPr>
        </p:nvSpPr>
        <p:spPr>
          <a:xfrm>
            <a:off x="190501" y="6413275"/>
            <a:ext cx="4114800" cy="365125"/>
          </a:xfrm>
        </p:spPr>
        <p:txBody>
          <a:bodyPr/>
          <a:lstStyle/>
          <a:p>
            <a:r>
              <a:rPr lang="en-US">
                <a:solidFill>
                  <a:schemeClr val="tx1"/>
                </a:solidFill>
              </a:rPr>
              <a:t>Work-Based Learning Data Population v1.1 November 24, 2020</a:t>
            </a:r>
            <a:endParaRPr lang="en-US" dirty="0">
              <a:solidFill>
                <a:schemeClr val="tx1"/>
              </a:solidFill>
            </a:endParaRPr>
          </a:p>
        </p:txBody>
      </p:sp>
    </p:spTree>
    <p:extLst>
      <p:ext uri="{BB962C8B-B14F-4D97-AF65-F5344CB8AC3E}">
        <p14:creationId xmlns:p14="http://schemas.microsoft.com/office/powerpoint/2010/main" val="34121686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8455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1823A2B-D3DC-4BC7-B126-5DFB64B7304C}"/>
              </a:ext>
            </a:extLst>
          </p:cNvPr>
          <p:cNvSpPr>
            <a:spLocks noGrp="1"/>
          </p:cNvSpPr>
          <p:nvPr>
            <p:ph type="title"/>
          </p:nvPr>
        </p:nvSpPr>
        <p:spPr>
          <a:xfrm>
            <a:off x="349669" y="4741528"/>
            <a:ext cx="7110585" cy="1625210"/>
          </a:xfrm>
        </p:spPr>
        <p:txBody>
          <a:bodyPr>
            <a:normAutofit/>
          </a:bodyPr>
          <a:lstStyle/>
          <a:p>
            <a:r>
              <a:rPr lang="en-US" sz="2800" dirty="0">
                <a:solidFill>
                  <a:srgbClr val="FFFFFF"/>
                </a:solidFill>
                <a:latin typeface="Arial Black" panose="020B0A04020102020204" pitchFamily="34" charset="0"/>
              </a:rPr>
              <a:t>WBLR Type:</a:t>
            </a:r>
            <a:br>
              <a:rPr lang="en-US" sz="2000" dirty="0">
                <a:solidFill>
                  <a:srgbClr val="FFFFFF"/>
                </a:solidFill>
                <a:latin typeface="Arial Black" panose="020B0A04020102020204" pitchFamily="34" charset="0"/>
              </a:rPr>
            </a:br>
            <a:r>
              <a:rPr lang="en-US" sz="2000" dirty="0">
                <a:solidFill>
                  <a:srgbClr val="FFFFFF"/>
                </a:solidFill>
                <a:latin typeface="Arial Black" panose="020B0A04020102020204" pitchFamily="34" charset="0"/>
              </a:rPr>
              <a:t>- Registered Pre-Apprenticeship Program (25)</a:t>
            </a:r>
            <a:br>
              <a:rPr lang="en-US" sz="2000" dirty="0">
                <a:solidFill>
                  <a:srgbClr val="FFFFFF"/>
                </a:solidFill>
                <a:latin typeface="Arial Black" panose="020B0A04020102020204" pitchFamily="34" charset="0"/>
              </a:rPr>
            </a:br>
            <a:r>
              <a:rPr lang="en-US" sz="2000" dirty="0">
                <a:solidFill>
                  <a:srgbClr val="FFFFFF"/>
                </a:solidFill>
                <a:latin typeface="Arial Black" panose="020B0A04020102020204" pitchFamily="34" charset="0"/>
              </a:rPr>
              <a:t>- Non-registered Pre-Apprenticeship Program (30)</a:t>
            </a:r>
          </a:p>
        </p:txBody>
      </p:sp>
      <p:pic>
        <p:nvPicPr>
          <p:cNvPr id="7170" name="Picture 2" descr="Apprenticeship photo">
            <a:extLst>
              <a:ext uri="{FF2B5EF4-FFF2-40B4-BE49-F238E27FC236}">
                <a16:creationId xmlns:a16="http://schemas.microsoft.com/office/drawing/2014/main" id="{89D17C5F-D05C-4041-A3E9-5CC8E95D3B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2822"/>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3351124-B0D8-4760-81AE-D088D21F0D1A}"/>
              </a:ext>
            </a:extLst>
          </p:cNvPr>
          <p:cNvSpPr>
            <a:spLocks noGrp="1"/>
          </p:cNvSpPr>
          <p:nvPr>
            <p:ph idx="1"/>
          </p:nvPr>
        </p:nvSpPr>
        <p:spPr>
          <a:xfrm>
            <a:off x="8029319" y="917725"/>
            <a:ext cx="3424739" cy="4852362"/>
          </a:xfrm>
        </p:spPr>
        <p:txBody>
          <a:bodyPr anchor="ctr">
            <a:normAutofit/>
          </a:bodyPr>
          <a:lstStyle/>
          <a:p>
            <a:pPr marL="0" indent="0">
              <a:buNone/>
            </a:pPr>
            <a:r>
              <a:rPr lang="en-US" sz="2000" dirty="0">
                <a:solidFill>
                  <a:srgbClr val="FFFFFF"/>
                </a:solidFill>
              </a:rPr>
              <a:t>Registered and non-registered pre-apprenticeship programs are designed to provide students with the entry-level skills necessary to be eligible to enter a registered apprenticeship program (i.e., an apprenticeship program that is registered at the state or national level). Typically, schools that offer pre-apprenticeship programs have a partnership with a local business.</a:t>
            </a:r>
          </a:p>
        </p:txBody>
      </p:sp>
      <p:sp>
        <p:nvSpPr>
          <p:cNvPr id="4" name="Footer Placeholder 3">
            <a:extLst>
              <a:ext uri="{FF2B5EF4-FFF2-40B4-BE49-F238E27FC236}">
                <a16:creationId xmlns:a16="http://schemas.microsoft.com/office/drawing/2014/main" id="{D1098939-30DC-4FE7-86E9-C7F2A6DF1EE3}"/>
              </a:ext>
            </a:extLst>
          </p:cNvPr>
          <p:cNvSpPr>
            <a:spLocks noGrp="1"/>
          </p:cNvSpPr>
          <p:nvPr>
            <p:ph type="ftr" sz="quarter" idx="11"/>
          </p:nvPr>
        </p:nvSpPr>
        <p:spPr>
          <a:xfrm>
            <a:off x="178744" y="6502479"/>
            <a:ext cx="4114800" cy="365125"/>
          </a:xfrm>
        </p:spPr>
        <p:txBody>
          <a:bodyPr/>
          <a:lstStyle/>
          <a:p>
            <a:r>
              <a:rPr lang="en-US">
                <a:solidFill>
                  <a:schemeClr val="tx1"/>
                </a:solidFill>
              </a:rPr>
              <a:t>Work-Based Learning Data Population v1.1 November 24, 2020</a:t>
            </a:r>
            <a:endParaRPr lang="en-US" dirty="0">
              <a:solidFill>
                <a:schemeClr val="tx1"/>
              </a:solidFill>
            </a:endParaRPr>
          </a:p>
        </p:txBody>
      </p:sp>
      <p:sp>
        <p:nvSpPr>
          <p:cNvPr id="5" name="Slide Number Placeholder 4">
            <a:extLst>
              <a:ext uri="{FF2B5EF4-FFF2-40B4-BE49-F238E27FC236}">
                <a16:creationId xmlns:a16="http://schemas.microsoft.com/office/drawing/2014/main" id="{61A7FDF8-8435-4B9E-A182-5971432A5A55}"/>
              </a:ext>
            </a:extLst>
          </p:cNvPr>
          <p:cNvSpPr>
            <a:spLocks noGrp="1"/>
          </p:cNvSpPr>
          <p:nvPr>
            <p:ph type="sldNum" sz="quarter" idx="4294967295"/>
          </p:nvPr>
        </p:nvSpPr>
        <p:spPr>
          <a:xfrm>
            <a:off x="11714480" y="6492875"/>
            <a:ext cx="477520" cy="365125"/>
          </a:xfrm>
          <a:prstGeom prst="rect">
            <a:avLst/>
          </a:prstGeom>
        </p:spPr>
        <p:txBody>
          <a:bodyPr/>
          <a:lstStyle/>
          <a:p>
            <a:fld id="{5D04AEA0-8566-4036-9CFB-EF44454DE956}" type="slidenum">
              <a:rPr lang="en-US" smtClean="0"/>
              <a:t>31</a:t>
            </a:fld>
            <a:endParaRPr lang="en-US" dirty="0"/>
          </a:p>
        </p:txBody>
      </p:sp>
    </p:spTree>
    <p:extLst>
      <p:ext uri="{BB962C8B-B14F-4D97-AF65-F5344CB8AC3E}">
        <p14:creationId xmlns:p14="http://schemas.microsoft.com/office/powerpoint/2010/main" val="39049854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10" name="Rectangle 84">
            <a:extLst>
              <a:ext uri="{FF2B5EF4-FFF2-40B4-BE49-F238E27FC236}">
                <a16:creationId xmlns:a16="http://schemas.microsoft.com/office/drawing/2014/main" id="{C991AD47-9C99-472F-BDAA-21B183F33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15">
            <a:extLst>
              <a:ext uri="{FF2B5EF4-FFF2-40B4-BE49-F238E27FC236}">
                <a16:creationId xmlns:a16="http://schemas.microsoft.com/office/drawing/2014/main" id="{9E706731-3860-4E73-9335-A870F6741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42603" cy="6858000"/>
          </a:xfrm>
          <a:custGeom>
            <a:avLst/>
            <a:gdLst>
              <a:gd name="connsiteX0" fmla="*/ 0 w 9742603"/>
              <a:gd name="connsiteY0" fmla="*/ 0 h 6858000"/>
              <a:gd name="connsiteX1" fmla="*/ 152400 w 9742603"/>
              <a:gd name="connsiteY1" fmla="*/ 0 h 6858000"/>
              <a:gd name="connsiteX2" fmla="*/ 6566449 w 9742603"/>
              <a:gd name="connsiteY2" fmla="*/ 0 h 6858000"/>
              <a:gd name="connsiteX3" fmla="*/ 9742603 w 9742603"/>
              <a:gd name="connsiteY3" fmla="*/ 6858000 h 6858000"/>
              <a:gd name="connsiteX4" fmla="*/ 152400 w 9742603"/>
              <a:gd name="connsiteY4" fmla="*/ 6858000 h 6858000"/>
              <a:gd name="connsiteX5" fmla="*/ 0 w 9742603"/>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2603" h="6858000">
                <a:moveTo>
                  <a:pt x="0" y="0"/>
                </a:moveTo>
                <a:lnTo>
                  <a:pt x="152400" y="0"/>
                </a:lnTo>
                <a:lnTo>
                  <a:pt x="6566449" y="0"/>
                </a:lnTo>
                <a:lnTo>
                  <a:pt x="9742603" y="6858000"/>
                </a:lnTo>
                <a:lnTo>
                  <a:pt x="152400"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9" name="Freeform 11">
            <a:extLst>
              <a:ext uri="{FF2B5EF4-FFF2-40B4-BE49-F238E27FC236}">
                <a16:creationId xmlns:a16="http://schemas.microsoft.com/office/drawing/2014/main" id="{CD2ED21F-DC95-4AD1-8327-D561F5FCA3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380336" cy="6858000"/>
          </a:xfrm>
          <a:custGeom>
            <a:avLst/>
            <a:gdLst>
              <a:gd name="connsiteX0" fmla="*/ 0 w 9380336"/>
              <a:gd name="connsiteY0" fmla="*/ 0 h 6858000"/>
              <a:gd name="connsiteX1" fmla="*/ 6204182 w 9380336"/>
              <a:gd name="connsiteY1" fmla="*/ 0 h 6858000"/>
              <a:gd name="connsiteX2" fmla="*/ 9380336 w 9380336"/>
              <a:gd name="connsiteY2" fmla="*/ 6858000 h 6858000"/>
              <a:gd name="connsiteX3" fmla="*/ 0 w 93803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380336" h="6858000">
                <a:moveTo>
                  <a:pt x="0" y="0"/>
                </a:moveTo>
                <a:lnTo>
                  <a:pt x="6204182" y="0"/>
                </a:lnTo>
                <a:lnTo>
                  <a:pt x="9380336"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D8B6E24-5E2F-48F1-9C29-443F251FFD36}"/>
              </a:ext>
            </a:extLst>
          </p:cNvPr>
          <p:cNvSpPr>
            <a:spLocks noGrp="1"/>
          </p:cNvSpPr>
          <p:nvPr>
            <p:ph type="title"/>
          </p:nvPr>
        </p:nvSpPr>
        <p:spPr>
          <a:xfrm>
            <a:off x="315288" y="436643"/>
            <a:ext cx="6881431" cy="1325563"/>
          </a:xfrm>
        </p:spPr>
        <p:txBody>
          <a:bodyPr>
            <a:normAutofit fontScale="90000"/>
          </a:bodyPr>
          <a:lstStyle/>
          <a:p>
            <a:r>
              <a:rPr lang="en-US" sz="2400" dirty="0">
                <a:latin typeface="Arial Black" panose="020B0A04020102020204" pitchFamily="34" charset="0"/>
              </a:rPr>
              <a:t>WBLR Type: </a:t>
            </a:r>
            <a:br>
              <a:rPr lang="en-US" sz="2400" dirty="0">
                <a:latin typeface="Arial Black" panose="020B0A04020102020204" pitchFamily="34" charset="0"/>
              </a:rPr>
            </a:br>
            <a:r>
              <a:rPr lang="en-US" sz="2400" dirty="0">
                <a:latin typeface="Arial Black" panose="020B0A04020102020204" pitchFamily="34" charset="0"/>
              </a:rPr>
              <a:t>- </a:t>
            </a:r>
            <a:r>
              <a:rPr lang="en-US" sz="2200" dirty="0">
                <a:latin typeface="Arial Black" panose="020B0A04020102020204" pitchFamily="34" charset="0"/>
              </a:rPr>
              <a:t>Job Corps (35)</a:t>
            </a:r>
            <a:br>
              <a:rPr lang="en-US" sz="2200" dirty="0">
                <a:latin typeface="Arial Black" panose="020B0A04020102020204" pitchFamily="34" charset="0"/>
              </a:rPr>
            </a:br>
            <a:r>
              <a:rPr lang="en-US" sz="2200" dirty="0">
                <a:latin typeface="Arial Black" panose="020B0A04020102020204" pitchFamily="34" charset="0"/>
              </a:rPr>
              <a:t>- Workforce Innovation and Opportunity Act (40) </a:t>
            </a:r>
            <a:br>
              <a:rPr lang="en-US" sz="2200" dirty="0">
                <a:latin typeface="Arial Black" panose="020B0A04020102020204" pitchFamily="34" charset="0"/>
              </a:rPr>
            </a:br>
            <a:r>
              <a:rPr lang="en-US" sz="2200" dirty="0">
                <a:latin typeface="Arial Black" panose="020B0A04020102020204" pitchFamily="34" charset="0"/>
              </a:rPr>
              <a:t>- </a:t>
            </a:r>
            <a:r>
              <a:rPr lang="en-US" sz="2200" dirty="0" err="1">
                <a:latin typeface="Arial Black" panose="020B0A04020102020204" pitchFamily="34" charset="0"/>
              </a:rPr>
              <a:t>YouthBuild</a:t>
            </a:r>
            <a:r>
              <a:rPr lang="en-US" sz="2200" dirty="0">
                <a:latin typeface="Arial Black" panose="020B0A04020102020204" pitchFamily="34" charset="0"/>
              </a:rPr>
              <a:t> (45)</a:t>
            </a:r>
          </a:p>
        </p:txBody>
      </p:sp>
      <p:sp>
        <p:nvSpPr>
          <p:cNvPr id="3" name="Content Placeholder 2">
            <a:extLst>
              <a:ext uri="{FF2B5EF4-FFF2-40B4-BE49-F238E27FC236}">
                <a16:creationId xmlns:a16="http://schemas.microsoft.com/office/drawing/2014/main" id="{4FFC6BF3-162D-4E57-A024-D741456BFCC8}"/>
              </a:ext>
            </a:extLst>
          </p:cNvPr>
          <p:cNvSpPr>
            <a:spLocks noGrp="1"/>
          </p:cNvSpPr>
          <p:nvPr>
            <p:ph idx="1"/>
          </p:nvPr>
        </p:nvSpPr>
        <p:spPr>
          <a:xfrm>
            <a:off x="838200" y="2021249"/>
            <a:ext cx="5707565" cy="4155713"/>
          </a:xfrm>
        </p:spPr>
        <p:txBody>
          <a:bodyPr>
            <a:normAutofit/>
          </a:bodyPr>
          <a:lstStyle/>
          <a:p>
            <a:pPr marL="0" indent="0">
              <a:buNone/>
            </a:pPr>
            <a:r>
              <a:rPr lang="en-US" sz="1700" dirty="0"/>
              <a:t>Work based learning programs administered by the U.S. Department of Labor</a:t>
            </a:r>
          </a:p>
          <a:p>
            <a:r>
              <a:rPr lang="en-US" sz="1700" dirty="0"/>
              <a:t>Job Corps program, offers General Educational Development test (GED) support and vocational training to youth, ages16 to 24 years old.</a:t>
            </a:r>
          </a:p>
          <a:p>
            <a:r>
              <a:rPr lang="en-US" sz="1700" dirty="0"/>
              <a:t>A Workforce Innovation and Opportunity Act (WIOA) Youth Program works to overcome barriers between in-school or out-of-school youth and employment by placing them in (minimum wage) jobs.</a:t>
            </a:r>
          </a:p>
          <a:p>
            <a:r>
              <a:rPr lang="en-US" sz="1700" dirty="0"/>
              <a:t>A </a:t>
            </a:r>
            <a:r>
              <a:rPr lang="en-US" sz="1700" dirty="0" err="1"/>
              <a:t>YouthBuild</a:t>
            </a:r>
            <a:r>
              <a:rPr lang="en-US" sz="1700" dirty="0"/>
              <a:t> program trains youth, ages 16- to 24-year-old, who have dropped out of high school, in construction by building homes for low-income members of their communities.</a:t>
            </a:r>
          </a:p>
        </p:txBody>
      </p:sp>
      <p:pic>
        <p:nvPicPr>
          <p:cNvPr id="8196" name="Picture 4" descr="YouthBuild logo">
            <a:extLst>
              <a:ext uri="{FF2B5EF4-FFF2-40B4-BE49-F238E27FC236}">
                <a16:creationId xmlns:a16="http://schemas.microsoft.com/office/drawing/2014/main" id="{6A1AB15C-FD19-4CC8-B610-086AAE28096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81898" y="321732"/>
            <a:ext cx="3450367" cy="1811443"/>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Workforce Innovation and Opportunity Act logo">
            <a:extLst>
              <a:ext uri="{FF2B5EF4-FFF2-40B4-BE49-F238E27FC236}">
                <a16:creationId xmlns:a16="http://schemas.microsoft.com/office/drawing/2014/main" id="{3D173E5E-C508-4CE0-AC79-D7FF964F938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036686" y="2426124"/>
            <a:ext cx="2569421" cy="1811442"/>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Job Corps logo">
            <a:extLst>
              <a:ext uri="{FF2B5EF4-FFF2-40B4-BE49-F238E27FC236}">
                <a16:creationId xmlns:a16="http://schemas.microsoft.com/office/drawing/2014/main" id="{96F9C08D-B54E-4D68-B70B-DCD0C9238937}"/>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921218" y="4559299"/>
            <a:ext cx="1581403" cy="1797050"/>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DF1969EB-DE27-48D9-A8D1-625111D28EFA}"/>
              </a:ext>
              <a:ext uri="{C183D7F6-B498-43B3-948B-1728B52AA6E4}">
                <adec:decorative xmlns:adec="http://schemas.microsoft.com/office/drawing/2017/decorative" val="1"/>
              </a:ext>
            </a:extLst>
          </p:cNvPr>
          <p:cNvGrpSpPr/>
          <p:nvPr/>
        </p:nvGrpSpPr>
        <p:grpSpPr>
          <a:xfrm>
            <a:off x="0" y="6399535"/>
            <a:ext cx="12192001" cy="492637"/>
            <a:chOff x="0" y="6399535"/>
            <a:chExt cx="12192001" cy="492637"/>
          </a:xfrm>
        </p:grpSpPr>
        <p:sp>
          <p:nvSpPr>
            <p:cNvPr id="45" name="Rectangle 44">
              <a:extLst>
                <a:ext uri="{FF2B5EF4-FFF2-40B4-BE49-F238E27FC236}">
                  <a16:creationId xmlns:a16="http://schemas.microsoft.com/office/drawing/2014/main" id="{A7BA0CF5-565A-43C4-882D-E327E87C62E0}"/>
                </a:ext>
              </a:extLst>
            </p:cNvPr>
            <p:cNvSpPr/>
            <p:nvPr/>
          </p:nvSpPr>
          <p:spPr>
            <a:xfrm>
              <a:off x="1" y="6399536"/>
              <a:ext cx="12192000" cy="421200"/>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6" name="Slide Number Placeholder 5">
              <a:extLst>
                <a:ext uri="{FF2B5EF4-FFF2-40B4-BE49-F238E27FC236}">
                  <a16:creationId xmlns:a16="http://schemas.microsoft.com/office/drawing/2014/main" id="{EFD99671-6AA0-4B64-828C-83C1DDEDF51E}"/>
                </a:ext>
              </a:extLst>
            </p:cNvPr>
            <p:cNvSpPr txBox="1">
              <a:spLocks/>
            </p:cNvSpPr>
            <p:nvPr/>
          </p:nvSpPr>
          <p:spPr>
            <a:xfrm>
              <a:off x="11772001" y="6399535"/>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32</a:t>
              </a:fld>
              <a:endParaRPr lang="en-US"/>
            </a:p>
          </p:txBody>
        </p:sp>
        <p:sp>
          <p:nvSpPr>
            <p:cNvPr id="47" name="Rectangle 46">
              <a:extLst>
                <a:ext uri="{FF2B5EF4-FFF2-40B4-BE49-F238E27FC236}">
                  <a16:creationId xmlns:a16="http://schemas.microsoft.com/office/drawing/2014/main" id="{7639F7F1-0004-4A02-9997-BF911B92090F}"/>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8" name="Rectangle 47">
              <a:extLst>
                <a:ext uri="{FF2B5EF4-FFF2-40B4-BE49-F238E27FC236}">
                  <a16:creationId xmlns:a16="http://schemas.microsoft.com/office/drawing/2014/main" id="{B0DF31A9-6EA0-454D-B9D7-5CC55362D2EB}"/>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49" name="Graphic 48">
              <a:extLst>
                <a:ext uri="{FF2B5EF4-FFF2-40B4-BE49-F238E27FC236}">
                  <a16:creationId xmlns:a16="http://schemas.microsoft.com/office/drawing/2014/main" id="{356E5209-BCA1-4B92-B6A6-5654200FB03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96526" y="6441996"/>
              <a:ext cx="1218014" cy="336404"/>
            </a:xfrm>
            <a:prstGeom prst="rect">
              <a:avLst/>
            </a:prstGeom>
          </p:spPr>
        </p:pic>
        <p:sp>
          <p:nvSpPr>
            <p:cNvPr id="50" name="Rectangle 49">
              <a:extLst>
                <a:ext uri="{FF2B5EF4-FFF2-40B4-BE49-F238E27FC236}">
                  <a16:creationId xmlns:a16="http://schemas.microsoft.com/office/drawing/2014/main" id="{FF1B6395-BA43-4536-877C-8EDA104BE95C}"/>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1" name="Rectangle 50">
              <a:extLst>
                <a:ext uri="{FF2B5EF4-FFF2-40B4-BE49-F238E27FC236}">
                  <a16:creationId xmlns:a16="http://schemas.microsoft.com/office/drawing/2014/main" id="{D9562EC0-4922-43A0-8426-85C6BBEFF446}"/>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2" name="Graphic 51">
              <a:extLst>
                <a:ext uri="{FF2B5EF4-FFF2-40B4-BE49-F238E27FC236}">
                  <a16:creationId xmlns:a16="http://schemas.microsoft.com/office/drawing/2014/main" id="{33EAFE90-F097-48C9-ACF7-A7A256DFD08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96526" y="6441996"/>
              <a:ext cx="1218014" cy="336404"/>
            </a:xfrm>
            <a:prstGeom prst="rect">
              <a:avLst/>
            </a:prstGeom>
          </p:spPr>
        </p:pic>
      </p:grpSp>
      <p:sp>
        <p:nvSpPr>
          <p:cNvPr id="4" name="Footer Placeholder 3">
            <a:extLst>
              <a:ext uri="{FF2B5EF4-FFF2-40B4-BE49-F238E27FC236}">
                <a16:creationId xmlns:a16="http://schemas.microsoft.com/office/drawing/2014/main" id="{D4162F11-8A0E-DF4D-901C-F159BDB2585F}"/>
              </a:ext>
            </a:extLst>
          </p:cNvPr>
          <p:cNvSpPr>
            <a:spLocks noGrp="1"/>
          </p:cNvSpPr>
          <p:nvPr>
            <p:ph type="ftr" sz="quarter" idx="11"/>
          </p:nvPr>
        </p:nvSpPr>
        <p:spPr>
          <a:xfrm>
            <a:off x="122497" y="6421438"/>
            <a:ext cx="4114800" cy="365125"/>
          </a:xfrm>
        </p:spPr>
        <p:txBody>
          <a:bodyPr/>
          <a:lstStyle/>
          <a:p>
            <a:r>
              <a:rPr lang="en-US" dirty="0">
                <a:solidFill>
                  <a:schemeClr val="bg1"/>
                </a:solidFill>
              </a:rPr>
              <a:t>Work-Based Learning Data Population v1.1 November 24, 2020</a:t>
            </a:r>
          </a:p>
        </p:txBody>
      </p:sp>
      <p:sp>
        <p:nvSpPr>
          <p:cNvPr id="5" name="Slide Number Placeholder 4">
            <a:extLst>
              <a:ext uri="{FF2B5EF4-FFF2-40B4-BE49-F238E27FC236}">
                <a16:creationId xmlns:a16="http://schemas.microsoft.com/office/drawing/2014/main" id="{3388A594-D58E-254C-BEF9-1D10D4653E60}"/>
              </a:ext>
            </a:extLst>
          </p:cNvPr>
          <p:cNvSpPr>
            <a:spLocks noGrp="1"/>
          </p:cNvSpPr>
          <p:nvPr>
            <p:ph type="sldNum" sz="quarter" idx="4294967295"/>
          </p:nvPr>
        </p:nvSpPr>
        <p:spPr>
          <a:xfrm>
            <a:off x="9448800" y="6356350"/>
            <a:ext cx="2743200" cy="365125"/>
          </a:xfrm>
          <a:prstGeom prst="rect">
            <a:avLst/>
          </a:prstGeom>
        </p:spPr>
        <p:txBody>
          <a:bodyPr/>
          <a:lstStyle/>
          <a:p>
            <a:fld id="{5D04AEA0-8566-4036-9CFB-EF44454DE956}" type="slidenum">
              <a:rPr lang="en-US" smtClean="0"/>
              <a:t>32</a:t>
            </a:fld>
            <a:endParaRPr lang="en-US"/>
          </a:p>
        </p:txBody>
      </p:sp>
    </p:spTree>
    <p:extLst>
      <p:ext uri="{BB962C8B-B14F-4D97-AF65-F5344CB8AC3E}">
        <p14:creationId xmlns:p14="http://schemas.microsoft.com/office/powerpoint/2010/main" val="2590269349"/>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54" name="Rectangle 136">
            <a:extLst>
              <a:ext uri="{FF2B5EF4-FFF2-40B4-BE49-F238E27FC236}">
                <a16:creationId xmlns:a16="http://schemas.microsoft.com/office/drawing/2014/main" id="{1557A916-FDD1-44A1-A7A1-70009FD6B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9944B3-AE6E-493B-9703-76EED05B3715}"/>
              </a:ext>
            </a:extLst>
          </p:cNvPr>
          <p:cNvSpPr>
            <a:spLocks noGrp="1"/>
          </p:cNvSpPr>
          <p:nvPr>
            <p:ph type="title"/>
          </p:nvPr>
        </p:nvSpPr>
        <p:spPr>
          <a:xfrm>
            <a:off x="8006085" y="1129084"/>
            <a:ext cx="3689091" cy="1960157"/>
          </a:xfrm>
        </p:spPr>
        <p:txBody>
          <a:bodyPr>
            <a:normAutofit/>
          </a:bodyPr>
          <a:lstStyle/>
          <a:p>
            <a:r>
              <a:rPr lang="en-US" sz="3200" dirty="0">
                <a:latin typeface="Arial Black" panose="020B0A04020102020204" pitchFamily="34" charset="0"/>
              </a:rPr>
              <a:t>WBLR Type: California Conservation Corps (50)</a:t>
            </a:r>
          </a:p>
        </p:txBody>
      </p:sp>
      <p:pic>
        <p:nvPicPr>
          <p:cNvPr id="10244" name="Picture 4" descr="California Conservation Corps logo">
            <a:extLst>
              <a:ext uri="{FF2B5EF4-FFF2-40B4-BE49-F238E27FC236}">
                <a16:creationId xmlns:a16="http://schemas.microsoft.com/office/drawing/2014/main" id="{E8B004F4-8D4B-4022-9360-BAE3A6D4C0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62" r="-3" b="7191"/>
          <a:stretch/>
        </p:blipFill>
        <p:spPr bwMode="auto">
          <a:xfrm>
            <a:off x="5715012" y="1237069"/>
            <a:ext cx="1934870" cy="1744186"/>
          </a:xfrm>
          <a:custGeom>
            <a:avLst/>
            <a:gdLst/>
            <a:ahLst/>
            <a:cxnLst/>
            <a:rect l="l" t="t" r="r" b="b"/>
            <a:pathLst>
              <a:path w="2397514" h="2161236">
                <a:moveTo>
                  <a:pt x="684017" y="0"/>
                </a:moveTo>
                <a:cubicBezTo>
                  <a:pt x="1715801" y="0"/>
                  <a:pt x="1715801" y="0"/>
                  <a:pt x="1715801" y="0"/>
                </a:cubicBezTo>
                <a:cubicBezTo>
                  <a:pt x="1768004" y="0"/>
                  <a:pt x="1835562" y="37478"/>
                  <a:pt x="1863198" y="84326"/>
                </a:cubicBezTo>
                <a:cubicBezTo>
                  <a:pt x="2379089" y="993169"/>
                  <a:pt x="2379089" y="993169"/>
                  <a:pt x="2379089" y="993169"/>
                </a:cubicBezTo>
                <a:cubicBezTo>
                  <a:pt x="2403656" y="1043140"/>
                  <a:pt x="2403656" y="1118096"/>
                  <a:pt x="2379089" y="1168068"/>
                </a:cubicBezTo>
                <a:cubicBezTo>
                  <a:pt x="1863198" y="2076910"/>
                  <a:pt x="1863198" y="2076910"/>
                  <a:pt x="1863198" y="2076910"/>
                </a:cubicBezTo>
                <a:cubicBezTo>
                  <a:pt x="1835562" y="2123759"/>
                  <a:pt x="1768004" y="2161236"/>
                  <a:pt x="1715801" y="2161236"/>
                </a:cubicBezTo>
                <a:lnTo>
                  <a:pt x="684017" y="2161236"/>
                </a:lnTo>
                <a:cubicBezTo>
                  <a:pt x="628744" y="2161236"/>
                  <a:pt x="561187" y="2123759"/>
                  <a:pt x="536621" y="2076910"/>
                </a:cubicBezTo>
                <a:cubicBezTo>
                  <a:pt x="20729" y="1168068"/>
                  <a:pt x="20729" y="1168068"/>
                  <a:pt x="20729" y="1168068"/>
                </a:cubicBezTo>
                <a:cubicBezTo>
                  <a:pt x="-6909" y="1118096"/>
                  <a:pt x="-6909" y="1043140"/>
                  <a:pt x="20729" y="993169"/>
                </a:cubicBezTo>
                <a:cubicBezTo>
                  <a:pt x="536621" y="84326"/>
                  <a:pt x="536621" y="84326"/>
                  <a:pt x="536621" y="84326"/>
                </a:cubicBezTo>
                <a:cubicBezTo>
                  <a:pt x="561187" y="37478"/>
                  <a:pt x="628744" y="0"/>
                  <a:pt x="684017" y="0"/>
                </a:cubicBezTo>
                <a:close/>
              </a:path>
            </a:pathLst>
          </a:custGeom>
          <a:noFill/>
          <a:extLst>
            <a:ext uri="{909E8E84-426E-40DD-AFC4-6F175D3DCCD1}">
              <a14:hiddenFill xmlns:a14="http://schemas.microsoft.com/office/drawing/2010/main">
                <a:solidFill>
                  <a:srgbClr val="FFFFFF"/>
                </a:solidFill>
              </a14:hiddenFill>
            </a:ext>
          </a:extLst>
        </p:spPr>
      </p:pic>
      <p:pic>
        <p:nvPicPr>
          <p:cNvPr id="10242" name="Picture 2" descr="California Conservation Corps photo ">
            <a:extLst>
              <a:ext uri="{FF2B5EF4-FFF2-40B4-BE49-F238E27FC236}">
                <a16:creationId xmlns:a16="http://schemas.microsoft.com/office/drawing/2014/main" id="{FD53C2A1-6A45-45AF-AEE3-9CF24B65822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572" r="24912"/>
          <a:stretch/>
        </p:blipFill>
        <p:spPr bwMode="auto">
          <a:xfrm>
            <a:off x="20" y="10"/>
            <a:ext cx="7743929" cy="6857990"/>
          </a:xfrm>
          <a:custGeom>
            <a:avLst/>
            <a:gdLst/>
            <a:ahLst/>
            <a:cxnLst/>
            <a:rect l="l" t="t" r="r" b="b"/>
            <a:pathLst>
              <a:path w="7743949" h="6858000">
                <a:moveTo>
                  <a:pt x="956085" y="2071857"/>
                </a:moveTo>
                <a:cubicBezTo>
                  <a:pt x="956085" y="2071857"/>
                  <a:pt x="956085" y="2071857"/>
                  <a:pt x="4999548" y="2071857"/>
                </a:cubicBezTo>
                <a:cubicBezTo>
                  <a:pt x="5252811" y="2071857"/>
                  <a:pt x="5497339" y="2211072"/>
                  <a:pt x="5619604" y="2437296"/>
                </a:cubicBezTo>
                <a:cubicBezTo>
                  <a:pt x="5619604" y="2437296"/>
                  <a:pt x="5619604" y="2437296"/>
                  <a:pt x="7645701" y="5926372"/>
                </a:cubicBezTo>
                <a:cubicBezTo>
                  <a:pt x="7776699" y="6143896"/>
                  <a:pt x="7776699" y="6422327"/>
                  <a:pt x="7645701" y="6639850"/>
                </a:cubicBezTo>
                <a:cubicBezTo>
                  <a:pt x="7645701" y="6639850"/>
                  <a:pt x="7645701" y="6639850"/>
                  <a:pt x="7538856" y="6823844"/>
                </a:cubicBezTo>
                <a:lnTo>
                  <a:pt x="7519022" y="6858000"/>
                </a:lnTo>
                <a:lnTo>
                  <a:pt x="0" y="6858000"/>
                </a:lnTo>
                <a:lnTo>
                  <a:pt x="0" y="3003362"/>
                </a:lnTo>
                <a:lnTo>
                  <a:pt x="144017" y="2754282"/>
                </a:lnTo>
                <a:cubicBezTo>
                  <a:pt x="203181" y="2651956"/>
                  <a:pt x="264254" y="2546330"/>
                  <a:pt x="327296" y="2437296"/>
                </a:cubicBezTo>
                <a:cubicBezTo>
                  <a:pt x="458294" y="2211072"/>
                  <a:pt x="694090" y="2071857"/>
                  <a:pt x="956085" y="2071857"/>
                </a:cubicBezTo>
                <a:close/>
                <a:moveTo>
                  <a:pt x="0" y="0"/>
                </a:moveTo>
                <a:lnTo>
                  <a:pt x="6600525" y="0"/>
                </a:lnTo>
                <a:lnTo>
                  <a:pt x="6486618" y="196155"/>
                </a:lnTo>
                <a:cubicBezTo>
                  <a:pt x="6261242" y="584267"/>
                  <a:pt x="5994130" y="1044253"/>
                  <a:pt x="5677553" y="1589421"/>
                </a:cubicBezTo>
                <a:cubicBezTo>
                  <a:pt x="5555288" y="1815646"/>
                  <a:pt x="5310759" y="1954861"/>
                  <a:pt x="5057496" y="1954861"/>
                </a:cubicBezTo>
                <a:cubicBezTo>
                  <a:pt x="5057496" y="1954861"/>
                  <a:pt x="5057496" y="1954861"/>
                  <a:pt x="1014033" y="1954861"/>
                </a:cubicBezTo>
                <a:cubicBezTo>
                  <a:pt x="752038" y="1954861"/>
                  <a:pt x="516243" y="1815646"/>
                  <a:pt x="385244" y="1589421"/>
                </a:cubicBezTo>
                <a:cubicBezTo>
                  <a:pt x="385244" y="1589421"/>
                  <a:pt x="385244" y="1589421"/>
                  <a:pt x="69234" y="1042874"/>
                </a:cubicBezTo>
                <a:lnTo>
                  <a:pt x="0" y="923133"/>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A078A45-328B-421A-BC6D-30B1B4EA3541}"/>
              </a:ext>
            </a:extLst>
          </p:cNvPr>
          <p:cNvSpPr>
            <a:spLocks noGrp="1"/>
          </p:cNvSpPr>
          <p:nvPr>
            <p:ph idx="1"/>
          </p:nvPr>
        </p:nvSpPr>
        <p:spPr>
          <a:xfrm>
            <a:off x="7899133" y="3097566"/>
            <a:ext cx="3902993" cy="3441345"/>
          </a:xfrm>
        </p:spPr>
        <p:txBody>
          <a:bodyPr>
            <a:noAutofit/>
          </a:bodyPr>
          <a:lstStyle/>
          <a:p>
            <a:r>
              <a:rPr lang="en-US" sz="2000" dirty="0"/>
              <a:t>The student successfully completed, during the academic year, a California Conservation Corps program, which engages students, ages 18 to 25 years old, to perform physical labor for environmental conservation and provides life skills training.</a:t>
            </a:r>
          </a:p>
        </p:txBody>
      </p:sp>
      <p:sp>
        <p:nvSpPr>
          <p:cNvPr id="9" name="Rectangle 8">
            <a:extLst>
              <a:ext uri="{FF2B5EF4-FFF2-40B4-BE49-F238E27FC236}">
                <a16:creationId xmlns:a16="http://schemas.microsoft.com/office/drawing/2014/main" id="{4536D2C6-4A6D-604A-888D-C08AB5FB773D}"/>
              </a:ext>
              <a:ext uri="{C183D7F6-B498-43B3-948B-1728B52AA6E4}">
                <adec:decorative xmlns:adec="http://schemas.microsoft.com/office/drawing/2017/decorative" val="1"/>
              </a:ext>
            </a:extLst>
          </p:cNvPr>
          <p:cNvSpPr/>
          <p:nvPr/>
        </p:nvSpPr>
        <p:spPr>
          <a:xfrm>
            <a:off x="-4007" y="6365363"/>
            <a:ext cx="12192000" cy="421200"/>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Slide Number Placeholder 5">
            <a:extLst>
              <a:ext uri="{FF2B5EF4-FFF2-40B4-BE49-F238E27FC236}">
                <a16:creationId xmlns:a16="http://schemas.microsoft.com/office/drawing/2014/main" id="{3377B7B2-DE21-F74F-B281-6C4299208687}"/>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33</a:t>
            </a:fld>
            <a:endParaRPr lang="en-US" dirty="0"/>
          </a:p>
        </p:txBody>
      </p:sp>
      <p:sp>
        <p:nvSpPr>
          <p:cNvPr id="4" name="Footer Placeholder 3">
            <a:extLst>
              <a:ext uri="{FF2B5EF4-FFF2-40B4-BE49-F238E27FC236}">
                <a16:creationId xmlns:a16="http://schemas.microsoft.com/office/drawing/2014/main" id="{A153D944-D920-4D40-922C-6065402BB2A9}"/>
              </a:ext>
            </a:extLst>
          </p:cNvPr>
          <p:cNvSpPr>
            <a:spLocks noGrp="1"/>
          </p:cNvSpPr>
          <p:nvPr>
            <p:ph type="ftr" sz="quarter" idx="11"/>
          </p:nvPr>
        </p:nvSpPr>
        <p:spPr>
          <a:xfrm>
            <a:off x="158430" y="6403560"/>
            <a:ext cx="4114800" cy="365125"/>
          </a:xfrm>
        </p:spPr>
        <p:txBody>
          <a:bodyPr/>
          <a:lstStyle/>
          <a:p>
            <a:r>
              <a:rPr lang="en-US" dirty="0"/>
              <a:t>Work-Based Learning Data Population v1.1 November 24, 2020</a:t>
            </a:r>
          </a:p>
        </p:txBody>
      </p:sp>
    </p:spTree>
    <p:extLst>
      <p:ext uri="{BB962C8B-B14F-4D97-AF65-F5344CB8AC3E}">
        <p14:creationId xmlns:p14="http://schemas.microsoft.com/office/powerpoint/2010/main" val="26812885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0" name="Rectangle 70">
            <a:extLst>
              <a:ext uri="{FF2B5EF4-FFF2-40B4-BE49-F238E27FC236}">
                <a16:creationId xmlns:a16="http://schemas.microsoft.com/office/drawing/2014/main" id="{8380AD67-C5CA-4918-B4BB-C359BB03E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F5359C-9FDE-4E6B-8C36-C2497E911609}"/>
              </a:ext>
            </a:extLst>
          </p:cNvPr>
          <p:cNvSpPr>
            <a:spLocks noGrp="1"/>
          </p:cNvSpPr>
          <p:nvPr>
            <p:ph type="title"/>
          </p:nvPr>
        </p:nvSpPr>
        <p:spPr>
          <a:xfrm>
            <a:off x="5080216" y="1076324"/>
            <a:ext cx="6272784" cy="1535051"/>
          </a:xfrm>
        </p:spPr>
        <p:txBody>
          <a:bodyPr anchor="b">
            <a:normAutofit/>
          </a:bodyPr>
          <a:lstStyle/>
          <a:p>
            <a:r>
              <a:rPr lang="en-US" sz="3300" dirty="0">
                <a:latin typeface="Arial Black" panose="020B0A04020102020204" pitchFamily="34" charset="0"/>
              </a:rPr>
              <a:t>WBLR Type: Regional Occupational Centers/Program (55)</a:t>
            </a:r>
          </a:p>
        </p:txBody>
      </p:sp>
      <p:pic>
        <p:nvPicPr>
          <p:cNvPr id="9218" name="Picture 2" descr="ROP/CTE Department / ROP/CTE Department inspired image. Silhouetted man with a lightbulb for a brain">
            <a:extLst>
              <a:ext uri="{FF2B5EF4-FFF2-40B4-BE49-F238E27FC236}">
                <a16:creationId xmlns:a16="http://schemas.microsoft.com/office/drawing/2014/main" id="{CB1D99EF-4E6A-4DF3-9450-7A8891EBD7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862" r="-1" b="-1"/>
          <a:stretch/>
        </p:blipFill>
        <p:spPr bwMode="auto">
          <a:xfrm>
            <a:off x="20" y="10"/>
            <a:ext cx="4505305" cy="6340632"/>
          </a:xfrm>
          <a:prstGeom prst="rect">
            <a:avLst/>
          </a:prstGeom>
          <a:noFill/>
          <a:extLst>
            <a:ext uri="{909E8E84-426E-40DD-AFC4-6F175D3DCCD1}">
              <a14:hiddenFill xmlns:a14="http://schemas.microsoft.com/office/drawing/2010/main">
                <a:solidFill>
                  <a:srgbClr val="FFFFFF"/>
                </a:solidFill>
              </a14:hiddenFill>
            </a:ext>
          </a:extLst>
        </p:spPr>
      </p:pic>
      <p:sp>
        <p:nvSpPr>
          <p:cNvPr id="9221" name="Rectangle 72">
            <a:extLst>
              <a:ext uri="{FF2B5EF4-FFF2-40B4-BE49-F238E27FC236}">
                <a16:creationId xmlns:a16="http://schemas.microsoft.com/office/drawing/2014/main" id="{EABAD4DA-87BA-4F70-9EF0-45C6BCF17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17960"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22" name="Rectangle 74">
            <a:extLst>
              <a:ext uri="{FF2B5EF4-FFF2-40B4-BE49-F238E27FC236}">
                <a16:creationId xmlns:a16="http://schemas.microsoft.com/office/drawing/2014/main" id="{915128D9-2797-47FA-B6FE-EC24E6B84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926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3FA19DA5-AA47-46BB-8CB4-255D5E76AEB9}"/>
              </a:ext>
            </a:extLst>
          </p:cNvPr>
          <p:cNvSpPr>
            <a:spLocks noGrp="1"/>
          </p:cNvSpPr>
          <p:nvPr>
            <p:ph idx="1"/>
          </p:nvPr>
        </p:nvSpPr>
        <p:spPr>
          <a:xfrm>
            <a:off x="5080216" y="3351276"/>
            <a:ext cx="6272784" cy="2825686"/>
          </a:xfrm>
        </p:spPr>
        <p:txBody>
          <a:bodyPr>
            <a:normAutofit/>
          </a:bodyPr>
          <a:lstStyle/>
          <a:p>
            <a:r>
              <a:rPr lang="en-US" sz="2200" dirty="0"/>
              <a:t>A Regional Occupational Center/Program (ROC/P) program, administered by an ROC/P (CA Education Code Section 52301), which provides career/technical education and services to California high school students.</a:t>
            </a:r>
          </a:p>
        </p:txBody>
      </p:sp>
      <p:grpSp>
        <p:nvGrpSpPr>
          <p:cNvPr id="31" name="Group 30">
            <a:extLst>
              <a:ext uri="{FF2B5EF4-FFF2-40B4-BE49-F238E27FC236}">
                <a16:creationId xmlns:a16="http://schemas.microsoft.com/office/drawing/2014/main" id="{7C90E487-C4CE-413C-8236-2A2C5556AC8D}"/>
              </a:ext>
              <a:ext uri="{C183D7F6-B498-43B3-948B-1728B52AA6E4}">
                <adec:decorative xmlns:adec="http://schemas.microsoft.com/office/drawing/2017/decorative" val="1"/>
              </a:ext>
            </a:extLst>
          </p:cNvPr>
          <p:cNvGrpSpPr/>
          <p:nvPr/>
        </p:nvGrpSpPr>
        <p:grpSpPr>
          <a:xfrm>
            <a:off x="0" y="6399535"/>
            <a:ext cx="12192001" cy="492637"/>
            <a:chOff x="0" y="6399535"/>
            <a:chExt cx="12192001" cy="492637"/>
          </a:xfrm>
        </p:grpSpPr>
        <p:sp>
          <p:nvSpPr>
            <p:cNvPr id="32" name="Rectangle 31">
              <a:extLst>
                <a:ext uri="{FF2B5EF4-FFF2-40B4-BE49-F238E27FC236}">
                  <a16:creationId xmlns:a16="http://schemas.microsoft.com/office/drawing/2014/main" id="{8631BF6A-B65B-43C0-BAEC-0729A1FACDCF}"/>
                </a:ext>
              </a:extLst>
            </p:cNvPr>
            <p:cNvSpPr/>
            <p:nvPr/>
          </p:nvSpPr>
          <p:spPr>
            <a:xfrm>
              <a:off x="1" y="6399536"/>
              <a:ext cx="12192000" cy="42120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Slide Number Placeholder 5">
              <a:extLst>
                <a:ext uri="{FF2B5EF4-FFF2-40B4-BE49-F238E27FC236}">
                  <a16:creationId xmlns:a16="http://schemas.microsoft.com/office/drawing/2014/main" id="{FB429CE6-0F6A-4E09-928A-0A3C36BBADAF}"/>
                </a:ext>
              </a:extLst>
            </p:cNvPr>
            <p:cNvSpPr txBox="1">
              <a:spLocks/>
            </p:cNvSpPr>
            <p:nvPr/>
          </p:nvSpPr>
          <p:spPr>
            <a:xfrm>
              <a:off x="11772001" y="6399535"/>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34</a:t>
              </a:fld>
              <a:endParaRPr lang="en-US"/>
            </a:p>
          </p:txBody>
        </p:sp>
        <p:sp>
          <p:nvSpPr>
            <p:cNvPr id="34" name="Rectangle 33">
              <a:extLst>
                <a:ext uri="{FF2B5EF4-FFF2-40B4-BE49-F238E27FC236}">
                  <a16:creationId xmlns:a16="http://schemas.microsoft.com/office/drawing/2014/main" id="{ED49BA56-70D0-42FD-9CB1-FFA1905D3462}"/>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5" name="Rectangle 34">
              <a:extLst>
                <a:ext uri="{FF2B5EF4-FFF2-40B4-BE49-F238E27FC236}">
                  <a16:creationId xmlns:a16="http://schemas.microsoft.com/office/drawing/2014/main" id="{53874B42-D3BA-452B-920E-A09EA4264C0F}"/>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36" name="Graphic 35">
              <a:extLst>
                <a:ext uri="{FF2B5EF4-FFF2-40B4-BE49-F238E27FC236}">
                  <a16:creationId xmlns:a16="http://schemas.microsoft.com/office/drawing/2014/main" id="{E84A9F90-BB8A-4453-ABF5-2F48D177618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96526" y="6441996"/>
              <a:ext cx="1218014" cy="336404"/>
            </a:xfrm>
            <a:prstGeom prst="rect">
              <a:avLst/>
            </a:prstGeom>
          </p:spPr>
        </p:pic>
        <p:sp>
          <p:nvSpPr>
            <p:cNvPr id="37" name="Rectangle 36">
              <a:extLst>
                <a:ext uri="{FF2B5EF4-FFF2-40B4-BE49-F238E27FC236}">
                  <a16:creationId xmlns:a16="http://schemas.microsoft.com/office/drawing/2014/main" id="{12BE323C-0242-4EC5-9406-E972394B20BD}"/>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8" name="Rectangle 37">
              <a:extLst>
                <a:ext uri="{FF2B5EF4-FFF2-40B4-BE49-F238E27FC236}">
                  <a16:creationId xmlns:a16="http://schemas.microsoft.com/office/drawing/2014/main" id="{3D07125C-CD4F-46EE-8D05-5C8E7A5D93D4}"/>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39" name="Graphic 38">
              <a:extLst>
                <a:ext uri="{FF2B5EF4-FFF2-40B4-BE49-F238E27FC236}">
                  <a16:creationId xmlns:a16="http://schemas.microsoft.com/office/drawing/2014/main" id="{CB796E65-4E55-45DB-8284-74F2CAF5E4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96526" y="6441996"/>
              <a:ext cx="1218014" cy="336404"/>
            </a:xfrm>
            <a:prstGeom prst="rect">
              <a:avLst/>
            </a:prstGeom>
          </p:spPr>
        </p:pic>
      </p:grpSp>
      <p:sp>
        <p:nvSpPr>
          <p:cNvPr id="4" name="Footer Placeholder 3">
            <a:extLst>
              <a:ext uri="{FF2B5EF4-FFF2-40B4-BE49-F238E27FC236}">
                <a16:creationId xmlns:a16="http://schemas.microsoft.com/office/drawing/2014/main" id="{9B11BE3D-8F42-674D-8FBF-A9C85E70EDB4}"/>
              </a:ext>
            </a:extLst>
          </p:cNvPr>
          <p:cNvSpPr>
            <a:spLocks noGrp="1"/>
          </p:cNvSpPr>
          <p:nvPr>
            <p:ph type="ftr" sz="quarter" idx="11"/>
          </p:nvPr>
        </p:nvSpPr>
        <p:spPr>
          <a:xfrm>
            <a:off x="295726" y="6421438"/>
            <a:ext cx="4114800" cy="365125"/>
          </a:xfrm>
        </p:spPr>
        <p:txBody>
          <a:bodyPr/>
          <a:lstStyle/>
          <a:p>
            <a:r>
              <a:rPr lang="en-US">
                <a:solidFill>
                  <a:schemeClr val="tx1"/>
                </a:solidFill>
              </a:rPr>
              <a:t>Work-Based Learning Data Population v1.1 November 24, 2020</a:t>
            </a:r>
            <a:endParaRPr lang="en-US" dirty="0">
              <a:solidFill>
                <a:schemeClr val="tx1"/>
              </a:solidFill>
            </a:endParaRPr>
          </a:p>
        </p:txBody>
      </p:sp>
    </p:spTree>
    <p:extLst>
      <p:ext uri="{BB962C8B-B14F-4D97-AF65-F5344CB8AC3E}">
        <p14:creationId xmlns:p14="http://schemas.microsoft.com/office/powerpoint/2010/main" val="23143544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B30F32-EE38-4543-997E-67C78A6D80E5}"/>
              </a:ext>
            </a:extLst>
          </p:cNvPr>
          <p:cNvSpPr>
            <a:spLocks noGrp="1"/>
          </p:cNvSpPr>
          <p:nvPr>
            <p:ph type="title"/>
          </p:nvPr>
        </p:nvSpPr>
        <p:spPr>
          <a:xfrm>
            <a:off x="647173" y="598049"/>
            <a:ext cx="5038635" cy="1128068"/>
          </a:xfrm>
        </p:spPr>
        <p:txBody>
          <a:bodyPr anchor="ctr">
            <a:noAutofit/>
          </a:bodyPr>
          <a:lstStyle/>
          <a:p>
            <a:r>
              <a:rPr lang="en-US" sz="2800" dirty="0">
                <a:latin typeface="Arial Black" panose="020B0A04020102020204" pitchFamily="34" charset="0"/>
              </a:rPr>
              <a:t>WBLR Type: Transition Work-Based Experience (60) &amp; Transition Classroom-Based Work Exploration (65)</a:t>
            </a:r>
          </a:p>
        </p:txBody>
      </p:sp>
      <p:grpSp>
        <p:nvGrpSpPr>
          <p:cNvPr id="28" name="Group 2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2" name="Rectangle 2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6898E0B-C492-4090-B8A1-A7BCE93A7650}"/>
              </a:ext>
            </a:extLst>
          </p:cNvPr>
          <p:cNvSpPr>
            <a:spLocks noGrp="1"/>
          </p:cNvSpPr>
          <p:nvPr>
            <p:ph idx="1"/>
          </p:nvPr>
        </p:nvSpPr>
        <p:spPr>
          <a:xfrm>
            <a:off x="590719" y="2330505"/>
            <a:ext cx="4559425" cy="3979585"/>
          </a:xfrm>
        </p:spPr>
        <p:txBody>
          <a:bodyPr anchor="ctr">
            <a:normAutofit/>
          </a:bodyPr>
          <a:lstStyle/>
          <a:p>
            <a:r>
              <a:rPr lang="en-US" sz="2000" dirty="0"/>
              <a:t>Transition WBLR experience is a program requiring 100 hours of for students with disabilities on an individualized education program (IEP) that develops knowledge and job skills, in compliance with the Fair Labor Standards Act (FLSA) requirements.</a:t>
            </a:r>
          </a:p>
          <a:p>
            <a:r>
              <a:rPr lang="en-US" sz="2000" dirty="0"/>
              <a:t>Transition WBLR exploration requires four semesters of college and career exploration/preparation courses designed to prepare a student with an IEP for employment and independent living. </a:t>
            </a:r>
          </a:p>
        </p:txBody>
      </p:sp>
      <p:sp>
        <p:nvSpPr>
          <p:cNvPr id="27" name="Rectangle 2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igh school Life skills and career exploration flyer">
            <a:extLst>
              <a:ext uri="{FF2B5EF4-FFF2-40B4-BE49-F238E27FC236}">
                <a16:creationId xmlns:a16="http://schemas.microsoft.com/office/drawing/2014/main" id="{47FE20DF-EFC6-46F2-95A8-466162C68C96}"/>
              </a:ext>
            </a:extLst>
          </p:cNvPr>
          <p:cNvPicPr>
            <a:picLocks noChangeAspect="1"/>
          </p:cNvPicPr>
          <p:nvPr/>
        </p:nvPicPr>
        <p:blipFill rotWithShape="1">
          <a:blip r:embed="rId3"/>
          <a:srcRect t="2219" r="4" b="846"/>
          <a:stretch/>
        </p:blipFill>
        <p:spPr>
          <a:xfrm>
            <a:off x="5977788" y="799352"/>
            <a:ext cx="5425410" cy="5259296"/>
          </a:xfrm>
          <a:prstGeom prst="rect">
            <a:avLst/>
          </a:prstGeom>
        </p:spPr>
      </p:pic>
      <p:grpSp>
        <p:nvGrpSpPr>
          <p:cNvPr id="39" name="Group 38">
            <a:extLst>
              <a:ext uri="{FF2B5EF4-FFF2-40B4-BE49-F238E27FC236}">
                <a16:creationId xmlns:a16="http://schemas.microsoft.com/office/drawing/2014/main" id="{365D008B-D062-4763-B512-DD21D639C370}"/>
              </a:ext>
              <a:ext uri="{C183D7F6-B498-43B3-948B-1728B52AA6E4}">
                <adec:decorative xmlns:adec="http://schemas.microsoft.com/office/drawing/2017/decorative" val="1"/>
              </a:ext>
            </a:extLst>
          </p:cNvPr>
          <p:cNvGrpSpPr/>
          <p:nvPr/>
        </p:nvGrpSpPr>
        <p:grpSpPr>
          <a:xfrm>
            <a:off x="0" y="6399535"/>
            <a:ext cx="12192001" cy="492637"/>
            <a:chOff x="0" y="6399535"/>
            <a:chExt cx="12192001" cy="492637"/>
          </a:xfrm>
        </p:grpSpPr>
        <p:sp>
          <p:nvSpPr>
            <p:cNvPr id="40" name="Rectangle 39">
              <a:extLst>
                <a:ext uri="{FF2B5EF4-FFF2-40B4-BE49-F238E27FC236}">
                  <a16:creationId xmlns:a16="http://schemas.microsoft.com/office/drawing/2014/main" id="{21EAEFC3-D82D-44E2-B11A-0B33B9F7EC79}"/>
                </a:ext>
              </a:extLst>
            </p:cNvPr>
            <p:cNvSpPr/>
            <p:nvPr/>
          </p:nvSpPr>
          <p:spPr>
            <a:xfrm>
              <a:off x="1" y="6399536"/>
              <a:ext cx="12192000" cy="42120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1" name="Slide Number Placeholder 5">
              <a:extLst>
                <a:ext uri="{FF2B5EF4-FFF2-40B4-BE49-F238E27FC236}">
                  <a16:creationId xmlns:a16="http://schemas.microsoft.com/office/drawing/2014/main" id="{D08DD985-D833-4490-88D0-AD31AE59BE1E}"/>
                </a:ext>
              </a:extLst>
            </p:cNvPr>
            <p:cNvSpPr txBox="1">
              <a:spLocks/>
            </p:cNvSpPr>
            <p:nvPr/>
          </p:nvSpPr>
          <p:spPr>
            <a:xfrm>
              <a:off x="11772001" y="6399535"/>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35</a:t>
              </a:fld>
              <a:endParaRPr lang="en-US"/>
            </a:p>
          </p:txBody>
        </p:sp>
        <p:sp>
          <p:nvSpPr>
            <p:cNvPr id="42" name="Rectangle 41">
              <a:extLst>
                <a:ext uri="{FF2B5EF4-FFF2-40B4-BE49-F238E27FC236}">
                  <a16:creationId xmlns:a16="http://schemas.microsoft.com/office/drawing/2014/main" id="{DDB21EB1-AFFE-438B-929B-515D8F87064F}"/>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3" name="Rectangle 42">
              <a:extLst>
                <a:ext uri="{FF2B5EF4-FFF2-40B4-BE49-F238E27FC236}">
                  <a16:creationId xmlns:a16="http://schemas.microsoft.com/office/drawing/2014/main" id="{BBC4FC0D-2D33-48CD-96EC-1F167208377C}"/>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44" name="Graphic 43">
              <a:extLst>
                <a:ext uri="{FF2B5EF4-FFF2-40B4-BE49-F238E27FC236}">
                  <a16:creationId xmlns:a16="http://schemas.microsoft.com/office/drawing/2014/main" id="{D795E659-8C96-4ADC-9A2D-37ACFA0958F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96526" y="6441996"/>
              <a:ext cx="1218014" cy="336404"/>
            </a:xfrm>
            <a:prstGeom prst="rect">
              <a:avLst/>
            </a:prstGeom>
          </p:spPr>
        </p:pic>
        <p:sp>
          <p:nvSpPr>
            <p:cNvPr id="45" name="Rectangle 44">
              <a:extLst>
                <a:ext uri="{FF2B5EF4-FFF2-40B4-BE49-F238E27FC236}">
                  <a16:creationId xmlns:a16="http://schemas.microsoft.com/office/drawing/2014/main" id="{8B6FFBA6-2DDE-4756-89D7-7E93597E3C5B}"/>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6" name="Rectangle 45">
              <a:extLst>
                <a:ext uri="{FF2B5EF4-FFF2-40B4-BE49-F238E27FC236}">
                  <a16:creationId xmlns:a16="http://schemas.microsoft.com/office/drawing/2014/main" id="{C1585C49-F534-434C-8FF8-BE46D4408411}"/>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47" name="Graphic 46">
              <a:extLst>
                <a:ext uri="{FF2B5EF4-FFF2-40B4-BE49-F238E27FC236}">
                  <a16:creationId xmlns:a16="http://schemas.microsoft.com/office/drawing/2014/main" id="{C6AF6FD0-F930-464B-B3CE-86FB263CBDA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96526" y="6441996"/>
              <a:ext cx="1218014" cy="336404"/>
            </a:xfrm>
            <a:prstGeom prst="rect">
              <a:avLst/>
            </a:prstGeom>
          </p:spPr>
        </p:pic>
      </p:grpSp>
      <p:sp>
        <p:nvSpPr>
          <p:cNvPr id="4" name="Footer Placeholder 3">
            <a:extLst>
              <a:ext uri="{FF2B5EF4-FFF2-40B4-BE49-F238E27FC236}">
                <a16:creationId xmlns:a16="http://schemas.microsoft.com/office/drawing/2014/main" id="{27E5C229-EE04-C84E-BE36-192AD30336B2}"/>
              </a:ext>
            </a:extLst>
          </p:cNvPr>
          <p:cNvSpPr>
            <a:spLocks noGrp="1"/>
          </p:cNvSpPr>
          <p:nvPr>
            <p:ph type="ftr" sz="quarter" idx="11"/>
          </p:nvPr>
        </p:nvSpPr>
        <p:spPr>
          <a:xfrm>
            <a:off x="257268" y="6437303"/>
            <a:ext cx="4114800" cy="365125"/>
          </a:xfrm>
        </p:spPr>
        <p:txBody>
          <a:bodyPr/>
          <a:lstStyle/>
          <a:p>
            <a:r>
              <a:rPr lang="en-US">
                <a:solidFill>
                  <a:schemeClr val="tx1"/>
                </a:solidFill>
              </a:rPr>
              <a:t>Work-Based Learning Data Population v1.1 November 24, 2020</a:t>
            </a:r>
            <a:endParaRPr lang="en-US" dirty="0">
              <a:solidFill>
                <a:schemeClr val="tx1"/>
              </a:solidFill>
            </a:endParaRPr>
          </a:p>
        </p:txBody>
      </p:sp>
    </p:spTree>
    <p:extLst>
      <p:ext uri="{BB962C8B-B14F-4D97-AF65-F5344CB8AC3E}">
        <p14:creationId xmlns:p14="http://schemas.microsoft.com/office/powerpoint/2010/main" val="8984371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Man, 20, arrested at Iowa bar with fake 'McLovin' ID from movie -  syracuse.com">
            <a:extLst>
              <a:ext uri="{FF2B5EF4-FFF2-40B4-BE49-F238E27FC236}">
                <a16:creationId xmlns:a16="http://schemas.microsoft.com/office/drawing/2014/main" id="{DF00D1E0-B048-446C-922B-65131EB18C2D}"/>
              </a:ext>
            </a:extLst>
          </p:cNvPr>
          <p:cNvPicPr>
            <a:picLocks noChangeAspect="1" noChangeArrowheads="1"/>
          </p:cNvPicPr>
          <p:nvPr/>
        </p:nvPicPr>
        <p:blipFill rotWithShape="1">
          <a:blip r:embed="rId3">
            <a:alphaModFix amt="40000"/>
            <a:extLst>
              <a:ext uri="{28A0092B-C50C-407E-A947-70E740481C1C}">
                <a14:useLocalDpi xmlns:a14="http://schemas.microsoft.com/office/drawing/2010/main" val="0"/>
              </a:ext>
            </a:extLst>
          </a:blip>
          <a:srcRect b="3017"/>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58AD789-3C80-46D8-A995-5BB735D9839E}"/>
              </a:ext>
            </a:extLst>
          </p:cNvPr>
          <p:cNvSpPr>
            <a:spLocks noGrp="1"/>
          </p:cNvSpPr>
          <p:nvPr>
            <p:ph type="title"/>
          </p:nvPr>
        </p:nvSpPr>
        <p:spPr>
          <a:xfrm>
            <a:off x="841249" y="941832"/>
            <a:ext cx="10506456" cy="2057400"/>
          </a:xfrm>
        </p:spPr>
        <p:txBody>
          <a:bodyPr anchor="b">
            <a:normAutofit/>
          </a:bodyPr>
          <a:lstStyle/>
          <a:p>
            <a:r>
              <a:rPr lang="en-US" sz="5000" b="0" i="0" u="none" strike="noStrike" dirty="0">
                <a:effectLst/>
                <a:latin typeface="Arial Black" panose="020B0A04020102020204" pitchFamily="34" charset="0"/>
              </a:rPr>
              <a:t>Internship ID (21.10)</a:t>
            </a:r>
            <a:endParaRPr lang="en-US" sz="5000" dirty="0">
              <a:latin typeface="Arial Black" panose="020B0A04020102020204" pitchFamily="34" charset="0"/>
            </a:endParaRPr>
          </a:p>
        </p:txBody>
      </p:sp>
      <p:sp>
        <p:nvSpPr>
          <p:cNvPr id="73" name="Rectangle 7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5" name="Rectangle 7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4699FD4-3941-4BCA-9150-BC468494B9DB}"/>
              </a:ext>
            </a:extLst>
          </p:cNvPr>
          <p:cNvSpPr>
            <a:spLocks noGrp="1"/>
          </p:cNvSpPr>
          <p:nvPr>
            <p:ph idx="1"/>
          </p:nvPr>
        </p:nvSpPr>
        <p:spPr>
          <a:xfrm>
            <a:off x="841248" y="3502152"/>
            <a:ext cx="10506456" cy="2670048"/>
          </a:xfrm>
        </p:spPr>
        <p:txBody>
          <a:bodyPr>
            <a:normAutofit/>
          </a:bodyPr>
          <a:lstStyle/>
          <a:p>
            <a:pPr marL="0" indent="0">
              <a:buNone/>
            </a:pPr>
            <a:r>
              <a:rPr lang="en-US" sz="2000">
                <a:latin typeface="Arial" panose="020B0604020202020204" pitchFamily="34" charset="0"/>
              </a:rPr>
              <a:t>The Internship ID is for an internship work-based learning activity at the school of attendance during the academic year. The ID is only for internships, Work-Based Learning Type Code 10 (Internship). For any other Work-Based Learning Type the field must be left blank.</a:t>
            </a:r>
          </a:p>
        </p:txBody>
      </p:sp>
      <p:grpSp>
        <p:nvGrpSpPr>
          <p:cNvPr id="28" name="Group 27">
            <a:extLst>
              <a:ext uri="{FF2B5EF4-FFF2-40B4-BE49-F238E27FC236}">
                <a16:creationId xmlns:a16="http://schemas.microsoft.com/office/drawing/2014/main" id="{F5048035-01D4-4CA4-BD1A-E68128560962}"/>
              </a:ext>
              <a:ext uri="{C183D7F6-B498-43B3-948B-1728B52AA6E4}">
                <adec:decorative xmlns:adec="http://schemas.microsoft.com/office/drawing/2017/decorative" val="1"/>
              </a:ext>
            </a:extLst>
          </p:cNvPr>
          <p:cNvGrpSpPr/>
          <p:nvPr/>
        </p:nvGrpSpPr>
        <p:grpSpPr>
          <a:xfrm>
            <a:off x="0" y="6399535"/>
            <a:ext cx="12192001" cy="492637"/>
            <a:chOff x="0" y="6399535"/>
            <a:chExt cx="12192001" cy="492637"/>
          </a:xfrm>
        </p:grpSpPr>
        <p:sp>
          <p:nvSpPr>
            <p:cNvPr id="29" name="Rectangle 28">
              <a:extLst>
                <a:ext uri="{FF2B5EF4-FFF2-40B4-BE49-F238E27FC236}">
                  <a16:creationId xmlns:a16="http://schemas.microsoft.com/office/drawing/2014/main" id="{AA53FD21-8F65-4CC0-A256-C5A68847F338}"/>
                </a:ext>
              </a:extLst>
            </p:cNvPr>
            <p:cNvSpPr/>
            <p:nvPr/>
          </p:nvSpPr>
          <p:spPr>
            <a:xfrm>
              <a:off x="1" y="6399536"/>
              <a:ext cx="12192000" cy="42120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Slide Number Placeholder 5">
              <a:extLst>
                <a:ext uri="{FF2B5EF4-FFF2-40B4-BE49-F238E27FC236}">
                  <a16:creationId xmlns:a16="http://schemas.microsoft.com/office/drawing/2014/main" id="{C11A533E-02CA-4DDF-9A44-765D1AF8FA8F}"/>
                </a:ext>
              </a:extLst>
            </p:cNvPr>
            <p:cNvSpPr txBox="1">
              <a:spLocks/>
            </p:cNvSpPr>
            <p:nvPr/>
          </p:nvSpPr>
          <p:spPr>
            <a:xfrm>
              <a:off x="11772001" y="6399535"/>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36</a:t>
              </a:fld>
              <a:endParaRPr lang="en-US"/>
            </a:p>
          </p:txBody>
        </p:sp>
        <p:sp>
          <p:nvSpPr>
            <p:cNvPr id="31" name="Rectangle 30">
              <a:extLst>
                <a:ext uri="{FF2B5EF4-FFF2-40B4-BE49-F238E27FC236}">
                  <a16:creationId xmlns:a16="http://schemas.microsoft.com/office/drawing/2014/main" id="{AEDC1D0A-DBEE-4F41-969E-F38C537B25C1}"/>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Rectangle 31">
              <a:extLst>
                <a:ext uri="{FF2B5EF4-FFF2-40B4-BE49-F238E27FC236}">
                  <a16:creationId xmlns:a16="http://schemas.microsoft.com/office/drawing/2014/main" id="{2E1F5F78-8F37-4E39-AB81-C84B29868313}"/>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33" name="Graphic 32">
              <a:extLst>
                <a:ext uri="{FF2B5EF4-FFF2-40B4-BE49-F238E27FC236}">
                  <a16:creationId xmlns:a16="http://schemas.microsoft.com/office/drawing/2014/main" id="{17BEE421-09E7-4CAC-A8F5-4142B5B6511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96526" y="6441996"/>
              <a:ext cx="1218014" cy="336404"/>
            </a:xfrm>
            <a:prstGeom prst="rect">
              <a:avLst/>
            </a:prstGeom>
          </p:spPr>
        </p:pic>
        <p:sp>
          <p:nvSpPr>
            <p:cNvPr id="34" name="Rectangle 33">
              <a:extLst>
                <a:ext uri="{FF2B5EF4-FFF2-40B4-BE49-F238E27FC236}">
                  <a16:creationId xmlns:a16="http://schemas.microsoft.com/office/drawing/2014/main" id="{BAC61D67-C4EC-4737-B0AA-79A5AB4DF287}"/>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5" name="Rectangle 34">
              <a:extLst>
                <a:ext uri="{FF2B5EF4-FFF2-40B4-BE49-F238E27FC236}">
                  <a16:creationId xmlns:a16="http://schemas.microsoft.com/office/drawing/2014/main" id="{82D345A5-6887-4E20-BBF0-3058AED1CDC5}"/>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36" name="Graphic 35">
              <a:extLst>
                <a:ext uri="{FF2B5EF4-FFF2-40B4-BE49-F238E27FC236}">
                  <a16:creationId xmlns:a16="http://schemas.microsoft.com/office/drawing/2014/main" id="{5E85FC95-0C98-4CED-AA15-3C78DFE548F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96526" y="6441996"/>
              <a:ext cx="1218014" cy="336404"/>
            </a:xfrm>
            <a:prstGeom prst="rect">
              <a:avLst/>
            </a:prstGeom>
          </p:spPr>
        </p:pic>
        <p:sp>
          <p:nvSpPr>
            <p:cNvPr id="37" name="Footer Placeholder 3">
              <a:extLst>
                <a:ext uri="{FF2B5EF4-FFF2-40B4-BE49-F238E27FC236}">
                  <a16:creationId xmlns:a16="http://schemas.microsoft.com/office/drawing/2014/main" id="{0CE3ABBB-1D41-4672-AEBA-32BB2CF60442}"/>
                </a:ext>
              </a:extLst>
            </p:cNvPr>
            <p:cNvSpPr txBox="1">
              <a:spLocks/>
            </p:cNvSpPr>
            <p:nvPr/>
          </p:nvSpPr>
          <p:spPr>
            <a:xfrm>
              <a:off x="104275" y="642757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bg1">
                    <a:lumMod val="50000"/>
                    <a:lumOff val="50000"/>
                  </a:schemeClr>
                </a:solidFill>
              </a:endParaRPr>
            </a:p>
          </p:txBody>
        </p:sp>
      </p:grpSp>
      <p:sp>
        <p:nvSpPr>
          <p:cNvPr id="4" name="Footer Placeholder 3">
            <a:extLst>
              <a:ext uri="{FF2B5EF4-FFF2-40B4-BE49-F238E27FC236}">
                <a16:creationId xmlns:a16="http://schemas.microsoft.com/office/drawing/2014/main" id="{3B932899-C93C-194F-8AEF-3C7CCECEBBFF}"/>
              </a:ext>
            </a:extLst>
          </p:cNvPr>
          <p:cNvSpPr>
            <a:spLocks noGrp="1"/>
          </p:cNvSpPr>
          <p:nvPr>
            <p:ph type="ftr" sz="quarter" idx="11"/>
          </p:nvPr>
        </p:nvSpPr>
        <p:spPr>
          <a:xfrm>
            <a:off x="237875" y="6447808"/>
            <a:ext cx="4114800" cy="365125"/>
          </a:xfrm>
        </p:spPr>
        <p:txBody>
          <a:bodyPr/>
          <a:lstStyle/>
          <a:p>
            <a:r>
              <a:rPr lang="en-US" dirty="0">
                <a:solidFill>
                  <a:schemeClr val="bg1"/>
                </a:solidFill>
              </a:rPr>
              <a:t>Work-Based Learning Data Population v1.1 November 24, 2020</a:t>
            </a:r>
          </a:p>
        </p:txBody>
      </p:sp>
      <p:sp>
        <p:nvSpPr>
          <p:cNvPr id="5" name="Slide Number Placeholder 4">
            <a:extLst>
              <a:ext uri="{FF2B5EF4-FFF2-40B4-BE49-F238E27FC236}">
                <a16:creationId xmlns:a16="http://schemas.microsoft.com/office/drawing/2014/main" id="{FF798157-6A50-0D4E-8B9A-54B65053810C}"/>
              </a:ext>
            </a:extLst>
          </p:cNvPr>
          <p:cNvSpPr>
            <a:spLocks noGrp="1"/>
          </p:cNvSpPr>
          <p:nvPr>
            <p:ph type="sldNum" sz="quarter" idx="4294967295"/>
          </p:nvPr>
        </p:nvSpPr>
        <p:spPr>
          <a:xfrm>
            <a:off x="9448800" y="6356350"/>
            <a:ext cx="2743200" cy="365125"/>
          </a:xfrm>
          <a:prstGeom prst="rect">
            <a:avLst/>
          </a:prstGeom>
        </p:spPr>
        <p:txBody>
          <a:bodyPr/>
          <a:lstStyle/>
          <a:p>
            <a:fld id="{5D04AEA0-8566-4036-9CFB-EF44454DE956}" type="slidenum">
              <a:rPr lang="en-US" smtClean="0"/>
              <a:t>36</a:t>
            </a:fld>
            <a:endParaRPr lang="en-US"/>
          </a:p>
        </p:txBody>
      </p:sp>
    </p:spTree>
    <p:extLst>
      <p:ext uri="{BB962C8B-B14F-4D97-AF65-F5344CB8AC3E}">
        <p14:creationId xmlns:p14="http://schemas.microsoft.com/office/powerpoint/2010/main" val="32026682"/>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1266" name="Picture 2" descr="Employee-Time-Clock">
            <a:extLst>
              <a:ext uri="{FF2B5EF4-FFF2-40B4-BE49-F238E27FC236}">
                <a16:creationId xmlns:a16="http://schemas.microsoft.com/office/drawing/2014/main" id="{792A6EB4-A84C-4392-A8B3-7F47B8B5BE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844" r="1" b="5894"/>
          <a:stretch/>
        </p:blipFill>
        <p:spPr bwMode="auto">
          <a:xfrm>
            <a:off x="20" y="10"/>
            <a:ext cx="7009876" cy="6365352"/>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1270" name="Freeform: Shape 70">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1271" name="Freeform: Shape 72">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C0258E6-6F0B-45B1-91E2-B2E4130DED16}"/>
              </a:ext>
            </a:extLst>
          </p:cNvPr>
          <p:cNvSpPr>
            <a:spLocks noGrp="1"/>
          </p:cNvSpPr>
          <p:nvPr>
            <p:ph type="title"/>
          </p:nvPr>
        </p:nvSpPr>
        <p:spPr>
          <a:xfrm>
            <a:off x="6801435" y="1396289"/>
            <a:ext cx="5138774" cy="1325563"/>
          </a:xfrm>
        </p:spPr>
        <p:txBody>
          <a:bodyPr vert="horz" lIns="91440" tIns="45720" rIns="91440" bIns="45720" rtlCol="0" anchor="ctr">
            <a:normAutofit fontScale="90000"/>
          </a:bodyPr>
          <a:lstStyle/>
          <a:p>
            <a:r>
              <a:rPr lang="en-US" sz="3200" b="0" i="0" u="none" strike="noStrike" dirty="0">
                <a:effectLst/>
                <a:latin typeface="Arial Black" panose="020B0A04020102020204" pitchFamily="34" charset="0"/>
              </a:rPr>
              <a:t>Work-based Learning Hours – External (21.11)</a:t>
            </a:r>
            <a:endParaRPr lang="en-US" sz="3200" dirty="0">
              <a:latin typeface="Arial Black" panose="020B0A04020102020204" pitchFamily="34" charset="0"/>
            </a:endParaRPr>
          </a:p>
        </p:txBody>
      </p:sp>
      <p:sp>
        <p:nvSpPr>
          <p:cNvPr id="5" name="TextBox 4">
            <a:extLst>
              <a:ext uri="{FF2B5EF4-FFF2-40B4-BE49-F238E27FC236}">
                <a16:creationId xmlns:a16="http://schemas.microsoft.com/office/drawing/2014/main" id="{9E0AD28D-2FBC-4F4A-AE3E-40F260BBEF1A}"/>
              </a:ext>
            </a:extLst>
          </p:cNvPr>
          <p:cNvSpPr txBox="1"/>
          <p:nvPr/>
        </p:nvSpPr>
        <p:spPr>
          <a:xfrm>
            <a:off x="6801435" y="2871982"/>
            <a:ext cx="4819951" cy="3181684"/>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b="0" i="0" u="none" strike="noStrike" dirty="0">
                <a:effectLst/>
              </a:rPr>
              <a:t>Work-based Learning Hours </a:t>
            </a:r>
            <a:r>
              <a:rPr lang="en-US" dirty="0"/>
              <a:t>are t</a:t>
            </a:r>
            <a:r>
              <a:rPr lang="en-US" b="0" i="0" u="none" strike="noStrike" dirty="0">
                <a:effectLst/>
              </a:rPr>
              <a:t>he count of hours that the student spent outside of school in a work-based learning activity in the academic year being reported. Hours must be rounded to the nearest whole number. Only report hours for WBLR types 10 (internship), 15 (Student-Led Enterprise), and 20 (Virtual/Simulated Work-Based Learning).  </a:t>
            </a:r>
            <a:endParaRPr lang="en-US" dirty="0"/>
          </a:p>
        </p:txBody>
      </p:sp>
      <p:grpSp>
        <p:nvGrpSpPr>
          <p:cNvPr id="32" name="Group 31">
            <a:extLst>
              <a:ext uri="{FF2B5EF4-FFF2-40B4-BE49-F238E27FC236}">
                <a16:creationId xmlns:a16="http://schemas.microsoft.com/office/drawing/2014/main" id="{4D6785F2-C5F1-4BAD-A4DD-167085F61ECF}"/>
              </a:ext>
              <a:ext uri="{C183D7F6-B498-43B3-948B-1728B52AA6E4}">
                <adec:decorative xmlns:adec="http://schemas.microsoft.com/office/drawing/2017/decorative" val="1"/>
              </a:ext>
            </a:extLst>
          </p:cNvPr>
          <p:cNvGrpSpPr/>
          <p:nvPr/>
        </p:nvGrpSpPr>
        <p:grpSpPr>
          <a:xfrm>
            <a:off x="0" y="6360857"/>
            <a:ext cx="12192001" cy="501650"/>
            <a:chOff x="0" y="6390522"/>
            <a:chExt cx="12192001" cy="501650"/>
          </a:xfrm>
        </p:grpSpPr>
        <p:sp>
          <p:nvSpPr>
            <p:cNvPr id="33" name="Rectangle 32">
              <a:extLst>
                <a:ext uri="{FF2B5EF4-FFF2-40B4-BE49-F238E27FC236}">
                  <a16:creationId xmlns:a16="http://schemas.microsoft.com/office/drawing/2014/main" id="{4B3F8705-EF8B-4C11-A79D-3D0D190F74C1}"/>
                </a:ext>
              </a:extLst>
            </p:cNvPr>
            <p:cNvSpPr/>
            <p:nvPr/>
          </p:nvSpPr>
          <p:spPr>
            <a:xfrm>
              <a:off x="1" y="6399536"/>
              <a:ext cx="12192000" cy="42120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4" name="Slide Number Placeholder 5">
              <a:extLst>
                <a:ext uri="{FF2B5EF4-FFF2-40B4-BE49-F238E27FC236}">
                  <a16:creationId xmlns:a16="http://schemas.microsoft.com/office/drawing/2014/main" id="{C8616DAB-84F6-4C41-AA97-5F9E39FDEDDF}"/>
                </a:ext>
              </a:extLst>
            </p:cNvPr>
            <p:cNvSpPr txBox="1">
              <a:spLocks/>
            </p:cNvSpPr>
            <p:nvPr/>
          </p:nvSpPr>
          <p:spPr>
            <a:xfrm>
              <a:off x="11772001" y="6399535"/>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37</a:t>
              </a:fld>
              <a:endParaRPr lang="en-US"/>
            </a:p>
          </p:txBody>
        </p:sp>
        <p:sp>
          <p:nvSpPr>
            <p:cNvPr id="35" name="Rectangle 34">
              <a:extLst>
                <a:ext uri="{FF2B5EF4-FFF2-40B4-BE49-F238E27FC236}">
                  <a16:creationId xmlns:a16="http://schemas.microsoft.com/office/drawing/2014/main" id="{74FF3A40-DC1A-4889-802B-F9316556CEEF}"/>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6" name="Rectangle 35">
              <a:extLst>
                <a:ext uri="{FF2B5EF4-FFF2-40B4-BE49-F238E27FC236}">
                  <a16:creationId xmlns:a16="http://schemas.microsoft.com/office/drawing/2014/main" id="{F3A6FB8F-8486-48C4-9708-8EF102F8417C}"/>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37" name="Graphic 36">
              <a:extLst>
                <a:ext uri="{FF2B5EF4-FFF2-40B4-BE49-F238E27FC236}">
                  <a16:creationId xmlns:a16="http://schemas.microsoft.com/office/drawing/2014/main" id="{465C6F4F-F8CB-4EAC-B07E-7FB4C9EF24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96526" y="6441996"/>
              <a:ext cx="1218014" cy="336404"/>
            </a:xfrm>
            <a:prstGeom prst="rect">
              <a:avLst/>
            </a:prstGeom>
          </p:spPr>
        </p:pic>
        <p:sp>
          <p:nvSpPr>
            <p:cNvPr id="38" name="Rectangle 37">
              <a:extLst>
                <a:ext uri="{FF2B5EF4-FFF2-40B4-BE49-F238E27FC236}">
                  <a16:creationId xmlns:a16="http://schemas.microsoft.com/office/drawing/2014/main" id="{547C184D-B110-46AD-9682-9B476F48EEBD}"/>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9" name="Rectangle 38">
              <a:extLst>
                <a:ext uri="{FF2B5EF4-FFF2-40B4-BE49-F238E27FC236}">
                  <a16:creationId xmlns:a16="http://schemas.microsoft.com/office/drawing/2014/main" id="{855FFCD0-37FF-4F86-8D43-23CFBCD2E246}"/>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40" name="Graphic 39">
              <a:extLst>
                <a:ext uri="{FF2B5EF4-FFF2-40B4-BE49-F238E27FC236}">
                  <a16:creationId xmlns:a16="http://schemas.microsoft.com/office/drawing/2014/main" id="{7ADEF675-F4DA-4872-A6DE-2E74F2DDF9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96526" y="6441996"/>
              <a:ext cx="1218014" cy="336404"/>
            </a:xfrm>
            <a:prstGeom prst="rect">
              <a:avLst/>
            </a:prstGeom>
          </p:spPr>
        </p:pic>
        <p:sp>
          <p:nvSpPr>
            <p:cNvPr id="42" name="Slide Number Placeholder 4">
              <a:extLst>
                <a:ext uri="{FF2B5EF4-FFF2-40B4-BE49-F238E27FC236}">
                  <a16:creationId xmlns:a16="http://schemas.microsoft.com/office/drawing/2014/main" id="{D1143C4E-9F68-4E2F-B602-1F0599E96B87}"/>
                </a:ext>
              </a:extLst>
            </p:cNvPr>
            <p:cNvSpPr txBox="1">
              <a:spLocks/>
            </p:cNvSpPr>
            <p:nvPr/>
          </p:nvSpPr>
          <p:spPr>
            <a:xfrm>
              <a:off x="8610601" y="639052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D04AEA0-8566-4036-9CFB-EF44454DE956}" type="slidenum">
                <a:rPr lang="en-US" smtClean="0"/>
                <a:pPr/>
                <a:t>37</a:t>
              </a:fld>
              <a:endParaRPr lang="en-US"/>
            </a:p>
          </p:txBody>
        </p:sp>
      </p:grpSp>
      <p:sp>
        <p:nvSpPr>
          <p:cNvPr id="3" name="Footer Placeholder 2">
            <a:extLst>
              <a:ext uri="{FF2B5EF4-FFF2-40B4-BE49-F238E27FC236}">
                <a16:creationId xmlns:a16="http://schemas.microsoft.com/office/drawing/2014/main" id="{29B0C8B9-77B1-5A4D-94D0-6A016F2598F9}"/>
              </a:ext>
            </a:extLst>
          </p:cNvPr>
          <p:cNvSpPr>
            <a:spLocks noGrp="1"/>
          </p:cNvSpPr>
          <p:nvPr>
            <p:ph type="ftr" sz="quarter" idx="11"/>
          </p:nvPr>
        </p:nvSpPr>
        <p:spPr>
          <a:xfrm>
            <a:off x="263219" y="6402004"/>
            <a:ext cx="4114800" cy="365125"/>
          </a:xfrm>
        </p:spPr>
        <p:txBody>
          <a:bodyPr/>
          <a:lstStyle/>
          <a:p>
            <a:r>
              <a:rPr lang="en-US" dirty="0">
                <a:solidFill>
                  <a:schemeClr val="bg1"/>
                </a:solidFill>
              </a:rPr>
              <a:t>Work-Based Learning Data Population v1.1 November 24, 2020</a:t>
            </a:r>
          </a:p>
        </p:txBody>
      </p:sp>
      <p:sp>
        <p:nvSpPr>
          <p:cNvPr id="4" name="Slide Number Placeholder 3">
            <a:extLst>
              <a:ext uri="{FF2B5EF4-FFF2-40B4-BE49-F238E27FC236}">
                <a16:creationId xmlns:a16="http://schemas.microsoft.com/office/drawing/2014/main" id="{1E365196-8994-9F42-8EB9-C07441042810}"/>
              </a:ext>
            </a:extLst>
          </p:cNvPr>
          <p:cNvSpPr>
            <a:spLocks noGrp="1"/>
          </p:cNvSpPr>
          <p:nvPr>
            <p:ph type="sldNum" sz="quarter" idx="4294967295"/>
          </p:nvPr>
        </p:nvSpPr>
        <p:spPr>
          <a:xfrm>
            <a:off x="9448800" y="6356350"/>
            <a:ext cx="2743200" cy="365125"/>
          </a:xfrm>
          <a:prstGeom prst="rect">
            <a:avLst/>
          </a:prstGeom>
        </p:spPr>
        <p:txBody>
          <a:bodyPr/>
          <a:lstStyle/>
          <a:p>
            <a:fld id="{5D04AEA0-8566-4036-9CFB-EF44454DE956}" type="slidenum">
              <a:rPr lang="en-US" smtClean="0"/>
              <a:t>37</a:t>
            </a:fld>
            <a:endParaRPr lang="en-US"/>
          </a:p>
        </p:txBody>
      </p:sp>
    </p:spTree>
    <p:extLst>
      <p:ext uri="{BB962C8B-B14F-4D97-AF65-F5344CB8AC3E}">
        <p14:creationId xmlns:p14="http://schemas.microsoft.com/office/powerpoint/2010/main" val="3034480832"/>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1">
            <a:extLst>
              <a:ext uri="{FF2B5EF4-FFF2-40B4-BE49-F238E27FC236}">
                <a16:creationId xmlns:a16="http://schemas.microsoft.com/office/drawing/2014/main" id="{B082622D-AAF3-4897-8629-FC918530D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13">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0E4B2B3-FCDA-4C48-B6C7-2AF1E4081A0B}"/>
              </a:ext>
            </a:extLst>
          </p:cNvPr>
          <p:cNvSpPr>
            <a:spLocks noGrp="1"/>
          </p:cNvSpPr>
          <p:nvPr>
            <p:ph type="title"/>
          </p:nvPr>
        </p:nvSpPr>
        <p:spPr>
          <a:xfrm>
            <a:off x="1046746" y="641850"/>
            <a:ext cx="3611880" cy="1535865"/>
          </a:xfrm>
        </p:spPr>
        <p:txBody>
          <a:bodyPr vert="horz" lIns="91440" tIns="45720" rIns="91440" bIns="45720" rtlCol="0" anchor="ctr">
            <a:normAutofit fontScale="90000"/>
          </a:bodyPr>
          <a:lstStyle/>
          <a:p>
            <a:r>
              <a:rPr lang="en-US" sz="3200" b="0" i="0" u="none" strike="noStrike" dirty="0">
                <a:effectLst/>
                <a:latin typeface="Arial Black" panose="020B0A04020102020204" pitchFamily="34" charset="0"/>
              </a:rPr>
              <a:t>State Course Code-Embedded Work-based Learning (21.12)</a:t>
            </a:r>
            <a:endParaRPr lang="en-US" sz="3200" dirty="0">
              <a:latin typeface="Arial Black" panose="020B0A04020102020204" pitchFamily="34" charset="0"/>
            </a:endParaRPr>
          </a:p>
        </p:txBody>
      </p:sp>
      <p:sp>
        <p:nvSpPr>
          <p:cNvPr id="26" name="Rectangle 15">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7" name="Rectangle 17">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79F9FF1-5518-41FC-A5D4-DCEEAD52CA52}"/>
              </a:ext>
            </a:extLst>
          </p:cNvPr>
          <p:cNvSpPr txBox="1"/>
          <p:nvPr/>
        </p:nvSpPr>
        <p:spPr>
          <a:xfrm>
            <a:off x="5300640" y="641850"/>
            <a:ext cx="6053160" cy="1535865"/>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500" dirty="0"/>
              <a:t>Required for </a:t>
            </a:r>
            <a:r>
              <a:rPr lang="en-US" sz="1500" b="0" i="0" u="none" strike="noStrike" dirty="0">
                <a:effectLst/>
              </a:rPr>
              <a:t>Work-based Learning Type Codes 15 (Student-led Enterprise) or 20 (Virtual/Simulated Work-Based Learning), the State Course Code-Embedded Work-based Learning</a:t>
            </a:r>
            <a:r>
              <a:rPr lang="en-US" sz="1500" dirty="0"/>
              <a:t> is t</a:t>
            </a:r>
            <a:r>
              <a:rPr lang="en-US" sz="1500" b="0" i="0" u="none" strike="noStrike" dirty="0">
                <a:effectLst/>
              </a:rPr>
              <a:t>he State Course Code that the student completed in which the Work-Based Learning was embedded.</a:t>
            </a:r>
            <a:r>
              <a:rPr lang="en-US" sz="1500" dirty="0"/>
              <a:t> </a:t>
            </a:r>
            <a:r>
              <a:rPr lang="en-US" sz="1500" b="0" i="0" u="none" strike="noStrike" dirty="0">
                <a:effectLst/>
              </a:rPr>
              <a:t>The course may or may not be a CTE course. An embedded work-based Learning code may be reported for an internship (10) but is not required.</a:t>
            </a:r>
            <a:br>
              <a:rPr lang="en-US" sz="1500" b="0" i="0" u="none" strike="noStrike" dirty="0">
                <a:effectLst/>
              </a:rPr>
            </a:br>
            <a:endParaRPr lang="en-US" sz="1500" dirty="0"/>
          </a:p>
        </p:txBody>
      </p:sp>
      <p:grpSp>
        <p:nvGrpSpPr>
          <p:cNvPr id="41" name="Group 40">
            <a:extLst>
              <a:ext uri="{FF2B5EF4-FFF2-40B4-BE49-F238E27FC236}">
                <a16:creationId xmlns:a16="http://schemas.microsoft.com/office/drawing/2014/main" id="{9EE113B7-027A-4315-856D-D938B2E2E5DC}"/>
              </a:ext>
              <a:ext uri="{C183D7F6-B498-43B3-948B-1728B52AA6E4}">
                <adec:decorative xmlns:adec="http://schemas.microsoft.com/office/drawing/2017/decorative" val="1"/>
              </a:ext>
            </a:extLst>
          </p:cNvPr>
          <p:cNvGrpSpPr/>
          <p:nvPr/>
        </p:nvGrpSpPr>
        <p:grpSpPr>
          <a:xfrm>
            <a:off x="0" y="6399535"/>
            <a:ext cx="12192001" cy="492637"/>
            <a:chOff x="0" y="6399535"/>
            <a:chExt cx="12192001" cy="492637"/>
          </a:xfrm>
        </p:grpSpPr>
        <p:sp>
          <p:nvSpPr>
            <p:cNvPr id="42" name="Rectangle 41">
              <a:extLst>
                <a:ext uri="{FF2B5EF4-FFF2-40B4-BE49-F238E27FC236}">
                  <a16:creationId xmlns:a16="http://schemas.microsoft.com/office/drawing/2014/main" id="{C2D326EF-2ABE-42D1-9747-4FF135143733}"/>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3" name="Slide Number Placeholder 5">
              <a:extLst>
                <a:ext uri="{FF2B5EF4-FFF2-40B4-BE49-F238E27FC236}">
                  <a16:creationId xmlns:a16="http://schemas.microsoft.com/office/drawing/2014/main" id="{F57D94B5-A006-4FCE-88BE-1B3B5D888F9C}"/>
                </a:ext>
              </a:extLst>
            </p:cNvPr>
            <p:cNvSpPr txBox="1">
              <a:spLocks/>
            </p:cNvSpPr>
            <p:nvPr/>
          </p:nvSpPr>
          <p:spPr>
            <a:xfrm>
              <a:off x="11772001" y="6399535"/>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38</a:t>
              </a:fld>
              <a:endParaRPr lang="en-US"/>
            </a:p>
          </p:txBody>
        </p:sp>
        <p:sp>
          <p:nvSpPr>
            <p:cNvPr id="44" name="Rectangle 43">
              <a:extLst>
                <a:ext uri="{FF2B5EF4-FFF2-40B4-BE49-F238E27FC236}">
                  <a16:creationId xmlns:a16="http://schemas.microsoft.com/office/drawing/2014/main" id="{62B4D079-0D6F-4463-A0F7-41821FA9277F}"/>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5" name="Rectangle 44">
              <a:extLst>
                <a:ext uri="{FF2B5EF4-FFF2-40B4-BE49-F238E27FC236}">
                  <a16:creationId xmlns:a16="http://schemas.microsoft.com/office/drawing/2014/main" id="{64870123-9A57-4669-871B-591AD5DDC718}"/>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46" name="Graphic 45">
              <a:extLst>
                <a:ext uri="{FF2B5EF4-FFF2-40B4-BE49-F238E27FC236}">
                  <a16:creationId xmlns:a16="http://schemas.microsoft.com/office/drawing/2014/main" id="{608484E1-26E6-4C77-80BE-FDCAA5C81A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47" name="Rectangle 46">
              <a:extLst>
                <a:ext uri="{FF2B5EF4-FFF2-40B4-BE49-F238E27FC236}">
                  <a16:creationId xmlns:a16="http://schemas.microsoft.com/office/drawing/2014/main" id="{48A9791F-1C0F-4B8C-9C08-1B9B8003EED9}"/>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8" name="Rectangle 47">
              <a:extLst>
                <a:ext uri="{FF2B5EF4-FFF2-40B4-BE49-F238E27FC236}">
                  <a16:creationId xmlns:a16="http://schemas.microsoft.com/office/drawing/2014/main" id="{99BE9B33-9ED7-4D9A-BCAA-440BCB979426}"/>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49" name="Graphic 48">
              <a:extLst>
                <a:ext uri="{FF2B5EF4-FFF2-40B4-BE49-F238E27FC236}">
                  <a16:creationId xmlns:a16="http://schemas.microsoft.com/office/drawing/2014/main" id="{6F5C6616-0A92-43E9-A579-BF6DDFF065C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grpSp>
      <p:pic>
        <p:nvPicPr>
          <p:cNvPr id="9" name="Picture 8" descr="Screen shot of the valid Code Combinations CALPADS system document">
            <a:extLst>
              <a:ext uri="{FF2B5EF4-FFF2-40B4-BE49-F238E27FC236}">
                <a16:creationId xmlns:a16="http://schemas.microsoft.com/office/drawing/2014/main" id="{88FEB8A0-8A40-446A-87A7-3785EF8E7FC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838886" y="2706460"/>
            <a:ext cx="7200178" cy="3701364"/>
          </a:xfrm>
          <a:prstGeom prst="rect">
            <a:avLst/>
          </a:prstGeom>
          <a:ln>
            <a:noFill/>
          </a:ln>
          <a:effectLst>
            <a:outerShdw blurRad="190500" algn="tl" rotWithShape="0">
              <a:srgbClr val="000000">
                <a:alpha val="70000"/>
              </a:srgbClr>
            </a:outerShdw>
          </a:effectLst>
        </p:spPr>
      </p:pic>
      <p:sp>
        <p:nvSpPr>
          <p:cNvPr id="3" name="Footer Placeholder 2">
            <a:extLst>
              <a:ext uri="{FF2B5EF4-FFF2-40B4-BE49-F238E27FC236}">
                <a16:creationId xmlns:a16="http://schemas.microsoft.com/office/drawing/2014/main" id="{65629199-3972-054F-A2C8-AA88DD6A6AE4}"/>
              </a:ext>
            </a:extLst>
          </p:cNvPr>
          <p:cNvSpPr>
            <a:spLocks noGrp="1"/>
          </p:cNvSpPr>
          <p:nvPr>
            <p:ph type="ftr" sz="quarter" idx="11"/>
          </p:nvPr>
        </p:nvSpPr>
        <p:spPr>
          <a:xfrm>
            <a:off x="190501" y="6431717"/>
            <a:ext cx="4114800" cy="365125"/>
          </a:xfrm>
        </p:spPr>
        <p:txBody>
          <a:bodyPr/>
          <a:lstStyle/>
          <a:p>
            <a:r>
              <a:rPr lang="en-US" dirty="0"/>
              <a:t>Work-Based Learning Data Population v1.1 November 24, 2020</a:t>
            </a:r>
          </a:p>
        </p:txBody>
      </p:sp>
    </p:spTree>
    <p:extLst>
      <p:ext uri="{BB962C8B-B14F-4D97-AF65-F5344CB8AC3E}">
        <p14:creationId xmlns:p14="http://schemas.microsoft.com/office/powerpoint/2010/main" val="36416330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292" name="Rectangle 70">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 Example of Employee Evaluation">
            <a:extLst>
              <a:ext uri="{FF2B5EF4-FFF2-40B4-BE49-F238E27FC236}">
                <a16:creationId xmlns:a16="http://schemas.microsoft.com/office/drawing/2014/main" id="{E861BE7C-B24C-4863-824A-F0B851712E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88" r="1" b="11338"/>
          <a:stretch/>
        </p:blipFill>
        <p:spPr bwMode="auto">
          <a:xfrm>
            <a:off x="603671" y="-1"/>
            <a:ext cx="11588329" cy="6857999"/>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4FA48D-7069-47EC-9023-AFB61C1BF9EE}"/>
              </a:ext>
            </a:extLst>
          </p:cNvPr>
          <p:cNvSpPr>
            <a:spLocks noGrp="1"/>
          </p:cNvSpPr>
          <p:nvPr>
            <p:ph type="title"/>
          </p:nvPr>
        </p:nvSpPr>
        <p:spPr>
          <a:xfrm>
            <a:off x="600623" y="721805"/>
            <a:ext cx="4819276" cy="2147520"/>
          </a:xfrm>
        </p:spPr>
        <p:txBody>
          <a:bodyPr vert="horz" lIns="91440" tIns="45720" rIns="91440" bIns="45720" rtlCol="0" anchor="ctr">
            <a:normAutofit/>
          </a:bodyPr>
          <a:lstStyle/>
          <a:p>
            <a:r>
              <a:rPr lang="en-US" sz="2800" b="0" i="0" u="none" strike="noStrike" dirty="0">
                <a:solidFill>
                  <a:schemeClr val="bg1"/>
                </a:solidFill>
                <a:effectLst/>
                <a:latin typeface="Arial Black" panose="020B0A04020102020204" pitchFamily="34" charset="0"/>
              </a:rPr>
              <a:t>Internship -Employer Performance Evaluation Code (21.13)</a:t>
            </a:r>
            <a:endParaRPr lang="en-US" sz="2800" dirty="0">
              <a:solidFill>
                <a:schemeClr val="bg1"/>
              </a:solidFill>
              <a:latin typeface="Arial Black" panose="020B0A04020102020204" pitchFamily="34" charset="0"/>
            </a:endParaRPr>
          </a:p>
        </p:txBody>
      </p:sp>
      <p:sp>
        <p:nvSpPr>
          <p:cNvPr id="75" name="Rectangle 74">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78"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9" name="Rectangle 98">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36D115D-C868-4868-86E6-BB17A7FE265D}"/>
              </a:ext>
            </a:extLst>
          </p:cNvPr>
          <p:cNvSpPr txBox="1"/>
          <p:nvPr/>
        </p:nvSpPr>
        <p:spPr>
          <a:xfrm>
            <a:off x="1166649" y="3379979"/>
            <a:ext cx="3874685" cy="3186359"/>
          </a:xfrm>
          <a:prstGeom prst="rect">
            <a:avLst/>
          </a:prstGeom>
        </p:spPr>
        <p:txBody>
          <a:bodyPr vert="horz" lIns="91440" tIns="45720" rIns="91440" bIns="45720" rtlCol="0" anchor="ctr">
            <a:normAutofit lnSpcReduction="10000"/>
          </a:bodyPr>
          <a:lstStyle/>
          <a:p>
            <a:pPr indent="-228600">
              <a:lnSpc>
                <a:spcPct val="90000"/>
              </a:lnSpc>
              <a:spcAft>
                <a:spcPts val="600"/>
              </a:spcAft>
              <a:buFont typeface="Arial" panose="020B0604020202020204" pitchFamily="34" charset="0"/>
              <a:buChar char="•"/>
            </a:pPr>
            <a:r>
              <a:rPr lang="en-US" sz="2000" dirty="0">
                <a:solidFill>
                  <a:schemeClr val="bg1"/>
                </a:solidFill>
              </a:rPr>
              <a:t>The Internship-Employment Performance Evaluation is a coded value representing the student’s performance as evaluated by their employment supervisor.  Possible code values are:</a:t>
            </a:r>
          </a:p>
          <a:p>
            <a:pPr marL="285750" indent="-228600" fontAlgn="t">
              <a:lnSpc>
                <a:spcPct val="90000"/>
              </a:lnSpc>
              <a:spcBef>
                <a:spcPts val="0"/>
              </a:spcBef>
              <a:spcAft>
                <a:spcPts val="600"/>
              </a:spcAft>
              <a:buFont typeface="Arial" panose="020B0604020202020204" pitchFamily="34" charset="0"/>
              <a:buChar char="•"/>
            </a:pPr>
            <a:r>
              <a:rPr lang="en-US" sz="2000" dirty="0">
                <a:solidFill>
                  <a:schemeClr val="bg1"/>
                </a:solidFill>
              </a:rPr>
              <a:t>1 - Unsatisfactory or Unacceptable</a:t>
            </a:r>
          </a:p>
          <a:p>
            <a:pPr marL="285750" indent="-228600" fontAlgn="t">
              <a:lnSpc>
                <a:spcPct val="90000"/>
              </a:lnSpc>
              <a:spcBef>
                <a:spcPts val="0"/>
              </a:spcBef>
              <a:spcAft>
                <a:spcPts val="600"/>
              </a:spcAft>
              <a:buFont typeface="Arial" panose="020B0604020202020204" pitchFamily="34" charset="0"/>
              <a:buChar char="•"/>
            </a:pPr>
            <a:r>
              <a:rPr lang="en-US" sz="2000" dirty="0">
                <a:solidFill>
                  <a:schemeClr val="bg1"/>
                </a:solidFill>
              </a:rPr>
              <a:t>2 - Less than Satisfactory</a:t>
            </a:r>
          </a:p>
          <a:p>
            <a:pPr marL="285750" indent="-228600" fontAlgn="t">
              <a:lnSpc>
                <a:spcPct val="90000"/>
              </a:lnSpc>
              <a:spcBef>
                <a:spcPts val="0"/>
              </a:spcBef>
              <a:spcAft>
                <a:spcPts val="600"/>
              </a:spcAft>
              <a:buFont typeface="Arial" panose="020B0604020202020204" pitchFamily="34" charset="0"/>
              <a:buChar char="•"/>
            </a:pPr>
            <a:r>
              <a:rPr lang="en-US" sz="2000" dirty="0">
                <a:solidFill>
                  <a:schemeClr val="bg1"/>
                </a:solidFill>
              </a:rPr>
              <a:t>3 - Satisfactory</a:t>
            </a:r>
          </a:p>
          <a:p>
            <a:pPr marL="285750" indent="-228600" fontAlgn="t">
              <a:lnSpc>
                <a:spcPct val="90000"/>
              </a:lnSpc>
              <a:spcBef>
                <a:spcPts val="0"/>
              </a:spcBef>
              <a:spcAft>
                <a:spcPts val="600"/>
              </a:spcAft>
              <a:buFont typeface="Arial" panose="020B0604020202020204" pitchFamily="34" charset="0"/>
              <a:buChar char="•"/>
            </a:pPr>
            <a:r>
              <a:rPr lang="en-US" sz="2000" dirty="0">
                <a:solidFill>
                  <a:schemeClr val="bg1"/>
                </a:solidFill>
              </a:rPr>
              <a:t>4 - Exceptional</a:t>
            </a:r>
          </a:p>
          <a:p>
            <a:pPr indent="-228600">
              <a:lnSpc>
                <a:spcPct val="90000"/>
              </a:lnSpc>
              <a:spcAft>
                <a:spcPts val="600"/>
              </a:spcAft>
              <a:buFont typeface="Arial" panose="020B0604020202020204" pitchFamily="34" charset="0"/>
              <a:buChar char="•"/>
            </a:pPr>
            <a:endParaRPr lang="en-US" dirty="0">
              <a:solidFill>
                <a:schemeClr val="bg1"/>
              </a:solidFill>
            </a:endParaRPr>
          </a:p>
          <a:p>
            <a:pPr indent="-228600">
              <a:lnSpc>
                <a:spcPct val="90000"/>
              </a:lnSpc>
              <a:spcAft>
                <a:spcPts val="600"/>
              </a:spcAft>
              <a:buFont typeface="Arial" panose="020B0604020202020204" pitchFamily="34" charset="0"/>
              <a:buChar char="•"/>
            </a:pPr>
            <a:endParaRPr lang="en-US" dirty="0">
              <a:solidFill>
                <a:schemeClr val="bg1"/>
              </a:solidFill>
            </a:endParaRPr>
          </a:p>
        </p:txBody>
      </p:sp>
      <p:grpSp>
        <p:nvGrpSpPr>
          <p:cNvPr id="53" name="Group 52">
            <a:extLst>
              <a:ext uri="{FF2B5EF4-FFF2-40B4-BE49-F238E27FC236}">
                <a16:creationId xmlns:a16="http://schemas.microsoft.com/office/drawing/2014/main" id="{67191D8B-4B05-4A1F-95E2-737F0B153BA9}"/>
              </a:ext>
              <a:ext uri="{C183D7F6-B498-43B3-948B-1728B52AA6E4}">
                <adec:decorative xmlns:adec="http://schemas.microsoft.com/office/drawing/2017/decorative" val="1"/>
              </a:ext>
            </a:extLst>
          </p:cNvPr>
          <p:cNvGrpSpPr/>
          <p:nvPr/>
        </p:nvGrpSpPr>
        <p:grpSpPr>
          <a:xfrm>
            <a:off x="0" y="6399535"/>
            <a:ext cx="12192001" cy="492637"/>
            <a:chOff x="0" y="6399535"/>
            <a:chExt cx="12192001" cy="492637"/>
          </a:xfrm>
        </p:grpSpPr>
        <p:sp>
          <p:nvSpPr>
            <p:cNvPr id="54" name="Rectangle 53">
              <a:extLst>
                <a:ext uri="{FF2B5EF4-FFF2-40B4-BE49-F238E27FC236}">
                  <a16:creationId xmlns:a16="http://schemas.microsoft.com/office/drawing/2014/main" id="{1C0EBEA3-CB13-4CCE-A334-CA61DBDA9C5F}"/>
                </a:ext>
              </a:extLst>
            </p:cNvPr>
            <p:cNvSpPr/>
            <p:nvPr/>
          </p:nvSpPr>
          <p:spPr>
            <a:xfrm>
              <a:off x="1" y="6399536"/>
              <a:ext cx="12192000" cy="42120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5" name="Slide Number Placeholder 5">
              <a:extLst>
                <a:ext uri="{FF2B5EF4-FFF2-40B4-BE49-F238E27FC236}">
                  <a16:creationId xmlns:a16="http://schemas.microsoft.com/office/drawing/2014/main" id="{97B8D019-80A5-42C3-9499-5F8995B6B48C}"/>
                </a:ext>
              </a:extLst>
            </p:cNvPr>
            <p:cNvSpPr txBox="1">
              <a:spLocks/>
            </p:cNvSpPr>
            <p:nvPr/>
          </p:nvSpPr>
          <p:spPr>
            <a:xfrm>
              <a:off x="11772001" y="6399535"/>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39</a:t>
              </a:fld>
              <a:endParaRPr lang="en-US"/>
            </a:p>
          </p:txBody>
        </p:sp>
        <p:sp>
          <p:nvSpPr>
            <p:cNvPr id="56" name="Rectangle 55">
              <a:extLst>
                <a:ext uri="{FF2B5EF4-FFF2-40B4-BE49-F238E27FC236}">
                  <a16:creationId xmlns:a16="http://schemas.microsoft.com/office/drawing/2014/main" id="{338C329F-FEA8-4EDF-80BF-9578CF41A906}"/>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7" name="Rectangle 56">
              <a:extLst>
                <a:ext uri="{FF2B5EF4-FFF2-40B4-BE49-F238E27FC236}">
                  <a16:creationId xmlns:a16="http://schemas.microsoft.com/office/drawing/2014/main" id="{2685B7B3-049A-4EFC-A4FE-4539ECA4D838}"/>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8" name="Graphic 57">
              <a:extLst>
                <a:ext uri="{FF2B5EF4-FFF2-40B4-BE49-F238E27FC236}">
                  <a16:creationId xmlns:a16="http://schemas.microsoft.com/office/drawing/2014/main" id="{BACCF433-DDE4-4056-B166-DB7465DEB87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96526" y="6441996"/>
              <a:ext cx="1218014" cy="336404"/>
            </a:xfrm>
            <a:prstGeom prst="rect">
              <a:avLst/>
            </a:prstGeom>
          </p:spPr>
        </p:pic>
        <p:sp>
          <p:nvSpPr>
            <p:cNvPr id="59" name="Rectangle 58">
              <a:extLst>
                <a:ext uri="{FF2B5EF4-FFF2-40B4-BE49-F238E27FC236}">
                  <a16:creationId xmlns:a16="http://schemas.microsoft.com/office/drawing/2014/main" id="{7F653559-3D13-4CB8-8FA6-5E66A2ECFDE2}"/>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0" name="Rectangle 59">
              <a:extLst>
                <a:ext uri="{FF2B5EF4-FFF2-40B4-BE49-F238E27FC236}">
                  <a16:creationId xmlns:a16="http://schemas.microsoft.com/office/drawing/2014/main" id="{CFA72991-AB16-489B-B383-B5A73FE34EBF}"/>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61" name="Graphic 60">
              <a:extLst>
                <a:ext uri="{FF2B5EF4-FFF2-40B4-BE49-F238E27FC236}">
                  <a16:creationId xmlns:a16="http://schemas.microsoft.com/office/drawing/2014/main" id="{261F1FBB-7884-4292-8C62-4CC66B3F359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96526" y="6441996"/>
              <a:ext cx="1218014" cy="336404"/>
            </a:xfrm>
            <a:prstGeom prst="rect">
              <a:avLst/>
            </a:prstGeom>
          </p:spPr>
        </p:pic>
      </p:grpSp>
      <p:sp>
        <p:nvSpPr>
          <p:cNvPr id="3" name="Footer Placeholder 2">
            <a:extLst>
              <a:ext uri="{FF2B5EF4-FFF2-40B4-BE49-F238E27FC236}">
                <a16:creationId xmlns:a16="http://schemas.microsoft.com/office/drawing/2014/main" id="{C7AF80DA-A39A-9F43-819F-C3F27814E816}"/>
              </a:ext>
            </a:extLst>
          </p:cNvPr>
          <p:cNvSpPr>
            <a:spLocks noGrp="1"/>
          </p:cNvSpPr>
          <p:nvPr>
            <p:ph type="ftr" sz="quarter" idx="11"/>
          </p:nvPr>
        </p:nvSpPr>
        <p:spPr>
          <a:xfrm>
            <a:off x="235497" y="6421436"/>
            <a:ext cx="4114800" cy="365125"/>
          </a:xfrm>
        </p:spPr>
        <p:txBody>
          <a:bodyPr/>
          <a:lstStyle/>
          <a:p>
            <a:r>
              <a:rPr lang="en-US"/>
              <a:t>Work-Based Learning Data Population v1.1 November 24, 2020</a:t>
            </a:r>
            <a:endParaRPr lang="en-US" dirty="0"/>
          </a:p>
        </p:txBody>
      </p:sp>
    </p:spTree>
    <p:extLst>
      <p:ext uri="{BB962C8B-B14F-4D97-AF65-F5344CB8AC3E}">
        <p14:creationId xmlns:p14="http://schemas.microsoft.com/office/powerpoint/2010/main" val="3010460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5AC4910C-C9A9-41E9-9252-939FB7AA008D}"/>
              </a:ext>
              <a:ext uri="{C183D7F6-B498-43B3-948B-1728B52AA6E4}">
                <adec:decorative xmlns:adec="http://schemas.microsoft.com/office/drawing/2017/decorative" val="1"/>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a:stretch/>
        </p:blipFill>
        <p:spPr>
          <a:xfrm>
            <a:off x="-4918" y="-1"/>
            <a:ext cx="12191999" cy="6321777"/>
          </a:xfrm>
          <a:blipFill>
            <a:blip r:embed="rId4"/>
            <a:stretch>
              <a:fillRect/>
            </a:stretch>
          </a:blipFill>
        </p:spPr>
      </p:pic>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5633" y="0"/>
            <a:ext cx="11739325" cy="6365363"/>
          </a:xfrm>
          <a:prstGeom prst="rect">
            <a:avLst/>
          </a:prstGeom>
          <a:gradFill>
            <a:gsLst>
              <a:gs pos="34000">
                <a:schemeClr val="bg1">
                  <a:lumMod val="100000"/>
                  <a:alpha val="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710967"/>
            <a:ext cx="6299682" cy="839607"/>
          </a:xfrm>
        </p:spPr>
        <p:txBody>
          <a:bodyPr/>
          <a:lstStyle/>
          <a:p>
            <a:r>
              <a:rPr lang="en-US" dirty="0">
                <a:solidFill>
                  <a:srgbClr val="3FC1BD"/>
                </a:solidFill>
              </a:rPr>
              <a:t>Overview</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753034" y="4814047"/>
            <a:ext cx="6299683" cy="732510"/>
          </a:xfrm>
          <a:solidFill>
            <a:schemeClr val="bg1">
              <a:lumMod val="95000"/>
              <a:alpha val="92000"/>
            </a:schemeClr>
          </a:solidFill>
          <a:effectLst/>
        </p:spPr>
        <p:txBody>
          <a:bodyPr/>
          <a:lstStyle/>
          <a:p>
            <a:r>
              <a:rPr lang="en-US" dirty="0">
                <a:solidFill>
                  <a:srgbClr val="002060"/>
                </a:solidFill>
              </a:rPr>
              <a:t>Discuss Work-Based Learning background &amp; introduce key concepts </a:t>
            </a:r>
          </a:p>
        </p:txBody>
      </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fld id="{4B73C415-D670-4716-A5EC-CC4D52CA2BAC}" type="slidenum">
              <a:rPr lang="en-US" smtClean="0"/>
              <a:pPr/>
              <a:t>4</a:t>
            </a:fld>
            <a:endParaRPr lang="en-US"/>
          </a:p>
        </p:txBody>
      </p:sp>
      <p:pic>
        <p:nvPicPr>
          <p:cNvPr id="5" name="Graphic 4" descr="World">
            <a:extLst>
              <a:ext uri="{FF2B5EF4-FFF2-40B4-BE49-F238E27FC236}">
                <a16:creationId xmlns:a16="http://schemas.microsoft.com/office/drawing/2014/main" id="{5A17BF87-87BC-44A3-A7BF-DD96D6F59B2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68000" y="3711417"/>
            <a:ext cx="914400" cy="914400"/>
          </a:xfrm>
          <a:prstGeom prst="rect">
            <a:avLst/>
          </a:prstGeom>
        </p:spPr>
      </p:pic>
      <p:sp>
        <p:nvSpPr>
          <p:cNvPr id="4" name="Footer Placeholder 3">
            <a:extLst>
              <a:ext uri="{FF2B5EF4-FFF2-40B4-BE49-F238E27FC236}">
                <a16:creationId xmlns:a16="http://schemas.microsoft.com/office/drawing/2014/main" id="{58EA0F27-6EBE-4FD1-8C0B-06E38D1E5432}"/>
              </a:ext>
            </a:extLst>
          </p:cNvPr>
          <p:cNvSpPr>
            <a:spLocks noGrp="1"/>
          </p:cNvSpPr>
          <p:nvPr>
            <p:ph type="ftr" sz="quarter" idx="13"/>
          </p:nvPr>
        </p:nvSpPr>
        <p:spPr/>
        <p:txBody>
          <a:bodyPr/>
          <a:lstStyle/>
          <a:p>
            <a:r>
              <a:rPr lang="en-US" noProof="0"/>
              <a:t>Work-Based Learning Data Population v1.1 November 24, 2020</a:t>
            </a:r>
            <a:endParaRPr lang="en-US" noProof="0" dirty="0"/>
          </a:p>
        </p:txBody>
      </p:sp>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402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5C8BB-31AC-4506-8A1E-36CE31AC8828}"/>
              </a:ext>
            </a:extLst>
          </p:cNvPr>
          <p:cNvSpPr>
            <a:spLocks noGrp="1"/>
          </p:cNvSpPr>
          <p:nvPr>
            <p:ph type="title"/>
          </p:nvPr>
        </p:nvSpPr>
        <p:spPr>
          <a:xfrm>
            <a:off x="773191" y="220267"/>
            <a:ext cx="5314536" cy="1325563"/>
          </a:xfrm>
        </p:spPr>
        <p:txBody>
          <a:bodyPr vert="horz" lIns="91440" tIns="45720" rIns="91440" bIns="45720" rtlCol="0" anchor="ctr">
            <a:normAutofit/>
          </a:bodyPr>
          <a:lstStyle/>
          <a:p>
            <a:r>
              <a:rPr lang="en-US" sz="3200" b="0" i="0" u="none" strike="noStrike" dirty="0">
                <a:effectLst/>
                <a:latin typeface="Arial Black" panose="020B0A04020102020204" pitchFamily="34" charset="0"/>
              </a:rPr>
              <a:t>Internship-Indicators</a:t>
            </a:r>
            <a:endParaRPr lang="en-US" sz="3200" dirty="0">
              <a:latin typeface="Arial Black" panose="020B0A04020102020204" pitchFamily="34" charset="0"/>
            </a:endParaRPr>
          </a:p>
        </p:txBody>
      </p:sp>
      <p:sp>
        <p:nvSpPr>
          <p:cNvPr id="5" name="TextBox 4">
            <a:extLst>
              <a:ext uri="{FF2B5EF4-FFF2-40B4-BE49-F238E27FC236}">
                <a16:creationId xmlns:a16="http://schemas.microsoft.com/office/drawing/2014/main" id="{01553FD7-24E9-4A37-944D-308763853CF6}"/>
              </a:ext>
            </a:extLst>
          </p:cNvPr>
          <p:cNvSpPr txBox="1"/>
          <p:nvPr/>
        </p:nvSpPr>
        <p:spPr>
          <a:xfrm>
            <a:off x="168982" y="1341293"/>
            <a:ext cx="6581159" cy="4641192"/>
          </a:xfrm>
          <a:prstGeom prst="rect">
            <a:avLst/>
          </a:prstGeom>
        </p:spPr>
        <p:txBody>
          <a:bodyPr vert="horz" lIns="91440" tIns="45720" rIns="91440" bIns="45720" rtlCol="0" anchor="t">
            <a:noAutofit/>
          </a:bodyPr>
          <a:lstStyle/>
          <a:p>
            <a:pPr marL="285750" indent="-285750">
              <a:spcAft>
                <a:spcPts val="600"/>
              </a:spcAft>
              <a:buFont typeface="Arial" panose="020B0604020202020204" pitchFamily="34" charset="0"/>
              <a:buChar char="•"/>
            </a:pPr>
            <a:r>
              <a:rPr lang="en-US" sz="2000" b="0" i="0" u="none" strike="noStrike" dirty="0">
                <a:effectLst/>
                <a:latin typeface="Arial Black" panose="020B0A04020102020204" pitchFamily="34" charset="0"/>
              </a:rPr>
              <a:t>Internship-Certificated Supervisor Indicator (12.14)</a:t>
            </a:r>
          </a:p>
          <a:p>
            <a:pPr marL="742950" lvl="1" indent="-285750">
              <a:spcAft>
                <a:spcPts val="600"/>
              </a:spcAft>
              <a:buFont typeface="Arial" panose="020B0604020202020204" pitchFamily="34" charset="0"/>
              <a:buChar char="•"/>
            </a:pPr>
            <a:r>
              <a:rPr lang="en-US" sz="2000" dirty="0"/>
              <a:t>The Internship –Certificated Supervisor Indicator provides an indication of whether the internship was part of a program supervised (regularly visit the work site, elicit feedback from employer on intern’s performance). ) by a certificated staff member of the school, district, or county. This is only reported for Work Based Learning Type code 10 (internship)</a:t>
            </a:r>
          </a:p>
          <a:p>
            <a:pPr marL="285750" indent="-285750">
              <a:lnSpc>
                <a:spcPct val="90000"/>
              </a:lnSpc>
              <a:spcAft>
                <a:spcPts val="600"/>
              </a:spcAft>
              <a:buFont typeface="Arial" panose="020B0604020202020204" pitchFamily="34" charset="0"/>
              <a:buChar char="•"/>
            </a:pPr>
            <a:r>
              <a:rPr lang="en-US" sz="2000" dirty="0">
                <a:latin typeface="Arial Black" panose="020B0A04020102020204" pitchFamily="34" charset="0"/>
              </a:rPr>
              <a:t>Internship-LEA Sponsored Indicator (12.15)</a:t>
            </a:r>
          </a:p>
          <a:p>
            <a:pPr marL="742950" lvl="1" indent="-285750">
              <a:lnSpc>
                <a:spcPct val="90000"/>
              </a:lnSpc>
              <a:spcAft>
                <a:spcPts val="600"/>
              </a:spcAft>
              <a:buFont typeface="Arial" panose="020B0604020202020204" pitchFamily="34" charset="0"/>
              <a:buChar char="•"/>
            </a:pPr>
            <a:r>
              <a:rPr lang="en-US" sz="2000" b="0" i="0" u="none" strike="noStrike" dirty="0">
                <a:effectLst/>
              </a:rPr>
              <a:t>The Internship -LEA Sponsored </a:t>
            </a:r>
            <a:r>
              <a:rPr lang="en-US" sz="2000" dirty="0"/>
              <a:t>Indicator  describes whether the school, district, or county played a direct role in securing the internship for the student. This is only reported for Work Based Learning Type code 10 (internship)</a:t>
            </a:r>
          </a:p>
        </p:txBody>
      </p:sp>
      <p:sp>
        <p:nvSpPr>
          <p:cNvPr id="13320" name="Freeform: Shape 74">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4" name="Picture 2" descr="A Quick yes or no push button Indicator ">
            <a:extLst>
              <a:ext uri="{FF2B5EF4-FFF2-40B4-BE49-F238E27FC236}">
                <a16:creationId xmlns:a16="http://schemas.microsoft.com/office/drawing/2014/main" id="{F6410061-4500-4B77-A461-4EFA622074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509" r="23361"/>
          <a:stretch/>
        </p:blipFill>
        <p:spPr bwMode="auto">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grpSp>
        <p:nvGrpSpPr>
          <p:cNvPr id="39" name="Group 38">
            <a:extLst>
              <a:ext uri="{FF2B5EF4-FFF2-40B4-BE49-F238E27FC236}">
                <a16:creationId xmlns:a16="http://schemas.microsoft.com/office/drawing/2014/main" id="{C8B83984-163A-423D-8533-53204A61E10F}"/>
              </a:ext>
              <a:ext uri="{C183D7F6-B498-43B3-948B-1728B52AA6E4}">
                <adec:decorative xmlns:adec="http://schemas.microsoft.com/office/drawing/2017/decorative" val="1"/>
              </a:ext>
            </a:extLst>
          </p:cNvPr>
          <p:cNvGrpSpPr/>
          <p:nvPr/>
        </p:nvGrpSpPr>
        <p:grpSpPr>
          <a:xfrm>
            <a:off x="0" y="6399535"/>
            <a:ext cx="12192001" cy="492637"/>
            <a:chOff x="0" y="6399535"/>
            <a:chExt cx="12192001" cy="492637"/>
          </a:xfrm>
        </p:grpSpPr>
        <p:sp>
          <p:nvSpPr>
            <p:cNvPr id="40" name="Rectangle 39">
              <a:extLst>
                <a:ext uri="{FF2B5EF4-FFF2-40B4-BE49-F238E27FC236}">
                  <a16:creationId xmlns:a16="http://schemas.microsoft.com/office/drawing/2014/main" id="{A3F211BD-77FB-4578-A27F-0AE7DFBEE558}"/>
                </a:ext>
              </a:extLst>
            </p:cNvPr>
            <p:cNvSpPr/>
            <p:nvPr/>
          </p:nvSpPr>
          <p:spPr>
            <a:xfrm>
              <a:off x="1" y="6399536"/>
              <a:ext cx="12192000" cy="42120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1" name="Slide Number Placeholder 5">
              <a:extLst>
                <a:ext uri="{FF2B5EF4-FFF2-40B4-BE49-F238E27FC236}">
                  <a16:creationId xmlns:a16="http://schemas.microsoft.com/office/drawing/2014/main" id="{FAD9C85B-AEF4-45CB-9E20-149905BB21BA}"/>
                </a:ext>
              </a:extLst>
            </p:cNvPr>
            <p:cNvSpPr txBox="1">
              <a:spLocks/>
            </p:cNvSpPr>
            <p:nvPr/>
          </p:nvSpPr>
          <p:spPr>
            <a:xfrm>
              <a:off x="11772001" y="6399535"/>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40</a:t>
              </a:fld>
              <a:endParaRPr lang="en-US"/>
            </a:p>
          </p:txBody>
        </p:sp>
        <p:sp>
          <p:nvSpPr>
            <p:cNvPr id="42" name="Rectangle 41">
              <a:extLst>
                <a:ext uri="{FF2B5EF4-FFF2-40B4-BE49-F238E27FC236}">
                  <a16:creationId xmlns:a16="http://schemas.microsoft.com/office/drawing/2014/main" id="{461FAFB1-AED8-445A-8811-BBA7E8598CFC}"/>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3" name="Rectangle 42">
              <a:extLst>
                <a:ext uri="{FF2B5EF4-FFF2-40B4-BE49-F238E27FC236}">
                  <a16:creationId xmlns:a16="http://schemas.microsoft.com/office/drawing/2014/main" id="{DE764211-6DF9-498E-827C-4B4C2FAD8A63}"/>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44" name="Graphic 43">
              <a:extLst>
                <a:ext uri="{FF2B5EF4-FFF2-40B4-BE49-F238E27FC236}">
                  <a16:creationId xmlns:a16="http://schemas.microsoft.com/office/drawing/2014/main" id="{0ED9DB76-9DB6-4C1F-AA10-1DF8670043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96526" y="6441996"/>
              <a:ext cx="1218014" cy="336404"/>
            </a:xfrm>
            <a:prstGeom prst="rect">
              <a:avLst/>
            </a:prstGeom>
          </p:spPr>
        </p:pic>
        <p:sp>
          <p:nvSpPr>
            <p:cNvPr id="45" name="Rectangle 44">
              <a:extLst>
                <a:ext uri="{FF2B5EF4-FFF2-40B4-BE49-F238E27FC236}">
                  <a16:creationId xmlns:a16="http://schemas.microsoft.com/office/drawing/2014/main" id="{28AC04A8-3282-40E7-A078-5BFC57B8EA3F}"/>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6" name="Rectangle 45">
              <a:extLst>
                <a:ext uri="{FF2B5EF4-FFF2-40B4-BE49-F238E27FC236}">
                  <a16:creationId xmlns:a16="http://schemas.microsoft.com/office/drawing/2014/main" id="{229CB2C2-A68A-4E86-86AF-613732F1C37E}"/>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47" name="Graphic 46">
              <a:extLst>
                <a:ext uri="{FF2B5EF4-FFF2-40B4-BE49-F238E27FC236}">
                  <a16:creationId xmlns:a16="http://schemas.microsoft.com/office/drawing/2014/main" id="{FA218CE0-51B8-4580-999F-57FB391947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96526" y="6441996"/>
              <a:ext cx="1218014" cy="336404"/>
            </a:xfrm>
            <a:prstGeom prst="rect">
              <a:avLst/>
            </a:prstGeom>
          </p:spPr>
        </p:pic>
        <p:sp>
          <p:nvSpPr>
            <p:cNvPr id="48" name="Footer Placeholder 3">
              <a:extLst>
                <a:ext uri="{FF2B5EF4-FFF2-40B4-BE49-F238E27FC236}">
                  <a16:creationId xmlns:a16="http://schemas.microsoft.com/office/drawing/2014/main" id="{CBDC66A8-1DFA-4B04-A5C6-53549696FD0A}"/>
                </a:ext>
              </a:extLst>
            </p:cNvPr>
            <p:cNvSpPr txBox="1">
              <a:spLocks/>
            </p:cNvSpPr>
            <p:nvPr/>
          </p:nvSpPr>
          <p:spPr>
            <a:xfrm>
              <a:off x="104275" y="642757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Work-Based Learning DP v1.0 11.24.2020</a:t>
              </a:r>
              <a:endParaRPr lang="en-US" dirty="0"/>
            </a:p>
          </p:txBody>
        </p:sp>
      </p:grpSp>
      <p:sp>
        <p:nvSpPr>
          <p:cNvPr id="3" name="Footer Placeholder 2">
            <a:extLst>
              <a:ext uri="{FF2B5EF4-FFF2-40B4-BE49-F238E27FC236}">
                <a16:creationId xmlns:a16="http://schemas.microsoft.com/office/drawing/2014/main" id="{A0E5FA71-F4B1-9248-BC22-BAC56C3E2889}"/>
              </a:ext>
            </a:extLst>
          </p:cNvPr>
          <p:cNvSpPr>
            <a:spLocks noGrp="1"/>
          </p:cNvSpPr>
          <p:nvPr>
            <p:ph type="ftr" sz="quarter" idx="11"/>
          </p:nvPr>
        </p:nvSpPr>
        <p:spPr/>
        <p:txBody>
          <a:bodyPr/>
          <a:lstStyle/>
          <a:p>
            <a:r>
              <a:rPr lang="en-US"/>
              <a:t>Work-Based Learning Data Population v1.1 November 24, 2020</a:t>
            </a:r>
          </a:p>
        </p:txBody>
      </p:sp>
      <p:sp>
        <p:nvSpPr>
          <p:cNvPr id="4" name="Slide Number Placeholder 3">
            <a:extLst>
              <a:ext uri="{FF2B5EF4-FFF2-40B4-BE49-F238E27FC236}">
                <a16:creationId xmlns:a16="http://schemas.microsoft.com/office/drawing/2014/main" id="{B9B673D0-4373-0343-9356-F52F39164587}"/>
              </a:ext>
            </a:extLst>
          </p:cNvPr>
          <p:cNvSpPr>
            <a:spLocks noGrp="1"/>
          </p:cNvSpPr>
          <p:nvPr>
            <p:ph type="sldNum" sz="quarter" idx="4294967295"/>
          </p:nvPr>
        </p:nvSpPr>
        <p:spPr>
          <a:xfrm>
            <a:off x="9448800" y="6356350"/>
            <a:ext cx="2743200" cy="365125"/>
          </a:xfrm>
          <a:prstGeom prst="rect">
            <a:avLst/>
          </a:prstGeom>
        </p:spPr>
        <p:txBody>
          <a:bodyPr/>
          <a:lstStyle/>
          <a:p>
            <a:fld id="{5D04AEA0-8566-4036-9CFB-EF44454DE956}" type="slidenum">
              <a:rPr lang="en-US" smtClean="0"/>
              <a:t>40</a:t>
            </a:fld>
            <a:endParaRPr lang="en-US"/>
          </a:p>
        </p:txBody>
      </p:sp>
      <p:sp>
        <p:nvSpPr>
          <p:cNvPr id="18" name="Footer Placeholder 3">
            <a:extLst>
              <a:ext uri="{FF2B5EF4-FFF2-40B4-BE49-F238E27FC236}">
                <a16:creationId xmlns:a16="http://schemas.microsoft.com/office/drawing/2014/main" id="{EA7ADEEF-8CDE-9A4D-B922-E338F3822581}"/>
              </a:ext>
            </a:extLst>
          </p:cNvPr>
          <p:cNvSpPr txBox="1">
            <a:spLocks/>
          </p:cNvSpPr>
          <p:nvPr/>
        </p:nvSpPr>
        <p:spPr>
          <a:xfrm>
            <a:off x="257268" y="6437303"/>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lumMod val="75000"/>
                    <a:lumOff val="25000"/>
                  </a:schemeClr>
                </a:solidFill>
              </a:rPr>
              <a:t>Work-Based Learning Data Population v1.1 November 24, 2020</a:t>
            </a:r>
          </a:p>
        </p:txBody>
      </p:sp>
    </p:spTree>
    <p:extLst>
      <p:ext uri="{BB962C8B-B14F-4D97-AF65-F5344CB8AC3E}">
        <p14:creationId xmlns:p14="http://schemas.microsoft.com/office/powerpoint/2010/main" val="636415374"/>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5">
                <a:shade val="45000"/>
                <a:satMod val="135000"/>
              </a:schemeClr>
              <a:prstClr val="white"/>
            </a:duotone>
            <a:extLst>
              <a:ext uri="{BEBA8EAE-BF5A-486C-A8C5-ECC9F3942E4B}">
                <a14:imgProps xmlns:a14="http://schemas.microsoft.com/office/drawing/2010/main">
                  <a14:imgLayer>
                    <a14:imgEffect>
                      <a14:colorTemperature colorTemp="5467"/>
                    </a14:imgEffect>
                    <a14:imgEffect>
                      <a14:saturation sat="131000"/>
                    </a14:imgEffect>
                  </a14:imgLayer>
                </a14:imgProps>
              </a:ext>
            </a:extLst>
          </a:blip>
          <a:srcRect/>
          <a:stretch>
            <a:fillRect l="-4000" r="-4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7200" y="1"/>
            <a:ext cx="11734800" cy="6365363"/>
          </a:xfrm>
          <a:prstGeom prst="rect">
            <a:avLst/>
          </a:prstGeom>
          <a:gradFill>
            <a:gsLst>
              <a:gs pos="4000">
                <a:schemeClr val="bg1">
                  <a:lumMod val="0"/>
                  <a:lumOff val="100000"/>
                  <a:alpha val="66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19" name="Graphic 18" descr="Warning">
            <a:extLst>
              <a:ext uri="{FF2B5EF4-FFF2-40B4-BE49-F238E27FC236}">
                <a16:creationId xmlns:a16="http://schemas.microsoft.com/office/drawing/2014/main" id="{6BC5B36A-BA1F-46D7-9297-004D202595C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42201" y="3935924"/>
            <a:ext cx="914400" cy="914400"/>
          </a:xfrm>
          <a:prstGeom prst="rect">
            <a:avLst/>
          </a:prstGeom>
        </p:spPr>
      </p:pic>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2377000"/>
            <a:ext cx="6299682" cy="2387600"/>
          </a:xfrm>
        </p:spPr>
        <p:txBody>
          <a:bodyPr/>
          <a:lstStyle/>
          <a:p>
            <a:r>
              <a:rPr lang="en-US" dirty="0">
                <a:solidFill>
                  <a:srgbClr val="C13131"/>
                </a:solidFill>
              </a:rPr>
              <a:t>Submission Validation Edits</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lstStyle/>
          <a:p>
            <a:r>
              <a:rPr lang="en-US" dirty="0">
                <a:solidFill>
                  <a:srgbClr val="C13131"/>
                </a:solidFill>
              </a:rPr>
              <a:t>Discussion of WBLR conditional validation edits</a:t>
            </a:r>
          </a:p>
        </p:txBody>
      </p:sp>
      <p:sp>
        <p:nvSpPr>
          <p:cNvPr id="4" name="Footer Placeholder 3">
            <a:extLst>
              <a:ext uri="{FF2B5EF4-FFF2-40B4-BE49-F238E27FC236}">
                <a16:creationId xmlns:a16="http://schemas.microsoft.com/office/drawing/2014/main" id="{68C29AA1-6BD0-9248-907F-A8DE2C74CDC6}"/>
              </a:ext>
            </a:extLst>
          </p:cNvPr>
          <p:cNvSpPr>
            <a:spLocks noGrp="1"/>
          </p:cNvSpPr>
          <p:nvPr>
            <p:ph type="ftr" sz="quarter" idx="13"/>
          </p:nvPr>
        </p:nvSpPr>
        <p:spPr>
          <a:xfrm>
            <a:off x="216000" y="6396159"/>
            <a:ext cx="4114800" cy="365125"/>
          </a:xfrm>
        </p:spPr>
        <p:txBody>
          <a:bodyPr/>
          <a:lstStyle/>
          <a:p>
            <a:r>
              <a:rPr lang="en-US" noProof="0">
                <a:solidFill>
                  <a:schemeClr val="bg1"/>
                </a:solidFill>
              </a:rPr>
              <a:t>Work-Based Learning Data Population v1.1 November 24, 2020</a:t>
            </a:r>
            <a:endParaRPr lang="en-US" noProof="0" dirty="0">
              <a:solidFill>
                <a:schemeClr val="bg1"/>
              </a:solidFill>
            </a:endParaRPr>
          </a:p>
        </p:txBody>
      </p:sp>
      <p:sp>
        <p:nvSpPr>
          <p:cNvPr id="12" name="Slide Number Placeholder 6">
            <a:extLst>
              <a:ext uri="{FF2B5EF4-FFF2-40B4-BE49-F238E27FC236}">
                <a16:creationId xmlns:a16="http://schemas.microsoft.com/office/drawing/2014/main" id="{D517C112-41EE-0B4D-A489-79A03A14D392}"/>
              </a:ext>
            </a:extLst>
          </p:cNvPr>
          <p:cNvSpPr txBox="1">
            <a:spLocks/>
          </p:cNvSpPr>
          <p:nvPr/>
        </p:nvSpPr>
        <p:spPr>
          <a:xfrm>
            <a:off x="11772000" y="6365363"/>
            <a:ext cx="420000" cy="4212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4B73C415-D670-4716-A5EC-CC4D52CA2BAC}" type="slidenum">
              <a:rPr lang="en-US" smtClean="0">
                <a:solidFill>
                  <a:schemeClr val="bg1"/>
                </a:solidFill>
                <a:latin typeface="Tahoma"/>
              </a:rPr>
              <a:pPr algn="ctr">
                <a:defRPr/>
              </a:pPr>
              <a:t>41</a:t>
            </a:fld>
            <a:endParaRPr lang="en-US" dirty="0">
              <a:solidFill>
                <a:schemeClr val="bg1"/>
              </a:solidFill>
              <a:latin typeface="Tahoma"/>
            </a:endParaRPr>
          </a:p>
        </p:txBody>
      </p:sp>
    </p:spTree>
    <p:extLst>
      <p:ext uri="{BB962C8B-B14F-4D97-AF65-F5344CB8AC3E}">
        <p14:creationId xmlns:p14="http://schemas.microsoft.com/office/powerpoint/2010/main" val="111912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4" fill="hold" grpId="0" nodeType="afterEffect">
                                  <p:stCondLst>
                                    <p:cond delay="0"/>
                                  </p:stCondLst>
                                  <p:childTnLst>
                                    <p:anim calcmode="lin" valueType="num">
                                      <p:cBhvr additive="base">
                                        <p:cTn id="11" dur="500"/>
                                        <p:tgtEl>
                                          <p:spTgt spid="30"/>
                                        </p:tgtEl>
                                        <p:attrNameLst>
                                          <p:attrName>ppt_x</p:attrName>
                                        </p:attrNameLst>
                                      </p:cBhvr>
                                      <p:tavLst>
                                        <p:tav tm="0">
                                          <p:val>
                                            <p:strVal val="ppt_x"/>
                                          </p:val>
                                        </p:tav>
                                        <p:tav tm="100000">
                                          <p:val>
                                            <p:strVal val="ppt_x"/>
                                          </p:val>
                                        </p:tav>
                                      </p:tavLst>
                                    </p:anim>
                                    <p:anim calcmode="lin" valueType="num">
                                      <p:cBhvr additive="base">
                                        <p:cTn id="12" dur="500"/>
                                        <p:tgtEl>
                                          <p:spTgt spid="30"/>
                                        </p:tgtEl>
                                        <p:attrNameLst>
                                          <p:attrName>ppt_y</p:attrName>
                                        </p:attrNameLst>
                                      </p:cBhvr>
                                      <p:tavLst>
                                        <p:tav tm="0">
                                          <p:val>
                                            <p:strVal val="ppt_y"/>
                                          </p:val>
                                        </p:tav>
                                        <p:tav tm="100000">
                                          <p:val>
                                            <p:strVal val="1+ppt_h/2"/>
                                          </p:val>
                                        </p:tav>
                                      </p:tavLst>
                                    </p:anim>
                                    <p:set>
                                      <p:cBhvr>
                                        <p:cTn id="1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7670" y="0"/>
            <a:ext cx="432001" cy="6365362"/>
          </a:xfrm>
          <a:prstGeom prst="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9" name="Rectangle 8">
            <a:extLst>
              <a:ext uri="{FF2B5EF4-FFF2-40B4-BE49-F238E27FC236}">
                <a16:creationId xmlns:a16="http://schemas.microsoft.com/office/drawing/2014/main" id="{63BC47AD-B537-4999-AD2B-52F52F663921}"/>
              </a:ext>
              <a:ext uri="{C183D7F6-B498-43B3-948B-1728B52AA6E4}">
                <adec:decorative xmlns:adec="http://schemas.microsoft.com/office/drawing/2017/decorative" val="1"/>
              </a:ext>
            </a:extLst>
          </p:cNvPr>
          <p:cNvSpPr/>
          <p:nvPr/>
        </p:nvSpPr>
        <p:spPr bwMode="gray">
          <a:xfrm>
            <a:off x="403985" y="0"/>
            <a:ext cx="11754016" cy="6365363"/>
          </a:xfrm>
          <a:prstGeom prst="rect">
            <a:avLst/>
          </a:prstGeom>
          <a:gradFill>
            <a:gsLst>
              <a:gs pos="34000">
                <a:schemeClr val="tx1">
                  <a:lumMod val="85000"/>
                  <a:lumOff val="15000"/>
                  <a:alpha val="38000"/>
                </a:schemeClr>
              </a:gs>
              <a:gs pos="100000">
                <a:schemeClr val="tx1">
                  <a:lumMod val="75000"/>
                  <a:lumOff val="25000"/>
                  <a:alpha val="58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645443" y="-564821"/>
            <a:ext cx="6299682" cy="2387600"/>
          </a:xfrm>
        </p:spPr>
        <p:txBody>
          <a:bodyPr/>
          <a:lstStyle/>
          <a:p>
            <a:r>
              <a:rPr lang="en-US" dirty="0">
                <a:solidFill>
                  <a:srgbClr val="F6D71A"/>
                </a:solidFill>
              </a:rPr>
              <a:t>Wrap Up</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600265" y="2032443"/>
            <a:ext cx="6299682" cy="1219200"/>
          </a:xfrm>
        </p:spPr>
        <p:txBody>
          <a:bodyPr/>
          <a:lstStyle/>
          <a:p>
            <a:r>
              <a:rPr lang="en-US" dirty="0">
                <a:solidFill>
                  <a:schemeClr val="accent3">
                    <a:lumMod val="20000"/>
                    <a:lumOff val="80000"/>
                  </a:schemeClr>
                </a:solidFill>
              </a:rPr>
              <a:t>Key Points, Resources and Support</a:t>
            </a:r>
          </a:p>
        </p:txBody>
      </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A19209CE-A01E-4D1A-ACA5-65194FB7485A}"/>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Work-Based Learning Data Population v1.1 November 24, 2020</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600265" y="1946718"/>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16" name="Graphic 15" descr="Present">
            <a:extLst>
              <a:ext uri="{FF2B5EF4-FFF2-40B4-BE49-F238E27FC236}">
                <a16:creationId xmlns:a16="http://schemas.microsoft.com/office/drawing/2014/main" id="{F0EF4D88-D906-FD4F-AFF0-417F2D5267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04728" y="776237"/>
            <a:ext cx="1046542" cy="1046542"/>
          </a:xfrm>
          <a:prstGeom prst="rect">
            <a:avLst/>
          </a:prstGeom>
        </p:spPr>
      </p:pic>
    </p:spTree>
    <p:extLst>
      <p:ext uri="{BB962C8B-B14F-4D97-AF65-F5344CB8AC3E}">
        <p14:creationId xmlns:p14="http://schemas.microsoft.com/office/powerpoint/2010/main" val="324422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grpId="0" nodeType="afterEffect">
                                  <p:stCondLst>
                                    <p:cond delay="0"/>
                                  </p:stCondLst>
                                  <p:childTnLst>
                                    <p:anim calcmode="lin" valueType="num">
                                      <p:cBhvr additive="base">
                                        <p:cTn id="6" dur="500"/>
                                        <p:tgtEl>
                                          <p:spTgt spid="30"/>
                                        </p:tgtEl>
                                        <p:attrNameLst>
                                          <p:attrName>ppt_x</p:attrName>
                                        </p:attrNameLst>
                                      </p:cBhvr>
                                      <p:tavLst>
                                        <p:tav tm="0">
                                          <p:val>
                                            <p:strVal val="ppt_x"/>
                                          </p:val>
                                        </p:tav>
                                        <p:tav tm="100000">
                                          <p:val>
                                            <p:strVal val="0-ppt_w/2"/>
                                          </p:val>
                                        </p:tav>
                                      </p:tavLst>
                                    </p:anim>
                                    <p:anim calcmode="lin" valueType="num">
                                      <p:cBhvr additive="base">
                                        <p:cTn id="7" dur="500"/>
                                        <p:tgtEl>
                                          <p:spTgt spid="30"/>
                                        </p:tgtEl>
                                        <p:attrNameLst>
                                          <p:attrName>ppt_y</p:attrName>
                                        </p:attrNameLst>
                                      </p:cBhvr>
                                      <p:tavLst>
                                        <p:tav tm="0">
                                          <p:val>
                                            <p:strVal val="ppt_y"/>
                                          </p:val>
                                        </p:tav>
                                        <p:tav tm="100000">
                                          <p:val>
                                            <p:strVal val="ppt_y"/>
                                          </p:val>
                                        </p:tav>
                                      </p:tavLst>
                                    </p:anim>
                                    <p:set>
                                      <p:cBhvr>
                                        <p:cTn id="8" dur="1" fill="hold">
                                          <p:stCondLst>
                                            <p:cond delay="499"/>
                                          </p:stCondLst>
                                        </p:cTn>
                                        <p:tgtEl>
                                          <p:spTgt spid="30"/>
                                        </p:tgtEl>
                                        <p:attrNameLst>
                                          <p:attrName>style.visibility</p:attrName>
                                        </p:attrNameLst>
                                      </p:cBhvr>
                                      <p:to>
                                        <p:strVal val="hidden"/>
                                      </p:to>
                                    </p:set>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4F824-2797-4458-8288-A27EA4A7AAC9}"/>
              </a:ext>
            </a:extLst>
          </p:cNvPr>
          <p:cNvSpPr>
            <a:spLocks noGrp="1"/>
          </p:cNvSpPr>
          <p:nvPr>
            <p:ph type="title"/>
          </p:nvPr>
        </p:nvSpPr>
        <p:spPr>
          <a:xfrm>
            <a:off x="4965430" y="629268"/>
            <a:ext cx="6586491" cy="1286160"/>
          </a:xfrm>
        </p:spPr>
        <p:txBody>
          <a:bodyPr anchor="b">
            <a:normAutofit/>
          </a:bodyPr>
          <a:lstStyle/>
          <a:p>
            <a:r>
              <a:rPr lang="en-US" dirty="0">
                <a:latin typeface="Arial Black" panose="020B0A04020102020204" pitchFamily="34" charset="0"/>
              </a:rPr>
              <a:t>Summary</a:t>
            </a:r>
          </a:p>
        </p:txBody>
      </p:sp>
      <p:pic>
        <p:nvPicPr>
          <p:cNvPr id="28" name="Picture 27" descr="Man reading a book in amazement">
            <a:extLst>
              <a:ext uri="{FF2B5EF4-FFF2-40B4-BE49-F238E27FC236}">
                <a16:creationId xmlns:a16="http://schemas.microsoft.com/office/drawing/2014/main" id="{08ABC2A3-6F67-46C3-A491-9698C5D2F8B8}"/>
              </a:ext>
            </a:extLst>
          </p:cNvPr>
          <p:cNvPicPr>
            <a:picLocks noChangeAspect="1"/>
          </p:cNvPicPr>
          <p:nvPr/>
        </p:nvPicPr>
        <p:blipFill rotWithShape="1">
          <a:blip r:embed="rId3">
            <a:extLst>
              <a:ext uri="{28A0092B-C50C-407E-A947-70E740481C1C}">
                <a14:useLocalDpi xmlns:a14="http://schemas.microsoft.com/office/drawing/2010/main" val="0"/>
              </a:ext>
            </a:extLst>
          </a:blip>
          <a:srcRect l="27469" r="27469"/>
          <a:stretch/>
        </p:blipFill>
        <p:spPr>
          <a:xfrm>
            <a:off x="-2" y="-14087"/>
            <a:ext cx="4635571" cy="6857990"/>
          </a:xfrm>
          <a:prstGeom prst="rect">
            <a:avLst/>
          </a:prstGeom>
          <a:effectLst/>
        </p:spPr>
      </p:pic>
      <p:cxnSp>
        <p:nvCxnSpPr>
          <p:cNvPr id="32" name="Straight Connector 3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2A75A"/>
            </a:solidFill>
          </a:ln>
        </p:spPr>
        <p:style>
          <a:lnRef idx="1">
            <a:schemeClr val="accent1"/>
          </a:lnRef>
          <a:fillRef idx="0">
            <a:schemeClr val="accent1"/>
          </a:fillRef>
          <a:effectRef idx="0">
            <a:schemeClr val="accent1"/>
          </a:effectRef>
          <a:fontRef idx="minor">
            <a:schemeClr val="tx1"/>
          </a:fontRef>
        </p:style>
      </p:cxnSp>
      <p:graphicFrame>
        <p:nvGraphicFramePr>
          <p:cNvPr id="26" name="Content Placeholder 2" descr="random icons summarizing key points of the training">
            <a:extLst>
              <a:ext uri="{FF2B5EF4-FFF2-40B4-BE49-F238E27FC236}">
                <a16:creationId xmlns:a16="http://schemas.microsoft.com/office/drawing/2014/main" id="{F5941E4C-067D-4B4B-BE03-4933477466B8}"/>
              </a:ext>
            </a:extLst>
          </p:cNvPr>
          <p:cNvGraphicFramePr>
            <a:graphicFrameLocks noGrp="1"/>
          </p:cNvGraphicFramePr>
          <p:nvPr>
            <p:ph idx="1"/>
            <p:extLst>
              <p:ext uri="{D42A27DB-BD31-4B8C-83A1-F6EECF244321}">
                <p14:modId xmlns:p14="http://schemas.microsoft.com/office/powerpoint/2010/main" val="148012308"/>
              </p:ext>
            </p:extLst>
          </p:nvPr>
        </p:nvGraphicFramePr>
        <p:xfrm>
          <a:off x="4684699" y="2212501"/>
          <a:ext cx="7147951" cy="39269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40" name="Group 39">
            <a:extLst>
              <a:ext uri="{FF2B5EF4-FFF2-40B4-BE49-F238E27FC236}">
                <a16:creationId xmlns:a16="http://schemas.microsoft.com/office/drawing/2014/main" id="{2611F90A-7A21-4978-A194-33B33575D0AB}"/>
              </a:ext>
              <a:ext uri="{C183D7F6-B498-43B3-948B-1728B52AA6E4}">
                <adec:decorative xmlns:adec="http://schemas.microsoft.com/office/drawing/2017/decorative" val="1"/>
              </a:ext>
            </a:extLst>
          </p:cNvPr>
          <p:cNvGrpSpPr/>
          <p:nvPr/>
        </p:nvGrpSpPr>
        <p:grpSpPr>
          <a:xfrm>
            <a:off x="0" y="6399535"/>
            <a:ext cx="12192001" cy="492637"/>
            <a:chOff x="0" y="6399535"/>
            <a:chExt cx="12192001" cy="492637"/>
          </a:xfrm>
        </p:grpSpPr>
        <p:sp>
          <p:nvSpPr>
            <p:cNvPr id="41" name="Rectangle 40">
              <a:extLst>
                <a:ext uri="{FF2B5EF4-FFF2-40B4-BE49-F238E27FC236}">
                  <a16:creationId xmlns:a16="http://schemas.microsoft.com/office/drawing/2014/main" id="{B2455DB2-B55A-4465-BB32-F790EC0D7312}"/>
                </a:ext>
              </a:extLst>
            </p:cNvPr>
            <p:cNvSpPr/>
            <p:nvPr/>
          </p:nvSpPr>
          <p:spPr>
            <a:xfrm>
              <a:off x="1" y="6399536"/>
              <a:ext cx="12192000" cy="421200"/>
            </a:xfrm>
            <a:prstGeom prst="rect">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2" name="Slide Number Placeholder 5">
              <a:extLst>
                <a:ext uri="{FF2B5EF4-FFF2-40B4-BE49-F238E27FC236}">
                  <a16:creationId xmlns:a16="http://schemas.microsoft.com/office/drawing/2014/main" id="{E7DA5CA1-8862-4753-8251-FF4E8F0C88B2}"/>
                </a:ext>
              </a:extLst>
            </p:cNvPr>
            <p:cNvSpPr txBox="1">
              <a:spLocks/>
            </p:cNvSpPr>
            <p:nvPr/>
          </p:nvSpPr>
          <p:spPr>
            <a:xfrm>
              <a:off x="11772001" y="6399535"/>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43</a:t>
              </a:fld>
              <a:endParaRPr lang="en-US"/>
            </a:p>
          </p:txBody>
        </p:sp>
        <p:sp>
          <p:nvSpPr>
            <p:cNvPr id="43" name="Rectangle 42">
              <a:extLst>
                <a:ext uri="{FF2B5EF4-FFF2-40B4-BE49-F238E27FC236}">
                  <a16:creationId xmlns:a16="http://schemas.microsoft.com/office/drawing/2014/main" id="{243A28BE-9D3C-4A3B-9305-37B9D055A929}"/>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4" name="Rectangle 43">
              <a:extLst>
                <a:ext uri="{FF2B5EF4-FFF2-40B4-BE49-F238E27FC236}">
                  <a16:creationId xmlns:a16="http://schemas.microsoft.com/office/drawing/2014/main" id="{95986F06-21C3-4B42-A607-DEB9AC4A64D2}"/>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45" name="Graphic 44">
              <a:extLst>
                <a:ext uri="{FF2B5EF4-FFF2-40B4-BE49-F238E27FC236}">
                  <a16:creationId xmlns:a16="http://schemas.microsoft.com/office/drawing/2014/main" id="{393B6796-778C-4680-8FFC-5067263D262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296526" y="6441996"/>
              <a:ext cx="1218014" cy="336404"/>
            </a:xfrm>
            <a:prstGeom prst="rect">
              <a:avLst/>
            </a:prstGeom>
          </p:spPr>
        </p:pic>
        <p:sp>
          <p:nvSpPr>
            <p:cNvPr id="46" name="Rectangle 45">
              <a:extLst>
                <a:ext uri="{FF2B5EF4-FFF2-40B4-BE49-F238E27FC236}">
                  <a16:creationId xmlns:a16="http://schemas.microsoft.com/office/drawing/2014/main" id="{BDFE380A-4A07-48ED-8497-86F25253333B}"/>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7" name="Rectangle 46">
              <a:extLst>
                <a:ext uri="{FF2B5EF4-FFF2-40B4-BE49-F238E27FC236}">
                  <a16:creationId xmlns:a16="http://schemas.microsoft.com/office/drawing/2014/main" id="{1B689055-6B38-4501-B1B8-FECA99A48034}"/>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48" name="Graphic 47">
              <a:extLst>
                <a:ext uri="{FF2B5EF4-FFF2-40B4-BE49-F238E27FC236}">
                  <a16:creationId xmlns:a16="http://schemas.microsoft.com/office/drawing/2014/main" id="{C4FFE307-496E-4F5C-8414-A45A6334189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296526" y="6441996"/>
              <a:ext cx="1218014" cy="336404"/>
            </a:xfrm>
            <a:prstGeom prst="rect">
              <a:avLst/>
            </a:prstGeom>
          </p:spPr>
        </p:pic>
      </p:grpSp>
      <p:sp>
        <p:nvSpPr>
          <p:cNvPr id="3" name="Footer Placeholder 2">
            <a:extLst>
              <a:ext uri="{FF2B5EF4-FFF2-40B4-BE49-F238E27FC236}">
                <a16:creationId xmlns:a16="http://schemas.microsoft.com/office/drawing/2014/main" id="{B32F4B19-4232-2047-B2EB-47C3004E677A}"/>
              </a:ext>
            </a:extLst>
          </p:cNvPr>
          <p:cNvSpPr>
            <a:spLocks noGrp="1"/>
          </p:cNvSpPr>
          <p:nvPr>
            <p:ph type="ftr" sz="quarter" idx="11"/>
          </p:nvPr>
        </p:nvSpPr>
        <p:spPr>
          <a:xfrm>
            <a:off x="129208" y="6434017"/>
            <a:ext cx="4114800" cy="365125"/>
          </a:xfrm>
        </p:spPr>
        <p:txBody>
          <a:bodyPr/>
          <a:lstStyle/>
          <a:p>
            <a:r>
              <a:rPr lang="en-US">
                <a:solidFill>
                  <a:schemeClr val="tx1"/>
                </a:solidFill>
              </a:rPr>
              <a:t>Work-Based Learning Data Population v1.1 November 24, 2020</a:t>
            </a:r>
            <a:endParaRPr lang="en-US" dirty="0">
              <a:solidFill>
                <a:schemeClr val="tx1"/>
              </a:solidFill>
            </a:endParaRPr>
          </a:p>
        </p:txBody>
      </p:sp>
    </p:spTree>
    <p:extLst>
      <p:ext uri="{BB962C8B-B14F-4D97-AF65-F5344CB8AC3E}">
        <p14:creationId xmlns:p14="http://schemas.microsoft.com/office/powerpoint/2010/main" val="10990346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FA683-C068-4F0E-8C08-1E66008D9C98}"/>
              </a:ext>
            </a:extLst>
          </p:cNvPr>
          <p:cNvSpPr>
            <a:spLocks noGrp="1"/>
          </p:cNvSpPr>
          <p:nvPr>
            <p:ph type="title"/>
          </p:nvPr>
        </p:nvSpPr>
        <p:spPr>
          <a:xfrm>
            <a:off x="1256398" y="192113"/>
            <a:ext cx="10515600" cy="548674"/>
          </a:xfrm>
        </p:spPr>
        <p:txBody>
          <a:bodyPr>
            <a:normAutofit/>
          </a:bodyPr>
          <a:lstStyle/>
          <a:p>
            <a:r>
              <a:rPr lang="en-US" sz="3200" dirty="0">
                <a:latin typeface="Arial Black" panose="020B0A04020102020204" pitchFamily="34" charset="0"/>
              </a:rPr>
              <a:t>Proposed CTE WBLR CCI Indicator Levels</a:t>
            </a:r>
          </a:p>
        </p:txBody>
      </p:sp>
      <p:grpSp>
        <p:nvGrpSpPr>
          <p:cNvPr id="11" name="Group 10">
            <a:extLst>
              <a:ext uri="{FF2B5EF4-FFF2-40B4-BE49-F238E27FC236}">
                <a16:creationId xmlns:a16="http://schemas.microsoft.com/office/drawing/2014/main" id="{399DC2D7-A038-4661-972A-F265C9E1AE3B}"/>
              </a:ext>
              <a:ext uri="{C183D7F6-B498-43B3-948B-1728B52AA6E4}">
                <adec:decorative xmlns:adec="http://schemas.microsoft.com/office/drawing/2017/decorative" val="1"/>
              </a:ext>
            </a:extLst>
          </p:cNvPr>
          <p:cNvGrpSpPr/>
          <p:nvPr/>
        </p:nvGrpSpPr>
        <p:grpSpPr>
          <a:xfrm>
            <a:off x="-1" y="6436800"/>
            <a:ext cx="12192001" cy="523983"/>
            <a:chOff x="0" y="6368189"/>
            <a:chExt cx="12192001" cy="523983"/>
          </a:xfrm>
        </p:grpSpPr>
        <p:sp>
          <p:nvSpPr>
            <p:cNvPr id="12" name="Rectangle 11">
              <a:extLst>
                <a:ext uri="{FF2B5EF4-FFF2-40B4-BE49-F238E27FC236}">
                  <a16:creationId xmlns:a16="http://schemas.microsoft.com/office/drawing/2014/main" id="{5CDEB5AC-88D5-4D89-A036-1421519D5B26}"/>
                </a:ext>
              </a:extLst>
            </p:cNvPr>
            <p:cNvSpPr/>
            <p:nvPr/>
          </p:nvSpPr>
          <p:spPr>
            <a:xfrm>
              <a:off x="0" y="6368189"/>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Slide Number Placeholder 5">
              <a:extLst>
                <a:ext uri="{FF2B5EF4-FFF2-40B4-BE49-F238E27FC236}">
                  <a16:creationId xmlns:a16="http://schemas.microsoft.com/office/drawing/2014/main" id="{2777F3D3-17B3-4AF5-81BA-54EB21FA964F}"/>
                </a:ext>
              </a:extLst>
            </p:cNvPr>
            <p:cNvSpPr txBox="1">
              <a:spLocks/>
            </p:cNvSpPr>
            <p:nvPr/>
          </p:nvSpPr>
          <p:spPr>
            <a:xfrm>
              <a:off x="11772001" y="6399535"/>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44</a:t>
              </a:fld>
              <a:endParaRPr lang="en-US"/>
            </a:p>
          </p:txBody>
        </p:sp>
        <p:sp>
          <p:nvSpPr>
            <p:cNvPr id="14" name="Rectangle 13">
              <a:extLst>
                <a:ext uri="{FF2B5EF4-FFF2-40B4-BE49-F238E27FC236}">
                  <a16:creationId xmlns:a16="http://schemas.microsoft.com/office/drawing/2014/main" id="{3C693144-0BEF-4D07-A753-3AFE991E221F}"/>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ctangle 14">
              <a:extLst>
                <a:ext uri="{FF2B5EF4-FFF2-40B4-BE49-F238E27FC236}">
                  <a16:creationId xmlns:a16="http://schemas.microsoft.com/office/drawing/2014/main" id="{817A3E83-BE41-4981-B4AD-DD1848766C92}"/>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6" name="Graphic 15">
              <a:extLst>
                <a:ext uri="{FF2B5EF4-FFF2-40B4-BE49-F238E27FC236}">
                  <a16:creationId xmlns:a16="http://schemas.microsoft.com/office/drawing/2014/main" id="{12D9F088-A114-4056-9838-6E7E0CC0BD4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17" name="Rectangle 16">
              <a:extLst>
                <a:ext uri="{FF2B5EF4-FFF2-40B4-BE49-F238E27FC236}">
                  <a16:creationId xmlns:a16="http://schemas.microsoft.com/office/drawing/2014/main" id="{73A2319D-A395-4491-BA23-8803F317A269}"/>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tangle 17">
              <a:extLst>
                <a:ext uri="{FF2B5EF4-FFF2-40B4-BE49-F238E27FC236}">
                  <a16:creationId xmlns:a16="http://schemas.microsoft.com/office/drawing/2014/main" id="{ADB0C95F-CF22-4082-A581-79C91E2EB93C}"/>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9" name="Graphic 18">
              <a:extLst>
                <a:ext uri="{FF2B5EF4-FFF2-40B4-BE49-F238E27FC236}">
                  <a16:creationId xmlns:a16="http://schemas.microsoft.com/office/drawing/2014/main" id="{7EA4286C-B08B-4DF2-85F4-1D2323EF46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grpSp>
      <p:graphicFrame>
        <p:nvGraphicFramePr>
          <p:cNvPr id="10" name="Content Placeholder 9">
            <a:extLst>
              <a:ext uri="{FF2B5EF4-FFF2-40B4-BE49-F238E27FC236}">
                <a16:creationId xmlns:a16="http://schemas.microsoft.com/office/drawing/2014/main" id="{4057938D-0DD0-4090-AF39-2D41C65D1ADF}"/>
              </a:ext>
            </a:extLst>
          </p:cNvPr>
          <p:cNvGraphicFramePr>
            <a:graphicFrameLocks noGrp="1"/>
          </p:cNvGraphicFramePr>
          <p:nvPr>
            <p:ph idx="1"/>
            <p:extLst>
              <p:ext uri="{D42A27DB-BD31-4B8C-83A1-F6EECF244321}">
                <p14:modId xmlns:p14="http://schemas.microsoft.com/office/powerpoint/2010/main" val="1658270951"/>
              </p:ext>
            </p:extLst>
          </p:nvPr>
        </p:nvGraphicFramePr>
        <p:xfrm>
          <a:off x="127649" y="783122"/>
          <a:ext cx="11936701" cy="5584317"/>
        </p:xfrm>
        <a:graphic>
          <a:graphicData uri="http://schemas.openxmlformats.org/drawingml/2006/table">
            <a:tbl>
              <a:tblPr firstRow="1" bandRow="1">
                <a:tableStyleId>{5C22544A-7EE6-4342-B048-85BDC9FD1C3A}</a:tableStyleId>
              </a:tblPr>
              <a:tblGrid>
                <a:gridCol w="3458527">
                  <a:extLst>
                    <a:ext uri="{9D8B030D-6E8A-4147-A177-3AD203B41FA5}">
                      <a16:colId xmlns:a16="http://schemas.microsoft.com/office/drawing/2014/main" val="4172545954"/>
                    </a:ext>
                  </a:extLst>
                </a:gridCol>
                <a:gridCol w="2325949">
                  <a:extLst>
                    <a:ext uri="{9D8B030D-6E8A-4147-A177-3AD203B41FA5}">
                      <a16:colId xmlns:a16="http://schemas.microsoft.com/office/drawing/2014/main" val="3332389679"/>
                    </a:ext>
                  </a:extLst>
                </a:gridCol>
                <a:gridCol w="2219418">
                  <a:extLst>
                    <a:ext uri="{9D8B030D-6E8A-4147-A177-3AD203B41FA5}">
                      <a16:colId xmlns:a16="http://schemas.microsoft.com/office/drawing/2014/main" val="496462059"/>
                    </a:ext>
                  </a:extLst>
                </a:gridCol>
                <a:gridCol w="1837678">
                  <a:extLst>
                    <a:ext uri="{9D8B030D-6E8A-4147-A177-3AD203B41FA5}">
                      <a16:colId xmlns:a16="http://schemas.microsoft.com/office/drawing/2014/main" val="3259453866"/>
                    </a:ext>
                  </a:extLst>
                </a:gridCol>
                <a:gridCol w="2095129">
                  <a:extLst>
                    <a:ext uri="{9D8B030D-6E8A-4147-A177-3AD203B41FA5}">
                      <a16:colId xmlns:a16="http://schemas.microsoft.com/office/drawing/2014/main" val="2610433470"/>
                    </a:ext>
                  </a:extLst>
                </a:gridCol>
              </a:tblGrid>
              <a:tr h="261943">
                <a:tc gridSpan="5">
                  <a:txBody>
                    <a:bodyPr/>
                    <a:lstStyle/>
                    <a:p>
                      <a:pPr algn="ctr" rtl="0" fontAlgn="ctr"/>
                      <a:r>
                        <a:rPr lang="en-US" sz="1600" u="none" strike="noStrike" dirty="0">
                          <a:effectLst/>
                        </a:rPr>
                        <a:t>Work-Based Learning Career Readiness Levels and Indicators</a:t>
                      </a:r>
                      <a:endParaRPr lang="en-US" sz="1600" b="1" i="0" u="none" strike="noStrike" dirty="0">
                        <a:solidFill>
                          <a:srgbClr val="000000"/>
                        </a:solidFill>
                        <a:effectLst/>
                        <a:latin typeface="Arial" panose="020B0604020202020204" pitchFamily="34" charset="0"/>
                      </a:endParaRPr>
                    </a:p>
                  </a:txBody>
                  <a:tcPr marL="1600" marR="1600" marT="160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75917529"/>
                  </a:ext>
                </a:extLst>
              </a:tr>
              <a:tr h="189240">
                <a:tc>
                  <a:txBody>
                    <a:bodyPr/>
                    <a:lstStyle/>
                    <a:p>
                      <a:pPr algn="l" rtl="0" fontAlgn="ctr"/>
                      <a:r>
                        <a:rPr lang="en-US" sz="1200" b="1" u="none" strike="noStrike">
                          <a:effectLst/>
                        </a:rPr>
                        <a:t>CAREER LEVELS</a:t>
                      </a:r>
                      <a:endParaRPr lang="en-US" sz="1200" b="1" i="0" u="none" strike="noStrike">
                        <a:solidFill>
                          <a:srgbClr val="000000"/>
                        </a:solidFill>
                        <a:effectLst/>
                        <a:latin typeface="Arial" panose="020B0604020202020204" pitchFamily="34" charset="0"/>
                      </a:endParaRPr>
                    </a:p>
                  </a:txBody>
                  <a:tcPr marL="57591" marR="1600" marT="1600" marB="0" anchor="ctr"/>
                </a:tc>
                <a:tc>
                  <a:txBody>
                    <a:bodyPr/>
                    <a:lstStyle/>
                    <a:p>
                      <a:pPr algn="l" rtl="0" fontAlgn="ctr"/>
                      <a:r>
                        <a:rPr lang="en-US" sz="1200" b="1" u="none" strike="noStrike" dirty="0">
                          <a:effectLst/>
                        </a:rPr>
                        <a:t>Career Awareness</a:t>
                      </a:r>
                      <a:endParaRPr lang="en-US" sz="1200" b="1" i="0" u="none" strike="noStrike" dirty="0">
                        <a:solidFill>
                          <a:srgbClr val="000000"/>
                        </a:solidFill>
                        <a:effectLst/>
                        <a:latin typeface="Arial" panose="020B0604020202020204" pitchFamily="34" charset="0"/>
                      </a:endParaRPr>
                    </a:p>
                  </a:txBody>
                  <a:tcPr marL="1600" marR="1600" marT="1600" marB="0" anchor="ctr">
                    <a:solidFill>
                      <a:srgbClr val="FFC000"/>
                    </a:solidFill>
                  </a:tcPr>
                </a:tc>
                <a:tc>
                  <a:txBody>
                    <a:bodyPr/>
                    <a:lstStyle/>
                    <a:p>
                      <a:pPr algn="l" rtl="0" fontAlgn="ctr"/>
                      <a:r>
                        <a:rPr lang="en-US" sz="1200" b="1" u="none" strike="noStrike" dirty="0">
                          <a:effectLst/>
                        </a:rPr>
                        <a:t>Career Exploration</a:t>
                      </a:r>
                      <a:endParaRPr lang="en-US" sz="1200" b="1" i="0" u="none" strike="noStrike" dirty="0">
                        <a:solidFill>
                          <a:srgbClr val="000000"/>
                        </a:solidFill>
                        <a:effectLst/>
                        <a:latin typeface="Arial" panose="020B0604020202020204" pitchFamily="34" charset="0"/>
                      </a:endParaRPr>
                    </a:p>
                  </a:txBody>
                  <a:tcPr marL="1600" marR="1600" marT="1600" marB="0" anchor="ctr">
                    <a:solidFill>
                      <a:srgbClr val="FAE566"/>
                    </a:solidFill>
                  </a:tcPr>
                </a:tc>
                <a:tc>
                  <a:txBody>
                    <a:bodyPr/>
                    <a:lstStyle/>
                    <a:p>
                      <a:pPr algn="l" rtl="0" fontAlgn="ctr"/>
                      <a:r>
                        <a:rPr lang="en-US" sz="1200" b="1" u="none" strike="noStrike" dirty="0">
                          <a:effectLst/>
                        </a:rPr>
                        <a:t>Career Preparation</a:t>
                      </a:r>
                      <a:endParaRPr lang="en-US" sz="1200" b="1" i="0" u="none" strike="noStrike" dirty="0">
                        <a:solidFill>
                          <a:srgbClr val="000000"/>
                        </a:solidFill>
                        <a:effectLst/>
                        <a:latin typeface="Arial" panose="020B0604020202020204" pitchFamily="34" charset="0"/>
                      </a:endParaRPr>
                    </a:p>
                  </a:txBody>
                  <a:tcPr marL="1600" marR="1600" marT="1600" marB="0" anchor="ctr">
                    <a:solidFill>
                      <a:srgbClr val="92D050"/>
                    </a:solidFill>
                  </a:tcPr>
                </a:tc>
                <a:tc>
                  <a:txBody>
                    <a:bodyPr/>
                    <a:lstStyle/>
                    <a:p>
                      <a:pPr algn="l" rtl="0" fontAlgn="ctr"/>
                      <a:r>
                        <a:rPr lang="en-US" sz="1200" b="1" u="none" strike="noStrike" dirty="0">
                          <a:effectLst/>
                        </a:rPr>
                        <a:t>Career Specific Training</a:t>
                      </a:r>
                      <a:endParaRPr lang="en-US" sz="1200" b="1" i="0" u="none" strike="noStrike" dirty="0">
                        <a:solidFill>
                          <a:srgbClr val="000000"/>
                        </a:solidFill>
                        <a:effectLst/>
                        <a:latin typeface="Arial" panose="020B0604020202020204" pitchFamily="34" charset="0"/>
                      </a:endParaRPr>
                    </a:p>
                  </a:txBody>
                  <a:tcPr marL="1600" marR="1600" marT="1600" marB="0" anchor="ctr">
                    <a:solidFill>
                      <a:srgbClr val="00B0F0"/>
                    </a:solidFill>
                  </a:tcPr>
                </a:tc>
                <a:extLst>
                  <a:ext uri="{0D108BD9-81ED-4DB2-BD59-A6C34878D82A}">
                    <a16:rowId xmlns:a16="http://schemas.microsoft.com/office/drawing/2014/main" val="3664033272"/>
                  </a:ext>
                </a:extLst>
              </a:tr>
              <a:tr h="300533">
                <a:tc>
                  <a:txBody>
                    <a:bodyPr/>
                    <a:lstStyle/>
                    <a:p>
                      <a:pPr algn="l" rtl="0" fontAlgn="ctr"/>
                      <a:r>
                        <a:rPr lang="en-US" sz="1200" b="1" u="none" strike="noStrike" dirty="0">
                          <a:effectLst/>
                        </a:rPr>
                        <a:t>CCI READINESS  INDICATOR LEVEL</a:t>
                      </a:r>
                      <a:endParaRPr lang="en-US" sz="1200" b="1" i="0" u="none" strike="noStrike" dirty="0">
                        <a:solidFill>
                          <a:srgbClr val="000000"/>
                        </a:solidFill>
                        <a:effectLst/>
                        <a:latin typeface="Arial" panose="020B0604020202020204" pitchFamily="34" charset="0"/>
                      </a:endParaRPr>
                    </a:p>
                  </a:txBody>
                  <a:tcPr marL="57591" marR="1600" marT="1600" marB="0" anchor="ctr"/>
                </a:tc>
                <a:tc>
                  <a:txBody>
                    <a:bodyPr/>
                    <a:lstStyle/>
                    <a:p>
                      <a:pPr algn="l" rtl="0" fontAlgn="ctr"/>
                      <a:r>
                        <a:rPr lang="en-US" sz="1200" b="1" u="none" strike="noStrike" dirty="0">
                          <a:effectLst/>
                        </a:rPr>
                        <a:t>Not Prepared</a:t>
                      </a:r>
                      <a:endParaRPr lang="en-US" sz="1200" b="1" i="0" u="none" strike="noStrike" dirty="0">
                        <a:solidFill>
                          <a:srgbClr val="000000"/>
                        </a:solidFill>
                        <a:effectLst/>
                        <a:latin typeface="Arial" panose="020B0604020202020204" pitchFamily="34" charset="0"/>
                      </a:endParaRPr>
                    </a:p>
                  </a:txBody>
                  <a:tcPr marL="1600" marR="1600" marT="1600" marB="0" anchor="ctr">
                    <a:solidFill>
                      <a:srgbClr val="FFC000"/>
                    </a:solidFill>
                  </a:tcPr>
                </a:tc>
                <a:tc>
                  <a:txBody>
                    <a:bodyPr/>
                    <a:lstStyle/>
                    <a:p>
                      <a:pPr algn="l" rtl="0" fontAlgn="ctr"/>
                      <a:r>
                        <a:rPr lang="en-US" sz="1200" b="1" u="none" strike="noStrike" dirty="0">
                          <a:effectLst/>
                        </a:rPr>
                        <a:t>Approaching Prepared</a:t>
                      </a:r>
                      <a:endParaRPr lang="en-US" sz="1200" b="1" i="0" u="none" strike="noStrike" dirty="0">
                        <a:solidFill>
                          <a:srgbClr val="000000"/>
                        </a:solidFill>
                        <a:effectLst/>
                        <a:latin typeface="Arial" panose="020B0604020202020204" pitchFamily="34" charset="0"/>
                      </a:endParaRPr>
                    </a:p>
                  </a:txBody>
                  <a:tcPr marL="1600" marR="1600" marT="1600" marB="0" anchor="ctr">
                    <a:solidFill>
                      <a:srgbClr val="FAE566"/>
                    </a:solidFill>
                  </a:tcPr>
                </a:tc>
                <a:tc>
                  <a:txBody>
                    <a:bodyPr/>
                    <a:lstStyle/>
                    <a:p>
                      <a:pPr algn="l" rtl="0" fontAlgn="ctr"/>
                      <a:r>
                        <a:rPr lang="en-US" sz="1200" b="1" u="none" strike="noStrike" dirty="0">
                          <a:effectLst/>
                        </a:rPr>
                        <a:t>Prepared</a:t>
                      </a:r>
                      <a:endParaRPr lang="en-US" sz="1200" b="1" i="0" u="none" strike="noStrike" dirty="0">
                        <a:solidFill>
                          <a:srgbClr val="000000"/>
                        </a:solidFill>
                        <a:effectLst/>
                        <a:latin typeface="Arial" panose="020B0604020202020204" pitchFamily="34" charset="0"/>
                      </a:endParaRPr>
                    </a:p>
                  </a:txBody>
                  <a:tcPr marL="1600" marR="1600" marT="1600" marB="0" anchor="ctr">
                    <a:solidFill>
                      <a:srgbClr val="92D050"/>
                    </a:solidFill>
                  </a:tcPr>
                </a:tc>
                <a:tc>
                  <a:txBody>
                    <a:bodyPr/>
                    <a:lstStyle/>
                    <a:p>
                      <a:pPr algn="l" rtl="0" fontAlgn="ctr"/>
                      <a:r>
                        <a:rPr lang="en-US" sz="1200" b="1" u="none" strike="noStrike" dirty="0">
                          <a:effectLst/>
                        </a:rPr>
                        <a:t>Well Prepared</a:t>
                      </a:r>
                      <a:endParaRPr lang="en-US" sz="1200" b="1" i="0" u="none" strike="noStrike" dirty="0">
                        <a:solidFill>
                          <a:srgbClr val="000000"/>
                        </a:solidFill>
                        <a:effectLst/>
                        <a:latin typeface="Arial" panose="020B0604020202020204" pitchFamily="34" charset="0"/>
                      </a:endParaRPr>
                    </a:p>
                  </a:txBody>
                  <a:tcPr marL="1600" marR="1600" marT="1600" marB="0" anchor="ctr">
                    <a:solidFill>
                      <a:srgbClr val="00B0F0"/>
                    </a:solidFill>
                  </a:tcPr>
                </a:tc>
                <a:extLst>
                  <a:ext uri="{0D108BD9-81ED-4DB2-BD59-A6C34878D82A}">
                    <a16:rowId xmlns:a16="http://schemas.microsoft.com/office/drawing/2014/main" val="3662641603"/>
                  </a:ext>
                </a:extLst>
              </a:tr>
              <a:tr h="237587">
                <a:tc>
                  <a:txBody>
                    <a:bodyPr/>
                    <a:lstStyle/>
                    <a:p>
                      <a:pPr algn="l" rtl="0" fontAlgn="ctr"/>
                      <a:r>
                        <a:rPr lang="en-US" sz="1400" b="1" u="none" strike="noStrike" dirty="0">
                          <a:solidFill>
                            <a:schemeClr val="bg1"/>
                          </a:solidFill>
                          <a:effectLst/>
                        </a:rPr>
                        <a:t>WBL INDICATOR</a:t>
                      </a:r>
                    </a:p>
                  </a:txBody>
                  <a:tcPr marL="71989" marR="1600" marT="1600" marB="0" anchor="ctr">
                    <a:solidFill>
                      <a:srgbClr val="8291C8"/>
                    </a:solidFill>
                  </a:tcPr>
                </a:tc>
                <a:tc>
                  <a:txBody>
                    <a:bodyPr/>
                    <a:lstStyle/>
                    <a:p>
                      <a:pPr algn="l" fontAlgn="t"/>
                      <a:endParaRPr lang="en-US" sz="1200" b="1" i="0" u="none" strike="noStrike" dirty="0">
                        <a:solidFill>
                          <a:srgbClr val="000000"/>
                        </a:solidFill>
                        <a:effectLst/>
                        <a:latin typeface="Arial" panose="020B0604020202020204" pitchFamily="34" charset="0"/>
                      </a:endParaRPr>
                    </a:p>
                  </a:txBody>
                  <a:tcPr marL="71989" marR="1600" marT="1600" marB="0" anchor="ctr">
                    <a:solidFill>
                      <a:srgbClr val="FFC000"/>
                    </a:solidFill>
                  </a:tcPr>
                </a:tc>
                <a:tc>
                  <a:txBody>
                    <a:bodyPr/>
                    <a:lstStyle/>
                    <a:p>
                      <a:pPr algn="l" fontAlgn="t"/>
                      <a:endParaRPr lang="en-US" sz="1200" b="1" i="0" u="none" strike="noStrike" dirty="0">
                        <a:solidFill>
                          <a:srgbClr val="000000"/>
                        </a:solidFill>
                        <a:effectLst/>
                        <a:latin typeface="Arial" panose="020B0604020202020204" pitchFamily="34" charset="0"/>
                      </a:endParaRPr>
                    </a:p>
                  </a:txBody>
                  <a:tcPr marL="71989" marR="1600" marT="1600" marB="0" anchor="ctr">
                    <a:solidFill>
                      <a:srgbClr val="FAE566"/>
                    </a:solidFill>
                  </a:tcPr>
                </a:tc>
                <a:tc>
                  <a:txBody>
                    <a:bodyPr/>
                    <a:lstStyle/>
                    <a:p>
                      <a:pPr algn="l" fontAlgn="t"/>
                      <a:endParaRPr lang="en-US" sz="1200" b="1" i="0" u="none" strike="noStrike" dirty="0">
                        <a:solidFill>
                          <a:srgbClr val="000000"/>
                        </a:solidFill>
                        <a:effectLst/>
                        <a:latin typeface="Arial" panose="020B0604020202020204" pitchFamily="34" charset="0"/>
                      </a:endParaRPr>
                    </a:p>
                  </a:txBody>
                  <a:tcPr marL="71989" marR="1600" marT="1600" marB="0" anchor="ctr">
                    <a:solidFill>
                      <a:srgbClr val="92D050"/>
                    </a:solidFill>
                  </a:tcPr>
                </a:tc>
                <a:tc>
                  <a:txBody>
                    <a:bodyPr/>
                    <a:lstStyle/>
                    <a:p>
                      <a:pPr algn="l" fontAlgn="t"/>
                      <a:endParaRPr lang="en-US" sz="1200" b="1" i="0" u="none" strike="noStrike" dirty="0">
                        <a:solidFill>
                          <a:srgbClr val="000000"/>
                        </a:solidFill>
                        <a:effectLst/>
                        <a:latin typeface="Arial" panose="020B0604020202020204" pitchFamily="34" charset="0"/>
                      </a:endParaRPr>
                    </a:p>
                  </a:txBody>
                  <a:tcPr marL="71989" marR="1600" marT="1600" marB="0" anchor="ctr">
                    <a:solidFill>
                      <a:srgbClr val="00B0F0"/>
                    </a:solidFill>
                  </a:tcPr>
                </a:tc>
                <a:extLst>
                  <a:ext uri="{0D108BD9-81ED-4DB2-BD59-A6C34878D82A}">
                    <a16:rowId xmlns:a16="http://schemas.microsoft.com/office/drawing/2014/main" val="1436947997"/>
                  </a:ext>
                </a:extLst>
              </a:tr>
              <a:tr h="189240">
                <a:tc>
                  <a:txBody>
                    <a:bodyPr/>
                    <a:lstStyle/>
                    <a:p>
                      <a:pPr algn="l" rtl="0" fontAlgn="ctr"/>
                      <a:r>
                        <a:rPr lang="en-US" sz="1200" b="1" u="none" strike="noStrike" dirty="0">
                          <a:effectLst/>
                        </a:rPr>
                        <a:t>Career Interview</a:t>
                      </a:r>
                      <a:endParaRPr lang="en-US" sz="1200" b="1" i="0" u="none" strike="noStrike" dirty="0">
                        <a:solidFill>
                          <a:srgbClr val="000000"/>
                        </a:solidFill>
                        <a:effectLst/>
                        <a:latin typeface="Arial" panose="020B0604020202020204" pitchFamily="34" charset="0"/>
                      </a:endParaRPr>
                    </a:p>
                  </a:txBody>
                  <a:tcPr marL="1600" marR="1600" marT="1600" marB="0" anchor="ctr">
                    <a:solidFill>
                      <a:srgbClr val="E2E5F2"/>
                    </a:solidFill>
                  </a:tcPr>
                </a:tc>
                <a:tc>
                  <a:txBody>
                    <a:bodyPr/>
                    <a:lstStyle/>
                    <a:p>
                      <a:pPr algn="l" rtl="0" fontAlgn="ctr"/>
                      <a:r>
                        <a:rPr lang="en-US" sz="1200" b="1" u="none" strike="noStrike" dirty="0">
                          <a:effectLst/>
                        </a:rPr>
                        <a:t>1 Interview</a:t>
                      </a:r>
                      <a:endParaRPr lang="en-US" sz="1200" b="1" i="0" u="none" strike="noStrike" dirty="0">
                        <a:solidFill>
                          <a:srgbClr val="000000"/>
                        </a:solidFill>
                        <a:effectLst/>
                        <a:latin typeface="Arial" panose="020B0604020202020204" pitchFamily="34" charset="0"/>
                      </a:endParaRPr>
                    </a:p>
                  </a:txBody>
                  <a:tcPr marL="1600" marR="1600" marT="1600" marB="0" anchor="ctr">
                    <a:solidFill>
                      <a:srgbClr val="FFC000"/>
                    </a:solidFill>
                  </a:tcPr>
                </a:tc>
                <a:tc>
                  <a:txBody>
                    <a:bodyPr/>
                    <a:lstStyle/>
                    <a:p>
                      <a:pPr algn="l" fontAlgn="t"/>
                      <a:r>
                        <a:rPr lang="en-US" sz="1200" b="1" u="none" strike="noStrike" dirty="0">
                          <a:effectLst/>
                        </a:rPr>
                        <a:t> </a:t>
                      </a:r>
                      <a:endParaRPr lang="en-US" sz="1200" b="1" i="0" u="none" strike="noStrike" dirty="0">
                        <a:solidFill>
                          <a:srgbClr val="000000"/>
                        </a:solidFill>
                        <a:effectLst/>
                        <a:latin typeface="Arial" panose="020B0604020202020204" pitchFamily="34" charset="0"/>
                      </a:endParaRPr>
                    </a:p>
                  </a:txBody>
                  <a:tcPr marL="1600" marR="1600" marT="1600" marB="0">
                    <a:solidFill>
                      <a:srgbClr val="FAE566"/>
                    </a:solidFill>
                  </a:tcPr>
                </a:tc>
                <a:tc>
                  <a:txBody>
                    <a:bodyPr/>
                    <a:lstStyle/>
                    <a:p>
                      <a:pPr algn="l" fontAlgn="t"/>
                      <a:r>
                        <a:rPr lang="en-US" sz="1200" b="1" u="none" strike="noStrike" dirty="0">
                          <a:effectLst/>
                        </a:rPr>
                        <a:t> </a:t>
                      </a:r>
                      <a:endParaRPr lang="en-US" sz="1200" b="1" i="0" u="none" strike="noStrike" dirty="0">
                        <a:solidFill>
                          <a:srgbClr val="000000"/>
                        </a:solidFill>
                        <a:effectLst/>
                        <a:latin typeface="Arial" panose="020B0604020202020204" pitchFamily="34" charset="0"/>
                      </a:endParaRPr>
                    </a:p>
                  </a:txBody>
                  <a:tcPr marL="1600" marR="1600" marT="1600" marB="0">
                    <a:solidFill>
                      <a:srgbClr val="92D050"/>
                    </a:solidFill>
                  </a:tcPr>
                </a:tc>
                <a:tc>
                  <a:txBody>
                    <a:bodyPr/>
                    <a:lstStyle/>
                    <a:p>
                      <a:pPr algn="l" fontAlgn="t"/>
                      <a:r>
                        <a:rPr lang="en-US" sz="1200" b="1" u="none" strike="noStrike">
                          <a:effectLst/>
                        </a:rPr>
                        <a:t> </a:t>
                      </a:r>
                      <a:endParaRPr lang="en-US" sz="1200" b="1" i="0" u="none" strike="noStrike">
                        <a:solidFill>
                          <a:srgbClr val="000000"/>
                        </a:solidFill>
                        <a:effectLst/>
                        <a:latin typeface="Arial" panose="020B0604020202020204" pitchFamily="34" charset="0"/>
                      </a:endParaRPr>
                    </a:p>
                  </a:txBody>
                  <a:tcPr marL="1600" marR="1600" marT="1600" marB="0">
                    <a:solidFill>
                      <a:srgbClr val="00B0F0"/>
                    </a:solidFill>
                  </a:tcPr>
                </a:tc>
                <a:extLst>
                  <a:ext uri="{0D108BD9-81ED-4DB2-BD59-A6C34878D82A}">
                    <a16:rowId xmlns:a16="http://schemas.microsoft.com/office/drawing/2014/main" val="600646087"/>
                  </a:ext>
                </a:extLst>
              </a:tr>
              <a:tr h="189240">
                <a:tc>
                  <a:txBody>
                    <a:bodyPr/>
                    <a:lstStyle/>
                    <a:p>
                      <a:pPr algn="l" rtl="0" fontAlgn="ctr"/>
                      <a:r>
                        <a:rPr lang="en-US" sz="1200" b="1" u="none" strike="noStrike" dirty="0">
                          <a:effectLst/>
                        </a:rPr>
                        <a:t>CALCRN Program Tools</a:t>
                      </a:r>
                      <a:endParaRPr lang="en-US" sz="1200" b="1" i="0" u="none" strike="noStrike" dirty="0">
                        <a:solidFill>
                          <a:srgbClr val="000000"/>
                        </a:solidFill>
                        <a:effectLst/>
                        <a:latin typeface="Arial" panose="020B0604020202020204" pitchFamily="34" charset="0"/>
                      </a:endParaRPr>
                    </a:p>
                  </a:txBody>
                  <a:tcPr marL="1600" marR="1600" marT="1600" marB="0" anchor="ctr">
                    <a:solidFill>
                      <a:srgbClr val="F4F5FA"/>
                    </a:solidFill>
                  </a:tcPr>
                </a:tc>
                <a:tc>
                  <a:txBody>
                    <a:bodyPr/>
                    <a:lstStyle/>
                    <a:p>
                      <a:pPr algn="l" rtl="0" fontAlgn="ctr"/>
                      <a:r>
                        <a:rPr lang="en-US" sz="1200" b="1" u="none" strike="noStrike">
                          <a:effectLst/>
                        </a:rPr>
                        <a:t>One classroom project per year</a:t>
                      </a:r>
                      <a:endParaRPr lang="en-US" sz="1200" b="1" i="0" u="none" strike="noStrike">
                        <a:solidFill>
                          <a:srgbClr val="000000"/>
                        </a:solidFill>
                        <a:effectLst/>
                        <a:latin typeface="Arial" panose="020B0604020202020204" pitchFamily="34" charset="0"/>
                      </a:endParaRPr>
                    </a:p>
                  </a:txBody>
                  <a:tcPr marL="1600" marR="1600" marT="1600" marB="0" anchor="ctr">
                    <a:solidFill>
                      <a:srgbClr val="FFC000"/>
                    </a:solidFill>
                  </a:tcPr>
                </a:tc>
                <a:tc>
                  <a:txBody>
                    <a:bodyPr/>
                    <a:lstStyle/>
                    <a:p>
                      <a:pPr algn="l" rtl="0" fontAlgn="ctr"/>
                      <a:r>
                        <a:rPr lang="en-US" sz="1200" b="1" u="none" strike="noStrike" dirty="0">
                          <a:effectLst/>
                        </a:rPr>
                        <a:t>Four classroom projects per year</a:t>
                      </a:r>
                      <a:endParaRPr lang="en-US" sz="1200" b="1" i="0" u="none" strike="noStrike" dirty="0">
                        <a:solidFill>
                          <a:srgbClr val="000000"/>
                        </a:solidFill>
                        <a:effectLst/>
                        <a:latin typeface="Arial" panose="020B0604020202020204" pitchFamily="34" charset="0"/>
                      </a:endParaRPr>
                    </a:p>
                  </a:txBody>
                  <a:tcPr marL="1600" marR="1600" marT="1600" marB="0" anchor="ctr">
                    <a:solidFill>
                      <a:srgbClr val="FAE566"/>
                    </a:solidFill>
                  </a:tcPr>
                </a:tc>
                <a:tc>
                  <a:txBody>
                    <a:bodyPr/>
                    <a:lstStyle/>
                    <a:p>
                      <a:pPr algn="l" fontAlgn="t"/>
                      <a:r>
                        <a:rPr lang="en-US" sz="1200" b="1" u="none" strike="noStrike" dirty="0">
                          <a:effectLst/>
                        </a:rPr>
                        <a:t> </a:t>
                      </a:r>
                      <a:endParaRPr lang="en-US" sz="1200" b="1" i="0" u="none" strike="noStrike" dirty="0">
                        <a:solidFill>
                          <a:srgbClr val="000000"/>
                        </a:solidFill>
                        <a:effectLst/>
                        <a:latin typeface="Arial" panose="020B0604020202020204" pitchFamily="34" charset="0"/>
                      </a:endParaRPr>
                    </a:p>
                  </a:txBody>
                  <a:tcPr marL="1600" marR="1600" marT="1600" marB="0">
                    <a:solidFill>
                      <a:srgbClr val="92D050"/>
                    </a:solidFill>
                  </a:tcPr>
                </a:tc>
                <a:tc>
                  <a:txBody>
                    <a:bodyPr/>
                    <a:lstStyle/>
                    <a:p>
                      <a:pPr algn="l" fontAlgn="t"/>
                      <a:r>
                        <a:rPr lang="en-US" sz="1200" b="1" u="none" strike="noStrike">
                          <a:effectLst/>
                        </a:rPr>
                        <a:t> </a:t>
                      </a:r>
                      <a:endParaRPr lang="en-US" sz="1200" b="1" i="0" u="none" strike="noStrike">
                        <a:solidFill>
                          <a:srgbClr val="000000"/>
                        </a:solidFill>
                        <a:effectLst/>
                        <a:latin typeface="Arial" panose="020B0604020202020204" pitchFamily="34" charset="0"/>
                      </a:endParaRPr>
                    </a:p>
                  </a:txBody>
                  <a:tcPr marL="1600" marR="1600" marT="1600" marB="0">
                    <a:solidFill>
                      <a:srgbClr val="00B0F0"/>
                    </a:solidFill>
                  </a:tcPr>
                </a:tc>
                <a:extLst>
                  <a:ext uri="{0D108BD9-81ED-4DB2-BD59-A6C34878D82A}">
                    <a16:rowId xmlns:a16="http://schemas.microsoft.com/office/drawing/2014/main" val="2217233079"/>
                  </a:ext>
                </a:extLst>
              </a:tr>
              <a:tr h="189240">
                <a:tc>
                  <a:txBody>
                    <a:bodyPr/>
                    <a:lstStyle/>
                    <a:p>
                      <a:pPr algn="l" rtl="0" fontAlgn="ctr"/>
                      <a:r>
                        <a:rPr lang="en-US" sz="1200" b="1" u="none" strike="noStrike" dirty="0">
                          <a:effectLst/>
                        </a:rPr>
                        <a:t>Guest Speakers</a:t>
                      </a:r>
                      <a:endParaRPr lang="en-US" sz="1200" b="1" i="0" u="none" strike="noStrike" dirty="0">
                        <a:solidFill>
                          <a:srgbClr val="000000"/>
                        </a:solidFill>
                        <a:effectLst/>
                        <a:latin typeface="Arial" panose="020B0604020202020204" pitchFamily="34" charset="0"/>
                      </a:endParaRPr>
                    </a:p>
                  </a:txBody>
                  <a:tcPr marL="1600" marR="1600" marT="1600" marB="0" anchor="ctr">
                    <a:solidFill>
                      <a:srgbClr val="E2E5F2"/>
                    </a:solidFill>
                  </a:tcPr>
                </a:tc>
                <a:tc>
                  <a:txBody>
                    <a:bodyPr/>
                    <a:lstStyle/>
                    <a:p>
                      <a:pPr algn="l" rtl="0" fontAlgn="ctr"/>
                      <a:r>
                        <a:rPr lang="en-US" sz="1200" b="1" u="none" strike="noStrike" dirty="0">
                          <a:effectLst/>
                        </a:rPr>
                        <a:t>1 guest speaker in a year</a:t>
                      </a:r>
                      <a:endParaRPr lang="en-US" sz="1200" b="1" i="0" u="none" strike="noStrike" dirty="0">
                        <a:solidFill>
                          <a:srgbClr val="000000"/>
                        </a:solidFill>
                        <a:effectLst/>
                        <a:latin typeface="Arial" panose="020B0604020202020204" pitchFamily="34" charset="0"/>
                      </a:endParaRPr>
                    </a:p>
                  </a:txBody>
                  <a:tcPr marL="1600" marR="1600" marT="1600" marB="0" anchor="ctr">
                    <a:solidFill>
                      <a:srgbClr val="FFC000"/>
                    </a:solidFill>
                  </a:tcPr>
                </a:tc>
                <a:tc>
                  <a:txBody>
                    <a:bodyPr/>
                    <a:lstStyle/>
                    <a:p>
                      <a:pPr algn="l" rtl="0" fontAlgn="ctr"/>
                      <a:r>
                        <a:rPr lang="en-US" sz="1200" b="1" u="none" strike="noStrike">
                          <a:effectLst/>
                        </a:rPr>
                        <a:t>4+ guest speakers in a year</a:t>
                      </a:r>
                      <a:endParaRPr lang="en-US" sz="1200" b="1" i="0" u="none" strike="noStrike">
                        <a:solidFill>
                          <a:srgbClr val="000000"/>
                        </a:solidFill>
                        <a:effectLst/>
                        <a:latin typeface="Arial" panose="020B0604020202020204" pitchFamily="34" charset="0"/>
                      </a:endParaRPr>
                    </a:p>
                  </a:txBody>
                  <a:tcPr marL="1600" marR="1600" marT="1600" marB="0" anchor="ctr">
                    <a:solidFill>
                      <a:srgbClr val="FAE566"/>
                    </a:solidFill>
                  </a:tcPr>
                </a:tc>
                <a:tc>
                  <a:txBody>
                    <a:bodyPr/>
                    <a:lstStyle/>
                    <a:p>
                      <a:pPr algn="l" fontAlgn="t"/>
                      <a:r>
                        <a:rPr lang="en-US" sz="1200" b="1" u="none" strike="noStrike" dirty="0">
                          <a:effectLst/>
                        </a:rPr>
                        <a:t> </a:t>
                      </a:r>
                      <a:endParaRPr lang="en-US" sz="1200" b="1" i="0" u="none" strike="noStrike" dirty="0">
                        <a:solidFill>
                          <a:srgbClr val="000000"/>
                        </a:solidFill>
                        <a:effectLst/>
                        <a:latin typeface="Arial" panose="020B0604020202020204" pitchFamily="34" charset="0"/>
                      </a:endParaRPr>
                    </a:p>
                  </a:txBody>
                  <a:tcPr marL="1600" marR="1600" marT="1600" marB="0">
                    <a:solidFill>
                      <a:srgbClr val="92D050"/>
                    </a:solidFill>
                  </a:tcPr>
                </a:tc>
                <a:tc>
                  <a:txBody>
                    <a:bodyPr/>
                    <a:lstStyle/>
                    <a:p>
                      <a:pPr algn="l" fontAlgn="t"/>
                      <a:r>
                        <a:rPr lang="en-US" sz="1200" b="1" u="none" strike="noStrike">
                          <a:effectLst/>
                        </a:rPr>
                        <a:t> </a:t>
                      </a:r>
                      <a:endParaRPr lang="en-US" sz="1200" b="1" i="0" u="none" strike="noStrike">
                        <a:solidFill>
                          <a:srgbClr val="000000"/>
                        </a:solidFill>
                        <a:effectLst/>
                        <a:latin typeface="Arial" panose="020B0604020202020204" pitchFamily="34" charset="0"/>
                      </a:endParaRPr>
                    </a:p>
                  </a:txBody>
                  <a:tcPr marL="1600" marR="1600" marT="1600" marB="0">
                    <a:solidFill>
                      <a:srgbClr val="00B0F0"/>
                    </a:solidFill>
                  </a:tcPr>
                </a:tc>
                <a:extLst>
                  <a:ext uri="{0D108BD9-81ED-4DB2-BD59-A6C34878D82A}">
                    <a16:rowId xmlns:a16="http://schemas.microsoft.com/office/drawing/2014/main" val="4095284889"/>
                  </a:ext>
                </a:extLst>
              </a:tr>
              <a:tr h="189240">
                <a:tc>
                  <a:txBody>
                    <a:bodyPr/>
                    <a:lstStyle/>
                    <a:p>
                      <a:pPr algn="l" rtl="0" fontAlgn="ctr"/>
                      <a:r>
                        <a:rPr lang="en-US" sz="1200" b="1" u="none" strike="noStrike" dirty="0">
                          <a:effectLst/>
                        </a:rPr>
                        <a:t>Career Research Visits</a:t>
                      </a:r>
                      <a:endParaRPr lang="en-US" sz="1200" b="1" i="0" u="none" strike="noStrike" dirty="0">
                        <a:solidFill>
                          <a:srgbClr val="000000"/>
                        </a:solidFill>
                        <a:effectLst/>
                        <a:latin typeface="Arial" panose="020B0604020202020204" pitchFamily="34" charset="0"/>
                      </a:endParaRPr>
                    </a:p>
                  </a:txBody>
                  <a:tcPr marL="1600" marR="1600" marT="1600" marB="0" anchor="ctr">
                    <a:solidFill>
                      <a:srgbClr val="F4F5FA"/>
                    </a:solidFill>
                  </a:tcPr>
                </a:tc>
                <a:tc>
                  <a:txBody>
                    <a:bodyPr/>
                    <a:lstStyle/>
                    <a:p>
                      <a:pPr algn="l" rtl="0" fontAlgn="ctr"/>
                      <a:r>
                        <a:rPr lang="en-US" sz="1200" b="1" u="none" strike="noStrike" dirty="0">
                          <a:effectLst/>
                        </a:rPr>
                        <a:t>1 Visit</a:t>
                      </a:r>
                      <a:endParaRPr lang="en-US" sz="1200" b="1" i="0" u="none" strike="noStrike" dirty="0">
                        <a:solidFill>
                          <a:srgbClr val="000000"/>
                        </a:solidFill>
                        <a:effectLst/>
                        <a:latin typeface="Arial" panose="020B0604020202020204" pitchFamily="34" charset="0"/>
                      </a:endParaRPr>
                    </a:p>
                  </a:txBody>
                  <a:tcPr marL="1600" marR="1600" marT="1600" marB="0" anchor="ctr">
                    <a:solidFill>
                      <a:srgbClr val="FFC000"/>
                    </a:solidFill>
                  </a:tcPr>
                </a:tc>
                <a:tc>
                  <a:txBody>
                    <a:bodyPr/>
                    <a:lstStyle/>
                    <a:p>
                      <a:pPr algn="l" rtl="0" fontAlgn="ctr"/>
                      <a:r>
                        <a:rPr lang="en-US" sz="1200" b="1" u="none" strike="noStrike" dirty="0">
                          <a:effectLst/>
                        </a:rPr>
                        <a:t>3+ Visits</a:t>
                      </a:r>
                      <a:endParaRPr lang="en-US" sz="1200" b="1" i="0" u="none" strike="noStrike" dirty="0">
                        <a:solidFill>
                          <a:srgbClr val="000000"/>
                        </a:solidFill>
                        <a:effectLst/>
                        <a:latin typeface="Arial" panose="020B0604020202020204" pitchFamily="34" charset="0"/>
                      </a:endParaRPr>
                    </a:p>
                  </a:txBody>
                  <a:tcPr marL="1600" marR="1600" marT="1600" marB="0" anchor="ctr">
                    <a:solidFill>
                      <a:srgbClr val="FAE566"/>
                    </a:solidFill>
                  </a:tcPr>
                </a:tc>
                <a:tc>
                  <a:txBody>
                    <a:bodyPr/>
                    <a:lstStyle/>
                    <a:p>
                      <a:pPr algn="l" fontAlgn="t"/>
                      <a:r>
                        <a:rPr lang="en-US" sz="1200" b="1" u="none" strike="noStrike" dirty="0">
                          <a:effectLst/>
                        </a:rPr>
                        <a:t> </a:t>
                      </a:r>
                      <a:endParaRPr lang="en-US" sz="1200" b="1" i="0" u="none" strike="noStrike" dirty="0">
                        <a:solidFill>
                          <a:srgbClr val="000000"/>
                        </a:solidFill>
                        <a:effectLst/>
                        <a:latin typeface="Arial" panose="020B0604020202020204" pitchFamily="34" charset="0"/>
                      </a:endParaRPr>
                    </a:p>
                  </a:txBody>
                  <a:tcPr marL="1600" marR="1600" marT="1600" marB="0">
                    <a:solidFill>
                      <a:srgbClr val="92D050"/>
                    </a:solidFill>
                  </a:tcPr>
                </a:tc>
                <a:tc>
                  <a:txBody>
                    <a:bodyPr/>
                    <a:lstStyle/>
                    <a:p>
                      <a:pPr algn="l" fontAlgn="t"/>
                      <a:r>
                        <a:rPr lang="en-US" sz="1200" b="1" u="none" strike="noStrike">
                          <a:effectLst/>
                        </a:rPr>
                        <a:t> </a:t>
                      </a:r>
                      <a:endParaRPr lang="en-US" sz="1200" b="1" i="0" u="none" strike="noStrike">
                        <a:solidFill>
                          <a:srgbClr val="000000"/>
                        </a:solidFill>
                        <a:effectLst/>
                        <a:latin typeface="Arial" panose="020B0604020202020204" pitchFamily="34" charset="0"/>
                      </a:endParaRPr>
                    </a:p>
                  </a:txBody>
                  <a:tcPr marL="1600" marR="1600" marT="1600" marB="0">
                    <a:solidFill>
                      <a:srgbClr val="00B0F0"/>
                    </a:solidFill>
                  </a:tcPr>
                </a:tc>
                <a:extLst>
                  <a:ext uri="{0D108BD9-81ED-4DB2-BD59-A6C34878D82A}">
                    <a16:rowId xmlns:a16="http://schemas.microsoft.com/office/drawing/2014/main" val="1113620801"/>
                  </a:ext>
                </a:extLst>
              </a:tr>
              <a:tr h="189240">
                <a:tc>
                  <a:txBody>
                    <a:bodyPr/>
                    <a:lstStyle/>
                    <a:p>
                      <a:pPr algn="l" rtl="0" fontAlgn="ctr"/>
                      <a:r>
                        <a:rPr lang="en-US" sz="1200" b="1" u="none" strike="noStrike" dirty="0">
                          <a:effectLst/>
                        </a:rPr>
                        <a:t>Job Shadow</a:t>
                      </a:r>
                      <a:endParaRPr lang="en-US" sz="1200" b="1" i="0" u="none" strike="noStrike" dirty="0">
                        <a:solidFill>
                          <a:srgbClr val="000000"/>
                        </a:solidFill>
                        <a:effectLst/>
                        <a:latin typeface="Arial" panose="020B0604020202020204" pitchFamily="34" charset="0"/>
                      </a:endParaRPr>
                    </a:p>
                  </a:txBody>
                  <a:tcPr marL="1600" marR="1600" marT="1600" marB="0" anchor="ctr">
                    <a:solidFill>
                      <a:srgbClr val="E2E5F2"/>
                    </a:solidFill>
                  </a:tcPr>
                </a:tc>
                <a:tc>
                  <a:txBody>
                    <a:bodyPr/>
                    <a:lstStyle/>
                    <a:p>
                      <a:pPr algn="l" rtl="0" fontAlgn="ctr"/>
                      <a:r>
                        <a:rPr lang="en-US" sz="1200" b="1" u="none" strike="noStrike" dirty="0">
                          <a:effectLst/>
                        </a:rPr>
                        <a:t>1 Day</a:t>
                      </a:r>
                      <a:endParaRPr lang="en-US" sz="1200" b="1" i="0" u="none" strike="noStrike" dirty="0">
                        <a:solidFill>
                          <a:srgbClr val="000000"/>
                        </a:solidFill>
                        <a:effectLst/>
                        <a:latin typeface="Arial" panose="020B0604020202020204" pitchFamily="34" charset="0"/>
                      </a:endParaRPr>
                    </a:p>
                  </a:txBody>
                  <a:tcPr marL="1600" marR="1600" marT="1600" marB="0" anchor="ctr">
                    <a:solidFill>
                      <a:srgbClr val="FFC000"/>
                    </a:solidFill>
                  </a:tcPr>
                </a:tc>
                <a:tc>
                  <a:txBody>
                    <a:bodyPr/>
                    <a:lstStyle/>
                    <a:p>
                      <a:pPr algn="l" rtl="0" fontAlgn="ctr"/>
                      <a:r>
                        <a:rPr lang="en-US" sz="1200" b="1" u="none" strike="noStrike" dirty="0">
                          <a:effectLst/>
                        </a:rPr>
                        <a:t>3+ Days</a:t>
                      </a:r>
                      <a:endParaRPr lang="en-US" sz="1200" b="1" i="0" u="none" strike="noStrike" dirty="0">
                        <a:solidFill>
                          <a:srgbClr val="000000"/>
                        </a:solidFill>
                        <a:effectLst/>
                        <a:latin typeface="Arial" panose="020B0604020202020204" pitchFamily="34" charset="0"/>
                      </a:endParaRPr>
                    </a:p>
                  </a:txBody>
                  <a:tcPr marL="1600" marR="1600" marT="1600" marB="0" anchor="ctr">
                    <a:solidFill>
                      <a:srgbClr val="FAE566"/>
                    </a:solidFill>
                  </a:tcPr>
                </a:tc>
                <a:tc>
                  <a:txBody>
                    <a:bodyPr/>
                    <a:lstStyle/>
                    <a:p>
                      <a:pPr algn="l" fontAlgn="t"/>
                      <a:r>
                        <a:rPr lang="en-US" sz="1200" b="1" u="none" strike="noStrike">
                          <a:effectLst/>
                        </a:rPr>
                        <a:t> </a:t>
                      </a:r>
                      <a:endParaRPr lang="en-US" sz="1200" b="1" i="0" u="none" strike="noStrike">
                        <a:solidFill>
                          <a:srgbClr val="000000"/>
                        </a:solidFill>
                        <a:effectLst/>
                        <a:latin typeface="Arial" panose="020B0604020202020204" pitchFamily="34" charset="0"/>
                      </a:endParaRPr>
                    </a:p>
                  </a:txBody>
                  <a:tcPr marL="1600" marR="1600" marT="1600" marB="0">
                    <a:solidFill>
                      <a:srgbClr val="92D050"/>
                    </a:solidFill>
                  </a:tcPr>
                </a:tc>
                <a:tc>
                  <a:txBody>
                    <a:bodyPr/>
                    <a:lstStyle/>
                    <a:p>
                      <a:pPr algn="l" fontAlgn="t"/>
                      <a:r>
                        <a:rPr lang="en-US" sz="1200" b="1" u="none" strike="noStrike">
                          <a:effectLst/>
                        </a:rPr>
                        <a:t> </a:t>
                      </a:r>
                      <a:endParaRPr lang="en-US" sz="1200" b="1" i="0" u="none" strike="noStrike">
                        <a:solidFill>
                          <a:srgbClr val="000000"/>
                        </a:solidFill>
                        <a:effectLst/>
                        <a:latin typeface="Arial" panose="020B0604020202020204" pitchFamily="34" charset="0"/>
                      </a:endParaRPr>
                    </a:p>
                  </a:txBody>
                  <a:tcPr marL="1600" marR="1600" marT="1600" marB="0">
                    <a:solidFill>
                      <a:srgbClr val="00B0F0"/>
                    </a:solidFill>
                  </a:tcPr>
                </a:tc>
                <a:extLst>
                  <a:ext uri="{0D108BD9-81ED-4DB2-BD59-A6C34878D82A}">
                    <a16:rowId xmlns:a16="http://schemas.microsoft.com/office/drawing/2014/main" val="3410315777"/>
                  </a:ext>
                </a:extLst>
              </a:tr>
              <a:tr h="443661">
                <a:tc>
                  <a:txBody>
                    <a:bodyPr/>
                    <a:lstStyle/>
                    <a:p>
                      <a:pPr algn="l" rtl="0" fontAlgn="ctr"/>
                      <a:r>
                        <a:rPr lang="en-US" sz="1200" b="1" u="none" strike="noStrike" dirty="0">
                          <a:effectLst/>
                        </a:rPr>
                        <a:t>Career Conference/Camp/  Summer/Weekend Academy Event</a:t>
                      </a:r>
                      <a:endParaRPr lang="en-US" sz="1200" b="1" i="0" u="none" strike="noStrike" dirty="0">
                        <a:solidFill>
                          <a:srgbClr val="000000"/>
                        </a:solidFill>
                        <a:effectLst/>
                        <a:latin typeface="Arial" panose="020B0604020202020204" pitchFamily="34" charset="0"/>
                      </a:endParaRPr>
                    </a:p>
                  </a:txBody>
                  <a:tcPr marL="1600" marR="1600" marT="1600" marB="0" anchor="ctr">
                    <a:solidFill>
                      <a:srgbClr val="F4F5FA"/>
                    </a:solidFill>
                  </a:tcPr>
                </a:tc>
                <a:tc>
                  <a:txBody>
                    <a:bodyPr/>
                    <a:lstStyle/>
                    <a:p>
                      <a:pPr algn="l" rtl="0" fontAlgn="ctr"/>
                      <a:r>
                        <a:rPr lang="en-US" sz="1200" b="1" u="none" strike="noStrike" dirty="0">
                          <a:effectLst/>
                        </a:rPr>
                        <a:t>1 Day Career conference/camp</a:t>
                      </a:r>
                      <a:endParaRPr lang="en-US" sz="1200" b="1" i="0" u="none" strike="noStrike" dirty="0">
                        <a:solidFill>
                          <a:srgbClr val="000000"/>
                        </a:solidFill>
                        <a:effectLst/>
                        <a:latin typeface="Arial" panose="020B0604020202020204" pitchFamily="34" charset="0"/>
                      </a:endParaRPr>
                    </a:p>
                  </a:txBody>
                  <a:tcPr marL="1600" marR="1600" marT="1600" marB="0" anchor="ctr">
                    <a:solidFill>
                      <a:srgbClr val="FFC000"/>
                    </a:solidFill>
                  </a:tcPr>
                </a:tc>
                <a:tc>
                  <a:txBody>
                    <a:bodyPr/>
                    <a:lstStyle/>
                    <a:p>
                      <a:pPr algn="l" rtl="0" fontAlgn="ctr"/>
                      <a:r>
                        <a:rPr lang="en-US" sz="1200" b="1" u="none" strike="noStrike" dirty="0">
                          <a:effectLst/>
                        </a:rPr>
                        <a:t>1 Week Summer Career Camp  1 Week Summer Academy Camp</a:t>
                      </a:r>
                      <a:endParaRPr lang="en-US" sz="1200" b="1" i="0" u="none" strike="noStrike" dirty="0">
                        <a:solidFill>
                          <a:srgbClr val="000000"/>
                        </a:solidFill>
                        <a:effectLst/>
                        <a:latin typeface="Arial" panose="020B0604020202020204" pitchFamily="34" charset="0"/>
                      </a:endParaRPr>
                    </a:p>
                  </a:txBody>
                  <a:tcPr marL="57591" marR="1600" marT="1600" marB="0" anchor="ctr">
                    <a:solidFill>
                      <a:srgbClr val="FAE566"/>
                    </a:solidFill>
                  </a:tcPr>
                </a:tc>
                <a:tc>
                  <a:txBody>
                    <a:bodyPr/>
                    <a:lstStyle/>
                    <a:p>
                      <a:pPr algn="l" fontAlgn="t"/>
                      <a:r>
                        <a:rPr lang="en-US" sz="1200" b="1" u="none" strike="noStrike" dirty="0">
                          <a:effectLst/>
                        </a:rPr>
                        <a:t> </a:t>
                      </a:r>
                      <a:endParaRPr lang="en-US" sz="1200" b="1" i="0" u="none" strike="noStrike" dirty="0">
                        <a:solidFill>
                          <a:srgbClr val="000000"/>
                        </a:solidFill>
                        <a:effectLst/>
                        <a:latin typeface="Arial" panose="020B0604020202020204" pitchFamily="34" charset="0"/>
                      </a:endParaRPr>
                    </a:p>
                  </a:txBody>
                  <a:tcPr marL="1600" marR="1600" marT="1600" marB="0">
                    <a:solidFill>
                      <a:srgbClr val="92D050"/>
                    </a:solidFill>
                  </a:tcPr>
                </a:tc>
                <a:tc>
                  <a:txBody>
                    <a:bodyPr/>
                    <a:lstStyle/>
                    <a:p>
                      <a:pPr algn="l" fontAlgn="t"/>
                      <a:r>
                        <a:rPr lang="en-US" sz="1200" b="1" u="none" strike="noStrike">
                          <a:effectLst/>
                        </a:rPr>
                        <a:t> </a:t>
                      </a:r>
                      <a:endParaRPr lang="en-US" sz="1200" b="1" i="0" u="none" strike="noStrike">
                        <a:solidFill>
                          <a:srgbClr val="000000"/>
                        </a:solidFill>
                        <a:effectLst/>
                        <a:latin typeface="Arial" panose="020B0604020202020204" pitchFamily="34" charset="0"/>
                      </a:endParaRPr>
                    </a:p>
                  </a:txBody>
                  <a:tcPr marL="1600" marR="1600" marT="1600" marB="0">
                    <a:solidFill>
                      <a:srgbClr val="00B0F0"/>
                    </a:solidFill>
                  </a:tcPr>
                </a:tc>
                <a:extLst>
                  <a:ext uri="{0D108BD9-81ED-4DB2-BD59-A6C34878D82A}">
                    <a16:rowId xmlns:a16="http://schemas.microsoft.com/office/drawing/2014/main" val="3650994441"/>
                  </a:ext>
                </a:extLst>
              </a:tr>
              <a:tr h="189240">
                <a:tc>
                  <a:txBody>
                    <a:bodyPr/>
                    <a:lstStyle/>
                    <a:p>
                      <a:pPr algn="l" rtl="0" fontAlgn="ctr"/>
                      <a:r>
                        <a:rPr lang="en-US" sz="1200" b="1" u="none" strike="noStrike" dirty="0">
                          <a:effectLst/>
                        </a:rPr>
                        <a:t>Exploratory Work Exp. Ed. (WEE)</a:t>
                      </a:r>
                      <a:endParaRPr lang="en-US" sz="1200" b="1" i="0" u="none" strike="noStrike" dirty="0">
                        <a:solidFill>
                          <a:srgbClr val="000000"/>
                        </a:solidFill>
                        <a:effectLst/>
                        <a:latin typeface="Arial" panose="020B0604020202020204" pitchFamily="34" charset="0"/>
                      </a:endParaRPr>
                    </a:p>
                  </a:txBody>
                  <a:tcPr marL="1600" marR="1600" marT="1600" marB="0" anchor="ctr">
                    <a:solidFill>
                      <a:srgbClr val="E2E5F2"/>
                    </a:solidFill>
                  </a:tcPr>
                </a:tc>
                <a:tc>
                  <a:txBody>
                    <a:bodyPr/>
                    <a:lstStyle/>
                    <a:p>
                      <a:pPr algn="l" rtl="0" fontAlgn="ctr"/>
                      <a:r>
                        <a:rPr lang="en-US" sz="1200" b="1" u="none" strike="noStrike" dirty="0">
                          <a:effectLst/>
                        </a:rPr>
                        <a:t>Complete Exploratory WEE course</a:t>
                      </a:r>
                      <a:endParaRPr lang="en-US" sz="1200" b="1" i="0" u="none" strike="noStrike" dirty="0">
                        <a:solidFill>
                          <a:srgbClr val="000000"/>
                        </a:solidFill>
                        <a:effectLst/>
                        <a:latin typeface="Arial" panose="020B0604020202020204" pitchFamily="34" charset="0"/>
                      </a:endParaRPr>
                    </a:p>
                  </a:txBody>
                  <a:tcPr marL="1600" marR="1600" marT="1600" marB="0" anchor="ctr">
                    <a:solidFill>
                      <a:srgbClr val="FFC000"/>
                    </a:solidFill>
                  </a:tcPr>
                </a:tc>
                <a:tc>
                  <a:txBody>
                    <a:bodyPr/>
                    <a:lstStyle/>
                    <a:p>
                      <a:pPr algn="l" fontAlgn="t"/>
                      <a:r>
                        <a:rPr lang="en-US" sz="1200" b="1" u="none" strike="noStrike" dirty="0">
                          <a:effectLst/>
                        </a:rPr>
                        <a:t> </a:t>
                      </a:r>
                      <a:endParaRPr lang="en-US" sz="1200" b="1" i="0" u="none" strike="noStrike" dirty="0">
                        <a:solidFill>
                          <a:srgbClr val="000000"/>
                        </a:solidFill>
                        <a:effectLst/>
                        <a:latin typeface="Arial" panose="020B0604020202020204" pitchFamily="34" charset="0"/>
                      </a:endParaRPr>
                    </a:p>
                  </a:txBody>
                  <a:tcPr marL="1600" marR="1600" marT="1600" marB="0">
                    <a:solidFill>
                      <a:srgbClr val="FAE566"/>
                    </a:solidFill>
                  </a:tcPr>
                </a:tc>
                <a:tc>
                  <a:txBody>
                    <a:bodyPr/>
                    <a:lstStyle/>
                    <a:p>
                      <a:pPr algn="l" fontAlgn="t"/>
                      <a:r>
                        <a:rPr lang="en-US" sz="1200" b="1" u="none" strike="noStrike">
                          <a:effectLst/>
                        </a:rPr>
                        <a:t> </a:t>
                      </a:r>
                      <a:endParaRPr lang="en-US" sz="1200" b="1" i="0" u="none" strike="noStrike">
                        <a:solidFill>
                          <a:srgbClr val="000000"/>
                        </a:solidFill>
                        <a:effectLst/>
                        <a:latin typeface="Arial" panose="020B0604020202020204" pitchFamily="34" charset="0"/>
                      </a:endParaRPr>
                    </a:p>
                  </a:txBody>
                  <a:tcPr marL="1600" marR="1600" marT="1600" marB="0">
                    <a:solidFill>
                      <a:srgbClr val="92D050"/>
                    </a:solidFill>
                  </a:tcPr>
                </a:tc>
                <a:tc>
                  <a:txBody>
                    <a:bodyPr/>
                    <a:lstStyle/>
                    <a:p>
                      <a:pPr algn="l" fontAlgn="t"/>
                      <a:r>
                        <a:rPr lang="en-US" sz="1200" b="1" u="none" strike="noStrike">
                          <a:effectLst/>
                        </a:rPr>
                        <a:t> </a:t>
                      </a:r>
                      <a:endParaRPr lang="en-US" sz="1200" b="1" i="0" u="none" strike="noStrike">
                        <a:solidFill>
                          <a:srgbClr val="000000"/>
                        </a:solidFill>
                        <a:effectLst/>
                        <a:latin typeface="Arial" panose="020B0604020202020204" pitchFamily="34" charset="0"/>
                      </a:endParaRPr>
                    </a:p>
                  </a:txBody>
                  <a:tcPr marL="1600" marR="1600" marT="1600" marB="0">
                    <a:solidFill>
                      <a:srgbClr val="00B0F0"/>
                    </a:solidFill>
                  </a:tcPr>
                </a:tc>
                <a:extLst>
                  <a:ext uri="{0D108BD9-81ED-4DB2-BD59-A6C34878D82A}">
                    <a16:rowId xmlns:a16="http://schemas.microsoft.com/office/drawing/2014/main" val="231505046"/>
                  </a:ext>
                </a:extLst>
              </a:tr>
              <a:tr h="189240">
                <a:tc>
                  <a:txBody>
                    <a:bodyPr/>
                    <a:lstStyle/>
                    <a:p>
                      <a:pPr algn="l" rtl="0" fontAlgn="ctr"/>
                      <a:r>
                        <a:rPr lang="en-US" sz="1200" b="1" u="none" strike="noStrike" dirty="0">
                          <a:effectLst/>
                        </a:rPr>
                        <a:t>General WEE</a:t>
                      </a:r>
                      <a:endParaRPr lang="en-US" sz="1200" b="1" i="0" u="none" strike="noStrike" dirty="0">
                        <a:solidFill>
                          <a:srgbClr val="000000"/>
                        </a:solidFill>
                        <a:effectLst/>
                        <a:latin typeface="Arial" panose="020B0604020202020204" pitchFamily="34" charset="0"/>
                      </a:endParaRPr>
                    </a:p>
                  </a:txBody>
                  <a:tcPr marL="1600" marR="1600" marT="1600" marB="0" anchor="ctr">
                    <a:solidFill>
                      <a:srgbClr val="F4F5FA"/>
                    </a:solidFill>
                  </a:tcPr>
                </a:tc>
                <a:tc>
                  <a:txBody>
                    <a:bodyPr/>
                    <a:lstStyle/>
                    <a:p>
                      <a:pPr algn="l" rtl="0" fontAlgn="ctr"/>
                      <a:r>
                        <a:rPr lang="en-US" sz="1200" b="1" u="none" strike="noStrike" dirty="0">
                          <a:effectLst/>
                        </a:rPr>
                        <a:t>Complete one-year course</a:t>
                      </a:r>
                      <a:endParaRPr lang="en-US" sz="1200" b="1" i="0" u="none" strike="noStrike" dirty="0">
                        <a:solidFill>
                          <a:srgbClr val="000000"/>
                        </a:solidFill>
                        <a:effectLst/>
                        <a:latin typeface="Arial" panose="020B0604020202020204" pitchFamily="34" charset="0"/>
                      </a:endParaRPr>
                    </a:p>
                  </a:txBody>
                  <a:tcPr marL="1600" marR="1600" marT="1600" marB="0" anchor="ctr">
                    <a:solidFill>
                      <a:srgbClr val="FFC000"/>
                    </a:solidFill>
                  </a:tcPr>
                </a:tc>
                <a:tc>
                  <a:txBody>
                    <a:bodyPr/>
                    <a:lstStyle/>
                    <a:p>
                      <a:pPr algn="l" rtl="0" fontAlgn="ctr"/>
                      <a:r>
                        <a:rPr lang="en-US" sz="1200" b="1" u="none" strike="noStrike" dirty="0">
                          <a:effectLst/>
                        </a:rPr>
                        <a:t>Complete second year course</a:t>
                      </a:r>
                      <a:endParaRPr lang="en-US" sz="1200" b="1" i="0" u="none" strike="noStrike" dirty="0">
                        <a:solidFill>
                          <a:srgbClr val="000000"/>
                        </a:solidFill>
                        <a:effectLst/>
                        <a:latin typeface="Arial" panose="020B0604020202020204" pitchFamily="34" charset="0"/>
                      </a:endParaRPr>
                    </a:p>
                  </a:txBody>
                  <a:tcPr marL="1600" marR="1600" marT="1600" marB="0" anchor="ctr">
                    <a:solidFill>
                      <a:srgbClr val="FAE566"/>
                    </a:solidFill>
                  </a:tcPr>
                </a:tc>
                <a:tc>
                  <a:txBody>
                    <a:bodyPr/>
                    <a:lstStyle/>
                    <a:p>
                      <a:pPr algn="l" fontAlgn="t"/>
                      <a:r>
                        <a:rPr lang="en-US" sz="1200" b="1" u="none" strike="noStrike" dirty="0">
                          <a:effectLst/>
                        </a:rPr>
                        <a:t> </a:t>
                      </a:r>
                      <a:endParaRPr lang="en-US" sz="1200" b="1" i="0" u="none" strike="noStrike" dirty="0">
                        <a:solidFill>
                          <a:srgbClr val="000000"/>
                        </a:solidFill>
                        <a:effectLst/>
                        <a:latin typeface="Arial" panose="020B0604020202020204" pitchFamily="34" charset="0"/>
                      </a:endParaRPr>
                    </a:p>
                  </a:txBody>
                  <a:tcPr marL="1600" marR="1600" marT="1600" marB="0">
                    <a:solidFill>
                      <a:srgbClr val="92D050"/>
                    </a:solidFill>
                  </a:tcPr>
                </a:tc>
                <a:tc>
                  <a:txBody>
                    <a:bodyPr/>
                    <a:lstStyle/>
                    <a:p>
                      <a:pPr algn="l" fontAlgn="t"/>
                      <a:r>
                        <a:rPr lang="en-US" sz="1200" b="1" u="none" strike="noStrike">
                          <a:effectLst/>
                        </a:rPr>
                        <a:t> </a:t>
                      </a:r>
                      <a:endParaRPr lang="en-US" sz="1200" b="1" i="0" u="none" strike="noStrike">
                        <a:solidFill>
                          <a:srgbClr val="000000"/>
                        </a:solidFill>
                        <a:effectLst/>
                        <a:latin typeface="Arial" panose="020B0604020202020204" pitchFamily="34" charset="0"/>
                      </a:endParaRPr>
                    </a:p>
                  </a:txBody>
                  <a:tcPr marL="1600" marR="1600" marT="1600" marB="0">
                    <a:solidFill>
                      <a:srgbClr val="00B0F0"/>
                    </a:solidFill>
                  </a:tcPr>
                </a:tc>
                <a:extLst>
                  <a:ext uri="{0D108BD9-81ED-4DB2-BD59-A6C34878D82A}">
                    <a16:rowId xmlns:a16="http://schemas.microsoft.com/office/drawing/2014/main" val="2401976975"/>
                  </a:ext>
                </a:extLst>
              </a:tr>
              <a:tr h="189240">
                <a:tc>
                  <a:txBody>
                    <a:bodyPr/>
                    <a:lstStyle/>
                    <a:p>
                      <a:pPr algn="l" rtl="0" fontAlgn="ctr"/>
                      <a:r>
                        <a:rPr lang="en-US" sz="1200" b="1" u="none" strike="noStrike" dirty="0">
                          <a:effectLst/>
                        </a:rPr>
                        <a:t>CTE WEE (aligned with CTE MCS)</a:t>
                      </a:r>
                      <a:endParaRPr lang="en-US" sz="1200" b="1" i="0" u="none" strike="noStrike" dirty="0">
                        <a:solidFill>
                          <a:srgbClr val="000000"/>
                        </a:solidFill>
                        <a:effectLst/>
                        <a:latin typeface="Arial" panose="020B0604020202020204" pitchFamily="34" charset="0"/>
                      </a:endParaRPr>
                    </a:p>
                  </a:txBody>
                  <a:tcPr marL="1600" marR="1600" marT="1600" marB="0" anchor="ctr">
                    <a:solidFill>
                      <a:srgbClr val="E2E5F2"/>
                    </a:solidFill>
                  </a:tcPr>
                </a:tc>
                <a:tc>
                  <a:txBody>
                    <a:bodyPr/>
                    <a:lstStyle/>
                    <a:p>
                      <a:pPr algn="l" fontAlgn="t"/>
                      <a:r>
                        <a:rPr lang="en-US" sz="1200" b="1" u="none" strike="noStrike" dirty="0">
                          <a:effectLst/>
                        </a:rPr>
                        <a:t> </a:t>
                      </a:r>
                      <a:endParaRPr lang="en-US" sz="1200" b="1" i="0" u="none" strike="noStrike" dirty="0">
                        <a:solidFill>
                          <a:srgbClr val="000000"/>
                        </a:solidFill>
                        <a:effectLst/>
                        <a:latin typeface="Arial" panose="020B0604020202020204" pitchFamily="34" charset="0"/>
                      </a:endParaRPr>
                    </a:p>
                  </a:txBody>
                  <a:tcPr marL="1600" marR="1600" marT="1600" marB="0">
                    <a:solidFill>
                      <a:srgbClr val="FFC000"/>
                    </a:solidFill>
                  </a:tcPr>
                </a:tc>
                <a:tc>
                  <a:txBody>
                    <a:bodyPr/>
                    <a:lstStyle/>
                    <a:p>
                      <a:pPr algn="l" fontAlgn="t"/>
                      <a:r>
                        <a:rPr lang="en-US" sz="1200" b="1" u="none" strike="noStrike" dirty="0">
                          <a:effectLst/>
                        </a:rPr>
                        <a:t> </a:t>
                      </a:r>
                      <a:endParaRPr lang="en-US" sz="1200" b="1" i="0" u="none" strike="noStrike" dirty="0">
                        <a:solidFill>
                          <a:srgbClr val="000000"/>
                        </a:solidFill>
                        <a:effectLst/>
                        <a:latin typeface="Arial" panose="020B0604020202020204" pitchFamily="34" charset="0"/>
                      </a:endParaRPr>
                    </a:p>
                  </a:txBody>
                  <a:tcPr marL="1600" marR="1600" marT="1600" marB="0">
                    <a:solidFill>
                      <a:srgbClr val="FAE566"/>
                    </a:solidFill>
                  </a:tcPr>
                </a:tc>
                <a:tc>
                  <a:txBody>
                    <a:bodyPr/>
                    <a:lstStyle/>
                    <a:p>
                      <a:pPr algn="l" rtl="0" fontAlgn="ctr"/>
                      <a:r>
                        <a:rPr lang="en-US" sz="1200" b="1" u="none" strike="noStrike" dirty="0">
                          <a:effectLst/>
                        </a:rPr>
                        <a:t>1 Semester</a:t>
                      </a:r>
                      <a:endParaRPr lang="en-US" sz="1200" b="1" i="0" u="none" strike="noStrike" dirty="0">
                        <a:solidFill>
                          <a:srgbClr val="000000"/>
                        </a:solidFill>
                        <a:effectLst/>
                        <a:latin typeface="Arial" panose="020B0604020202020204" pitchFamily="34" charset="0"/>
                      </a:endParaRPr>
                    </a:p>
                  </a:txBody>
                  <a:tcPr marL="1600" marR="1600" marT="1600" marB="0" anchor="ctr">
                    <a:solidFill>
                      <a:srgbClr val="92D050"/>
                    </a:solidFill>
                  </a:tcPr>
                </a:tc>
                <a:tc>
                  <a:txBody>
                    <a:bodyPr/>
                    <a:lstStyle/>
                    <a:p>
                      <a:pPr algn="l" rtl="0" fontAlgn="ctr"/>
                      <a:r>
                        <a:rPr lang="en-US" sz="1200" b="1" u="none" strike="noStrike">
                          <a:effectLst/>
                        </a:rPr>
                        <a:t>2+ Semesters</a:t>
                      </a:r>
                      <a:endParaRPr lang="en-US" sz="1200" b="1" i="0" u="none" strike="noStrike">
                        <a:solidFill>
                          <a:srgbClr val="000000"/>
                        </a:solidFill>
                        <a:effectLst/>
                        <a:latin typeface="Arial" panose="020B0604020202020204" pitchFamily="34" charset="0"/>
                      </a:endParaRPr>
                    </a:p>
                  </a:txBody>
                  <a:tcPr marL="1600" marR="1600" marT="1600" marB="0" anchor="ctr">
                    <a:solidFill>
                      <a:srgbClr val="00B0F0"/>
                    </a:solidFill>
                  </a:tcPr>
                </a:tc>
                <a:extLst>
                  <a:ext uri="{0D108BD9-81ED-4DB2-BD59-A6C34878D82A}">
                    <a16:rowId xmlns:a16="http://schemas.microsoft.com/office/drawing/2014/main" val="899042364"/>
                  </a:ext>
                </a:extLst>
              </a:tr>
              <a:tr h="303508">
                <a:tc>
                  <a:txBody>
                    <a:bodyPr/>
                    <a:lstStyle/>
                    <a:p>
                      <a:pPr algn="l" rtl="0" fontAlgn="ctr"/>
                      <a:r>
                        <a:rPr lang="en-US" sz="1200" b="1" u="none" strike="noStrike" dirty="0">
                          <a:effectLst/>
                        </a:rPr>
                        <a:t>School Based Enterprise (aligned with CTE  MCS)</a:t>
                      </a:r>
                      <a:endParaRPr lang="en-US" sz="1200" b="1" i="0" u="none" strike="noStrike" dirty="0">
                        <a:solidFill>
                          <a:srgbClr val="000000"/>
                        </a:solidFill>
                        <a:effectLst/>
                        <a:latin typeface="Arial" panose="020B0604020202020204" pitchFamily="34" charset="0"/>
                      </a:endParaRPr>
                    </a:p>
                  </a:txBody>
                  <a:tcPr marL="1600" marR="1600" marT="1600" marB="0" anchor="ctr">
                    <a:solidFill>
                      <a:srgbClr val="F4F5FA"/>
                    </a:solidFill>
                  </a:tcPr>
                </a:tc>
                <a:tc>
                  <a:txBody>
                    <a:bodyPr/>
                    <a:lstStyle/>
                    <a:p>
                      <a:pPr algn="l" fontAlgn="t"/>
                      <a:r>
                        <a:rPr lang="en-US" sz="1200" b="1" u="none" strike="noStrike" dirty="0">
                          <a:effectLst/>
                        </a:rPr>
                        <a:t> </a:t>
                      </a:r>
                      <a:endParaRPr lang="en-US" sz="1200" b="1" i="0" u="none" strike="noStrike" dirty="0">
                        <a:solidFill>
                          <a:srgbClr val="000000"/>
                        </a:solidFill>
                        <a:effectLst/>
                        <a:latin typeface="Arial" panose="020B0604020202020204" pitchFamily="34" charset="0"/>
                      </a:endParaRPr>
                    </a:p>
                  </a:txBody>
                  <a:tcPr marL="1600" marR="1600" marT="1600" marB="0">
                    <a:solidFill>
                      <a:srgbClr val="FFC000"/>
                    </a:solidFill>
                  </a:tcPr>
                </a:tc>
                <a:tc>
                  <a:txBody>
                    <a:bodyPr/>
                    <a:lstStyle/>
                    <a:p>
                      <a:pPr algn="l" rtl="0" fontAlgn="ctr"/>
                      <a:r>
                        <a:rPr lang="en-US" sz="1200" b="1" u="none" strike="noStrike" dirty="0">
                          <a:effectLst/>
                        </a:rPr>
                        <a:t>1 year in SBE course</a:t>
                      </a:r>
                      <a:endParaRPr lang="en-US" sz="1200" b="1" i="0" u="none" strike="noStrike" dirty="0">
                        <a:solidFill>
                          <a:srgbClr val="000000"/>
                        </a:solidFill>
                        <a:effectLst/>
                        <a:latin typeface="Arial" panose="020B0604020202020204" pitchFamily="34" charset="0"/>
                      </a:endParaRPr>
                    </a:p>
                  </a:txBody>
                  <a:tcPr marL="1600" marR="1600" marT="1600" marB="0" anchor="ctr">
                    <a:solidFill>
                      <a:srgbClr val="FAE566"/>
                    </a:solidFill>
                  </a:tcPr>
                </a:tc>
                <a:tc>
                  <a:txBody>
                    <a:bodyPr/>
                    <a:lstStyle/>
                    <a:p>
                      <a:pPr algn="l" rtl="0" fontAlgn="ctr"/>
                      <a:r>
                        <a:rPr lang="en-US" sz="1200" b="1" u="none" strike="noStrike" dirty="0">
                          <a:effectLst/>
                        </a:rPr>
                        <a:t>2+ Years in SBE course</a:t>
                      </a:r>
                      <a:endParaRPr lang="en-US" sz="1200" b="1" i="0" u="none" strike="noStrike" dirty="0">
                        <a:solidFill>
                          <a:srgbClr val="000000"/>
                        </a:solidFill>
                        <a:effectLst/>
                        <a:latin typeface="Arial" panose="020B0604020202020204" pitchFamily="34" charset="0"/>
                      </a:endParaRPr>
                    </a:p>
                  </a:txBody>
                  <a:tcPr marL="1600" marR="1600" marT="1600" marB="0" anchor="ctr">
                    <a:solidFill>
                      <a:srgbClr val="92D050"/>
                    </a:solidFill>
                  </a:tcPr>
                </a:tc>
                <a:tc>
                  <a:txBody>
                    <a:bodyPr/>
                    <a:lstStyle/>
                    <a:p>
                      <a:pPr algn="l" fontAlgn="t"/>
                      <a:r>
                        <a:rPr lang="en-US" sz="1200" b="1" u="none" strike="noStrike" dirty="0">
                          <a:effectLst/>
                        </a:rPr>
                        <a:t> </a:t>
                      </a:r>
                      <a:endParaRPr lang="en-US" sz="1200" b="1" i="0" u="none" strike="noStrike" dirty="0">
                        <a:solidFill>
                          <a:srgbClr val="000000"/>
                        </a:solidFill>
                        <a:effectLst/>
                        <a:latin typeface="Arial" panose="020B0604020202020204" pitchFamily="34" charset="0"/>
                      </a:endParaRPr>
                    </a:p>
                  </a:txBody>
                  <a:tcPr marL="1600" marR="1600" marT="1600" marB="0">
                    <a:solidFill>
                      <a:srgbClr val="00B0F0"/>
                    </a:solidFill>
                  </a:tcPr>
                </a:tc>
                <a:extLst>
                  <a:ext uri="{0D108BD9-81ED-4DB2-BD59-A6C34878D82A}">
                    <a16:rowId xmlns:a16="http://schemas.microsoft.com/office/drawing/2014/main" val="180895753"/>
                  </a:ext>
                </a:extLst>
              </a:tr>
              <a:tr h="189240">
                <a:tc>
                  <a:txBody>
                    <a:bodyPr/>
                    <a:lstStyle/>
                    <a:p>
                      <a:pPr algn="l" rtl="0" fontAlgn="ctr"/>
                      <a:r>
                        <a:rPr lang="en-US" sz="1200" b="1" u="none" strike="noStrike" dirty="0">
                          <a:effectLst/>
                        </a:rPr>
                        <a:t>CTSO Leadership/Skills Attainment</a:t>
                      </a:r>
                      <a:endParaRPr lang="en-US" sz="1200" b="1" i="0" u="none" strike="noStrike" dirty="0">
                        <a:solidFill>
                          <a:srgbClr val="000000"/>
                        </a:solidFill>
                        <a:effectLst/>
                        <a:latin typeface="Arial" panose="020B0604020202020204" pitchFamily="34" charset="0"/>
                      </a:endParaRPr>
                    </a:p>
                  </a:txBody>
                  <a:tcPr marL="1600" marR="1600" marT="1600" marB="0" anchor="ctr">
                    <a:solidFill>
                      <a:srgbClr val="E2E5F2"/>
                    </a:solidFill>
                  </a:tcPr>
                </a:tc>
                <a:tc>
                  <a:txBody>
                    <a:bodyPr/>
                    <a:lstStyle/>
                    <a:p>
                      <a:pPr algn="l" fontAlgn="t"/>
                      <a:r>
                        <a:rPr lang="en-US" sz="1200" b="1" u="none" strike="noStrike" dirty="0">
                          <a:effectLst/>
                        </a:rPr>
                        <a:t> </a:t>
                      </a:r>
                      <a:endParaRPr lang="en-US" sz="1200" b="1" i="0" u="none" strike="noStrike" dirty="0">
                        <a:solidFill>
                          <a:srgbClr val="000000"/>
                        </a:solidFill>
                        <a:effectLst/>
                        <a:latin typeface="Arial" panose="020B0604020202020204" pitchFamily="34" charset="0"/>
                      </a:endParaRPr>
                    </a:p>
                  </a:txBody>
                  <a:tcPr marL="1600" marR="1600" marT="1600" marB="0">
                    <a:solidFill>
                      <a:srgbClr val="FFC000"/>
                    </a:solidFill>
                  </a:tcPr>
                </a:tc>
                <a:tc>
                  <a:txBody>
                    <a:bodyPr/>
                    <a:lstStyle/>
                    <a:p>
                      <a:pPr algn="l" rtl="0" fontAlgn="ctr"/>
                      <a:r>
                        <a:rPr lang="en-US" sz="1200" b="1" u="none" strike="noStrike" dirty="0">
                          <a:effectLst/>
                        </a:rPr>
                        <a:t>1 Year Participation</a:t>
                      </a:r>
                      <a:endParaRPr lang="en-US" sz="1200" b="1" i="0" u="none" strike="noStrike" dirty="0">
                        <a:solidFill>
                          <a:srgbClr val="000000"/>
                        </a:solidFill>
                        <a:effectLst/>
                        <a:latin typeface="Arial" panose="020B0604020202020204" pitchFamily="34" charset="0"/>
                      </a:endParaRPr>
                    </a:p>
                  </a:txBody>
                  <a:tcPr marL="1600" marR="1600" marT="1600" marB="0" anchor="ctr">
                    <a:solidFill>
                      <a:srgbClr val="FAE566"/>
                    </a:solidFill>
                  </a:tcPr>
                </a:tc>
                <a:tc>
                  <a:txBody>
                    <a:bodyPr/>
                    <a:lstStyle/>
                    <a:p>
                      <a:pPr algn="l" rtl="0" fontAlgn="ctr"/>
                      <a:r>
                        <a:rPr lang="en-US" sz="1200" b="1" u="none" strike="noStrike" dirty="0">
                          <a:effectLst/>
                        </a:rPr>
                        <a:t>2+ Years Participation</a:t>
                      </a:r>
                      <a:endParaRPr lang="en-US" sz="1200" b="1" i="0" u="none" strike="noStrike" dirty="0">
                        <a:solidFill>
                          <a:srgbClr val="000000"/>
                        </a:solidFill>
                        <a:effectLst/>
                        <a:latin typeface="Arial" panose="020B0604020202020204" pitchFamily="34" charset="0"/>
                      </a:endParaRPr>
                    </a:p>
                  </a:txBody>
                  <a:tcPr marL="1600" marR="1600" marT="1600" marB="0" anchor="ctr">
                    <a:solidFill>
                      <a:srgbClr val="92D050"/>
                    </a:solidFill>
                  </a:tcPr>
                </a:tc>
                <a:tc>
                  <a:txBody>
                    <a:bodyPr/>
                    <a:lstStyle/>
                    <a:p>
                      <a:pPr algn="l" fontAlgn="t"/>
                      <a:r>
                        <a:rPr lang="en-US" sz="1200" b="1" u="none" strike="noStrike">
                          <a:effectLst/>
                        </a:rPr>
                        <a:t> </a:t>
                      </a:r>
                      <a:endParaRPr lang="en-US" sz="1200" b="1" i="0" u="none" strike="noStrike">
                        <a:solidFill>
                          <a:srgbClr val="000000"/>
                        </a:solidFill>
                        <a:effectLst/>
                        <a:latin typeface="Arial" panose="020B0604020202020204" pitchFamily="34" charset="0"/>
                      </a:endParaRPr>
                    </a:p>
                  </a:txBody>
                  <a:tcPr marL="1600" marR="1600" marT="1600" marB="0">
                    <a:solidFill>
                      <a:srgbClr val="00B0F0"/>
                    </a:solidFill>
                  </a:tcPr>
                </a:tc>
                <a:extLst>
                  <a:ext uri="{0D108BD9-81ED-4DB2-BD59-A6C34878D82A}">
                    <a16:rowId xmlns:a16="http://schemas.microsoft.com/office/drawing/2014/main" val="4043432713"/>
                  </a:ext>
                </a:extLst>
              </a:tr>
              <a:tr h="376837">
                <a:tc>
                  <a:txBody>
                    <a:bodyPr/>
                    <a:lstStyle/>
                    <a:p>
                      <a:pPr algn="l" rtl="0" fontAlgn="ctr"/>
                      <a:r>
                        <a:rPr lang="en-US" sz="1200" b="1" u="none" strike="noStrike" dirty="0">
                          <a:effectLst/>
                        </a:rPr>
                        <a:t>CTSO Leadership/Skills Assessment  (Practical and Written)</a:t>
                      </a:r>
                      <a:endParaRPr lang="en-US" sz="1200" b="1" i="0" u="none" strike="noStrike" dirty="0">
                        <a:solidFill>
                          <a:srgbClr val="000000"/>
                        </a:solidFill>
                        <a:effectLst/>
                        <a:latin typeface="Arial" panose="020B0604020202020204" pitchFamily="34" charset="0"/>
                      </a:endParaRPr>
                    </a:p>
                  </a:txBody>
                  <a:tcPr marL="1600" marR="1600" marT="1600" marB="0" anchor="ctr">
                    <a:solidFill>
                      <a:srgbClr val="F4F5FA"/>
                    </a:solidFill>
                  </a:tcPr>
                </a:tc>
                <a:tc>
                  <a:txBody>
                    <a:bodyPr/>
                    <a:lstStyle/>
                    <a:p>
                      <a:pPr algn="l" fontAlgn="t"/>
                      <a:r>
                        <a:rPr lang="en-US" sz="1200" b="1" u="none" strike="noStrike" dirty="0">
                          <a:effectLst/>
                        </a:rPr>
                        <a:t> </a:t>
                      </a:r>
                      <a:endParaRPr lang="en-US" sz="1200" b="1" i="0" u="none" strike="noStrike" dirty="0">
                        <a:solidFill>
                          <a:srgbClr val="000000"/>
                        </a:solidFill>
                        <a:effectLst/>
                        <a:latin typeface="Arial" panose="020B0604020202020204" pitchFamily="34" charset="0"/>
                      </a:endParaRPr>
                    </a:p>
                  </a:txBody>
                  <a:tcPr marL="1600" marR="1600" marT="1600" marB="0">
                    <a:solidFill>
                      <a:srgbClr val="FFC000"/>
                    </a:solidFill>
                  </a:tcPr>
                </a:tc>
                <a:tc>
                  <a:txBody>
                    <a:bodyPr/>
                    <a:lstStyle/>
                    <a:p>
                      <a:pPr algn="l" fontAlgn="t"/>
                      <a:r>
                        <a:rPr lang="en-US" sz="1200" b="1" u="none" strike="noStrike" dirty="0">
                          <a:effectLst/>
                        </a:rPr>
                        <a:t> </a:t>
                      </a:r>
                      <a:endParaRPr lang="en-US" sz="1200" b="1" i="0" u="none" strike="noStrike" dirty="0">
                        <a:solidFill>
                          <a:srgbClr val="000000"/>
                        </a:solidFill>
                        <a:effectLst/>
                        <a:latin typeface="Arial" panose="020B0604020202020204" pitchFamily="34" charset="0"/>
                      </a:endParaRPr>
                    </a:p>
                  </a:txBody>
                  <a:tcPr marL="1600" marR="1600" marT="1600" marB="0">
                    <a:solidFill>
                      <a:srgbClr val="FAE566"/>
                    </a:solidFill>
                  </a:tcPr>
                </a:tc>
                <a:tc>
                  <a:txBody>
                    <a:bodyPr/>
                    <a:lstStyle/>
                    <a:p>
                      <a:pPr algn="l" rtl="0" fontAlgn="ctr"/>
                      <a:r>
                        <a:rPr lang="en-US" sz="1200" b="1" u="none" strike="noStrike" dirty="0">
                          <a:effectLst/>
                        </a:rPr>
                        <a:t>Achieved Cut Score on Assessment</a:t>
                      </a:r>
                      <a:endParaRPr lang="en-US" sz="1200" b="1" i="0" u="none" strike="noStrike" dirty="0">
                        <a:solidFill>
                          <a:srgbClr val="000000"/>
                        </a:solidFill>
                        <a:effectLst/>
                        <a:latin typeface="Arial" panose="020B0604020202020204" pitchFamily="34" charset="0"/>
                      </a:endParaRPr>
                    </a:p>
                  </a:txBody>
                  <a:tcPr marL="1600" marR="1600" marT="1600" marB="0" anchor="ctr">
                    <a:solidFill>
                      <a:srgbClr val="92D050"/>
                    </a:solidFill>
                  </a:tcPr>
                </a:tc>
                <a:tc>
                  <a:txBody>
                    <a:bodyPr/>
                    <a:lstStyle/>
                    <a:p>
                      <a:pPr algn="l" rtl="0" fontAlgn="ctr"/>
                      <a:r>
                        <a:rPr lang="en-US" sz="1200" b="1" u="none" strike="noStrike">
                          <a:effectLst/>
                        </a:rPr>
                        <a:t>Placement at State and/or National Level Competition</a:t>
                      </a:r>
                      <a:endParaRPr lang="en-US" sz="1200" b="1" i="0" u="none" strike="noStrike">
                        <a:solidFill>
                          <a:srgbClr val="000000"/>
                        </a:solidFill>
                        <a:effectLst/>
                        <a:latin typeface="Arial" panose="020B0604020202020204" pitchFamily="34" charset="0"/>
                      </a:endParaRPr>
                    </a:p>
                  </a:txBody>
                  <a:tcPr marL="1600" marR="1600" marT="1600" marB="0" anchor="ctr">
                    <a:solidFill>
                      <a:srgbClr val="00B0F0"/>
                    </a:solidFill>
                  </a:tcPr>
                </a:tc>
                <a:extLst>
                  <a:ext uri="{0D108BD9-81ED-4DB2-BD59-A6C34878D82A}">
                    <a16:rowId xmlns:a16="http://schemas.microsoft.com/office/drawing/2014/main" val="1616156192"/>
                  </a:ext>
                </a:extLst>
              </a:tr>
              <a:tr h="189240">
                <a:tc>
                  <a:txBody>
                    <a:bodyPr/>
                    <a:lstStyle/>
                    <a:p>
                      <a:pPr algn="l" rtl="0" fontAlgn="ctr"/>
                      <a:r>
                        <a:rPr lang="en-US" sz="1200" b="1" u="none" strike="noStrike" dirty="0">
                          <a:effectLst/>
                        </a:rPr>
                        <a:t>Summer Internship</a:t>
                      </a:r>
                      <a:endParaRPr lang="en-US" sz="1200" b="1" i="0" u="none" strike="noStrike" dirty="0">
                        <a:solidFill>
                          <a:srgbClr val="000000"/>
                        </a:solidFill>
                        <a:effectLst/>
                        <a:latin typeface="Arial" panose="020B0604020202020204" pitchFamily="34" charset="0"/>
                      </a:endParaRPr>
                    </a:p>
                  </a:txBody>
                  <a:tcPr marL="1600" marR="1600" marT="1600" marB="0" anchor="ctr">
                    <a:solidFill>
                      <a:srgbClr val="E2E5F2"/>
                    </a:solidFill>
                  </a:tcPr>
                </a:tc>
                <a:tc>
                  <a:txBody>
                    <a:bodyPr/>
                    <a:lstStyle/>
                    <a:p>
                      <a:pPr algn="l" fontAlgn="t"/>
                      <a:r>
                        <a:rPr lang="en-US" sz="1200" b="1" u="none" strike="noStrike" dirty="0">
                          <a:effectLst/>
                        </a:rPr>
                        <a:t> </a:t>
                      </a:r>
                      <a:endParaRPr lang="en-US" sz="1200" b="1" i="0" u="none" strike="noStrike" dirty="0">
                        <a:solidFill>
                          <a:srgbClr val="000000"/>
                        </a:solidFill>
                        <a:effectLst/>
                        <a:latin typeface="Arial" panose="020B0604020202020204" pitchFamily="34" charset="0"/>
                      </a:endParaRPr>
                    </a:p>
                  </a:txBody>
                  <a:tcPr marL="1600" marR="1600" marT="1600" marB="0">
                    <a:solidFill>
                      <a:srgbClr val="FFC000"/>
                    </a:solidFill>
                  </a:tcPr>
                </a:tc>
                <a:tc>
                  <a:txBody>
                    <a:bodyPr/>
                    <a:lstStyle/>
                    <a:p>
                      <a:pPr algn="l" fontAlgn="t"/>
                      <a:r>
                        <a:rPr lang="en-US" sz="1200" b="1" u="none" strike="noStrike" dirty="0">
                          <a:effectLst/>
                        </a:rPr>
                        <a:t> </a:t>
                      </a:r>
                      <a:endParaRPr lang="en-US" sz="1200" b="1" i="0" u="none" strike="noStrike" dirty="0">
                        <a:solidFill>
                          <a:srgbClr val="000000"/>
                        </a:solidFill>
                        <a:effectLst/>
                        <a:latin typeface="Arial" panose="020B0604020202020204" pitchFamily="34" charset="0"/>
                      </a:endParaRPr>
                    </a:p>
                  </a:txBody>
                  <a:tcPr marL="1600" marR="1600" marT="1600" marB="0">
                    <a:solidFill>
                      <a:srgbClr val="FAE566"/>
                    </a:solidFill>
                  </a:tcPr>
                </a:tc>
                <a:tc>
                  <a:txBody>
                    <a:bodyPr/>
                    <a:lstStyle/>
                    <a:p>
                      <a:pPr algn="l" rtl="0" fontAlgn="ctr"/>
                      <a:r>
                        <a:rPr lang="en-US" sz="1200" b="1" u="none" strike="noStrike" dirty="0">
                          <a:effectLst/>
                        </a:rPr>
                        <a:t>40+ Hours</a:t>
                      </a:r>
                      <a:endParaRPr lang="en-US" sz="1200" b="1" i="0" u="none" strike="noStrike" dirty="0">
                        <a:solidFill>
                          <a:srgbClr val="000000"/>
                        </a:solidFill>
                        <a:effectLst/>
                        <a:latin typeface="Arial" panose="020B0604020202020204" pitchFamily="34" charset="0"/>
                      </a:endParaRPr>
                    </a:p>
                  </a:txBody>
                  <a:tcPr marL="1600" marR="1600" marT="1600" marB="0" anchor="ctr">
                    <a:solidFill>
                      <a:srgbClr val="92D050"/>
                    </a:solidFill>
                  </a:tcPr>
                </a:tc>
                <a:tc>
                  <a:txBody>
                    <a:bodyPr/>
                    <a:lstStyle/>
                    <a:p>
                      <a:pPr algn="l" rtl="0" fontAlgn="ctr"/>
                      <a:r>
                        <a:rPr lang="en-US" sz="1200" b="1" u="none" strike="noStrike">
                          <a:effectLst/>
                        </a:rPr>
                        <a:t>300+ hours</a:t>
                      </a:r>
                      <a:endParaRPr lang="en-US" sz="1200" b="1" i="0" u="none" strike="noStrike">
                        <a:solidFill>
                          <a:srgbClr val="000000"/>
                        </a:solidFill>
                        <a:effectLst/>
                        <a:latin typeface="Arial" panose="020B0604020202020204" pitchFamily="34" charset="0"/>
                      </a:endParaRPr>
                    </a:p>
                  </a:txBody>
                  <a:tcPr marL="1600" marR="1600" marT="1600" marB="0" anchor="ctr">
                    <a:solidFill>
                      <a:srgbClr val="00B0F0"/>
                    </a:solidFill>
                  </a:tcPr>
                </a:tc>
                <a:extLst>
                  <a:ext uri="{0D108BD9-81ED-4DB2-BD59-A6C34878D82A}">
                    <a16:rowId xmlns:a16="http://schemas.microsoft.com/office/drawing/2014/main" val="339502231"/>
                  </a:ext>
                </a:extLst>
              </a:tr>
              <a:tr h="189240">
                <a:tc>
                  <a:txBody>
                    <a:bodyPr/>
                    <a:lstStyle/>
                    <a:p>
                      <a:pPr algn="l" rtl="0" fontAlgn="ctr"/>
                      <a:r>
                        <a:rPr lang="en-US" sz="1200" b="1" u="none" strike="noStrike" dirty="0">
                          <a:effectLst/>
                        </a:rPr>
                        <a:t>Community Classroom (CC) (unpaid)</a:t>
                      </a:r>
                      <a:endParaRPr lang="en-US" sz="1200" b="1" i="0" u="none" strike="noStrike" dirty="0">
                        <a:solidFill>
                          <a:srgbClr val="000000"/>
                        </a:solidFill>
                        <a:effectLst/>
                        <a:latin typeface="Arial" panose="020B0604020202020204" pitchFamily="34" charset="0"/>
                      </a:endParaRPr>
                    </a:p>
                  </a:txBody>
                  <a:tcPr marL="1600" marR="1600" marT="1600" marB="0" anchor="ctr">
                    <a:solidFill>
                      <a:srgbClr val="F4F5FA"/>
                    </a:solidFill>
                  </a:tcPr>
                </a:tc>
                <a:tc>
                  <a:txBody>
                    <a:bodyPr/>
                    <a:lstStyle/>
                    <a:p>
                      <a:pPr algn="l" fontAlgn="t"/>
                      <a:r>
                        <a:rPr lang="en-US" sz="1200" b="1" u="none" strike="noStrike" dirty="0">
                          <a:effectLst/>
                        </a:rPr>
                        <a:t> </a:t>
                      </a:r>
                      <a:endParaRPr lang="en-US" sz="1200" b="1" i="0" u="none" strike="noStrike" dirty="0">
                        <a:solidFill>
                          <a:srgbClr val="000000"/>
                        </a:solidFill>
                        <a:effectLst/>
                        <a:latin typeface="Arial" panose="020B0604020202020204" pitchFamily="34" charset="0"/>
                      </a:endParaRPr>
                    </a:p>
                  </a:txBody>
                  <a:tcPr marL="1600" marR="1600" marT="1600" marB="0">
                    <a:solidFill>
                      <a:srgbClr val="FFC000"/>
                    </a:solidFill>
                  </a:tcPr>
                </a:tc>
                <a:tc>
                  <a:txBody>
                    <a:bodyPr/>
                    <a:lstStyle/>
                    <a:p>
                      <a:pPr algn="l" fontAlgn="t"/>
                      <a:r>
                        <a:rPr lang="en-US" sz="1200" b="1" u="none" strike="noStrike" dirty="0">
                          <a:effectLst/>
                        </a:rPr>
                        <a:t> </a:t>
                      </a:r>
                      <a:endParaRPr lang="en-US" sz="1200" b="1" i="0" u="none" strike="noStrike" dirty="0">
                        <a:solidFill>
                          <a:srgbClr val="000000"/>
                        </a:solidFill>
                        <a:effectLst/>
                        <a:latin typeface="Arial" panose="020B0604020202020204" pitchFamily="34" charset="0"/>
                      </a:endParaRPr>
                    </a:p>
                  </a:txBody>
                  <a:tcPr marL="1600" marR="1600" marT="1600" marB="0">
                    <a:solidFill>
                      <a:srgbClr val="FAE566"/>
                    </a:solidFill>
                  </a:tcPr>
                </a:tc>
                <a:tc>
                  <a:txBody>
                    <a:bodyPr/>
                    <a:lstStyle/>
                    <a:p>
                      <a:pPr algn="l" rtl="0" fontAlgn="ctr"/>
                      <a:r>
                        <a:rPr lang="en-US" sz="1200" b="1" u="none" strike="noStrike" dirty="0">
                          <a:effectLst/>
                        </a:rPr>
                        <a:t>1 Semester</a:t>
                      </a:r>
                      <a:endParaRPr lang="en-US" sz="1200" b="1" i="0" u="none" strike="noStrike" dirty="0">
                        <a:solidFill>
                          <a:srgbClr val="000000"/>
                        </a:solidFill>
                        <a:effectLst/>
                        <a:latin typeface="Arial" panose="020B0604020202020204" pitchFamily="34" charset="0"/>
                      </a:endParaRPr>
                    </a:p>
                  </a:txBody>
                  <a:tcPr marL="1600" marR="1600" marT="1600" marB="0" anchor="ctr">
                    <a:solidFill>
                      <a:srgbClr val="92D050"/>
                    </a:solidFill>
                  </a:tcPr>
                </a:tc>
                <a:tc>
                  <a:txBody>
                    <a:bodyPr/>
                    <a:lstStyle/>
                    <a:p>
                      <a:pPr algn="l" rtl="0" fontAlgn="ctr"/>
                      <a:r>
                        <a:rPr lang="en-US" sz="1200" b="1" u="none" strike="noStrike">
                          <a:effectLst/>
                        </a:rPr>
                        <a:t>2 Semesters</a:t>
                      </a:r>
                      <a:endParaRPr lang="en-US" sz="1200" b="1" i="0" u="none" strike="noStrike">
                        <a:solidFill>
                          <a:srgbClr val="000000"/>
                        </a:solidFill>
                        <a:effectLst/>
                        <a:latin typeface="Arial" panose="020B0604020202020204" pitchFamily="34" charset="0"/>
                      </a:endParaRPr>
                    </a:p>
                  </a:txBody>
                  <a:tcPr marL="1600" marR="1600" marT="1600" marB="0" anchor="ctr">
                    <a:solidFill>
                      <a:srgbClr val="00B0F0"/>
                    </a:solidFill>
                  </a:tcPr>
                </a:tc>
                <a:extLst>
                  <a:ext uri="{0D108BD9-81ED-4DB2-BD59-A6C34878D82A}">
                    <a16:rowId xmlns:a16="http://schemas.microsoft.com/office/drawing/2014/main" val="4195015736"/>
                  </a:ext>
                </a:extLst>
              </a:tr>
              <a:tr h="253928">
                <a:tc>
                  <a:txBody>
                    <a:bodyPr/>
                    <a:lstStyle/>
                    <a:p>
                      <a:pPr algn="l" rtl="0" fontAlgn="ctr"/>
                      <a:r>
                        <a:rPr lang="en-US" sz="1200" b="1" u="none" strike="noStrike" dirty="0">
                          <a:effectLst/>
                        </a:rPr>
                        <a:t>Cooperative Vocational Education (CVE)  (paid)</a:t>
                      </a:r>
                      <a:endParaRPr lang="en-US" sz="1200" b="1" i="0" u="none" strike="noStrike" dirty="0">
                        <a:solidFill>
                          <a:srgbClr val="000000"/>
                        </a:solidFill>
                        <a:effectLst/>
                        <a:latin typeface="Arial" panose="020B0604020202020204" pitchFamily="34" charset="0"/>
                      </a:endParaRPr>
                    </a:p>
                  </a:txBody>
                  <a:tcPr marL="1600" marR="1600" marT="1600" marB="0" anchor="ctr">
                    <a:solidFill>
                      <a:srgbClr val="E2E5F2"/>
                    </a:solidFill>
                  </a:tcPr>
                </a:tc>
                <a:tc>
                  <a:txBody>
                    <a:bodyPr/>
                    <a:lstStyle/>
                    <a:p>
                      <a:pPr algn="l" fontAlgn="t"/>
                      <a:r>
                        <a:rPr lang="en-US" sz="1200" b="1" u="none" strike="noStrike" dirty="0">
                          <a:effectLst/>
                        </a:rPr>
                        <a:t> </a:t>
                      </a:r>
                      <a:endParaRPr lang="en-US" sz="1200" b="1" i="0" u="none" strike="noStrike" dirty="0">
                        <a:solidFill>
                          <a:srgbClr val="000000"/>
                        </a:solidFill>
                        <a:effectLst/>
                        <a:latin typeface="Arial" panose="020B0604020202020204" pitchFamily="34" charset="0"/>
                      </a:endParaRPr>
                    </a:p>
                  </a:txBody>
                  <a:tcPr marL="1600" marR="1600" marT="1600" marB="0">
                    <a:solidFill>
                      <a:srgbClr val="FFC000"/>
                    </a:solidFill>
                  </a:tcPr>
                </a:tc>
                <a:tc>
                  <a:txBody>
                    <a:bodyPr/>
                    <a:lstStyle/>
                    <a:p>
                      <a:pPr algn="l" fontAlgn="t"/>
                      <a:r>
                        <a:rPr lang="en-US" sz="1200" b="1" u="none" strike="noStrike" dirty="0">
                          <a:effectLst/>
                        </a:rPr>
                        <a:t> </a:t>
                      </a:r>
                      <a:endParaRPr lang="en-US" sz="1200" b="1" i="0" u="none" strike="noStrike" dirty="0">
                        <a:solidFill>
                          <a:srgbClr val="000000"/>
                        </a:solidFill>
                        <a:effectLst/>
                        <a:latin typeface="Arial" panose="020B0604020202020204" pitchFamily="34" charset="0"/>
                      </a:endParaRPr>
                    </a:p>
                  </a:txBody>
                  <a:tcPr marL="1600" marR="1600" marT="1600" marB="0">
                    <a:solidFill>
                      <a:srgbClr val="FAE566"/>
                    </a:solidFill>
                  </a:tcPr>
                </a:tc>
                <a:tc>
                  <a:txBody>
                    <a:bodyPr/>
                    <a:lstStyle/>
                    <a:p>
                      <a:pPr algn="l" rtl="0" fontAlgn="ctr"/>
                      <a:r>
                        <a:rPr lang="en-US" sz="1200" b="1" u="none" strike="noStrike" dirty="0">
                          <a:effectLst/>
                        </a:rPr>
                        <a:t>1 Semester</a:t>
                      </a:r>
                      <a:endParaRPr lang="en-US" sz="1200" b="1" i="0" u="none" strike="noStrike" dirty="0">
                        <a:solidFill>
                          <a:srgbClr val="000000"/>
                        </a:solidFill>
                        <a:effectLst/>
                        <a:latin typeface="Arial" panose="020B0604020202020204" pitchFamily="34" charset="0"/>
                      </a:endParaRPr>
                    </a:p>
                  </a:txBody>
                  <a:tcPr marL="1600" marR="1600" marT="1600" marB="0" anchor="ctr">
                    <a:solidFill>
                      <a:srgbClr val="92D050"/>
                    </a:solidFill>
                  </a:tcPr>
                </a:tc>
                <a:tc>
                  <a:txBody>
                    <a:bodyPr/>
                    <a:lstStyle/>
                    <a:p>
                      <a:pPr algn="l" rtl="0" fontAlgn="ctr"/>
                      <a:r>
                        <a:rPr lang="en-US" sz="1200" b="1" u="none" strike="noStrike">
                          <a:effectLst/>
                        </a:rPr>
                        <a:t>2+ Semesters</a:t>
                      </a:r>
                      <a:endParaRPr lang="en-US" sz="1200" b="1" i="0" u="none" strike="noStrike">
                        <a:solidFill>
                          <a:srgbClr val="000000"/>
                        </a:solidFill>
                        <a:effectLst/>
                        <a:latin typeface="Arial" panose="020B0604020202020204" pitchFamily="34" charset="0"/>
                      </a:endParaRPr>
                    </a:p>
                  </a:txBody>
                  <a:tcPr marL="1600" marR="1600" marT="1600" marB="0" anchor="ctr">
                    <a:solidFill>
                      <a:srgbClr val="00B0F0"/>
                    </a:solidFill>
                  </a:tcPr>
                </a:tc>
                <a:extLst>
                  <a:ext uri="{0D108BD9-81ED-4DB2-BD59-A6C34878D82A}">
                    <a16:rowId xmlns:a16="http://schemas.microsoft.com/office/drawing/2014/main" val="3489017858"/>
                  </a:ext>
                </a:extLst>
              </a:tr>
              <a:tr h="189240">
                <a:tc>
                  <a:txBody>
                    <a:bodyPr/>
                    <a:lstStyle/>
                    <a:p>
                      <a:pPr algn="l" rtl="0" fontAlgn="ctr"/>
                      <a:r>
                        <a:rPr lang="en-US" sz="1200" b="1" u="none" strike="noStrike" dirty="0">
                          <a:effectLst/>
                        </a:rPr>
                        <a:t>Year Long Internship (Concentrator)</a:t>
                      </a:r>
                      <a:endParaRPr lang="en-US" sz="1200" b="1" i="0" u="none" strike="noStrike" dirty="0">
                        <a:solidFill>
                          <a:srgbClr val="000000"/>
                        </a:solidFill>
                        <a:effectLst/>
                        <a:latin typeface="Arial" panose="020B0604020202020204" pitchFamily="34" charset="0"/>
                      </a:endParaRPr>
                    </a:p>
                  </a:txBody>
                  <a:tcPr marL="1600" marR="1600" marT="1600" marB="0" anchor="ctr">
                    <a:solidFill>
                      <a:srgbClr val="F4F5FA"/>
                    </a:solidFill>
                  </a:tcPr>
                </a:tc>
                <a:tc>
                  <a:txBody>
                    <a:bodyPr/>
                    <a:lstStyle/>
                    <a:p>
                      <a:pPr algn="l" fontAlgn="t"/>
                      <a:r>
                        <a:rPr lang="en-US" sz="1200" b="1" u="none" strike="noStrike" dirty="0">
                          <a:effectLst/>
                        </a:rPr>
                        <a:t> </a:t>
                      </a:r>
                      <a:endParaRPr lang="en-US" sz="1200" b="1" i="0" u="none" strike="noStrike" dirty="0">
                        <a:solidFill>
                          <a:srgbClr val="000000"/>
                        </a:solidFill>
                        <a:effectLst/>
                        <a:latin typeface="Arial" panose="020B0604020202020204" pitchFamily="34" charset="0"/>
                      </a:endParaRPr>
                    </a:p>
                  </a:txBody>
                  <a:tcPr marL="1600" marR="1600" marT="1600" marB="0">
                    <a:solidFill>
                      <a:srgbClr val="FFC000"/>
                    </a:solidFill>
                  </a:tcPr>
                </a:tc>
                <a:tc>
                  <a:txBody>
                    <a:bodyPr/>
                    <a:lstStyle/>
                    <a:p>
                      <a:pPr algn="l" fontAlgn="t"/>
                      <a:r>
                        <a:rPr lang="en-US" sz="1200" b="1" u="none" strike="noStrike" dirty="0">
                          <a:effectLst/>
                        </a:rPr>
                        <a:t> </a:t>
                      </a:r>
                      <a:endParaRPr lang="en-US" sz="1200" b="1" i="0" u="none" strike="noStrike" dirty="0">
                        <a:solidFill>
                          <a:srgbClr val="000000"/>
                        </a:solidFill>
                        <a:effectLst/>
                        <a:latin typeface="Arial" panose="020B0604020202020204" pitchFamily="34" charset="0"/>
                      </a:endParaRPr>
                    </a:p>
                  </a:txBody>
                  <a:tcPr marL="1600" marR="1600" marT="1600" marB="0">
                    <a:solidFill>
                      <a:srgbClr val="FAE566"/>
                    </a:solidFill>
                  </a:tcPr>
                </a:tc>
                <a:tc>
                  <a:txBody>
                    <a:bodyPr/>
                    <a:lstStyle/>
                    <a:p>
                      <a:pPr algn="l" rtl="0" fontAlgn="ctr"/>
                      <a:r>
                        <a:rPr lang="en-US" sz="1200" b="1" u="none" strike="noStrike" dirty="0">
                          <a:effectLst/>
                        </a:rPr>
                        <a:t>150+ Hours</a:t>
                      </a:r>
                      <a:endParaRPr lang="en-US" sz="1200" b="1" i="0" u="none" strike="noStrike" dirty="0">
                        <a:solidFill>
                          <a:srgbClr val="000000"/>
                        </a:solidFill>
                        <a:effectLst/>
                        <a:latin typeface="Arial" panose="020B0604020202020204" pitchFamily="34" charset="0"/>
                      </a:endParaRPr>
                    </a:p>
                  </a:txBody>
                  <a:tcPr marL="1600" marR="1600" marT="1600" marB="0" anchor="ctr">
                    <a:solidFill>
                      <a:srgbClr val="92D050"/>
                    </a:solidFill>
                  </a:tcPr>
                </a:tc>
                <a:tc>
                  <a:txBody>
                    <a:bodyPr/>
                    <a:lstStyle/>
                    <a:p>
                      <a:pPr algn="l" fontAlgn="t"/>
                      <a:r>
                        <a:rPr lang="en-US" sz="1200" b="1" u="none" strike="noStrike">
                          <a:effectLst/>
                        </a:rPr>
                        <a:t> </a:t>
                      </a:r>
                      <a:endParaRPr lang="en-US" sz="1200" b="1" i="0" u="none" strike="noStrike">
                        <a:solidFill>
                          <a:srgbClr val="000000"/>
                        </a:solidFill>
                        <a:effectLst/>
                        <a:latin typeface="Arial" panose="020B0604020202020204" pitchFamily="34" charset="0"/>
                      </a:endParaRPr>
                    </a:p>
                  </a:txBody>
                  <a:tcPr marL="1600" marR="1600" marT="1600" marB="0">
                    <a:solidFill>
                      <a:srgbClr val="00B0F0"/>
                    </a:solidFill>
                  </a:tcPr>
                </a:tc>
                <a:extLst>
                  <a:ext uri="{0D108BD9-81ED-4DB2-BD59-A6C34878D82A}">
                    <a16:rowId xmlns:a16="http://schemas.microsoft.com/office/drawing/2014/main" val="2396703510"/>
                  </a:ext>
                </a:extLst>
              </a:tr>
              <a:tr h="189240">
                <a:tc>
                  <a:txBody>
                    <a:bodyPr/>
                    <a:lstStyle/>
                    <a:p>
                      <a:pPr algn="l" rtl="0" fontAlgn="ctr"/>
                      <a:r>
                        <a:rPr lang="en-US" sz="1200" b="1" u="none" strike="noStrike" dirty="0">
                          <a:effectLst/>
                        </a:rPr>
                        <a:t>Year Long Internship (Capstone)</a:t>
                      </a:r>
                      <a:endParaRPr lang="en-US" sz="1200" b="1" i="0" u="none" strike="noStrike" dirty="0">
                        <a:solidFill>
                          <a:srgbClr val="000000"/>
                        </a:solidFill>
                        <a:effectLst/>
                        <a:latin typeface="Arial" panose="020B0604020202020204" pitchFamily="34" charset="0"/>
                      </a:endParaRPr>
                    </a:p>
                  </a:txBody>
                  <a:tcPr marL="1600" marR="1600" marT="1600" marB="0" anchor="ctr">
                    <a:solidFill>
                      <a:srgbClr val="E2E5F2"/>
                    </a:solidFill>
                  </a:tcPr>
                </a:tc>
                <a:tc>
                  <a:txBody>
                    <a:bodyPr/>
                    <a:lstStyle/>
                    <a:p>
                      <a:pPr algn="l" fontAlgn="t"/>
                      <a:r>
                        <a:rPr lang="en-US" sz="1200" b="1" u="none" strike="noStrike" dirty="0">
                          <a:effectLst/>
                        </a:rPr>
                        <a:t> </a:t>
                      </a:r>
                      <a:endParaRPr lang="en-US" sz="1200" b="1" i="0" u="none" strike="noStrike" dirty="0">
                        <a:solidFill>
                          <a:srgbClr val="000000"/>
                        </a:solidFill>
                        <a:effectLst/>
                        <a:latin typeface="Arial" panose="020B0604020202020204" pitchFamily="34" charset="0"/>
                      </a:endParaRPr>
                    </a:p>
                  </a:txBody>
                  <a:tcPr marL="1600" marR="1600" marT="1600" marB="0">
                    <a:solidFill>
                      <a:srgbClr val="FFC000"/>
                    </a:solidFill>
                  </a:tcPr>
                </a:tc>
                <a:tc>
                  <a:txBody>
                    <a:bodyPr/>
                    <a:lstStyle/>
                    <a:p>
                      <a:pPr algn="l" fontAlgn="t"/>
                      <a:r>
                        <a:rPr lang="en-US" sz="1200" b="1" u="none" strike="noStrike" dirty="0">
                          <a:effectLst/>
                        </a:rPr>
                        <a:t> </a:t>
                      </a:r>
                      <a:endParaRPr lang="en-US" sz="1200" b="1" i="0" u="none" strike="noStrike" dirty="0">
                        <a:solidFill>
                          <a:srgbClr val="000000"/>
                        </a:solidFill>
                        <a:effectLst/>
                        <a:latin typeface="Arial" panose="020B0604020202020204" pitchFamily="34" charset="0"/>
                      </a:endParaRPr>
                    </a:p>
                  </a:txBody>
                  <a:tcPr marL="1600" marR="1600" marT="1600" marB="0">
                    <a:solidFill>
                      <a:srgbClr val="FAE566"/>
                    </a:solidFill>
                  </a:tcPr>
                </a:tc>
                <a:tc>
                  <a:txBody>
                    <a:bodyPr/>
                    <a:lstStyle/>
                    <a:p>
                      <a:pPr algn="l" rtl="0" fontAlgn="ctr"/>
                      <a:r>
                        <a:rPr lang="en-US" sz="1200" b="1" u="none" strike="noStrike" dirty="0">
                          <a:effectLst/>
                        </a:rPr>
                        <a:t>150+ hours</a:t>
                      </a:r>
                      <a:endParaRPr lang="en-US" sz="1200" b="1" i="0" u="none" strike="noStrike" dirty="0">
                        <a:solidFill>
                          <a:srgbClr val="000000"/>
                        </a:solidFill>
                        <a:effectLst/>
                        <a:latin typeface="Arial" panose="020B0604020202020204" pitchFamily="34" charset="0"/>
                      </a:endParaRPr>
                    </a:p>
                  </a:txBody>
                  <a:tcPr marL="1600" marR="1600" marT="1600" marB="0" anchor="ctr">
                    <a:solidFill>
                      <a:srgbClr val="92D050"/>
                    </a:solidFill>
                  </a:tcPr>
                </a:tc>
                <a:tc>
                  <a:txBody>
                    <a:bodyPr/>
                    <a:lstStyle/>
                    <a:p>
                      <a:pPr algn="l" rtl="0" fontAlgn="ctr"/>
                      <a:r>
                        <a:rPr lang="en-US" sz="1200" b="1" u="none" strike="noStrike">
                          <a:effectLst/>
                        </a:rPr>
                        <a:t>350+ Hours</a:t>
                      </a:r>
                      <a:endParaRPr lang="en-US" sz="1200" b="1" i="0" u="none" strike="noStrike">
                        <a:solidFill>
                          <a:srgbClr val="000000"/>
                        </a:solidFill>
                        <a:effectLst/>
                        <a:latin typeface="Arial" panose="020B0604020202020204" pitchFamily="34" charset="0"/>
                      </a:endParaRPr>
                    </a:p>
                  </a:txBody>
                  <a:tcPr marL="1600" marR="1600" marT="1600" marB="0" anchor="ctr">
                    <a:solidFill>
                      <a:srgbClr val="00B0F0"/>
                    </a:solidFill>
                  </a:tcPr>
                </a:tc>
                <a:extLst>
                  <a:ext uri="{0D108BD9-81ED-4DB2-BD59-A6C34878D82A}">
                    <a16:rowId xmlns:a16="http://schemas.microsoft.com/office/drawing/2014/main" val="1049494040"/>
                  </a:ext>
                </a:extLst>
              </a:tr>
              <a:tr h="189240">
                <a:tc>
                  <a:txBody>
                    <a:bodyPr/>
                    <a:lstStyle/>
                    <a:p>
                      <a:pPr algn="l" rtl="0" fontAlgn="ctr"/>
                      <a:r>
                        <a:rPr lang="en-US" sz="1200" b="1" u="none" strike="noStrike" dirty="0">
                          <a:effectLst/>
                        </a:rPr>
                        <a:t>Explorer Program (Fire, Police,  Paramedic)</a:t>
                      </a:r>
                      <a:endParaRPr lang="en-US" sz="1200" b="1" i="0" u="none" strike="noStrike" dirty="0">
                        <a:solidFill>
                          <a:srgbClr val="000000"/>
                        </a:solidFill>
                        <a:effectLst/>
                        <a:latin typeface="Arial" panose="020B0604020202020204" pitchFamily="34" charset="0"/>
                      </a:endParaRPr>
                    </a:p>
                  </a:txBody>
                  <a:tcPr marL="1600" marR="1600" marT="1600" marB="0" anchor="ctr">
                    <a:solidFill>
                      <a:srgbClr val="F4F5FA"/>
                    </a:solidFill>
                  </a:tcPr>
                </a:tc>
                <a:tc>
                  <a:txBody>
                    <a:bodyPr/>
                    <a:lstStyle/>
                    <a:p>
                      <a:pPr algn="l" fontAlgn="t"/>
                      <a:r>
                        <a:rPr lang="en-US" sz="1200" b="1" u="none" strike="noStrike" dirty="0">
                          <a:effectLst/>
                        </a:rPr>
                        <a:t> </a:t>
                      </a:r>
                      <a:endParaRPr lang="en-US" sz="1200" b="1" i="0" u="none" strike="noStrike" dirty="0">
                        <a:solidFill>
                          <a:srgbClr val="000000"/>
                        </a:solidFill>
                        <a:effectLst/>
                        <a:latin typeface="Arial" panose="020B0604020202020204" pitchFamily="34" charset="0"/>
                      </a:endParaRPr>
                    </a:p>
                  </a:txBody>
                  <a:tcPr marL="1600" marR="1600" marT="1600" marB="0">
                    <a:solidFill>
                      <a:srgbClr val="FFC000"/>
                    </a:solidFill>
                  </a:tcPr>
                </a:tc>
                <a:tc>
                  <a:txBody>
                    <a:bodyPr/>
                    <a:lstStyle/>
                    <a:p>
                      <a:pPr algn="l" fontAlgn="t"/>
                      <a:r>
                        <a:rPr lang="en-US" sz="1200" b="1" u="none" strike="noStrike" dirty="0">
                          <a:effectLst/>
                        </a:rPr>
                        <a:t> </a:t>
                      </a:r>
                      <a:endParaRPr lang="en-US" sz="1200" b="1" i="0" u="none" strike="noStrike" dirty="0">
                        <a:solidFill>
                          <a:srgbClr val="000000"/>
                        </a:solidFill>
                        <a:effectLst/>
                        <a:latin typeface="Arial" panose="020B0604020202020204" pitchFamily="34" charset="0"/>
                      </a:endParaRPr>
                    </a:p>
                  </a:txBody>
                  <a:tcPr marL="1600" marR="1600" marT="1600" marB="0">
                    <a:solidFill>
                      <a:srgbClr val="FAE566"/>
                    </a:solidFill>
                  </a:tcPr>
                </a:tc>
                <a:tc>
                  <a:txBody>
                    <a:bodyPr/>
                    <a:lstStyle/>
                    <a:p>
                      <a:pPr algn="l" rtl="0" fontAlgn="ctr"/>
                      <a:r>
                        <a:rPr lang="en-US" sz="1200" b="1" u="none" strike="noStrike" dirty="0">
                          <a:effectLst/>
                        </a:rPr>
                        <a:t>Certificate of Completion</a:t>
                      </a:r>
                      <a:endParaRPr lang="en-US" sz="1200" b="1" i="0" u="none" strike="noStrike" dirty="0">
                        <a:solidFill>
                          <a:srgbClr val="000000"/>
                        </a:solidFill>
                        <a:effectLst/>
                        <a:latin typeface="Arial" panose="020B0604020202020204" pitchFamily="34" charset="0"/>
                      </a:endParaRPr>
                    </a:p>
                  </a:txBody>
                  <a:tcPr marL="1600" marR="1600" marT="1600" marB="0" anchor="ctr">
                    <a:solidFill>
                      <a:srgbClr val="92D050"/>
                    </a:solidFill>
                  </a:tcPr>
                </a:tc>
                <a:tc>
                  <a:txBody>
                    <a:bodyPr/>
                    <a:lstStyle/>
                    <a:p>
                      <a:pPr algn="l" rtl="0" fontAlgn="ctr"/>
                      <a:r>
                        <a:rPr lang="en-US" sz="1200" b="1" u="none" strike="noStrike">
                          <a:effectLst/>
                        </a:rPr>
                        <a:t>Acceptance into Academy</a:t>
                      </a:r>
                      <a:endParaRPr lang="en-US" sz="1200" b="1" i="0" u="none" strike="noStrike">
                        <a:solidFill>
                          <a:srgbClr val="000000"/>
                        </a:solidFill>
                        <a:effectLst/>
                        <a:latin typeface="Arial" panose="020B0604020202020204" pitchFamily="34" charset="0"/>
                      </a:endParaRPr>
                    </a:p>
                  </a:txBody>
                  <a:tcPr marL="1600" marR="1600" marT="1600" marB="0" anchor="ctr">
                    <a:solidFill>
                      <a:srgbClr val="00B0F0"/>
                    </a:solidFill>
                  </a:tcPr>
                </a:tc>
                <a:extLst>
                  <a:ext uri="{0D108BD9-81ED-4DB2-BD59-A6C34878D82A}">
                    <a16:rowId xmlns:a16="http://schemas.microsoft.com/office/drawing/2014/main" val="3174756265"/>
                  </a:ext>
                </a:extLst>
              </a:tr>
              <a:tr h="189240">
                <a:tc>
                  <a:txBody>
                    <a:bodyPr/>
                    <a:lstStyle/>
                    <a:p>
                      <a:pPr algn="l" rtl="0" fontAlgn="ctr"/>
                      <a:r>
                        <a:rPr lang="en-US" sz="1200" b="1" u="none" strike="noStrike" dirty="0">
                          <a:effectLst/>
                        </a:rPr>
                        <a:t>ROTC/Military Cadets</a:t>
                      </a:r>
                      <a:endParaRPr lang="en-US" sz="1200" b="1" i="0" u="none" strike="noStrike" dirty="0">
                        <a:solidFill>
                          <a:srgbClr val="000000"/>
                        </a:solidFill>
                        <a:effectLst/>
                        <a:latin typeface="Arial" panose="020B0604020202020204" pitchFamily="34" charset="0"/>
                      </a:endParaRPr>
                    </a:p>
                  </a:txBody>
                  <a:tcPr marL="1600" marR="1600" marT="1600" marB="0" anchor="ctr">
                    <a:solidFill>
                      <a:srgbClr val="E2E5F2"/>
                    </a:solidFill>
                  </a:tcPr>
                </a:tc>
                <a:tc>
                  <a:txBody>
                    <a:bodyPr/>
                    <a:lstStyle/>
                    <a:p>
                      <a:pPr algn="l" fontAlgn="t"/>
                      <a:r>
                        <a:rPr lang="en-US" sz="1200" b="1" u="none" strike="noStrike" dirty="0">
                          <a:effectLst/>
                        </a:rPr>
                        <a:t> </a:t>
                      </a:r>
                      <a:endParaRPr lang="en-US" sz="1200" b="1" i="0" u="none" strike="noStrike" dirty="0">
                        <a:solidFill>
                          <a:srgbClr val="000000"/>
                        </a:solidFill>
                        <a:effectLst/>
                        <a:latin typeface="Arial" panose="020B0604020202020204" pitchFamily="34" charset="0"/>
                      </a:endParaRPr>
                    </a:p>
                  </a:txBody>
                  <a:tcPr marL="1600" marR="1600" marT="1600" marB="0">
                    <a:solidFill>
                      <a:srgbClr val="FFC000"/>
                    </a:solidFill>
                  </a:tcPr>
                </a:tc>
                <a:tc>
                  <a:txBody>
                    <a:bodyPr/>
                    <a:lstStyle/>
                    <a:p>
                      <a:pPr algn="l" rtl="0" fontAlgn="ctr"/>
                      <a:r>
                        <a:rPr lang="en-US" sz="1200" b="1" u="none" strike="noStrike" dirty="0">
                          <a:effectLst/>
                        </a:rPr>
                        <a:t>1 Year in ROTC</a:t>
                      </a:r>
                      <a:endParaRPr lang="en-US" sz="1200" b="1" i="0" u="none" strike="noStrike" dirty="0">
                        <a:solidFill>
                          <a:srgbClr val="000000"/>
                        </a:solidFill>
                        <a:effectLst/>
                        <a:latin typeface="Arial" panose="020B0604020202020204" pitchFamily="34" charset="0"/>
                      </a:endParaRPr>
                    </a:p>
                  </a:txBody>
                  <a:tcPr marL="1600" marR="1600" marT="1600" marB="0" anchor="ctr">
                    <a:solidFill>
                      <a:srgbClr val="FAE566"/>
                    </a:solidFill>
                  </a:tcPr>
                </a:tc>
                <a:tc>
                  <a:txBody>
                    <a:bodyPr/>
                    <a:lstStyle/>
                    <a:p>
                      <a:pPr algn="l" rtl="0" fontAlgn="ctr"/>
                      <a:r>
                        <a:rPr lang="en-US" sz="1200" b="1" u="none" strike="noStrike" dirty="0">
                          <a:effectLst/>
                        </a:rPr>
                        <a:t>Complete ROTC Program</a:t>
                      </a:r>
                      <a:endParaRPr lang="en-US" sz="1200" b="1" i="0" u="none" strike="noStrike" dirty="0">
                        <a:solidFill>
                          <a:srgbClr val="000000"/>
                        </a:solidFill>
                        <a:effectLst/>
                        <a:latin typeface="Arial" panose="020B0604020202020204" pitchFamily="34" charset="0"/>
                      </a:endParaRPr>
                    </a:p>
                  </a:txBody>
                  <a:tcPr marL="1600" marR="1600" marT="1600" marB="0" anchor="ctr">
                    <a:solidFill>
                      <a:srgbClr val="92D050"/>
                    </a:solidFill>
                  </a:tcPr>
                </a:tc>
                <a:tc>
                  <a:txBody>
                    <a:bodyPr/>
                    <a:lstStyle/>
                    <a:p>
                      <a:pPr algn="l" rtl="0" fontAlgn="ctr"/>
                      <a:r>
                        <a:rPr lang="en-US" sz="1200" b="1" u="none" strike="noStrike">
                          <a:effectLst/>
                        </a:rPr>
                        <a:t>Enlist into Branch of the Military</a:t>
                      </a:r>
                      <a:endParaRPr lang="en-US" sz="1200" b="1" i="0" u="none" strike="noStrike">
                        <a:solidFill>
                          <a:srgbClr val="000000"/>
                        </a:solidFill>
                        <a:effectLst/>
                        <a:latin typeface="Arial" panose="020B0604020202020204" pitchFamily="34" charset="0"/>
                      </a:endParaRPr>
                    </a:p>
                  </a:txBody>
                  <a:tcPr marL="1600" marR="1600" marT="1600" marB="0" anchor="ctr">
                    <a:solidFill>
                      <a:srgbClr val="00B0F0"/>
                    </a:solidFill>
                  </a:tcPr>
                </a:tc>
                <a:extLst>
                  <a:ext uri="{0D108BD9-81ED-4DB2-BD59-A6C34878D82A}">
                    <a16:rowId xmlns:a16="http://schemas.microsoft.com/office/drawing/2014/main" val="696306414"/>
                  </a:ext>
                </a:extLst>
              </a:tr>
              <a:tr h="189240">
                <a:tc>
                  <a:txBody>
                    <a:bodyPr/>
                    <a:lstStyle/>
                    <a:p>
                      <a:pPr algn="l" rtl="0" fontAlgn="ctr"/>
                      <a:r>
                        <a:rPr lang="en-US" sz="1200" b="1" u="none" strike="noStrike" dirty="0">
                          <a:effectLst/>
                        </a:rPr>
                        <a:t>Pre-Apprenticeship</a:t>
                      </a:r>
                      <a:endParaRPr lang="en-US" sz="1200" b="1" i="0" u="none" strike="noStrike" dirty="0">
                        <a:solidFill>
                          <a:srgbClr val="000000"/>
                        </a:solidFill>
                        <a:effectLst/>
                        <a:latin typeface="Arial" panose="020B0604020202020204" pitchFamily="34" charset="0"/>
                      </a:endParaRPr>
                    </a:p>
                  </a:txBody>
                  <a:tcPr marL="1600" marR="1600" marT="1600" marB="0" anchor="ctr">
                    <a:solidFill>
                      <a:srgbClr val="F4F5FA"/>
                    </a:solidFill>
                  </a:tcPr>
                </a:tc>
                <a:tc>
                  <a:txBody>
                    <a:bodyPr/>
                    <a:lstStyle/>
                    <a:p>
                      <a:pPr algn="l" fontAlgn="t"/>
                      <a:r>
                        <a:rPr lang="en-US" sz="1200" b="1" u="none" strike="noStrike" dirty="0">
                          <a:effectLst/>
                        </a:rPr>
                        <a:t> </a:t>
                      </a:r>
                      <a:endParaRPr lang="en-US" sz="1200" b="1" i="0" u="none" strike="noStrike" dirty="0">
                        <a:solidFill>
                          <a:srgbClr val="000000"/>
                        </a:solidFill>
                        <a:effectLst/>
                        <a:latin typeface="Arial" panose="020B0604020202020204" pitchFamily="34" charset="0"/>
                      </a:endParaRPr>
                    </a:p>
                  </a:txBody>
                  <a:tcPr marL="1600" marR="1600" marT="1600" marB="0">
                    <a:solidFill>
                      <a:srgbClr val="FFC000"/>
                    </a:solidFill>
                  </a:tcPr>
                </a:tc>
                <a:tc>
                  <a:txBody>
                    <a:bodyPr/>
                    <a:lstStyle/>
                    <a:p>
                      <a:pPr algn="l" fontAlgn="t"/>
                      <a:r>
                        <a:rPr lang="en-US" sz="1200" b="1" u="none" strike="noStrike" dirty="0">
                          <a:effectLst/>
                        </a:rPr>
                        <a:t> </a:t>
                      </a:r>
                      <a:endParaRPr lang="en-US" sz="1200" b="1" i="0" u="none" strike="noStrike" dirty="0">
                        <a:solidFill>
                          <a:srgbClr val="000000"/>
                        </a:solidFill>
                        <a:effectLst/>
                        <a:latin typeface="Arial" panose="020B0604020202020204" pitchFamily="34" charset="0"/>
                      </a:endParaRPr>
                    </a:p>
                  </a:txBody>
                  <a:tcPr marL="1600" marR="1600" marT="1600" marB="0">
                    <a:solidFill>
                      <a:srgbClr val="FAE566"/>
                    </a:solidFill>
                  </a:tcPr>
                </a:tc>
                <a:tc>
                  <a:txBody>
                    <a:bodyPr/>
                    <a:lstStyle/>
                    <a:p>
                      <a:pPr algn="l" rtl="0" fontAlgn="ctr"/>
                      <a:r>
                        <a:rPr lang="en-US" sz="1200" b="1" u="none" strike="noStrike" dirty="0">
                          <a:effectLst/>
                        </a:rPr>
                        <a:t>Pre-Apprentice Certificate</a:t>
                      </a:r>
                      <a:endParaRPr lang="en-US" sz="1200" b="1" i="0" u="none" strike="noStrike" dirty="0">
                        <a:solidFill>
                          <a:srgbClr val="000000"/>
                        </a:solidFill>
                        <a:effectLst/>
                        <a:latin typeface="Arial" panose="020B0604020202020204" pitchFamily="34" charset="0"/>
                      </a:endParaRPr>
                    </a:p>
                  </a:txBody>
                  <a:tcPr marL="1600" marR="1600" marT="1600" marB="0" anchor="ctr">
                    <a:solidFill>
                      <a:srgbClr val="92D050"/>
                    </a:solidFill>
                  </a:tcPr>
                </a:tc>
                <a:tc>
                  <a:txBody>
                    <a:bodyPr/>
                    <a:lstStyle/>
                    <a:p>
                      <a:pPr algn="l" rtl="0" fontAlgn="ctr"/>
                      <a:r>
                        <a:rPr lang="en-US" sz="1200" b="1" u="none" strike="noStrike">
                          <a:effectLst/>
                        </a:rPr>
                        <a:t>Acceptance into Apprenticeship</a:t>
                      </a:r>
                      <a:endParaRPr lang="en-US" sz="1200" b="1" i="0" u="none" strike="noStrike">
                        <a:solidFill>
                          <a:srgbClr val="000000"/>
                        </a:solidFill>
                        <a:effectLst/>
                        <a:latin typeface="Arial" panose="020B0604020202020204" pitchFamily="34" charset="0"/>
                      </a:endParaRPr>
                    </a:p>
                  </a:txBody>
                  <a:tcPr marL="1600" marR="1600" marT="1600" marB="0" anchor="ctr">
                    <a:solidFill>
                      <a:srgbClr val="00B0F0"/>
                    </a:solidFill>
                  </a:tcPr>
                </a:tc>
                <a:extLst>
                  <a:ext uri="{0D108BD9-81ED-4DB2-BD59-A6C34878D82A}">
                    <a16:rowId xmlns:a16="http://schemas.microsoft.com/office/drawing/2014/main" val="2137919992"/>
                  </a:ext>
                </a:extLst>
              </a:tr>
              <a:tr h="189240">
                <a:tc>
                  <a:txBody>
                    <a:bodyPr/>
                    <a:lstStyle/>
                    <a:p>
                      <a:pPr algn="l" rtl="0" fontAlgn="ctr"/>
                      <a:r>
                        <a:rPr lang="en-US" sz="1200" b="1" u="none" strike="noStrike" dirty="0">
                          <a:effectLst/>
                        </a:rPr>
                        <a:t>Industry Certification</a:t>
                      </a:r>
                      <a:endParaRPr lang="en-US" sz="1200" b="1" i="0" u="none" strike="noStrike" dirty="0">
                        <a:solidFill>
                          <a:srgbClr val="000000"/>
                        </a:solidFill>
                        <a:effectLst/>
                        <a:latin typeface="Arial" panose="020B0604020202020204" pitchFamily="34" charset="0"/>
                      </a:endParaRPr>
                    </a:p>
                  </a:txBody>
                  <a:tcPr marL="1600" marR="1600" marT="1600" marB="0" anchor="ctr">
                    <a:solidFill>
                      <a:srgbClr val="E2E5F2"/>
                    </a:solidFill>
                  </a:tcPr>
                </a:tc>
                <a:tc>
                  <a:txBody>
                    <a:bodyPr/>
                    <a:lstStyle/>
                    <a:p>
                      <a:pPr algn="l" fontAlgn="t"/>
                      <a:r>
                        <a:rPr lang="en-US" sz="1200" b="1" u="none" strike="noStrike" dirty="0">
                          <a:effectLst/>
                        </a:rPr>
                        <a:t> </a:t>
                      </a:r>
                      <a:endParaRPr lang="en-US" sz="1200" b="1" i="0" u="none" strike="noStrike" dirty="0">
                        <a:solidFill>
                          <a:srgbClr val="000000"/>
                        </a:solidFill>
                        <a:effectLst/>
                        <a:latin typeface="Arial" panose="020B0604020202020204" pitchFamily="34" charset="0"/>
                      </a:endParaRPr>
                    </a:p>
                  </a:txBody>
                  <a:tcPr marL="1600" marR="1600" marT="1600" marB="0">
                    <a:solidFill>
                      <a:srgbClr val="FFC000"/>
                    </a:solidFill>
                  </a:tcPr>
                </a:tc>
                <a:tc>
                  <a:txBody>
                    <a:bodyPr/>
                    <a:lstStyle/>
                    <a:p>
                      <a:pPr algn="l" fontAlgn="t"/>
                      <a:r>
                        <a:rPr lang="en-US" sz="1200" b="1" u="none" strike="noStrike" dirty="0">
                          <a:effectLst/>
                        </a:rPr>
                        <a:t> </a:t>
                      </a:r>
                      <a:endParaRPr lang="en-US" sz="1200" b="1" i="0" u="none" strike="noStrike" dirty="0">
                        <a:solidFill>
                          <a:srgbClr val="000000"/>
                        </a:solidFill>
                        <a:effectLst/>
                        <a:latin typeface="Arial" panose="020B0604020202020204" pitchFamily="34" charset="0"/>
                      </a:endParaRPr>
                    </a:p>
                  </a:txBody>
                  <a:tcPr marL="1600" marR="1600" marT="1600" marB="0">
                    <a:solidFill>
                      <a:srgbClr val="FAE566"/>
                    </a:solidFill>
                  </a:tcPr>
                </a:tc>
                <a:tc>
                  <a:txBody>
                    <a:bodyPr/>
                    <a:lstStyle/>
                    <a:p>
                      <a:pPr algn="l" fontAlgn="t"/>
                      <a:r>
                        <a:rPr lang="en-US" sz="1200" b="1" u="none" strike="noStrike" dirty="0">
                          <a:effectLst/>
                        </a:rPr>
                        <a:t> </a:t>
                      </a:r>
                      <a:endParaRPr lang="en-US" sz="1200" b="1" i="0" u="none" strike="noStrike" dirty="0">
                        <a:solidFill>
                          <a:srgbClr val="000000"/>
                        </a:solidFill>
                        <a:effectLst/>
                        <a:latin typeface="Arial" panose="020B0604020202020204" pitchFamily="34" charset="0"/>
                      </a:endParaRPr>
                    </a:p>
                  </a:txBody>
                  <a:tcPr marL="1600" marR="1600" marT="1600" marB="0">
                    <a:solidFill>
                      <a:srgbClr val="92D050"/>
                    </a:solidFill>
                  </a:tcPr>
                </a:tc>
                <a:tc>
                  <a:txBody>
                    <a:bodyPr/>
                    <a:lstStyle/>
                    <a:p>
                      <a:pPr algn="l" rtl="0" fontAlgn="ctr"/>
                      <a:r>
                        <a:rPr lang="en-US" sz="1200" b="1" u="none" strike="noStrike" dirty="0">
                          <a:effectLst/>
                        </a:rPr>
                        <a:t>Industry Specific Certificate</a:t>
                      </a:r>
                      <a:endParaRPr lang="en-US" sz="1200" b="1" i="0" u="none" strike="noStrike" dirty="0">
                        <a:solidFill>
                          <a:srgbClr val="000000"/>
                        </a:solidFill>
                        <a:effectLst/>
                        <a:latin typeface="Arial" panose="020B0604020202020204" pitchFamily="34" charset="0"/>
                      </a:endParaRPr>
                    </a:p>
                  </a:txBody>
                  <a:tcPr marL="1600" marR="1600" marT="1600" marB="0" anchor="ctr">
                    <a:solidFill>
                      <a:srgbClr val="00B0F0"/>
                    </a:solidFill>
                  </a:tcPr>
                </a:tc>
                <a:extLst>
                  <a:ext uri="{0D108BD9-81ED-4DB2-BD59-A6C34878D82A}">
                    <a16:rowId xmlns:a16="http://schemas.microsoft.com/office/drawing/2014/main" val="2862836934"/>
                  </a:ext>
                </a:extLst>
              </a:tr>
            </a:tbl>
          </a:graphicData>
        </a:graphic>
      </p:graphicFrame>
      <p:sp>
        <p:nvSpPr>
          <p:cNvPr id="3" name="Footer Placeholder 2">
            <a:extLst>
              <a:ext uri="{FF2B5EF4-FFF2-40B4-BE49-F238E27FC236}">
                <a16:creationId xmlns:a16="http://schemas.microsoft.com/office/drawing/2014/main" id="{99F4996C-42BE-0340-848C-4205CA189C59}"/>
              </a:ext>
            </a:extLst>
          </p:cNvPr>
          <p:cNvSpPr>
            <a:spLocks noGrp="1"/>
          </p:cNvSpPr>
          <p:nvPr>
            <p:ph type="ftr" sz="quarter" idx="11"/>
          </p:nvPr>
        </p:nvSpPr>
        <p:spPr>
          <a:xfrm>
            <a:off x="127649" y="6488182"/>
            <a:ext cx="4114800" cy="365125"/>
          </a:xfrm>
        </p:spPr>
        <p:txBody>
          <a:bodyPr/>
          <a:lstStyle/>
          <a:p>
            <a:r>
              <a:rPr lang="en-US">
                <a:solidFill>
                  <a:schemeClr val="tx1"/>
                </a:solidFill>
              </a:rPr>
              <a:t>Work-Based Learning Data Population v1.1 November 24, 2020</a:t>
            </a:r>
            <a:endParaRPr lang="en-US" dirty="0">
              <a:solidFill>
                <a:schemeClr val="tx1"/>
              </a:solidFill>
            </a:endParaRPr>
          </a:p>
        </p:txBody>
      </p:sp>
    </p:spTree>
    <p:extLst>
      <p:ext uri="{BB962C8B-B14F-4D97-AF65-F5344CB8AC3E}">
        <p14:creationId xmlns:p14="http://schemas.microsoft.com/office/powerpoint/2010/main" val="27103650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EAE0D-88F0-4123-A369-92983D7E55DC}"/>
              </a:ext>
            </a:extLst>
          </p:cNvPr>
          <p:cNvSpPr>
            <a:spLocks noGrp="1"/>
          </p:cNvSpPr>
          <p:nvPr>
            <p:ph type="title"/>
          </p:nvPr>
        </p:nvSpPr>
        <p:spPr>
          <a:xfrm>
            <a:off x="452961" y="419308"/>
            <a:ext cx="11340000" cy="432000"/>
          </a:xfrm>
        </p:spPr>
        <p:txBody>
          <a:bodyPr/>
          <a:lstStyle/>
          <a:p>
            <a:r>
              <a:rPr lang="en-US" dirty="0">
                <a:solidFill>
                  <a:schemeClr val="tx1"/>
                </a:solidFill>
              </a:rPr>
              <a:t>CALPADS Resources</a:t>
            </a:r>
          </a:p>
        </p:txBody>
      </p:sp>
      <p:sp>
        <p:nvSpPr>
          <p:cNvPr id="6" name="Footer Placeholder 5">
            <a:extLst>
              <a:ext uri="{FF2B5EF4-FFF2-40B4-BE49-F238E27FC236}">
                <a16:creationId xmlns:a16="http://schemas.microsoft.com/office/drawing/2014/main" id="{A6B3DB9B-C83B-4ED1-A6FF-556F07CD26B9}"/>
              </a:ext>
            </a:extLst>
          </p:cNvPr>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Arial" charset="0"/>
                <a:ea typeface="+mn-ea"/>
                <a:cs typeface="Arial" charset="0"/>
              </a:rPr>
              <a:t>Work-Based Learning Data Population v1.1 November 24, 2020</a:t>
            </a:r>
            <a:endParaRPr kumimoji="0" lang="en-US" sz="1200" b="0" i="0" u="none" strike="noStrike" kern="1200" cap="none" spc="0" normalizeH="0" baseline="0" noProof="0" dirty="0">
              <a:ln>
                <a:noFill/>
              </a:ln>
              <a:solidFill>
                <a:prstClr val="black">
                  <a:lumMod val="75000"/>
                  <a:lumOff val="25000"/>
                </a:prstClr>
              </a:solidFill>
              <a:effectLst/>
              <a:uLnTx/>
              <a:uFillTx/>
              <a:latin typeface="Arial" charset="0"/>
              <a:ea typeface="+mn-ea"/>
              <a:cs typeface="Arial" charset="0"/>
            </a:endParaRPr>
          </a:p>
        </p:txBody>
      </p:sp>
      <p:sp>
        <p:nvSpPr>
          <p:cNvPr id="14" name="AutoShape 2" descr="https://encrypted-tbn0.gstatic.com/images?q=tbn:ANd9GcQgBBtq389mm3sddMtxVn3r2pa1eFRsE_5IEsxOxkap47n82NhN">
            <a:extLst>
              <a:ext uri="{FF2B5EF4-FFF2-40B4-BE49-F238E27FC236}">
                <a16:creationId xmlns:a16="http://schemas.microsoft.com/office/drawing/2014/main" id="{125D1E28-B080-4674-AA36-B9A8625C0554}"/>
              </a:ext>
            </a:extLst>
          </p:cNvPr>
          <p:cNvSpPr>
            <a:spLocks noChangeAspect="1" noChangeArrowheads="1"/>
          </p:cNvSpPr>
          <p:nvPr/>
        </p:nvSpPr>
        <p:spPr bwMode="auto">
          <a:xfrm>
            <a:off x="5838932" y="319582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4" name="Group 3" descr="media icons grouped for the resources. Bridge LMS, YouTube, CALPADS, CALPADS System Docs and CSIS logos">
            <a:extLst>
              <a:ext uri="{FF2B5EF4-FFF2-40B4-BE49-F238E27FC236}">
                <a16:creationId xmlns:a16="http://schemas.microsoft.com/office/drawing/2014/main" id="{A587C32F-66B5-944B-85D4-47A2E82FAC92}"/>
              </a:ext>
            </a:extLst>
          </p:cNvPr>
          <p:cNvGrpSpPr/>
          <p:nvPr/>
        </p:nvGrpSpPr>
        <p:grpSpPr>
          <a:xfrm>
            <a:off x="5320989" y="1809136"/>
            <a:ext cx="6438521" cy="3382979"/>
            <a:chOff x="5231928" y="1521379"/>
            <a:chExt cx="6438521" cy="3382979"/>
          </a:xfrm>
        </p:grpSpPr>
        <p:pic>
          <p:nvPicPr>
            <p:cNvPr id="1028" name="Picture 4" descr="https://encrypted-tbn0.gstatic.com/images?q=tbn:ANd9GcQc4WiDDVuY1rVs8BkJQPP0mjyh6k-CFu2U0AZfdjPOOEW7wQ-u">
              <a:extLst>
                <a:ext uri="{FF2B5EF4-FFF2-40B4-BE49-F238E27FC236}">
                  <a16:creationId xmlns:a16="http://schemas.microsoft.com/office/drawing/2014/main" id="{A80D2A53-7247-44AF-BDFB-2B6D0D9E328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3032" y="2310953"/>
              <a:ext cx="685800" cy="47674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2DCDFF9-2521-4D42-A15E-EF819DC9A536}"/>
                </a:ext>
              </a:extLst>
            </p:cNvPr>
            <p:cNvSpPr/>
            <p:nvPr/>
          </p:nvSpPr>
          <p:spPr>
            <a:xfrm>
              <a:off x="6723685" y="1672389"/>
              <a:ext cx="2328073" cy="338554"/>
            </a:xfrm>
            <a:prstGeom prst="rect">
              <a:avLst/>
            </a:prstGeom>
          </p:spPr>
          <p:txBody>
            <a:bodyPr wrap="none">
              <a:spAutoFit/>
            </a:bodyPr>
            <a:lstStyle/>
            <a:p>
              <a:pPr marL="0" marR="0" lvl="1"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charset="0"/>
                  <a:ea typeface="+mn-ea"/>
                  <a:cs typeface="Arial" charset="0"/>
                  <a:hlinkClick r:id="rId4"/>
                </a:rPr>
                <a:t>https://learn.fcmat.org/</a:t>
              </a:r>
              <a:endParaRPr kumimoji="0" lang="en-US" sz="1600" b="0" i="0" u="none" strike="noStrike" kern="1200" cap="none" spc="0" normalizeH="0" baseline="0" noProof="0">
                <a:ln>
                  <a:noFill/>
                </a:ln>
                <a:solidFill>
                  <a:prstClr val="black"/>
                </a:solidFill>
                <a:effectLst/>
                <a:uLnTx/>
                <a:uFillTx/>
                <a:latin typeface="Arial" charset="0"/>
                <a:ea typeface="+mn-ea"/>
                <a:cs typeface="Arial" charset="0"/>
                <a:hlinkClick r:id="rId5"/>
              </a:endParaRPr>
            </a:p>
          </p:txBody>
        </p:sp>
        <p:sp>
          <p:nvSpPr>
            <p:cNvPr id="18" name="Rectangle 17">
              <a:extLst>
                <a:ext uri="{FF2B5EF4-FFF2-40B4-BE49-F238E27FC236}">
                  <a16:creationId xmlns:a16="http://schemas.microsoft.com/office/drawing/2014/main" id="{F329A3E3-C1D2-46CE-9275-28037523FA55}"/>
                </a:ext>
              </a:extLst>
            </p:cNvPr>
            <p:cNvSpPr/>
            <p:nvPr/>
          </p:nvSpPr>
          <p:spPr>
            <a:xfrm>
              <a:off x="6730383" y="2392154"/>
              <a:ext cx="494006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ahoma"/>
                  <a:ea typeface="+mn-ea"/>
                  <a:cs typeface="+mn-cs"/>
                  <a:hlinkClick r:id="rId6"/>
                </a:rPr>
                <a:t>https://www.youtube.com/c/CSISCALPADSTrainingChannel</a:t>
              </a:r>
              <a:endParaRPr kumimoji="0" lang="en-US" sz="1400" b="0" i="0" u="none" strike="noStrike" kern="1200" cap="none" spc="0" normalizeH="0" baseline="0" noProof="0">
                <a:ln>
                  <a:noFill/>
                </a:ln>
                <a:solidFill>
                  <a:prstClr val="black"/>
                </a:solidFill>
                <a:effectLst/>
                <a:uLnTx/>
                <a:uFillTx/>
                <a:latin typeface="Tahoma"/>
                <a:ea typeface="+mn-ea"/>
                <a:cs typeface="+mn-cs"/>
              </a:endParaRPr>
            </a:p>
          </p:txBody>
        </p:sp>
        <p:pic>
          <p:nvPicPr>
            <p:cNvPr id="20" name="Graphic 19">
              <a:extLst>
                <a:ext uri="{FF2B5EF4-FFF2-40B4-BE49-F238E27FC236}">
                  <a16:creationId xmlns:a16="http://schemas.microsoft.com/office/drawing/2014/main" id="{C2C67D1B-8AC2-44D1-A9D7-ACCCC9C6CB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34591" y="3098843"/>
              <a:ext cx="1210737" cy="334394"/>
            </a:xfrm>
            <a:prstGeom prst="rect">
              <a:avLst/>
            </a:prstGeom>
          </p:spPr>
        </p:pic>
        <p:sp>
          <p:nvSpPr>
            <p:cNvPr id="22" name="Rectangle 21">
              <a:extLst>
                <a:ext uri="{FF2B5EF4-FFF2-40B4-BE49-F238E27FC236}">
                  <a16:creationId xmlns:a16="http://schemas.microsoft.com/office/drawing/2014/main" id="{06C60D83-9D72-4756-866A-91765FAACBA5}"/>
                </a:ext>
              </a:extLst>
            </p:cNvPr>
            <p:cNvSpPr/>
            <p:nvPr/>
          </p:nvSpPr>
          <p:spPr>
            <a:xfrm>
              <a:off x="6723685" y="3119781"/>
              <a:ext cx="4547848" cy="307777"/>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charset="0"/>
                  <a:ea typeface="+mn-ea"/>
                  <a:cs typeface="Arial" charset="0"/>
                  <a:hlinkClick r:id="rId9"/>
                </a:rPr>
                <a:t>https://documentation.calpads.org/Support/References</a:t>
              </a:r>
              <a:endParaRPr kumimoji="0" lang="en-US" sz="14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23" name="Picture 22">
              <a:extLst>
                <a:ext uri="{FF2B5EF4-FFF2-40B4-BE49-F238E27FC236}">
                  <a16:creationId xmlns:a16="http://schemas.microsoft.com/office/drawing/2014/main" id="{919EDCA2-879D-4953-A9E6-BE4D3E4C27EF}"/>
                </a:ext>
              </a:extLst>
            </p:cNvPr>
            <p:cNvPicPr>
              <a:picLocks noChangeAspect="1"/>
            </p:cNvPicPr>
            <p:nvPr/>
          </p:nvPicPr>
          <p:blipFill rotWithShape="1">
            <a:blip r:embed="rId10"/>
            <a:srcRect t="15009" b="13576"/>
            <a:stretch/>
          </p:blipFill>
          <p:spPr>
            <a:xfrm>
              <a:off x="5318018" y="1521379"/>
              <a:ext cx="1093173" cy="651428"/>
            </a:xfrm>
            <a:prstGeom prst="rect">
              <a:avLst/>
            </a:prstGeom>
          </p:spPr>
        </p:pic>
        <p:sp>
          <p:nvSpPr>
            <p:cNvPr id="24" name="Rectangle 23">
              <a:extLst>
                <a:ext uri="{FF2B5EF4-FFF2-40B4-BE49-F238E27FC236}">
                  <a16:creationId xmlns:a16="http://schemas.microsoft.com/office/drawing/2014/main" id="{FB9E612D-DF25-43BC-B5FB-C91904C48C75}"/>
                </a:ext>
              </a:extLst>
            </p:cNvPr>
            <p:cNvSpPr/>
            <p:nvPr/>
          </p:nvSpPr>
          <p:spPr>
            <a:xfrm>
              <a:off x="6733210" y="3649580"/>
              <a:ext cx="4567148" cy="58477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charset="0"/>
                  <a:ea typeface="+mn-ea"/>
                  <a:cs typeface="Arial" charset="0"/>
                  <a:hlinkClick r:id="rId11"/>
                </a:rPr>
                <a:t>https://www.cde.ca.gov/ds/sp/cl/systemdocs.asp</a:t>
              </a:r>
              <a:endParaRPr kumimoji="0" lang="en-US" sz="1600" b="0" i="0" u="none" strike="noStrike" kern="1200" cap="none" spc="0" normalizeH="0" baseline="0" noProof="0">
                <a:ln>
                  <a:noFill/>
                </a:ln>
                <a:solidFill>
                  <a:prstClr val="black"/>
                </a:solidFill>
                <a:effectLst/>
                <a:uLnTx/>
                <a:uFillTx/>
                <a:latin typeface="Arial"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7" name="Picture 6" descr="A close up of a logo&#10;&#10;Description automatically generated">
              <a:extLst>
                <a:ext uri="{FF2B5EF4-FFF2-40B4-BE49-F238E27FC236}">
                  <a16:creationId xmlns:a16="http://schemas.microsoft.com/office/drawing/2014/main" id="{031C0AB6-FC12-4F72-9B80-9CE2448D68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31928" y="3638773"/>
              <a:ext cx="1538215" cy="334394"/>
            </a:xfrm>
            <a:prstGeom prst="rect">
              <a:avLst/>
            </a:prstGeom>
          </p:spPr>
        </p:pic>
        <p:pic>
          <p:nvPicPr>
            <p:cNvPr id="12" name="Picture 11" descr="A close up of a sign&#10;&#10;Description automatically generated">
              <a:extLst>
                <a:ext uri="{FF2B5EF4-FFF2-40B4-BE49-F238E27FC236}">
                  <a16:creationId xmlns:a16="http://schemas.microsoft.com/office/drawing/2014/main" id="{24B166D5-F62E-4EAF-97AA-3468FE9A63B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334591" y="4255757"/>
              <a:ext cx="1398619" cy="466206"/>
            </a:xfrm>
            <a:prstGeom prst="rect">
              <a:avLst/>
            </a:prstGeom>
          </p:spPr>
        </p:pic>
        <p:sp>
          <p:nvSpPr>
            <p:cNvPr id="13" name="Rectangle 12">
              <a:extLst>
                <a:ext uri="{FF2B5EF4-FFF2-40B4-BE49-F238E27FC236}">
                  <a16:creationId xmlns:a16="http://schemas.microsoft.com/office/drawing/2014/main" id="{89492636-095A-40F9-91F9-C94F51C5A7CA}"/>
                </a:ext>
              </a:extLst>
            </p:cNvPr>
            <p:cNvSpPr/>
            <p:nvPr/>
          </p:nvSpPr>
          <p:spPr>
            <a:xfrm>
              <a:off x="6776437" y="4319583"/>
              <a:ext cx="4887314" cy="58477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charset="0"/>
                  <a:ea typeface="+mn-ea"/>
                  <a:cs typeface="Arial" charset="0"/>
                  <a:hlinkClick r:id="rId14"/>
                </a:rPr>
                <a:t>https://csis.fcmat.org/resources</a:t>
              </a:r>
              <a:endParaRPr kumimoji="0" lang="en-US" sz="1600" b="0" i="0" u="none" strike="noStrike" kern="1200" cap="none" spc="0" normalizeH="0" baseline="0" noProof="0">
                <a:ln>
                  <a:noFill/>
                </a:ln>
                <a:solidFill>
                  <a:prstClr val="black"/>
                </a:solidFill>
                <a:effectLst/>
                <a:uLnTx/>
                <a:uFillTx/>
                <a:latin typeface="Arial"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19" name="Text Placeholder 4">
            <a:extLst>
              <a:ext uri="{FF2B5EF4-FFF2-40B4-BE49-F238E27FC236}">
                <a16:creationId xmlns:a16="http://schemas.microsoft.com/office/drawing/2014/main" id="{2DDB8B47-0869-40B8-9391-5DA25374F5E5}"/>
              </a:ext>
            </a:extLst>
          </p:cNvPr>
          <p:cNvSpPr txBox="1">
            <a:spLocks/>
          </p:cNvSpPr>
          <p:nvPr/>
        </p:nvSpPr>
        <p:spPr>
          <a:xfrm>
            <a:off x="543908" y="1521378"/>
            <a:ext cx="3975100" cy="1744662"/>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32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Tahoma"/>
                <a:ea typeface="+mn-ea"/>
                <a:cs typeface="+mn-cs"/>
              </a:rPr>
              <a:t>Here are some important resources related to EOY reporting.</a:t>
            </a:r>
          </a:p>
        </p:txBody>
      </p:sp>
      <p:sp>
        <p:nvSpPr>
          <p:cNvPr id="3" name="Slide Number Placeholder 2">
            <a:extLst>
              <a:ext uri="{FF2B5EF4-FFF2-40B4-BE49-F238E27FC236}">
                <a16:creationId xmlns:a16="http://schemas.microsoft.com/office/drawing/2014/main" id="{C9702531-69FA-4EBC-AB65-E4D765FC88D3}"/>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1B520B1-6943-4489-92FF-75F2493CCD07}"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33440327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8DE551-DF66-4663-80BD-15DC031B50CE}"/>
              </a:ext>
            </a:extLst>
          </p:cNvPr>
          <p:cNvSpPr>
            <a:spLocks noGrp="1"/>
          </p:cNvSpPr>
          <p:nvPr>
            <p:ph type="title"/>
          </p:nvPr>
        </p:nvSpPr>
        <p:spPr>
          <a:xfrm>
            <a:off x="838200" y="365125"/>
            <a:ext cx="5558489" cy="1325563"/>
          </a:xfrm>
        </p:spPr>
        <p:txBody>
          <a:bodyPr>
            <a:normAutofit/>
          </a:bodyPr>
          <a:lstStyle/>
          <a:p>
            <a:r>
              <a:rPr lang="en-US" sz="3700" dirty="0">
                <a:latin typeface="Arial Black" panose="020B0A04020102020204" pitchFamily="34" charset="0"/>
              </a:rPr>
              <a:t>Work-Based Learning Resources</a:t>
            </a:r>
          </a:p>
        </p:txBody>
      </p:sp>
      <p:sp>
        <p:nvSpPr>
          <p:cNvPr id="23" name="Freeform: Shape 22">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6FE7ACC1-FF57-4EA8-A711-7E2FBABDB736}"/>
              </a:ext>
            </a:extLst>
          </p:cNvPr>
          <p:cNvSpPr>
            <a:spLocks noGrp="1"/>
          </p:cNvSpPr>
          <p:nvPr>
            <p:ph idx="1"/>
          </p:nvPr>
        </p:nvSpPr>
        <p:spPr>
          <a:xfrm>
            <a:off x="838200" y="1825625"/>
            <a:ext cx="5558489" cy="4351338"/>
          </a:xfrm>
        </p:spPr>
        <p:txBody>
          <a:bodyPr>
            <a:normAutofit/>
          </a:bodyPr>
          <a:lstStyle/>
          <a:p>
            <a:r>
              <a:rPr lang="en-US" b="0" i="0" u="none" strike="noStrike" dirty="0">
                <a:effectLst/>
                <a:hlinkClick r:id="rId3"/>
              </a:rPr>
              <a:t>CALPADS Update FLASH #184 </a:t>
            </a:r>
            <a:endParaRPr lang="en-US" b="0" i="0" u="none" strike="noStrike" dirty="0">
              <a:effectLst/>
            </a:endParaRPr>
          </a:p>
          <a:p>
            <a:r>
              <a:rPr lang="en-US" b="0" i="0" u="sng" dirty="0">
                <a:effectLst/>
                <a:hlinkClick r:id="rId4"/>
              </a:rPr>
              <a:t>CALPADS File Specifications v12.1</a:t>
            </a:r>
            <a:endParaRPr lang="en-US" dirty="0"/>
          </a:p>
          <a:p>
            <a:r>
              <a:rPr lang="en-US" b="0" i="0" u="sng" dirty="0">
                <a:effectLst/>
                <a:hlinkClick r:id="rId4"/>
              </a:rPr>
              <a:t>CALPADS Code Sets v12.1</a:t>
            </a:r>
            <a:endParaRPr lang="en-US" dirty="0">
              <a:hlinkClick r:id="rId5"/>
            </a:endParaRPr>
          </a:p>
          <a:p>
            <a:r>
              <a:rPr lang="en-US" dirty="0">
                <a:hlinkClick r:id="rId5"/>
              </a:rPr>
              <a:t>CA CTE Model Curriculum Standards</a:t>
            </a:r>
            <a:endParaRPr lang="en-US" dirty="0"/>
          </a:p>
          <a:p>
            <a:r>
              <a:rPr lang="en-US" dirty="0">
                <a:hlinkClick r:id="rId6"/>
              </a:rPr>
              <a:t>Work Experience Education (WEE) Guide</a:t>
            </a:r>
            <a:endParaRPr lang="en-US" dirty="0"/>
          </a:p>
          <a:p>
            <a:r>
              <a:rPr lang="en-US" b="0" i="0" dirty="0">
                <a:effectLst/>
                <a:hlinkClick r:id="rId7"/>
              </a:rPr>
              <a:t>WorkAbility I</a:t>
            </a:r>
            <a:endParaRPr lang="en-US" b="0" i="0" dirty="0">
              <a:effectLst/>
            </a:endParaRPr>
          </a:p>
          <a:p>
            <a:r>
              <a:rPr lang="en-US" dirty="0">
                <a:hlinkClick r:id="rId8"/>
              </a:rPr>
              <a:t>Work-Based Learning in California</a:t>
            </a:r>
            <a:endParaRPr lang="en-US" b="0" i="0" dirty="0">
              <a:effectLst/>
            </a:endParaRPr>
          </a:p>
          <a:p>
            <a:endParaRPr lang="en-US" dirty="0"/>
          </a:p>
          <a:p>
            <a:endParaRPr lang="en-US" dirty="0"/>
          </a:p>
        </p:txBody>
      </p:sp>
      <p:sp>
        <p:nvSpPr>
          <p:cNvPr id="25" name="Oval 24">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Block Arc 26">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Freeform: Shape 28">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31" name="Straight Connector 30">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33" name="Freeform: Shape 32">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35" name="Arc 34">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7" name="Freeform: Shape 36">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B0DC8BA0-E3BB-4BD6-99DF-31ACD993524C}"/>
              </a:ext>
              <a:ext uri="{C183D7F6-B498-43B3-948B-1728B52AA6E4}">
                <adec:decorative xmlns:adec="http://schemas.microsoft.com/office/drawing/2017/decorative" val="1"/>
              </a:ext>
            </a:extLst>
          </p:cNvPr>
          <p:cNvGrpSpPr/>
          <p:nvPr/>
        </p:nvGrpSpPr>
        <p:grpSpPr>
          <a:xfrm>
            <a:off x="0" y="6399535"/>
            <a:ext cx="12192001" cy="492637"/>
            <a:chOff x="0" y="6399535"/>
            <a:chExt cx="12192001" cy="492637"/>
          </a:xfrm>
        </p:grpSpPr>
        <p:sp>
          <p:nvSpPr>
            <p:cNvPr id="39" name="Rectangle 38">
              <a:extLst>
                <a:ext uri="{FF2B5EF4-FFF2-40B4-BE49-F238E27FC236}">
                  <a16:creationId xmlns:a16="http://schemas.microsoft.com/office/drawing/2014/main" id="{3F1B033F-DC84-41A5-ABD1-7FB765AE1532}"/>
                </a:ext>
              </a:extLst>
            </p:cNvPr>
            <p:cNvSpPr/>
            <p:nvPr/>
          </p:nvSpPr>
          <p:spPr>
            <a:xfrm>
              <a:off x="1" y="6399536"/>
              <a:ext cx="12192000" cy="421200"/>
            </a:xfrm>
            <a:prstGeom prst="rect">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0" name="Slide Number Placeholder 5">
              <a:extLst>
                <a:ext uri="{FF2B5EF4-FFF2-40B4-BE49-F238E27FC236}">
                  <a16:creationId xmlns:a16="http://schemas.microsoft.com/office/drawing/2014/main" id="{D5C505DE-3F12-43FB-9F08-3703C9A2B5EF}"/>
                </a:ext>
              </a:extLst>
            </p:cNvPr>
            <p:cNvSpPr txBox="1">
              <a:spLocks/>
            </p:cNvSpPr>
            <p:nvPr/>
          </p:nvSpPr>
          <p:spPr>
            <a:xfrm>
              <a:off x="11772001" y="6399535"/>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46</a:t>
              </a:fld>
              <a:endParaRPr lang="en-US"/>
            </a:p>
          </p:txBody>
        </p:sp>
        <p:sp>
          <p:nvSpPr>
            <p:cNvPr id="41" name="Rectangle 40">
              <a:extLst>
                <a:ext uri="{FF2B5EF4-FFF2-40B4-BE49-F238E27FC236}">
                  <a16:creationId xmlns:a16="http://schemas.microsoft.com/office/drawing/2014/main" id="{1CB8D01C-4666-43C6-A797-152A7E931E67}"/>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2" name="Rectangle 41">
              <a:extLst>
                <a:ext uri="{FF2B5EF4-FFF2-40B4-BE49-F238E27FC236}">
                  <a16:creationId xmlns:a16="http://schemas.microsoft.com/office/drawing/2014/main" id="{8AFB2D4D-0CBC-43FD-92B6-4349FF0660B6}"/>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43" name="Graphic 42">
              <a:extLst>
                <a:ext uri="{FF2B5EF4-FFF2-40B4-BE49-F238E27FC236}">
                  <a16:creationId xmlns:a16="http://schemas.microsoft.com/office/drawing/2014/main" id="{6B57F9DE-F78B-49D7-B8B8-37F9649CE40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296526" y="6441996"/>
              <a:ext cx="1218014" cy="336404"/>
            </a:xfrm>
            <a:prstGeom prst="rect">
              <a:avLst/>
            </a:prstGeom>
          </p:spPr>
        </p:pic>
        <p:sp>
          <p:nvSpPr>
            <p:cNvPr id="44" name="Rectangle 43">
              <a:extLst>
                <a:ext uri="{FF2B5EF4-FFF2-40B4-BE49-F238E27FC236}">
                  <a16:creationId xmlns:a16="http://schemas.microsoft.com/office/drawing/2014/main" id="{73845E9B-6BC6-4852-BA1B-AD841AF1E2B4}"/>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5" name="Rectangle 44">
              <a:extLst>
                <a:ext uri="{FF2B5EF4-FFF2-40B4-BE49-F238E27FC236}">
                  <a16:creationId xmlns:a16="http://schemas.microsoft.com/office/drawing/2014/main" id="{D8FE61EF-5313-494F-BDA7-C6136E27BFA7}"/>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46" name="Graphic 45">
              <a:extLst>
                <a:ext uri="{FF2B5EF4-FFF2-40B4-BE49-F238E27FC236}">
                  <a16:creationId xmlns:a16="http://schemas.microsoft.com/office/drawing/2014/main" id="{4661683D-A3E7-4F41-BC98-8B8C66E4968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296526" y="6441996"/>
              <a:ext cx="1218014" cy="336404"/>
            </a:xfrm>
            <a:prstGeom prst="rect">
              <a:avLst/>
            </a:prstGeom>
          </p:spPr>
        </p:pic>
      </p:grpSp>
      <p:sp>
        <p:nvSpPr>
          <p:cNvPr id="4" name="Footer Placeholder 3">
            <a:extLst>
              <a:ext uri="{FF2B5EF4-FFF2-40B4-BE49-F238E27FC236}">
                <a16:creationId xmlns:a16="http://schemas.microsoft.com/office/drawing/2014/main" id="{9F142CF7-646E-6545-84EE-30FFDD6FC384}"/>
              </a:ext>
            </a:extLst>
          </p:cNvPr>
          <p:cNvSpPr>
            <a:spLocks noGrp="1"/>
          </p:cNvSpPr>
          <p:nvPr>
            <p:ph type="ftr" sz="quarter" idx="11"/>
          </p:nvPr>
        </p:nvSpPr>
        <p:spPr>
          <a:xfrm>
            <a:off x="233178" y="6434017"/>
            <a:ext cx="4114800" cy="365125"/>
          </a:xfrm>
        </p:spPr>
        <p:txBody>
          <a:bodyPr/>
          <a:lstStyle/>
          <a:p>
            <a:r>
              <a:rPr lang="en-US">
                <a:solidFill>
                  <a:schemeClr val="tx1"/>
                </a:solidFill>
              </a:rPr>
              <a:t>Work-Based Learning Data Population v1.1 November 24, 2020</a:t>
            </a:r>
            <a:endParaRPr lang="en-US" dirty="0">
              <a:solidFill>
                <a:schemeClr val="tx1"/>
              </a:solidFill>
            </a:endParaRPr>
          </a:p>
        </p:txBody>
      </p:sp>
    </p:spTree>
    <p:extLst>
      <p:ext uri="{BB962C8B-B14F-4D97-AF65-F5344CB8AC3E}">
        <p14:creationId xmlns:p14="http://schemas.microsoft.com/office/powerpoint/2010/main" val="9745493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C9E886-BD82-4757-912B-F7589A22164F}"/>
              </a:ext>
            </a:extLst>
          </p:cNvPr>
          <p:cNvSpPr>
            <a:spLocks noGrp="1"/>
          </p:cNvSpPr>
          <p:nvPr>
            <p:ph idx="1"/>
          </p:nvPr>
        </p:nvSpPr>
        <p:spPr bwMode="gray"/>
        <p:txBody>
          <a:bodyPr/>
          <a:lstStyle/>
          <a:p>
            <a:r>
              <a:rPr lang="en-US" dirty="0"/>
              <a:t>You can get help through these channels.</a:t>
            </a:r>
          </a:p>
        </p:txBody>
      </p:sp>
      <p:pic>
        <p:nvPicPr>
          <p:cNvPr id="25" name="Picture Placeholder 24" descr="Boat life preserver or support">
            <a:extLst>
              <a:ext uri="{FF2B5EF4-FFF2-40B4-BE49-F238E27FC236}">
                <a16:creationId xmlns:a16="http://schemas.microsoft.com/office/drawing/2014/main" id="{323866CD-D2B5-F247-B1A6-D88B3FC5A56A}"/>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873" r="873"/>
          <a:stretch>
            <a:fillRect/>
          </a:stretch>
        </p:blipFill>
        <p:spPr/>
      </p:pic>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dirty="0"/>
              <a:t>Support</a:t>
            </a:r>
          </a:p>
        </p:txBody>
      </p:sp>
      <p:sp>
        <p:nvSpPr>
          <p:cNvPr id="6" name="Text Placeholder 5">
            <a:extLst>
              <a:ext uri="{FF2B5EF4-FFF2-40B4-BE49-F238E27FC236}">
                <a16:creationId xmlns:a16="http://schemas.microsoft.com/office/drawing/2014/main" id="{0F0E443A-F987-4A67-86AD-557D61E47992}"/>
              </a:ext>
            </a:extLst>
          </p:cNvPr>
          <p:cNvSpPr>
            <a:spLocks noGrp="1"/>
          </p:cNvSpPr>
          <p:nvPr>
            <p:ph type="body" sz="quarter" idx="13"/>
          </p:nvPr>
        </p:nvSpPr>
        <p:spPr>
          <a:xfrm>
            <a:off x="6550052" y="4254924"/>
            <a:ext cx="1800000" cy="360000"/>
          </a:xfrm>
        </p:spPr>
        <p:txBody>
          <a:bodyPr/>
          <a:lstStyle/>
          <a:p>
            <a:r>
              <a:rPr lang="en-US" dirty="0">
                <a:solidFill>
                  <a:schemeClr val="tx1">
                    <a:lumMod val="75000"/>
                    <a:lumOff val="25000"/>
                  </a:schemeClr>
                </a:solidFill>
              </a:rPr>
              <a:t>Phone</a:t>
            </a:r>
          </a:p>
        </p:txBody>
      </p:sp>
      <p:sp>
        <p:nvSpPr>
          <p:cNvPr id="7" name="Text Placeholder 6">
            <a:extLst>
              <a:ext uri="{FF2B5EF4-FFF2-40B4-BE49-F238E27FC236}">
                <a16:creationId xmlns:a16="http://schemas.microsoft.com/office/drawing/2014/main" id="{34535CB7-70A5-4E0C-835B-C50960E5BC69}"/>
              </a:ext>
            </a:extLst>
          </p:cNvPr>
          <p:cNvSpPr>
            <a:spLocks noGrp="1"/>
          </p:cNvSpPr>
          <p:nvPr>
            <p:ph type="body" sz="quarter" idx="14"/>
          </p:nvPr>
        </p:nvSpPr>
        <p:spPr>
          <a:xfrm>
            <a:off x="8163529" y="3736388"/>
            <a:ext cx="1800000" cy="359996"/>
          </a:xfrm>
        </p:spPr>
        <p:txBody>
          <a:bodyPr/>
          <a:lstStyle/>
          <a:p>
            <a:pPr algn="l"/>
            <a:r>
              <a:rPr lang="en-US" sz="1600" dirty="0"/>
              <a:t>916-325-9210</a:t>
            </a:r>
            <a:endParaRPr lang="en-US" sz="1600" dirty="0">
              <a:solidFill>
                <a:schemeClr val="tx1">
                  <a:lumMod val="75000"/>
                  <a:lumOff val="25000"/>
                </a:schemeClr>
              </a:solidFill>
            </a:endParaRPr>
          </a:p>
        </p:txBody>
      </p:sp>
      <p:sp>
        <p:nvSpPr>
          <p:cNvPr id="8" name="Text Placeholder 7">
            <a:extLst>
              <a:ext uri="{FF2B5EF4-FFF2-40B4-BE49-F238E27FC236}">
                <a16:creationId xmlns:a16="http://schemas.microsoft.com/office/drawing/2014/main" id="{FA562AA1-9ED1-4AA1-8F21-A53B5A69CB06}"/>
              </a:ext>
            </a:extLst>
          </p:cNvPr>
          <p:cNvSpPr>
            <a:spLocks noGrp="1"/>
          </p:cNvSpPr>
          <p:nvPr>
            <p:ph type="body" sz="quarter" idx="15"/>
          </p:nvPr>
        </p:nvSpPr>
        <p:spPr>
          <a:xfrm>
            <a:off x="6650256" y="5675686"/>
            <a:ext cx="1674000" cy="360000"/>
          </a:xfrm>
        </p:spPr>
        <p:txBody>
          <a:bodyPr/>
          <a:lstStyle/>
          <a:p>
            <a:r>
              <a:rPr lang="en-US" dirty="0"/>
              <a:t>Listserv</a:t>
            </a:r>
            <a:endParaRPr lang="en-US" dirty="0">
              <a:solidFill>
                <a:schemeClr val="tx1">
                  <a:lumMod val="75000"/>
                  <a:lumOff val="25000"/>
                </a:schemeClr>
              </a:solidFill>
            </a:endParaRPr>
          </a:p>
        </p:txBody>
      </p:sp>
      <p:sp>
        <p:nvSpPr>
          <p:cNvPr id="9" name="Text Placeholder 8">
            <a:extLst>
              <a:ext uri="{FF2B5EF4-FFF2-40B4-BE49-F238E27FC236}">
                <a16:creationId xmlns:a16="http://schemas.microsoft.com/office/drawing/2014/main" id="{29E0145E-8E4E-439B-A78F-92EC279B320C}"/>
              </a:ext>
            </a:extLst>
          </p:cNvPr>
          <p:cNvSpPr>
            <a:spLocks noGrp="1"/>
          </p:cNvSpPr>
          <p:nvPr>
            <p:ph type="body" sz="quarter" idx="16"/>
          </p:nvPr>
        </p:nvSpPr>
        <p:spPr>
          <a:xfrm>
            <a:off x="8159293" y="4982733"/>
            <a:ext cx="3608471" cy="720000"/>
          </a:xfrm>
        </p:spPr>
        <p:txBody>
          <a:bodyPr/>
          <a:lstStyle/>
          <a:p>
            <a:pPr algn="l"/>
            <a:r>
              <a:rPr lang="en-US" sz="1600" dirty="0">
                <a:hlinkClick r:id="rId4"/>
              </a:rPr>
              <a:t>https://csis.fcmat.org/ListServ</a:t>
            </a:r>
            <a:endParaRPr lang="en-US" sz="1600" dirty="0"/>
          </a:p>
          <a:p>
            <a:pPr algn="l"/>
            <a:r>
              <a:rPr lang="en-US" sz="1600" dirty="0">
                <a:hlinkClick r:id="rId5"/>
              </a:rPr>
              <a:t>https://www.cde.ca.gov/ds/sp/cl/listservs.asp</a:t>
            </a:r>
            <a:endParaRPr lang="en-US" sz="1600" dirty="0"/>
          </a:p>
          <a:p>
            <a:pPr algn="l"/>
            <a:endParaRPr lang="en-US" sz="1600" dirty="0">
              <a:solidFill>
                <a:schemeClr val="tx1">
                  <a:lumMod val="75000"/>
                  <a:lumOff val="25000"/>
                </a:schemeClr>
              </a:solidFill>
            </a:endParaRPr>
          </a:p>
        </p:txBody>
      </p:sp>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7"/>
          </p:nvPr>
        </p:nvSpPr>
        <p:spPr>
          <a:xfrm>
            <a:off x="6550052" y="1369956"/>
            <a:ext cx="1800000" cy="360000"/>
          </a:xfrm>
        </p:spPr>
        <p:txBody>
          <a:bodyPr/>
          <a:lstStyle/>
          <a:p>
            <a:r>
              <a:rPr lang="en-US" dirty="0"/>
              <a:t>Web</a:t>
            </a:r>
            <a:r>
              <a:rPr lang="en-US" dirty="0">
                <a:solidFill>
                  <a:schemeClr val="tx1">
                    <a:lumMod val="75000"/>
                    <a:lumOff val="25000"/>
                  </a:schemeClr>
                </a:solidFill>
              </a:rPr>
              <a:t> </a:t>
            </a:r>
          </a:p>
        </p:txBody>
      </p:sp>
      <p:sp>
        <p:nvSpPr>
          <p:cNvPr id="11" name="Text Placeholder 10">
            <a:extLst>
              <a:ext uri="{FF2B5EF4-FFF2-40B4-BE49-F238E27FC236}">
                <a16:creationId xmlns:a16="http://schemas.microsoft.com/office/drawing/2014/main" id="{1D0238C6-EDC9-431C-B062-27BAF34CDE16}"/>
              </a:ext>
            </a:extLst>
          </p:cNvPr>
          <p:cNvSpPr>
            <a:spLocks noGrp="1"/>
          </p:cNvSpPr>
          <p:nvPr>
            <p:ph type="body" sz="quarter" idx="18"/>
          </p:nvPr>
        </p:nvSpPr>
        <p:spPr>
          <a:xfrm>
            <a:off x="8163528" y="713377"/>
            <a:ext cx="3604236" cy="720000"/>
          </a:xfrm>
        </p:spPr>
        <p:txBody>
          <a:bodyPr/>
          <a:lstStyle/>
          <a:p>
            <a:pPr lvl="0" algn="l"/>
            <a:r>
              <a:rPr lang="en-US" sz="1600" dirty="0">
                <a:hlinkClick r:id="rId6"/>
              </a:rPr>
              <a:t>http://www2.cde.ca.gov/calpadshelp/default.aspx</a:t>
            </a:r>
            <a:endParaRPr lang="en-US" sz="1600" dirty="0"/>
          </a:p>
          <a:p>
            <a:pPr lvl="0" algn="l"/>
            <a:endParaRPr lang="en-US" sz="1600" dirty="0"/>
          </a:p>
        </p:txBody>
      </p:sp>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9"/>
          </p:nvPr>
        </p:nvSpPr>
        <p:spPr>
          <a:xfrm>
            <a:off x="6550052" y="2783230"/>
            <a:ext cx="1800000" cy="360000"/>
          </a:xfrm>
        </p:spPr>
        <p:txBody>
          <a:bodyPr/>
          <a:lstStyle/>
          <a:p>
            <a:r>
              <a:rPr lang="en-US" dirty="0">
                <a:solidFill>
                  <a:schemeClr val="tx1">
                    <a:lumMod val="75000"/>
                    <a:lumOff val="25000"/>
                  </a:schemeClr>
                </a:solidFill>
              </a:rPr>
              <a:t>Email</a:t>
            </a:r>
          </a:p>
        </p:txBody>
      </p:sp>
      <p:sp>
        <p:nvSpPr>
          <p:cNvPr id="13" name="Text Placeholder 12">
            <a:extLst>
              <a:ext uri="{FF2B5EF4-FFF2-40B4-BE49-F238E27FC236}">
                <a16:creationId xmlns:a16="http://schemas.microsoft.com/office/drawing/2014/main" id="{C32C294C-1590-42EF-AA55-43D984432B57}"/>
              </a:ext>
            </a:extLst>
          </p:cNvPr>
          <p:cNvSpPr>
            <a:spLocks noGrp="1"/>
          </p:cNvSpPr>
          <p:nvPr>
            <p:ph type="body" sz="quarter" idx="20"/>
          </p:nvPr>
        </p:nvSpPr>
        <p:spPr>
          <a:xfrm>
            <a:off x="8163529" y="2360169"/>
            <a:ext cx="2675023" cy="359996"/>
          </a:xfrm>
        </p:spPr>
        <p:txBody>
          <a:bodyPr/>
          <a:lstStyle/>
          <a:p>
            <a:pPr algn="l"/>
            <a:r>
              <a:rPr lang="en-US" sz="1600" dirty="0">
                <a:hlinkClick r:id="rId7"/>
              </a:rPr>
              <a:t>calpads-support@cde.ca.gov</a:t>
            </a:r>
            <a:endParaRPr lang="en-US" sz="1600" dirty="0"/>
          </a:p>
          <a:p>
            <a:pPr algn="l"/>
            <a:endParaRPr lang="en-US" sz="1600" dirty="0">
              <a:solidFill>
                <a:schemeClr val="tx1">
                  <a:lumMod val="75000"/>
                  <a:lumOff val="25000"/>
                </a:schemeClr>
              </a:solidFill>
            </a:endParaRP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C26B3923-BC78-49A9-B1F8-DF179812A30B}"/>
              </a:ext>
              <a:ext uri="{C183D7F6-B498-43B3-948B-1728B52AA6E4}">
                <adec:decorative xmlns:adec="http://schemas.microsoft.com/office/drawing/2017/decorative" val="1"/>
              </a:ext>
            </a:extLst>
          </p:cNvPr>
          <p:cNvGrpSpPr/>
          <p:nvPr/>
        </p:nvGrpSpPr>
        <p:grpSpPr>
          <a:xfrm>
            <a:off x="7107152" y="603995"/>
            <a:ext cx="685800" cy="685800"/>
            <a:chOff x="7449941" y="756300"/>
            <a:chExt cx="685800" cy="685800"/>
          </a:xfrm>
        </p:grpSpPr>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a:spLocks noChangeAspect="1"/>
            </p:cNvSpPr>
            <p:nvPr/>
          </p:nvSpPr>
          <p:spPr>
            <a:xfrm>
              <a:off x="7449941" y="756300"/>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CFCFC"/>
                </a:solidFill>
                <a:effectLst/>
                <a:uLnTx/>
                <a:uFillTx/>
                <a:latin typeface="Tahoma"/>
                <a:ea typeface="+mn-ea"/>
                <a:cs typeface="+mn-cs"/>
              </a:endParaRPr>
            </a:p>
          </p:txBody>
        </p:sp>
        <p:pic>
          <p:nvPicPr>
            <p:cNvPr id="34" name="Graphic 33" descr="Internet">
              <a:extLst>
                <a:ext uri="{FF2B5EF4-FFF2-40B4-BE49-F238E27FC236}">
                  <a16:creationId xmlns:a16="http://schemas.microsoft.com/office/drawing/2014/main" id="{01B04A53-CFF0-41E3-A36F-790D2F6B635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35441" y="825211"/>
              <a:ext cx="514800" cy="514800"/>
            </a:xfrm>
            <a:prstGeom prst="rect">
              <a:avLst/>
            </a:prstGeom>
          </p:spPr>
        </p:pic>
      </p:grpSp>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6653629" y="1729956"/>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a:spLocks noChangeAspect="1"/>
          </p:cNvSpPr>
          <p:nvPr/>
        </p:nvSpPr>
        <p:spPr>
          <a:xfrm>
            <a:off x="7107152" y="2017269"/>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2" name="Graphic 31" descr="Email">
            <a:extLst>
              <a:ext uri="{FF2B5EF4-FFF2-40B4-BE49-F238E27FC236}">
                <a16:creationId xmlns:a16="http://schemas.microsoft.com/office/drawing/2014/main" id="{A67046E4-7EA7-414C-8B67-BE9C73705C8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192652" y="2102769"/>
            <a:ext cx="514800" cy="514800"/>
          </a:xfrm>
          <a:prstGeom prst="rect">
            <a:avLst/>
          </a:prstGeom>
        </p:spPr>
      </p:pic>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6615529" y="3143277"/>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AEBBE7F-98BB-4059-8F15-7198C7DAC337}"/>
              </a:ext>
              <a:ext uri="{C183D7F6-B498-43B3-948B-1728B52AA6E4}">
                <adec:decorative xmlns:adec="http://schemas.microsoft.com/office/drawing/2017/decorative" val="1"/>
              </a:ext>
            </a:extLst>
          </p:cNvPr>
          <p:cNvSpPr>
            <a:spLocks noChangeAspect="1"/>
          </p:cNvSpPr>
          <p:nvPr/>
        </p:nvSpPr>
        <p:spPr>
          <a:xfrm>
            <a:off x="7129575" y="3431925"/>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21" name="Graphic 20" descr="Telephone">
            <a:extLst>
              <a:ext uri="{FF2B5EF4-FFF2-40B4-BE49-F238E27FC236}">
                <a16:creationId xmlns:a16="http://schemas.microsoft.com/office/drawing/2014/main" id="{E34FD3C6-9F01-4A17-AD96-054AF500405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215075" y="3517425"/>
            <a:ext cx="514800" cy="514800"/>
          </a:xfrm>
          <a:prstGeom prst="rect">
            <a:avLst/>
          </a:prstGeom>
        </p:spPr>
      </p:pic>
      <p:cxnSp>
        <p:nvCxnSpPr>
          <p:cNvPr id="28" name="Straight Connector 27">
            <a:extLst>
              <a:ext uri="{FF2B5EF4-FFF2-40B4-BE49-F238E27FC236}">
                <a16:creationId xmlns:a16="http://schemas.microsoft.com/office/drawing/2014/main" id="{FDEE8591-D916-4064-8CD3-2AD3F759B9E2}"/>
              </a:ext>
              <a:ext uri="{C183D7F6-B498-43B3-948B-1728B52AA6E4}">
                <adec:decorative xmlns:adec="http://schemas.microsoft.com/office/drawing/2017/decorative" val="1"/>
              </a:ext>
            </a:extLst>
          </p:cNvPr>
          <p:cNvCxnSpPr>
            <a:cxnSpLocks/>
          </p:cNvCxnSpPr>
          <p:nvPr/>
        </p:nvCxnSpPr>
        <p:spPr>
          <a:xfrm>
            <a:off x="6786786" y="4617637"/>
            <a:ext cx="15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A892DD94-78B8-4911-A32B-3B174E2921B2}"/>
              </a:ext>
              <a:ext uri="{C183D7F6-B498-43B3-948B-1728B52AA6E4}">
                <adec:decorative xmlns:adec="http://schemas.microsoft.com/office/drawing/2017/decorative" val="1"/>
              </a:ext>
            </a:extLst>
          </p:cNvPr>
          <p:cNvSpPr>
            <a:spLocks noChangeAspect="1"/>
          </p:cNvSpPr>
          <p:nvPr/>
        </p:nvSpPr>
        <p:spPr>
          <a:xfrm>
            <a:off x="7144356" y="4886471"/>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0" name="Graphic 29" descr="Chat">
            <a:extLst>
              <a:ext uri="{FF2B5EF4-FFF2-40B4-BE49-F238E27FC236}">
                <a16:creationId xmlns:a16="http://schemas.microsoft.com/office/drawing/2014/main" id="{72D31FC8-7143-4EC0-8D99-6AE8BC0B8DF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229856" y="4971971"/>
            <a:ext cx="514800" cy="514800"/>
          </a:xfrm>
          <a:prstGeom prst="rect">
            <a:avLst/>
          </a:prstGeom>
        </p:spPr>
      </p:pic>
      <p:cxnSp>
        <p:nvCxnSpPr>
          <p:cNvPr id="20" name="Straight Connector 19">
            <a:extLst>
              <a:ext uri="{FF2B5EF4-FFF2-40B4-BE49-F238E27FC236}">
                <a16:creationId xmlns:a16="http://schemas.microsoft.com/office/drawing/2014/main" id="{59D2C94E-1924-4389-B84A-2828D610B220}"/>
              </a:ext>
              <a:ext uri="{C183D7F6-B498-43B3-948B-1728B52AA6E4}">
                <adec:decorative xmlns:adec="http://schemas.microsoft.com/office/drawing/2017/decorative" val="1"/>
              </a:ext>
            </a:extLst>
          </p:cNvPr>
          <p:cNvCxnSpPr>
            <a:cxnSpLocks/>
          </p:cNvCxnSpPr>
          <p:nvPr/>
        </p:nvCxnSpPr>
        <p:spPr>
          <a:xfrm>
            <a:off x="6713256" y="6043608"/>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lide Number Placeholder 13">
            <a:extLst>
              <a:ext uri="{FF2B5EF4-FFF2-40B4-BE49-F238E27FC236}">
                <a16:creationId xmlns:a16="http://schemas.microsoft.com/office/drawing/2014/main" id="{49176B23-2456-400D-AA85-3673427CB4E0}"/>
              </a:ext>
            </a:extLst>
          </p:cNvPr>
          <p:cNvSpPr>
            <a:spLocks noGrp="1"/>
          </p:cNvSpPr>
          <p:nvPr>
            <p:ph type="sldNum" sz="quarter" idx="11"/>
          </p:nvPr>
        </p:nvSpPr>
        <p:spPr/>
        <p:txBody>
          <a:bodyPr/>
          <a:lstStyle/>
          <a:p>
            <a:pPr>
              <a:defRPr/>
            </a:pPr>
            <a:fld id="{11B520B1-6943-4489-92FF-75F2493CCD07}" type="slidenum">
              <a:rPr lang="en-US" smtClean="0"/>
              <a:pPr>
                <a:defRPr/>
              </a:pPr>
              <a:t>47</a:t>
            </a:fld>
            <a:endParaRPr lang="en-US"/>
          </a:p>
        </p:txBody>
      </p:sp>
    </p:spTree>
    <p:extLst>
      <p:ext uri="{BB962C8B-B14F-4D97-AF65-F5344CB8AC3E}">
        <p14:creationId xmlns:p14="http://schemas.microsoft.com/office/powerpoint/2010/main" val="277262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4)">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26" title="Testimonial Shadow">
            <a:extLst>
              <a:ext uri="{FF2B5EF4-FFF2-40B4-BE49-F238E27FC236}">
                <a16:creationId xmlns:a16="http://schemas.microsoft.com/office/drawing/2014/main" id="{63CF5A3D-E6FE-4E24-987B-114B6983A76B}"/>
              </a:ext>
            </a:extLst>
          </p:cNvPr>
          <p:cNvSpPr txBox="1">
            <a:spLocks/>
          </p:cNvSpPr>
          <p:nvPr/>
        </p:nvSpPr>
        <p:spPr>
          <a:xfrm>
            <a:off x="1865991" y="1838181"/>
            <a:ext cx="3821055" cy="2580550"/>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33" name="Isosceles Triangle 32">
            <a:extLst>
              <a:ext uri="{FF2B5EF4-FFF2-40B4-BE49-F238E27FC236}">
                <a16:creationId xmlns:a16="http://schemas.microsoft.com/office/drawing/2014/main" id="{2651CFC8-4C75-4552-B304-9F0895B0DDAD}"/>
              </a:ext>
              <a:ext uri="{C183D7F6-B498-43B3-948B-1728B52AA6E4}">
                <adec:decorative xmlns:adec="http://schemas.microsoft.com/office/drawing/2017/decorative" val="1"/>
              </a:ext>
            </a:extLst>
          </p:cNvPr>
          <p:cNvSpPr/>
          <p:nvPr/>
        </p:nvSpPr>
        <p:spPr>
          <a:xfrm rot="8031906" flipH="1">
            <a:off x="3632229" y="3309201"/>
            <a:ext cx="1199086" cy="1638300"/>
          </a:xfrm>
          <a:prstGeom prst="triangle">
            <a:avLst/>
          </a:prstGeom>
          <a:solidFill>
            <a:schemeClr val="bg1">
              <a:lumMod val="95000"/>
            </a:schemeClr>
          </a:solidFill>
        </p:spPr>
        <p:txBody>
          <a:bodyPr vert="horz" lIns="0" tIns="0" rIns="0" bIns="0" rtlCol="0" anchor="ctr">
            <a:no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38" name="Text Placeholder 26" title="Testimonial Shadow">
            <a:extLst>
              <a:ext uri="{FF2B5EF4-FFF2-40B4-BE49-F238E27FC236}">
                <a16:creationId xmlns:a16="http://schemas.microsoft.com/office/drawing/2014/main" id="{D26DBB43-1FE8-4F1C-AC2D-18197EAE4A86}"/>
              </a:ext>
            </a:extLst>
          </p:cNvPr>
          <p:cNvSpPr txBox="1">
            <a:spLocks/>
          </p:cNvSpPr>
          <p:nvPr/>
        </p:nvSpPr>
        <p:spPr>
          <a:xfrm>
            <a:off x="6496804" y="3030393"/>
            <a:ext cx="3821055" cy="2580550"/>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36" name="Isosceles Triangle 35">
            <a:extLst>
              <a:ext uri="{FF2B5EF4-FFF2-40B4-BE49-F238E27FC236}">
                <a16:creationId xmlns:a16="http://schemas.microsoft.com/office/drawing/2014/main" id="{8C60CF3E-F7CF-4588-94B7-06B17195A378}"/>
              </a:ext>
              <a:ext uri="{C183D7F6-B498-43B3-948B-1728B52AA6E4}">
                <adec:decorative xmlns:adec="http://schemas.microsoft.com/office/drawing/2017/decorative" val="1"/>
              </a:ext>
            </a:extLst>
          </p:cNvPr>
          <p:cNvSpPr/>
          <p:nvPr/>
        </p:nvSpPr>
        <p:spPr>
          <a:xfrm rot="8031906" flipV="1">
            <a:off x="6785551" y="2139789"/>
            <a:ext cx="1199086" cy="1638300"/>
          </a:xfrm>
          <a:prstGeom prst="triangle">
            <a:avLst/>
          </a:prstGeom>
          <a:solidFill>
            <a:schemeClr val="bg1">
              <a:lumMod val="95000"/>
            </a:schemeClr>
          </a:solidFill>
        </p:spPr>
        <p:txBody>
          <a:bodyPr vert="horz" lIns="0" tIns="0" rIns="0" bIns="0" rtlCol="0" anchor="ctr">
            <a:no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2" name="Title 1">
            <a:extLst>
              <a:ext uri="{FF2B5EF4-FFF2-40B4-BE49-F238E27FC236}">
                <a16:creationId xmlns:a16="http://schemas.microsoft.com/office/drawing/2014/main" id="{5FAEC97E-A437-4843-81CB-2F215D3EA4E5}"/>
              </a:ext>
            </a:extLst>
          </p:cNvPr>
          <p:cNvSpPr>
            <a:spLocks noGrp="1"/>
          </p:cNvSpPr>
          <p:nvPr>
            <p:ph type="title"/>
          </p:nvPr>
        </p:nvSpPr>
        <p:spPr>
          <a:xfrm>
            <a:off x="432000" y="271616"/>
            <a:ext cx="11340000" cy="432000"/>
          </a:xfrm>
        </p:spPr>
        <p:txBody>
          <a:bodyPr/>
          <a:lstStyle/>
          <a:p>
            <a:r>
              <a:rPr lang="en-US" dirty="0">
                <a:solidFill>
                  <a:schemeClr val="tx1"/>
                </a:solidFill>
              </a:rPr>
              <a:t>Feedback</a:t>
            </a:r>
          </a:p>
        </p:txBody>
      </p:sp>
      <p:sp>
        <p:nvSpPr>
          <p:cNvPr id="4" name="Footer Placeholder 3">
            <a:extLst>
              <a:ext uri="{FF2B5EF4-FFF2-40B4-BE49-F238E27FC236}">
                <a16:creationId xmlns:a16="http://schemas.microsoft.com/office/drawing/2014/main" id="{F0914A3F-CA7C-42C4-A9C6-A1C56795351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Work-Based Learning Data Population v1.1 November 24, 2020</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9633E64F-4DBA-44B0-97B6-58474E70EB7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5" name="Text Placeholder 4" title="Testimonial Text">
            <a:extLst>
              <a:ext uri="{FF2B5EF4-FFF2-40B4-BE49-F238E27FC236}">
                <a16:creationId xmlns:a16="http://schemas.microsoft.com/office/drawing/2014/main" id="{D3659FA1-93D3-46F2-9245-9BB2309C53A4}"/>
              </a:ext>
            </a:extLst>
          </p:cNvPr>
          <p:cNvSpPr>
            <a:spLocks noGrp="1"/>
          </p:cNvSpPr>
          <p:nvPr>
            <p:ph type="body" sz="quarter" idx="32"/>
          </p:nvPr>
        </p:nvSpPr>
        <p:spPr>
          <a:xfrm>
            <a:off x="1815984" y="1853522"/>
            <a:ext cx="3541655" cy="2224950"/>
          </a:xfrm>
          <a:solidFill>
            <a:srgbClr val="EDECED"/>
          </a:solidFill>
        </p:spPr>
        <p:txBody>
          <a:bodyPr/>
          <a:lstStyle/>
          <a:p>
            <a:r>
              <a:rPr lang="en-US" b="1" dirty="0">
                <a:solidFill>
                  <a:schemeClr val="tx1">
                    <a:lumMod val="75000"/>
                    <a:lumOff val="25000"/>
                  </a:schemeClr>
                </a:solidFill>
              </a:rPr>
              <a:t>        </a:t>
            </a:r>
          </a:p>
          <a:p>
            <a:endParaRPr lang="en-US" b="1" dirty="0">
              <a:solidFill>
                <a:schemeClr val="tx1">
                  <a:lumMod val="75000"/>
                  <a:lumOff val="25000"/>
                </a:schemeClr>
              </a:solidFill>
            </a:endParaRPr>
          </a:p>
          <a:p>
            <a:r>
              <a:rPr lang="en-US" b="1" dirty="0">
                <a:solidFill>
                  <a:schemeClr val="tx1">
                    <a:lumMod val="75000"/>
                    <a:lumOff val="25000"/>
                  </a:schemeClr>
                </a:solidFill>
              </a:rPr>
              <a:t>            I have a question…</a:t>
            </a:r>
            <a:endParaRPr lang="en-US" i="1" dirty="0">
              <a:latin typeface="Calibri" pitchFamily="34" charset="0"/>
            </a:endParaRPr>
          </a:p>
          <a:p>
            <a:endParaRPr lang="en-US" dirty="0">
              <a:solidFill>
                <a:schemeClr val="tx1">
                  <a:lumMod val="75000"/>
                  <a:lumOff val="25000"/>
                </a:schemeClr>
              </a:solidFill>
            </a:endParaRPr>
          </a:p>
        </p:txBody>
      </p:sp>
      <p:sp>
        <p:nvSpPr>
          <p:cNvPr id="27" name="Text Placeholder 26" title="Testimonial Text">
            <a:extLst>
              <a:ext uri="{FF2B5EF4-FFF2-40B4-BE49-F238E27FC236}">
                <a16:creationId xmlns:a16="http://schemas.microsoft.com/office/drawing/2014/main" id="{36D1E065-62B5-4D94-BE31-531E357C79F1}"/>
              </a:ext>
            </a:extLst>
          </p:cNvPr>
          <p:cNvSpPr>
            <a:spLocks noGrp="1"/>
          </p:cNvSpPr>
          <p:nvPr>
            <p:ph type="body" sz="quarter" idx="34"/>
          </p:nvPr>
        </p:nvSpPr>
        <p:spPr>
          <a:xfrm>
            <a:off x="6577606" y="3011883"/>
            <a:ext cx="3541655" cy="2224950"/>
          </a:xfrm>
        </p:spPr>
        <p:txBody>
          <a:bodyPr/>
          <a:lstStyle/>
          <a:p>
            <a:r>
              <a:rPr lang="en-US" b="1" dirty="0">
                <a:solidFill>
                  <a:schemeClr val="tx1">
                    <a:lumMod val="75000"/>
                    <a:lumOff val="25000"/>
                  </a:schemeClr>
                </a:solidFill>
              </a:rPr>
              <a:t>Please complete survey…</a:t>
            </a:r>
          </a:p>
          <a:p>
            <a:r>
              <a:rPr lang="en-US" i="1" dirty="0">
                <a:latin typeface="Calibri" pitchFamily="34" charset="0"/>
                <a:hlinkClick r:id="rId3"/>
              </a:rPr>
              <a:t>https://bit.ly/2MXsECg</a:t>
            </a:r>
            <a:endParaRPr lang="en-US" i="1" dirty="0">
              <a:latin typeface="Calibri" pitchFamily="34" charset="0"/>
            </a:endParaRPr>
          </a:p>
        </p:txBody>
      </p:sp>
      <p:grpSp>
        <p:nvGrpSpPr>
          <p:cNvPr id="47" name="Group 46" title="Quotation Marks">
            <a:extLst>
              <a:ext uri="{FF2B5EF4-FFF2-40B4-BE49-F238E27FC236}">
                <a16:creationId xmlns:a16="http://schemas.microsoft.com/office/drawing/2014/main" id="{8A4B623C-7D54-49B8-88C2-371525C054A9}"/>
              </a:ext>
            </a:extLst>
          </p:cNvPr>
          <p:cNvGrpSpPr/>
          <p:nvPr/>
        </p:nvGrpSpPr>
        <p:grpSpPr>
          <a:xfrm>
            <a:off x="1966934" y="1959044"/>
            <a:ext cx="3358880" cy="432000"/>
            <a:chOff x="582750" y="1942266"/>
            <a:chExt cx="3358880" cy="432000"/>
          </a:xfrm>
        </p:grpSpPr>
        <p:sp>
          <p:nvSpPr>
            <p:cNvPr id="13" name="Title 1" title="Quotation Mark">
              <a:extLst>
                <a:ext uri="{FF2B5EF4-FFF2-40B4-BE49-F238E27FC236}">
                  <a16:creationId xmlns:a16="http://schemas.microsoft.com/office/drawing/2014/main" id="{38226AF8-9F0B-4E81-AA01-3212E6D9C3F9}"/>
                </a:ext>
              </a:extLst>
            </p:cNvPr>
            <p:cNvSpPr txBox="1">
              <a:spLocks/>
            </p:cNvSpPr>
            <p:nvPr/>
          </p:nvSpPr>
          <p:spPr>
            <a:xfrm>
              <a:off x="582750" y="1942266"/>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3DC1BD"/>
                  </a:solidFill>
                  <a:effectLst/>
                  <a:uLnTx/>
                  <a:uFillTx/>
                  <a:latin typeface="Arial Black"/>
                  <a:ea typeface="+mj-ea"/>
                  <a:cs typeface="+mj-cs"/>
                </a:rPr>
                <a:t>“</a:t>
              </a:r>
            </a:p>
          </p:txBody>
        </p:sp>
        <p:sp>
          <p:nvSpPr>
            <p:cNvPr id="14" name="Title 1" title="Quotation Mark">
              <a:extLst>
                <a:ext uri="{FF2B5EF4-FFF2-40B4-BE49-F238E27FC236}">
                  <a16:creationId xmlns:a16="http://schemas.microsoft.com/office/drawing/2014/main" id="{F140743B-0061-458D-A004-A08E6D191697}"/>
                </a:ext>
              </a:extLst>
            </p:cNvPr>
            <p:cNvSpPr txBox="1">
              <a:spLocks/>
            </p:cNvSpPr>
            <p:nvPr/>
          </p:nvSpPr>
          <p:spPr>
            <a:xfrm>
              <a:off x="3458215" y="1942266"/>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3DC1BD"/>
                  </a:solidFill>
                  <a:effectLst/>
                  <a:uLnTx/>
                  <a:uFillTx/>
                  <a:latin typeface="Arial Black"/>
                  <a:ea typeface="+mj-ea"/>
                  <a:cs typeface="+mj-cs"/>
                </a:rPr>
                <a:t>”</a:t>
              </a:r>
            </a:p>
          </p:txBody>
        </p:sp>
      </p:grpSp>
      <p:grpSp>
        <p:nvGrpSpPr>
          <p:cNvPr id="48" name="Group 47" title="Quotation Marks">
            <a:extLst>
              <a:ext uri="{FF2B5EF4-FFF2-40B4-BE49-F238E27FC236}">
                <a16:creationId xmlns:a16="http://schemas.microsoft.com/office/drawing/2014/main" id="{50B17079-D53B-4A87-B8DC-90C7BF713900}"/>
              </a:ext>
            </a:extLst>
          </p:cNvPr>
          <p:cNvGrpSpPr/>
          <p:nvPr/>
        </p:nvGrpSpPr>
        <p:grpSpPr>
          <a:xfrm>
            <a:off x="6639684" y="3145904"/>
            <a:ext cx="3358880" cy="432000"/>
            <a:chOff x="4468052" y="3707170"/>
            <a:chExt cx="3358880" cy="432000"/>
          </a:xfrm>
        </p:grpSpPr>
        <p:sp>
          <p:nvSpPr>
            <p:cNvPr id="18" name="Title 1" title="Quotation Mark">
              <a:extLst>
                <a:ext uri="{FF2B5EF4-FFF2-40B4-BE49-F238E27FC236}">
                  <a16:creationId xmlns:a16="http://schemas.microsoft.com/office/drawing/2014/main" id="{BC33B0C5-2D89-4449-B1AF-C794737CC261}"/>
                </a:ext>
              </a:extLst>
            </p:cNvPr>
            <p:cNvSpPr txBox="1">
              <a:spLocks/>
            </p:cNvSpPr>
            <p:nvPr/>
          </p:nvSpPr>
          <p:spPr>
            <a:xfrm>
              <a:off x="4468052"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555FAD"/>
                  </a:solidFill>
                  <a:effectLst/>
                  <a:uLnTx/>
                  <a:uFillTx/>
                  <a:latin typeface="Arial Black"/>
                  <a:ea typeface="+mj-ea"/>
                  <a:cs typeface="+mj-cs"/>
                </a:rPr>
                <a:t>“</a:t>
              </a:r>
            </a:p>
          </p:txBody>
        </p:sp>
        <p:sp>
          <p:nvSpPr>
            <p:cNvPr id="19" name="Title 1" title="Quotation Mark">
              <a:extLst>
                <a:ext uri="{FF2B5EF4-FFF2-40B4-BE49-F238E27FC236}">
                  <a16:creationId xmlns:a16="http://schemas.microsoft.com/office/drawing/2014/main" id="{D179C67C-63D4-4501-A7BE-E51183200C7D}"/>
                </a:ext>
              </a:extLst>
            </p:cNvPr>
            <p:cNvSpPr txBox="1">
              <a:spLocks/>
            </p:cNvSpPr>
            <p:nvPr/>
          </p:nvSpPr>
          <p:spPr>
            <a:xfrm>
              <a:off x="7343517"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555FAD"/>
                  </a:solidFill>
                  <a:effectLst/>
                  <a:uLnTx/>
                  <a:uFillTx/>
                  <a:latin typeface="Arial Black"/>
                  <a:ea typeface="+mj-ea"/>
                  <a:cs typeface="+mj-cs"/>
                </a:rPr>
                <a:t>”</a:t>
              </a:r>
            </a:p>
          </p:txBody>
        </p:sp>
      </p:grpSp>
    </p:spTree>
    <p:extLst>
      <p:ext uri="{BB962C8B-B14F-4D97-AF65-F5344CB8AC3E}">
        <p14:creationId xmlns:p14="http://schemas.microsoft.com/office/powerpoint/2010/main" val="28114993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CE021B-165F-5242-A28F-7358B1EBF50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048" y="-1"/>
            <a:ext cx="11336785" cy="6791417"/>
          </a:xfrm>
          <a:prstGeom prst="rect">
            <a:avLst/>
          </a:prstGeom>
        </p:spPr>
      </p:pic>
      <p:sp>
        <p:nvSpPr>
          <p:cNvPr id="32" name="Rectangle 31">
            <a:extLst>
              <a:ext uri="{FF2B5EF4-FFF2-40B4-BE49-F238E27FC236}">
                <a16:creationId xmlns:a16="http://schemas.microsoft.com/office/drawing/2014/main" id="{A851B3CA-790D-465D-9B97-AA9876E357B9}"/>
              </a:ext>
              <a:ext uri="{C183D7F6-B498-43B3-948B-1728B52AA6E4}">
                <adec:decorative xmlns:adec="http://schemas.microsoft.com/office/drawing/2017/decorative" val="1"/>
              </a:ext>
            </a:extLst>
          </p:cNvPr>
          <p:cNvSpPr/>
          <p:nvPr/>
        </p:nvSpPr>
        <p:spPr>
          <a:xfrm>
            <a:off x="6336000" y="0"/>
            <a:ext cx="3979575" cy="6858000"/>
          </a:xfrm>
          <a:prstGeom prst="rect">
            <a:avLst/>
          </a:prstGeom>
          <a:solidFill>
            <a:srgbClr val="3FC1BD">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p:txBody>
          <a:bodyPr/>
          <a:lstStyle/>
          <a:p>
            <a:r>
              <a:rPr lang="en-US" dirty="0">
                <a:solidFill>
                  <a:schemeClr val="bg2"/>
                </a:solidFill>
              </a:rPr>
              <a:t>Thank You</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lstStyle/>
          <a:p>
            <a:r>
              <a:rPr lang="en-US" dirty="0"/>
              <a:t>CSIS Training Team</a:t>
            </a:r>
          </a:p>
        </p:txBody>
      </p:sp>
      <p:sp>
        <p:nvSpPr>
          <p:cNvPr id="18" name="Text Placeholder 17">
            <a:extLst>
              <a:ext uri="{FF2B5EF4-FFF2-40B4-BE49-F238E27FC236}">
                <a16:creationId xmlns:a16="http://schemas.microsoft.com/office/drawing/2014/main" id="{31CED8F1-B63A-4FD2-9699-34AD761A8805}"/>
              </a:ext>
            </a:extLst>
          </p:cNvPr>
          <p:cNvSpPr>
            <a:spLocks noGrp="1"/>
          </p:cNvSpPr>
          <p:nvPr>
            <p:ph type="body" sz="quarter" idx="12"/>
          </p:nvPr>
        </p:nvSpPr>
        <p:spPr bwMode="gray">
          <a:xfrm>
            <a:off x="6905625" y="5412943"/>
            <a:ext cx="3206750" cy="247650"/>
          </a:xfrm>
        </p:spPr>
        <p:txBody>
          <a:bodyPr/>
          <a:lstStyle/>
          <a:p>
            <a:r>
              <a:rPr lang="en-US" dirty="0"/>
              <a:t>916-325-9200</a:t>
            </a:r>
          </a:p>
        </p:txBody>
      </p:sp>
      <p:sp>
        <p:nvSpPr>
          <p:cNvPr id="19" name="Text Placeholder 18">
            <a:extLst>
              <a:ext uri="{FF2B5EF4-FFF2-40B4-BE49-F238E27FC236}">
                <a16:creationId xmlns:a16="http://schemas.microsoft.com/office/drawing/2014/main" id="{E48632CD-1506-46F5-A0DE-640903269D93}"/>
              </a:ext>
            </a:extLst>
          </p:cNvPr>
          <p:cNvSpPr>
            <a:spLocks noGrp="1"/>
          </p:cNvSpPr>
          <p:nvPr>
            <p:ph type="body" sz="quarter" idx="13"/>
          </p:nvPr>
        </p:nvSpPr>
        <p:spPr bwMode="gray">
          <a:xfrm>
            <a:off x="6905625" y="5768111"/>
            <a:ext cx="3206750" cy="247650"/>
          </a:xfrm>
        </p:spPr>
        <p:txBody>
          <a:bodyPr/>
          <a:lstStyle/>
          <a:p>
            <a:r>
              <a:rPr lang="en-US" dirty="0" err="1"/>
              <a:t>csistraining@fcmat.org</a:t>
            </a:r>
            <a:endParaRPr lang="en-US" dirty="0"/>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48225"/>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21" name="Graphic 20" descr="User" title="Icon - Presenter Name">
            <a:extLst>
              <a:ext uri="{FF2B5EF4-FFF2-40B4-BE49-F238E27FC236}">
                <a16:creationId xmlns:a16="http://schemas.microsoft.com/office/drawing/2014/main" id="{97242EBD-470B-4FB1-9B4C-E6DCB282152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82150" y="5034270"/>
            <a:ext cx="218900" cy="218900"/>
          </a:xfrm>
          <a:prstGeom prst="rect">
            <a:avLst/>
          </a:prstGeom>
        </p:spPr>
      </p:pic>
      <p:pic>
        <p:nvPicPr>
          <p:cNvPr id="25" name="Graphic 24" descr="Smart Phone" title="Icon - Presenter Phone Number">
            <a:extLst>
              <a:ext uri="{FF2B5EF4-FFF2-40B4-BE49-F238E27FC236}">
                <a16:creationId xmlns:a16="http://schemas.microsoft.com/office/drawing/2014/main" id="{B1BC719A-AAF0-4DB7-9856-CF7AC6A9880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82150" y="5388742"/>
            <a:ext cx="218900" cy="218900"/>
          </a:xfrm>
          <a:prstGeom prst="rect">
            <a:avLst/>
          </a:prstGeom>
        </p:spPr>
      </p:pic>
      <p:pic>
        <p:nvPicPr>
          <p:cNvPr id="23" name="Graphic 22" descr="Envelope" title="Icon Presenter Email">
            <a:extLst>
              <a:ext uri="{FF2B5EF4-FFF2-40B4-BE49-F238E27FC236}">
                <a16:creationId xmlns:a16="http://schemas.microsoft.com/office/drawing/2014/main" id="{D99072B1-8690-4652-9009-362F46A213C2}"/>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582150" y="5780263"/>
            <a:ext cx="218900" cy="218900"/>
          </a:xfrm>
          <a:prstGeom prst="rect">
            <a:avLst/>
          </a:prstGeom>
        </p:spPr>
      </p:pic>
      <p:pic>
        <p:nvPicPr>
          <p:cNvPr id="17" name="Graphic 16" descr="World">
            <a:extLst>
              <a:ext uri="{FF2B5EF4-FFF2-40B4-BE49-F238E27FC236}">
                <a16:creationId xmlns:a16="http://schemas.microsoft.com/office/drawing/2014/main" id="{67AFAC0E-54F2-8843-9BDA-C965BFBBFBFB}"/>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576383" y="6123279"/>
            <a:ext cx="231342" cy="231342"/>
          </a:xfrm>
          <a:prstGeom prst="rect">
            <a:avLst/>
          </a:prstGeom>
        </p:spPr>
      </p:pic>
      <p:sp>
        <p:nvSpPr>
          <p:cNvPr id="26" name="Text Placeholder 18">
            <a:extLst>
              <a:ext uri="{FF2B5EF4-FFF2-40B4-BE49-F238E27FC236}">
                <a16:creationId xmlns:a16="http://schemas.microsoft.com/office/drawing/2014/main" id="{2EA3E05A-60C4-CD45-A7AC-1F20F4D95F6A}"/>
              </a:ext>
            </a:extLst>
          </p:cNvPr>
          <p:cNvSpPr txBox="1">
            <a:spLocks/>
          </p:cNvSpPr>
          <p:nvPr/>
        </p:nvSpPr>
        <p:spPr bwMode="gray">
          <a:xfrm>
            <a:off x="6905625" y="6123279"/>
            <a:ext cx="3206750" cy="24765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hlinkClick r:id="rId12">
                  <a:extLst>
                    <a:ext uri="{A12FA001-AC4F-418D-AE19-62706E023703}">
                      <ahyp:hlinkClr xmlns:ahyp="http://schemas.microsoft.com/office/drawing/2018/hyperlinkcolor" val="tx"/>
                    </a:ext>
                  </a:extLst>
                </a:hlinkClick>
              </a:rPr>
              <a:t>https://csis.fcmat.org/</a:t>
            </a:r>
            <a:endParaRPr lang="en-US" dirty="0"/>
          </a:p>
        </p:txBody>
      </p:sp>
      <p:pic>
        <p:nvPicPr>
          <p:cNvPr id="15" name="Graphic 14" descr="CALPADS logo">
            <a:extLst>
              <a:ext uri="{FF2B5EF4-FFF2-40B4-BE49-F238E27FC236}">
                <a16:creationId xmlns:a16="http://schemas.microsoft.com/office/drawing/2014/main" id="{F70BEA4E-5272-4EB3-8E71-8C131B18C4C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82506" y="71437"/>
            <a:ext cx="1868667" cy="533905"/>
          </a:xfrm>
          <a:prstGeom prst="rect">
            <a:avLst/>
          </a:prstGeom>
        </p:spPr>
      </p:pic>
    </p:spTree>
    <p:extLst>
      <p:ext uri="{BB962C8B-B14F-4D97-AF65-F5344CB8AC3E}">
        <p14:creationId xmlns:p14="http://schemas.microsoft.com/office/powerpoint/2010/main" val="168567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additive="base">
                                        <p:cTn id="2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
                                            <p:txEl>
                                              <p:pRg st="0" end="0"/>
                                            </p:txEl>
                                          </p:spTgt>
                                        </p:tgtEl>
                                        <p:attrNameLst>
                                          <p:attrName>style.visibility</p:attrName>
                                        </p:attrNameLst>
                                      </p:cBhvr>
                                      <p:to>
                                        <p:strVal val="visible"/>
                                      </p:to>
                                    </p:set>
                                    <p:anim calcmode="lin" valueType="num">
                                      <p:cBhvr additive="base">
                                        <p:cTn id="31"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9">
                                            <p:txEl>
                                              <p:pRg st="0" end="0"/>
                                            </p:txEl>
                                          </p:spTgt>
                                        </p:tgtEl>
                                        <p:attrNameLst>
                                          <p:attrName>style.visibility</p:attrName>
                                        </p:attrNameLst>
                                      </p:cBhvr>
                                      <p:to>
                                        <p:strVal val="visible"/>
                                      </p:to>
                                    </p:set>
                                    <p:anim calcmode="lin" valueType="num">
                                      <p:cBhvr additive="base">
                                        <p:cTn id="39"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9">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 grpId="0"/>
      <p:bldP spid="3" grpId="0" build="p"/>
      <p:bldP spid="18" grpId="0" build="p"/>
      <p:bldP spid="19" grpId="0" build="p"/>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7F72BCA-EE24-40BE-9ECA-E10C9BA55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D3BD2B-8F1D-4BE7-9C78-16AA345DDA1A}"/>
              </a:ext>
            </a:extLst>
          </p:cNvPr>
          <p:cNvSpPr>
            <a:spLocks noGrp="1"/>
          </p:cNvSpPr>
          <p:nvPr>
            <p:ph type="title"/>
          </p:nvPr>
        </p:nvSpPr>
        <p:spPr>
          <a:xfrm>
            <a:off x="6775703" y="566928"/>
            <a:ext cx="4578337" cy="1161288"/>
          </a:xfrm>
        </p:spPr>
        <p:txBody>
          <a:bodyPr anchor="b">
            <a:normAutofit/>
          </a:bodyPr>
          <a:lstStyle/>
          <a:p>
            <a:r>
              <a:rPr lang="en-US" sz="3600" dirty="0">
                <a:latin typeface="Arial Black" panose="020B0A04020102020204" pitchFamily="34" charset="0"/>
              </a:rPr>
              <a:t>What is Work-based Learning?</a:t>
            </a:r>
          </a:p>
        </p:txBody>
      </p:sp>
      <p:pic>
        <p:nvPicPr>
          <p:cNvPr id="18434" name="Picture 2" descr="Idea Management: Definition &amp; Best Practices From Product Managers">
            <a:extLst>
              <a:ext uri="{FF2B5EF4-FFF2-40B4-BE49-F238E27FC236}">
                <a16:creationId xmlns:a16="http://schemas.microsoft.com/office/drawing/2014/main" id="{C2F64799-1D2E-448F-853A-A99F1D45EC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12" r="1510"/>
          <a:stretch/>
        </p:blipFill>
        <p:spPr bwMode="auto">
          <a:xfrm>
            <a:off x="838199" y="566928"/>
            <a:ext cx="5157216" cy="528523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0101817-3E51-4738-B1B0-714E017C41CF}"/>
              </a:ext>
            </a:extLst>
          </p:cNvPr>
          <p:cNvSpPr>
            <a:spLocks noGrp="1"/>
          </p:cNvSpPr>
          <p:nvPr>
            <p:ph idx="1"/>
          </p:nvPr>
        </p:nvSpPr>
        <p:spPr>
          <a:xfrm>
            <a:off x="6775704" y="2057400"/>
            <a:ext cx="4572000" cy="3776472"/>
          </a:xfrm>
        </p:spPr>
        <p:txBody>
          <a:bodyPr>
            <a:normAutofit/>
          </a:bodyPr>
          <a:lstStyle/>
          <a:p>
            <a:r>
              <a:rPr lang="en-US" sz="2000" dirty="0"/>
              <a:t>Work-based Learning is an education strategy that links classroom instruction to work-related experiences, aims to increase students’ technical skills and knowledge, and helps shape career decision making. Work-based learning is offered on campuses or in community locations and includes explorations, simulations, student-led enterprise, service learning, community classroom or cooperative education, internships, and apprenticeships</a:t>
            </a:r>
          </a:p>
        </p:txBody>
      </p:sp>
      <p:sp>
        <p:nvSpPr>
          <p:cNvPr id="73" name="Rectangle 72">
            <a:extLst>
              <a:ext uri="{FF2B5EF4-FFF2-40B4-BE49-F238E27FC236}">
                <a16:creationId xmlns:a16="http://schemas.microsoft.com/office/drawing/2014/main" id="{6B3C4597-DD46-4BFC-B999-C52879B95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6112341"/>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5" name="Rectangle 74">
            <a:extLst>
              <a:ext uri="{FF2B5EF4-FFF2-40B4-BE49-F238E27FC236}">
                <a16:creationId xmlns:a16="http://schemas.microsoft.com/office/drawing/2014/main" id="{632B59AC-0160-4F1D-934F-B7D8B6AE44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034272" y="3817404"/>
            <a:ext cx="54864" cy="45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 name="Rectangle 7">
            <a:extLst>
              <a:ext uri="{FF2B5EF4-FFF2-40B4-BE49-F238E27FC236}">
                <a16:creationId xmlns:a16="http://schemas.microsoft.com/office/drawing/2014/main" id="{B3D0B5C6-6B6F-430F-A797-440126B2E285}"/>
              </a:ext>
              <a:ext uri="{C183D7F6-B498-43B3-948B-1728B52AA6E4}">
                <adec:decorative xmlns:adec="http://schemas.microsoft.com/office/drawing/2017/decorative" val="1"/>
              </a:ext>
            </a:extLst>
          </p:cNvPr>
          <p:cNvSpPr/>
          <p:nvPr/>
        </p:nvSpPr>
        <p:spPr>
          <a:xfrm>
            <a:off x="0" y="6365364"/>
            <a:ext cx="12192000" cy="42120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Slide Number Placeholder 5">
            <a:extLst>
              <a:ext uri="{FF2B5EF4-FFF2-40B4-BE49-F238E27FC236}">
                <a16:creationId xmlns:a16="http://schemas.microsoft.com/office/drawing/2014/main" id="{CACD3304-BD3F-4E45-B069-628E637BBEC9}"/>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5</a:t>
            </a:fld>
            <a:endParaRPr lang="en-US"/>
          </a:p>
        </p:txBody>
      </p:sp>
      <p:sp>
        <p:nvSpPr>
          <p:cNvPr id="11" name="Rectangle 10">
            <a:extLst>
              <a:ext uri="{FF2B5EF4-FFF2-40B4-BE49-F238E27FC236}">
                <a16:creationId xmlns:a16="http://schemas.microsoft.com/office/drawing/2014/main" id="{59BF058E-4FCA-4F1F-81BB-B754D51CAC59}"/>
              </a:ext>
              <a:ext uri="{C183D7F6-B498-43B3-948B-1728B52AA6E4}">
                <adec:decorative xmlns:adec="http://schemas.microsoft.com/office/drawing/2017/decorative" val="1"/>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D0144895-AD7D-4F3E-9D54-749AEC9D4FFB}"/>
              </a:ext>
              <a:ext uri="{C183D7F6-B498-43B3-948B-1728B52AA6E4}">
                <adec:decorative xmlns:adec="http://schemas.microsoft.com/office/drawing/2017/decorative" val="1"/>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3" name="Graphic 12">
            <a:extLst>
              <a:ext uri="{FF2B5EF4-FFF2-40B4-BE49-F238E27FC236}">
                <a16:creationId xmlns:a16="http://schemas.microsoft.com/office/drawing/2014/main" id="{114AA9BF-3FBB-40AA-9462-E99B6F3BF920}"/>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96525" y="6407824"/>
            <a:ext cx="1218014" cy="336404"/>
          </a:xfrm>
          <a:prstGeom prst="rect">
            <a:avLst/>
          </a:prstGeom>
        </p:spPr>
      </p:pic>
      <p:sp>
        <p:nvSpPr>
          <p:cNvPr id="14" name="Rectangle 13">
            <a:extLst>
              <a:ext uri="{FF2B5EF4-FFF2-40B4-BE49-F238E27FC236}">
                <a16:creationId xmlns:a16="http://schemas.microsoft.com/office/drawing/2014/main" id="{2DB4C5AA-508F-4E5A-9BDE-AEEC345728C8}"/>
              </a:ext>
              <a:ext uri="{C183D7F6-B498-43B3-948B-1728B52AA6E4}">
                <adec:decorative xmlns:adec="http://schemas.microsoft.com/office/drawing/2017/decorative" val="1"/>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ctangle 14">
            <a:extLst>
              <a:ext uri="{FF2B5EF4-FFF2-40B4-BE49-F238E27FC236}">
                <a16:creationId xmlns:a16="http://schemas.microsoft.com/office/drawing/2014/main" id="{02B79331-24E3-4626-BF01-05EACFF687C0}"/>
              </a:ext>
              <a:ext uri="{C183D7F6-B498-43B3-948B-1728B52AA6E4}">
                <adec:decorative xmlns:adec="http://schemas.microsoft.com/office/drawing/2017/decorative" val="1"/>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6" name="Graphic 15">
            <a:extLst>
              <a:ext uri="{FF2B5EF4-FFF2-40B4-BE49-F238E27FC236}">
                <a16:creationId xmlns:a16="http://schemas.microsoft.com/office/drawing/2014/main" id="{FF1F9518-C6ED-4989-9726-50C8D96974E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96525" y="6407824"/>
            <a:ext cx="1218014" cy="336404"/>
          </a:xfrm>
          <a:prstGeom prst="rect">
            <a:avLst/>
          </a:prstGeom>
        </p:spPr>
      </p:pic>
      <p:sp>
        <p:nvSpPr>
          <p:cNvPr id="4" name="Footer Placeholder 3">
            <a:extLst>
              <a:ext uri="{FF2B5EF4-FFF2-40B4-BE49-F238E27FC236}">
                <a16:creationId xmlns:a16="http://schemas.microsoft.com/office/drawing/2014/main" id="{200BFA4E-FDBB-4CB5-A11C-919D33CC11BB}"/>
              </a:ext>
            </a:extLst>
          </p:cNvPr>
          <p:cNvSpPr>
            <a:spLocks noGrp="1"/>
          </p:cNvSpPr>
          <p:nvPr>
            <p:ph type="ftr" sz="quarter" idx="11"/>
          </p:nvPr>
        </p:nvSpPr>
        <p:spPr>
          <a:xfrm>
            <a:off x="295725" y="6393400"/>
            <a:ext cx="4114800" cy="365125"/>
          </a:xfrm>
        </p:spPr>
        <p:txBody>
          <a:bodyPr/>
          <a:lstStyle/>
          <a:p>
            <a:r>
              <a:rPr lang="en-US">
                <a:solidFill>
                  <a:schemeClr val="tx1">
                    <a:lumMod val="75000"/>
                    <a:lumOff val="25000"/>
                  </a:schemeClr>
                </a:solidFill>
              </a:rPr>
              <a:t>Work-Based Learning Data Population v1.1 November 24, 2020</a:t>
            </a:r>
            <a:endParaRPr lang="en-US" dirty="0">
              <a:solidFill>
                <a:schemeClr val="tx1">
                  <a:lumMod val="75000"/>
                  <a:lumOff val="25000"/>
                </a:schemeClr>
              </a:solidFill>
            </a:endParaRPr>
          </a:p>
        </p:txBody>
      </p:sp>
    </p:spTree>
    <p:extLst>
      <p:ext uri="{BB962C8B-B14F-4D97-AF65-F5344CB8AC3E}">
        <p14:creationId xmlns:p14="http://schemas.microsoft.com/office/powerpoint/2010/main" val="27647992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7C9ADA25-078F-42AB-B92D-4535AA4442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1676400" y="-87137"/>
            <a:ext cx="0" cy="335280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78807C6-C947-4E82-8921-8E9EFCADD663}"/>
              </a:ext>
            </a:extLst>
          </p:cNvPr>
          <p:cNvSpPr txBox="1"/>
          <p:nvPr/>
        </p:nvSpPr>
        <p:spPr>
          <a:xfrm>
            <a:off x="766010" y="2031273"/>
            <a:ext cx="3902242" cy="3108543"/>
          </a:xfrm>
          <a:prstGeom prst="rect">
            <a:avLst/>
          </a:prstGeom>
          <a:noFill/>
        </p:spPr>
        <p:txBody>
          <a:bodyPr wrap="square" rtlCol="0">
            <a:spAutoFit/>
          </a:bodyPr>
          <a:lstStyle/>
          <a:p>
            <a:pPr algn="ctr">
              <a:spcAft>
                <a:spcPts val="600"/>
              </a:spcAft>
            </a:pPr>
            <a:r>
              <a:rPr lang="en-US" sz="2800" dirty="0">
                <a:solidFill>
                  <a:schemeClr val="bg1"/>
                </a:solidFill>
              </a:rPr>
              <a:t>The purpose of the Work-based Learning data collection is to enhance the career-related components in the Career/College Indicator in the Dashboard</a:t>
            </a:r>
          </a:p>
        </p:txBody>
      </p:sp>
      <p:sp>
        <p:nvSpPr>
          <p:cNvPr id="10" name="Title 1">
            <a:extLst>
              <a:ext uri="{FF2B5EF4-FFF2-40B4-BE49-F238E27FC236}">
                <a16:creationId xmlns:a16="http://schemas.microsoft.com/office/drawing/2014/main" id="{2F0CD0A7-0780-4B61-B24B-EF9BB01DDE51}"/>
              </a:ext>
            </a:extLst>
          </p:cNvPr>
          <p:cNvSpPr>
            <a:spLocks noGrp="1"/>
          </p:cNvSpPr>
          <p:nvPr>
            <p:ph type="title"/>
          </p:nvPr>
        </p:nvSpPr>
        <p:spPr>
          <a:xfrm>
            <a:off x="741947" y="379886"/>
            <a:ext cx="5354053" cy="1325563"/>
          </a:xfrm>
        </p:spPr>
        <p:txBody>
          <a:bodyPr>
            <a:normAutofit/>
          </a:bodyPr>
          <a:lstStyle/>
          <a:p>
            <a:r>
              <a:rPr lang="en-US" sz="3200" dirty="0">
                <a:solidFill>
                  <a:schemeClr val="bg1"/>
                </a:solidFill>
                <a:latin typeface="Arial Black" panose="020B0A04020102020204" pitchFamily="34" charset="0"/>
              </a:rPr>
              <a:t>Purpose</a:t>
            </a:r>
          </a:p>
        </p:txBody>
      </p:sp>
      <p:sp>
        <p:nvSpPr>
          <p:cNvPr id="11" name="Rectangle 10">
            <a:extLst>
              <a:ext uri="{FF2B5EF4-FFF2-40B4-BE49-F238E27FC236}">
                <a16:creationId xmlns:a16="http://schemas.microsoft.com/office/drawing/2014/main" id="{80F65A39-41D6-40C4-8F0B-3AE79D002A07}"/>
              </a:ext>
              <a:ext uri="{C183D7F6-B498-43B3-948B-1728B52AA6E4}">
                <adec:decorative xmlns:adec="http://schemas.microsoft.com/office/drawing/2017/decorative" val="1"/>
              </a:ext>
            </a:extLst>
          </p:cNvPr>
          <p:cNvSpPr/>
          <p:nvPr/>
        </p:nvSpPr>
        <p:spPr>
          <a:xfrm>
            <a:off x="-4007" y="6365363"/>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Slide Number Placeholder 5">
            <a:extLst>
              <a:ext uri="{FF2B5EF4-FFF2-40B4-BE49-F238E27FC236}">
                <a16:creationId xmlns:a16="http://schemas.microsoft.com/office/drawing/2014/main" id="{851C7837-F7EE-4336-969A-4FE5345D7352}"/>
              </a:ext>
            </a:extLst>
          </p:cNvPr>
          <p:cNvSpPr txBox="1">
            <a:spLocks/>
          </p:cNvSpPr>
          <p:nvPr/>
        </p:nvSpPr>
        <p:spPr>
          <a:xfrm>
            <a:off x="11772000" y="6355381"/>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6</a:t>
            </a:fld>
            <a:endParaRPr lang="en-US"/>
          </a:p>
        </p:txBody>
      </p:sp>
      <p:sp>
        <p:nvSpPr>
          <p:cNvPr id="16" name="Rectangle 15">
            <a:extLst>
              <a:ext uri="{FF2B5EF4-FFF2-40B4-BE49-F238E27FC236}">
                <a16:creationId xmlns:a16="http://schemas.microsoft.com/office/drawing/2014/main" id="{3D84A6D5-7395-47AE-A7E0-64245C83502A}"/>
              </a:ext>
              <a:ext uri="{C183D7F6-B498-43B3-948B-1728B52AA6E4}">
                <adec:decorative xmlns:adec="http://schemas.microsoft.com/office/drawing/2017/decorative" val="1"/>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Rectangle 16">
            <a:extLst>
              <a:ext uri="{FF2B5EF4-FFF2-40B4-BE49-F238E27FC236}">
                <a16:creationId xmlns:a16="http://schemas.microsoft.com/office/drawing/2014/main" id="{D1C46213-3C6F-4946-B138-7ACC3C14C522}"/>
              </a:ext>
              <a:ext uri="{C183D7F6-B498-43B3-948B-1728B52AA6E4}">
                <adec:decorative xmlns:adec="http://schemas.microsoft.com/office/drawing/2017/decorative" val="1"/>
              </a:ext>
            </a:extLst>
          </p:cNvPr>
          <p:cNvSpPr/>
          <p:nvPr/>
        </p:nvSpPr>
        <p:spPr>
          <a:xfrm>
            <a:off x="11771999" y="6776581"/>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ctangle 18">
            <a:extLst>
              <a:ext uri="{FF2B5EF4-FFF2-40B4-BE49-F238E27FC236}">
                <a16:creationId xmlns:a16="http://schemas.microsoft.com/office/drawing/2014/main" id="{3627D2F3-BDB0-4A39-8F87-6564E588494C}"/>
              </a:ext>
              <a:ext uri="{C183D7F6-B498-43B3-948B-1728B52AA6E4}">
                <adec:decorative xmlns:adec="http://schemas.microsoft.com/office/drawing/2017/decorative" val="1"/>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19">
            <a:extLst>
              <a:ext uri="{FF2B5EF4-FFF2-40B4-BE49-F238E27FC236}">
                <a16:creationId xmlns:a16="http://schemas.microsoft.com/office/drawing/2014/main" id="{E748E31A-0CE5-4E1E-92EB-E62AD19A9909}"/>
              </a:ext>
              <a:ext uri="{C183D7F6-B498-43B3-948B-1728B52AA6E4}">
                <adec:decorative xmlns:adec="http://schemas.microsoft.com/office/drawing/2017/decorative" val="1"/>
              </a:ext>
            </a:extLst>
          </p:cNvPr>
          <p:cNvSpPr/>
          <p:nvPr/>
        </p:nvSpPr>
        <p:spPr>
          <a:xfrm>
            <a:off x="11771999" y="6776581"/>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Footer Placeholder 7">
            <a:extLst>
              <a:ext uri="{FF2B5EF4-FFF2-40B4-BE49-F238E27FC236}">
                <a16:creationId xmlns:a16="http://schemas.microsoft.com/office/drawing/2014/main" id="{049980CC-8DD3-4B5F-AB95-36E0D5BB920B}"/>
              </a:ext>
            </a:extLst>
          </p:cNvPr>
          <p:cNvSpPr>
            <a:spLocks noGrp="1"/>
          </p:cNvSpPr>
          <p:nvPr>
            <p:ph type="ftr" sz="quarter" idx="11"/>
          </p:nvPr>
        </p:nvSpPr>
        <p:spPr>
          <a:xfrm>
            <a:off x="278353" y="6393401"/>
            <a:ext cx="4114800" cy="365125"/>
          </a:xfrm>
        </p:spPr>
        <p:txBody>
          <a:bodyPr/>
          <a:lstStyle/>
          <a:p>
            <a:r>
              <a:rPr lang="en-US">
                <a:solidFill>
                  <a:schemeClr val="tx1">
                    <a:lumMod val="75000"/>
                    <a:lumOff val="25000"/>
                  </a:schemeClr>
                </a:solidFill>
              </a:rPr>
              <a:t>Work-Based Learning Data Population v1.1 November 24, 2020</a:t>
            </a:r>
            <a:endParaRPr lang="en-US" dirty="0">
              <a:solidFill>
                <a:schemeClr val="tx1">
                  <a:lumMod val="75000"/>
                  <a:lumOff val="25000"/>
                </a:schemeClr>
              </a:solidFill>
            </a:endParaRPr>
          </a:p>
        </p:txBody>
      </p:sp>
      <p:grpSp>
        <p:nvGrpSpPr>
          <p:cNvPr id="243" name="Group 242">
            <a:extLst>
              <a:ext uri="{FF2B5EF4-FFF2-40B4-BE49-F238E27FC236}">
                <a16:creationId xmlns:a16="http://schemas.microsoft.com/office/drawing/2014/main" id="{D769EE04-7B6A-43E7-856D-E84ABCA4A7C9}"/>
              </a:ext>
              <a:ext uri="{C183D7F6-B498-43B3-948B-1728B52AA6E4}">
                <adec:decorative xmlns:adec="http://schemas.microsoft.com/office/drawing/2017/decorative" val="1"/>
              </a:ext>
            </a:extLst>
          </p:cNvPr>
          <p:cNvGrpSpPr/>
          <p:nvPr/>
        </p:nvGrpSpPr>
        <p:grpSpPr>
          <a:xfrm>
            <a:off x="10200581" y="6407291"/>
            <a:ext cx="1220052" cy="337345"/>
            <a:chOff x="10296525" y="6397842"/>
            <a:chExt cx="1220052" cy="337345"/>
          </a:xfrm>
        </p:grpSpPr>
        <p:sp>
          <p:nvSpPr>
            <p:cNvPr id="23" name="Freeform: Shape 22">
              <a:extLst>
                <a:ext uri="{FF2B5EF4-FFF2-40B4-BE49-F238E27FC236}">
                  <a16:creationId xmlns:a16="http://schemas.microsoft.com/office/drawing/2014/main" id="{6D020478-9480-41BE-8923-BFD5E1201F6E}"/>
                </a:ext>
              </a:extLst>
            </p:cNvPr>
            <p:cNvSpPr/>
            <p:nvPr/>
          </p:nvSpPr>
          <p:spPr>
            <a:xfrm>
              <a:off x="10296525" y="6397842"/>
              <a:ext cx="283935" cy="332690"/>
            </a:xfrm>
            <a:custGeom>
              <a:avLst/>
              <a:gdLst>
                <a:gd name="connsiteX0" fmla="*/ 279683 w 283935"/>
                <a:gd name="connsiteY0" fmla="*/ 263332 h 332690"/>
                <a:gd name="connsiteX1" fmla="*/ 276864 w 283935"/>
                <a:gd name="connsiteY1" fmla="*/ 259384 h 332690"/>
                <a:gd name="connsiteX2" fmla="*/ 272917 w 283935"/>
                <a:gd name="connsiteY2" fmla="*/ 250926 h 332690"/>
                <a:gd name="connsiteX3" fmla="*/ 270097 w 283935"/>
                <a:gd name="connsiteY3" fmla="*/ 247543 h 332690"/>
                <a:gd name="connsiteX4" fmla="*/ 260511 w 283935"/>
                <a:gd name="connsiteY4" fmla="*/ 235138 h 332690"/>
                <a:gd name="connsiteX5" fmla="*/ 246978 w 283935"/>
                <a:gd name="connsiteY5" fmla="*/ 223860 h 332690"/>
                <a:gd name="connsiteX6" fmla="*/ 221603 w 283935"/>
                <a:gd name="connsiteY6" fmla="*/ 201868 h 332690"/>
                <a:gd name="connsiteX7" fmla="*/ 204123 w 283935"/>
                <a:gd name="connsiteY7" fmla="*/ 186643 h 332690"/>
                <a:gd name="connsiteX8" fmla="*/ 178748 w 283935"/>
                <a:gd name="connsiteY8" fmla="*/ 164652 h 332690"/>
                <a:gd name="connsiteX9" fmla="*/ 166343 w 283935"/>
                <a:gd name="connsiteY9" fmla="*/ 153375 h 332690"/>
                <a:gd name="connsiteX10" fmla="*/ 140404 w 283935"/>
                <a:gd name="connsiteY10" fmla="*/ 130819 h 332690"/>
                <a:gd name="connsiteX11" fmla="*/ 121796 w 283935"/>
                <a:gd name="connsiteY11" fmla="*/ 114467 h 332690"/>
                <a:gd name="connsiteX12" fmla="*/ 115593 w 283935"/>
                <a:gd name="connsiteY12" fmla="*/ 99806 h 332690"/>
                <a:gd name="connsiteX13" fmla="*/ 115593 w 283935"/>
                <a:gd name="connsiteY13" fmla="*/ 5638 h 332690"/>
                <a:gd name="connsiteX14" fmla="*/ 14659 w 283935"/>
                <a:gd name="connsiteY14" fmla="*/ 1127 h 332690"/>
                <a:gd name="connsiteX15" fmla="*/ 13531 w 283935"/>
                <a:gd name="connsiteY15" fmla="*/ -1 h 332690"/>
                <a:gd name="connsiteX16" fmla="*/ 7893 w 283935"/>
                <a:gd name="connsiteY16" fmla="*/ -1 h 332690"/>
                <a:gd name="connsiteX17" fmla="*/ 7329 w 283935"/>
                <a:gd name="connsiteY17" fmla="*/ 6766 h 332690"/>
                <a:gd name="connsiteX18" fmla="*/ 8456 w 283935"/>
                <a:gd name="connsiteY18" fmla="*/ 9585 h 332690"/>
                <a:gd name="connsiteX19" fmla="*/ 11276 w 283935"/>
                <a:gd name="connsiteY19" fmla="*/ 18607 h 332690"/>
                <a:gd name="connsiteX20" fmla="*/ 8456 w 283935"/>
                <a:gd name="connsiteY20" fmla="*/ 36088 h 332690"/>
                <a:gd name="connsiteX21" fmla="*/ 6765 w 283935"/>
                <a:gd name="connsiteY21" fmla="*/ 40035 h 332690"/>
                <a:gd name="connsiteX22" fmla="*/ 6201 w 283935"/>
                <a:gd name="connsiteY22" fmla="*/ 43418 h 332690"/>
                <a:gd name="connsiteX23" fmla="*/ 3946 w 283935"/>
                <a:gd name="connsiteY23" fmla="*/ 45673 h 332690"/>
                <a:gd name="connsiteX24" fmla="*/ -1 w 283935"/>
                <a:gd name="connsiteY24" fmla="*/ 53004 h 332690"/>
                <a:gd name="connsiteX25" fmla="*/ -1 w 283935"/>
                <a:gd name="connsiteY25" fmla="*/ 55260 h 332690"/>
                <a:gd name="connsiteX26" fmla="*/ 1126 w 283935"/>
                <a:gd name="connsiteY26" fmla="*/ 58643 h 332690"/>
                <a:gd name="connsiteX27" fmla="*/ 5074 w 283935"/>
                <a:gd name="connsiteY27" fmla="*/ 65973 h 332690"/>
                <a:gd name="connsiteX28" fmla="*/ 15224 w 283935"/>
                <a:gd name="connsiteY28" fmla="*/ 83454 h 332690"/>
                <a:gd name="connsiteX29" fmla="*/ 14660 w 283935"/>
                <a:gd name="connsiteY29" fmla="*/ 89093 h 332690"/>
                <a:gd name="connsiteX30" fmla="*/ 15224 w 283935"/>
                <a:gd name="connsiteY30" fmla="*/ 101498 h 332690"/>
                <a:gd name="connsiteX31" fmla="*/ 22554 w 283935"/>
                <a:gd name="connsiteY31" fmla="*/ 116722 h 332690"/>
                <a:gd name="connsiteX32" fmla="*/ 29320 w 283935"/>
                <a:gd name="connsiteY32" fmla="*/ 124053 h 332690"/>
                <a:gd name="connsiteX33" fmla="*/ 37779 w 283935"/>
                <a:gd name="connsiteY33" fmla="*/ 134203 h 332690"/>
                <a:gd name="connsiteX34" fmla="*/ 37215 w 283935"/>
                <a:gd name="connsiteY34" fmla="*/ 134767 h 332690"/>
                <a:gd name="connsiteX35" fmla="*/ 35523 w 283935"/>
                <a:gd name="connsiteY35" fmla="*/ 133075 h 332690"/>
                <a:gd name="connsiteX36" fmla="*/ 34959 w 283935"/>
                <a:gd name="connsiteY36" fmla="*/ 133075 h 332690"/>
                <a:gd name="connsiteX37" fmla="*/ 36086 w 283935"/>
                <a:gd name="connsiteY37" fmla="*/ 139842 h 332690"/>
                <a:gd name="connsiteX38" fmla="*/ 41161 w 283935"/>
                <a:gd name="connsiteY38" fmla="*/ 143225 h 332690"/>
                <a:gd name="connsiteX39" fmla="*/ 47928 w 283935"/>
                <a:gd name="connsiteY39" fmla="*/ 147172 h 332690"/>
                <a:gd name="connsiteX40" fmla="*/ 46800 w 283935"/>
                <a:gd name="connsiteY40" fmla="*/ 147736 h 332690"/>
                <a:gd name="connsiteX41" fmla="*/ 47364 w 283935"/>
                <a:gd name="connsiteY41" fmla="*/ 158450 h 332690"/>
                <a:gd name="connsiteX42" fmla="*/ 48492 w 283935"/>
                <a:gd name="connsiteY42" fmla="*/ 164653 h 332690"/>
                <a:gd name="connsiteX43" fmla="*/ 52439 w 283935"/>
                <a:gd name="connsiteY43" fmla="*/ 173111 h 332690"/>
                <a:gd name="connsiteX44" fmla="*/ 56386 w 283935"/>
                <a:gd name="connsiteY44" fmla="*/ 176494 h 332690"/>
                <a:gd name="connsiteX45" fmla="*/ 59206 w 283935"/>
                <a:gd name="connsiteY45" fmla="*/ 177058 h 332690"/>
                <a:gd name="connsiteX46" fmla="*/ 64845 w 283935"/>
                <a:gd name="connsiteY46" fmla="*/ 180441 h 332690"/>
                <a:gd name="connsiteX47" fmla="*/ 63153 w 283935"/>
                <a:gd name="connsiteY47" fmla="*/ 187772 h 332690"/>
                <a:gd name="connsiteX48" fmla="*/ 59770 w 283935"/>
                <a:gd name="connsiteY48" fmla="*/ 188336 h 332690"/>
                <a:gd name="connsiteX49" fmla="*/ 60897 w 283935"/>
                <a:gd name="connsiteY49" fmla="*/ 200177 h 332690"/>
                <a:gd name="connsiteX50" fmla="*/ 63153 w 283935"/>
                <a:gd name="connsiteY50" fmla="*/ 202433 h 332690"/>
                <a:gd name="connsiteX51" fmla="*/ 67664 w 283935"/>
                <a:gd name="connsiteY51" fmla="*/ 206944 h 332690"/>
                <a:gd name="connsiteX52" fmla="*/ 68228 w 283935"/>
                <a:gd name="connsiteY52" fmla="*/ 208072 h 332690"/>
                <a:gd name="connsiteX53" fmla="*/ 76686 w 283935"/>
                <a:gd name="connsiteY53" fmla="*/ 220477 h 332690"/>
                <a:gd name="connsiteX54" fmla="*/ 79505 w 283935"/>
                <a:gd name="connsiteY54" fmla="*/ 223296 h 332690"/>
                <a:gd name="connsiteX55" fmla="*/ 81197 w 283935"/>
                <a:gd name="connsiteY55" fmla="*/ 224424 h 332690"/>
                <a:gd name="connsiteX56" fmla="*/ 89655 w 283935"/>
                <a:gd name="connsiteY56" fmla="*/ 232318 h 332690"/>
                <a:gd name="connsiteX57" fmla="*/ 87964 w 283935"/>
                <a:gd name="connsiteY57" fmla="*/ 235138 h 332690"/>
                <a:gd name="connsiteX58" fmla="*/ 91347 w 283935"/>
                <a:gd name="connsiteY58" fmla="*/ 239649 h 332690"/>
                <a:gd name="connsiteX59" fmla="*/ 94730 w 283935"/>
                <a:gd name="connsiteY59" fmla="*/ 246979 h 332690"/>
                <a:gd name="connsiteX60" fmla="*/ 95858 w 283935"/>
                <a:gd name="connsiteY60" fmla="*/ 251490 h 332690"/>
                <a:gd name="connsiteX61" fmla="*/ 96986 w 283935"/>
                <a:gd name="connsiteY61" fmla="*/ 263332 h 332690"/>
                <a:gd name="connsiteX62" fmla="*/ 104316 w 283935"/>
                <a:gd name="connsiteY62" fmla="*/ 266151 h 332690"/>
                <a:gd name="connsiteX63" fmla="*/ 116157 w 283935"/>
                <a:gd name="connsiteY63" fmla="*/ 267843 h 332690"/>
                <a:gd name="connsiteX64" fmla="*/ 117285 w 283935"/>
                <a:gd name="connsiteY64" fmla="*/ 267843 h 332690"/>
                <a:gd name="connsiteX65" fmla="*/ 131382 w 283935"/>
                <a:gd name="connsiteY65" fmla="*/ 271790 h 332690"/>
                <a:gd name="connsiteX66" fmla="*/ 133074 w 283935"/>
                <a:gd name="connsiteY66" fmla="*/ 273482 h 332690"/>
                <a:gd name="connsiteX67" fmla="*/ 140404 w 283935"/>
                <a:gd name="connsiteY67" fmla="*/ 280248 h 332690"/>
                <a:gd name="connsiteX68" fmla="*/ 150555 w 283935"/>
                <a:gd name="connsiteY68" fmla="*/ 281376 h 332690"/>
                <a:gd name="connsiteX69" fmla="*/ 157937 w 283935"/>
                <a:gd name="connsiteY69" fmla="*/ 283949 h 332690"/>
                <a:gd name="connsiteX70" fmla="*/ 158448 w 283935"/>
                <a:gd name="connsiteY70" fmla="*/ 287015 h 332690"/>
                <a:gd name="connsiteX71" fmla="*/ 164651 w 283935"/>
                <a:gd name="connsiteY71" fmla="*/ 290398 h 332690"/>
                <a:gd name="connsiteX72" fmla="*/ 168035 w 283935"/>
                <a:gd name="connsiteY72" fmla="*/ 290962 h 332690"/>
                <a:gd name="connsiteX73" fmla="*/ 181004 w 283935"/>
                <a:gd name="connsiteY73" fmla="*/ 301112 h 332690"/>
                <a:gd name="connsiteX74" fmla="*/ 186079 w 283935"/>
                <a:gd name="connsiteY74" fmla="*/ 306751 h 332690"/>
                <a:gd name="connsiteX75" fmla="*/ 191154 w 283935"/>
                <a:gd name="connsiteY75" fmla="*/ 311826 h 332690"/>
                <a:gd name="connsiteX76" fmla="*/ 193973 w 283935"/>
                <a:gd name="connsiteY76" fmla="*/ 321412 h 332690"/>
                <a:gd name="connsiteX77" fmla="*/ 196792 w 283935"/>
                <a:gd name="connsiteY77" fmla="*/ 326487 h 332690"/>
                <a:gd name="connsiteX78" fmla="*/ 198484 w 283935"/>
                <a:gd name="connsiteY78" fmla="*/ 327615 h 332690"/>
                <a:gd name="connsiteX79" fmla="*/ 197943 w 283935"/>
                <a:gd name="connsiteY79" fmla="*/ 328179 h 332690"/>
                <a:gd name="connsiteX80" fmla="*/ 196228 w 283935"/>
                <a:gd name="connsiteY80" fmla="*/ 328179 h 332690"/>
                <a:gd name="connsiteX81" fmla="*/ 197356 w 283935"/>
                <a:gd name="connsiteY81" fmla="*/ 332690 h 332690"/>
                <a:gd name="connsiteX82" fmla="*/ 201303 w 283935"/>
                <a:gd name="connsiteY82" fmla="*/ 332690 h 332690"/>
                <a:gd name="connsiteX83" fmla="*/ 213709 w 283935"/>
                <a:gd name="connsiteY83" fmla="*/ 330434 h 332690"/>
                <a:gd name="connsiteX84" fmla="*/ 235700 w 283935"/>
                <a:gd name="connsiteY84" fmla="*/ 327051 h 332690"/>
                <a:gd name="connsiteX85" fmla="*/ 259383 w 283935"/>
                <a:gd name="connsiteY85" fmla="*/ 323668 h 332690"/>
                <a:gd name="connsiteX86" fmla="*/ 275172 w 283935"/>
                <a:gd name="connsiteY86" fmla="*/ 320848 h 332690"/>
                <a:gd name="connsiteX87" fmla="*/ 276299 w 283935"/>
                <a:gd name="connsiteY87" fmla="*/ 320284 h 332690"/>
                <a:gd name="connsiteX88" fmla="*/ 276863 w 283935"/>
                <a:gd name="connsiteY88" fmla="*/ 310698 h 332690"/>
                <a:gd name="connsiteX89" fmla="*/ 273480 w 283935"/>
                <a:gd name="connsiteY89" fmla="*/ 309571 h 332690"/>
                <a:gd name="connsiteX90" fmla="*/ 271224 w 283935"/>
                <a:gd name="connsiteY90" fmla="*/ 306187 h 332690"/>
                <a:gd name="connsiteX91" fmla="*/ 270661 w 283935"/>
                <a:gd name="connsiteY91" fmla="*/ 302804 h 332690"/>
                <a:gd name="connsiteX92" fmla="*/ 271789 w 283935"/>
                <a:gd name="connsiteY92" fmla="*/ 296602 h 332690"/>
                <a:gd name="connsiteX93" fmla="*/ 274608 w 283935"/>
                <a:gd name="connsiteY93" fmla="*/ 291527 h 332690"/>
                <a:gd name="connsiteX94" fmla="*/ 274044 w 283935"/>
                <a:gd name="connsiteY94" fmla="*/ 281940 h 332690"/>
                <a:gd name="connsiteX95" fmla="*/ 280811 w 283935"/>
                <a:gd name="connsiteY95" fmla="*/ 270099 h 332690"/>
                <a:gd name="connsiteX96" fmla="*/ 283631 w 283935"/>
                <a:gd name="connsiteY96" fmla="*/ 265587 h 332690"/>
                <a:gd name="connsiteX97" fmla="*/ 279683 w 283935"/>
                <a:gd name="connsiteY97" fmla="*/ 263332 h 332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283935" h="332690">
                  <a:moveTo>
                    <a:pt x="279683" y="263332"/>
                  </a:moveTo>
                  <a:cubicBezTo>
                    <a:pt x="277428" y="262767"/>
                    <a:pt x="276300" y="261640"/>
                    <a:pt x="276864" y="259384"/>
                  </a:cubicBezTo>
                  <a:cubicBezTo>
                    <a:pt x="277122" y="256068"/>
                    <a:pt x="275624" y="252859"/>
                    <a:pt x="272917" y="250926"/>
                  </a:cubicBezTo>
                  <a:cubicBezTo>
                    <a:pt x="271815" y="249944"/>
                    <a:pt x="270865" y="248804"/>
                    <a:pt x="270097" y="247543"/>
                  </a:cubicBezTo>
                  <a:cubicBezTo>
                    <a:pt x="269533" y="241340"/>
                    <a:pt x="263895" y="238521"/>
                    <a:pt x="260511" y="235138"/>
                  </a:cubicBezTo>
                  <a:cubicBezTo>
                    <a:pt x="256260" y="231078"/>
                    <a:pt x="251738" y="227310"/>
                    <a:pt x="246978" y="223860"/>
                  </a:cubicBezTo>
                  <a:lnTo>
                    <a:pt x="221603" y="201868"/>
                  </a:lnTo>
                  <a:cubicBezTo>
                    <a:pt x="215964" y="196793"/>
                    <a:pt x="209762" y="191718"/>
                    <a:pt x="204123" y="186643"/>
                  </a:cubicBezTo>
                  <a:lnTo>
                    <a:pt x="178748" y="164652"/>
                  </a:lnTo>
                  <a:cubicBezTo>
                    <a:pt x="174801" y="161269"/>
                    <a:pt x="170290" y="157322"/>
                    <a:pt x="166343" y="153375"/>
                  </a:cubicBezTo>
                  <a:cubicBezTo>
                    <a:pt x="157885" y="146044"/>
                    <a:pt x="148863" y="138150"/>
                    <a:pt x="140404" y="130819"/>
                  </a:cubicBezTo>
                  <a:cubicBezTo>
                    <a:pt x="134612" y="124918"/>
                    <a:pt x="128393" y="119452"/>
                    <a:pt x="121796" y="114467"/>
                  </a:cubicBezTo>
                  <a:cubicBezTo>
                    <a:pt x="117102" y="111163"/>
                    <a:pt x="114696" y="105476"/>
                    <a:pt x="115593" y="99806"/>
                  </a:cubicBezTo>
                  <a:lnTo>
                    <a:pt x="115593" y="5638"/>
                  </a:lnTo>
                  <a:cubicBezTo>
                    <a:pt x="115593" y="5638"/>
                    <a:pt x="26501" y="1691"/>
                    <a:pt x="14659" y="1127"/>
                  </a:cubicBezTo>
                  <a:lnTo>
                    <a:pt x="13531" y="-1"/>
                  </a:lnTo>
                  <a:lnTo>
                    <a:pt x="7893" y="-1"/>
                  </a:lnTo>
                  <a:cubicBezTo>
                    <a:pt x="7893" y="-1"/>
                    <a:pt x="7329" y="5638"/>
                    <a:pt x="7329" y="6766"/>
                  </a:cubicBezTo>
                  <a:cubicBezTo>
                    <a:pt x="7329" y="7330"/>
                    <a:pt x="7329" y="9021"/>
                    <a:pt x="8456" y="9585"/>
                  </a:cubicBezTo>
                  <a:cubicBezTo>
                    <a:pt x="11840" y="11841"/>
                    <a:pt x="11276" y="15788"/>
                    <a:pt x="11276" y="18607"/>
                  </a:cubicBezTo>
                  <a:cubicBezTo>
                    <a:pt x="10888" y="24510"/>
                    <a:pt x="9944" y="30362"/>
                    <a:pt x="8456" y="36088"/>
                  </a:cubicBezTo>
                  <a:cubicBezTo>
                    <a:pt x="8456" y="37215"/>
                    <a:pt x="7329" y="38343"/>
                    <a:pt x="6765" y="40035"/>
                  </a:cubicBezTo>
                  <a:cubicBezTo>
                    <a:pt x="6305" y="41100"/>
                    <a:pt x="6112" y="42261"/>
                    <a:pt x="6201" y="43418"/>
                  </a:cubicBezTo>
                  <a:lnTo>
                    <a:pt x="3946" y="45673"/>
                  </a:lnTo>
                  <a:cubicBezTo>
                    <a:pt x="2414" y="47994"/>
                    <a:pt x="1093" y="50447"/>
                    <a:pt x="-1" y="53004"/>
                  </a:cubicBezTo>
                  <a:lnTo>
                    <a:pt x="-1" y="55260"/>
                  </a:lnTo>
                  <a:cubicBezTo>
                    <a:pt x="562" y="56387"/>
                    <a:pt x="1690" y="57515"/>
                    <a:pt x="1126" y="58643"/>
                  </a:cubicBezTo>
                  <a:cubicBezTo>
                    <a:pt x="881" y="61651"/>
                    <a:pt x="2427" y="64522"/>
                    <a:pt x="5074" y="65973"/>
                  </a:cubicBezTo>
                  <a:cubicBezTo>
                    <a:pt x="9911" y="70825"/>
                    <a:pt x="13408" y="76847"/>
                    <a:pt x="15224" y="83454"/>
                  </a:cubicBezTo>
                  <a:cubicBezTo>
                    <a:pt x="15598" y="85347"/>
                    <a:pt x="15402" y="87310"/>
                    <a:pt x="14660" y="89093"/>
                  </a:cubicBezTo>
                  <a:cubicBezTo>
                    <a:pt x="13705" y="93201"/>
                    <a:pt x="13900" y="97493"/>
                    <a:pt x="15224" y="101498"/>
                  </a:cubicBezTo>
                  <a:cubicBezTo>
                    <a:pt x="15018" y="107469"/>
                    <a:pt x="17758" y="113160"/>
                    <a:pt x="22554" y="116722"/>
                  </a:cubicBezTo>
                  <a:cubicBezTo>
                    <a:pt x="25226" y="118747"/>
                    <a:pt x="27517" y="121228"/>
                    <a:pt x="29320" y="124053"/>
                  </a:cubicBezTo>
                  <a:cubicBezTo>
                    <a:pt x="32140" y="127436"/>
                    <a:pt x="37779" y="130819"/>
                    <a:pt x="37779" y="134203"/>
                  </a:cubicBezTo>
                  <a:lnTo>
                    <a:pt x="37215" y="134767"/>
                  </a:lnTo>
                  <a:lnTo>
                    <a:pt x="35523" y="133075"/>
                  </a:lnTo>
                  <a:lnTo>
                    <a:pt x="34959" y="133075"/>
                  </a:lnTo>
                  <a:cubicBezTo>
                    <a:pt x="34733" y="135391"/>
                    <a:pt x="35122" y="137725"/>
                    <a:pt x="36086" y="139842"/>
                  </a:cubicBezTo>
                  <a:cubicBezTo>
                    <a:pt x="37214" y="141533"/>
                    <a:pt x="39470" y="142098"/>
                    <a:pt x="41161" y="143225"/>
                  </a:cubicBezTo>
                  <a:cubicBezTo>
                    <a:pt x="43417" y="144353"/>
                    <a:pt x="48492" y="144917"/>
                    <a:pt x="47928" y="147172"/>
                  </a:cubicBezTo>
                  <a:cubicBezTo>
                    <a:pt x="47928" y="147736"/>
                    <a:pt x="46800" y="147736"/>
                    <a:pt x="46800" y="147736"/>
                  </a:cubicBezTo>
                  <a:cubicBezTo>
                    <a:pt x="47364" y="151120"/>
                    <a:pt x="45109" y="154503"/>
                    <a:pt x="47364" y="158450"/>
                  </a:cubicBezTo>
                  <a:cubicBezTo>
                    <a:pt x="48329" y="160366"/>
                    <a:pt x="48720" y="162520"/>
                    <a:pt x="48492" y="164653"/>
                  </a:cubicBezTo>
                  <a:cubicBezTo>
                    <a:pt x="48234" y="167969"/>
                    <a:pt x="49731" y="171179"/>
                    <a:pt x="52439" y="173111"/>
                  </a:cubicBezTo>
                  <a:cubicBezTo>
                    <a:pt x="53567" y="174239"/>
                    <a:pt x="55258" y="175366"/>
                    <a:pt x="56386" y="176494"/>
                  </a:cubicBezTo>
                  <a:cubicBezTo>
                    <a:pt x="57110" y="177263"/>
                    <a:pt x="58242" y="177490"/>
                    <a:pt x="59206" y="177058"/>
                  </a:cubicBezTo>
                  <a:cubicBezTo>
                    <a:pt x="63153" y="176494"/>
                    <a:pt x="64281" y="176494"/>
                    <a:pt x="64845" y="180441"/>
                  </a:cubicBezTo>
                  <a:cubicBezTo>
                    <a:pt x="65100" y="183004"/>
                    <a:pt x="64505" y="185580"/>
                    <a:pt x="63153" y="187772"/>
                  </a:cubicBezTo>
                  <a:cubicBezTo>
                    <a:pt x="63153" y="188336"/>
                    <a:pt x="61461" y="188336"/>
                    <a:pt x="59770" y="188336"/>
                  </a:cubicBezTo>
                  <a:cubicBezTo>
                    <a:pt x="60333" y="192283"/>
                    <a:pt x="60333" y="196230"/>
                    <a:pt x="60897" y="200177"/>
                  </a:cubicBezTo>
                  <a:cubicBezTo>
                    <a:pt x="60897" y="200741"/>
                    <a:pt x="62025" y="201868"/>
                    <a:pt x="63153" y="202433"/>
                  </a:cubicBezTo>
                  <a:cubicBezTo>
                    <a:pt x="64512" y="204074"/>
                    <a:pt x="66022" y="205585"/>
                    <a:pt x="67664" y="206944"/>
                  </a:cubicBezTo>
                  <a:cubicBezTo>
                    <a:pt x="67986" y="207236"/>
                    <a:pt x="68187" y="207638"/>
                    <a:pt x="68228" y="208072"/>
                  </a:cubicBezTo>
                  <a:cubicBezTo>
                    <a:pt x="73867" y="210327"/>
                    <a:pt x="73303" y="216530"/>
                    <a:pt x="76686" y="220477"/>
                  </a:cubicBezTo>
                  <a:lnTo>
                    <a:pt x="79505" y="223296"/>
                  </a:lnTo>
                  <a:cubicBezTo>
                    <a:pt x="80069" y="223860"/>
                    <a:pt x="80633" y="223860"/>
                    <a:pt x="81197" y="224424"/>
                  </a:cubicBezTo>
                  <a:cubicBezTo>
                    <a:pt x="84016" y="227243"/>
                    <a:pt x="87399" y="228371"/>
                    <a:pt x="89655" y="232318"/>
                  </a:cubicBezTo>
                  <a:cubicBezTo>
                    <a:pt x="90219" y="233446"/>
                    <a:pt x="87964" y="234574"/>
                    <a:pt x="87964" y="235138"/>
                  </a:cubicBezTo>
                  <a:cubicBezTo>
                    <a:pt x="89091" y="236830"/>
                    <a:pt x="89655" y="239085"/>
                    <a:pt x="91347" y="239649"/>
                  </a:cubicBezTo>
                  <a:cubicBezTo>
                    <a:pt x="94730" y="241340"/>
                    <a:pt x="96422" y="243596"/>
                    <a:pt x="94730" y="246979"/>
                  </a:cubicBezTo>
                  <a:cubicBezTo>
                    <a:pt x="93603" y="249235"/>
                    <a:pt x="95294" y="249235"/>
                    <a:pt x="95858" y="251490"/>
                  </a:cubicBezTo>
                  <a:cubicBezTo>
                    <a:pt x="96986" y="255437"/>
                    <a:pt x="95294" y="259949"/>
                    <a:pt x="96986" y="263332"/>
                  </a:cubicBezTo>
                  <a:cubicBezTo>
                    <a:pt x="98386" y="265966"/>
                    <a:pt x="101512" y="267168"/>
                    <a:pt x="104316" y="266151"/>
                  </a:cubicBezTo>
                  <a:cubicBezTo>
                    <a:pt x="108340" y="265315"/>
                    <a:pt x="112529" y="265914"/>
                    <a:pt x="116157" y="267843"/>
                  </a:cubicBezTo>
                  <a:lnTo>
                    <a:pt x="117285" y="267843"/>
                  </a:lnTo>
                  <a:cubicBezTo>
                    <a:pt x="122335" y="267044"/>
                    <a:pt x="127482" y="268486"/>
                    <a:pt x="131382" y="271790"/>
                  </a:cubicBezTo>
                  <a:cubicBezTo>
                    <a:pt x="131946" y="272354"/>
                    <a:pt x="133074" y="272918"/>
                    <a:pt x="133074" y="273482"/>
                  </a:cubicBezTo>
                  <a:cubicBezTo>
                    <a:pt x="133074" y="278557"/>
                    <a:pt x="137585" y="278557"/>
                    <a:pt x="140404" y="280248"/>
                  </a:cubicBezTo>
                  <a:cubicBezTo>
                    <a:pt x="143372" y="282337"/>
                    <a:pt x="147201" y="282763"/>
                    <a:pt x="150555" y="281376"/>
                  </a:cubicBezTo>
                  <a:cubicBezTo>
                    <a:pt x="153304" y="280048"/>
                    <a:pt x="156609" y="281200"/>
                    <a:pt x="157937" y="283949"/>
                  </a:cubicBezTo>
                  <a:cubicBezTo>
                    <a:pt x="158397" y="284901"/>
                    <a:pt x="158575" y="285965"/>
                    <a:pt x="158448" y="287015"/>
                  </a:cubicBezTo>
                  <a:cubicBezTo>
                    <a:pt x="158448" y="290398"/>
                    <a:pt x="161268" y="292090"/>
                    <a:pt x="164651" y="290398"/>
                  </a:cubicBezTo>
                  <a:cubicBezTo>
                    <a:pt x="165799" y="289975"/>
                    <a:pt x="167086" y="290189"/>
                    <a:pt x="168035" y="290962"/>
                  </a:cubicBezTo>
                  <a:cubicBezTo>
                    <a:pt x="172596" y="294029"/>
                    <a:pt x="176930" y="297421"/>
                    <a:pt x="181004" y="301112"/>
                  </a:cubicBezTo>
                  <a:cubicBezTo>
                    <a:pt x="182695" y="302804"/>
                    <a:pt x="184387" y="305059"/>
                    <a:pt x="186079" y="306751"/>
                  </a:cubicBezTo>
                  <a:cubicBezTo>
                    <a:pt x="187909" y="308299"/>
                    <a:pt x="189606" y="309996"/>
                    <a:pt x="191154" y="311826"/>
                  </a:cubicBezTo>
                  <a:cubicBezTo>
                    <a:pt x="192932" y="314713"/>
                    <a:pt x="193905" y="318022"/>
                    <a:pt x="193973" y="321412"/>
                  </a:cubicBezTo>
                  <a:cubicBezTo>
                    <a:pt x="193973" y="324231"/>
                    <a:pt x="193409" y="325923"/>
                    <a:pt x="196792" y="326487"/>
                  </a:cubicBezTo>
                  <a:cubicBezTo>
                    <a:pt x="197356" y="326487"/>
                    <a:pt x="198484" y="327051"/>
                    <a:pt x="198484" y="327615"/>
                  </a:cubicBezTo>
                  <a:cubicBezTo>
                    <a:pt x="198490" y="327920"/>
                    <a:pt x="198249" y="328172"/>
                    <a:pt x="197943" y="328179"/>
                  </a:cubicBezTo>
                  <a:lnTo>
                    <a:pt x="196228" y="328179"/>
                  </a:lnTo>
                  <a:cubicBezTo>
                    <a:pt x="196792" y="329870"/>
                    <a:pt x="196792" y="331562"/>
                    <a:pt x="197356" y="332690"/>
                  </a:cubicBezTo>
                  <a:lnTo>
                    <a:pt x="201303" y="332690"/>
                  </a:lnTo>
                  <a:cubicBezTo>
                    <a:pt x="205476" y="332162"/>
                    <a:pt x="209617" y="331409"/>
                    <a:pt x="213709" y="330434"/>
                  </a:cubicBezTo>
                  <a:lnTo>
                    <a:pt x="235700" y="327051"/>
                  </a:lnTo>
                  <a:lnTo>
                    <a:pt x="259383" y="323668"/>
                  </a:lnTo>
                  <a:cubicBezTo>
                    <a:pt x="264691" y="323002"/>
                    <a:pt x="269961" y="322060"/>
                    <a:pt x="275172" y="320848"/>
                  </a:cubicBezTo>
                  <a:cubicBezTo>
                    <a:pt x="275736" y="320848"/>
                    <a:pt x="275736" y="320848"/>
                    <a:pt x="276299" y="320284"/>
                  </a:cubicBezTo>
                  <a:cubicBezTo>
                    <a:pt x="278713" y="317617"/>
                    <a:pt x="278947" y="313631"/>
                    <a:pt x="276863" y="310698"/>
                  </a:cubicBezTo>
                  <a:cubicBezTo>
                    <a:pt x="275875" y="309990"/>
                    <a:pt x="274696" y="309598"/>
                    <a:pt x="273480" y="309571"/>
                  </a:cubicBezTo>
                  <a:cubicBezTo>
                    <a:pt x="271224" y="309571"/>
                    <a:pt x="269533" y="309007"/>
                    <a:pt x="271224" y="306187"/>
                  </a:cubicBezTo>
                  <a:cubicBezTo>
                    <a:pt x="271789" y="305624"/>
                    <a:pt x="271224" y="303368"/>
                    <a:pt x="270661" y="302804"/>
                  </a:cubicBezTo>
                  <a:cubicBezTo>
                    <a:pt x="268405" y="299985"/>
                    <a:pt x="268969" y="298293"/>
                    <a:pt x="271789" y="296602"/>
                  </a:cubicBezTo>
                  <a:cubicBezTo>
                    <a:pt x="273550" y="295518"/>
                    <a:pt x="274619" y="293594"/>
                    <a:pt x="274608" y="291527"/>
                  </a:cubicBezTo>
                  <a:cubicBezTo>
                    <a:pt x="274608" y="288143"/>
                    <a:pt x="274044" y="285323"/>
                    <a:pt x="274044" y="281940"/>
                  </a:cubicBezTo>
                  <a:cubicBezTo>
                    <a:pt x="273404" y="276925"/>
                    <a:pt x="276165" y="272093"/>
                    <a:pt x="280811" y="270099"/>
                  </a:cubicBezTo>
                  <a:cubicBezTo>
                    <a:pt x="282503" y="268971"/>
                    <a:pt x="284758" y="267843"/>
                    <a:pt x="283631" y="265587"/>
                  </a:cubicBezTo>
                  <a:cubicBezTo>
                    <a:pt x="283630" y="266151"/>
                    <a:pt x="281374" y="263896"/>
                    <a:pt x="279683" y="263332"/>
                  </a:cubicBezTo>
                  <a:close/>
                </a:path>
              </a:pathLst>
            </a:custGeom>
            <a:solidFill>
              <a:srgbClr val="EFF0F9"/>
            </a:solidFill>
            <a:ln w="576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ECAE223-BDB7-4556-ADD0-0F59F55D358E}"/>
                </a:ext>
              </a:extLst>
            </p:cNvPr>
            <p:cNvSpPr/>
            <p:nvPr/>
          </p:nvSpPr>
          <p:spPr>
            <a:xfrm>
              <a:off x="10334252" y="6449824"/>
              <a:ext cx="138041" cy="215762"/>
            </a:xfrm>
            <a:custGeom>
              <a:avLst/>
              <a:gdLst>
                <a:gd name="connsiteX0" fmla="*/ 138040 w 138041"/>
                <a:gd name="connsiteY0" fmla="*/ 208802 h 215762"/>
                <a:gd name="connsiteX1" fmla="*/ 78299 w 138041"/>
                <a:gd name="connsiteY1" fmla="*/ 215762 h 215762"/>
                <a:gd name="connsiteX2" fmla="*/ -1 w 138041"/>
                <a:gd name="connsiteY2" fmla="*/ 107880 h 215762"/>
                <a:gd name="connsiteX3" fmla="*/ 78299 w 138041"/>
                <a:gd name="connsiteY3" fmla="*/ -1 h 215762"/>
                <a:gd name="connsiteX4" fmla="*/ 138040 w 138041"/>
                <a:gd name="connsiteY4" fmla="*/ 7539 h 215762"/>
                <a:gd name="connsiteX5" fmla="*/ 136880 w 138041"/>
                <a:gd name="connsiteY5" fmla="*/ 34800 h 215762"/>
                <a:gd name="connsiteX6" fmla="*/ 82939 w 138041"/>
                <a:gd name="connsiteY6" fmla="*/ 30160 h 215762"/>
                <a:gd name="connsiteX7" fmla="*/ 34799 w 138041"/>
                <a:gd name="connsiteY7" fmla="*/ 107880 h 215762"/>
                <a:gd name="connsiteX8" fmla="*/ 83519 w 138041"/>
                <a:gd name="connsiteY8" fmla="*/ 185601 h 215762"/>
                <a:gd name="connsiteX9" fmla="*/ 136880 w 138041"/>
                <a:gd name="connsiteY9" fmla="*/ 180961 h 215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041" h="215762">
                  <a:moveTo>
                    <a:pt x="138040" y="208802"/>
                  </a:moveTo>
                  <a:cubicBezTo>
                    <a:pt x="118367" y="212854"/>
                    <a:pt x="98378" y="215183"/>
                    <a:pt x="78299" y="215762"/>
                  </a:cubicBezTo>
                  <a:cubicBezTo>
                    <a:pt x="14499" y="215762"/>
                    <a:pt x="-1" y="179221"/>
                    <a:pt x="-1" y="107880"/>
                  </a:cubicBezTo>
                  <a:cubicBezTo>
                    <a:pt x="-1" y="32480"/>
                    <a:pt x="15659" y="-1"/>
                    <a:pt x="78299" y="-1"/>
                  </a:cubicBezTo>
                  <a:cubicBezTo>
                    <a:pt x="98415" y="518"/>
                    <a:pt x="118427" y="3044"/>
                    <a:pt x="138040" y="7539"/>
                  </a:cubicBezTo>
                  <a:lnTo>
                    <a:pt x="136880" y="34800"/>
                  </a:lnTo>
                  <a:cubicBezTo>
                    <a:pt x="119023" y="32053"/>
                    <a:pt x="101003" y="30503"/>
                    <a:pt x="82939" y="30160"/>
                  </a:cubicBezTo>
                  <a:cubicBezTo>
                    <a:pt x="44659" y="30160"/>
                    <a:pt x="34799" y="48720"/>
                    <a:pt x="34799" y="107880"/>
                  </a:cubicBezTo>
                  <a:cubicBezTo>
                    <a:pt x="34799" y="165301"/>
                    <a:pt x="42339" y="185601"/>
                    <a:pt x="83519" y="185601"/>
                  </a:cubicBezTo>
                  <a:cubicBezTo>
                    <a:pt x="101393" y="185309"/>
                    <a:pt x="119224" y="183759"/>
                    <a:pt x="136880" y="180961"/>
                  </a:cubicBezTo>
                  <a:close/>
                </a:path>
              </a:pathLst>
            </a:custGeom>
            <a:solidFill>
              <a:srgbClr val="616DC6"/>
            </a:solidFill>
            <a:ln w="576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52FD91DE-1393-4D52-8AE2-CCD5569BA638}"/>
                </a:ext>
              </a:extLst>
            </p:cNvPr>
            <p:cNvSpPr/>
            <p:nvPr/>
          </p:nvSpPr>
          <p:spPr>
            <a:xfrm>
              <a:off x="11069256" y="6584383"/>
              <a:ext cx="69270" cy="29000"/>
            </a:xfrm>
            <a:custGeom>
              <a:avLst/>
              <a:gdLst>
                <a:gd name="connsiteX0" fmla="*/ 59468 w 69270"/>
                <a:gd name="connsiteY0" fmla="*/ 0 h 29000"/>
                <a:gd name="connsiteX1" fmla="*/ 0 w 69270"/>
                <a:gd name="connsiteY1" fmla="*/ 0 h 29000"/>
                <a:gd name="connsiteX2" fmla="*/ 0 w 69270"/>
                <a:gd name="connsiteY2" fmla="*/ 29000 h 29000"/>
                <a:gd name="connsiteX3" fmla="*/ 69270 w 69270"/>
                <a:gd name="connsiteY3" fmla="*/ 29000 h 29000"/>
                <a:gd name="connsiteX4" fmla="*/ 59468 w 69270"/>
                <a:gd name="connsiteY4" fmla="*/ 0 h 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0" h="29000">
                  <a:moveTo>
                    <a:pt x="59468" y="0"/>
                  </a:moveTo>
                  <a:lnTo>
                    <a:pt x="0" y="0"/>
                  </a:lnTo>
                  <a:lnTo>
                    <a:pt x="0" y="29000"/>
                  </a:lnTo>
                  <a:lnTo>
                    <a:pt x="69270" y="29000"/>
                  </a:lnTo>
                  <a:lnTo>
                    <a:pt x="59468" y="0"/>
                  </a:lnTo>
                  <a:close/>
                </a:path>
              </a:pathLst>
            </a:custGeom>
            <a:solidFill>
              <a:srgbClr val="616DC6"/>
            </a:solidFill>
            <a:ln w="576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BD26008-A223-40DF-B910-15476F10FCE4}"/>
                </a:ext>
              </a:extLst>
            </p:cNvPr>
            <p:cNvSpPr/>
            <p:nvPr/>
          </p:nvSpPr>
          <p:spPr>
            <a:xfrm>
              <a:off x="10496656" y="6456202"/>
              <a:ext cx="171101" cy="209382"/>
            </a:xfrm>
            <a:custGeom>
              <a:avLst/>
              <a:gdLst>
                <a:gd name="connsiteX0" fmla="*/ 51621 w 171101"/>
                <a:gd name="connsiteY0" fmla="*/ 134562 h 209382"/>
                <a:gd name="connsiteX1" fmla="*/ 77721 w 171101"/>
                <a:gd name="connsiteY1" fmla="*/ 28420 h 209382"/>
                <a:gd name="connsiteX2" fmla="*/ 92801 w 171101"/>
                <a:gd name="connsiteY2" fmla="*/ 28420 h 209382"/>
                <a:gd name="connsiteX3" fmla="*/ 118321 w 171101"/>
                <a:gd name="connsiteY3" fmla="*/ 134562 h 209382"/>
                <a:gd name="connsiteX4" fmla="*/ 118321 w 171101"/>
                <a:gd name="connsiteY4" fmla="*/ 134562 h 209382"/>
                <a:gd name="connsiteX5" fmla="*/ 125861 w 171101"/>
                <a:gd name="connsiteY5" fmla="*/ 164722 h 209382"/>
                <a:gd name="connsiteX6" fmla="*/ 125861 w 171101"/>
                <a:gd name="connsiteY6" fmla="*/ 164722 h 209382"/>
                <a:gd name="connsiteX7" fmla="*/ 136882 w 171101"/>
                <a:gd name="connsiteY7" fmla="*/ 209382 h 209382"/>
                <a:gd name="connsiteX8" fmla="*/ 171102 w 171101"/>
                <a:gd name="connsiteY8" fmla="*/ 209382 h 209382"/>
                <a:gd name="connsiteX9" fmla="*/ 118901 w 171101"/>
                <a:gd name="connsiteY9" fmla="*/ 0 h 209382"/>
                <a:gd name="connsiteX10" fmla="*/ 51621 w 171101"/>
                <a:gd name="connsiteY10" fmla="*/ 0 h 209382"/>
                <a:gd name="connsiteX11" fmla="*/ 0 w 171101"/>
                <a:gd name="connsiteY11" fmla="*/ 209382 h 209382"/>
                <a:gd name="connsiteX12" fmla="*/ 34220 w 171101"/>
                <a:gd name="connsiteY12" fmla="*/ 209382 h 209382"/>
                <a:gd name="connsiteX13" fmla="*/ 45241 w 171101"/>
                <a:gd name="connsiteY13" fmla="*/ 164722 h 20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1101" h="209382">
                  <a:moveTo>
                    <a:pt x="51621" y="134562"/>
                  </a:moveTo>
                  <a:lnTo>
                    <a:pt x="77721" y="28420"/>
                  </a:lnTo>
                  <a:lnTo>
                    <a:pt x="92801" y="28420"/>
                  </a:lnTo>
                  <a:lnTo>
                    <a:pt x="118321" y="134562"/>
                  </a:lnTo>
                  <a:lnTo>
                    <a:pt x="118321" y="134562"/>
                  </a:lnTo>
                  <a:lnTo>
                    <a:pt x="125861" y="164722"/>
                  </a:lnTo>
                  <a:lnTo>
                    <a:pt x="125861" y="164722"/>
                  </a:lnTo>
                  <a:lnTo>
                    <a:pt x="136882" y="209382"/>
                  </a:lnTo>
                  <a:lnTo>
                    <a:pt x="171102" y="209382"/>
                  </a:lnTo>
                  <a:lnTo>
                    <a:pt x="118901" y="0"/>
                  </a:lnTo>
                  <a:lnTo>
                    <a:pt x="51621" y="0"/>
                  </a:lnTo>
                  <a:lnTo>
                    <a:pt x="0" y="209382"/>
                  </a:lnTo>
                  <a:lnTo>
                    <a:pt x="34220" y="209382"/>
                  </a:lnTo>
                  <a:lnTo>
                    <a:pt x="45241" y="164722"/>
                  </a:lnTo>
                </a:path>
              </a:pathLst>
            </a:custGeom>
            <a:solidFill>
              <a:srgbClr val="616DC6"/>
            </a:solidFill>
            <a:ln w="576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E1226AB7-4F73-4DB2-BF46-0A1F23C3457E}"/>
                </a:ext>
              </a:extLst>
            </p:cNvPr>
            <p:cNvSpPr/>
            <p:nvPr/>
          </p:nvSpPr>
          <p:spPr>
            <a:xfrm>
              <a:off x="10554656" y="6584383"/>
              <a:ext cx="77593" cy="29000"/>
            </a:xfrm>
            <a:custGeom>
              <a:avLst/>
              <a:gdLst>
                <a:gd name="connsiteX0" fmla="*/ 7250 w 77593"/>
                <a:gd name="connsiteY0" fmla="*/ 0 h 29000"/>
                <a:gd name="connsiteX1" fmla="*/ 0 w 77593"/>
                <a:gd name="connsiteY1" fmla="*/ 29000 h 29000"/>
                <a:gd name="connsiteX2" fmla="*/ 77593 w 77593"/>
                <a:gd name="connsiteY2" fmla="*/ 29000 h 29000"/>
                <a:gd name="connsiteX3" fmla="*/ 67791 w 77593"/>
                <a:gd name="connsiteY3" fmla="*/ 0 h 29000"/>
                <a:gd name="connsiteX4" fmla="*/ 7250 w 77593"/>
                <a:gd name="connsiteY4" fmla="*/ 0 h 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93" h="29000">
                  <a:moveTo>
                    <a:pt x="7250" y="0"/>
                  </a:moveTo>
                  <a:lnTo>
                    <a:pt x="0" y="29000"/>
                  </a:lnTo>
                  <a:lnTo>
                    <a:pt x="77593" y="29000"/>
                  </a:lnTo>
                  <a:lnTo>
                    <a:pt x="67791" y="0"/>
                  </a:lnTo>
                  <a:lnTo>
                    <a:pt x="7250" y="0"/>
                  </a:lnTo>
                  <a:close/>
                </a:path>
              </a:pathLst>
            </a:custGeom>
            <a:solidFill>
              <a:srgbClr val="616DC6"/>
            </a:solidFill>
            <a:ln w="576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953947E0-B520-4D66-9C1B-F8229AB9C8EB}"/>
                </a:ext>
              </a:extLst>
            </p:cNvPr>
            <p:cNvSpPr/>
            <p:nvPr/>
          </p:nvSpPr>
          <p:spPr>
            <a:xfrm>
              <a:off x="10692696" y="6456204"/>
              <a:ext cx="117161" cy="209382"/>
            </a:xfrm>
            <a:custGeom>
              <a:avLst/>
              <a:gdLst>
                <a:gd name="connsiteX0" fmla="*/ -1 w 117161"/>
                <a:gd name="connsiteY0" fmla="*/ 209382 h 209382"/>
                <a:gd name="connsiteX1" fmla="*/ -1 w 117161"/>
                <a:gd name="connsiteY1" fmla="*/ -1 h 209382"/>
                <a:gd name="connsiteX2" fmla="*/ 33639 w 117161"/>
                <a:gd name="connsiteY2" fmla="*/ -1 h 209382"/>
                <a:gd name="connsiteX3" fmla="*/ 33639 w 117161"/>
                <a:gd name="connsiteY3" fmla="*/ 179221 h 209382"/>
                <a:gd name="connsiteX4" fmla="*/ 117160 w 117161"/>
                <a:gd name="connsiteY4" fmla="*/ 179221 h 209382"/>
                <a:gd name="connsiteX5" fmla="*/ 117160 w 117161"/>
                <a:gd name="connsiteY5" fmla="*/ 209382 h 20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61" h="209382">
                  <a:moveTo>
                    <a:pt x="-1" y="209382"/>
                  </a:moveTo>
                  <a:lnTo>
                    <a:pt x="-1" y="-1"/>
                  </a:lnTo>
                  <a:lnTo>
                    <a:pt x="33639" y="-1"/>
                  </a:lnTo>
                  <a:lnTo>
                    <a:pt x="33639" y="179221"/>
                  </a:lnTo>
                  <a:lnTo>
                    <a:pt x="117160" y="179221"/>
                  </a:lnTo>
                  <a:lnTo>
                    <a:pt x="117160" y="209382"/>
                  </a:lnTo>
                  <a:close/>
                </a:path>
              </a:pathLst>
            </a:custGeom>
            <a:solidFill>
              <a:srgbClr val="616DC6"/>
            </a:solidFill>
            <a:ln w="576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A08C81F2-6E55-49A3-B43E-23EF762433F0}"/>
                </a:ext>
              </a:extLst>
            </p:cNvPr>
            <p:cNvSpPr/>
            <p:nvPr/>
          </p:nvSpPr>
          <p:spPr>
            <a:xfrm>
              <a:off x="10827257" y="6456204"/>
              <a:ext cx="147901" cy="209382"/>
            </a:xfrm>
            <a:custGeom>
              <a:avLst/>
              <a:gdLst>
                <a:gd name="connsiteX0" fmla="*/ 33639 w 147901"/>
                <a:gd name="connsiteY0" fmla="*/ 144421 h 209382"/>
                <a:gd name="connsiteX1" fmla="*/ 33639 w 147901"/>
                <a:gd name="connsiteY1" fmla="*/ 209382 h 209382"/>
                <a:gd name="connsiteX2" fmla="*/ -1 w 147901"/>
                <a:gd name="connsiteY2" fmla="*/ 209382 h 209382"/>
                <a:gd name="connsiteX3" fmla="*/ -1 w 147901"/>
                <a:gd name="connsiteY3" fmla="*/ -1 h 209382"/>
                <a:gd name="connsiteX4" fmla="*/ 76559 w 147901"/>
                <a:gd name="connsiteY4" fmla="*/ -1 h 209382"/>
                <a:gd name="connsiteX5" fmla="*/ 147900 w 147901"/>
                <a:gd name="connsiteY5" fmla="*/ 70180 h 209382"/>
                <a:gd name="connsiteX6" fmla="*/ 76559 w 147901"/>
                <a:gd name="connsiteY6" fmla="*/ 143841 h 209382"/>
                <a:gd name="connsiteX7" fmla="*/ 33639 w 147901"/>
                <a:gd name="connsiteY7" fmla="*/ 143841 h 209382"/>
                <a:gd name="connsiteX8" fmla="*/ 76559 w 147901"/>
                <a:gd name="connsiteY8" fmla="*/ 114261 h 209382"/>
                <a:gd name="connsiteX9" fmla="*/ 113100 w 147901"/>
                <a:gd name="connsiteY9" fmla="*/ 70180 h 209382"/>
                <a:gd name="connsiteX10" fmla="*/ 76559 w 147901"/>
                <a:gd name="connsiteY10" fmla="*/ 29000 h 209382"/>
                <a:gd name="connsiteX11" fmla="*/ 34219 w 147901"/>
                <a:gd name="connsiteY11" fmla="*/ 29000 h 209382"/>
                <a:gd name="connsiteX12" fmla="*/ 34219 w 147901"/>
                <a:gd name="connsiteY12" fmla="*/ 114261 h 20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7901" h="209382">
                  <a:moveTo>
                    <a:pt x="33639" y="144421"/>
                  </a:moveTo>
                  <a:lnTo>
                    <a:pt x="33639" y="209382"/>
                  </a:lnTo>
                  <a:lnTo>
                    <a:pt x="-1" y="209382"/>
                  </a:lnTo>
                  <a:lnTo>
                    <a:pt x="-1" y="-1"/>
                  </a:lnTo>
                  <a:lnTo>
                    <a:pt x="76559" y="-1"/>
                  </a:lnTo>
                  <a:cubicBezTo>
                    <a:pt x="124120" y="-1"/>
                    <a:pt x="147900" y="23199"/>
                    <a:pt x="147900" y="70180"/>
                  </a:cubicBezTo>
                  <a:cubicBezTo>
                    <a:pt x="147900" y="117741"/>
                    <a:pt x="124120" y="143841"/>
                    <a:pt x="76559" y="143841"/>
                  </a:cubicBezTo>
                  <a:lnTo>
                    <a:pt x="33639" y="143841"/>
                  </a:lnTo>
                  <a:close/>
                  <a:moveTo>
                    <a:pt x="76559" y="114261"/>
                  </a:moveTo>
                  <a:cubicBezTo>
                    <a:pt x="102080" y="114261"/>
                    <a:pt x="113100" y="99180"/>
                    <a:pt x="113100" y="70180"/>
                  </a:cubicBezTo>
                  <a:cubicBezTo>
                    <a:pt x="113100" y="41760"/>
                    <a:pt x="102080" y="29000"/>
                    <a:pt x="76559" y="29000"/>
                  </a:cubicBezTo>
                  <a:lnTo>
                    <a:pt x="34219" y="29000"/>
                  </a:lnTo>
                  <a:lnTo>
                    <a:pt x="34219" y="114261"/>
                  </a:lnTo>
                  <a:close/>
                </a:path>
              </a:pathLst>
            </a:custGeom>
            <a:solidFill>
              <a:srgbClr val="616DC6"/>
            </a:solidFill>
            <a:ln w="576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568FABD9-F358-4415-AE6C-6109C8239B79}"/>
                </a:ext>
              </a:extLst>
            </p:cNvPr>
            <p:cNvSpPr/>
            <p:nvPr/>
          </p:nvSpPr>
          <p:spPr>
            <a:xfrm>
              <a:off x="11038960" y="6456204"/>
              <a:ext cx="127642" cy="209382"/>
            </a:xfrm>
            <a:custGeom>
              <a:avLst/>
              <a:gdLst>
                <a:gd name="connsiteX0" fmla="*/ 75440 w 127642"/>
                <a:gd name="connsiteY0" fmla="*/ -1 h 209382"/>
                <a:gd name="connsiteX1" fmla="*/ -1 w 127642"/>
                <a:gd name="connsiteY1" fmla="*/ -1 h 209382"/>
                <a:gd name="connsiteX2" fmla="*/ 22659 w 127642"/>
                <a:gd name="connsiteY2" fmla="*/ 28420 h 209382"/>
                <a:gd name="connsiteX3" fmla="*/ 49340 w 127642"/>
                <a:gd name="connsiteY3" fmla="*/ 28420 h 209382"/>
                <a:gd name="connsiteX4" fmla="*/ 74860 w 127642"/>
                <a:gd name="connsiteY4" fmla="*/ 134561 h 209382"/>
                <a:gd name="connsiteX5" fmla="*/ 82400 w 127642"/>
                <a:gd name="connsiteY5" fmla="*/ 164721 h 209382"/>
                <a:gd name="connsiteX6" fmla="*/ 93420 w 127642"/>
                <a:gd name="connsiteY6" fmla="*/ 209382 h 209382"/>
                <a:gd name="connsiteX7" fmla="*/ 127641 w 127642"/>
                <a:gd name="connsiteY7" fmla="*/ 209382 h 20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642" h="209382">
                  <a:moveTo>
                    <a:pt x="75440" y="-1"/>
                  </a:moveTo>
                  <a:lnTo>
                    <a:pt x="-1" y="-1"/>
                  </a:lnTo>
                  <a:cubicBezTo>
                    <a:pt x="8501" y="9449"/>
                    <a:pt x="22659" y="28420"/>
                    <a:pt x="22659" y="28420"/>
                  </a:cubicBezTo>
                  <a:lnTo>
                    <a:pt x="49340" y="28420"/>
                  </a:lnTo>
                  <a:lnTo>
                    <a:pt x="74860" y="134561"/>
                  </a:lnTo>
                  <a:lnTo>
                    <a:pt x="82400" y="164721"/>
                  </a:lnTo>
                  <a:lnTo>
                    <a:pt x="93420" y="209382"/>
                  </a:lnTo>
                  <a:lnTo>
                    <a:pt x="127641" y="209382"/>
                  </a:lnTo>
                  <a:close/>
                </a:path>
              </a:pathLst>
            </a:custGeom>
            <a:solidFill>
              <a:srgbClr val="FFFFFF"/>
            </a:solidFill>
            <a:ln w="5760"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2C3F08EB-DB13-47CE-882C-31FDC90D94B4}"/>
                </a:ext>
              </a:extLst>
            </p:cNvPr>
            <p:cNvSpPr/>
            <p:nvPr/>
          </p:nvSpPr>
          <p:spPr>
            <a:xfrm>
              <a:off x="11186861" y="6456204"/>
              <a:ext cx="156021" cy="209382"/>
            </a:xfrm>
            <a:custGeom>
              <a:avLst/>
              <a:gdLst>
                <a:gd name="connsiteX0" fmla="*/ -1 w 156021"/>
                <a:gd name="connsiteY0" fmla="*/ 209382 h 209382"/>
                <a:gd name="connsiteX1" fmla="*/ -1 w 156021"/>
                <a:gd name="connsiteY1" fmla="*/ -1 h 209382"/>
                <a:gd name="connsiteX2" fmla="*/ 72499 w 156021"/>
                <a:gd name="connsiteY2" fmla="*/ -1 h 209382"/>
                <a:gd name="connsiteX3" fmla="*/ 156020 w 156021"/>
                <a:gd name="connsiteY3" fmla="*/ 100920 h 209382"/>
                <a:gd name="connsiteX4" fmla="*/ 72499 w 156021"/>
                <a:gd name="connsiteY4" fmla="*/ 208802 h 209382"/>
                <a:gd name="connsiteX5" fmla="*/ -1 w 156021"/>
                <a:gd name="connsiteY5" fmla="*/ 209382 h 209382"/>
                <a:gd name="connsiteX6" fmla="*/ 72499 w 156021"/>
                <a:gd name="connsiteY6" fmla="*/ 29580 h 209382"/>
                <a:gd name="connsiteX7" fmla="*/ 34219 w 156021"/>
                <a:gd name="connsiteY7" fmla="*/ 29580 h 209382"/>
                <a:gd name="connsiteX8" fmla="*/ 34219 w 156021"/>
                <a:gd name="connsiteY8" fmla="*/ 179221 h 209382"/>
                <a:gd name="connsiteX9" fmla="*/ 72499 w 156021"/>
                <a:gd name="connsiteY9" fmla="*/ 179221 h 209382"/>
                <a:gd name="connsiteX10" fmla="*/ 121220 w 156021"/>
                <a:gd name="connsiteY10" fmla="*/ 100920 h 209382"/>
                <a:gd name="connsiteX11" fmla="*/ 72499 w 156021"/>
                <a:gd name="connsiteY11" fmla="*/ 29580 h 20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021" h="209382">
                  <a:moveTo>
                    <a:pt x="-1" y="209382"/>
                  </a:moveTo>
                  <a:lnTo>
                    <a:pt x="-1" y="-1"/>
                  </a:lnTo>
                  <a:lnTo>
                    <a:pt x="72499" y="-1"/>
                  </a:lnTo>
                  <a:cubicBezTo>
                    <a:pt x="139780" y="-1"/>
                    <a:pt x="156020" y="35960"/>
                    <a:pt x="156020" y="100920"/>
                  </a:cubicBezTo>
                  <a:cubicBezTo>
                    <a:pt x="156020" y="167041"/>
                    <a:pt x="141520" y="208802"/>
                    <a:pt x="72499" y="208802"/>
                  </a:cubicBezTo>
                  <a:cubicBezTo>
                    <a:pt x="72499" y="209382"/>
                    <a:pt x="-1" y="209382"/>
                    <a:pt x="-1" y="209382"/>
                  </a:cubicBezTo>
                  <a:close/>
                  <a:moveTo>
                    <a:pt x="72499" y="29580"/>
                  </a:moveTo>
                  <a:lnTo>
                    <a:pt x="34219" y="29580"/>
                  </a:lnTo>
                  <a:lnTo>
                    <a:pt x="34219" y="179221"/>
                  </a:lnTo>
                  <a:lnTo>
                    <a:pt x="72499" y="179221"/>
                  </a:lnTo>
                  <a:cubicBezTo>
                    <a:pt x="114840" y="179221"/>
                    <a:pt x="121220" y="146741"/>
                    <a:pt x="121220" y="100920"/>
                  </a:cubicBezTo>
                  <a:cubicBezTo>
                    <a:pt x="121220" y="55680"/>
                    <a:pt x="114840" y="29580"/>
                    <a:pt x="72499" y="29580"/>
                  </a:cubicBezTo>
                  <a:close/>
                </a:path>
              </a:pathLst>
            </a:custGeom>
            <a:solidFill>
              <a:srgbClr val="616DC6"/>
            </a:solidFill>
            <a:ln w="576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192226AD-1033-4357-AEDC-56666117AB6B}"/>
                </a:ext>
              </a:extLst>
            </p:cNvPr>
            <p:cNvSpPr/>
            <p:nvPr/>
          </p:nvSpPr>
          <p:spPr>
            <a:xfrm>
              <a:off x="11360863" y="6449244"/>
              <a:ext cx="141521" cy="216342"/>
            </a:xfrm>
            <a:custGeom>
              <a:avLst/>
              <a:gdLst>
                <a:gd name="connsiteX0" fmla="*/ 133980 w 141521"/>
                <a:gd name="connsiteY0" fmla="*/ 34800 h 216342"/>
                <a:gd name="connsiteX1" fmla="*/ 73659 w 141521"/>
                <a:gd name="connsiteY1" fmla="*/ 30160 h 216342"/>
                <a:gd name="connsiteX2" fmla="*/ 34799 w 141521"/>
                <a:gd name="connsiteY2" fmla="*/ 57420 h 216342"/>
                <a:gd name="connsiteX3" fmla="*/ 81779 w 141521"/>
                <a:gd name="connsiteY3" fmla="*/ 91060 h 216342"/>
                <a:gd name="connsiteX4" fmla="*/ 141520 w 141521"/>
                <a:gd name="connsiteY4" fmla="*/ 150801 h 216342"/>
                <a:gd name="connsiteX5" fmla="*/ 71339 w 141521"/>
                <a:gd name="connsiteY5" fmla="*/ 216342 h 216342"/>
                <a:gd name="connsiteX6" fmla="*/ 2899 w 141521"/>
                <a:gd name="connsiteY6" fmla="*/ 208222 h 216342"/>
                <a:gd name="connsiteX7" fmla="*/ 6379 w 141521"/>
                <a:gd name="connsiteY7" fmla="*/ 180961 h 216342"/>
                <a:gd name="connsiteX8" fmla="*/ 69019 w 141521"/>
                <a:gd name="connsiteY8" fmla="*/ 186181 h 216342"/>
                <a:gd name="connsiteX9" fmla="*/ 106720 w 141521"/>
                <a:gd name="connsiteY9" fmla="*/ 152541 h 216342"/>
                <a:gd name="connsiteX10" fmla="*/ 64959 w 141521"/>
                <a:gd name="connsiteY10" fmla="*/ 121221 h 216342"/>
                <a:gd name="connsiteX11" fmla="*/ -1 w 141521"/>
                <a:gd name="connsiteY11" fmla="*/ 59740 h 216342"/>
                <a:gd name="connsiteX12" fmla="*/ 69599 w 141521"/>
                <a:gd name="connsiteY12" fmla="*/ -1 h 216342"/>
                <a:gd name="connsiteX13" fmla="*/ 135720 w 141521"/>
                <a:gd name="connsiteY13" fmla="*/ 7539 h 21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521" h="216342">
                  <a:moveTo>
                    <a:pt x="133980" y="34800"/>
                  </a:moveTo>
                  <a:cubicBezTo>
                    <a:pt x="133980" y="34800"/>
                    <a:pt x="91060" y="30160"/>
                    <a:pt x="73659" y="30160"/>
                  </a:cubicBezTo>
                  <a:cubicBezTo>
                    <a:pt x="48139" y="30160"/>
                    <a:pt x="34799" y="39440"/>
                    <a:pt x="34799" y="57420"/>
                  </a:cubicBezTo>
                  <a:cubicBezTo>
                    <a:pt x="34799" y="77140"/>
                    <a:pt x="45819" y="81780"/>
                    <a:pt x="81779" y="91060"/>
                  </a:cubicBezTo>
                  <a:cubicBezTo>
                    <a:pt x="125860" y="103240"/>
                    <a:pt x="141520" y="114841"/>
                    <a:pt x="141520" y="150801"/>
                  </a:cubicBezTo>
                  <a:cubicBezTo>
                    <a:pt x="141520" y="196622"/>
                    <a:pt x="113100" y="216342"/>
                    <a:pt x="71339" y="216342"/>
                  </a:cubicBezTo>
                  <a:cubicBezTo>
                    <a:pt x="48354" y="215385"/>
                    <a:pt x="25472" y="212670"/>
                    <a:pt x="2899" y="208222"/>
                  </a:cubicBezTo>
                  <a:lnTo>
                    <a:pt x="6379" y="180961"/>
                  </a:lnTo>
                  <a:cubicBezTo>
                    <a:pt x="6379" y="180961"/>
                    <a:pt x="47559" y="186181"/>
                    <a:pt x="69019" y="186181"/>
                  </a:cubicBezTo>
                  <a:cubicBezTo>
                    <a:pt x="95120" y="186181"/>
                    <a:pt x="106720" y="174581"/>
                    <a:pt x="106720" y="152541"/>
                  </a:cubicBezTo>
                  <a:cubicBezTo>
                    <a:pt x="106720" y="134561"/>
                    <a:pt x="97440" y="128761"/>
                    <a:pt x="64959" y="121221"/>
                  </a:cubicBezTo>
                  <a:cubicBezTo>
                    <a:pt x="19719" y="109620"/>
                    <a:pt x="-1" y="95700"/>
                    <a:pt x="-1" y="59740"/>
                  </a:cubicBezTo>
                  <a:cubicBezTo>
                    <a:pt x="-1" y="17399"/>
                    <a:pt x="27839" y="-1"/>
                    <a:pt x="69599" y="-1"/>
                  </a:cubicBezTo>
                  <a:cubicBezTo>
                    <a:pt x="91796" y="860"/>
                    <a:pt x="113900" y="3381"/>
                    <a:pt x="135720" y="7539"/>
                  </a:cubicBezTo>
                  <a:close/>
                </a:path>
              </a:pathLst>
            </a:custGeom>
            <a:solidFill>
              <a:srgbClr val="616DC6"/>
            </a:solidFill>
            <a:ln w="576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20050461-776B-42F5-AB14-BDDE0DA20F66}"/>
                </a:ext>
              </a:extLst>
            </p:cNvPr>
            <p:cNvSpPr/>
            <p:nvPr/>
          </p:nvSpPr>
          <p:spPr>
            <a:xfrm>
              <a:off x="11023009" y="6475395"/>
              <a:ext cx="36250" cy="188741"/>
            </a:xfrm>
            <a:custGeom>
              <a:avLst/>
              <a:gdLst>
                <a:gd name="connsiteX0" fmla="*/ -1 w 36250"/>
                <a:gd name="connsiteY0" fmla="*/ 188740 h 188741"/>
                <a:gd name="connsiteX1" fmla="*/ -1 w 36250"/>
                <a:gd name="connsiteY1" fmla="*/ -1 h 188741"/>
                <a:gd name="connsiteX2" fmla="*/ 36249 w 36250"/>
                <a:gd name="connsiteY2" fmla="*/ -1 h 188741"/>
                <a:gd name="connsiteX3" fmla="*/ 36249 w 36250"/>
                <a:gd name="connsiteY3" fmla="*/ 188739 h 188741"/>
              </a:gdLst>
              <a:ahLst/>
              <a:cxnLst>
                <a:cxn ang="0">
                  <a:pos x="connsiteX0" y="connsiteY0"/>
                </a:cxn>
                <a:cxn ang="0">
                  <a:pos x="connsiteX1" y="connsiteY1"/>
                </a:cxn>
                <a:cxn ang="0">
                  <a:pos x="connsiteX2" y="connsiteY2"/>
                </a:cxn>
                <a:cxn ang="0">
                  <a:pos x="connsiteX3" y="connsiteY3"/>
                </a:cxn>
              </a:cxnLst>
              <a:rect l="l" t="t" r="r" b="b"/>
              <a:pathLst>
                <a:path w="36250" h="188741">
                  <a:moveTo>
                    <a:pt x="-1" y="188740"/>
                  </a:moveTo>
                  <a:lnTo>
                    <a:pt x="-1" y="-1"/>
                  </a:lnTo>
                  <a:lnTo>
                    <a:pt x="36249" y="-1"/>
                  </a:lnTo>
                  <a:lnTo>
                    <a:pt x="36249" y="188739"/>
                  </a:lnTo>
                </a:path>
              </a:pathLst>
            </a:custGeom>
            <a:solidFill>
              <a:srgbClr val="616DC6"/>
            </a:solidFill>
            <a:ln w="576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DE1DBF6B-5B9F-4E88-BD21-9CD7D78C53CD}"/>
                </a:ext>
              </a:extLst>
            </p:cNvPr>
            <p:cNvSpPr/>
            <p:nvPr/>
          </p:nvSpPr>
          <p:spPr>
            <a:xfrm>
              <a:off x="10883808" y="6624986"/>
              <a:ext cx="36250" cy="40600"/>
            </a:xfrm>
            <a:custGeom>
              <a:avLst/>
              <a:gdLst>
                <a:gd name="connsiteX0" fmla="*/ 36249 w 36250"/>
                <a:gd name="connsiteY0" fmla="*/ -1 h 40600"/>
                <a:gd name="connsiteX1" fmla="*/ 36249 w 36250"/>
                <a:gd name="connsiteY1" fmla="*/ 40600 h 40600"/>
                <a:gd name="connsiteX2" fmla="*/ -1 w 36250"/>
                <a:gd name="connsiteY2" fmla="*/ 40600 h 40600"/>
                <a:gd name="connsiteX3" fmla="*/ -1 w 36250"/>
                <a:gd name="connsiteY3" fmla="*/ -1 h 40600"/>
              </a:gdLst>
              <a:ahLst/>
              <a:cxnLst>
                <a:cxn ang="0">
                  <a:pos x="connsiteX0" y="connsiteY0"/>
                </a:cxn>
                <a:cxn ang="0">
                  <a:pos x="connsiteX1" y="connsiteY1"/>
                </a:cxn>
                <a:cxn ang="0">
                  <a:pos x="connsiteX2" y="connsiteY2"/>
                </a:cxn>
                <a:cxn ang="0">
                  <a:pos x="connsiteX3" y="connsiteY3"/>
                </a:cxn>
              </a:cxnLst>
              <a:rect l="l" t="t" r="r" b="b"/>
              <a:pathLst>
                <a:path w="36250" h="40600">
                  <a:moveTo>
                    <a:pt x="36249" y="-1"/>
                  </a:moveTo>
                  <a:lnTo>
                    <a:pt x="36249" y="40600"/>
                  </a:lnTo>
                  <a:lnTo>
                    <a:pt x="-1" y="40600"/>
                  </a:lnTo>
                  <a:lnTo>
                    <a:pt x="-1" y="-1"/>
                  </a:lnTo>
                </a:path>
              </a:pathLst>
            </a:custGeom>
            <a:solidFill>
              <a:srgbClr val="B2B7E3">
                <a:alpha val="50000"/>
              </a:srgbClr>
            </a:solidFill>
            <a:ln w="576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B76C0E23-3FEF-4869-A943-68E68AF8D902}"/>
                </a:ext>
              </a:extLst>
            </p:cNvPr>
            <p:cNvSpPr/>
            <p:nvPr/>
          </p:nvSpPr>
          <p:spPr>
            <a:xfrm>
              <a:off x="10930208" y="6607586"/>
              <a:ext cx="36250" cy="58000"/>
            </a:xfrm>
            <a:custGeom>
              <a:avLst/>
              <a:gdLst>
                <a:gd name="connsiteX0" fmla="*/ 36249 w 36250"/>
                <a:gd name="connsiteY0" fmla="*/ -1 h 58000"/>
                <a:gd name="connsiteX1" fmla="*/ 36249 w 36250"/>
                <a:gd name="connsiteY1" fmla="*/ 58000 h 58000"/>
                <a:gd name="connsiteX2" fmla="*/ -1 w 36250"/>
                <a:gd name="connsiteY2" fmla="*/ 58000 h 58000"/>
                <a:gd name="connsiteX3" fmla="*/ -1 w 36250"/>
                <a:gd name="connsiteY3" fmla="*/ -1 h 58000"/>
              </a:gdLst>
              <a:ahLst/>
              <a:cxnLst>
                <a:cxn ang="0">
                  <a:pos x="connsiteX0" y="connsiteY0"/>
                </a:cxn>
                <a:cxn ang="0">
                  <a:pos x="connsiteX1" y="connsiteY1"/>
                </a:cxn>
                <a:cxn ang="0">
                  <a:pos x="connsiteX2" y="connsiteY2"/>
                </a:cxn>
                <a:cxn ang="0">
                  <a:pos x="connsiteX3" y="connsiteY3"/>
                </a:cxn>
              </a:cxnLst>
              <a:rect l="l" t="t" r="r" b="b"/>
              <a:pathLst>
                <a:path w="36250" h="58000">
                  <a:moveTo>
                    <a:pt x="36249" y="-1"/>
                  </a:moveTo>
                  <a:lnTo>
                    <a:pt x="36249" y="58000"/>
                  </a:lnTo>
                  <a:lnTo>
                    <a:pt x="-1" y="58000"/>
                  </a:lnTo>
                  <a:lnTo>
                    <a:pt x="-1" y="-1"/>
                  </a:lnTo>
                </a:path>
              </a:pathLst>
            </a:custGeom>
            <a:solidFill>
              <a:srgbClr val="9AA2DB">
                <a:alpha val="80000"/>
              </a:srgbClr>
            </a:solidFill>
            <a:ln w="576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F6780CE0-B52A-49F6-ACB4-7F48D0F2786F}"/>
                </a:ext>
              </a:extLst>
            </p:cNvPr>
            <p:cNvSpPr/>
            <p:nvPr/>
          </p:nvSpPr>
          <p:spPr>
            <a:xfrm>
              <a:off x="10976609" y="6584385"/>
              <a:ext cx="36250" cy="79750"/>
            </a:xfrm>
            <a:custGeom>
              <a:avLst/>
              <a:gdLst>
                <a:gd name="connsiteX0" fmla="*/ 36249 w 36250"/>
                <a:gd name="connsiteY0" fmla="*/ -1 h 79750"/>
                <a:gd name="connsiteX1" fmla="*/ 36249 w 36250"/>
                <a:gd name="connsiteY1" fmla="*/ 79750 h 79750"/>
                <a:gd name="connsiteX2" fmla="*/ -1 w 36250"/>
                <a:gd name="connsiteY2" fmla="*/ 79750 h 79750"/>
                <a:gd name="connsiteX3" fmla="*/ -1 w 36250"/>
                <a:gd name="connsiteY3" fmla="*/ -1 h 79750"/>
              </a:gdLst>
              <a:ahLst/>
              <a:cxnLst>
                <a:cxn ang="0">
                  <a:pos x="connsiteX0" y="connsiteY0"/>
                </a:cxn>
                <a:cxn ang="0">
                  <a:pos x="connsiteX1" y="connsiteY1"/>
                </a:cxn>
                <a:cxn ang="0">
                  <a:pos x="connsiteX2" y="connsiteY2"/>
                </a:cxn>
                <a:cxn ang="0">
                  <a:pos x="connsiteX3" y="connsiteY3"/>
                </a:cxn>
              </a:cxnLst>
              <a:rect l="l" t="t" r="r" b="b"/>
              <a:pathLst>
                <a:path w="36250" h="79750">
                  <a:moveTo>
                    <a:pt x="36249" y="-1"/>
                  </a:moveTo>
                  <a:lnTo>
                    <a:pt x="36249" y="79750"/>
                  </a:lnTo>
                  <a:lnTo>
                    <a:pt x="-1" y="79750"/>
                  </a:lnTo>
                  <a:lnTo>
                    <a:pt x="-1" y="-1"/>
                  </a:lnTo>
                </a:path>
              </a:pathLst>
            </a:custGeom>
            <a:solidFill>
              <a:srgbClr val="828CD2"/>
            </a:solidFill>
            <a:ln w="5760"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6F4E84BB-9661-4B0D-9AA2-F3CB118D05D1}"/>
                </a:ext>
              </a:extLst>
            </p:cNvPr>
            <p:cNvSpPr/>
            <p:nvPr/>
          </p:nvSpPr>
          <p:spPr>
            <a:xfrm>
              <a:off x="11023012" y="6591053"/>
              <a:ext cx="18850" cy="73852"/>
            </a:xfrm>
            <a:custGeom>
              <a:avLst/>
              <a:gdLst>
                <a:gd name="connsiteX0" fmla="*/ 0 w 18850"/>
                <a:gd name="connsiteY0" fmla="*/ 73852 h 73852"/>
                <a:gd name="connsiteX1" fmla="*/ 18850 w 18850"/>
                <a:gd name="connsiteY1" fmla="*/ 0 h 73852"/>
                <a:gd name="connsiteX2" fmla="*/ 0 w 18850"/>
                <a:gd name="connsiteY2" fmla="*/ 0 h 73852"/>
                <a:gd name="connsiteX3" fmla="*/ 0 w 18850"/>
                <a:gd name="connsiteY3" fmla="*/ 73852 h 73852"/>
              </a:gdLst>
              <a:ahLst/>
              <a:cxnLst>
                <a:cxn ang="0">
                  <a:pos x="connsiteX0" y="connsiteY0"/>
                </a:cxn>
                <a:cxn ang="0">
                  <a:pos x="connsiteX1" y="connsiteY1"/>
                </a:cxn>
                <a:cxn ang="0">
                  <a:pos x="connsiteX2" y="connsiteY2"/>
                </a:cxn>
                <a:cxn ang="0">
                  <a:pos x="connsiteX3" y="connsiteY3"/>
                </a:cxn>
              </a:cxnLst>
              <a:rect l="l" t="t" r="r" b="b"/>
              <a:pathLst>
                <a:path w="18850" h="73852">
                  <a:moveTo>
                    <a:pt x="0" y="73852"/>
                  </a:moveTo>
                  <a:lnTo>
                    <a:pt x="18850" y="0"/>
                  </a:lnTo>
                  <a:lnTo>
                    <a:pt x="0" y="0"/>
                  </a:lnTo>
                  <a:lnTo>
                    <a:pt x="0" y="73852"/>
                  </a:lnTo>
                  <a:close/>
                </a:path>
              </a:pathLst>
            </a:custGeom>
            <a:solidFill>
              <a:srgbClr val="828CD2"/>
            </a:solidFill>
            <a:ln w="576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C5B36A19-23D8-41BF-BD90-EDBB1B79834F}"/>
                </a:ext>
              </a:extLst>
            </p:cNvPr>
            <p:cNvSpPr/>
            <p:nvPr/>
          </p:nvSpPr>
          <p:spPr>
            <a:xfrm>
              <a:off x="11023012" y="6528123"/>
              <a:ext cx="36250" cy="62930"/>
            </a:xfrm>
            <a:custGeom>
              <a:avLst/>
              <a:gdLst>
                <a:gd name="connsiteX0" fmla="*/ 0 w 36250"/>
                <a:gd name="connsiteY0" fmla="*/ 0 h 62930"/>
                <a:gd name="connsiteX1" fmla="*/ 0 w 36250"/>
                <a:gd name="connsiteY1" fmla="*/ 62931 h 62930"/>
                <a:gd name="connsiteX2" fmla="*/ 18850 w 36250"/>
                <a:gd name="connsiteY2" fmla="*/ 62931 h 62930"/>
                <a:gd name="connsiteX3" fmla="*/ 36250 w 36250"/>
                <a:gd name="connsiteY3" fmla="*/ 0 h 62930"/>
                <a:gd name="connsiteX4" fmla="*/ 0 w 36250"/>
                <a:gd name="connsiteY4" fmla="*/ 0 h 62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0" h="62930">
                  <a:moveTo>
                    <a:pt x="0" y="0"/>
                  </a:moveTo>
                  <a:lnTo>
                    <a:pt x="0" y="62931"/>
                  </a:lnTo>
                  <a:lnTo>
                    <a:pt x="18850" y="62931"/>
                  </a:lnTo>
                  <a:lnTo>
                    <a:pt x="36250" y="0"/>
                  </a:lnTo>
                  <a:lnTo>
                    <a:pt x="0" y="0"/>
                  </a:lnTo>
                  <a:close/>
                </a:path>
              </a:pathLst>
            </a:custGeom>
            <a:solidFill>
              <a:srgbClr val="828CD2"/>
            </a:solidFill>
            <a:ln w="576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3BC8CC9F-9274-4EAD-AFB3-0083F66E425C}"/>
                </a:ext>
              </a:extLst>
            </p:cNvPr>
            <p:cNvSpPr/>
            <p:nvPr/>
          </p:nvSpPr>
          <p:spPr>
            <a:xfrm>
              <a:off x="11058038" y="6524347"/>
              <a:ext cx="17" cy="52"/>
            </a:xfrm>
            <a:custGeom>
              <a:avLst/>
              <a:gdLst>
                <a:gd name="connsiteX0" fmla="*/ 17 w 17"/>
                <a:gd name="connsiteY0" fmla="*/ 0 h 52"/>
                <a:gd name="connsiteX1" fmla="*/ 0 w 17"/>
                <a:gd name="connsiteY1" fmla="*/ 0 h 52"/>
                <a:gd name="connsiteX2" fmla="*/ 0 w 17"/>
                <a:gd name="connsiteY2" fmla="*/ 52 h 52"/>
                <a:gd name="connsiteX3" fmla="*/ 17 w 17"/>
                <a:gd name="connsiteY3" fmla="*/ 0 h 52"/>
              </a:gdLst>
              <a:ahLst/>
              <a:cxnLst>
                <a:cxn ang="0">
                  <a:pos x="connsiteX0" y="connsiteY0"/>
                </a:cxn>
                <a:cxn ang="0">
                  <a:pos x="connsiteX1" y="connsiteY1"/>
                </a:cxn>
                <a:cxn ang="0">
                  <a:pos x="connsiteX2" y="connsiteY2"/>
                </a:cxn>
                <a:cxn ang="0">
                  <a:pos x="connsiteX3" y="connsiteY3"/>
                </a:cxn>
              </a:cxnLst>
              <a:rect l="l" t="t" r="r" b="b"/>
              <a:pathLst>
                <a:path w="17" h="52">
                  <a:moveTo>
                    <a:pt x="17" y="0"/>
                  </a:moveTo>
                  <a:lnTo>
                    <a:pt x="0" y="0"/>
                  </a:lnTo>
                  <a:lnTo>
                    <a:pt x="0" y="52"/>
                  </a:lnTo>
                  <a:lnTo>
                    <a:pt x="17" y="0"/>
                  </a:lnTo>
                  <a:close/>
                </a:path>
              </a:pathLst>
            </a:custGeom>
            <a:solidFill>
              <a:srgbClr val="828CD2"/>
            </a:solidFill>
            <a:ln w="5760"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CA14FEA6-F15F-4E5F-BA11-DD6236CD6E27}"/>
                </a:ext>
              </a:extLst>
            </p:cNvPr>
            <p:cNvSpPr/>
            <p:nvPr/>
          </p:nvSpPr>
          <p:spPr>
            <a:xfrm>
              <a:off x="11023012" y="6524347"/>
              <a:ext cx="36250" cy="3926"/>
            </a:xfrm>
            <a:custGeom>
              <a:avLst/>
              <a:gdLst>
                <a:gd name="connsiteX0" fmla="*/ 36250 w 36250"/>
                <a:gd name="connsiteY0" fmla="*/ 0 h 3926"/>
                <a:gd name="connsiteX1" fmla="*/ 0 w 36250"/>
                <a:gd name="connsiteY1" fmla="*/ 2291 h 3926"/>
                <a:gd name="connsiteX2" fmla="*/ 0 w 36250"/>
                <a:gd name="connsiteY2" fmla="*/ 3927 h 3926"/>
                <a:gd name="connsiteX3" fmla="*/ 36250 w 36250"/>
                <a:gd name="connsiteY3" fmla="*/ 3927 h 3926"/>
                <a:gd name="connsiteX4" fmla="*/ 36250 w 36250"/>
                <a:gd name="connsiteY4" fmla="*/ 52 h 3926"/>
                <a:gd name="connsiteX5" fmla="*/ 36250 w 36250"/>
                <a:gd name="connsiteY5" fmla="*/ 0 h 3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250" h="3926">
                  <a:moveTo>
                    <a:pt x="36250" y="0"/>
                  </a:moveTo>
                  <a:lnTo>
                    <a:pt x="0" y="2291"/>
                  </a:lnTo>
                  <a:lnTo>
                    <a:pt x="0" y="3927"/>
                  </a:lnTo>
                  <a:lnTo>
                    <a:pt x="36250" y="3927"/>
                  </a:lnTo>
                  <a:lnTo>
                    <a:pt x="36250" y="52"/>
                  </a:lnTo>
                  <a:lnTo>
                    <a:pt x="36250" y="0"/>
                  </a:lnTo>
                  <a:close/>
                </a:path>
              </a:pathLst>
            </a:custGeom>
            <a:solidFill>
              <a:srgbClr val="828CD2"/>
            </a:solidFill>
            <a:ln w="576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27104A1B-5EA1-4399-9D64-6EAC4080E0B9}"/>
                </a:ext>
              </a:extLst>
            </p:cNvPr>
            <p:cNvSpPr/>
            <p:nvPr/>
          </p:nvSpPr>
          <p:spPr>
            <a:xfrm>
              <a:off x="11023012" y="6485028"/>
              <a:ext cx="36250" cy="41940"/>
            </a:xfrm>
            <a:custGeom>
              <a:avLst/>
              <a:gdLst>
                <a:gd name="connsiteX0" fmla="*/ 36250 w 36250"/>
                <a:gd name="connsiteY0" fmla="*/ 8282 h 41940"/>
                <a:gd name="connsiteX1" fmla="*/ 11763 w 36250"/>
                <a:gd name="connsiteY1" fmla="*/ 0 h 41940"/>
                <a:gd name="connsiteX2" fmla="*/ 0 w 36250"/>
                <a:gd name="connsiteY2" fmla="*/ 41836 h 41940"/>
                <a:gd name="connsiteX3" fmla="*/ 0 w 36250"/>
                <a:gd name="connsiteY3" fmla="*/ 41940 h 41940"/>
                <a:gd name="connsiteX4" fmla="*/ 36250 w 36250"/>
                <a:gd name="connsiteY4" fmla="*/ 39655 h 41940"/>
                <a:gd name="connsiteX5" fmla="*/ 36250 w 36250"/>
                <a:gd name="connsiteY5" fmla="*/ 39382 h 41940"/>
                <a:gd name="connsiteX6" fmla="*/ 36250 w 36250"/>
                <a:gd name="connsiteY6" fmla="*/ 8282 h 4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50" h="41940">
                  <a:moveTo>
                    <a:pt x="36250" y="8282"/>
                  </a:moveTo>
                  <a:lnTo>
                    <a:pt x="11763" y="0"/>
                  </a:lnTo>
                  <a:lnTo>
                    <a:pt x="0" y="41836"/>
                  </a:lnTo>
                  <a:lnTo>
                    <a:pt x="0" y="41940"/>
                  </a:lnTo>
                  <a:lnTo>
                    <a:pt x="36250" y="39655"/>
                  </a:lnTo>
                  <a:lnTo>
                    <a:pt x="36250" y="39382"/>
                  </a:lnTo>
                  <a:lnTo>
                    <a:pt x="36250" y="8282"/>
                  </a:lnTo>
                  <a:close/>
                </a:path>
              </a:pathLst>
            </a:custGeom>
            <a:solidFill>
              <a:srgbClr val="828CD2"/>
            </a:solidFill>
            <a:ln w="5760"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23B435FB-E333-423D-B102-36558C92FA6F}"/>
                </a:ext>
              </a:extLst>
            </p:cNvPr>
            <p:cNvSpPr/>
            <p:nvPr/>
          </p:nvSpPr>
          <p:spPr>
            <a:xfrm>
              <a:off x="11007062" y="6477664"/>
              <a:ext cx="5800" cy="46400"/>
            </a:xfrm>
            <a:custGeom>
              <a:avLst/>
              <a:gdLst>
                <a:gd name="connsiteX0" fmla="*/ 0 w 5800"/>
                <a:gd name="connsiteY0" fmla="*/ 0 h 46400"/>
                <a:gd name="connsiteX1" fmla="*/ 0 w 5800"/>
                <a:gd name="connsiteY1" fmla="*/ 46401 h 46400"/>
              </a:gdLst>
              <a:ahLst/>
              <a:cxnLst>
                <a:cxn ang="0">
                  <a:pos x="connsiteX0" y="connsiteY0"/>
                </a:cxn>
                <a:cxn ang="0">
                  <a:pos x="connsiteX1" y="connsiteY1"/>
                </a:cxn>
              </a:cxnLst>
              <a:rect l="l" t="t" r="r" b="b"/>
              <a:pathLst>
                <a:path w="5800" h="46400">
                  <a:moveTo>
                    <a:pt x="0" y="0"/>
                  </a:moveTo>
                  <a:lnTo>
                    <a:pt x="0" y="46401"/>
                  </a:lnTo>
                </a:path>
              </a:pathLst>
            </a:custGeom>
            <a:ln w="5760" cap="flat">
              <a:solidFill>
                <a:srgbClr val="2CA18A"/>
              </a:solid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AB60FC9A-5F61-4776-95E0-222ED2E9523A}"/>
                </a:ext>
              </a:extLst>
            </p:cNvPr>
            <p:cNvSpPr/>
            <p:nvPr/>
          </p:nvSpPr>
          <p:spPr>
            <a:xfrm>
              <a:off x="11007062" y="6523010"/>
              <a:ext cx="5800" cy="5800"/>
            </a:xfrm>
            <a:custGeom>
              <a:avLst/>
              <a:gdLst>
                <a:gd name="connsiteX0" fmla="*/ 0 w 5800"/>
                <a:gd name="connsiteY0" fmla="*/ 0 h 5800"/>
                <a:gd name="connsiteX1" fmla="*/ 0 w 5800"/>
                <a:gd name="connsiteY1" fmla="*/ 5800 h 5800"/>
              </a:gdLst>
              <a:ahLst/>
              <a:cxnLst>
                <a:cxn ang="0">
                  <a:pos x="connsiteX0" y="connsiteY0"/>
                </a:cxn>
                <a:cxn ang="0">
                  <a:pos x="connsiteX1" y="connsiteY1"/>
                </a:cxn>
              </a:cxnLst>
              <a:rect l="l" t="t" r="r" b="b"/>
              <a:pathLst>
                <a:path w="5800" h="5800">
                  <a:moveTo>
                    <a:pt x="0" y="0"/>
                  </a:moveTo>
                  <a:lnTo>
                    <a:pt x="0" y="5800"/>
                  </a:lnTo>
                </a:path>
              </a:pathLst>
            </a:custGeom>
            <a:ln w="11521" cap="rnd">
              <a:solidFill>
                <a:srgbClr val="BC8312"/>
              </a:solid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604282F0-494D-46FE-BC74-F7F6B5E14FB3}"/>
                </a:ext>
              </a:extLst>
            </p:cNvPr>
            <p:cNvSpPr/>
            <p:nvPr/>
          </p:nvSpPr>
          <p:spPr>
            <a:xfrm>
              <a:off x="10977380" y="6416856"/>
              <a:ext cx="194447" cy="97224"/>
            </a:xfrm>
            <a:custGeom>
              <a:avLst/>
              <a:gdLst>
                <a:gd name="connsiteX0" fmla="*/ 91315 w 194447"/>
                <a:gd name="connsiteY0" fmla="*/ 96006 h 97224"/>
                <a:gd name="connsiteX1" fmla="*/ 2435 w 194447"/>
                <a:gd name="connsiteY1" fmla="*/ 51565 h 97224"/>
                <a:gd name="connsiteX2" fmla="*/ 2435 w 194447"/>
                <a:gd name="connsiteY2" fmla="*/ 45658 h 97224"/>
                <a:gd name="connsiteX3" fmla="*/ 91315 w 194447"/>
                <a:gd name="connsiteY3" fmla="*/ 1217 h 97224"/>
                <a:gd name="connsiteX4" fmla="*/ 103130 w 194447"/>
                <a:gd name="connsiteY4" fmla="*/ 1217 h 97224"/>
                <a:gd name="connsiteX5" fmla="*/ 192010 w 194447"/>
                <a:gd name="connsiteY5" fmla="*/ 45658 h 97224"/>
                <a:gd name="connsiteX6" fmla="*/ 192010 w 194447"/>
                <a:gd name="connsiteY6" fmla="*/ 51565 h 97224"/>
                <a:gd name="connsiteX7" fmla="*/ 103130 w 194447"/>
                <a:gd name="connsiteY7" fmla="*/ 96006 h 97224"/>
                <a:gd name="connsiteX8" fmla="*/ 91315 w 194447"/>
                <a:gd name="connsiteY8" fmla="*/ 96006 h 97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447" h="97224">
                  <a:moveTo>
                    <a:pt x="91315" y="96006"/>
                  </a:moveTo>
                  <a:lnTo>
                    <a:pt x="2435" y="51565"/>
                  </a:lnTo>
                  <a:cubicBezTo>
                    <a:pt x="-814" y="49941"/>
                    <a:pt x="-814" y="47283"/>
                    <a:pt x="2435" y="45658"/>
                  </a:cubicBezTo>
                  <a:lnTo>
                    <a:pt x="91315" y="1217"/>
                  </a:lnTo>
                  <a:cubicBezTo>
                    <a:pt x="95085" y="-407"/>
                    <a:pt x="99360" y="-407"/>
                    <a:pt x="103130" y="1217"/>
                  </a:cubicBezTo>
                  <a:lnTo>
                    <a:pt x="192010" y="45658"/>
                  </a:lnTo>
                  <a:cubicBezTo>
                    <a:pt x="195258" y="47283"/>
                    <a:pt x="195258" y="49941"/>
                    <a:pt x="192010" y="51565"/>
                  </a:cubicBezTo>
                  <a:lnTo>
                    <a:pt x="103130" y="96006"/>
                  </a:lnTo>
                  <a:cubicBezTo>
                    <a:pt x="99360" y="97630"/>
                    <a:pt x="95085" y="97630"/>
                    <a:pt x="91315" y="96006"/>
                  </a:cubicBezTo>
                  <a:close/>
                </a:path>
              </a:pathLst>
            </a:custGeom>
            <a:solidFill>
              <a:srgbClr val="FFFFFF"/>
            </a:solidFill>
            <a:ln w="576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4B2EA794-FB5B-4683-A233-E93CD8D96A6E}"/>
                </a:ext>
              </a:extLst>
            </p:cNvPr>
            <p:cNvSpPr/>
            <p:nvPr/>
          </p:nvSpPr>
          <p:spPr>
            <a:xfrm>
              <a:off x="10993584" y="6424958"/>
              <a:ext cx="162039" cy="81020"/>
            </a:xfrm>
            <a:custGeom>
              <a:avLst/>
              <a:gdLst>
                <a:gd name="connsiteX0" fmla="*/ 76097 w 162039"/>
                <a:gd name="connsiteY0" fmla="*/ 80005 h 81020"/>
                <a:gd name="connsiteX1" fmla="*/ 2030 w 162039"/>
                <a:gd name="connsiteY1" fmla="*/ 42970 h 81020"/>
                <a:gd name="connsiteX2" fmla="*/ 2030 w 162039"/>
                <a:gd name="connsiteY2" fmla="*/ 38049 h 81020"/>
                <a:gd name="connsiteX3" fmla="*/ 76097 w 162039"/>
                <a:gd name="connsiteY3" fmla="*/ 1014 h 81020"/>
                <a:gd name="connsiteX4" fmla="*/ 85940 w 162039"/>
                <a:gd name="connsiteY4" fmla="*/ 1014 h 81020"/>
                <a:gd name="connsiteX5" fmla="*/ 160006 w 162039"/>
                <a:gd name="connsiteY5" fmla="*/ 38049 h 81020"/>
                <a:gd name="connsiteX6" fmla="*/ 160006 w 162039"/>
                <a:gd name="connsiteY6" fmla="*/ 42970 h 81020"/>
                <a:gd name="connsiteX7" fmla="*/ 85940 w 162039"/>
                <a:gd name="connsiteY7" fmla="*/ 80005 h 81020"/>
                <a:gd name="connsiteX8" fmla="*/ 76097 w 162039"/>
                <a:gd name="connsiteY8" fmla="*/ 80005 h 8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039" h="81020">
                  <a:moveTo>
                    <a:pt x="76097" y="80005"/>
                  </a:moveTo>
                  <a:lnTo>
                    <a:pt x="2030" y="42970"/>
                  </a:lnTo>
                  <a:cubicBezTo>
                    <a:pt x="-679" y="41617"/>
                    <a:pt x="-679" y="39402"/>
                    <a:pt x="2030" y="38049"/>
                  </a:cubicBezTo>
                  <a:lnTo>
                    <a:pt x="76097" y="1014"/>
                  </a:lnTo>
                  <a:cubicBezTo>
                    <a:pt x="79241" y="-339"/>
                    <a:pt x="82796" y="-339"/>
                    <a:pt x="85940" y="1014"/>
                  </a:cubicBezTo>
                  <a:lnTo>
                    <a:pt x="160006" y="38049"/>
                  </a:lnTo>
                  <a:cubicBezTo>
                    <a:pt x="162715" y="39402"/>
                    <a:pt x="162715" y="41617"/>
                    <a:pt x="160006" y="42970"/>
                  </a:cubicBezTo>
                  <a:lnTo>
                    <a:pt x="85940" y="80005"/>
                  </a:lnTo>
                  <a:cubicBezTo>
                    <a:pt x="82796" y="81358"/>
                    <a:pt x="79241" y="81358"/>
                    <a:pt x="76097" y="80005"/>
                  </a:cubicBezTo>
                  <a:close/>
                </a:path>
              </a:pathLst>
            </a:custGeom>
            <a:solidFill>
              <a:srgbClr val="FFFFFF"/>
            </a:solidFill>
            <a:ln w="5760" cap="flat">
              <a:noFill/>
              <a:prstDash val="solid"/>
              <a:miter/>
            </a:ln>
          </p:spPr>
          <p:txBody>
            <a:bodyPr rtlCol="0" anchor="ctr"/>
            <a:lstStyle/>
            <a:p>
              <a:endParaRPr lang="en-US"/>
            </a:p>
          </p:txBody>
        </p:sp>
        <p:grpSp>
          <p:nvGrpSpPr>
            <p:cNvPr id="46" name="Graphic 17">
              <a:extLst>
                <a:ext uri="{FF2B5EF4-FFF2-40B4-BE49-F238E27FC236}">
                  <a16:creationId xmlns:a16="http://schemas.microsoft.com/office/drawing/2014/main" id="{A7089C2D-5AB7-4CFD-9670-5F6D5D3495ED}"/>
                </a:ext>
              </a:extLst>
            </p:cNvPr>
            <p:cNvGrpSpPr/>
            <p:nvPr/>
          </p:nvGrpSpPr>
          <p:grpSpPr>
            <a:xfrm>
              <a:off x="10311041" y="6403092"/>
              <a:ext cx="726450" cy="42105"/>
              <a:chOff x="10311041" y="6413074"/>
              <a:chExt cx="726450" cy="42105"/>
            </a:xfrm>
          </p:grpSpPr>
          <p:grpSp>
            <p:nvGrpSpPr>
              <p:cNvPr id="47" name="Graphic 17">
                <a:extLst>
                  <a:ext uri="{FF2B5EF4-FFF2-40B4-BE49-F238E27FC236}">
                    <a16:creationId xmlns:a16="http://schemas.microsoft.com/office/drawing/2014/main" id="{A7089C2D-5AB7-4CFD-9670-5F6D5D3495ED}"/>
                  </a:ext>
                </a:extLst>
              </p:cNvPr>
              <p:cNvGrpSpPr/>
              <p:nvPr/>
            </p:nvGrpSpPr>
            <p:grpSpPr>
              <a:xfrm>
                <a:off x="10311041" y="6413074"/>
                <a:ext cx="195646" cy="42105"/>
                <a:chOff x="10311041" y="6413074"/>
                <a:chExt cx="195646" cy="42105"/>
              </a:xfrm>
              <a:solidFill>
                <a:srgbClr val="BC8312"/>
              </a:solidFill>
            </p:grpSpPr>
            <p:sp>
              <p:nvSpPr>
                <p:cNvPr id="48" name="Freeform: Shape 47">
                  <a:extLst>
                    <a:ext uri="{FF2B5EF4-FFF2-40B4-BE49-F238E27FC236}">
                      <a16:creationId xmlns:a16="http://schemas.microsoft.com/office/drawing/2014/main" id="{9EBF2A24-7027-485B-B688-21B7466DF201}"/>
                    </a:ext>
                  </a:extLst>
                </p:cNvPr>
                <p:cNvSpPr/>
                <p:nvPr/>
              </p:nvSpPr>
              <p:spPr>
                <a:xfrm>
                  <a:off x="10311041" y="6413092"/>
                  <a:ext cx="30885" cy="32631"/>
                </a:xfrm>
                <a:custGeom>
                  <a:avLst/>
                  <a:gdLst>
                    <a:gd name="connsiteX0" fmla="*/ 30884 w 30885"/>
                    <a:gd name="connsiteY0" fmla="*/ -1 h 32631"/>
                    <a:gd name="connsiteX1" fmla="*/ 28581 w 30885"/>
                    <a:gd name="connsiteY1" fmla="*/ 9911 h 32631"/>
                    <a:gd name="connsiteX2" fmla="*/ 27686 w 30885"/>
                    <a:gd name="connsiteY2" fmla="*/ 9911 h 32631"/>
                    <a:gd name="connsiteX3" fmla="*/ 25695 w 30885"/>
                    <a:gd name="connsiteY3" fmla="*/ 3874 h 32631"/>
                    <a:gd name="connsiteX4" fmla="*/ 20921 w 30885"/>
                    <a:gd name="connsiteY4" fmla="*/ 1886 h 32631"/>
                    <a:gd name="connsiteX5" fmla="*/ 14597 w 30885"/>
                    <a:gd name="connsiteY5" fmla="*/ 4599 h 32631"/>
                    <a:gd name="connsiteX6" fmla="*/ 9258 w 30885"/>
                    <a:gd name="connsiteY6" fmla="*/ 12902 h 32631"/>
                    <a:gd name="connsiteX7" fmla="*/ 7488 w 30885"/>
                    <a:gd name="connsiteY7" fmla="*/ 21852 h 32631"/>
                    <a:gd name="connsiteX8" fmla="*/ 9431 w 30885"/>
                    <a:gd name="connsiteY8" fmla="*/ 27889 h 32631"/>
                    <a:gd name="connsiteX9" fmla="*/ 14755 w 30885"/>
                    <a:gd name="connsiteY9" fmla="*/ 29974 h 32631"/>
                    <a:gd name="connsiteX10" fmla="*/ 19748 w 30885"/>
                    <a:gd name="connsiteY10" fmla="*/ 28779 h 32631"/>
                    <a:gd name="connsiteX11" fmla="*/ 24302 w 30885"/>
                    <a:gd name="connsiteY11" fmla="*/ 24887 h 32631"/>
                    <a:gd name="connsiteX12" fmla="*/ 25406 w 30885"/>
                    <a:gd name="connsiteY12" fmla="*/ 24887 h 32631"/>
                    <a:gd name="connsiteX13" fmla="*/ 19646 w 30885"/>
                    <a:gd name="connsiteY13" fmla="*/ 30891 h 32631"/>
                    <a:gd name="connsiteX14" fmla="*/ 12524 w 30885"/>
                    <a:gd name="connsiteY14" fmla="*/ 32619 h 32631"/>
                    <a:gd name="connsiteX15" fmla="*/ 3450 w 30885"/>
                    <a:gd name="connsiteY15" fmla="*/ 29203 h 32631"/>
                    <a:gd name="connsiteX16" fmla="*/ 8 w 30885"/>
                    <a:gd name="connsiteY16" fmla="*/ 20288 h 32631"/>
                    <a:gd name="connsiteX17" fmla="*/ 2747 w 30885"/>
                    <a:gd name="connsiteY17" fmla="*/ 10455 h 32631"/>
                    <a:gd name="connsiteX18" fmla="*/ 10626 w 30885"/>
                    <a:gd name="connsiteY18" fmla="*/ 2882 h 32631"/>
                    <a:gd name="connsiteX19" fmla="*/ 20852 w 30885"/>
                    <a:gd name="connsiteY19" fmla="*/ -1 h 32631"/>
                    <a:gd name="connsiteX20" fmla="*/ 25661 w 30885"/>
                    <a:gd name="connsiteY20" fmla="*/ 826 h 32631"/>
                    <a:gd name="connsiteX21" fmla="*/ 27709 w 30885"/>
                    <a:gd name="connsiteY21" fmla="*/ 1240 h 32631"/>
                    <a:gd name="connsiteX22" fmla="*/ 30031 w 30885"/>
                    <a:gd name="connsiteY22" fmla="*/ -1 h 3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885" h="32631">
                      <a:moveTo>
                        <a:pt x="30884" y="-1"/>
                      </a:moveTo>
                      <a:lnTo>
                        <a:pt x="28581" y="9911"/>
                      </a:lnTo>
                      <a:lnTo>
                        <a:pt x="27686" y="9911"/>
                      </a:lnTo>
                      <a:cubicBezTo>
                        <a:pt x="27757" y="7727"/>
                        <a:pt x="27052" y="5588"/>
                        <a:pt x="25695" y="3874"/>
                      </a:cubicBezTo>
                      <a:cubicBezTo>
                        <a:pt x="24471" y="2545"/>
                        <a:pt x="22726" y="1819"/>
                        <a:pt x="20921" y="1886"/>
                      </a:cubicBezTo>
                      <a:cubicBezTo>
                        <a:pt x="18552" y="1987"/>
                        <a:pt x="16302" y="2952"/>
                        <a:pt x="14597" y="4599"/>
                      </a:cubicBezTo>
                      <a:cubicBezTo>
                        <a:pt x="12172" y="6894"/>
                        <a:pt x="10340" y="9743"/>
                        <a:pt x="9258" y="12902"/>
                      </a:cubicBezTo>
                      <a:cubicBezTo>
                        <a:pt x="8112" y="15748"/>
                        <a:pt x="7512" y="18784"/>
                        <a:pt x="7488" y="21852"/>
                      </a:cubicBezTo>
                      <a:cubicBezTo>
                        <a:pt x="7335" y="24039"/>
                        <a:pt x="8031" y="26202"/>
                        <a:pt x="9431" y="27889"/>
                      </a:cubicBezTo>
                      <a:cubicBezTo>
                        <a:pt x="10823" y="29318"/>
                        <a:pt x="12763" y="30078"/>
                        <a:pt x="14755" y="29974"/>
                      </a:cubicBezTo>
                      <a:cubicBezTo>
                        <a:pt x="16493" y="29993"/>
                        <a:pt x="18208" y="29583"/>
                        <a:pt x="19748" y="28779"/>
                      </a:cubicBezTo>
                      <a:cubicBezTo>
                        <a:pt x="21495" y="27776"/>
                        <a:pt x="23039" y="26456"/>
                        <a:pt x="24302" y="24887"/>
                      </a:cubicBezTo>
                      <a:lnTo>
                        <a:pt x="25406" y="24887"/>
                      </a:lnTo>
                      <a:cubicBezTo>
                        <a:pt x="23951" y="27288"/>
                        <a:pt x="21984" y="29338"/>
                        <a:pt x="19646" y="30891"/>
                      </a:cubicBezTo>
                      <a:cubicBezTo>
                        <a:pt x="17472" y="32101"/>
                        <a:pt x="15010" y="32698"/>
                        <a:pt x="12524" y="32619"/>
                      </a:cubicBezTo>
                      <a:cubicBezTo>
                        <a:pt x="9159" y="32769"/>
                        <a:pt x="5880" y="31535"/>
                        <a:pt x="3450" y="29203"/>
                      </a:cubicBezTo>
                      <a:cubicBezTo>
                        <a:pt x="1119" y="26835"/>
                        <a:pt x="-127" y="23608"/>
                        <a:pt x="8" y="20288"/>
                      </a:cubicBezTo>
                      <a:cubicBezTo>
                        <a:pt x="17" y="16823"/>
                        <a:pt x="964" y="13426"/>
                        <a:pt x="2747" y="10455"/>
                      </a:cubicBezTo>
                      <a:cubicBezTo>
                        <a:pt x="4642" y="7266"/>
                        <a:pt x="7365" y="4650"/>
                        <a:pt x="10626" y="2882"/>
                      </a:cubicBezTo>
                      <a:cubicBezTo>
                        <a:pt x="13728" y="1052"/>
                        <a:pt x="17251" y="58"/>
                        <a:pt x="20852" y="-1"/>
                      </a:cubicBezTo>
                      <a:cubicBezTo>
                        <a:pt x="22486" y="54"/>
                        <a:pt x="24104" y="332"/>
                        <a:pt x="25661" y="826"/>
                      </a:cubicBezTo>
                      <a:cubicBezTo>
                        <a:pt x="26325" y="1043"/>
                        <a:pt x="27012" y="1182"/>
                        <a:pt x="27709" y="1240"/>
                      </a:cubicBezTo>
                      <a:cubicBezTo>
                        <a:pt x="28621" y="1166"/>
                        <a:pt x="29463" y="717"/>
                        <a:pt x="30031" y="-1"/>
                      </a:cubicBezTo>
                      <a:close/>
                    </a:path>
                  </a:pathLst>
                </a:custGeom>
                <a:solidFill>
                  <a:srgbClr val="BC8312"/>
                </a:solidFill>
                <a:ln w="5760" cap="flat">
                  <a:noFill/>
                  <a:prstDash val="solid"/>
                  <a:miter/>
                </a:ln>
              </p:spPr>
              <p:txBody>
                <a:bodyPr rtlCol="0" anchor="ctr"/>
                <a:lstStyle/>
                <a:p>
                  <a:endParaRPr lang="en-US"/>
                </a:p>
              </p:txBody>
            </p:sp>
            <p:grpSp>
              <p:nvGrpSpPr>
                <p:cNvPr id="49" name="Graphic 17">
                  <a:extLst>
                    <a:ext uri="{FF2B5EF4-FFF2-40B4-BE49-F238E27FC236}">
                      <a16:creationId xmlns:a16="http://schemas.microsoft.com/office/drawing/2014/main" id="{A7089C2D-5AB7-4CFD-9670-5F6D5D3495ED}"/>
                    </a:ext>
                  </a:extLst>
                </p:cNvPr>
                <p:cNvGrpSpPr/>
                <p:nvPr/>
              </p:nvGrpSpPr>
              <p:grpSpPr>
                <a:xfrm>
                  <a:off x="10338428" y="6413074"/>
                  <a:ext cx="168259" cy="42105"/>
                  <a:chOff x="10338428" y="6413074"/>
                  <a:chExt cx="168259" cy="42105"/>
                </a:xfrm>
                <a:solidFill>
                  <a:srgbClr val="BC8312"/>
                </a:solidFill>
              </p:grpSpPr>
              <p:sp>
                <p:nvSpPr>
                  <p:cNvPr id="50" name="Freeform: Shape 49">
                    <a:extLst>
                      <a:ext uri="{FF2B5EF4-FFF2-40B4-BE49-F238E27FC236}">
                        <a16:creationId xmlns:a16="http://schemas.microsoft.com/office/drawing/2014/main" id="{BBE6CE88-7A72-4A67-AEA5-2D1FBFFD4D37}"/>
                      </a:ext>
                    </a:extLst>
                  </p:cNvPr>
                  <p:cNvSpPr/>
                  <p:nvPr/>
                </p:nvSpPr>
                <p:spPr>
                  <a:xfrm>
                    <a:off x="10338428" y="6423670"/>
                    <a:ext cx="21649" cy="21980"/>
                  </a:xfrm>
                  <a:custGeom>
                    <a:avLst/>
                    <a:gdLst>
                      <a:gd name="connsiteX0" fmla="*/ 21648 w 21649"/>
                      <a:gd name="connsiteY0" fmla="*/ 325 h 21980"/>
                      <a:gd name="connsiteX1" fmla="*/ 17185 w 21649"/>
                      <a:gd name="connsiteY1" fmla="*/ 15624 h 21980"/>
                      <a:gd name="connsiteX2" fmla="*/ 16723 w 21649"/>
                      <a:gd name="connsiteY2" fmla="*/ 17487 h 21980"/>
                      <a:gd name="connsiteX3" fmla="*/ 16655 w 21649"/>
                      <a:gd name="connsiteY3" fmla="*/ 17992 h 21980"/>
                      <a:gd name="connsiteX4" fmla="*/ 16850 w 21649"/>
                      <a:gd name="connsiteY4" fmla="*/ 18473 h 21980"/>
                      <a:gd name="connsiteX5" fmla="*/ 17252 w 21649"/>
                      <a:gd name="connsiteY5" fmla="*/ 18683 h 21980"/>
                      <a:gd name="connsiteX6" fmla="*/ 18586 w 21649"/>
                      <a:gd name="connsiteY6" fmla="*/ 17946 h 21980"/>
                      <a:gd name="connsiteX7" fmla="*/ 20243 w 21649"/>
                      <a:gd name="connsiteY7" fmla="*/ 15828 h 21980"/>
                      <a:gd name="connsiteX8" fmla="*/ 21050 w 21649"/>
                      <a:gd name="connsiteY8" fmla="*/ 16241 h 21980"/>
                      <a:gd name="connsiteX9" fmla="*/ 17564 w 21649"/>
                      <a:gd name="connsiteY9" fmla="*/ 20602 h 21980"/>
                      <a:gd name="connsiteX10" fmla="*/ 13574 w 21649"/>
                      <a:gd name="connsiteY10" fmla="*/ 21973 h 21980"/>
                      <a:gd name="connsiteX11" fmla="*/ 11571 w 21649"/>
                      <a:gd name="connsiteY11" fmla="*/ 21293 h 21980"/>
                      <a:gd name="connsiteX12" fmla="*/ 10880 w 21649"/>
                      <a:gd name="connsiteY12" fmla="*/ 19577 h 21980"/>
                      <a:gd name="connsiteX13" fmla="*/ 11617 w 21649"/>
                      <a:gd name="connsiteY13" fmla="*/ 16241 h 21980"/>
                      <a:gd name="connsiteX14" fmla="*/ 12169 w 21649"/>
                      <a:gd name="connsiteY14" fmla="*/ 14378 h 21980"/>
                      <a:gd name="connsiteX15" fmla="*/ 7040 w 21649"/>
                      <a:gd name="connsiteY15" fmla="*/ 20869 h 21980"/>
                      <a:gd name="connsiteX16" fmla="*/ 4001 w 21649"/>
                      <a:gd name="connsiteY16" fmla="*/ 21973 h 21980"/>
                      <a:gd name="connsiteX17" fmla="*/ 943 w 21649"/>
                      <a:gd name="connsiteY17" fmla="*/ 20235 h 21980"/>
                      <a:gd name="connsiteX18" fmla="*/ 0 w 21649"/>
                      <a:gd name="connsiteY18" fmla="*/ 16315 h 21980"/>
                      <a:gd name="connsiteX19" fmla="*/ 1979 w 21649"/>
                      <a:gd name="connsiteY19" fmla="*/ 8872 h 21980"/>
                      <a:gd name="connsiteX20" fmla="*/ 7176 w 21649"/>
                      <a:gd name="connsiteY20" fmla="*/ 2121 h 21980"/>
                      <a:gd name="connsiteX21" fmla="*/ 12146 w 21649"/>
                      <a:gd name="connsiteY21" fmla="*/ 2 h 21980"/>
                      <a:gd name="connsiteX22" fmla="*/ 14217 w 21649"/>
                      <a:gd name="connsiteY22" fmla="*/ 750 h 21980"/>
                      <a:gd name="connsiteX23" fmla="*/ 15366 w 21649"/>
                      <a:gd name="connsiteY23" fmla="*/ 3474 h 21980"/>
                      <a:gd name="connsiteX24" fmla="*/ 16196 w 21649"/>
                      <a:gd name="connsiteY24" fmla="*/ 648 h 21980"/>
                      <a:gd name="connsiteX25" fmla="*/ 14284 w 21649"/>
                      <a:gd name="connsiteY25" fmla="*/ 4698 h 21980"/>
                      <a:gd name="connsiteX26" fmla="*/ 13710 w 21649"/>
                      <a:gd name="connsiteY26" fmla="*/ 2001 h 21980"/>
                      <a:gd name="connsiteX27" fmla="*/ 12583 w 21649"/>
                      <a:gd name="connsiteY27" fmla="*/ 1429 h 21980"/>
                      <a:gd name="connsiteX28" fmla="*/ 11110 w 21649"/>
                      <a:gd name="connsiteY28" fmla="*/ 2120 h 21980"/>
                      <a:gd name="connsiteX29" fmla="*/ 7788 w 21649"/>
                      <a:gd name="connsiteY29" fmla="*/ 7903 h 21980"/>
                      <a:gd name="connsiteX30" fmla="*/ 6004 w 21649"/>
                      <a:gd name="connsiteY30" fmla="*/ 15437 h 21980"/>
                      <a:gd name="connsiteX31" fmla="*/ 6406 w 21649"/>
                      <a:gd name="connsiteY31" fmla="*/ 17198 h 21980"/>
                      <a:gd name="connsiteX32" fmla="*/ 7292 w 21649"/>
                      <a:gd name="connsiteY32" fmla="*/ 17736 h 21980"/>
                      <a:gd name="connsiteX33" fmla="*/ 9385 w 21649"/>
                      <a:gd name="connsiteY33" fmla="*/ 16541 h 21980"/>
                      <a:gd name="connsiteX34" fmla="*/ 12124 w 21649"/>
                      <a:gd name="connsiteY34" fmla="*/ 12378 h 21980"/>
                      <a:gd name="connsiteX35" fmla="*/ 14284 w 21649"/>
                      <a:gd name="connsiteY35" fmla="*/ 4698 h 2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649" h="21980">
                        <a:moveTo>
                          <a:pt x="21648" y="325"/>
                        </a:moveTo>
                        <a:lnTo>
                          <a:pt x="17185" y="15624"/>
                        </a:lnTo>
                        <a:lnTo>
                          <a:pt x="16723" y="17487"/>
                        </a:lnTo>
                        <a:cubicBezTo>
                          <a:pt x="16686" y="17653"/>
                          <a:pt x="16663" y="17822"/>
                          <a:pt x="16655" y="17992"/>
                        </a:cubicBezTo>
                        <a:cubicBezTo>
                          <a:pt x="16653" y="18172"/>
                          <a:pt x="16723" y="18345"/>
                          <a:pt x="16850" y="18473"/>
                        </a:cubicBezTo>
                        <a:cubicBezTo>
                          <a:pt x="16948" y="18597"/>
                          <a:pt x="17095" y="18673"/>
                          <a:pt x="17252" y="18683"/>
                        </a:cubicBezTo>
                        <a:cubicBezTo>
                          <a:pt x="17765" y="18588"/>
                          <a:pt x="18233" y="18329"/>
                          <a:pt x="18586" y="17946"/>
                        </a:cubicBezTo>
                        <a:cubicBezTo>
                          <a:pt x="19191" y="17283"/>
                          <a:pt x="19745" y="16574"/>
                          <a:pt x="20243" y="15828"/>
                        </a:cubicBezTo>
                        <a:lnTo>
                          <a:pt x="21050" y="16241"/>
                        </a:lnTo>
                        <a:cubicBezTo>
                          <a:pt x="20213" y="17927"/>
                          <a:pt x="19024" y="19414"/>
                          <a:pt x="17564" y="20602"/>
                        </a:cubicBezTo>
                        <a:cubicBezTo>
                          <a:pt x="16420" y="21484"/>
                          <a:pt x="15018" y="21966"/>
                          <a:pt x="13574" y="21973"/>
                        </a:cubicBezTo>
                        <a:cubicBezTo>
                          <a:pt x="12842" y="22024"/>
                          <a:pt x="12120" y="21779"/>
                          <a:pt x="11571" y="21293"/>
                        </a:cubicBezTo>
                        <a:cubicBezTo>
                          <a:pt x="11111" y="20843"/>
                          <a:pt x="10861" y="20221"/>
                          <a:pt x="10880" y="19577"/>
                        </a:cubicBezTo>
                        <a:cubicBezTo>
                          <a:pt x="10992" y="18440"/>
                          <a:pt x="11239" y="17320"/>
                          <a:pt x="11617" y="16241"/>
                        </a:cubicBezTo>
                        <a:lnTo>
                          <a:pt x="12169" y="14378"/>
                        </a:lnTo>
                        <a:cubicBezTo>
                          <a:pt x="10871" y="16837"/>
                          <a:pt x="9132" y="19037"/>
                          <a:pt x="7040" y="20869"/>
                        </a:cubicBezTo>
                        <a:cubicBezTo>
                          <a:pt x="6182" y="21572"/>
                          <a:pt x="5110" y="21961"/>
                          <a:pt x="4001" y="21973"/>
                        </a:cubicBezTo>
                        <a:cubicBezTo>
                          <a:pt x="2728" y="22050"/>
                          <a:pt x="1529" y="21368"/>
                          <a:pt x="943" y="20235"/>
                        </a:cubicBezTo>
                        <a:cubicBezTo>
                          <a:pt x="302" y="19029"/>
                          <a:pt x="-23" y="17680"/>
                          <a:pt x="0" y="16315"/>
                        </a:cubicBezTo>
                        <a:cubicBezTo>
                          <a:pt x="109" y="13720"/>
                          <a:pt x="785" y="11179"/>
                          <a:pt x="1979" y="8872"/>
                        </a:cubicBezTo>
                        <a:cubicBezTo>
                          <a:pt x="3161" y="6247"/>
                          <a:pt x="4941" y="3935"/>
                          <a:pt x="7176" y="2121"/>
                        </a:cubicBezTo>
                        <a:cubicBezTo>
                          <a:pt x="8544" y="871"/>
                          <a:pt x="10297" y="124"/>
                          <a:pt x="12146" y="2"/>
                        </a:cubicBezTo>
                        <a:cubicBezTo>
                          <a:pt x="12908" y="-33"/>
                          <a:pt x="13653" y="236"/>
                          <a:pt x="14217" y="750"/>
                        </a:cubicBezTo>
                        <a:cubicBezTo>
                          <a:pt x="14862" y="1524"/>
                          <a:pt x="15262" y="2472"/>
                          <a:pt x="15366" y="3474"/>
                        </a:cubicBezTo>
                        <a:lnTo>
                          <a:pt x="16196" y="648"/>
                        </a:lnTo>
                        <a:close/>
                        <a:moveTo>
                          <a:pt x="14284" y="4698"/>
                        </a:moveTo>
                        <a:cubicBezTo>
                          <a:pt x="14359" y="3762"/>
                          <a:pt x="14159" y="2825"/>
                          <a:pt x="13710" y="2001"/>
                        </a:cubicBezTo>
                        <a:cubicBezTo>
                          <a:pt x="13456" y="1632"/>
                          <a:pt x="13031" y="1416"/>
                          <a:pt x="12583" y="1429"/>
                        </a:cubicBezTo>
                        <a:cubicBezTo>
                          <a:pt x="12022" y="1465"/>
                          <a:pt x="11496" y="1712"/>
                          <a:pt x="11110" y="2120"/>
                        </a:cubicBezTo>
                        <a:cubicBezTo>
                          <a:pt x="9637" y="3814"/>
                          <a:pt x="8509" y="5778"/>
                          <a:pt x="7788" y="7903"/>
                        </a:cubicBezTo>
                        <a:cubicBezTo>
                          <a:pt x="6719" y="10278"/>
                          <a:pt x="6114" y="12835"/>
                          <a:pt x="6004" y="15437"/>
                        </a:cubicBezTo>
                        <a:cubicBezTo>
                          <a:pt x="5953" y="16051"/>
                          <a:pt x="6094" y="16666"/>
                          <a:pt x="6406" y="17198"/>
                        </a:cubicBezTo>
                        <a:cubicBezTo>
                          <a:pt x="6595" y="17512"/>
                          <a:pt x="6926" y="17714"/>
                          <a:pt x="7292" y="17736"/>
                        </a:cubicBezTo>
                        <a:cubicBezTo>
                          <a:pt x="8130" y="17659"/>
                          <a:pt x="8893" y="17224"/>
                          <a:pt x="9385" y="16541"/>
                        </a:cubicBezTo>
                        <a:cubicBezTo>
                          <a:pt x="10481" y="15283"/>
                          <a:pt x="11402" y="13883"/>
                          <a:pt x="12124" y="12378"/>
                        </a:cubicBezTo>
                        <a:cubicBezTo>
                          <a:pt x="13423" y="10017"/>
                          <a:pt x="14163" y="7390"/>
                          <a:pt x="14284" y="4698"/>
                        </a:cubicBezTo>
                        <a:close/>
                      </a:path>
                    </a:pathLst>
                  </a:custGeom>
                  <a:solidFill>
                    <a:srgbClr val="BC8312"/>
                  </a:solidFill>
                  <a:ln w="576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0DE86E37-2B30-4A55-A453-EED999B0ABC4}"/>
                      </a:ext>
                    </a:extLst>
                  </p:cNvPr>
                  <p:cNvSpPr/>
                  <p:nvPr/>
                </p:nvSpPr>
                <p:spPr>
                  <a:xfrm>
                    <a:off x="10361757" y="6413092"/>
                    <a:ext cx="14217" cy="32556"/>
                  </a:xfrm>
                  <a:custGeom>
                    <a:avLst/>
                    <a:gdLst>
                      <a:gd name="connsiteX0" fmla="*/ 14216 w 14217"/>
                      <a:gd name="connsiteY0" fmla="*/ -1 h 32556"/>
                      <a:gd name="connsiteX1" fmla="*/ 6600 w 14217"/>
                      <a:gd name="connsiteY1" fmla="*/ 25901 h 32556"/>
                      <a:gd name="connsiteX2" fmla="*/ 5931 w 14217"/>
                      <a:gd name="connsiteY2" fmla="*/ 28779 h 32556"/>
                      <a:gd name="connsiteX3" fmla="*/ 6127 w 14217"/>
                      <a:gd name="connsiteY3" fmla="*/ 29283 h 32556"/>
                      <a:gd name="connsiteX4" fmla="*/ 6555 w 14217"/>
                      <a:gd name="connsiteY4" fmla="*/ 29492 h 32556"/>
                      <a:gd name="connsiteX5" fmla="*/ 7336 w 14217"/>
                      <a:gd name="connsiteY5" fmla="*/ 29170 h 32556"/>
                      <a:gd name="connsiteX6" fmla="*/ 9797 w 14217"/>
                      <a:gd name="connsiteY6" fmla="*/ 26134 h 32556"/>
                      <a:gd name="connsiteX7" fmla="*/ 10695 w 14217"/>
                      <a:gd name="connsiteY7" fmla="*/ 26547 h 32556"/>
                      <a:gd name="connsiteX8" fmla="*/ 6393 w 14217"/>
                      <a:gd name="connsiteY8" fmla="*/ 31537 h 32556"/>
                      <a:gd name="connsiteX9" fmla="*/ 3309 w 14217"/>
                      <a:gd name="connsiteY9" fmla="*/ 32551 h 32556"/>
                      <a:gd name="connsiteX10" fmla="*/ 894 w 14217"/>
                      <a:gd name="connsiteY10" fmla="*/ 31735 h 32556"/>
                      <a:gd name="connsiteX11" fmla="*/ -1 w 14217"/>
                      <a:gd name="connsiteY11" fmla="*/ 29764 h 32556"/>
                      <a:gd name="connsiteX12" fmla="*/ 551 w 14217"/>
                      <a:gd name="connsiteY12" fmla="*/ 27029 h 32556"/>
                      <a:gd name="connsiteX13" fmla="*/ 6761 w 14217"/>
                      <a:gd name="connsiteY13" fmla="*/ 5816 h 32556"/>
                      <a:gd name="connsiteX14" fmla="*/ 7268 w 14217"/>
                      <a:gd name="connsiteY14" fmla="*/ 3494 h 32556"/>
                      <a:gd name="connsiteX15" fmla="*/ 6784 w 14217"/>
                      <a:gd name="connsiteY15" fmla="*/ 2622 h 32556"/>
                      <a:gd name="connsiteX16" fmla="*/ 4830 w 14217"/>
                      <a:gd name="connsiteY16" fmla="*/ 2231 h 32556"/>
                      <a:gd name="connsiteX17" fmla="*/ 5082 w 14217"/>
                      <a:gd name="connsiteY17" fmla="*/ 1353 h 32556"/>
                      <a:gd name="connsiteX18" fmla="*/ 12834 w 14217"/>
                      <a:gd name="connsiteY18" fmla="*/ -1 h 3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217" h="32556">
                        <a:moveTo>
                          <a:pt x="14216" y="-1"/>
                        </a:moveTo>
                        <a:lnTo>
                          <a:pt x="6600" y="25901"/>
                        </a:lnTo>
                        <a:cubicBezTo>
                          <a:pt x="6285" y="26837"/>
                          <a:pt x="6061" y="27800"/>
                          <a:pt x="5931" y="28779"/>
                        </a:cubicBezTo>
                        <a:cubicBezTo>
                          <a:pt x="5927" y="28966"/>
                          <a:pt x="5998" y="29148"/>
                          <a:pt x="6127" y="29283"/>
                        </a:cubicBezTo>
                        <a:cubicBezTo>
                          <a:pt x="6234" y="29409"/>
                          <a:pt x="6389" y="29485"/>
                          <a:pt x="6555" y="29492"/>
                        </a:cubicBezTo>
                        <a:cubicBezTo>
                          <a:pt x="6846" y="29486"/>
                          <a:pt x="7125" y="29371"/>
                          <a:pt x="7336" y="29170"/>
                        </a:cubicBezTo>
                        <a:cubicBezTo>
                          <a:pt x="8305" y="28288"/>
                          <a:pt x="9135" y="27264"/>
                          <a:pt x="9797" y="26134"/>
                        </a:cubicBezTo>
                        <a:lnTo>
                          <a:pt x="10695" y="26547"/>
                        </a:lnTo>
                        <a:cubicBezTo>
                          <a:pt x="9594" y="28471"/>
                          <a:pt x="8134" y="30165"/>
                          <a:pt x="6393" y="31537"/>
                        </a:cubicBezTo>
                        <a:cubicBezTo>
                          <a:pt x="5496" y="32190"/>
                          <a:pt x="4418" y="32544"/>
                          <a:pt x="3309" y="32551"/>
                        </a:cubicBezTo>
                        <a:cubicBezTo>
                          <a:pt x="2429" y="32597"/>
                          <a:pt x="1565" y="32305"/>
                          <a:pt x="894" y="31735"/>
                        </a:cubicBezTo>
                        <a:cubicBezTo>
                          <a:pt x="320" y="31242"/>
                          <a:pt x="-7" y="30521"/>
                          <a:pt x="-1" y="29764"/>
                        </a:cubicBezTo>
                        <a:cubicBezTo>
                          <a:pt x="68" y="28833"/>
                          <a:pt x="253" y="27914"/>
                          <a:pt x="551" y="27029"/>
                        </a:cubicBezTo>
                        <a:lnTo>
                          <a:pt x="6761" y="5816"/>
                        </a:lnTo>
                        <a:cubicBezTo>
                          <a:pt x="7015" y="5063"/>
                          <a:pt x="7185" y="4284"/>
                          <a:pt x="7268" y="3494"/>
                        </a:cubicBezTo>
                        <a:cubicBezTo>
                          <a:pt x="7274" y="3138"/>
                          <a:pt x="7090" y="2805"/>
                          <a:pt x="6784" y="2622"/>
                        </a:cubicBezTo>
                        <a:cubicBezTo>
                          <a:pt x="6195" y="2277"/>
                          <a:pt x="5507" y="2140"/>
                          <a:pt x="4830" y="2231"/>
                        </a:cubicBezTo>
                        <a:lnTo>
                          <a:pt x="5082" y="1353"/>
                        </a:lnTo>
                        <a:lnTo>
                          <a:pt x="12834" y="-1"/>
                        </a:lnTo>
                        <a:close/>
                      </a:path>
                    </a:pathLst>
                  </a:custGeom>
                  <a:solidFill>
                    <a:srgbClr val="BC8312"/>
                  </a:solidFill>
                  <a:ln w="5760"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33DE2289-159F-4217-8C95-D1B71CD2772B}"/>
                      </a:ext>
                    </a:extLst>
                  </p:cNvPr>
                  <p:cNvSpPr/>
                  <p:nvPr/>
                </p:nvSpPr>
                <p:spPr>
                  <a:xfrm>
                    <a:off x="10375097" y="6413092"/>
                    <a:ext cx="13024" cy="32556"/>
                  </a:xfrm>
                  <a:custGeom>
                    <a:avLst/>
                    <a:gdLst>
                      <a:gd name="connsiteX0" fmla="*/ 11065 w 13024"/>
                      <a:gd name="connsiteY0" fmla="*/ 10580 h 32556"/>
                      <a:gd name="connsiteX1" fmla="*/ 6350 w 13024"/>
                      <a:gd name="connsiteY1" fmla="*/ 26939 h 32556"/>
                      <a:gd name="connsiteX2" fmla="*/ 5959 w 13024"/>
                      <a:gd name="connsiteY2" fmla="*/ 28779 h 32556"/>
                      <a:gd name="connsiteX3" fmla="*/ 6166 w 13024"/>
                      <a:gd name="connsiteY3" fmla="*/ 29249 h 32556"/>
                      <a:gd name="connsiteX4" fmla="*/ 6601 w 13024"/>
                      <a:gd name="connsiteY4" fmla="*/ 29465 h 32556"/>
                      <a:gd name="connsiteX5" fmla="*/ 7386 w 13024"/>
                      <a:gd name="connsiteY5" fmla="*/ 29125 h 32556"/>
                      <a:gd name="connsiteX6" fmla="*/ 9870 w 13024"/>
                      <a:gd name="connsiteY6" fmla="*/ 26038 h 32556"/>
                      <a:gd name="connsiteX7" fmla="*/ 10652 w 13024"/>
                      <a:gd name="connsiteY7" fmla="*/ 26502 h 32556"/>
                      <a:gd name="connsiteX8" fmla="*/ 3268 w 13024"/>
                      <a:gd name="connsiteY8" fmla="*/ 32552 h 32556"/>
                      <a:gd name="connsiteX9" fmla="*/ 886 w 13024"/>
                      <a:gd name="connsiteY9" fmla="*/ 31708 h 32556"/>
                      <a:gd name="connsiteX10" fmla="*/ 0 w 13024"/>
                      <a:gd name="connsiteY10" fmla="*/ 29584 h 32556"/>
                      <a:gd name="connsiteX11" fmla="*/ 391 w 13024"/>
                      <a:gd name="connsiteY11" fmla="*/ 27420 h 32556"/>
                      <a:gd name="connsiteX12" fmla="*/ 3588 w 13024"/>
                      <a:gd name="connsiteY12" fmla="*/ 16426 h 32556"/>
                      <a:gd name="connsiteX13" fmla="*/ 4050 w 13024"/>
                      <a:gd name="connsiteY13" fmla="*/ 14030 h 32556"/>
                      <a:gd name="connsiteX14" fmla="*/ 3611 w 13024"/>
                      <a:gd name="connsiteY14" fmla="*/ 13135 h 32556"/>
                      <a:gd name="connsiteX15" fmla="*/ 2415 w 13024"/>
                      <a:gd name="connsiteY15" fmla="*/ 12744 h 32556"/>
                      <a:gd name="connsiteX16" fmla="*/ 1588 w 13024"/>
                      <a:gd name="connsiteY16" fmla="*/ 12767 h 32556"/>
                      <a:gd name="connsiteX17" fmla="*/ 1886 w 13024"/>
                      <a:gd name="connsiteY17" fmla="*/ 11844 h 32556"/>
                      <a:gd name="connsiteX18" fmla="*/ 9685 w 13024"/>
                      <a:gd name="connsiteY18" fmla="*/ 10581 h 32556"/>
                      <a:gd name="connsiteX19" fmla="*/ 9641 w 13024"/>
                      <a:gd name="connsiteY19" fmla="*/ 0 h 32556"/>
                      <a:gd name="connsiteX20" fmla="*/ 12042 w 13024"/>
                      <a:gd name="connsiteY20" fmla="*/ 985 h 32556"/>
                      <a:gd name="connsiteX21" fmla="*/ 13023 w 13024"/>
                      <a:gd name="connsiteY21" fmla="*/ 3381 h 32556"/>
                      <a:gd name="connsiteX22" fmla="*/ 9666 w 13024"/>
                      <a:gd name="connsiteY22" fmla="*/ 6766 h 32556"/>
                      <a:gd name="connsiteX23" fmla="*/ 6282 w 13024"/>
                      <a:gd name="connsiteY23" fmla="*/ 3409 h 32556"/>
                      <a:gd name="connsiteX24" fmla="*/ 6282 w 13024"/>
                      <a:gd name="connsiteY24" fmla="*/ 3381 h 32556"/>
                      <a:gd name="connsiteX25" fmla="*/ 7259 w 13024"/>
                      <a:gd name="connsiteY25" fmla="*/ 985 h 32556"/>
                      <a:gd name="connsiteX26" fmla="*/ 9641 w 13024"/>
                      <a:gd name="connsiteY26" fmla="*/ 0 h 3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024" h="32556">
                        <a:moveTo>
                          <a:pt x="11065" y="10580"/>
                        </a:moveTo>
                        <a:lnTo>
                          <a:pt x="6350" y="26939"/>
                        </a:lnTo>
                        <a:cubicBezTo>
                          <a:pt x="6155" y="27537"/>
                          <a:pt x="6024" y="28154"/>
                          <a:pt x="5959" y="28779"/>
                        </a:cubicBezTo>
                        <a:cubicBezTo>
                          <a:pt x="5963" y="28957"/>
                          <a:pt x="6038" y="29126"/>
                          <a:pt x="6166" y="29249"/>
                        </a:cubicBezTo>
                        <a:cubicBezTo>
                          <a:pt x="6274" y="29380"/>
                          <a:pt x="6432" y="29459"/>
                          <a:pt x="6601" y="29465"/>
                        </a:cubicBezTo>
                        <a:cubicBezTo>
                          <a:pt x="6896" y="29451"/>
                          <a:pt x="7175" y="29330"/>
                          <a:pt x="7386" y="29125"/>
                        </a:cubicBezTo>
                        <a:cubicBezTo>
                          <a:pt x="8354" y="28217"/>
                          <a:pt x="9190" y="27178"/>
                          <a:pt x="9870" y="26038"/>
                        </a:cubicBezTo>
                        <a:lnTo>
                          <a:pt x="10652" y="26502"/>
                        </a:lnTo>
                        <a:cubicBezTo>
                          <a:pt x="8335" y="30535"/>
                          <a:pt x="5873" y="32552"/>
                          <a:pt x="3268" y="32552"/>
                        </a:cubicBezTo>
                        <a:cubicBezTo>
                          <a:pt x="2394" y="32596"/>
                          <a:pt x="1537" y="32293"/>
                          <a:pt x="886" y="31708"/>
                        </a:cubicBezTo>
                        <a:cubicBezTo>
                          <a:pt x="299" y="31160"/>
                          <a:pt x="-24" y="30386"/>
                          <a:pt x="0" y="29584"/>
                        </a:cubicBezTo>
                        <a:cubicBezTo>
                          <a:pt x="29" y="28848"/>
                          <a:pt x="160" y="28120"/>
                          <a:pt x="391" y="27420"/>
                        </a:cubicBezTo>
                        <a:lnTo>
                          <a:pt x="3588" y="16426"/>
                        </a:lnTo>
                        <a:cubicBezTo>
                          <a:pt x="3845" y="15651"/>
                          <a:pt x="4000" y="14845"/>
                          <a:pt x="4050" y="14030"/>
                        </a:cubicBezTo>
                        <a:cubicBezTo>
                          <a:pt x="4043" y="13682"/>
                          <a:pt x="3882" y="13354"/>
                          <a:pt x="3611" y="13135"/>
                        </a:cubicBezTo>
                        <a:cubicBezTo>
                          <a:pt x="3276" y="12859"/>
                          <a:pt x="2849" y="12720"/>
                          <a:pt x="2415" y="12744"/>
                        </a:cubicBezTo>
                        <a:cubicBezTo>
                          <a:pt x="2186" y="12744"/>
                          <a:pt x="1909" y="12750"/>
                          <a:pt x="1588" y="12767"/>
                        </a:cubicBezTo>
                        <a:lnTo>
                          <a:pt x="1886" y="11844"/>
                        </a:lnTo>
                        <a:lnTo>
                          <a:pt x="9685" y="10581"/>
                        </a:lnTo>
                        <a:close/>
                        <a:moveTo>
                          <a:pt x="9641" y="0"/>
                        </a:moveTo>
                        <a:cubicBezTo>
                          <a:pt x="10543" y="-19"/>
                          <a:pt x="11413" y="338"/>
                          <a:pt x="12042" y="985"/>
                        </a:cubicBezTo>
                        <a:cubicBezTo>
                          <a:pt x="12683" y="1616"/>
                          <a:pt x="13037" y="2482"/>
                          <a:pt x="13023" y="3381"/>
                        </a:cubicBezTo>
                        <a:cubicBezTo>
                          <a:pt x="13030" y="5243"/>
                          <a:pt x="11527" y="6758"/>
                          <a:pt x="9666" y="6766"/>
                        </a:cubicBezTo>
                        <a:cubicBezTo>
                          <a:pt x="7805" y="6773"/>
                          <a:pt x="6290" y="5271"/>
                          <a:pt x="6282" y="3409"/>
                        </a:cubicBezTo>
                        <a:cubicBezTo>
                          <a:pt x="6282" y="3400"/>
                          <a:pt x="6282" y="3391"/>
                          <a:pt x="6282" y="3381"/>
                        </a:cubicBezTo>
                        <a:cubicBezTo>
                          <a:pt x="6267" y="2483"/>
                          <a:pt x="6620" y="1617"/>
                          <a:pt x="7259" y="985"/>
                        </a:cubicBezTo>
                        <a:cubicBezTo>
                          <a:pt x="7881" y="340"/>
                          <a:pt x="8744" y="-17"/>
                          <a:pt x="9641" y="0"/>
                        </a:cubicBezTo>
                        <a:close/>
                      </a:path>
                    </a:pathLst>
                  </a:custGeom>
                  <a:solidFill>
                    <a:srgbClr val="BC8312"/>
                  </a:solidFill>
                  <a:ln w="576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37C9A448-2202-453C-90C4-F368337B88B1}"/>
                      </a:ext>
                    </a:extLst>
                  </p:cNvPr>
                  <p:cNvSpPr/>
                  <p:nvPr/>
                </p:nvSpPr>
                <p:spPr>
                  <a:xfrm>
                    <a:off x="10379700" y="6413074"/>
                    <a:ext cx="31450" cy="42105"/>
                  </a:xfrm>
                  <a:custGeom>
                    <a:avLst/>
                    <a:gdLst>
                      <a:gd name="connsiteX0" fmla="*/ 19874 w 31450"/>
                      <a:gd name="connsiteY0" fmla="*/ 13934 h 42105"/>
                      <a:gd name="connsiteX1" fmla="*/ 17184 w 31450"/>
                      <a:gd name="connsiteY1" fmla="*/ 24560 h 42105"/>
                      <a:gd name="connsiteX2" fmla="*/ 13502 w 31450"/>
                      <a:gd name="connsiteY2" fmla="*/ 35463 h 42105"/>
                      <a:gd name="connsiteX3" fmla="*/ 9302 w 31450"/>
                      <a:gd name="connsiteY3" fmla="*/ 40470 h 42105"/>
                      <a:gd name="connsiteX4" fmla="*/ 3793 w 31450"/>
                      <a:gd name="connsiteY4" fmla="*/ 42090 h 42105"/>
                      <a:gd name="connsiteX5" fmla="*/ 919 w 31450"/>
                      <a:gd name="connsiteY5" fmla="*/ 41343 h 42105"/>
                      <a:gd name="connsiteX6" fmla="*/ -1 w 31450"/>
                      <a:gd name="connsiteY6" fmla="*/ 39581 h 42105"/>
                      <a:gd name="connsiteX7" fmla="*/ 758 w 31450"/>
                      <a:gd name="connsiteY7" fmla="*/ 37950 h 42105"/>
                      <a:gd name="connsiteX8" fmla="*/ 2757 w 31450"/>
                      <a:gd name="connsiteY8" fmla="*/ 37259 h 42105"/>
                      <a:gd name="connsiteX9" fmla="*/ 4346 w 31450"/>
                      <a:gd name="connsiteY9" fmla="*/ 37791 h 42105"/>
                      <a:gd name="connsiteX10" fmla="*/ 4898 w 31450"/>
                      <a:gd name="connsiteY10" fmla="*/ 39122 h 42105"/>
                      <a:gd name="connsiteX11" fmla="*/ 4553 w 31450"/>
                      <a:gd name="connsiteY11" fmla="*/ 40216 h 42105"/>
                      <a:gd name="connsiteX12" fmla="*/ 4207 w 31450"/>
                      <a:gd name="connsiteY12" fmla="*/ 40685 h 42105"/>
                      <a:gd name="connsiteX13" fmla="*/ 4323 w 31450"/>
                      <a:gd name="connsiteY13" fmla="*/ 40850 h 42105"/>
                      <a:gd name="connsiteX14" fmla="*/ 4643 w 31450"/>
                      <a:gd name="connsiteY14" fmla="*/ 40963 h 42105"/>
                      <a:gd name="connsiteX15" fmla="*/ 5818 w 31450"/>
                      <a:gd name="connsiteY15" fmla="*/ 40527 h 42105"/>
                      <a:gd name="connsiteX16" fmla="*/ 7634 w 31450"/>
                      <a:gd name="connsiteY16" fmla="*/ 37904 h 42105"/>
                      <a:gd name="connsiteX17" fmla="*/ 9223 w 31450"/>
                      <a:gd name="connsiteY17" fmla="*/ 32314 h 42105"/>
                      <a:gd name="connsiteX18" fmla="*/ 13915 w 31450"/>
                      <a:gd name="connsiteY18" fmla="*/ 13934 h 42105"/>
                      <a:gd name="connsiteX19" fmla="*/ 10718 w 31450"/>
                      <a:gd name="connsiteY19" fmla="*/ 13934 h 42105"/>
                      <a:gd name="connsiteX20" fmla="*/ 11477 w 31450"/>
                      <a:gd name="connsiteY20" fmla="*/ 11243 h 42105"/>
                      <a:gd name="connsiteX21" fmla="*/ 13984 w 31450"/>
                      <a:gd name="connsiteY21" fmla="*/ 10801 h 42105"/>
                      <a:gd name="connsiteX22" fmla="*/ 15640 w 31450"/>
                      <a:gd name="connsiteY22" fmla="*/ 8734 h 42105"/>
                      <a:gd name="connsiteX23" fmla="*/ 20979 w 31450"/>
                      <a:gd name="connsiteY23" fmla="*/ 2039 h 42105"/>
                      <a:gd name="connsiteX24" fmla="*/ 27234 w 31450"/>
                      <a:gd name="connsiteY24" fmla="*/ 17 h 42105"/>
                      <a:gd name="connsiteX25" fmla="*/ 30447 w 31450"/>
                      <a:gd name="connsiteY25" fmla="*/ 867 h 42105"/>
                      <a:gd name="connsiteX26" fmla="*/ 31446 w 31450"/>
                      <a:gd name="connsiteY26" fmla="*/ 3076 h 42105"/>
                      <a:gd name="connsiteX27" fmla="*/ 30778 w 31450"/>
                      <a:gd name="connsiteY27" fmla="*/ 4973 h 42105"/>
                      <a:gd name="connsiteX28" fmla="*/ 29121 w 31450"/>
                      <a:gd name="connsiteY28" fmla="*/ 5675 h 42105"/>
                      <a:gd name="connsiteX29" fmla="*/ 27603 w 31450"/>
                      <a:gd name="connsiteY29" fmla="*/ 5098 h 42105"/>
                      <a:gd name="connsiteX30" fmla="*/ 27005 w 31450"/>
                      <a:gd name="connsiteY30" fmla="*/ 3721 h 42105"/>
                      <a:gd name="connsiteX31" fmla="*/ 27385 w 31450"/>
                      <a:gd name="connsiteY31" fmla="*/ 2498 h 42105"/>
                      <a:gd name="connsiteX32" fmla="*/ 27765 w 31450"/>
                      <a:gd name="connsiteY32" fmla="*/ 1626 h 42105"/>
                      <a:gd name="connsiteX33" fmla="*/ 27592 w 31450"/>
                      <a:gd name="connsiteY33" fmla="*/ 1212 h 42105"/>
                      <a:gd name="connsiteX34" fmla="*/ 27144 w 31450"/>
                      <a:gd name="connsiteY34" fmla="*/ 1048 h 42105"/>
                      <a:gd name="connsiteX35" fmla="*/ 24360 w 31450"/>
                      <a:gd name="connsiteY35" fmla="*/ 2730 h 42105"/>
                      <a:gd name="connsiteX36" fmla="*/ 20588 w 31450"/>
                      <a:gd name="connsiteY36" fmla="*/ 11243 h 42105"/>
                      <a:gd name="connsiteX37" fmla="*/ 23924 w 31450"/>
                      <a:gd name="connsiteY37" fmla="*/ 11243 h 42105"/>
                      <a:gd name="connsiteX38" fmla="*/ 23117 w 31450"/>
                      <a:gd name="connsiteY38" fmla="*/ 13934 h 42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1450" h="42105">
                        <a:moveTo>
                          <a:pt x="19874" y="13934"/>
                        </a:moveTo>
                        <a:lnTo>
                          <a:pt x="17184" y="24560"/>
                        </a:lnTo>
                        <a:cubicBezTo>
                          <a:pt x="16362" y="28319"/>
                          <a:pt x="15127" y="31975"/>
                          <a:pt x="13502" y="35463"/>
                        </a:cubicBezTo>
                        <a:cubicBezTo>
                          <a:pt x="12534" y="37452"/>
                          <a:pt x="11092" y="39171"/>
                          <a:pt x="9302" y="40470"/>
                        </a:cubicBezTo>
                        <a:cubicBezTo>
                          <a:pt x="7674" y="41559"/>
                          <a:pt x="5752" y="42124"/>
                          <a:pt x="3793" y="42090"/>
                        </a:cubicBezTo>
                        <a:cubicBezTo>
                          <a:pt x="2778" y="42172"/>
                          <a:pt x="1766" y="41908"/>
                          <a:pt x="919" y="41343"/>
                        </a:cubicBezTo>
                        <a:cubicBezTo>
                          <a:pt x="351" y="40935"/>
                          <a:pt x="9" y="40281"/>
                          <a:pt x="-1" y="39581"/>
                        </a:cubicBezTo>
                        <a:cubicBezTo>
                          <a:pt x="-1" y="38952"/>
                          <a:pt x="276" y="38355"/>
                          <a:pt x="758" y="37950"/>
                        </a:cubicBezTo>
                        <a:cubicBezTo>
                          <a:pt x="1312" y="37473"/>
                          <a:pt x="2027" y="37225"/>
                          <a:pt x="2757" y="37259"/>
                        </a:cubicBezTo>
                        <a:cubicBezTo>
                          <a:pt x="3336" y="37219"/>
                          <a:pt x="3908" y="37410"/>
                          <a:pt x="4346" y="37791"/>
                        </a:cubicBezTo>
                        <a:cubicBezTo>
                          <a:pt x="4712" y="38136"/>
                          <a:pt x="4913" y="38620"/>
                          <a:pt x="4898" y="39122"/>
                        </a:cubicBezTo>
                        <a:cubicBezTo>
                          <a:pt x="4930" y="39518"/>
                          <a:pt x="4806" y="39910"/>
                          <a:pt x="4553" y="40216"/>
                        </a:cubicBezTo>
                        <a:cubicBezTo>
                          <a:pt x="4323" y="40453"/>
                          <a:pt x="4207" y="40612"/>
                          <a:pt x="4207" y="40685"/>
                        </a:cubicBezTo>
                        <a:lnTo>
                          <a:pt x="4323" y="40850"/>
                        </a:lnTo>
                        <a:cubicBezTo>
                          <a:pt x="4413" y="40924"/>
                          <a:pt x="4527" y="40964"/>
                          <a:pt x="4643" y="40963"/>
                        </a:cubicBezTo>
                        <a:cubicBezTo>
                          <a:pt x="5076" y="40973"/>
                          <a:pt x="5496" y="40817"/>
                          <a:pt x="5818" y="40527"/>
                        </a:cubicBezTo>
                        <a:cubicBezTo>
                          <a:pt x="6627" y="39813"/>
                          <a:pt x="7250" y="38913"/>
                          <a:pt x="7634" y="37904"/>
                        </a:cubicBezTo>
                        <a:cubicBezTo>
                          <a:pt x="7912" y="37196"/>
                          <a:pt x="8441" y="35333"/>
                          <a:pt x="9223" y="32314"/>
                        </a:cubicBezTo>
                        <a:lnTo>
                          <a:pt x="13915" y="13934"/>
                        </a:lnTo>
                        <a:lnTo>
                          <a:pt x="10718" y="13934"/>
                        </a:lnTo>
                        <a:lnTo>
                          <a:pt x="11477" y="11243"/>
                        </a:lnTo>
                        <a:cubicBezTo>
                          <a:pt x="12336" y="11315"/>
                          <a:pt x="13200" y="11162"/>
                          <a:pt x="13984" y="10801"/>
                        </a:cubicBezTo>
                        <a:cubicBezTo>
                          <a:pt x="14702" y="10264"/>
                          <a:pt x="15272" y="9553"/>
                          <a:pt x="15640" y="8734"/>
                        </a:cubicBezTo>
                        <a:cubicBezTo>
                          <a:pt x="16905" y="6137"/>
                          <a:pt x="18728" y="3850"/>
                          <a:pt x="20979" y="2039"/>
                        </a:cubicBezTo>
                        <a:cubicBezTo>
                          <a:pt x="22792" y="710"/>
                          <a:pt x="24986" y="1"/>
                          <a:pt x="27234" y="17"/>
                        </a:cubicBezTo>
                        <a:cubicBezTo>
                          <a:pt x="28371" y="-80"/>
                          <a:pt x="29506" y="220"/>
                          <a:pt x="30447" y="867"/>
                        </a:cubicBezTo>
                        <a:cubicBezTo>
                          <a:pt x="31102" y="1410"/>
                          <a:pt x="31471" y="2225"/>
                          <a:pt x="31446" y="3076"/>
                        </a:cubicBezTo>
                        <a:cubicBezTo>
                          <a:pt x="31482" y="3772"/>
                          <a:pt x="31242" y="4453"/>
                          <a:pt x="30778" y="4973"/>
                        </a:cubicBezTo>
                        <a:cubicBezTo>
                          <a:pt x="30352" y="5434"/>
                          <a:pt x="29748" y="5690"/>
                          <a:pt x="29121" y="5675"/>
                        </a:cubicBezTo>
                        <a:cubicBezTo>
                          <a:pt x="28558" y="5694"/>
                          <a:pt x="28011" y="5486"/>
                          <a:pt x="27603" y="5098"/>
                        </a:cubicBezTo>
                        <a:cubicBezTo>
                          <a:pt x="27217" y="4745"/>
                          <a:pt x="27000" y="4244"/>
                          <a:pt x="27005" y="3721"/>
                        </a:cubicBezTo>
                        <a:cubicBezTo>
                          <a:pt x="27020" y="3287"/>
                          <a:pt x="27152" y="2865"/>
                          <a:pt x="27385" y="2498"/>
                        </a:cubicBezTo>
                        <a:cubicBezTo>
                          <a:pt x="27572" y="2237"/>
                          <a:pt x="27701" y="1940"/>
                          <a:pt x="27765" y="1626"/>
                        </a:cubicBezTo>
                        <a:cubicBezTo>
                          <a:pt x="27770" y="1469"/>
                          <a:pt x="27707" y="1318"/>
                          <a:pt x="27592" y="1212"/>
                        </a:cubicBezTo>
                        <a:cubicBezTo>
                          <a:pt x="27470" y="1101"/>
                          <a:pt x="27309" y="1041"/>
                          <a:pt x="27144" y="1048"/>
                        </a:cubicBezTo>
                        <a:cubicBezTo>
                          <a:pt x="26014" y="1173"/>
                          <a:pt x="24996" y="1788"/>
                          <a:pt x="24360" y="2730"/>
                        </a:cubicBezTo>
                        <a:cubicBezTo>
                          <a:pt x="22466" y="5241"/>
                          <a:pt x="21175" y="8153"/>
                          <a:pt x="20588" y="11243"/>
                        </a:cubicBezTo>
                        <a:lnTo>
                          <a:pt x="23924" y="11243"/>
                        </a:lnTo>
                        <a:lnTo>
                          <a:pt x="23117" y="13934"/>
                        </a:lnTo>
                        <a:close/>
                      </a:path>
                    </a:pathLst>
                  </a:custGeom>
                  <a:solidFill>
                    <a:srgbClr val="BC8312"/>
                  </a:solidFill>
                  <a:ln w="576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55A4E073-40BF-45A6-9C2E-33DA3854B4D7}"/>
                      </a:ext>
                    </a:extLst>
                  </p:cNvPr>
                  <p:cNvSpPr/>
                  <p:nvPr/>
                </p:nvSpPr>
                <p:spPr>
                  <a:xfrm>
                    <a:off x="10404083" y="6423673"/>
                    <a:ext cx="20982" cy="21982"/>
                  </a:xfrm>
                  <a:custGeom>
                    <a:avLst/>
                    <a:gdLst>
                      <a:gd name="connsiteX0" fmla="*/ 14333 w 20982"/>
                      <a:gd name="connsiteY0" fmla="*/ -1 h 21982"/>
                      <a:gd name="connsiteX1" fmla="*/ 17749 w 20982"/>
                      <a:gd name="connsiteY1" fmla="*/ 838 h 21982"/>
                      <a:gd name="connsiteX2" fmla="*/ 20165 w 20982"/>
                      <a:gd name="connsiteY2" fmla="*/ 3171 h 21982"/>
                      <a:gd name="connsiteX3" fmla="*/ 20980 w 20982"/>
                      <a:gd name="connsiteY3" fmla="*/ 6485 h 21982"/>
                      <a:gd name="connsiteX4" fmla="*/ 18899 w 20982"/>
                      <a:gd name="connsiteY4" fmla="*/ 13939 h 21982"/>
                      <a:gd name="connsiteX5" fmla="*/ 13413 w 20982"/>
                      <a:gd name="connsiteY5" fmla="*/ 19818 h 21982"/>
                      <a:gd name="connsiteX6" fmla="*/ 6557 w 20982"/>
                      <a:gd name="connsiteY6" fmla="*/ 21970 h 21982"/>
                      <a:gd name="connsiteX7" fmla="*/ 1714 w 20982"/>
                      <a:gd name="connsiteY7" fmla="*/ 20107 h 21982"/>
                      <a:gd name="connsiteX8" fmla="*/ 0 w 20982"/>
                      <a:gd name="connsiteY8" fmla="*/ 15553 h 21982"/>
                      <a:gd name="connsiteX9" fmla="*/ 1278 w 20982"/>
                      <a:gd name="connsiteY9" fmla="*/ 9561 h 21982"/>
                      <a:gd name="connsiteX10" fmla="*/ 4520 w 20982"/>
                      <a:gd name="connsiteY10" fmla="*/ 4678 h 21982"/>
                      <a:gd name="connsiteX11" fmla="*/ 9043 w 20982"/>
                      <a:gd name="connsiteY11" fmla="*/ 1297 h 21982"/>
                      <a:gd name="connsiteX12" fmla="*/ 14333 w 20982"/>
                      <a:gd name="connsiteY12" fmla="*/ -1 h 21982"/>
                      <a:gd name="connsiteX13" fmla="*/ 13390 w 20982"/>
                      <a:gd name="connsiteY13" fmla="*/ 1217 h 21982"/>
                      <a:gd name="connsiteX14" fmla="*/ 11366 w 20982"/>
                      <a:gd name="connsiteY14" fmla="*/ 1931 h 21982"/>
                      <a:gd name="connsiteX15" fmla="*/ 7732 w 20982"/>
                      <a:gd name="connsiteY15" fmla="*/ 8705 h 21982"/>
                      <a:gd name="connsiteX16" fmla="*/ 5707 w 20982"/>
                      <a:gd name="connsiteY16" fmla="*/ 18312 h 21982"/>
                      <a:gd name="connsiteX17" fmla="*/ 6350 w 20982"/>
                      <a:gd name="connsiteY17" fmla="*/ 20062 h 21982"/>
                      <a:gd name="connsiteX18" fmla="*/ 7868 w 20982"/>
                      <a:gd name="connsiteY18" fmla="*/ 20747 h 21982"/>
                      <a:gd name="connsiteX19" fmla="*/ 9457 w 20982"/>
                      <a:gd name="connsiteY19" fmla="*/ 20198 h 21982"/>
                      <a:gd name="connsiteX20" fmla="*/ 11940 w 20982"/>
                      <a:gd name="connsiteY20" fmla="*/ 16482 h 21982"/>
                      <a:gd name="connsiteX21" fmla="*/ 14356 w 20982"/>
                      <a:gd name="connsiteY21" fmla="*/ 10110 h 21982"/>
                      <a:gd name="connsiteX22" fmla="*/ 15299 w 20982"/>
                      <a:gd name="connsiteY22" fmla="*/ 3727 h 21982"/>
                      <a:gd name="connsiteX23" fmla="*/ 14724 w 20982"/>
                      <a:gd name="connsiteY23" fmla="*/ 1874 h 21982"/>
                      <a:gd name="connsiteX24" fmla="*/ 13390 w 20982"/>
                      <a:gd name="connsiteY24" fmla="*/ 1217 h 2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982" h="21982">
                        <a:moveTo>
                          <a:pt x="14333" y="-1"/>
                        </a:moveTo>
                        <a:cubicBezTo>
                          <a:pt x="15524" y="-7"/>
                          <a:pt x="16697" y="281"/>
                          <a:pt x="17749" y="838"/>
                        </a:cubicBezTo>
                        <a:cubicBezTo>
                          <a:pt x="18771" y="1355"/>
                          <a:pt x="19613" y="2168"/>
                          <a:pt x="20165" y="3171"/>
                        </a:cubicBezTo>
                        <a:cubicBezTo>
                          <a:pt x="20714" y="4189"/>
                          <a:pt x="20994" y="5329"/>
                          <a:pt x="20980" y="6485"/>
                        </a:cubicBezTo>
                        <a:cubicBezTo>
                          <a:pt x="20944" y="9108"/>
                          <a:pt x="20226" y="11676"/>
                          <a:pt x="18899" y="13939"/>
                        </a:cubicBezTo>
                        <a:cubicBezTo>
                          <a:pt x="17598" y="16332"/>
                          <a:pt x="15710" y="18355"/>
                          <a:pt x="13413" y="19818"/>
                        </a:cubicBezTo>
                        <a:cubicBezTo>
                          <a:pt x="11382" y="21179"/>
                          <a:pt x="9001" y="21926"/>
                          <a:pt x="6557" y="21970"/>
                        </a:cubicBezTo>
                        <a:cubicBezTo>
                          <a:pt x="4749" y="22079"/>
                          <a:pt x="2983" y="21399"/>
                          <a:pt x="1714" y="20107"/>
                        </a:cubicBezTo>
                        <a:cubicBezTo>
                          <a:pt x="575" y="18868"/>
                          <a:pt x="-40" y="17236"/>
                          <a:pt x="0" y="15553"/>
                        </a:cubicBezTo>
                        <a:cubicBezTo>
                          <a:pt x="-14" y="13487"/>
                          <a:pt x="421" y="11442"/>
                          <a:pt x="1278" y="9561"/>
                        </a:cubicBezTo>
                        <a:cubicBezTo>
                          <a:pt x="2084" y="7766"/>
                          <a:pt x="3179" y="6117"/>
                          <a:pt x="4520" y="4678"/>
                        </a:cubicBezTo>
                        <a:cubicBezTo>
                          <a:pt x="5821" y="3298"/>
                          <a:pt x="7351" y="2154"/>
                          <a:pt x="9043" y="1297"/>
                        </a:cubicBezTo>
                        <a:cubicBezTo>
                          <a:pt x="10678" y="447"/>
                          <a:pt x="12492" y="2"/>
                          <a:pt x="14333" y="-1"/>
                        </a:cubicBezTo>
                        <a:close/>
                        <a:moveTo>
                          <a:pt x="13390" y="1217"/>
                        </a:moveTo>
                        <a:cubicBezTo>
                          <a:pt x="12650" y="1191"/>
                          <a:pt x="11926" y="1446"/>
                          <a:pt x="11366" y="1931"/>
                        </a:cubicBezTo>
                        <a:cubicBezTo>
                          <a:pt x="9711" y="3921"/>
                          <a:pt x="8475" y="6226"/>
                          <a:pt x="7732" y="8705"/>
                        </a:cubicBezTo>
                        <a:cubicBezTo>
                          <a:pt x="6483" y="11759"/>
                          <a:pt x="5797" y="15014"/>
                          <a:pt x="5707" y="18312"/>
                        </a:cubicBezTo>
                        <a:cubicBezTo>
                          <a:pt x="5684" y="18957"/>
                          <a:pt x="5915" y="19585"/>
                          <a:pt x="6350" y="20062"/>
                        </a:cubicBezTo>
                        <a:cubicBezTo>
                          <a:pt x="6733" y="20499"/>
                          <a:pt x="7287" y="20749"/>
                          <a:pt x="7868" y="20747"/>
                        </a:cubicBezTo>
                        <a:cubicBezTo>
                          <a:pt x="8445" y="20755"/>
                          <a:pt x="9008" y="20561"/>
                          <a:pt x="9457" y="20198"/>
                        </a:cubicBezTo>
                        <a:cubicBezTo>
                          <a:pt x="10500" y="19118"/>
                          <a:pt x="11341" y="17859"/>
                          <a:pt x="11940" y="16482"/>
                        </a:cubicBezTo>
                        <a:cubicBezTo>
                          <a:pt x="12964" y="14448"/>
                          <a:pt x="13774" y="12312"/>
                          <a:pt x="14356" y="10110"/>
                        </a:cubicBezTo>
                        <a:cubicBezTo>
                          <a:pt x="14949" y="8033"/>
                          <a:pt x="15267" y="5887"/>
                          <a:pt x="15299" y="3727"/>
                        </a:cubicBezTo>
                        <a:cubicBezTo>
                          <a:pt x="15342" y="3060"/>
                          <a:pt x="15137" y="2400"/>
                          <a:pt x="14724" y="1874"/>
                        </a:cubicBezTo>
                        <a:cubicBezTo>
                          <a:pt x="14401" y="1466"/>
                          <a:pt x="13911" y="1225"/>
                          <a:pt x="13390" y="1217"/>
                        </a:cubicBezTo>
                        <a:close/>
                      </a:path>
                    </a:pathLst>
                  </a:custGeom>
                  <a:solidFill>
                    <a:srgbClr val="BC8312"/>
                  </a:solidFill>
                  <a:ln w="576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B3D484D7-821E-43BA-A647-15714DFE58E7}"/>
                      </a:ext>
                    </a:extLst>
                  </p:cNvPr>
                  <p:cNvSpPr/>
                  <p:nvPr/>
                </p:nvSpPr>
                <p:spPr>
                  <a:xfrm>
                    <a:off x="10427296" y="6423672"/>
                    <a:ext cx="18157" cy="21326"/>
                  </a:xfrm>
                  <a:custGeom>
                    <a:avLst/>
                    <a:gdLst>
                      <a:gd name="connsiteX0" fmla="*/ 10353 w 18157"/>
                      <a:gd name="connsiteY0" fmla="*/ 0 h 21326"/>
                      <a:gd name="connsiteX1" fmla="*/ 6877 w 18157"/>
                      <a:gd name="connsiteY1" fmla="*/ 12931 h 21326"/>
                      <a:gd name="connsiteX2" fmla="*/ 13321 w 18157"/>
                      <a:gd name="connsiteY2" fmla="*/ 1286 h 21326"/>
                      <a:gd name="connsiteX3" fmla="*/ 15989 w 18157"/>
                      <a:gd name="connsiteY3" fmla="*/ 0 h 21326"/>
                      <a:gd name="connsiteX4" fmla="*/ 17552 w 18157"/>
                      <a:gd name="connsiteY4" fmla="*/ 703 h 21326"/>
                      <a:gd name="connsiteX5" fmla="*/ 18149 w 18157"/>
                      <a:gd name="connsiteY5" fmla="*/ 2691 h 21326"/>
                      <a:gd name="connsiteX6" fmla="*/ 17070 w 18157"/>
                      <a:gd name="connsiteY6" fmla="*/ 6440 h 21326"/>
                      <a:gd name="connsiteX7" fmla="*/ 15527 w 18157"/>
                      <a:gd name="connsiteY7" fmla="*/ 7409 h 21326"/>
                      <a:gd name="connsiteX8" fmla="*/ 14148 w 18157"/>
                      <a:gd name="connsiteY8" fmla="*/ 6554 h 21326"/>
                      <a:gd name="connsiteX9" fmla="*/ 13505 w 18157"/>
                      <a:gd name="connsiteY9" fmla="*/ 5557 h 21326"/>
                      <a:gd name="connsiteX10" fmla="*/ 13111 w 18157"/>
                      <a:gd name="connsiteY10" fmla="*/ 5404 h 21326"/>
                      <a:gd name="connsiteX11" fmla="*/ 12630 w 18157"/>
                      <a:gd name="connsiteY11" fmla="*/ 5545 h 21326"/>
                      <a:gd name="connsiteX12" fmla="*/ 11307 w 18157"/>
                      <a:gd name="connsiteY12" fmla="*/ 6888 h 21326"/>
                      <a:gd name="connsiteX13" fmla="*/ 9294 w 18157"/>
                      <a:gd name="connsiteY13" fmla="*/ 10468 h 21326"/>
                      <a:gd name="connsiteX14" fmla="*/ 7430 w 18157"/>
                      <a:gd name="connsiteY14" fmla="*/ 14710 h 21326"/>
                      <a:gd name="connsiteX15" fmla="*/ 5567 w 18157"/>
                      <a:gd name="connsiteY15" fmla="*/ 21326 h 21326"/>
                      <a:gd name="connsiteX16" fmla="*/ -1 w 18157"/>
                      <a:gd name="connsiteY16" fmla="*/ 21326 h 21326"/>
                      <a:gd name="connsiteX17" fmla="*/ 3796 w 18157"/>
                      <a:gd name="connsiteY17" fmla="*/ 6072 h 21326"/>
                      <a:gd name="connsiteX18" fmla="*/ 4210 w 18157"/>
                      <a:gd name="connsiteY18" fmla="*/ 3818 h 21326"/>
                      <a:gd name="connsiteX19" fmla="*/ 3992 w 18157"/>
                      <a:gd name="connsiteY19" fmla="*/ 2855 h 21326"/>
                      <a:gd name="connsiteX20" fmla="*/ 3392 w 18157"/>
                      <a:gd name="connsiteY20" fmla="*/ 2345 h 21326"/>
                      <a:gd name="connsiteX21" fmla="*/ 1817 w 18157"/>
                      <a:gd name="connsiteY21" fmla="*/ 2187 h 21326"/>
                      <a:gd name="connsiteX22" fmla="*/ 2023 w 18157"/>
                      <a:gd name="connsiteY22" fmla="*/ 1518 h 21326"/>
                      <a:gd name="connsiteX23" fmla="*/ 8971 w 18157"/>
                      <a:gd name="connsiteY23" fmla="*/ 0 h 2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157" h="21326">
                        <a:moveTo>
                          <a:pt x="10353" y="0"/>
                        </a:moveTo>
                        <a:lnTo>
                          <a:pt x="6877" y="12931"/>
                        </a:lnTo>
                        <a:cubicBezTo>
                          <a:pt x="8488" y="8776"/>
                          <a:pt x="10656" y="4858"/>
                          <a:pt x="13321" y="1286"/>
                        </a:cubicBezTo>
                        <a:cubicBezTo>
                          <a:pt x="13995" y="508"/>
                          <a:pt x="14960" y="43"/>
                          <a:pt x="15989" y="0"/>
                        </a:cubicBezTo>
                        <a:cubicBezTo>
                          <a:pt x="16590" y="-19"/>
                          <a:pt x="17167" y="240"/>
                          <a:pt x="17552" y="703"/>
                        </a:cubicBezTo>
                        <a:cubicBezTo>
                          <a:pt x="17983" y="1272"/>
                          <a:pt x="18196" y="1978"/>
                          <a:pt x="18149" y="2691"/>
                        </a:cubicBezTo>
                        <a:cubicBezTo>
                          <a:pt x="18195" y="4023"/>
                          <a:pt x="17817" y="5336"/>
                          <a:pt x="17070" y="6440"/>
                        </a:cubicBezTo>
                        <a:cubicBezTo>
                          <a:pt x="16751" y="7001"/>
                          <a:pt x="16171" y="7365"/>
                          <a:pt x="15527" y="7409"/>
                        </a:cubicBezTo>
                        <a:cubicBezTo>
                          <a:pt x="14938" y="7425"/>
                          <a:pt x="14395" y="7088"/>
                          <a:pt x="14148" y="6554"/>
                        </a:cubicBezTo>
                        <a:cubicBezTo>
                          <a:pt x="13981" y="6193"/>
                          <a:pt x="13765" y="5857"/>
                          <a:pt x="13505" y="5557"/>
                        </a:cubicBezTo>
                        <a:cubicBezTo>
                          <a:pt x="13396" y="5461"/>
                          <a:pt x="13256" y="5406"/>
                          <a:pt x="13111" y="5404"/>
                        </a:cubicBezTo>
                        <a:cubicBezTo>
                          <a:pt x="12941" y="5410"/>
                          <a:pt x="12776" y="5459"/>
                          <a:pt x="12630" y="5545"/>
                        </a:cubicBezTo>
                        <a:cubicBezTo>
                          <a:pt x="12108" y="5906"/>
                          <a:pt x="11660" y="6361"/>
                          <a:pt x="11307" y="6888"/>
                        </a:cubicBezTo>
                        <a:cubicBezTo>
                          <a:pt x="10527" y="8016"/>
                          <a:pt x="9852" y="9214"/>
                          <a:pt x="9294" y="10468"/>
                        </a:cubicBezTo>
                        <a:cubicBezTo>
                          <a:pt x="8495" y="12138"/>
                          <a:pt x="7874" y="13553"/>
                          <a:pt x="7430" y="14710"/>
                        </a:cubicBezTo>
                        <a:cubicBezTo>
                          <a:pt x="6695" y="16881"/>
                          <a:pt x="6072" y="19090"/>
                          <a:pt x="5567" y="21326"/>
                        </a:cubicBezTo>
                        <a:lnTo>
                          <a:pt x="-1" y="21326"/>
                        </a:lnTo>
                        <a:lnTo>
                          <a:pt x="3796" y="6072"/>
                        </a:lnTo>
                        <a:cubicBezTo>
                          <a:pt x="4003" y="5335"/>
                          <a:pt x="4142" y="4580"/>
                          <a:pt x="4210" y="3818"/>
                        </a:cubicBezTo>
                        <a:cubicBezTo>
                          <a:pt x="4228" y="3483"/>
                          <a:pt x="4153" y="3149"/>
                          <a:pt x="3992" y="2855"/>
                        </a:cubicBezTo>
                        <a:cubicBezTo>
                          <a:pt x="3850" y="2626"/>
                          <a:pt x="3640" y="2448"/>
                          <a:pt x="3392" y="2345"/>
                        </a:cubicBezTo>
                        <a:cubicBezTo>
                          <a:pt x="2879" y="2207"/>
                          <a:pt x="2347" y="2153"/>
                          <a:pt x="1817" y="2187"/>
                        </a:cubicBezTo>
                        <a:lnTo>
                          <a:pt x="2023" y="1518"/>
                        </a:lnTo>
                        <a:lnTo>
                          <a:pt x="8971" y="0"/>
                        </a:lnTo>
                        <a:close/>
                      </a:path>
                    </a:pathLst>
                  </a:custGeom>
                  <a:solidFill>
                    <a:srgbClr val="BC8312"/>
                  </a:solidFill>
                  <a:ln w="576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9A249B19-9E3E-4883-9070-03380B95263A}"/>
                      </a:ext>
                    </a:extLst>
                  </p:cNvPr>
                  <p:cNvSpPr/>
                  <p:nvPr/>
                </p:nvSpPr>
                <p:spPr>
                  <a:xfrm>
                    <a:off x="10445424" y="6423673"/>
                    <a:ext cx="23120" cy="21608"/>
                  </a:xfrm>
                  <a:custGeom>
                    <a:avLst/>
                    <a:gdLst>
                      <a:gd name="connsiteX0" fmla="*/ 11984 w 23120"/>
                      <a:gd name="connsiteY0" fmla="*/ -1 h 21608"/>
                      <a:gd name="connsiteX1" fmla="*/ 9132 w 23120"/>
                      <a:gd name="connsiteY1" fmla="*/ 9866 h 21608"/>
                      <a:gd name="connsiteX2" fmla="*/ 13434 w 23120"/>
                      <a:gd name="connsiteY2" fmla="*/ 3959 h 21608"/>
                      <a:gd name="connsiteX3" fmla="*/ 17044 w 23120"/>
                      <a:gd name="connsiteY3" fmla="*/ 827 h 21608"/>
                      <a:gd name="connsiteX4" fmla="*/ 19899 w 23120"/>
                      <a:gd name="connsiteY4" fmla="*/ 0 h 21608"/>
                      <a:gd name="connsiteX5" fmla="*/ 21947 w 23120"/>
                      <a:gd name="connsiteY5" fmla="*/ 883 h 21608"/>
                      <a:gd name="connsiteX6" fmla="*/ 22796 w 23120"/>
                      <a:gd name="connsiteY6" fmla="*/ 3200 h 21608"/>
                      <a:gd name="connsiteX7" fmla="*/ 22244 w 23120"/>
                      <a:gd name="connsiteY7" fmla="*/ 6326 h 21608"/>
                      <a:gd name="connsiteX8" fmla="*/ 19299 w 23120"/>
                      <a:gd name="connsiteY8" fmla="*/ 16148 h 21608"/>
                      <a:gd name="connsiteX9" fmla="*/ 18933 w 23120"/>
                      <a:gd name="connsiteY9" fmla="*/ 17830 h 21608"/>
                      <a:gd name="connsiteX10" fmla="*/ 19103 w 23120"/>
                      <a:gd name="connsiteY10" fmla="*/ 18244 h 21608"/>
                      <a:gd name="connsiteX11" fmla="*/ 19460 w 23120"/>
                      <a:gd name="connsiteY11" fmla="*/ 18425 h 21608"/>
                      <a:gd name="connsiteX12" fmla="*/ 19944 w 23120"/>
                      <a:gd name="connsiteY12" fmla="*/ 18244 h 21608"/>
                      <a:gd name="connsiteX13" fmla="*/ 21578 w 23120"/>
                      <a:gd name="connsiteY13" fmla="*/ 16357 h 21608"/>
                      <a:gd name="connsiteX14" fmla="*/ 22244 w 23120"/>
                      <a:gd name="connsiteY14" fmla="*/ 15389 h 21608"/>
                      <a:gd name="connsiteX15" fmla="*/ 23119 w 23120"/>
                      <a:gd name="connsiteY15" fmla="*/ 15921 h 21608"/>
                      <a:gd name="connsiteX16" fmla="*/ 16011 w 23120"/>
                      <a:gd name="connsiteY16" fmla="*/ 21602 h 21608"/>
                      <a:gd name="connsiteX17" fmla="*/ 13779 w 23120"/>
                      <a:gd name="connsiteY17" fmla="*/ 20866 h 21608"/>
                      <a:gd name="connsiteX18" fmla="*/ 12975 w 23120"/>
                      <a:gd name="connsiteY18" fmla="*/ 19025 h 21608"/>
                      <a:gd name="connsiteX19" fmla="*/ 13527 w 23120"/>
                      <a:gd name="connsiteY19" fmla="*/ 16148 h 21608"/>
                      <a:gd name="connsiteX20" fmla="*/ 16402 w 23120"/>
                      <a:gd name="connsiteY20" fmla="*/ 6326 h 21608"/>
                      <a:gd name="connsiteX21" fmla="*/ 16702 w 23120"/>
                      <a:gd name="connsiteY21" fmla="*/ 4899 h 21608"/>
                      <a:gd name="connsiteX22" fmla="*/ 16492 w 23120"/>
                      <a:gd name="connsiteY22" fmla="*/ 4451 h 21608"/>
                      <a:gd name="connsiteX23" fmla="*/ 16011 w 23120"/>
                      <a:gd name="connsiteY23" fmla="*/ 4253 h 21608"/>
                      <a:gd name="connsiteX24" fmla="*/ 13895 w 23120"/>
                      <a:gd name="connsiteY24" fmla="*/ 5454 h 21608"/>
                      <a:gd name="connsiteX25" fmla="*/ 7753 w 23120"/>
                      <a:gd name="connsiteY25" fmla="*/ 14494 h 21608"/>
                      <a:gd name="connsiteX26" fmla="*/ 5866 w 23120"/>
                      <a:gd name="connsiteY26" fmla="*/ 21325 h 21608"/>
                      <a:gd name="connsiteX27" fmla="*/ -1 w 23120"/>
                      <a:gd name="connsiteY27" fmla="*/ 21325 h 21608"/>
                      <a:gd name="connsiteX28" fmla="*/ 4300 w 23120"/>
                      <a:gd name="connsiteY28" fmla="*/ 6553 h 21608"/>
                      <a:gd name="connsiteX29" fmla="*/ 4923 w 23120"/>
                      <a:gd name="connsiteY29" fmla="*/ 3449 h 21608"/>
                      <a:gd name="connsiteX30" fmla="*/ 4739 w 23120"/>
                      <a:gd name="connsiteY30" fmla="*/ 2792 h 21608"/>
                      <a:gd name="connsiteX31" fmla="*/ 4139 w 23120"/>
                      <a:gd name="connsiteY31" fmla="*/ 2378 h 21608"/>
                      <a:gd name="connsiteX32" fmla="*/ 2575 w 23120"/>
                      <a:gd name="connsiteY32" fmla="*/ 2231 h 21608"/>
                      <a:gd name="connsiteX33" fmla="*/ 2828 w 23120"/>
                      <a:gd name="connsiteY33" fmla="*/ 1359 h 21608"/>
                      <a:gd name="connsiteX34" fmla="*/ 10582 w 23120"/>
                      <a:gd name="connsiteY34" fmla="*/ -1 h 2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120" h="21608">
                        <a:moveTo>
                          <a:pt x="11984" y="-1"/>
                        </a:moveTo>
                        <a:lnTo>
                          <a:pt x="9132" y="9866"/>
                        </a:lnTo>
                        <a:cubicBezTo>
                          <a:pt x="10439" y="7808"/>
                          <a:pt x="11876" y="5835"/>
                          <a:pt x="13434" y="3959"/>
                        </a:cubicBezTo>
                        <a:cubicBezTo>
                          <a:pt x="14467" y="2733"/>
                          <a:pt x="15685" y="1676"/>
                          <a:pt x="17044" y="827"/>
                        </a:cubicBezTo>
                        <a:cubicBezTo>
                          <a:pt x="17913" y="317"/>
                          <a:pt x="18894" y="33"/>
                          <a:pt x="19899" y="0"/>
                        </a:cubicBezTo>
                        <a:cubicBezTo>
                          <a:pt x="20676" y="-9"/>
                          <a:pt x="21420" y="312"/>
                          <a:pt x="21947" y="883"/>
                        </a:cubicBezTo>
                        <a:cubicBezTo>
                          <a:pt x="22527" y="1512"/>
                          <a:pt x="22832" y="2345"/>
                          <a:pt x="22796" y="3200"/>
                        </a:cubicBezTo>
                        <a:cubicBezTo>
                          <a:pt x="22761" y="4263"/>
                          <a:pt x="22575" y="5316"/>
                          <a:pt x="22244" y="6326"/>
                        </a:cubicBezTo>
                        <a:lnTo>
                          <a:pt x="19299" y="16148"/>
                        </a:lnTo>
                        <a:cubicBezTo>
                          <a:pt x="19119" y="16694"/>
                          <a:pt x="18996" y="17258"/>
                          <a:pt x="18933" y="17830"/>
                        </a:cubicBezTo>
                        <a:cubicBezTo>
                          <a:pt x="18935" y="17985"/>
                          <a:pt x="18995" y="18133"/>
                          <a:pt x="19103" y="18244"/>
                        </a:cubicBezTo>
                        <a:cubicBezTo>
                          <a:pt x="19193" y="18350"/>
                          <a:pt x="19321" y="18416"/>
                          <a:pt x="19460" y="18425"/>
                        </a:cubicBezTo>
                        <a:cubicBezTo>
                          <a:pt x="19636" y="18416"/>
                          <a:pt x="19805" y="18352"/>
                          <a:pt x="19944" y="18244"/>
                        </a:cubicBezTo>
                        <a:cubicBezTo>
                          <a:pt x="20572" y="17692"/>
                          <a:pt x="21122" y="17057"/>
                          <a:pt x="21578" y="16357"/>
                        </a:cubicBezTo>
                        <a:cubicBezTo>
                          <a:pt x="21715" y="16142"/>
                          <a:pt x="21938" y="15819"/>
                          <a:pt x="22244" y="15389"/>
                        </a:cubicBezTo>
                        <a:lnTo>
                          <a:pt x="23119" y="15921"/>
                        </a:lnTo>
                        <a:cubicBezTo>
                          <a:pt x="20865" y="19705"/>
                          <a:pt x="18495" y="21599"/>
                          <a:pt x="16011" y="21602"/>
                        </a:cubicBezTo>
                        <a:cubicBezTo>
                          <a:pt x="15200" y="21649"/>
                          <a:pt x="14402" y="21386"/>
                          <a:pt x="13779" y="20866"/>
                        </a:cubicBezTo>
                        <a:cubicBezTo>
                          <a:pt x="13253" y="20401"/>
                          <a:pt x="12959" y="19727"/>
                          <a:pt x="12975" y="19025"/>
                        </a:cubicBezTo>
                        <a:cubicBezTo>
                          <a:pt x="13035" y="18046"/>
                          <a:pt x="13220" y="17079"/>
                          <a:pt x="13527" y="16148"/>
                        </a:cubicBezTo>
                        <a:lnTo>
                          <a:pt x="16402" y="6326"/>
                        </a:lnTo>
                        <a:cubicBezTo>
                          <a:pt x="16564" y="5866"/>
                          <a:pt x="16665" y="5386"/>
                          <a:pt x="16702" y="4899"/>
                        </a:cubicBezTo>
                        <a:cubicBezTo>
                          <a:pt x="16700" y="4726"/>
                          <a:pt x="16623" y="4563"/>
                          <a:pt x="16492" y="4451"/>
                        </a:cubicBezTo>
                        <a:cubicBezTo>
                          <a:pt x="16365" y="4324"/>
                          <a:pt x="16191" y="4252"/>
                          <a:pt x="16011" y="4253"/>
                        </a:cubicBezTo>
                        <a:cubicBezTo>
                          <a:pt x="15183" y="4381"/>
                          <a:pt x="14430" y="4809"/>
                          <a:pt x="13895" y="5454"/>
                        </a:cubicBezTo>
                        <a:cubicBezTo>
                          <a:pt x="11348" y="8095"/>
                          <a:pt x="9270" y="11152"/>
                          <a:pt x="7753" y="14494"/>
                        </a:cubicBezTo>
                        <a:lnTo>
                          <a:pt x="5866" y="21325"/>
                        </a:lnTo>
                        <a:lnTo>
                          <a:pt x="-1" y="21325"/>
                        </a:lnTo>
                        <a:lnTo>
                          <a:pt x="4300" y="6553"/>
                        </a:lnTo>
                        <a:cubicBezTo>
                          <a:pt x="4631" y="5547"/>
                          <a:pt x="4840" y="4504"/>
                          <a:pt x="4923" y="3449"/>
                        </a:cubicBezTo>
                        <a:cubicBezTo>
                          <a:pt x="4930" y="3216"/>
                          <a:pt x="4866" y="2987"/>
                          <a:pt x="4739" y="2792"/>
                        </a:cubicBezTo>
                        <a:cubicBezTo>
                          <a:pt x="4586" y="2596"/>
                          <a:pt x="4376" y="2452"/>
                          <a:pt x="4139" y="2378"/>
                        </a:cubicBezTo>
                        <a:cubicBezTo>
                          <a:pt x="3628" y="2255"/>
                          <a:pt x="3101" y="2205"/>
                          <a:pt x="2575" y="2231"/>
                        </a:cubicBezTo>
                        <a:lnTo>
                          <a:pt x="2828" y="1359"/>
                        </a:lnTo>
                        <a:lnTo>
                          <a:pt x="10582" y="-1"/>
                        </a:lnTo>
                        <a:close/>
                      </a:path>
                    </a:pathLst>
                  </a:custGeom>
                  <a:solidFill>
                    <a:srgbClr val="BC8312"/>
                  </a:solidFill>
                  <a:ln w="576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F24BA564-4F04-4426-B744-2DF995DE82DD}"/>
                      </a:ext>
                    </a:extLst>
                  </p:cNvPr>
                  <p:cNvSpPr/>
                  <p:nvPr/>
                </p:nvSpPr>
                <p:spPr>
                  <a:xfrm>
                    <a:off x="10471971" y="6413092"/>
                    <a:ext cx="13023" cy="32556"/>
                  </a:xfrm>
                  <a:custGeom>
                    <a:avLst/>
                    <a:gdLst>
                      <a:gd name="connsiteX0" fmla="*/ 11064 w 13023"/>
                      <a:gd name="connsiteY0" fmla="*/ 10580 h 32556"/>
                      <a:gd name="connsiteX1" fmla="*/ 6348 w 13023"/>
                      <a:gd name="connsiteY1" fmla="*/ 26939 h 32556"/>
                      <a:gd name="connsiteX2" fmla="*/ 5958 w 13023"/>
                      <a:gd name="connsiteY2" fmla="*/ 28779 h 32556"/>
                      <a:gd name="connsiteX3" fmla="*/ 6165 w 13023"/>
                      <a:gd name="connsiteY3" fmla="*/ 29249 h 32556"/>
                      <a:gd name="connsiteX4" fmla="*/ 6601 w 13023"/>
                      <a:gd name="connsiteY4" fmla="*/ 29465 h 32556"/>
                      <a:gd name="connsiteX5" fmla="*/ 7386 w 13023"/>
                      <a:gd name="connsiteY5" fmla="*/ 29125 h 32556"/>
                      <a:gd name="connsiteX6" fmla="*/ 9869 w 13023"/>
                      <a:gd name="connsiteY6" fmla="*/ 26038 h 32556"/>
                      <a:gd name="connsiteX7" fmla="*/ 10651 w 13023"/>
                      <a:gd name="connsiteY7" fmla="*/ 26502 h 32556"/>
                      <a:gd name="connsiteX8" fmla="*/ 3268 w 13023"/>
                      <a:gd name="connsiteY8" fmla="*/ 32552 h 32556"/>
                      <a:gd name="connsiteX9" fmla="*/ 886 w 13023"/>
                      <a:gd name="connsiteY9" fmla="*/ 31708 h 32556"/>
                      <a:gd name="connsiteX10" fmla="*/ 0 w 13023"/>
                      <a:gd name="connsiteY10" fmla="*/ 29584 h 32556"/>
                      <a:gd name="connsiteX11" fmla="*/ 390 w 13023"/>
                      <a:gd name="connsiteY11" fmla="*/ 27420 h 32556"/>
                      <a:gd name="connsiteX12" fmla="*/ 3588 w 13023"/>
                      <a:gd name="connsiteY12" fmla="*/ 16426 h 32556"/>
                      <a:gd name="connsiteX13" fmla="*/ 4049 w 13023"/>
                      <a:gd name="connsiteY13" fmla="*/ 14030 h 32556"/>
                      <a:gd name="connsiteX14" fmla="*/ 3610 w 13023"/>
                      <a:gd name="connsiteY14" fmla="*/ 13135 h 32556"/>
                      <a:gd name="connsiteX15" fmla="*/ 2415 w 13023"/>
                      <a:gd name="connsiteY15" fmla="*/ 12744 h 32556"/>
                      <a:gd name="connsiteX16" fmla="*/ 1588 w 13023"/>
                      <a:gd name="connsiteY16" fmla="*/ 12767 h 32556"/>
                      <a:gd name="connsiteX17" fmla="*/ 1886 w 13023"/>
                      <a:gd name="connsiteY17" fmla="*/ 11844 h 32556"/>
                      <a:gd name="connsiteX18" fmla="*/ 9685 w 13023"/>
                      <a:gd name="connsiteY18" fmla="*/ 10581 h 32556"/>
                      <a:gd name="connsiteX19" fmla="*/ 9639 w 13023"/>
                      <a:gd name="connsiteY19" fmla="*/ 0 h 32556"/>
                      <a:gd name="connsiteX20" fmla="*/ 12041 w 13023"/>
                      <a:gd name="connsiteY20" fmla="*/ 985 h 32556"/>
                      <a:gd name="connsiteX21" fmla="*/ 13021 w 13023"/>
                      <a:gd name="connsiteY21" fmla="*/ 3381 h 32556"/>
                      <a:gd name="connsiteX22" fmla="*/ 9666 w 13023"/>
                      <a:gd name="connsiteY22" fmla="*/ 6766 h 32556"/>
                      <a:gd name="connsiteX23" fmla="*/ 6281 w 13023"/>
                      <a:gd name="connsiteY23" fmla="*/ 3409 h 32556"/>
                      <a:gd name="connsiteX24" fmla="*/ 6281 w 13023"/>
                      <a:gd name="connsiteY24" fmla="*/ 3381 h 32556"/>
                      <a:gd name="connsiteX25" fmla="*/ 7258 w 13023"/>
                      <a:gd name="connsiteY25" fmla="*/ 985 h 32556"/>
                      <a:gd name="connsiteX26" fmla="*/ 9639 w 13023"/>
                      <a:gd name="connsiteY26" fmla="*/ 0 h 3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023" h="32556">
                        <a:moveTo>
                          <a:pt x="11064" y="10580"/>
                        </a:moveTo>
                        <a:lnTo>
                          <a:pt x="6348" y="26939"/>
                        </a:lnTo>
                        <a:cubicBezTo>
                          <a:pt x="6155" y="27537"/>
                          <a:pt x="6024" y="28154"/>
                          <a:pt x="5958" y="28779"/>
                        </a:cubicBezTo>
                        <a:cubicBezTo>
                          <a:pt x="5963" y="28957"/>
                          <a:pt x="6037" y="29126"/>
                          <a:pt x="6165" y="29249"/>
                        </a:cubicBezTo>
                        <a:cubicBezTo>
                          <a:pt x="6272" y="29380"/>
                          <a:pt x="6431" y="29459"/>
                          <a:pt x="6601" y="29465"/>
                        </a:cubicBezTo>
                        <a:cubicBezTo>
                          <a:pt x="6895" y="29451"/>
                          <a:pt x="7174" y="29330"/>
                          <a:pt x="7386" y="29125"/>
                        </a:cubicBezTo>
                        <a:cubicBezTo>
                          <a:pt x="8354" y="28217"/>
                          <a:pt x="9189" y="27178"/>
                          <a:pt x="9869" y="26038"/>
                        </a:cubicBezTo>
                        <a:lnTo>
                          <a:pt x="10651" y="26502"/>
                        </a:lnTo>
                        <a:cubicBezTo>
                          <a:pt x="8334" y="30535"/>
                          <a:pt x="5873" y="32552"/>
                          <a:pt x="3268" y="32552"/>
                        </a:cubicBezTo>
                        <a:cubicBezTo>
                          <a:pt x="2393" y="32596"/>
                          <a:pt x="1537" y="32293"/>
                          <a:pt x="886" y="31708"/>
                        </a:cubicBezTo>
                        <a:cubicBezTo>
                          <a:pt x="298" y="31160"/>
                          <a:pt x="-24" y="30386"/>
                          <a:pt x="0" y="29584"/>
                        </a:cubicBezTo>
                        <a:cubicBezTo>
                          <a:pt x="28" y="28848"/>
                          <a:pt x="160" y="28120"/>
                          <a:pt x="390" y="27420"/>
                        </a:cubicBezTo>
                        <a:lnTo>
                          <a:pt x="3588" y="16426"/>
                        </a:lnTo>
                        <a:cubicBezTo>
                          <a:pt x="3845" y="15651"/>
                          <a:pt x="3999" y="14845"/>
                          <a:pt x="4049" y="14030"/>
                        </a:cubicBezTo>
                        <a:cubicBezTo>
                          <a:pt x="4042" y="13682"/>
                          <a:pt x="3882" y="13354"/>
                          <a:pt x="3610" y="13135"/>
                        </a:cubicBezTo>
                        <a:cubicBezTo>
                          <a:pt x="3275" y="12859"/>
                          <a:pt x="2849" y="12720"/>
                          <a:pt x="2415" y="12744"/>
                        </a:cubicBezTo>
                        <a:cubicBezTo>
                          <a:pt x="2186" y="12744"/>
                          <a:pt x="1909" y="12750"/>
                          <a:pt x="1588" y="12767"/>
                        </a:cubicBezTo>
                        <a:lnTo>
                          <a:pt x="1886" y="11844"/>
                        </a:lnTo>
                        <a:lnTo>
                          <a:pt x="9685" y="10581"/>
                        </a:lnTo>
                        <a:close/>
                        <a:moveTo>
                          <a:pt x="9639" y="0"/>
                        </a:moveTo>
                        <a:cubicBezTo>
                          <a:pt x="10543" y="-19"/>
                          <a:pt x="11413" y="338"/>
                          <a:pt x="12041" y="985"/>
                        </a:cubicBezTo>
                        <a:cubicBezTo>
                          <a:pt x="12682" y="1616"/>
                          <a:pt x="13037" y="2482"/>
                          <a:pt x="13021" y="3381"/>
                        </a:cubicBezTo>
                        <a:cubicBezTo>
                          <a:pt x="13029" y="5243"/>
                          <a:pt x="11527" y="6758"/>
                          <a:pt x="9666" y="6766"/>
                        </a:cubicBezTo>
                        <a:cubicBezTo>
                          <a:pt x="7804" y="6773"/>
                          <a:pt x="6289" y="5271"/>
                          <a:pt x="6281" y="3409"/>
                        </a:cubicBezTo>
                        <a:cubicBezTo>
                          <a:pt x="6281" y="3400"/>
                          <a:pt x="6281" y="3391"/>
                          <a:pt x="6281" y="3381"/>
                        </a:cubicBezTo>
                        <a:cubicBezTo>
                          <a:pt x="6267" y="2483"/>
                          <a:pt x="6619" y="1617"/>
                          <a:pt x="7258" y="985"/>
                        </a:cubicBezTo>
                        <a:cubicBezTo>
                          <a:pt x="7880" y="340"/>
                          <a:pt x="8743" y="-17"/>
                          <a:pt x="9639" y="0"/>
                        </a:cubicBezTo>
                        <a:close/>
                      </a:path>
                    </a:pathLst>
                  </a:custGeom>
                  <a:solidFill>
                    <a:srgbClr val="BC8312"/>
                  </a:solidFill>
                  <a:ln w="5760"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028CD060-9E96-45AF-B0E2-6F0695B56EB0}"/>
                      </a:ext>
                    </a:extLst>
                  </p:cNvPr>
                  <p:cNvSpPr/>
                  <p:nvPr/>
                </p:nvSpPr>
                <p:spPr>
                  <a:xfrm>
                    <a:off x="10485038" y="6423670"/>
                    <a:ext cx="21649" cy="21980"/>
                  </a:xfrm>
                  <a:custGeom>
                    <a:avLst/>
                    <a:gdLst>
                      <a:gd name="connsiteX0" fmla="*/ 21648 w 21649"/>
                      <a:gd name="connsiteY0" fmla="*/ 325 h 21980"/>
                      <a:gd name="connsiteX1" fmla="*/ 17185 w 21649"/>
                      <a:gd name="connsiteY1" fmla="*/ 15624 h 21980"/>
                      <a:gd name="connsiteX2" fmla="*/ 16723 w 21649"/>
                      <a:gd name="connsiteY2" fmla="*/ 17487 h 21980"/>
                      <a:gd name="connsiteX3" fmla="*/ 16655 w 21649"/>
                      <a:gd name="connsiteY3" fmla="*/ 17992 h 21980"/>
                      <a:gd name="connsiteX4" fmla="*/ 16851 w 21649"/>
                      <a:gd name="connsiteY4" fmla="*/ 18473 h 21980"/>
                      <a:gd name="connsiteX5" fmla="*/ 17252 w 21649"/>
                      <a:gd name="connsiteY5" fmla="*/ 18683 h 21980"/>
                      <a:gd name="connsiteX6" fmla="*/ 18587 w 21649"/>
                      <a:gd name="connsiteY6" fmla="*/ 17946 h 21980"/>
                      <a:gd name="connsiteX7" fmla="*/ 20243 w 21649"/>
                      <a:gd name="connsiteY7" fmla="*/ 15828 h 21980"/>
                      <a:gd name="connsiteX8" fmla="*/ 21050 w 21649"/>
                      <a:gd name="connsiteY8" fmla="*/ 16241 h 21980"/>
                      <a:gd name="connsiteX9" fmla="*/ 17564 w 21649"/>
                      <a:gd name="connsiteY9" fmla="*/ 20602 h 21980"/>
                      <a:gd name="connsiteX10" fmla="*/ 13573 w 21649"/>
                      <a:gd name="connsiteY10" fmla="*/ 21973 h 21980"/>
                      <a:gd name="connsiteX11" fmla="*/ 11571 w 21649"/>
                      <a:gd name="connsiteY11" fmla="*/ 21293 h 21980"/>
                      <a:gd name="connsiteX12" fmla="*/ 10881 w 21649"/>
                      <a:gd name="connsiteY12" fmla="*/ 19577 h 21980"/>
                      <a:gd name="connsiteX13" fmla="*/ 11617 w 21649"/>
                      <a:gd name="connsiteY13" fmla="*/ 16241 h 21980"/>
                      <a:gd name="connsiteX14" fmla="*/ 12169 w 21649"/>
                      <a:gd name="connsiteY14" fmla="*/ 14378 h 21980"/>
                      <a:gd name="connsiteX15" fmla="*/ 7040 w 21649"/>
                      <a:gd name="connsiteY15" fmla="*/ 20869 h 21980"/>
                      <a:gd name="connsiteX16" fmla="*/ 4001 w 21649"/>
                      <a:gd name="connsiteY16" fmla="*/ 21973 h 21980"/>
                      <a:gd name="connsiteX17" fmla="*/ 943 w 21649"/>
                      <a:gd name="connsiteY17" fmla="*/ 20235 h 21980"/>
                      <a:gd name="connsiteX18" fmla="*/ 0 w 21649"/>
                      <a:gd name="connsiteY18" fmla="*/ 16315 h 21980"/>
                      <a:gd name="connsiteX19" fmla="*/ 1979 w 21649"/>
                      <a:gd name="connsiteY19" fmla="*/ 8872 h 21980"/>
                      <a:gd name="connsiteX20" fmla="*/ 7176 w 21649"/>
                      <a:gd name="connsiteY20" fmla="*/ 2121 h 21980"/>
                      <a:gd name="connsiteX21" fmla="*/ 12146 w 21649"/>
                      <a:gd name="connsiteY21" fmla="*/ 2 h 21980"/>
                      <a:gd name="connsiteX22" fmla="*/ 14216 w 21649"/>
                      <a:gd name="connsiteY22" fmla="*/ 750 h 21980"/>
                      <a:gd name="connsiteX23" fmla="*/ 15366 w 21649"/>
                      <a:gd name="connsiteY23" fmla="*/ 3475 h 21980"/>
                      <a:gd name="connsiteX24" fmla="*/ 16196 w 21649"/>
                      <a:gd name="connsiteY24" fmla="*/ 648 h 21980"/>
                      <a:gd name="connsiteX25" fmla="*/ 14285 w 21649"/>
                      <a:gd name="connsiteY25" fmla="*/ 4698 h 21980"/>
                      <a:gd name="connsiteX26" fmla="*/ 13709 w 21649"/>
                      <a:gd name="connsiteY26" fmla="*/ 2002 h 21980"/>
                      <a:gd name="connsiteX27" fmla="*/ 12582 w 21649"/>
                      <a:gd name="connsiteY27" fmla="*/ 1430 h 21980"/>
                      <a:gd name="connsiteX28" fmla="*/ 11110 w 21649"/>
                      <a:gd name="connsiteY28" fmla="*/ 2121 h 21980"/>
                      <a:gd name="connsiteX29" fmla="*/ 7787 w 21649"/>
                      <a:gd name="connsiteY29" fmla="*/ 7904 h 21980"/>
                      <a:gd name="connsiteX30" fmla="*/ 6003 w 21649"/>
                      <a:gd name="connsiteY30" fmla="*/ 15437 h 21980"/>
                      <a:gd name="connsiteX31" fmla="*/ 6406 w 21649"/>
                      <a:gd name="connsiteY31" fmla="*/ 17199 h 21980"/>
                      <a:gd name="connsiteX32" fmla="*/ 7292 w 21649"/>
                      <a:gd name="connsiteY32" fmla="*/ 17737 h 21980"/>
                      <a:gd name="connsiteX33" fmla="*/ 9385 w 21649"/>
                      <a:gd name="connsiteY33" fmla="*/ 16542 h 21980"/>
                      <a:gd name="connsiteX34" fmla="*/ 12123 w 21649"/>
                      <a:gd name="connsiteY34" fmla="*/ 12378 h 21980"/>
                      <a:gd name="connsiteX35" fmla="*/ 14284 w 21649"/>
                      <a:gd name="connsiteY35" fmla="*/ 4698 h 2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649" h="21980">
                        <a:moveTo>
                          <a:pt x="21648" y="325"/>
                        </a:moveTo>
                        <a:lnTo>
                          <a:pt x="17185" y="15624"/>
                        </a:lnTo>
                        <a:lnTo>
                          <a:pt x="16723" y="17487"/>
                        </a:lnTo>
                        <a:cubicBezTo>
                          <a:pt x="16685" y="17653"/>
                          <a:pt x="16663" y="17822"/>
                          <a:pt x="16655" y="17992"/>
                        </a:cubicBezTo>
                        <a:cubicBezTo>
                          <a:pt x="16653" y="18172"/>
                          <a:pt x="16723" y="18345"/>
                          <a:pt x="16851" y="18473"/>
                        </a:cubicBezTo>
                        <a:cubicBezTo>
                          <a:pt x="16948" y="18597"/>
                          <a:pt x="17095" y="18673"/>
                          <a:pt x="17252" y="18683"/>
                        </a:cubicBezTo>
                        <a:cubicBezTo>
                          <a:pt x="17765" y="18588"/>
                          <a:pt x="18233" y="18329"/>
                          <a:pt x="18587" y="17946"/>
                        </a:cubicBezTo>
                        <a:cubicBezTo>
                          <a:pt x="19191" y="17283"/>
                          <a:pt x="19745" y="16574"/>
                          <a:pt x="20243" y="15828"/>
                        </a:cubicBezTo>
                        <a:lnTo>
                          <a:pt x="21050" y="16241"/>
                        </a:lnTo>
                        <a:cubicBezTo>
                          <a:pt x="20213" y="17927"/>
                          <a:pt x="19024" y="19414"/>
                          <a:pt x="17564" y="20602"/>
                        </a:cubicBezTo>
                        <a:cubicBezTo>
                          <a:pt x="16420" y="21484"/>
                          <a:pt x="15018" y="21966"/>
                          <a:pt x="13573" y="21973"/>
                        </a:cubicBezTo>
                        <a:cubicBezTo>
                          <a:pt x="12842" y="22024"/>
                          <a:pt x="12121" y="21779"/>
                          <a:pt x="11571" y="21293"/>
                        </a:cubicBezTo>
                        <a:cubicBezTo>
                          <a:pt x="11111" y="20843"/>
                          <a:pt x="10861" y="20221"/>
                          <a:pt x="10881" y="19577"/>
                        </a:cubicBezTo>
                        <a:cubicBezTo>
                          <a:pt x="10992" y="18440"/>
                          <a:pt x="11240" y="17320"/>
                          <a:pt x="11617" y="16241"/>
                        </a:cubicBezTo>
                        <a:lnTo>
                          <a:pt x="12169" y="14378"/>
                        </a:lnTo>
                        <a:cubicBezTo>
                          <a:pt x="10871" y="16837"/>
                          <a:pt x="9132" y="19037"/>
                          <a:pt x="7040" y="20869"/>
                        </a:cubicBezTo>
                        <a:cubicBezTo>
                          <a:pt x="6182" y="21572"/>
                          <a:pt x="5110" y="21961"/>
                          <a:pt x="4001" y="21973"/>
                        </a:cubicBezTo>
                        <a:cubicBezTo>
                          <a:pt x="2727" y="22050"/>
                          <a:pt x="1529" y="21368"/>
                          <a:pt x="943" y="20235"/>
                        </a:cubicBezTo>
                        <a:cubicBezTo>
                          <a:pt x="302" y="19029"/>
                          <a:pt x="-23" y="17680"/>
                          <a:pt x="0" y="16315"/>
                        </a:cubicBezTo>
                        <a:cubicBezTo>
                          <a:pt x="109" y="13720"/>
                          <a:pt x="785" y="11179"/>
                          <a:pt x="1979" y="8872"/>
                        </a:cubicBezTo>
                        <a:cubicBezTo>
                          <a:pt x="3161" y="6247"/>
                          <a:pt x="4941" y="3935"/>
                          <a:pt x="7176" y="2121"/>
                        </a:cubicBezTo>
                        <a:cubicBezTo>
                          <a:pt x="8544" y="871"/>
                          <a:pt x="10297" y="124"/>
                          <a:pt x="12146" y="2"/>
                        </a:cubicBezTo>
                        <a:cubicBezTo>
                          <a:pt x="12908" y="-33"/>
                          <a:pt x="13653" y="236"/>
                          <a:pt x="14216" y="750"/>
                        </a:cubicBezTo>
                        <a:cubicBezTo>
                          <a:pt x="14862" y="1524"/>
                          <a:pt x="15262" y="2472"/>
                          <a:pt x="15366" y="3475"/>
                        </a:cubicBezTo>
                        <a:lnTo>
                          <a:pt x="16196" y="648"/>
                        </a:lnTo>
                        <a:close/>
                        <a:moveTo>
                          <a:pt x="14285" y="4698"/>
                        </a:moveTo>
                        <a:cubicBezTo>
                          <a:pt x="14358" y="3762"/>
                          <a:pt x="14159" y="2826"/>
                          <a:pt x="13709" y="2002"/>
                        </a:cubicBezTo>
                        <a:cubicBezTo>
                          <a:pt x="13455" y="1632"/>
                          <a:pt x="13031" y="1416"/>
                          <a:pt x="12582" y="1430"/>
                        </a:cubicBezTo>
                        <a:cubicBezTo>
                          <a:pt x="12022" y="1465"/>
                          <a:pt x="11495" y="1712"/>
                          <a:pt x="11110" y="2121"/>
                        </a:cubicBezTo>
                        <a:cubicBezTo>
                          <a:pt x="9636" y="3814"/>
                          <a:pt x="8508" y="5778"/>
                          <a:pt x="7787" y="7904"/>
                        </a:cubicBezTo>
                        <a:cubicBezTo>
                          <a:pt x="6719" y="10279"/>
                          <a:pt x="6113" y="12835"/>
                          <a:pt x="6003" y="15437"/>
                        </a:cubicBezTo>
                        <a:cubicBezTo>
                          <a:pt x="5953" y="16052"/>
                          <a:pt x="6093" y="16667"/>
                          <a:pt x="6406" y="17199"/>
                        </a:cubicBezTo>
                        <a:cubicBezTo>
                          <a:pt x="6594" y="17513"/>
                          <a:pt x="6926" y="17714"/>
                          <a:pt x="7292" y="17737"/>
                        </a:cubicBezTo>
                        <a:cubicBezTo>
                          <a:pt x="8130" y="17660"/>
                          <a:pt x="8893" y="17224"/>
                          <a:pt x="9385" y="16542"/>
                        </a:cubicBezTo>
                        <a:cubicBezTo>
                          <a:pt x="10481" y="15284"/>
                          <a:pt x="11403" y="13883"/>
                          <a:pt x="12123" y="12378"/>
                        </a:cubicBezTo>
                        <a:cubicBezTo>
                          <a:pt x="13423" y="10018"/>
                          <a:pt x="14163" y="7390"/>
                          <a:pt x="14284" y="4698"/>
                        </a:cubicBezTo>
                        <a:close/>
                      </a:path>
                    </a:pathLst>
                  </a:custGeom>
                  <a:solidFill>
                    <a:srgbClr val="BC8312"/>
                  </a:solidFill>
                  <a:ln w="5760" cap="flat">
                    <a:noFill/>
                    <a:prstDash val="solid"/>
                    <a:miter/>
                  </a:ln>
                </p:spPr>
                <p:txBody>
                  <a:bodyPr rtlCol="0" anchor="ctr"/>
                  <a:lstStyle/>
                  <a:p>
                    <a:endParaRPr lang="en-US"/>
                  </a:p>
                </p:txBody>
              </p:sp>
            </p:grpSp>
          </p:grpSp>
          <p:grpSp>
            <p:nvGrpSpPr>
              <p:cNvPr id="59" name="Graphic 17">
                <a:extLst>
                  <a:ext uri="{FF2B5EF4-FFF2-40B4-BE49-F238E27FC236}">
                    <a16:creationId xmlns:a16="http://schemas.microsoft.com/office/drawing/2014/main" id="{A7089C2D-5AB7-4CFD-9670-5F6D5D3495ED}"/>
                  </a:ext>
                </a:extLst>
              </p:cNvPr>
              <p:cNvGrpSpPr/>
              <p:nvPr/>
            </p:nvGrpSpPr>
            <p:grpSpPr>
              <a:xfrm>
                <a:off x="10517608" y="6415766"/>
                <a:ext cx="519884" cy="29723"/>
                <a:chOff x="10517608" y="6415766"/>
                <a:chExt cx="519884" cy="29723"/>
              </a:xfrm>
              <a:solidFill>
                <a:srgbClr val="214272"/>
              </a:solidFill>
            </p:grpSpPr>
            <p:sp>
              <p:nvSpPr>
                <p:cNvPr id="60" name="Freeform: Shape 59">
                  <a:extLst>
                    <a:ext uri="{FF2B5EF4-FFF2-40B4-BE49-F238E27FC236}">
                      <a16:creationId xmlns:a16="http://schemas.microsoft.com/office/drawing/2014/main" id="{3276CA6D-0230-403B-991A-0A8DC058AA1E}"/>
                    </a:ext>
                  </a:extLst>
                </p:cNvPr>
                <p:cNvSpPr/>
                <p:nvPr/>
              </p:nvSpPr>
              <p:spPr>
                <a:xfrm>
                  <a:off x="10517608" y="6416076"/>
                  <a:ext cx="23198" cy="28630"/>
                </a:xfrm>
                <a:custGeom>
                  <a:avLst/>
                  <a:gdLst>
                    <a:gd name="connsiteX0" fmla="*/ 23185 w 23198"/>
                    <a:gd name="connsiteY0" fmla="*/ 13805 h 28630"/>
                    <a:gd name="connsiteX1" fmla="*/ 17342 w 23198"/>
                    <a:gd name="connsiteY1" fmla="*/ 25818 h 28630"/>
                    <a:gd name="connsiteX2" fmla="*/ 7220 w 23198"/>
                    <a:gd name="connsiteY2" fmla="*/ 28611 h 28630"/>
                    <a:gd name="connsiteX3" fmla="*/ 2901 w 23198"/>
                    <a:gd name="connsiteY3" fmla="*/ 28537 h 28630"/>
                    <a:gd name="connsiteX4" fmla="*/ -1 w 23198"/>
                    <a:gd name="connsiteY4" fmla="*/ 28395 h 28630"/>
                    <a:gd name="connsiteX5" fmla="*/ -1 w 23198"/>
                    <a:gd name="connsiteY5" fmla="*/ 28214 h 28630"/>
                    <a:gd name="connsiteX6" fmla="*/ 505 w 23198"/>
                    <a:gd name="connsiteY6" fmla="*/ 15985 h 28630"/>
                    <a:gd name="connsiteX7" fmla="*/ 505 w 23198"/>
                    <a:gd name="connsiteY7" fmla="*/ 11992 h 28630"/>
                    <a:gd name="connsiteX8" fmla="*/ 35 w 23198"/>
                    <a:gd name="connsiteY8" fmla="*/ 669 h 28630"/>
                    <a:gd name="connsiteX9" fmla="*/ 35 w 23198"/>
                    <a:gd name="connsiteY9" fmla="*/ 307 h 28630"/>
                    <a:gd name="connsiteX10" fmla="*/ 3408 w 23198"/>
                    <a:gd name="connsiteY10" fmla="*/ 126 h 28630"/>
                    <a:gd name="connsiteX11" fmla="*/ 7727 w 23198"/>
                    <a:gd name="connsiteY11" fmla="*/ 18 h 28630"/>
                    <a:gd name="connsiteX12" fmla="*/ 17305 w 23198"/>
                    <a:gd name="connsiteY12" fmla="*/ 2306 h 28630"/>
                    <a:gd name="connsiteX13" fmla="*/ 23184 w 23198"/>
                    <a:gd name="connsiteY13" fmla="*/ 13771 h 28630"/>
                    <a:gd name="connsiteX14" fmla="*/ 17486 w 23198"/>
                    <a:gd name="connsiteY14" fmla="*/ 13952 h 28630"/>
                    <a:gd name="connsiteX15" fmla="*/ 14187 w 23198"/>
                    <a:gd name="connsiteY15" fmla="*/ 6588 h 28630"/>
                    <a:gd name="connsiteX16" fmla="*/ 8197 w 23198"/>
                    <a:gd name="connsiteY16" fmla="*/ 4844 h 28630"/>
                    <a:gd name="connsiteX17" fmla="*/ 5912 w 23198"/>
                    <a:gd name="connsiteY17" fmla="*/ 4991 h 28630"/>
                    <a:gd name="connsiteX18" fmla="*/ 5912 w 23198"/>
                    <a:gd name="connsiteY18" fmla="*/ 23388 h 28630"/>
                    <a:gd name="connsiteX19" fmla="*/ 6093 w 23198"/>
                    <a:gd name="connsiteY19" fmla="*/ 23604 h 28630"/>
                    <a:gd name="connsiteX20" fmla="*/ 8127 w 23198"/>
                    <a:gd name="connsiteY20" fmla="*/ 23711 h 28630"/>
                    <a:gd name="connsiteX21" fmla="*/ 14003 w 23198"/>
                    <a:gd name="connsiteY21" fmla="*/ 21825 h 28630"/>
                    <a:gd name="connsiteX22" fmla="*/ 17487 w 23198"/>
                    <a:gd name="connsiteY22" fmla="*/ 13992 h 28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198" h="28630">
                      <a:moveTo>
                        <a:pt x="23185" y="13805"/>
                      </a:moveTo>
                      <a:cubicBezTo>
                        <a:pt x="23366" y="18534"/>
                        <a:pt x="21174" y="23041"/>
                        <a:pt x="17342" y="25818"/>
                      </a:cubicBezTo>
                      <a:cubicBezTo>
                        <a:pt x="14351" y="27803"/>
                        <a:pt x="10805" y="28781"/>
                        <a:pt x="7220" y="28611"/>
                      </a:cubicBezTo>
                      <a:cubicBezTo>
                        <a:pt x="5694" y="28611"/>
                        <a:pt x="4062" y="28577"/>
                        <a:pt x="2901" y="28537"/>
                      </a:cubicBezTo>
                      <a:cubicBezTo>
                        <a:pt x="1921" y="28503"/>
                        <a:pt x="834" y="28469"/>
                        <a:pt x="-1" y="28395"/>
                      </a:cubicBezTo>
                      <a:lnTo>
                        <a:pt x="-1" y="28214"/>
                      </a:lnTo>
                      <a:cubicBezTo>
                        <a:pt x="505" y="27886"/>
                        <a:pt x="505" y="26543"/>
                        <a:pt x="505" y="15985"/>
                      </a:cubicBezTo>
                      <a:lnTo>
                        <a:pt x="505" y="11992"/>
                      </a:lnTo>
                      <a:cubicBezTo>
                        <a:pt x="505" y="2159"/>
                        <a:pt x="505" y="924"/>
                        <a:pt x="35" y="669"/>
                      </a:cubicBezTo>
                      <a:lnTo>
                        <a:pt x="35" y="307"/>
                      </a:lnTo>
                      <a:cubicBezTo>
                        <a:pt x="797" y="273"/>
                        <a:pt x="1921" y="165"/>
                        <a:pt x="3408" y="126"/>
                      </a:cubicBezTo>
                      <a:cubicBezTo>
                        <a:pt x="4931" y="58"/>
                        <a:pt x="6274" y="18"/>
                        <a:pt x="7727" y="18"/>
                      </a:cubicBezTo>
                      <a:cubicBezTo>
                        <a:pt x="11071" y="-136"/>
                        <a:pt x="14391" y="657"/>
                        <a:pt x="17305" y="2306"/>
                      </a:cubicBezTo>
                      <a:cubicBezTo>
                        <a:pt x="21155" y="4819"/>
                        <a:pt x="23391" y="9178"/>
                        <a:pt x="23184" y="13771"/>
                      </a:cubicBezTo>
                      <a:close/>
                      <a:moveTo>
                        <a:pt x="17486" y="13952"/>
                      </a:moveTo>
                      <a:cubicBezTo>
                        <a:pt x="17588" y="11118"/>
                        <a:pt x="16370" y="8398"/>
                        <a:pt x="14187" y="6588"/>
                      </a:cubicBezTo>
                      <a:cubicBezTo>
                        <a:pt x="12427" y="5383"/>
                        <a:pt x="10329" y="4772"/>
                        <a:pt x="8197" y="4844"/>
                      </a:cubicBezTo>
                      <a:cubicBezTo>
                        <a:pt x="7434" y="4850"/>
                        <a:pt x="6670" y="4900"/>
                        <a:pt x="5912" y="4991"/>
                      </a:cubicBezTo>
                      <a:lnTo>
                        <a:pt x="5912" y="23388"/>
                      </a:lnTo>
                      <a:cubicBezTo>
                        <a:pt x="5912" y="23530"/>
                        <a:pt x="5986" y="23604"/>
                        <a:pt x="6093" y="23604"/>
                      </a:cubicBezTo>
                      <a:cubicBezTo>
                        <a:pt x="6768" y="23678"/>
                        <a:pt x="7448" y="23714"/>
                        <a:pt x="8127" y="23711"/>
                      </a:cubicBezTo>
                      <a:cubicBezTo>
                        <a:pt x="10243" y="23766"/>
                        <a:pt x="12315" y="23101"/>
                        <a:pt x="14003" y="21825"/>
                      </a:cubicBezTo>
                      <a:cubicBezTo>
                        <a:pt x="16329" y="19905"/>
                        <a:pt x="17619" y="17005"/>
                        <a:pt x="17487" y="13992"/>
                      </a:cubicBezTo>
                      <a:close/>
                    </a:path>
                  </a:pathLst>
                </a:custGeom>
                <a:solidFill>
                  <a:srgbClr val="214272"/>
                </a:solidFill>
                <a:ln w="5760"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EFEB2850-17C3-4848-8926-86D2CE82619E}"/>
                    </a:ext>
                  </a:extLst>
                </p:cNvPr>
                <p:cNvSpPr/>
                <p:nvPr/>
              </p:nvSpPr>
              <p:spPr>
                <a:xfrm>
                  <a:off x="10544470" y="6416276"/>
                  <a:ext cx="15203" cy="28303"/>
                </a:xfrm>
                <a:custGeom>
                  <a:avLst/>
                  <a:gdLst>
                    <a:gd name="connsiteX0" fmla="*/ 469 w 15203"/>
                    <a:gd name="connsiteY0" fmla="*/ 11792 h 28303"/>
                    <a:gd name="connsiteX1" fmla="*/ 33 w 15203"/>
                    <a:gd name="connsiteY1" fmla="*/ 220 h 28303"/>
                    <a:gd name="connsiteX2" fmla="*/ 33 w 15203"/>
                    <a:gd name="connsiteY2" fmla="*/ -1 h 28303"/>
                    <a:gd name="connsiteX3" fmla="*/ 14876 w 15203"/>
                    <a:gd name="connsiteY3" fmla="*/ -1 h 28303"/>
                    <a:gd name="connsiteX4" fmla="*/ 14839 w 15203"/>
                    <a:gd name="connsiteY4" fmla="*/ 5046 h 28303"/>
                    <a:gd name="connsiteX5" fmla="*/ 14620 w 15203"/>
                    <a:gd name="connsiteY5" fmla="*/ 5046 h 28303"/>
                    <a:gd name="connsiteX6" fmla="*/ 10520 w 15203"/>
                    <a:gd name="connsiteY6" fmla="*/ 4536 h 28303"/>
                    <a:gd name="connsiteX7" fmla="*/ 5876 w 15203"/>
                    <a:gd name="connsiteY7" fmla="*/ 4536 h 28303"/>
                    <a:gd name="connsiteX8" fmla="*/ 5876 w 15203"/>
                    <a:gd name="connsiteY8" fmla="*/ 11684 h 28303"/>
                    <a:gd name="connsiteX9" fmla="*/ 10483 w 15203"/>
                    <a:gd name="connsiteY9" fmla="*/ 11684 h 28303"/>
                    <a:gd name="connsiteX10" fmla="*/ 13678 w 15203"/>
                    <a:gd name="connsiteY10" fmla="*/ 11395 h 28303"/>
                    <a:gd name="connsiteX11" fmla="*/ 13859 w 15203"/>
                    <a:gd name="connsiteY11" fmla="*/ 11395 h 28303"/>
                    <a:gd name="connsiteX12" fmla="*/ 13859 w 15203"/>
                    <a:gd name="connsiteY12" fmla="*/ 16510 h 28303"/>
                    <a:gd name="connsiteX13" fmla="*/ 13678 w 15203"/>
                    <a:gd name="connsiteY13" fmla="*/ 16510 h 28303"/>
                    <a:gd name="connsiteX14" fmla="*/ 10557 w 15203"/>
                    <a:gd name="connsiteY14" fmla="*/ 16182 h 28303"/>
                    <a:gd name="connsiteX15" fmla="*/ 5876 w 15203"/>
                    <a:gd name="connsiteY15" fmla="*/ 16182 h 28303"/>
                    <a:gd name="connsiteX16" fmla="*/ 5876 w 15203"/>
                    <a:gd name="connsiteY16" fmla="*/ 23041 h 28303"/>
                    <a:gd name="connsiteX17" fmla="*/ 6130 w 15203"/>
                    <a:gd name="connsiteY17" fmla="*/ 23692 h 28303"/>
                    <a:gd name="connsiteX18" fmla="*/ 12191 w 15203"/>
                    <a:gd name="connsiteY18" fmla="*/ 23692 h 28303"/>
                    <a:gd name="connsiteX19" fmla="*/ 14984 w 15203"/>
                    <a:gd name="connsiteY19" fmla="*/ 23262 h 28303"/>
                    <a:gd name="connsiteX20" fmla="*/ 15202 w 15203"/>
                    <a:gd name="connsiteY20" fmla="*/ 23262 h 28303"/>
                    <a:gd name="connsiteX21" fmla="*/ 15165 w 15203"/>
                    <a:gd name="connsiteY21" fmla="*/ 28303 h 28303"/>
                    <a:gd name="connsiteX22" fmla="*/ -1 w 15203"/>
                    <a:gd name="connsiteY22" fmla="*/ 28303 h 28303"/>
                    <a:gd name="connsiteX23" fmla="*/ -1 w 15203"/>
                    <a:gd name="connsiteY23" fmla="*/ 28088 h 28303"/>
                    <a:gd name="connsiteX24" fmla="*/ 469 w 15203"/>
                    <a:gd name="connsiteY24" fmla="*/ 15785 h 2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203" h="28303">
                      <a:moveTo>
                        <a:pt x="469" y="11792"/>
                      </a:moveTo>
                      <a:cubicBezTo>
                        <a:pt x="469" y="1959"/>
                        <a:pt x="469" y="435"/>
                        <a:pt x="33" y="220"/>
                      </a:cubicBezTo>
                      <a:lnTo>
                        <a:pt x="33" y="-1"/>
                      </a:lnTo>
                      <a:lnTo>
                        <a:pt x="14876" y="-1"/>
                      </a:lnTo>
                      <a:cubicBezTo>
                        <a:pt x="14876" y="1630"/>
                        <a:pt x="14839" y="2905"/>
                        <a:pt x="14839" y="5046"/>
                      </a:cubicBezTo>
                      <a:lnTo>
                        <a:pt x="14620" y="5046"/>
                      </a:lnTo>
                      <a:cubicBezTo>
                        <a:pt x="14365" y="4644"/>
                        <a:pt x="12734" y="4536"/>
                        <a:pt x="10520" y="4536"/>
                      </a:cubicBezTo>
                      <a:lnTo>
                        <a:pt x="5876" y="4536"/>
                      </a:lnTo>
                      <a:lnTo>
                        <a:pt x="5876" y="11684"/>
                      </a:lnTo>
                      <a:lnTo>
                        <a:pt x="10483" y="11684"/>
                      </a:lnTo>
                      <a:cubicBezTo>
                        <a:pt x="12735" y="11684"/>
                        <a:pt x="13423" y="11650"/>
                        <a:pt x="13678" y="11395"/>
                      </a:cubicBezTo>
                      <a:lnTo>
                        <a:pt x="13859" y="11395"/>
                      </a:lnTo>
                      <a:lnTo>
                        <a:pt x="13859" y="16510"/>
                      </a:lnTo>
                      <a:lnTo>
                        <a:pt x="13678" y="16510"/>
                      </a:lnTo>
                      <a:cubicBezTo>
                        <a:pt x="13423" y="16221"/>
                        <a:pt x="12698" y="16182"/>
                        <a:pt x="10557" y="16182"/>
                      </a:cubicBezTo>
                      <a:lnTo>
                        <a:pt x="5876" y="16182"/>
                      </a:lnTo>
                      <a:lnTo>
                        <a:pt x="5876" y="23041"/>
                      </a:lnTo>
                      <a:cubicBezTo>
                        <a:pt x="5876" y="23369"/>
                        <a:pt x="5912" y="23551"/>
                        <a:pt x="6130" y="23692"/>
                      </a:cubicBezTo>
                      <a:cubicBezTo>
                        <a:pt x="8017" y="23732"/>
                        <a:pt x="10520" y="23732"/>
                        <a:pt x="12191" y="23692"/>
                      </a:cubicBezTo>
                      <a:cubicBezTo>
                        <a:pt x="13715" y="23692"/>
                        <a:pt x="14695" y="23624"/>
                        <a:pt x="14984" y="23262"/>
                      </a:cubicBezTo>
                      <a:lnTo>
                        <a:pt x="15202" y="23262"/>
                      </a:lnTo>
                      <a:cubicBezTo>
                        <a:pt x="15165" y="25437"/>
                        <a:pt x="15165" y="26632"/>
                        <a:pt x="15165" y="28303"/>
                      </a:cubicBezTo>
                      <a:lnTo>
                        <a:pt x="-1" y="28303"/>
                      </a:lnTo>
                      <a:lnTo>
                        <a:pt x="-1" y="28088"/>
                      </a:lnTo>
                      <a:cubicBezTo>
                        <a:pt x="469" y="27867"/>
                        <a:pt x="469" y="26343"/>
                        <a:pt x="469" y="15785"/>
                      </a:cubicBezTo>
                      <a:close/>
                    </a:path>
                  </a:pathLst>
                </a:custGeom>
                <a:solidFill>
                  <a:srgbClr val="214272"/>
                </a:solidFill>
                <a:ln w="5760"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09A98414-3560-4F82-827F-F52676041669}"/>
                    </a:ext>
                  </a:extLst>
                </p:cNvPr>
                <p:cNvSpPr/>
                <p:nvPr/>
              </p:nvSpPr>
              <p:spPr>
                <a:xfrm>
                  <a:off x="10564113" y="6416202"/>
                  <a:ext cx="17461" cy="28377"/>
                </a:xfrm>
                <a:custGeom>
                  <a:avLst/>
                  <a:gdLst>
                    <a:gd name="connsiteX0" fmla="*/ 435 w 17461"/>
                    <a:gd name="connsiteY0" fmla="*/ 11866 h 28377"/>
                    <a:gd name="connsiteX1" fmla="*/ -1 w 17461"/>
                    <a:gd name="connsiteY1" fmla="*/ 362 h 28377"/>
                    <a:gd name="connsiteX2" fmla="*/ -1 w 17461"/>
                    <a:gd name="connsiteY2" fmla="*/ 180 h 28377"/>
                    <a:gd name="connsiteX3" fmla="*/ 3918 w 17461"/>
                    <a:gd name="connsiteY3" fmla="*/ -1 h 28377"/>
                    <a:gd name="connsiteX4" fmla="*/ 7693 w 17461"/>
                    <a:gd name="connsiteY4" fmla="*/ 73 h 28377"/>
                    <a:gd name="connsiteX5" fmla="*/ 12844 w 17461"/>
                    <a:gd name="connsiteY5" fmla="*/ 1381 h 28377"/>
                    <a:gd name="connsiteX6" fmla="*/ 17452 w 17461"/>
                    <a:gd name="connsiteY6" fmla="*/ 9220 h 28377"/>
                    <a:gd name="connsiteX7" fmla="*/ 16402 w 17461"/>
                    <a:gd name="connsiteY7" fmla="*/ 13791 h 28377"/>
                    <a:gd name="connsiteX8" fmla="*/ 13317 w 17461"/>
                    <a:gd name="connsiteY8" fmla="*/ 17020 h 28377"/>
                    <a:gd name="connsiteX9" fmla="*/ 9871 w 17461"/>
                    <a:gd name="connsiteY9" fmla="*/ 18396 h 28377"/>
                    <a:gd name="connsiteX10" fmla="*/ 5589 w 17461"/>
                    <a:gd name="connsiteY10" fmla="*/ 18832 h 28377"/>
                    <a:gd name="connsiteX11" fmla="*/ 5589 w 17461"/>
                    <a:gd name="connsiteY11" fmla="*/ 19886 h 28377"/>
                    <a:gd name="connsiteX12" fmla="*/ 6059 w 17461"/>
                    <a:gd name="connsiteY12" fmla="*/ 28161 h 28377"/>
                    <a:gd name="connsiteX13" fmla="*/ 6059 w 17461"/>
                    <a:gd name="connsiteY13" fmla="*/ 28376 h 28377"/>
                    <a:gd name="connsiteX14" fmla="*/ -1 w 17461"/>
                    <a:gd name="connsiteY14" fmla="*/ 28376 h 28377"/>
                    <a:gd name="connsiteX15" fmla="*/ -1 w 17461"/>
                    <a:gd name="connsiteY15" fmla="*/ 28161 h 28377"/>
                    <a:gd name="connsiteX16" fmla="*/ 435 w 17461"/>
                    <a:gd name="connsiteY16" fmla="*/ 15859 h 28377"/>
                    <a:gd name="connsiteX17" fmla="*/ 12119 w 17461"/>
                    <a:gd name="connsiteY17" fmla="*/ 9220 h 28377"/>
                    <a:gd name="connsiteX18" fmla="*/ 9942 w 17461"/>
                    <a:gd name="connsiteY18" fmla="*/ 5335 h 28377"/>
                    <a:gd name="connsiteX19" fmla="*/ 6894 w 17461"/>
                    <a:gd name="connsiteY19" fmla="*/ 4610 h 28377"/>
                    <a:gd name="connsiteX20" fmla="*/ 5589 w 17461"/>
                    <a:gd name="connsiteY20" fmla="*/ 4644 h 28377"/>
                    <a:gd name="connsiteX21" fmla="*/ 5589 w 17461"/>
                    <a:gd name="connsiteY21" fmla="*/ 14261 h 28377"/>
                    <a:gd name="connsiteX22" fmla="*/ 6894 w 17461"/>
                    <a:gd name="connsiteY22" fmla="*/ 14227 h 28377"/>
                    <a:gd name="connsiteX23" fmla="*/ 9687 w 17461"/>
                    <a:gd name="connsiteY23" fmla="*/ 13570 h 28377"/>
                    <a:gd name="connsiteX24" fmla="*/ 11394 w 17461"/>
                    <a:gd name="connsiteY24" fmla="*/ 11973 h 28377"/>
                    <a:gd name="connsiteX25" fmla="*/ 12119 w 17461"/>
                    <a:gd name="connsiteY25" fmla="*/ 9254 h 28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461" h="28377">
                      <a:moveTo>
                        <a:pt x="435" y="11866"/>
                      </a:moveTo>
                      <a:cubicBezTo>
                        <a:pt x="435" y="2033"/>
                        <a:pt x="435" y="871"/>
                        <a:pt x="-1" y="362"/>
                      </a:cubicBezTo>
                      <a:lnTo>
                        <a:pt x="-1" y="180"/>
                      </a:lnTo>
                      <a:cubicBezTo>
                        <a:pt x="871" y="73"/>
                        <a:pt x="2575" y="-1"/>
                        <a:pt x="3918" y="-1"/>
                      </a:cubicBezTo>
                      <a:cubicBezTo>
                        <a:pt x="5116" y="-1"/>
                        <a:pt x="6495" y="-1"/>
                        <a:pt x="7693" y="73"/>
                      </a:cubicBezTo>
                      <a:cubicBezTo>
                        <a:pt x="9482" y="149"/>
                        <a:pt x="11236" y="595"/>
                        <a:pt x="12844" y="1381"/>
                      </a:cubicBezTo>
                      <a:cubicBezTo>
                        <a:pt x="15789" y="2860"/>
                        <a:pt x="17592" y="5928"/>
                        <a:pt x="17452" y="9220"/>
                      </a:cubicBezTo>
                      <a:cubicBezTo>
                        <a:pt x="17456" y="10804"/>
                        <a:pt x="17097" y="12368"/>
                        <a:pt x="16402" y="13791"/>
                      </a:cubicBezTo>
                      <a:cubicBezTo>
                        <a:pt x="15666" y="15113"/>
                        <a:pt x="14604" y="16225"/>
                        <a:pt x="13317" y="17020"/>
                      </a:cubicBezTo>
                      <a:cubicBezTo>
                        <a:pt x="12253" y="17667"/>
                        <a:pt x="11088" y="18132"/>
                        <a:pt x="9871" y="18396"/>
                      </a:cubicBezTo>
                      <a:cubicBezTo>
                        <a:pt x="8463" y="18689"/>
                        <a:pt x="7028" y="18835"/>
                        <a:pt x="5589" y="18832"/>
                      </a:cubicBezTo>
                      <a:lnTo>
                        <a:pt x="5589" y="19886"/>
                      </a:lnTo>
                      <a:cubicBezTo>
                        <a:pt x="5589" y="26417"/>
                        <a:pt x="5623" y="27833"/>
                        <a:pt x="6059" y="28161"/>
                      </a:cubicBezTo>
                      <a:lnTo>
                        <a:pt x="6059" y="28376"/>
                      </a:lnTo>
                      <a:lnTo>
                        <a:pt x="-1" y="28376"/>
                      </a:lnTo>
                      <a:lnTo>
                        <a:pt x="-1" y="28161"/>
                      </a:lnTo>
                      <a:cubicBezTo>
                        <a:pt x="435" y="27759"/>
                        <a:pt x="435" y="26417"/>
                        <a:pt x="435" y="15859"/>
                      </a:cubicBezTo>
                      <a:close/>
                      <a:moveTo>
                        <a:pt x="12119" y="9220"/>
                      </a:moveTo>
                      <a:cubicBezTo>
                        <a:pt x="12177" y="7620"/>
                        <a:pt x="11338" y="6120"/>
                        <a:pt x="9942" y="5335"/>
                      </a:cubicBezTo>
                      <a:cubicBezTo>
                        <a:pt x="9008" y="4829"/>
                        <a:pt x="7956" y="4579"/>
                        <a:pt x="6894" y="4610"/>
                      </a:cubicBezTo>
                      <a:cubicBezTo>
                        <a:pt x="6532" y="4610"/>
                        <a:pt x="6059" y="4610"/>
                        <a:pt x="5589" y="4644"/>
                      </a:cubicBezTo>
                      <a:lnTo>
                        <a:pt x="5589" y="14261"/>
                      </a:lnTo>
                      <a:cubicBezTo>
                        <a:pt x="5841" y="14261"/>
                        <a:pt x="6532" y="14261"/>
                        <a:pt x="6894" y="14227"/>
                      </a:cubicBezTo>
                      <a:cubicBezTo>
                        <a:pt x="7862" y="14216"/>
                        <a:pt x="8815" y="13991"/>
                        <a:pt x="9687" y="13570"/>
                      </a:cubicBezTo>
                      <a:cubicBezTo>
                        <a:pt x="10380" y="13188"/>
                        <a:pt x="10967" y="12639"/>
                        <a:pt x="11394" y="11973"/>
                      </a:cubicBezTo>
                      <a:cubicBezTo>
                        <a:pt x="11901" y="11159"/>
                        <a:pt x="12153" y="10213"/>
                        <a:pt x="12119" y="9254"/>
                      </a:cubicBezTo>
                      <a:close/>
                    </a:path>
                  </a:pathLst>
                </a:custGeom>
                <a:solidFill>
                  <a:srgbClr val="214272"/>
                </a:solidFill>
                <a:ln w="5760"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DEA0ADF9-1F0C-4966-A620-B07E5C212FD5}"/>
                    </a:ext>
                  </a:extLst>
                </p:cNvPr>
                <p:cNvSpPr/>
                <p:nvPr/>
              </p:nvSpPr>
              <p:spPr>
                <a:xfrm>
                  <a:off x="10578976" y="6415766"/>
                  <a:ext cx="25870" cy="28813"/>
                </a:xfrm>
                <a:custGeom>
                  <a:avLst/>
                  <a:gdLst>
                    <a:gd name="connsiteX0" fmla="*/ 8126 w 25870"/>
                    <a:gd name="connsiteY0" fmla="*/ 23188 h 28813"/>
                    <a:gd name="connsiteX1" fmla="*/ 6381 w 25870"/>
                    <a:gd name="connsiteY1" fmla="*/ 28598 h 28813"/>
                    <a:gd name="connsiteX2" fmla="*/ 6381 w 25870"/>
                    <a:gd name="connsiteY2" fmla="*/ 28813 h 28813"/>
                    <a:gd name="connsiteX3" fmla="*/ -1 w 25870"/>
                    <a:gd name="connsiteY3" fmla="*/ 28813 h 28813"/>
                    <a:gd name="connsiteX4" fmla="*/ -1 w 25870"/>
                    <a:gd name="connsiteY4" fmla="*/ 28598 h 28813"/>
                    <a:gd name="connsiteX5" fmla="*/ 5694 w 25870"/>
                    <a:gd name="connsiteY5" fmla="*/ 16255 h 28813"/>
                    <a:gd name="connsiteX6" fmla="*/ 12661 w 25870"/>
                    <a:gd name="connsiteY6" fmla="*/ -1 h 28813"/>
                    <a:gd name="connsiteX7" fmla="*/ 13459 w 25870"/>
                    <a:gd name="connsiteY7" fmla="*/ -1 h 28813"/>
                    <a:gd name="connsiteX8" fmla="*/ 20316 w 25870"/>
                    <a:gd name="connsiteY8" fmla="*/ 16295 h 28813"/>
                    <a:gd name="connsiteX9" fmla="*/ 25869 w 25870"/>
                    <a:gd name="connsiteY9" fmla="*/ 28598 h 28813"/>
                    <a:gd name="connsiteX10" fmla="*/ 25869 w 25870"/>
                    <a:gd name="connsiteY10" fmla="*/ 28813 h 28813"/>
                    <a:gd name="connsiteX11" fmla="*/ 19010 w 25870"/>
                    <a:gd name="connsiteY11" fmla="*/ 28813 h 28813"/>
                    <a:gd name="connsiteX12" fmla="*/ 19010 w 25870"/>
                    <a:gd name="connsiteY12" fmla="*/ 28598 h 28813"/>
                    <a:gd name="connsiteX13" fmla="*/ 17342 w 25870"/>
                    <a:gd name="connsiteY13" fmla="*/ 23188 h 28813"/>
                    <a:gd name="connsiteX14" fmla="*/ 15745 w 25870"/>
                    <a:gd name="connsiteY14" fmla="*/ 18872 h 28813"/>
                    <a:gd name="connsiteX15" fmla="*/ 15708 w 25870"/>
                    <a:gd name="connsiteY15" fmla="*/ 18759 h 28813"/>
                    <a:gd name="connsiteX16" fmla="*/ 12842 w 25870"/>
                    <a:gd name="connsiteY16" fmla="*/ 10778 h 28813"/>
                    <a:gd name="connsiteX17" fmla="*/ 12805 w 25870"/>
                    <a:gd name="connsiteY17" fmla="*/ 10778 h 28813"/>
                    <a:gd name="connsiteX18" fmla="*/ 9795 w 25870"/>
                    <a:gd name="connsiteY18" fmla="*/ 18759 h 28813"/>
                    <a:gd name="connsiteX19" fmla="*/ 9758 w 25870"/>
                    <a:gd name="connsiteY19" fmla="*/ 18872 h 28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870" h="28813">
                      <a:moveTo>
                        <a:pt x="8126" y="23188"/>
                      </a:moveTo>
                      <a:cubicBezTo>
                        <a:pt x="6600" y="26887"/>
                        <a:pt x="6019" y="28377"/>
                        <a:pt x="6381" y="28598"/>
                      </a:cubicBezTo>
                      <a:lnTo>
                        <a:pt x="6381" y="28813"/>
                      </a:lnTo>
                      <a:lnTo>
                        <a:pt x="-1" y="28813"/>
                      </a:lnTo>
                      <a:lnTo>
                        <a:pt x="-1" y="28598"/>
                      </a:lnTo>
                      <a:cubicBezTo>
                        <a:pt x="2288" y="24676"/>
                        <a:pt x="4195" y="20543"/>
                        <a:pt x="5694" y="16255"/>
                      </a:cubicBezTo>
                      <a:lnTo>
                        <a:pt x="12661" y="-1"/>
                      </a:lnTo>
                      <a:lnTo>
                        <a:pt x="13459" y="-1"/>
                      </a:lnTo>
                      <a:lnTo>
                        <a:pt x="20316" y="16295"/>
                      </a:lnTo>
                      <a:cubicBezTo>
                        <a:pt x="21784" y="20558"/>
                        <a:pt x="23642" y="24677"/>
                        <a:pt x="25869" y="28598"/>
                      </a:cubicBezTo>
                      <a:lnTo>
                        <a:pt x="25869" y="28813"/>
                      </a:lnTo>
                      <a:lnTo>
                        <a:pt x="19010" y="28813"/>
                      </a:lnTo>
                      <a:lnTo>
                        <a:pt x="19010" y="28598"/>
                      </a:lnTo>
                      <a:cubicBezTo>
                        <a:pt x="19372" y="28377"/>
                        <a:pt x="18792" y="26853"/>
                        <a:pt x="17342" y="23188"/>
                      </a:cubicBezTo>
                      <a:close/>
                      <a:moveTo>
                        <a:pt x="15745" y="18872"/>
                      </a:moveTo>
                      <a:lnTo>
                        <a:pt x="15708" y="18759"/>
                      </a:lnTo>
                      <a:cubicBezTo>
                        <a:pt x="13640" y="13355"/>
                        <a:pt x="13133" y="11832"/>
                        <a:pt x="12842" y="10778"/>
                      </a:cubicBezTo>
                      <a:lnTo>
                        <a:pt x="12805" y="10778"/>
                      </a:lnTo>
                      <a:cubicBezTo>
                        <a:pt x="12479" y="11832"/>
                        <a:pt x="11936" y="13355"/>
                        <a:pt x="9795" y="18759"/>
                      </a:cubicBezTo>
                      <a:lnTo>
                        <a:pt x="9758" y="18872"/>
                      </a:lnTo>
                      <a:close/>
                    </a:path>
                  </a:pathLst>
                </a:custGeom>
                <a:solidFill>
                  <a:srgbClr val="214272"/>
                </a:solidFill>
                <a:ln w="5760"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21BC8654-D147-4F6F-909B-BBBDF0724E8E}"/>
                    </a:ext>
                  </a:extLst>
                </p:cNvPr>
                <p:cNvSpPr/>
                <p:nvPr/>
              </p:nvSpPr>
              <p:spPr>
                <a:xfrm>
                  <a:off x="10605909" y="6416161"/>
                  <a:ext cx="20611" cy="28418"/>
                </a:xfrm>
                <a:custGeom>
                  <a:avLst/>
                  <a:gdLst>
                    <a:gd name="connsiteX0" fmla="*/ 435 w 20611"/>
                    <a:gd name="connsiteY0" fmla="*/ 11907 h 28418"/>
                    <a:gd name="connsiteX1" fmla="*/ -1 w 20611"/>
                    <a:gd name="connsiteY1" fmla="*/ 403 h 28418"/>
                    <a:gd name="connsiteX2" fmla="*/ -1 w 20611"/>
                    <a:gd name="connsiteY2" fmla="*/ 188 h 28418"/>
                    <a:gd name="connsiteX3" fmla="*/ 2649 w 20611"/>
                    <a:gd name="connsiteY3" fmla="*/ 80 h 28418"/>
                    <a:gd name="connsiteX4" fmla="*/ 6059 w 20611"/>
                    <a:gd name="connsiteY4" fmla="*/ 6 h 28418"/>
                    <a:gd name="connsiteX5" fmla="*/ 11502 w 20611"/>
                    <a:gd name="connsiteY5" fmla="*/ 697 h 28418"/>
                    <a:gd name="connsiteX6" fmla="*/ 16838 w 20611"/>
                    <a:gd name="connsiteY6" fmla="*/ 8350 h 28418"/>
                    <a:gd name="connsiteX7" fmla="*/ 13788 w 20611"/>
                    <a:gd name="connsiteY7" fmla="*/ 14847 h 28418"/>
                    <a:gd name="connsiteX8" fmla="*/ 11684 w 20611"/>
                    <a:gd name="connsiteY8" fmla="*/ 16115 h 28418"/>
                    <a:gd name="connsiteX9" fmla="*/ 11684 w 20611"/>
                    <a:gd name="connsiteY9" fmla="*/ 16189 h 28418"/>
                    <a:gd name="connsiteX10" fmla="*/ 18251 w 20611"/>
                    <a:gd name="connsiteY10" fmla="*/ 25331 h 28418"/>
                    <a:gd name="connsiteX11" fmla="*/ 20610 w 20611"/>
                    <a:gd name="connsiteY11" fmla="*/ 28203 h 28418"/>
                    <a:gd name="connsiteX12" fmla="*/ 20610 w 20611"/>
                    <a:gd name="connsiteY12" fmla="*/ 28418 h 28418"/>
                    <a:gd name="connsiteX13" fmla="*/ 15167 w 20611"/>
                    <a:gd name="connsiteY13" fmla="*/ 28418 h 28418"/>
                    <a:gd name="connsiteX14" fmla="*/ 14006 w 20611"/>
                    <a:gd name="connsiteY14" fmla="*/ 28271 h 28418"/>
                    <a:gd name="connsiteX15" fmla="*/ 6569 w 20611"/>
                    <a:gd name="connsiteY15" fmla="*/ 17203 h 28418"/>
                    <a:gd name="connsiteX16" fmla="*/ 5589 w 20611"/>
                    <a:gd name="connsiteY16" fmla="*/ 17203 h 28418"/>
                    <a:gd name="connsiteX17" fmla="*/ 5589 w 20611"/>
                    <a:gd name="connsiteY17" fmla="*/ 18659 h 28418"/>
                    <a:gd name="connsiteX18" fmla="*/ 6022 w 20611"/>
                    <a:gd name="connsiteY18" fmla="*/ 28203 h 28418"/>
                    <a:gd name="connsiteX19" fmla="*/ 6022 w 20611"/>
                    <a:gd name="connsiteY19" fmla="*/ 28418 h 28418"/>
                    <a:gd name="connsiteX20" fmla="*/ -1 w 20611"/>
                    <a:gd name="connsiteY20" fmla="*/ 28418 h 28418"/>
                    <a:gd name="connsiteX21" fmla="*/ -1 w 20611"/>
                    <a:gd name="connsiteY21" fmla="*/ 28202 h 28418"/>
                    <a:gd name="connsiteX22" fmla="*/ 435 w 20611"/>
                    <a:gd name="connsiteY22" fmla="*/ 15900 h 28418"/>
                    <a:gd name="connsiteX23" fmla="*/ 11466 w 20611"/>
                    <a:gd name="connsiteY23" fmla="*/ 8678 h 28418"/>
                    <a:gd name="connsiteX24" fmla="*/ 7731 w 20611"/>
                    <a:gd name="connsiteY24" fmla="*/ 4520 h 28418"/>
                    <a:gd name="connsiteX25" fmla="*/ 7039 w 20611"/>
                    <a:gd name="connsiteY25" fmla="*/ 4543 h 28418"/>
                    <a:gd name="connsiteX26" fmla="*/ 5589 w 20611"/>
                    <a:gd name="connsiteY26" fmla="*/ 4617 h 28418"/>
                    <a:gd name="connsiteX27" fmla="*/ 5589 w 20611"/>
                    <a:gd name="connsiteY27" fmla="*/ 13249 h 28418"/>
                    <a:gd name="connsiteX28" fmla="*/ 6640 w 20611"/>
                    <a:gd name="connsiteY28" fmla="*/ 13289 h 28418"/>
                    <a:gd name="connsiteX29" fmla="*/ 9399 w 20611"/>
                    <a:gd name="connsiteY29" fmla="*/ 12558 h 28418"/>
                    <a:gd name="connsiteX30" fmla="*/ 11466 w 20611"/>
                    <a:gd name="connsiteY30" fmla="*/ 8712 h 2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0611" h="28418">
                      <a:moveTo>
                        <a:pt x="435" y="11907"/>
                      </a:moveTo>
                      <a:cubicBezTo>
                        <a:pt x="435" y="2074"/>
                        <a:pt x="435" y="550"/>
                        <a:pt x="-1" y="403"/>
                      </a:cubicBezTo>
                      <a:lnTo>
                        <a:pt x="-1" y="188"/>
                      </a:lnTo>
                      <a:cubicBezTo>
                        <a:pt x="616" y="154"/>
                        <a:pt x="1632" y="114"/>
                        <a:pt x="2649" y="80"/>
                      </a:cubicBezTo>
                      <a:cubicBezTo>
                        <a:pt x="3519" y="40"/>
                        <a:pt x="5116" y="6"/>
                        <a:pt x="6059" y="6"/>
                      </a:cubicBezTo>
                      <a:cubicBezTo>
                        <a:pt x="7898" y="-46"/>
                        <a:pt x="9734" y="187"/>
                        <a:pt x="11502" y="697"/>
                      </a:cubicBezTo>
                      <a:cubicBezTo>
                        <a:pt x="14831" y="1715"/>
                        <a:pt x="17034" y="4874"/>
                        <a:pt x="16838" y="8350"/>
                      </a:cubicBezTo>
                      <a:cubicBezTo>
                        <a:pt x="16912" y="10877"/>
                        <a:pt x="15779" y="13289"/>
                        <a:pt x="13788" y="14847"/>
                      </a:cubicBezTo>
                      <a:cubicBezTo>
                        <a:pt x="13154" y="15372"/>
                        <a:pt x="12445" y="15800"/>
                        <a:pt x="11684" y="16115"/>
                      </a:cubicBezTo>
                      <a:lnTo>
                        <a:pt x="11684" y="16189"/>
                      </a:lnTo>
                      <a:cubicBezTo>
                        <a:pt x="12193" y="16914"/>
                        <a:pt x="12808" y="17786"/>
                        <a:pt x="18251" y="25331"/>
                      </a:cubicBezTo>
                      <a:cubicBezTo>
                        <a:pt x="18943" y="26362"/>
                        <a:pt x="19733" y="27324"/>
                        <a:pt x="20610" y="28203"/>
                      </a:cubicBezTo>
                      <a:lnTo>
                        <a:pt x="20610" y="28418"/>
                      </a:lnTo>
                      <a:lnTo>
                        <a:pt x="15167" y="28418"/>
                      </a:lnTo>
                      <a:cubicBezTo>
                        <a:pt x="14775" y="28422"/>
                        <a:pt x="14384" y="28373"/>
                        <a:pt x="14006" y="28271"/>
                      </a:cubicBezTo>
                      <a:cubicBezTo>
                        <a:pt x="11902" y="25116"/>
                        <a:pt x="9435" y="21417"/>
                        <a:pt x="6569" y="17203"/>
                      </a:cubicBezTo>
                      <a:lnTo>
                        <a:pt x="5589" y="17203"/>
                      </a:lnTo>
                      <a:lnTo>
                        <a:pt x="5589" y="18659"/>
                      </a:lnTo>
                      <a:cubicBezTo>
                        <a:pt x="5589" y="26458"/>
                        <a:pt x="5623" y="27982"/>
                        <a:pt x="6022" y="28203"/>
                      </a:cubicBezTo>
                      <a:lnTo>
                        <a:pt x="6022" y="28418"/>
                      </a:lnTo>
                      <a:lnTo>
                        <a:pt x="-1" y="28418"/>
                      </a:lnTo>
                      <a:lnTo>
                        <a:pt x="-1" y="28202"/>
                      </a:lnTo>
                      <a:cubicBezTo>
                        <a:pt x="435" y="27981"/>
                        <a:pt x="435" y="26458"/>
                        <a:pt x="435" y="15900"/>
                      </a:cubicBezTo>
                      <a:close/>
                      <a:moveTo>
                        <a:pt x="11466" y="8678"/>
                      </a:moveTo>
                      <a:cubicBezTo>
                        <a:pt x="11583" y="6498"/>
                        <a:pt x="9911" y="4637"/>
                        <a:pt x="7731" y="4520"/>
                      </a:cubicBezTo>
                      <a:cubicBezTo>
                        <a:pt x="7500" y="4507"/>
                        <a:pt x="7269" y="4515"/>
                        <a:pt x="7039" y="4543"/>
                      </a:cubicBezTo>
                      <a:cubicBezTo>
                        <a:pt x="6555" y="4540"/>
                        <a:pt x="6071" y="4565"/>
                        <a:pt x="5589" y="4617"/>
                      </a:cubicBezTo>
                      <a:lnTo>
                        <a:pt x="5589" y="13249"/>
                      </a:lnTo>
                      <a:cubicBezTo>
                        <a:pt x="5938" y="13283"/>
                        <a:pt x="6289" y="13297"/>
                        <a:pt x="6640" y="13289"/>
                      </a:cubicBezTo>
                      <a:cubicBezTo>
                        <a:pt x="7608" y="13290"/>
                        <a:pt x="8558" y="13038"/>
                        <a:pt x="9399" y="12558"/>
                      </a:cubicBezTo>
                      <a:cubicBezTo>
                        <a:pt x="10745" y="11756"/>
                        <a:pt x="11540" y="10277"/>
                        <a:pt x="11466" y="8712"/>
                      </a:cubicBezTo>
                      <a:close/>
                    </a:path>
                  </a:pathLst>
                </a:custGeom>
                <a:solidFill>
                  <a:srgbClr val="214272"/>
                </a:solidFill>
                <a:ln w="5760"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759C7007-6923-4513-982D-71BA3F481B01}"/>
                    </a:ext>
                  </a:extLst>
                </p:cNvPr>
                <p:cNvSpPr/>
                <p:nvPr/>
              </p:nvSpPr>
              <p:spPr>
                <a:xfrm>
                  <a:off x="10624903" y="6416276"/>
                  <a:ext cx="21300" cy="28303"/>
                </a:xfrm>
                <a:custGeom>
                  <a:avLst/>
                  <a:gdLst>
                    <a:gd name="connsiteX0" fmla="*/ 7945 w 21300"/>
                    <a:gd name="connsiteY0" fmla="*/ 4536 h 28303"/>
                    <a:gd name="connsiteX1" fmla="*/ 2757 w 21300"/>
                    <a:gd name="connsiteY1" fmla="*/ 4536 h 28303"/>
                    <a:gd name="connsiteX2" fmla="*/ 290 w 21300"/>
                    <a:gd name="connsiteY2" fmla="*/ 5114 h 28303"/>
                    <a:gd name="connsiteX3" fmla="*/ -1 w 21300"/>
                    <a:gd name="connsiteY3" fmla="*/ 5114 h 28303"/>
                    <a:gd name="connsiteX4" fmla="*/ -1 w 21300"/>
                    <a:gd name="connsiteY4" fmla="*/ -1 h 28303"/>
                    <a:gd name="connsiteX5" fmla="*/ 21299 w 21300"/>
                    <a:gd name="connsiteY5" fmla="*/ -1 h 28303"/>
                    <a:gd name="connsiteX6" fmla="*/ 21299 w 21300"/>
                    <a:gd name="connsiteY6" fmla="*/ 5114 h 28303"/>
                    <a:gd name="connsiteX7" fmla="*/ 21043 w 21300"/>
                    <a:gd name="connsiteY7" fmla="*/ 5114 h 28303"/>
                    <a:gd name="connsiteX8" fmla="*/ 18577 w 21300"/>
                    <a:gd name="connsiteY8" fmla="*/ 4536 h 28303"/>
                    <a:gd name="connsiteX9" fmla="*/ 13351 w 21300"/>
                    <a:gd name="connsiteY9" fmla="*/ 4536 h 28303"/>
                    <a:gd name="connsiteX10" fmla="*/ 13351 w 21300"/>
                    <a:gd name="connsiteY10" fmla="*/ 15785 h 28303"/>
                    <a:gd name="connsiteX11" fmla="*/ 13895 w 21300"/>
                    <a:gd name="connsiteY11" fmla="*/ 28088 h 28303"/>
                    <a:gd name="connsiteX12" fmla="*/ 13895 w 21300"/>
                    <a:gd name="connsiteY12" fmla="*/ 28303 h 28303"/>
                    <a:gd name="connsiteX13" fmla="*/ 7438 w 21300"/>
                    <a:gd name="connsiteY13" fmla="*/ 28303 h 28303"/>
                    <a:gd name="connsiteX14" fmla="*/ 7438 w 21300"/>
                    <a:gd name="connsiteY14" fmla="*/ 28088 h 28303"/>
                    <a:gd name="connsiteX15" fmla="*/ 7945 w 21300"/>
                    <a:gd name="connsiteY15" fmla="*/ 15785 h 2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300" h="28303">
                      <a:moveTo>
                        <a:pt x="7945" y="4536"/>
                      </a:moveTo>
                      <a:lnTo>
                        <a:pt x="2757" y="4536"/>
                      </a:lnTo>
                      <a:cubicBezTo>
                        <a:pt x="1892" y="4417"/>
                        <a:pt x="1013" y="4623"/>
                        <a:pt x="290" y="5114"/>
                      </a:cubicBezTo>
                      <a:lnTo>
                        <a:pt x="-1" y="5114"/>
                      </a:lnTo>
                      <a:lnTo>
                        <a:pt x="-1" y="-1"/>
                      </a:lnTo>
                      <a:lnTo>
                        <a:pt x="21299" y="-1"/>
                      </a:lnTo>
                      <a:lnTo>
                        <a:pt x="21299" y="5114"/>
                      </a:lnTo>
                      <a:lnTo>
                        <a:pt x="21043" y="5114"/>
                      </a:lnTo>
                      <a:cubicBezTo>
                        <a:pt x="20314" y="4638"/>
                        <a:pt x="19441" y="4434"/>
                        <a:pt x="18577" y="4536"/>
                      </a:cubicBezTo>
                      <a:lnTo>
                        <a:pt x="13351" y="4536"/>
                      </a:lnTo>
                      <a:lnTo>
                        <a:pt x="13351" y="15785"/>
                      </a:lnTo>
                      <a:cubicBezTo>
                        <a:pt x="13351" y="26377"/>
                        <a:pt x="13351" y="28048"/>
                        <a:pt x="13895" y="28088"/>
                      </a:cubicBezTo>
                      <a:lnTo>
                        <a:pt x="13895" y="28303"/>
                      </a:lnTo>
                      <a:lnTo>
                        <a:pt x="7438" y="28303"/>
                      </a:lnTo>
                      <a:lnTo>
                        <a:pt x="7438" y="28088"/>
                      </a:lnTo>
                      <a:cubicBezTo>
                        <a:pt x="7945" y="27793"/>
                        <a:pt x="7945" y="26343"/>
                        <a:pt x="7945" y="15785"/>
                      </a:cubicBezTo>
                      <a:close/>
                    </a:path>
                  </a:pathLst>
                </a:custGeom>
                <a:solidFill>
                  <a:srgbClr val="214272"/>
                </a:solidFill>
                <a:ln w="5760" cap="flat">
                  <a:noFill/>
                  <a:prstDash val="solid"/>
                  <a:miter/>
                </a:ln>
              </p:spPr>
              <p:txBody>
                <a:bodyPr rtlCol="0" anchor="ctr"/>
                <a:lstStyle/>
                <a:p>
                  <a:endParaRPr lang="en-US"/>
                </a:p>
              </p:txBody>
            </p:sp>
            <p:grpSp>
              <p:nvGrpSpPr>
                <p:cNvPr id="66" name="Graphic 17">
                  <a:extLst>
                    <a:ext uri="{FF2B5EF4-FFF2-40B4-BE49-F238E27FC236}">
                      <a16:creationId xmlns:a16="http://schemas.microsoft.com/office/drawing/2014/main" id="{A7089C2D-5AB7-4CFD-9670-5F6D5D3495ED}"/>
                    </a:ext>
                  </a:extLst>
                </p:cNvPr>
                <p:cNvGrpSpPr/>
                <p:nvPr/>
              </p:nvGrpSpPr>
              <p:grpSpPr>
                <a:xfrm>
                  <a:off x="10647489" y="6415987"/>
                  <a:ext cx="79411" cy="28954"/>
                  <a:chOff x="10647489" y="6415987"/>
                  <a:chExt cx="79411" cy="28954"/>
                </a:xfrm>
                <a:solidFill>
                  <a:srgbClr val="214272"/>
                </a:solidFill>
              </p:grpSpPr>
              <p:sp>
                <p:nvSpPr>
                  <p:cNvPr id="67" name="Freeform: Shape 66">
                    <a:extLst>
                      <a:ext uri="{FF2B5EF4-FFF2-40B4-BE49-F238E27FC236}">
                        <a16:creationId xmlns:a16="http://schemas.microsoft.com/office/drawing/2014/main" id="{25004AEB-CDB3-4A67-AAE5-A5680AC6C098}"/>
                      </a:ext>
                    </a:extLst>
                  </p:cNvPr>
                  <p:cNvSpPr/>
                  <p:nvPr/>
                </p:nvSpPr>
                <p:spPr>
                  <a:xfrm>
                    <a:off x="10647489" y="6416060"/>
                    <a:ext cx="32149" cy="28519"/>
                  </a:xfrm>
                  <a:custGeom>
                    <a:avLst/>
                    <a:gdLst>
                      <a:gd name="connsiteX0" fmla="*/ 4388 w 32149"/>
                      <a:gd name="connsiteY0" fmla="*/ -1 h 28519"/>
                      <a:gd name="connsiteX1" fmla="*/ 5079 w 32149"/>
                      <a:gd name="connsiteY1" fmla="*/ -1 h 28519"/>
                      <a:gd name="connsiteX2" fmla="*/ 16036 w 32149"/>
                      <a:gd name="connsiteY2" fmla="*/ 19337 h 28519"/>
                      <a:gd name="connsiteX3" fmla="*/ 16110 w 32149"/>
                      <a:gd name="connsiteY3" fmla="*/ 19337 h 28519"/>
                      <a:gd name="connsiteX4" fmla="*/ 27285 w 32149"/>
                      <a:gd name="connsiteY4" fmla="*/ -1 h 28519"/>
                      <a:gd name="connsiteX5" fmla="*/ 27973 w 32149"/>
                      <a:gd name="connsiteY5" fmla="*/ -1 h 28519"/>
                      <a:gd name="connsiteX6" fmla="*/ 30114 w 32149"/>
                      <a:gd name="connsiteY6" fmla="*/ 16000 h 28519"/>
                      <a:gd name="connsiteX7" fmla="*/ 32148 w 32149"/>
                      <a:gd name="connsiteY7" fmla="*/ 28303 h 28519"/>
                      <a:gd name="connsiteX8" fmla="*/ 32148 w 32149"/>
                      <a:gd name="connsiteY8" fmla="*/ 28518 h 28519"/>
                      <a:gd name="connsiteX9" fmla="*/ 25761 w 32149"/>
                      <a:gd name="connsiteY9" fmla="*/ 28518 h 28519"/>
                      <a:gd name="connsiteX10" fmla="*/ 25761 w 32149"/>
                      <a:gd name="connsiteY10" fmla="*/ 28303 h 28519"/>
                      <a:gd name="connsiteX11" fmla="*/ 25218 w 32149"/>
                      <a:gd name="connsiteY11" fmla="*/ 20062 h 28519"/>
                      <a:gd name="connsiteX12" fmla="*/ 24564 w 32149"/>
                      <a:gd name="connsiteY12" fmla="*/ 13061 h 28519"/>
                      <a:gd name="connsiteX13" fmla="*/ 24527 w 32149"/>
                      <a:gd name="connsiteY13" fmla="*/ 13061 h 28519"/>
                      <a:gd name="connsiteX14" fmla="*/ 21335 w 32149"/>
                      <a:gd name="connsiteY14" fmla="*/ 19376 h 28519"/>
                      <a:gd name="connsiteX15" fmla="*/ 16254 w 32149"/>
                      <a:gd name="connsiteY15" fmla="*/ 28048 h 28519"/>
                      <a:gd name="connsiteX16" fmla="*/ 15529 w 32149"/>
                      <a:gd name="connsiteY16" fmla="*/ 28048 h 28519"/>
                      <a:gd name="connsiteX17" fmla="*/ 10341 w 32149"/>
                      <a:gd name="connsiteY17" fmla="*/ 19229 h 28519"/>
                      <a:gd name="connsiteX18" fmla="*/ 7291 w 32149"/>
                      <a:gd name="connsiteY18" fmla="*/ 13027 h 28519"/>
                      <a:gd name="connsiteX19" fmla="*/ 7257 w 32149"/>
                      <a:gd name="connsiteY19" fmla="*/ 13027 h 28519"/>
                      <a:gd name="connsiteX20" fmla="*/ 6602 w 32149"/>
                      <a:gd name="connsiteY20" fmla="*/ 20101 h 28519"/>
                      <a:gd name="connsiteX21" fmla="*/ 6130 w 32149"/>
                      <a:gd name="connsiteY21" fmla="*/ 28303 h 28519"/>
                      <a:gd name="connsiteX22" fmla="*/ 6130 w 32149"/>
                      <a:gd name="connsiteY22" fmla="*/ 28518 h 28519"/>
                      <a:gd name="connsiteX23" fmla="*/ -1 w 32149"/>
                      <a:gd name="connsiteY23" fmla="*/ 28518 h 28519"/>
                      <a:gd name="connsiteX24" fmla="*/ -1 w 32149"/>
                      <a:gd name="connsiteY24" fmla="*/ 28303 h 28519"/>
                      <a:gd name="connsiteX25" fmla="*/ 2139 w 32149"/>
                      <a:gd name="connsiteY25" fmla="*/ 16000 h 28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149" h="28519">
                        <a:moveTo>
                          <a:pt x="4388" y="-1"/>
                        </a:moveTo>
                        <a:lnTo>
                          <a:pt x="5079" y="-1"/>
                        </a:lnTo>
                        <a:cubicBezTo>
                          <a:pt x="13932" y="15275"/>
                          <a:pt x="14949" y="17088"/>
                          <a:pt x="16036" y="19337"/>
                        </a:cubicBezTo>
                        <a:lnTo>
                          <a:pt x="16110" y="19337"/>
                        </a:lnTo>
                        <a:cubicBezTo>
                          <a:pt x="17160" y="17162"/>
                          <a:pt x="18214" y="15349"/>
                          <a:pt x="27285" y="-1"/>
                        </a:cubicBezTo>
                        <a:lnTo>
                          <a:pt x="27973" y="-1"/>
                        </a:lnTo>
                        <a:lnTo>
                          <a:pt x="30114" y="16000"/>
                        </a:lnTo>
                        <a:cubicBezTo>
                          <a:pt x="31493" y="26558"/>
                          <a:pt x="31749" y="28122"/>
                          <a:pt x="32148" y="28303"/>
                        </a:cubicBezTo>
                        <a:lnTo>
                          <a:pt x="32148" y="28518"/>
                        </a:lnTo>
                        <a:lnTo>
                          <a:pt x="25761" y="28518"/>
                        </a:lnTo>
                        <a:lnTo>
                          <a:pt x="25761" y="28303"/>
                        </a:lnTo>
                        <a:cubicBezTo>
                          <a:pt x="26197" y="28122"/>
                          <a:pt x="25980" y="26343"/>
                          <a:pt x="25218" y="20062"/>
                        </a:cubicBezTo>
                        <a:cubicBezTo>
                          <a:pt x="24926" y="17377"/>
                          <a:pt x="24674" y="15236"/>
                          <a:pt x="24564" y="13061"/>
                        </a:cubicBezTo>
                        <a:lnTo>
                          <a:pt x="24527" y="13061"/>
                        </a:lnTo>
                        <a:cubicBezTo>
                          <a:pt x="23439" y="15530"/>
                          <a:pt x="22533" y="17162"/>
                          <a:pt x="21335" y="19376"/>
                        </a:cubicBezTo>
                        <a:cubicBezTo>
                          <a:pt x="20318" y="21263"/>
                          <a:pt x="18577" y="24236"/>
                          <a:pt x="16254" y="28048"/>
                        </a:cubicBezTo>
                        <a:lnTo>
                          <a:pt x="15529" y="28048"/>
                        </a:lnTo>
                        <a:cubicBezTo>
                          <a:pt x="13133" y="24163"/>
                          <a:pt x="11392" y="21155"/>
                          <a:pt x="10341" y="19229"/>
                        </a:cubicBezTo>
                        <a:cubicBezTo>
                          <a:pt x="9214" y="17088"/>
                          <a:pt x="8234" y="15202"/>
                          <a:pt x="7291" y="13027"/>
                        </a:cubicBezTo>
                        <a:lnTo>
                          <a:pt x="7257" y="13027"/>
                        </a:lnTo>
                        <a:cubicBezTo>
                          <a:pt x="7109" y="15236"/>
                          <a:pt x="6891" y="17417"/>
                          <a:pt x="6602" y="20101"/>
                        </a:cubicBezTo>
                        <a:cubicBezTo>
                          <a:pt x="5877" y="26343"/>
                          <a:pt x="5659" y="28082"/>
                          <a:pt x="6130" y="28303"/>
                        </a:cubicBezTo>
                        <a:lnTo>
                          <a:pt x="6130" y="28518"/>
                        </a:lnTo>
                        <a:lnTo>
                          <a:pt x="-1" y="28518"/>
                        </a:lnTo>
                        <a:lnTo>
                          <a:pt x="-1" y="28303"/>
                        </a:lnTo>
                        <a:cubicBezTo>
                          <a:pt x="435" y="28082"/>
                          <a:pt x="689" y="26558"/>
                          <a:pt x="2139" y="16000"/>
                        </a:cubicBezTo>
                        <a:close/>
                      </a:path>
                    </a:pathLst>
                  </a:custGeom>
                  <a:solidFill>
                    <a:srgbClr val="214272"/>
                  </a:solidFill>
                  <a:ln w="5760"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7E299C0D-453D-4BC3-AE53-2ECC06C9457C}"/>
                      </a:ext>
                    </a:extLst>
                  </p:cNvPr>
                  <p:cNvSpPr/>
                  <p:nvPr/>
                </p:nvSpPr>
                <p:spPr>
                  <a:xfrm>
                    <a:off x="10683054" y="6416276"/>
                    <a:ext cx="15202" cy="28303"/>
                  </a:xfrm>
                  <a:custGeom>
                    <a:avLst/>
                    <a:gdLst>
                      <a:gd name="connsiteX0" fmla="*/ 469 w 15202"/>
                      <a:gd name="connsiteY0" fmla="*/ 11792 h 28303"/>
                      <a:gd name="connsiteX1" fmla="*/ 32 w 15202"/>
                      <a:gd name="connsiteY1" fmla="*/ 220 h 28303"/>
                      <a:gd name="connsiteX2" fmla="*/ 32 w 15202"/>
                      <a:gd name="connsiteY2" fmla="*/ -1 h 28303"/>
                      <a:gd name="connsiteX3" fmla="*/ 14872 w 15202"/>
                      <a:gd name="connsiteY3" fmla="*/ -1 h 28303"/>
                      <a:gd name="connsiteX4" fmla="*/ 14839 w 15202"/>
                      <a:gd name="connsiteY4" fmla="*/ 5046 h 28303"/>
                      <a:gd name="connsiteX5" fmla="*/ 14623 w 15202"/>
                      <a:gd name="connsiteY5" fmla="*/ 5046 h 28303"/>
                      <a:gd name="connsiteX6" fmla="*/ 10523 w 15202"/>
                      <a:gd name="connsiteY6" fmla="*/ 4536 h 28303"/>
                      <a:gd name="connsiteX7" fmla="*/ 5878 w 15202"/>
                      <a:gd name="connsiteY7" fmla="*/ 4536 h 28303"/>
                      <a:gd name="connsiteX8" fmla="*/ 5878 w 15202"/>
                      <a:gd name="connsiteY8" fmla="*/ 11684 h 28303"/>
                      <a:gd name="connsiteX9" fmla="*/ 10483 w 15202"/>
                      <a:gd name="connsiteY9" fmla="*/ 11684 h 28303"/>
                      <a:gd name="connsiteX10" fmla="*/ 13677 w 15202"/>
                      <a:gd name="connsiteY10" fmla="*/ 11395 h 28303"/>
                      <a:gd name="connsiteX11" fmla="*/ 13859 w 15202"/>
                      <a:gd name="connsiteY11" fmla="*/ 11395 h 28303"/>
                      <a:gd name="connsiteX12" fmla="*/ 13859 w 15202"/>
                      <a:gd name="connsiteY12" fmla="*/ 16510 h 28303"/>
                      <a:gd name="connsiteX13" fmla="*/ 13677 w 15202"/>
                      <a:gd name="connsiteY13" fmla="*/ 16510 h 28303"/>
                      <a:gd name="connsiteX14" fmla="*/ 10556 w 15202"/>
                      <a:gd name="connsiteY14" fmla="*/ 16182 h 28303"/>
                      <a:gd name="connsiteX15" fmla="*/ 5878 w 15202"/>
                      <a:gd name="connsiteY15" fmla="*/ 16182 h 28303"/>
                      <a:gd name="connsiteX16" fmla="*/ 5878 w 15202"/>
                      <a:gd name="connsiteY16" fmla="*/ 23041 h 28303"/>
                      <a:gd name="connsiteX17" fmla="*/ 6133 w 15202"/>
                      <a:gd name="connsiteY17" fmla="*/ 23692 h 28303"/>
                      <a:gd name="connsiteX18" fmla="*/ 12188 w 15202"/>
                      <a:gd name="connsiteY18" fmla="*/ 23692 h 28303"/>
                      <a:gd name="connsiteX19" fmla="*/ 14986 w 15202"/>
                      <a:gd name="connsiteY19" fmla="*/ 23262 h 28303"/>
                      <a:gd name="connsiteX20" fmla="*/ 15201 w 15202"/>
                      <a:gd name="connsiteY20" fmla="*/ 23262 h 28303"/>
                      <a:gd name="connsiteX21" fmla="*/ 15167 w 15202"/>
                      <a:gd name="connsiteY21" fmla="*/ 28303 h 28303"/>
                      <a:gd name="connsiteX22" fmla="*/ -1 w 15202"/>
                      <a:gd name="connsiteY22" fmla="*/ 28303 h 28303"/>
                      <a:gd name="connsiteX23" fmla="*/ -1 w 15202"/>
                      <a:gd name="connsiteY23" fmla="*/ 28088 h 28303"/>
                      <a:gd name="connsiteX24" fmla="*/ 469 w 15202"/>
                      <a:gd name="connsiteY24" fmla="*/ 15785 h 2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202" h="28303">
                        <a:moveTo>
                          <a:pt x="469" y="11792"/>
                        </a:moveTo>
                        <a:cubicBezTo>
                          <a:pt x="469" y="1959"/>
                          <a:pt x="469" y="435"/>
                          <a:pt x="32" y="220"/>
                        </a:cubicBezTo>
                        <a:lnTo>
                          <a:pt x="32" y="-1"/>
                        </a:lnTo>
                        <a:lnTo>
                          <a:pt x="14872" y="-1"/>
                        </a:lnTo>
                        <a:cubicBezTo>
                          <a:pt x="14872" y="1630"/>
                          <a:pt x="14839" y="2905"/>
                          <a:pt x="14839" y="5046"/>
                        </a:cubicBezTo>
                        <a:lnTo>
                          <a:pt x="14623" y="5046"/>
                        </a:lnTo>
                        <a:cubicBezTo>
                          <a:pt x="14368" y="4644"/>
                          <a:pt x="12731" y="4536"/>
                          <a:pt x="10523" y="4536"/>
                        </a:cubicBezTo>
                        <a:lnTo>
                          <a:pt x="5878" y="4536"/>
                        </a:lnTo>
                        <a:lnTo>
                          <a:pt x="5878" y="11684"/>
                        </a:lnTo>
                        <a:lnTo>
                          <a:pt x="10483" y="11684"/>
                        </a:lnTo>
                        <a:cubicBezTo>
                          <a:pt x="12731" y="11684"/>
                          <a:pt x="13423" y="11650"/>
                          <a:pt x="13677" y="11395"/>
                        </a:cubicBezTo>
                        <a:lnTo>
                          <a:pt x="13859" y="11395"/>
                        </a:lnTo>
                        <a:lnTo>
                          <a:pt x="13859" y="16510"/>
                        </a:lnTo>
                        <a:lnTo>
                          <a:pt x="13677" y="16510"/>
                        </a:lnTo>
                        <a:cubicBezTo>
                          <a:pt x="13423" y="16221"/>
                          <a:pt x="12698" y="16182"/>
                          <a:pt x="10556" y="16182"/>
                        </a:cubicBezTo>
                        <a:lnTo>
                          <a:pt x="5878" y="16182"/>
                        </a:lnTo>
                        <a:lnTo>
                          <a:pt x="5878" y="23041"/>
                        </a:lnTo>
                        <a:cubicBezTo>
                          <a:pt x="5878" y="23369"/>
                          <a:pt x="5912" y="23551"/>
                          <a:pt x="6133" y="23692"/>
                        </a:cubicBezTo>
                        <a:cubicBezTo>
                          <a:pt x="8019" y="23732"/>
                          <a:pt x="10523" y="23732"/>
                          <a:pt x="12188" y="23692"/>
                        </a:cubicBezTo>
                        <a:cubicBezTo>
                          <a:pt x="13712" y="23692"/>
                          <a:pt x="14691" y="23624"/>
                          <a:pt x="14986" y="23262"/>
                        </a:cubicBezTo>
                        <a:lnTo>
                          <a:pt x="15201" y="23262"/>
                        </a:lnTo>
                        <a:cubicBezTo>
                          <a:pt x="15167" y="25437"/>
                          <a:pt x="15167" y="26632"/>
                          <a:pt x="15167" y="28303"/>
                        </a:cubicBezTo>
                        <a:lnTo>
                          <a:pt x="-1" y="28303"/>
                        </a:lnTo>
                        <a:lnTo>
                          <a:pt x="-1" y="28088"/>
                        </a:lnTo>
                        <a:cubicBezTo>
                          <a:pt x="469" y="27867"/>
                          <a:pt x="469" y="26343"/>
                          <a:pt x="469" y="15785"/>
                        </a:cubicBezTo>
                        <a:close/>
                      </a:path>
                    </a:pathLst>
                  </a:custGeom>
                  <a:solidFill>
                    <a:srgbClr val="214272"/>
                  </a:solidFill>
                  <a:ln w="5760"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DDA50FE6-A089-4A3F-9F31-502FC3E2BBCF}"/>
                      </a:ext>
                    </a:extLst>
                  </p:cNvPr>
                  <p:cNvSpPr/>
                  <p:nvPr/>
                </p:nvSpPr>
                <p:spPr>
                  <a:xfrm>
                    <a:off x="10702590" y="6415987"/>
                    <a:ext cx="24310" cy="28954"/>
                  </a:xfrm>
                  <a:custGeom>
                    <a:avLst/>
                    <a:gdLst>
                      <a:gd name="connsiteX0" fmla="*/ 23873 w 24310"/>
                      <a:gd name="connsiteY0" fmla="*/ 28954 h 28954"/>
                      <a:gd name="connsiteX1" fmla="*/ 23187 w 24310"/>
                      <a:gd name="connsiteY1" fmla="*/ 28954 h 28954"/>
                      <a:gd name="connsiteX2" fmla="*/ 10556 w 24310"/>
                      <a:gd name="connsiteY2" fmla="*/ 16470 h 28954"/>
                      <a:gd name="connsiteX3" fmla="*/ 5476 w 24310"/>
                      <a:gd name="connsiteY3" fmla="*/ 11141 h 28954"/>
                      <a:gd name="connsiteX4" fmla="*/ 5408 w 24310"/>
                      <a:gd name="connsiteY4" fmla="*/ 11141 h 28954"/>
                      <a:gd name="connsiteX5" fmla="*/ 5476 w 24310"/>
                      <a:gd name="connsiteY5" fmla="*/ 16652 h 28954"/>
                      <a:gd name="connsiteX6" fmla="*/ 5951 w 24310"/>
                      <a:gd name="connsiteY6" fmla="*/ 28376 h 28954"/>
                      <a:gd name="connsiteX7" fmla="*/ 5951 w 24310"/>
                      <a:gd name="connsiteY7" fmla="*/ 28592 h 28954"/>
                      <a:gd name="connsiteX8" fmla="*/ -1 w 24310"/>
                      <a:gd name="connsiteY8" fmla="*/ 28592 h 28954"/>
                      <a:gd name="connsiteX9" fmla="*/ -1 w 24310"/>
                      <a:gd name="connsiteY9" fmla="*/ 28376 h 28954"/>
                      <a:gd name="connsiteX10" fmla="*/ 468 w 24310"/>
                      <a:gd name="connsiteY10" fmla="*/ 16074 h 28954"/>
                      <a:gd name="connsiteX11" fmla="*/ 468 w 24310"/>
                      <a:gd name="connsiteY11" fmla="*/ -1 h 28954"/>
                      <a:gd name="connsiteX12" fmla="*/ 1193 w 24310"/>
                      <a:gd name="connsiteY12" fmla="*/ -1 h 28954"/>
                      <a:gd name="connsiteX13" fmla="*/ 14040 w 24310"/>
                      <a:gd name="connsiteY13" fmla="*/ 12845 h 28954"/>
                      <a:gd name="connsiteX14" fmla="*/ 18831 w 24310"/>
                      <a:gd name="connsiteY14" fmla="*/ 17926 h 28954"/>
                      <a:gd name="connsiteX15" fmla="*/ 18939 w 24310"/>
                      <a:gd name="connsiteY15" fmla="*/ 17926 h 28954"/>
                      <a:gd name="connsiteX16" fmla="*/ 18905 w 24310"/>
                      <a:gd name="connsiteY16" fmla="*/ 11645 h 28954"/>
                      <a:gd name="connsiteX17" fmla="*/ 18395 w 24310"/>
                      <a:gd name="connsiteY17" fmla="*/ 509 h 28954"/>
                      <a:gd name="connsiteX18" fmla="*/ 18395 w 24310"/>
                      <a:gd name="connsiteY18" fmla="*/ 288 h 28954"/>
                      <a:gd name="connsiteX19" fmla="*/ 24309 w 24310"/>
                      <a:gd name="connsiteY19" fmla="*/ 288 h 28954"/>
                      <a:gd name="connsiteX20" fmla="*/ 24309 w 24310"/>
                      <a:gd name="connsiteY20" fmla="*/ 509 h 28954"/>
                      <a:gd name="connsiteX21" fmla="*/ 23873 w 24310"/>
                      <a:gd name="connsiteY21" fmla="*/ 12081 h 2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310" h="28954">
                        <a:moveTo>
                          <a:pt x="23873" y="28954"/>
                        </a:moveTo>
                        <a:lnTo>
                          <a:pt x="23187" y="28954"/>
                        </a:lnTo>
                        <a:cubicBezTo>
                          <a:pt x="16838" y="22712"/>
                          <a:pt x="13025" y="18940"/>
                          <a:pt x="10556" y="16470"/>
                        </a:cubicBezTo>
                        <a:cubicBezTo>
                          <a:pt x="8818" y="14732"/>
                          <a:pt x="7548" y="13463"/>
                          <a:pt x="5476" y="11141"/>
                        </a:cubicBezTo>
                        <a:lnTo>
                          <a:pt x="5408" y="11141"/>
                        </a:lnTo>
                        <a:cubicBezTo>
                          <a:pt x="5476" y="12591"/>
                          <a:pt x="5476" y="13712"/>
                          <a:pt x="5476" y="16652"/>
                        </a:cubicBezTo>
                        <a:cubicBezTo>
                          <a:pt x="5476" y="26632"/>
                          <a:pt x="5476" y="28156"/>
                          <a:pt x="5951" y="28376"/>
                        </a:cubicBezTo>
                        <a:lnTo>
                          <a:pt x="5951" y="28592"/>
                        </a:lnTo>
                        <a:lnTo>
                          <a:pt x="-1" y="28592"/>
                        </a:lnTo>
                        <a:lnTo>
                          <a:pt x="-1" y="28376"/>
                        </a:lnTo>
                        <a:cubicBezTo>
                          <a:pt x="468" y="28156"/>
                          <a:pt x="468" y="26632"/>
                          <a:pt x="468" y="16074"/>
                        </a:cubicBezTo>
                        <a:lnTo>
                          <a:pt x="468" y="-1"/>
                        </a:lnTo>
                        <a:lnTo>
                          <a:pt x="1193" y="-1"/>
                        </a:lnTo>
                        <a:cubicBezTo>
                          <a:pt x="7730" y="6496"/>
                          <a:pt x="11575" y="10342"/>
                          <a:pt x="14040" y="12845"/>
                        </a:cubicBezTo>
                        <a:cubicBezTo>
                          <a:pt x="15637" y="14477"/>
                          <a:pt x="17087" y="15927"/>
                          <a:pt x="18831" y="17926"/>
                        </a:cubicBezTo>
                        <a:lnTo>
                          <a:pt x="18939" y="17926"/>
                        </a:lnTo>
                        <a:cubicBezTo>
                          <a:pt x="18905" y="16216"/>
                          <a:pt x="18905" y="15020"/>
                          <a:pt x="18905" y="11645"/>
                        </a:cubicBezTo>
                        <a:cubicBezTo>
                          <a:pt x="18905" y="2248"/>
                          <a:pt x="18905" y="724"/>
                          <a:pt x="18395" y="509"/>
                        </a:cubicBezTo>
                        <a:lnTo>
                          <a:pt x="18395" y="288"/>
                        </a:lnTo>
                        <a:lnTo>
                          <a:pt x="24309" y="288"/>
                        </a:lnTo>
                        <a:lnTo>
                          <a:pt x="24309" y="509"/>
                        </a:lnTo>
                        <a:cubicBezTo>
                          <a:pt x="23873" y="724"/>
                          <a:pt x="23873" y="2248"/>
                          <a:pt x="23873" y="12081"/>
                        </a:cubicBezTo>
                        <a:close/>
                      </a:path>
                    </a:pathLst>
                  </a:custGeom>
                  <a:solidFill>
                    <a:srgbClr val="214272"/>
                  </a:solidFill>
                  <a:ln w="5760" cap="flat">
                    <a:noFill/>
                    <a:prstDash val="solid"/>
                    <a:miter/>
                  </a:ln>
                </p:spPr>
                <p:txBody>
                  <a:bodyPr rtlCol="0" anchor="ctr"/>
                  <a:lstStyle/>
                  <a:p>
                    <a:endParaRPr lang="en-US"/>
                  </a:p>
                </p:txBody>
              </p:sp>
            </p:grpSp>
            <p:sp>
              <p:nvSpPr>
                <p:cNvPr id="70" name="Freeform: Shape 69">
                  <a:extLst>
                    <a:ext uri="{FF2B5EF4-FFF2-40B4-BE49-F238E27FC236}">
                      <a16:creationId xmlns:a16="http://schemas.microsoft.com/office/drawing/2014/main" id="{BC819C6F-1863-44D7-941E-399A3A058172}"/>
                    </a:ext>
                  </a:extLst>
                </p:cNvPr>
                <p:cNvSpPr/>
                <p:nvPr/>
              </p:nvSpPr>
              <p:spPr>
                <a:xfrm>
                  <a:off x="10729993" y="6416276"/>
                  <a:ext cx="21302" cy="28303"/>
                </a:xfrm>
                <a:custGeom>
                  <a:avLst/>
                  <a:gdLst>
                    <a:gd name="connsiteX0" fmla="*/ 7945 w 21302"/>
                    <a:gd name="connsiteY0" fmla="*/ 4536 h 28303"/>
                    <a:gd name="connsiteX1" fmla="*/ 2756 w 21302"/>
                    <a:gd name="connsiteY1" fmla="*/ 4536 h 28303"/>
                    <a:gd name="connsiteX2" fmla="*/ 293 w 21302"/>
                    <a:gd name="connsiteY2" fmla="*/ 5114 h 28303"/>
                    <a:gd name="connsiteX3" fmla="*/ -1 w 21302"/>
                    <a:gd name="connsiteY3" fmla="*/ 5114 h 28303"/>
                    <a:gd name="connsiteX4" fmla="*/ -1 w 21302"/>
                    <a:gd name="connsiteY4" fmla="*/ -1 h 28303"/>
                    <a:gd name="connsiteX5" fmla="*/ 21301 w 21302"/>
                    <a:gd name="connsiteY5" fmla="*/ -1 h 28303"/>
                    <a:gd name="connsiteX6" fmla="*/ 21301 w 21302"/>
                    <a:gd name="connsiteY6" fmla="*/ 5114 h 28303"/>
                    <a:gd name="connsiteX7" fmla="*/ 21046 w 21302"/>
                    <a:gd name="connsiteY7" fmla="*/ 5114 h 28303"/>
                    <a:gd name="connsiteX8" fmla="*/ 18577 w 21302"/>
                    <a:gd name="connsiteY8" fmla="*/ 4536 h 28303"/>
                    <a:gd name="connsiteX9" fmla="*/ 13354 w 21302"/>
                    <a:gd name="connsiteY9" fmla="*/ 4536 h 28303"/>
                    <a:gd name="connsiteX10" fmla="*/ 13354 w 21302"/>
                    <a:gd name="connsiteY10" fmla="*/ 15785 h 28303"/>
                    <a:gd name="connsiteX11" fmla="*/ 13898 w 21302"/>
                    <a:gd name="connsiteY11" fmla="*/ 28088 h 28303"/>
                    <a:gd name="connsiteX12" fmla="*/ 13898 w 21302"/>
                    <a:gd name="connsiteY12" fmla="*/ 28303 h 28303"/>
                    <a:gd name="connsiteX13" fmla="*/ 7441 w 21302"/>
                    <a:gd name="connsiteY13" fmla="*/ 28303 h 28303"/>
                    <a:gd name="connsiteX14" fmla="*/ 7441 w 21302"/>
                    <a:gd name="connsiteY14" fmla="*/ 28088 h 28303"/>
                    <a:gd name="connsiteX15" fmla="*/ 7945 w 21302"/>
                    <a:gd name="connsiteY15" fmla="*/ 15785 h 2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302" h="28303">
                      <a:moveTo>
                        <a:pt x="7945" y="4536"/>
                      </a:moveTo>
                      <a:lnTo>
                        <a:pt x="2756" y="4536"/>
                      </a:lnTo>
                      <a:cubicBezTo>
                        <a:pt x="1892" y="4417"/>
                        <a:pt x="1015" y="4623"/>
                        <a:pt x="293" y="5114"/>
                      </a:cubicBezTo>
                      <a:lnTo>
                        <a:pt x="-1" y="5114"/>
                      </a:lnTo>
                      <a:lnTo>
                        <a:pt x="-1" y="-1"/>
                      </a:lnTo>
                      <a:lnTo>
                        <a:pt x="21301" y="-1"/>
                      </a:lnTo>
                      <a:lnTo>
                        <a:pt x="21301" y="5114"/>
                      </a:lnTo>
                      <a:lnTo>
                        <a:pt x="21046" y="5114"/>
                      </a:lnTo>
                      <a:cubicBezTo>
                        <a:pt x="20316" y="4638"/>
                        <a:pt x="19442" y="4433"/>
                        <a:pt x="18577" y="4536"/>
                      </a:cubicBezTo>
                      <a:lnTo>
                        <a:pt x="13354" y="4536"/>
                      </a:lnTo>
                      <a:lnTo>
                        <a:pt x="13354" y="15785"/>
                      </a:lnTo>
                      <a:cubicBezTo>
                        <a:pt x="13354" y="26377"/>
                        <a:pt x="13354" y="28048"/>
                        <a:pt x="13898" y="28088"/>
                      </a:cubicBezTo>
                      <a:lnTo>
                        <a:pt x="13898" y="28303"/>
                      </a:lnTo>
                      <a:lnTo>
                        <a:pt x="7441" y="28303"/>
                      </a:lnTo>
                      <a:lnTo>
                        <a:pt x="7441" y="28088"/>
                      </a:lnTo>
                      <a:cubicBezTo>
                        <a:pt x="7945" y="27793"/>
                        <a:pt x="7945" y="26343"/>
                        <a:pt x="7945" y="15785"/>
                      </a:cubicBezTo>
                      <a:close/>
                    </a:path>
                  </a:pathLst>
                </a:custGeom>
                <a:solidFill>
                  <a:srgbClr val="214272"/>
                </a:solidFill>
                <a:ln w="5760"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48C5FA26-B63C-44C7-B115-1520A5F1D768}"/>
                    </a:ext>
                  </a:extLst>
                </p:cNvPr>
                <p:cNvSpPr/>
                <p:nvPr/>
              </p:nvSpPr>
              <p:spPr>
                <a:xfrm>
                  <a:off x="10763161" y="6415906"/>
                  <a:ext cx="29579" cy="29583"/>
                </a:xfrm>
                <a:custGeom>
                  <a:avLst/>
                  <a:gdLst>
                    <a:gd name="connsiteX0" fmla="*/ 29572 w 29579"/>
                    <a:gd name="connsiteY0" fmla="*/ 14377 h 29583"/>
                    <a:gd name="connsiteX1" fmla="*/ 15205 w 29579"/>
                    <a:gd name="connsiteY1" fmla="*/ 29577 h 29583"/>
                    <a:gd name="connsiteX2" fmla="*/ 4 w 29579"/>
                    <a:gd name="connsiteY2" fmla="*/ 15210 h 29583"/>
                    <a:gd name="connsiteX3" fmla="*/ 14371 w 29579"/>
                    <a:gd name="connsiteY3" fmla="*/ 10 h 29583"/>
                    <a:gd name="connsiteX4" fmla="*/ 15095 w 29579"/>
                    <a:gd name="connsiteY4" fmla="*/ 7 h 29583"/>
                    <a:gd name="connsiteX5" fmla="*/ 29568 w 29579"/>
                    <a:gd name="connsiteY5" fmla="*/ 13561 h 29583"/>
                    <a:gd name="connsiteX6" fmla="*/ 29572 w 29579"/>
                    <a:gd name="connsiteY6" fmla="*/ 14343 h 29583"/>
                    <a:gd name="connsiteX7" fmla="*/ 23914 w 29579"/>
                    <a:gd name="connsiteY7" fmla="*/ 14484 h 29583"/>
                    <a:gd name="connsiteX8" fmla="*/ 15222 w 29579"/>
                    <a:gd name="connsiteY8" fmla="*/ 4916 h 29583"/>
                    <a:gd name="connsiteX9" fmla="*/ 5654 w 29579"/>
                    <a:gd name="connsiteY9" fmla="*/ 13607 h 29583"/>
                    <a:gd name="connsiteX10" fmla="*/ 5658 w 29579"/>
                    <a:gd name="connsiteY10" fmla="*/ 14558 h 29583"/>
                    <a:gd name="connsiteX11" fmla="*/ 14460 w 29579"/>
                    <a:gd name="connsiteY11" fmla="*/ 24167 h 29583"/>
                    <a:gd name="connsiteX12" fmla="*/ 14879 w 29579"/>
                    <a:gd name="connsiteY12" fmla="*/ 24176 h 29583"/>
                    <a:gd name="connsiteX13" fmla="*/ 23932 w 29579"/>
                    <a:gd name="connsiteY13" fmla="*/ 15071 h 29583"/>
                    <a:gd name="connsiteX14" fmla="*/ 23914 w 29579"/>
                    <a:gd name="connsiteY14" fmla="*/ 14524 h 29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579" h="29583">
                      <a:moveTo>
                        <a:pt x="29572" y="14377"/>
                      </a:moveTo>
                      <a:cubicBezTo>
                        <a:pt x="29802" y="22542"/>
                        <a:pt x="23369" y="29347"/>
                        <a:pt x="15205" y="29577"/>
                      </a:cubicBezTo>
                      <a:cubicBezTo>
                        <a:pt x="7040" y="29807"/>
                        <a:pt x="234" y="23375"/>
                        <a:pt x="4" y="15210"/>
                      </a:cubicBezTo>
                      <a:cubicBezTo>
                        <a:pt x="-226" y="7045"/>
                        <a:pt x="6206" y="240"/>
                        <a:pt x="14371" y="10"/>
                      </a:cubicBezTo>
                      <a:cubicBezTo>
                        <a:pt x="14613" y="3"/>
                        <a:pt x="14853" y="2"/>
                        <a:pt x="15095" y="7"/>
                      </a:cubicBezTo>
                      <a:cubicBezTo>
                        <a:pt x="22834" y="-247"/>
                        <a:pt x="29314" y="5821"/>
                        <a:pt x="29568" y="13561"/>
                      </a:cubicBezTo>
                      <a:cubicBezTo>
                        <a:pt x="29577" y="13822"/>
                        <a:pt x="29578" y="14082"/>
                        <a:pt x="29572" y="14343"/>
                      </a:cubicBezTo>
                      <a:close/>
                      <a:moveTo>
                        <a:pt x="23914" y="14484"/>
                      </a:moveTo>
                      <a:cubicBezTo>
                        <a:pt x="24155" y="9442"/>
                        <a:pt x="20264" y="5158"/>
                        <a:pt x="15222" y="4916"/>
                      </a:cubicBezTo>
                      <a:cubicBezTo>
                        <a:pt x="10180" y="4674"/>
                        <a:pt x="5896" y="8565"/>
                        <a:pt x="5654" y="13607"/>
                      </a:cubicBezTo>
                      <a:cubicBezTo>
                        <a:pt x="5639" y="13924"/>
                        <a:pt x="5640" y="14241"/>
                        <a:pt x="5658" y="14558"/>
                      </a:cubicBezTo>
                      <a:cubicBezTo>
                        <a:pt x="5435" y="19642"/>
                        <a:pt x="9376" y="23944"/>
                        <a:pt x="14460" y="24167"/>
                      </a:cubicBezTo>
                      <a:cubicBezTo>
                        <a:pt x="14600" y="24173"/>
                        <a:pt x="14740" y="24176"/>
                        <a:pt x="14879" y="24176"/>
                      </a:cubicBezTo>
                      <a:cubicBezTo>
                        <a:pt x="19893" y="24161"/>
                        <a:pt x="23946" y="20085"/>
                        <a:pt x="23932" y="15071"/>
                      </a:cubicBezTo>
                      <a:cubicBezTo>
                        <a:pt x="23931" y="14888"/>
                        <a:pt x="23925" y="14706"/>
                        <a:pt x="23914" y="14524"/>
                      </a:cubicBezTo>
                      <a:close/>
                    </a:path>
                  </a:pathLst>
                </a:custGeom>
                <a:solidFill>
                  <a:srgbClr val="214272"/>
                </a:solidFill>
                <a:ln w="5760" cap="flat">
                  <a:noFill/>
                  <a:prstDash val="solid"/>
                  <a:miter/>
                </a:ln>
              </p:spPr>
              <p:txBody>
                <a:bodyPr rtlCol="0" anchor="ctr"/>
                <a:lstStyle/>
                <a:p>
                  <a:endParaRPr lang="en-US"/>
                </a:p>
              </p:txBody>
            </p:sp>
            <p:grpSp>
              <p:nvGrpSpPr>
                <p:cNvPr id="72" name="Graphic 17">
                  <a:extLst>
                    <a:ext uri="{FF2B5EF4-FFF2-40B4-BE49-F238E27FC236}">
                      <a16:creationId xmlns:a16="http://schemas.microsoft.com/office/drawing/2014/main" id="{A7089C2D-5AB7-4CFD-9670-5F6D5D3495ED}"/>
                    </a:ext>
                  </a:extLst>
                </p:cNvPr>
                <p:cNvGrpSpPr/>
                <p:nvPr/>
              </p:nvGrpSpPr>
              <p:grpSpPr>
                <a:xfrm>
                  <a:off x="10796439" y="6416276"/>
                  <a:ext cx="44888" cy="28303"/>
                  <a:chOff x="10796439" y="6416276"/>
                  <a:chExt cx="44888" cy="28303"/>
                </a:xfrm>
                <a:solidFill>
                  <a:srgbClr val="214272"/>
                </a:solidFill>
              </p:grpSpPr>
              <p:sp>
                <p:nvSpPr>
                  <p:cNvPr id="73" name="Freeform: Shape 72">
                    <a:extLst>
                      <a:ext uri="{FF2B5EF4-FFF2-40B4-BE49-F238E27FC236}">
                        <a16:creationId xmlns:a16="http://schemas.microsoft.com/office/drawing/2014/main" id="{17236550-B8FB-49F0-A1F6-684A77EF94B5}"/>
                      </a:ext>
                    </a:extLst>
                  </p:cNvPr>
                  <p:cNvSpPr/>
                  <p:nvPr/>
                </p:nvSpPr>
                <p:spPr>
                  <a:xfrm>
                    <a:off x="10796439" y="6416276"/>
                    <a:ext cx="14874" cy="28303"/>
                  </a:xfrm>
                  <a:custGeom>
                    <a:avLst/>
                    <a:gdLst>
                      <a:gd name="connsiteX0" fmla="*/ 5878 w 14874"/>
                      <a:gd name="connsiteY0" fmla="*/ 12409 h 28303"/>
                      <a:gd name="connsiteX1" fmla="*/ 10449 w 14874"/>
                      <a:gd name="connsiteY1" fmla="*/ 12409 h 28303"/>
                      <a:gd name="connsiteX2" fmla="*/ 13604 w 14874"/>
                      <a:gd name="connsiteY2" fmla="*/ 12154 h 28303"/>
                      <a:gd name="connsiteX3" fmla="*/ 13859 w 14874"/>
                      <a:gd name="connsiteY3" fmla="*/ 12154 h 28303"/>
                      <a:gd name="connsiteX4" fmla="*/ 13859 w 14874"/>
                      <a:gd name="connsiteY4" fmla="*/ 17235 h 28303"/>
                      <a:gd name="connsiteX5" fmla="*/ 13570 w 14874"/>
                      <a:gd name="connsiteY5" fmla="*/ 17235 h 28303"/>
                      <a:gd name="connsiteX6" fmla="*/ 10523 w 14874"/>
                      <a:gd name="connsiteY6" fmla="*/ 16946 h 28303"/>
                      <a:gd name="connsiteX7" fmla="*/ 5878 w 14874"/>
                      <a:gd name="connsiteY7" fmla="*/ 16946 h 28303"/>
                      <a:gd name="connsiteX8" fmla="*/ 5878 w 14874"/>
                      <a:gd name="connsiteY8" fmla="*/ 18323 h 28303"/>
                      <a:gd name="connsiteX9" fmla="*/ 6348 w 14874"/>
                      <a:gd name="connsiteY9" fmla="*/ 28048 h 28303"/>
                      <a:gd name="connsiteX10" fmla="*/ 6348 w 14874"/>
                      <a:gd name="connsiteY10" fmla="*/ 28303 h 28303"/>
                      <a:gd name="connsiteX11" fmla="*/ -1 w 14874"/>
                      <a:gd name="connsiteY11" fmla="*/ 28303 h 28303"/>
                      <a:gd name="connsiteX12" fmla="*/ -1 w 14874"/>
                      <a:gd name="connsiteY12" fmla="*/ 28014 h 28303"/>
                      <a:gd name="connsiteX13" fmla="*/ 469 w 14874"/>
                      <a:gd name="connsiteY13" fmla="*/ 15785 h 28303"/>
                      <a:gd name="connsiteX14" fmla="*/ 469 w 14874"/>
                      <a:gd name="connsiteY14" fmla="*/ 11792 h 28303"/>
                      <a:gd name="connsiteX15" fmla="*/ 33 w 14874"/>
                      <a:gd name="connsiteY15" fmla="*/ 362 h 28303"/>
                      <a:gd name="connsiteX16" fmla="*/ 33 w 14874"/>
                      <a:gd name="connsiteY16" fmla="*/ -1 h 28303"/>
                      <a:gd name="connsiteX17" fmla="*/ 14873 w 14874"/>
                      <a:gd name="connsiteY17" fmla="*/ -1 h 28303"/>
                      <a:gd name="connsiteX18" fmla="*/ 14839 w 14874"/>
                      <a:gd name="connsiteY18" fmla="*/ 5046 h 28303"/>
                      <a:gd name="connsiteX19" fmla="*/ 14510 w 14874"/>
                      <a:gd name="connsiteY19" fmla="*/ 5046 h 28303"/>
                      <a:gd name="connsiteX20" fmla="*/ 10483 w 14874"/>
                      <a:gd name="connsiteY20" fmla="*/ 4536 h 28303"/>
                      <a:gd name="connsiteX21" fmla="*/ 5878 w 14874"/>
                      <a:gd name="connsiteY21" fmla="*/ 4536 h 2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74" h="28303">
                        <a:moveTo>
                          <a:pt x="5878" y="12409"/>
                        </a:moveTo>
                        <a:lnTo>
                          <a:pt x="10449" y="12409"/>
                        </a:lnTo>
                        <a:cubicBezTo>
                          <a:pt x="12624" y="12409"/>
                          <a:pt x="13241" y="12409"/>
                          <a:pt x="13604" y="12154"/>
                        </a:cubicBezTo>
                        <a:lnTo>
                          <a:pt x="13859" y="12154"/>
                        </a:lnTo>
                        <a:lnTo>
                          <a:pt x="13859" y="17235"/>
                        </a:lnTo>
                        <a:lnTo>
                          <a:pt x="13570" y="17235"/>
                        </a:lnTo>
                        <a:cubicBezTo>
                          <a:pt x="13208" y="16980"/>
                          <a:pt x="12664" y="16946"/>
                          <a:pt x="10523" y="16946"/>
                        </a:cubicBezTo>
                        <a:lnTo>
                          <a:pt x="5878" y="16946"/>
                        </a:lnTo>
                        <a:lnTo>
                          <a:pt x="5878" y="18323"/>
                        </a:lnTo>
                        <a:cubicBezTo>
                          <a:pt x="5878" y="26343"/>
                          <a:pt x="5878" y="27725"/>
                          <a:pt x="6348" y="28048"/>
                        </a:cubicBezTo>
                        <a:lnTo>
                          <a:pt x="6348" y="28303"/>
                        </a:lnTo>
                        <a:lnTo>
                          <a:pt x="-1" y="28303"/>
                        </a:lnTo>
                        <a:lnTo>
                          <a:pt x="-1" y="28014"/>
                        </a:lnTo>
                        <a:cubicBezTo>
                          <a:pt x="469" y="27685"/>
                          <a:pt x="469" y="26343"/>
                          <a:pt x="469" y="15785"/>
                        </a:cubicBezTo>
                        <a:lnTo>
                          <a:pt x="469" y="11792"/>
                        </a:lnTo>
                        <a:cubicBezTo>
                          <a:pt x="469" y="1959"/>
                          <a:pt x="469" y="724"/>
                          <a:pt x="33" y="362"/>
                        </a:cubicBezTo>
                        <a:lnTo>
                          <a:pt x="33" y="-1"/>
                        </a:lnTo>
                        <a:lnTo>
                          <a:pt x="14873" y="-1"/>
                        </a:lnTo>
                        <a:cubicBezTo>
                          <a:pt x="14873" y="1778"/>
                          <a:pt x="14839" y="2905"/>
                          <a:pt x="14839" y="5046"/>
                        </a:cubicBezTo>
                        <a:lnTo>
                          <a:pt x="14510" y="5046"/>
                        </a:lnTo>
                        <a:cubicBezTo>
                          <a:pt x="14221" y="4644"/>
                          <a:pt x="12698" y="4536"/>
                          <a:pt x="10483" y="4536"/>
                        </a:cubicBezTo>
                        <a:lnTo>
                          <a:pt x="5878" y="4536"/>
                        </a:lnTo>
                        <a:close/>
                      </a:path>
                    </a:pathLst>
                  </a:custGeom>
                  <a:solidFill>
                    <a:srgbClr val="214272"/>
                  </a:solidFill>
                  <a:ln w="5760"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204CAF27-AC41-47E9-B90B-CAC12A907E35}"/>
                      </a:ext>
                    </a:extLst>
                  </p:cNvPr>
                  <p:cNvSpPr/>
                  <p:nvPr/>
                </p:nvSpPr>
                <p:spPr>
                  <a:xfrm>
                    <a:off x="10826124" y="6416276"/>
                    <a:ext cx="15202" cy="28303"/>
                  </a:xfrm>
                  <a:custGeom>
                    <a:avLst/>
                    <a:gdLst>
                      <a:gd name="connsiteX0" fmla="*/ 468 w 15202"/>
                      <a:gd name="connsiteY0" fmla="*/ 11792 h 28303"/>
                      <a:gd name="connsiteX1" fmla="*/ 32 w 15202"/>
                      <a:gd name="connsiteY1" fmla="*/ 220 h 28303"/>
                      <a:gd name="connsiteX2" fmla="*/ 32 w 15202"/>
                      <a:gd name="connsiteY2" fmla="*/ -1 h 28303"/>
                      <a:gd name="connsiteX3" fmla="*/ 14872 w 15202"/>
                      <a:gd name="connsiteY3" fmla="*/ -1 h 28303"/>
                      <a:gd name="connsiteX4" fmla="*/ 14839 w 15202"/>
                      <a:gd name="connsiteY4" fmla="*/ 5046 h 28303"/>
                      <a:gd name="connsiteX5" fmla="*/ 14623 w 15202"/>
                      <a:gd name="connsiteY5" fmla="*/ 5046 h 28303"/>
                      <a:gd name="connsiteX6" fmla="*/ 10523 w 15202"/>
                      <a:gd name="connsiteY6" fmla="*/ 4536 h 28303"/>
                      <a:gd name="connsiteX7" fmla="*/ 5878 w 15202"/>
                      <a:gd name="connsiteY7" fmla="*/ 4536 h 28303"/>
                      <a:gd name="connsiteX8" fmla="*/ 5878 w 15202"/>
                      <a:gd name="connsiteY8" fmla="*/ 11684 h 28303"/>
                      <a:gd name="connsiteX9" fmla="*/ 10483 w 15202"/>
                      <a:gd name="connsiteY9" fmla="*/ 11684 h 28303"/>
                      <a:gd name="connsiteX10" fmla="*/ 13677 w 15202"/>
                      <a:gd name="connsiteY10" fmla="*/ 11395 h 28303"/>
                      <a:gd name="connsiteX11" fmla="*/ 13859 w 15202"/>
                      <a:gd name="connsiteY11" fmla="*/ 11395 h 28303"/>
                      <a:gd name="connsiteX12" fmla="*/ 13859 w 15202"/>
                      <a:gd name="connsiteY12" fmla="*/ 16510 h 28303"/>
                      <a:gd name="connsiteX13" fmla="*/ 13677 w 15202"/>
                      <a:gd name="connsiteY13" fmla="*/ 16510 h 28303"/>
                      <a:gd name="connsiteX14" fmla="*/ 10556 w 15202"/>
                      <a:gd name="connsiteY14" fmla="*/ 16182 h 28303"/>
                      <a:gd name="connsiteX15" fmla="*/ 5878 w 15202"/>
                      <a:gd name="connsiteY15" fmla="*/ 16182 h 28303"/>
                      <a:gd name="connsiteX16" fmla="*/ 5878 w 15202"/>
                      <a:gd name="connsiteY16" fmla="*/ 23041 h 28303"/>
                      <a:gd name="connsiteX17" fmla="*/ 6127 w 15202"/>
                      <a:gd name="connsiteY17" fmla="*/ 23692 h 28303"/>
                      <a:gd name="connsiteX18" fmla="*/ 12188 w 15202"/>
                      <a:gd name="connsiteY18" fmla="*/ 23692 h 28303"/>
                      <a:gd name="connsiteX19" fmla="*/ 14986 w 15202"/>
                      <a:gd name="connsiteY19" fmla="*/ 23262 h 28303"/>
                      <a:gd name="connsiteX20" fmla="*/ 15201 w 15202"/>
                      <a:gd name="connsiteY20" fmla="*/ 23262 h 28303"/>
                      <a:gd name="connsiteX21" fmla="*/ 15167 w 15202"/>
                      <a:gd name="connsiteY21" fmla="*/ 28303 h 28303"/>
                      <a:gd name="connsiteX22" fmla="*/ -1 w 15202"/>
                      <a:gd name="connsiteY22" fmla="*/ 28303 h 28303"/>
                      <a:gd name="connsiteX23" fmla="*/ -1 w 15202"/>
                      <a:gd name="connsiteY23" fmla="*/ 28088 h 28303"/>
                      <a:gd name="connsiteX24" fmla="*/ 468 w 15202"/>
                      <a:gd name="connsiteY24" fmla="*/ 15785 h 2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202" h="28303">
                        <a:moveTo>
                          <a:pt x="468" y="11792"/>
                        </a:moveTo>
                        <a:cubicBezTo>
                          <a:pt x="468" y="1959"/>
                          <a:pt x="468" y="435"/>
                          <a:pt x="32" y="220"/>
                        </a:cubicBezTo>
                        <a:lnTo>
                          <a:pt x="32" y="-1"/>
                        </a:lnTo>
                        <a:lnTo>
                          <a:pt x="14872" y="-1"/>
                        </a:lnTo>
                        <a:cubicBezTo>
                          <a:pt x="14872" y="1630"/>
                          <a:pt x="14839" y="2905"/>
                          <a:pt x="14839" y="5046"/>
                        </a:cubicBezTo>
                        <a:lnTo>
                          <a:pt x="14623" y="5046"/>
                        </a:lnTo>
                        <a:cubicBezTo>
                          <a:pt x="14368" y="4644"/>
                          <a:pt x="12731" y="4536"/>
                          <a:pt x="10523" y="4536"/>
                        </a:cubicBezTo>
                        <a:lnTo>
                          <a:pt x="5878" y="4536"/>
                        </a:lnTo>
                        <a:lnTo>
                          <a:pt x="5878" y="11684"/>
                        </a:lnTo>
                        <a:lnTo>
                          <a:pt x="10483" y="11684"/>
                        </a:lnTo>
                        <a:cubicBezTo>
                          <a:pt x="12731" y="11684"/>
                          <a:pt x="13423" y="11650"/>
                          <a:pt x="13677" y="11395"/>
                        </a:cubicBezTo>
                        <a:lnTo>
                          <a:pt x="13859" y="11395"/>
                        </a:lnTo>
                        <a:lnTo>
                          <a:pt x="13859" y="16510"/>
                        </a:lnTo>
                        <a:lnTo>
                          <a:pt x="13677" y="16510"/>
                        </a:lnTo>
                        <a:cubicBezTo>
                          <a:pt x="13423" y="16221"/>
                          <a:pt x="12698" y="16182"/>
                          <a:pt x="10556" y="16182"/>
                        </a:cubicBezTo>
                        <a:lnTo>
                          <a:pt x="5878" y="16182"/>
                        </a:lnTo>
                        <a:lnTo>
                          <a:pt x="5878" y="23041"/>
                        </a:lnTo>
                        <a:cubicBezTo>
                          <a:pt x="5878" y="23369"/>
                          <a:pt x="5912" y="23551"/>
                          <a:pt x="6127" y="23692"/>
                        </a:cubicBezTo>
                        <a:cubicBezTo>
                          <a:pt x="8019" y="23732"/>
                          <a:pt x="10523" y="23732"/>
                          <a:pt x="12188" y="23692"/>
                        </a:cubicBezTo>
                        <a:cubicBezTo>
                          <a:pt x="13712" y="23692"/>
                          <a:pt x="14692" y="23624"/>
                          <a:pt x="14986" y="23262"/>
                        </a:cubicBezTo>
                        <a:lnTo>
                          <a:pt x="15201" y="23262"/>
                        </a:lnTo>
                        <a:cubicBezTo>
                          <a:pt x="15167" y="25437"/>
                          <a:pt x="15167" y="26632"/>
                          <a:pt x="15167" y="28303"/>
                        </a:cubicBezTo>
                        <a:lnTo>
                          <a:pt x="-1" y="28303"/>
                        </a:lnTo>
                        <a:lnTo>
                          <a:pt x="-1" y="28088"/>
                        </a:lnTo>
                        <a:cubicBezTo>
                          <a:pt x="468" y="27867"/>
                          <a:pt x="468" y="26343"/>
                          <a:pt x="468" y="15785"/>
                        </a:cubicBezTo>
                        <a:close/>
                      </a:path>
                    </a:pathLst>
                  </a:custGeom>
                  <a:solidFill>
                    <a:srgbClr val="214272"/>
                  </a:solidFill>
                  <a:ln w="5760" cap="flat">
                    <a:noFill/>
                    <a:prstDash val="solid"/>
                    <a:miter/>
                  </a:ln>
                </p:spPr>
                <p:txBody>
                  <a:bodyPr rtlCol="0" anchor="ctr"/>
                  <a:lstStyle/>
                  <a:p>
                    <a:endParaRPr lang="en-US"/>
                  </a:p>
                </p:txBody>
              </p:sp>
            </p:grpSp>
            <p:sp>
              <p:nvSpPr>
                <p:cNvPr id="75" name="Freeform: Shape 74">
                  <a:extLst>
                    <a:ext uri="{FF2B5EF4-FFF2-40B4-BE49-F238E27FC236}">
                      <a16:creationId xmlns:a16="http://schemas.microsoft.com/office/drawing/2014/main" id="{3FC24625-D980-4ADC-9E2B-7B313AC649E0}"/>
                    </a:ext>
                  </a:extLst>
                </p:cNvPr>
                <p:cNvSpPr/>
                <p:nvPr/>
              </p:nvSpPr>
              <p:spPr>
                <a:xfrm>
                  <a:off x="10845700" y="6416076"/>
                  <a:ext cx="23203" cy="28630"/>
                </a:xfrm>
                <a:custGeom>
                  <a:avLst/>
                  <a:gdLst>
                    <a:gd name="connsiteX0" fmla="*/ 23189 w 23203"/>
                    <a:gd name="connsiteY0" fmla="*/ 13804 h 28630"/>
                    <a:gd name="connsiteX1" fmla="*/ 17348 w 23203"/>
                    <a:gd name="connsiteY1" fmla="*/ 25818 h 28630"/>
                    <a:gd name="connsiteX2" fmla="*/ 7220 w 23203"/>
                    <a:gd name="connsiteY2" fmla="*/ 28610 h 28630"/>
                    <a:gd name="connsiteX3" fmla="*/ 2904 w 23203"/>
                    <a:gd name="connsiteY3" fmla="*/ 28537 h 28630"/>
                    <a:gd name="connsiteX4" fmla="*/ -1 w 23203"/>
                    <a:gd name="connsiteY4" fmla="*/ 28395 h 28630"/>
                    <a:gd name="connsiteX5" fmla="*/ -1 w 23203"/>
                    <a:gd name="connsiteY5" fmla="*/ 28214 h 28630"/>
                    <a:gd name="connsiteX6" fmla="*/ 508 w 23203"/>
                    <a:gd name="connsiteY6" fmla="*/ 15985 h 28630"/>
                    <a:gd name="connsiteX7" fmla="*/ 508 w 23203"/>
                    <a:gd name="connsiteY7" fmla="*/ 11992 h 28630"/>
                    <a:gd name="connsiteX8" fmla="*/ 38 w 23203"/>
                    <a:gd name="connsiteY8" fmla="*/ 669 h 28630"/>
                    <a:gd name="connsiteX9" fmla="*/ 38 w 23203"/>
                    <a:gd name="connsiteY9" fmla="*/ 307 h 28630"/>
                    <a:gd name="connsiteX10" fmla="*/ 3414 w 23203"/>
                    <a:gd name="connsiteY10" fmla="*/ 126 h 28630"/>
                    <a:gd name="connsiteX11" fmla="*/ 7729 w 23203"/>
                    <a:gd name="connsiteY11" fmla="*/ 18 h 28630"/>
                    <a:gd name="connsiteX12" fmla="*/ 17308 w 23203"/>
                    <a:gd name="connsiteY12" fmla="*/ 2306 h 28630"/>
                    <a:gd name="connsiteX13" fmla="*/ 23189 w 23203"/>
                    <a:gd name="connsiteY13" fmla="*/ 13770 h 28630"/>
                    <a:gd name="connsiteX14" fmla="*/ 17489 w 23203"/>
                    <a:gd name="connsiteY14" fmla="*/ 13952 h 28630"/>
                    <a:gd name="connsiteX15" fmla="*/ 14187 w 23203"/>
                    <a:gd name="connsiteY15" fmla="*/ 6588 h 28630"/>
                    <a:gd name="connsiteX16" fmla="*/ 8200 w 23203"/>
                    <a:gd name="connsiteY16" fmla="*/ 4844 h 28630"/>
                    <a:gd name="connsiteX17" fmla="*/ 5917 w 23203"/>
                    <a:gd name="connsiteY17" fmla="*/ 4991 h 28630"/>
                    <a:gd name="connsiteX18" fmla="*/ 5917 w 23203"/>
                    <a:gd name="connsiteY18" fmla="*/ 23388 h 28630"/>
                    <a:gd name="connsiteX19" fmla="*/ 6099 w 23203"/>
                    <a:gd name="connsiteY19" fmla="*/ 23604 h 28630"/>
                    <a:gd name="connsiteX20" fmla="*/ 8127 w 23203"/>
                    <a:gd name="connsiteY20" fmla="*/ 23711 h 28630"/>
                    <a:gd name="connsiteX21" fmla="*/ 14006 w 23203"/>
                    <a:gd name="connsiteY21" fmla="*/ 21825 h 28630"/>
                    <a:gd name="connsiteX22" fmla="*/ 17489 w 23203"/>
                    <a:gd name="connsiteY22" fmla="*/ 13991 h 28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203" h="28630">
                      <a:moveTo>
                        <a:pt x="23189" y="13804"/>
                      </a:moveTo>
                      <a:cubicBezTo>
                        <a:pt x="23369" y="18533"/>
                        <a:pt x="21179" y="23040"/>
                        <a:pt x="17348" y="25818"/>
                      </a:cubicBezTo>
                      <a:cubicBezTo>
                        <a:pt x="14355" y="27802"/>
                        <a:pt x="10807" y="28780"/>
                        <a:pt x="7220" y="28610"/>
                      </a:cubicBezTo>
                      <a:cubicBezTo>
                        <a:pt x="5696" y="28610"/>
                        <a:pt x="4065" y="28576"/>
                        <a:pt x="2904" y="28537"/>
                      </a:cubicBezTo>
                      <a:cubicBezTo>
                        <a:pt x="1924" y="28503"/>
                        <a:pt x="837" y="28469"/>
                        <a:pt x="-1" y="28395"/>
                      </a:cubicBezTo>
                      <a:lnTo>
                        <a:pt x="-1" y="28214"/>
                      </a:lnTo>
                      <a:cubicBezTo>
                        <a:pt x="508" y="27885"/>
                        <a:pt x="508" y="26543"/>
                        <a:pt x="508" y="15985"/>
                      </a:cubicBezTo>
                      <a:lnTo>
                        <a:pt x="508" y="11992"/>
                      </a:lnTo>
                      <a:cubicBezTo>
                        <a:pt x="508" y="2159"/>
                        <a:pt x="508" y="924"/>
                        <a:pt x="38" y="669"/>
                      </a:cubicBezTo>
                      <a:lnTo>
                        <a:pt x="38" y="307"/>
                      </a:lnTo>
                      <a:cubicBezTo>
                        <a:pt x="797" y="273"/>
                        <a:pt x="1924" y="165"/>
                        <a:pt x="3414" y="126"/>
                      </a:cubicBezTo>
                      <a:cubicBezTo>
                        <a:pt x="4937" y="58"/>
                        <a:pt x="6279" y="18"/>
                        <a:pt x="7729" y="18"/>
                      </a:cubicBezTo>
                      <a:cubicBezTo>
                        <a:pt x="11074" y="-136"/>
                        <a:pt x="14394" y="658"/>
                        <a:pt x="17308" y="2306"/>
                      </a:cubicBezTo>
                      <a:cubicBezTo>
                        <a:pt x="21158" y="4818"/>
                        <a:pt x="23392" y="9178"/>
                        <a:pt x="23189" y="13770"/>
                      </a:cubicBezTo>
                      <a:close/>
                      <a:moveTo>
                        <a:pt x="17489" y="13952"/>
                      </a:moveTo>
                      <a:cubicBezTo>
                        <a:pt x="17591" y="11118"/>
                        <a:pt x="16372" y="8397"/>
                        <a:pt x="14187" y="6588"/>
                      </a:cubicBezTo>
                      <a:cubicBezTo>
                        <a:pt x="12429" y="5383"/>
                        <a:pt x="10331" y="4771"/>
                        <a:pt x="8200" y="4844"/>
                      </a:cubicBezTo>
                      <a:cubicBezTo>
                        <a:pt x="7437" y="4850"/>
                        <a:pt x="6675" y="4899"/>
                        <a:pt x="5917" y="4991"/>
                      </a:cubicBezTo>
                      <a:lnTo>
                        <a:pt x="5917" y="23388"/>
                      </a:lnTo>
                      <a:cubicBezTo>
                        <a:pt x="5917" y="23530"/>
                        <a:pt x="5985" y="23604"/>
                        <a:pt x="6099" y="23604"/>
                      </a:cubicBezTo>
                      <a:cubicBezTo>
                        <a:pt x="6772" y="23678"/>
                        <a:pt x="7449" y="23714"/>
                        <a:pt x="8127" y="23711"/>
                      </a:cubicBezTo>
                      <a:cubicBezTo>
                        <a:pt x="10244" y="23767"/>
                        <a:pt x="12317" y="23102"/>
                        <a:pt x="14006" y="21825"/>
                      </a:cubicBezTo>
                      <a:cubicBezTo>
                        <a:pt x="16331" y="19904"/>
                        <a:pt x="17620" y="17004"/>
                        <a:pt x="17489" y="13991"/>
                      </a:cubicBezTo>
                      <a:close/>
                    </a:path>
                  </a:pathLst>
                </a:custGeom>
                <a:solidFill>
                  <a:srgbClr val="214272"/>
                </a:solidFill>
                <a:ln w="5760"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382177C3-A6BE-4B94-8E94-E598BD8F44E6}"/>
                    </a:ext>
                  </a:extLst>
                </p:cNvPr>
                <p:cNvSpPr/>
                <p:nvPr/>
              </p:nvSpPr>
              <p:spPr>
                <a:xfrm>
                  <a:off x="10871477" y="6416276"/>
                  <a:ext cx="24052" cy="28815"/>
                </a:xfrm>
                <a:custGeom>
                  <a:avLst/>
                  <a:gdLst>
                    <a:gd name="connsiteX0" fmla="*/ 433 w 24052"/>
                    <a:gd name="connsiteY0" fmla="*/ 11792 h 28815"/>
                    <a:gd name="connsiteX1" fmla="*/ -1 w 24052"/>
                    <a:gd name="connsiteY1" fmla="*/ 220 h 28815"/>
                    <a:gd name="connsiteX2" fmla="*/ -1 w 24052"/>
                    <a:gd name="connsiteY2" fmla="*/ -1 h 28815"/>
                    <a:gd name="connsiteX3" fmla="*/ 6454 w 24052"/>
                    <a:gd name="connsiteY3" fmla="*/ -1 h 28815"/>
                    <a:gd name="connsiteX4" fmla="*/ 6454 w 24052"/>
                    <a:gd name="connsiteY4" fmla="*/ 220 h 28815"/>
                    <a:gd name="connsiteX5" fmla="*/ 5984 w 24052"/>
                    <a:gd name="connsiteY5" fmla="*/ 11792 h 28815"/>
                    <a:gd name="connsiteX6" fmla="*/ 5984 w 24052"/>
                    <a:gd name="connsiteY6" fmla="*/ 15530 h 28815"/>
                    <a:gd name="connsiteX7" fmla="*/ 7075 w 24052"/>
                    <a:gd name="connsiteY7" fmla="*/ 21262 h 28815"/>
                    <a:gd name="connsiteX8" fmla="*/ 12115 w 24052"/>
                    <a:gd name="connsiteY8" fmla="*/ 23732 h 28815"/>
                    <a:gd name="connsiteX9" fmla="*/ 17016 w 24052"/>
                    <a:gd name="connsiteY9" fmla="*/ 21410 h 28815"/>
                    <a:gd name="connsiteX10" fmla="*/ 18286 w 24052"/>
                    <a:gd name="connsiteY10" fmla="*/ 15457 h 28815"/>
                    <a:gd name="connsiteX11" fmla="*/ 18286 w 24052"/>
                    <a:gd name="connsiteY11" fmla="*/ 11792 h 28815"/>
                    <a:gd name="connsiteX12" fmla="*/ 17776 w 24052"/>
                    <a:gd name="connsiteY12" fmla="*/ 220 h 28815"/>
                    <a:gd name="connsiteX13" fmla="*/ 17776 w 24052"/>
                    <a:gd name="connsiteY13" fmla="*/ -1 h 28815"/>
                    <a:gd name="connsiteX14" fmla="*/ 24051 w 24052"/>
                    <a:gd name="connsiteY14" fmla="*/ -1 h 28815"/>
                    <a:gd name="connsiteX15" fmla="*/ 24051 w 24052"/>
                    <a:gd name="connsiteY15" fmla="*/ 220 h 28815"/>
                    <a:gd name="connsiteX16" fmla="*/ 23616 w 24052"/>
                    <a:gd name="connsiteY16" fmla="*/ 11792 h 28815"/>
                    <a:gd name="connsiteX17" fmla="*/ 23616 w 24052"/>
                    <a:gd name="connsiteY17" fmla="*/ 15457 h 28815"/>
                    <a:gd name="connsiteX18" fmla="*/ 21766 w 24052"/>
                    <a:gd name="connsiteY18" fmla="*/ 23874 h 28815"/>
                    <a:gd name="connsiteX19" fmla="*/ 4801 w 24052"/>
                    <a:gd name="connsiteY19" fmla="*/ 26451 h 28815"/>
                    <a:gd name="connsiteX20" fmla="*/ 1918 w 24052"/>
                    <a:gd name="connsiteY20" fmla="*/ 23443 h 28815"/>
                    <a:gd name="connsiteX21" fmla="*/ 433 w 24052"/>
                    <a:gd name="connsiteY21" fmla="*/ 15638 h 2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052" h="28815">
                      <a:moveTo>
                        <a:pt x="433" y="11792"/>
                      </a:moveTo>
                      <a:cubicBezTo>
                        <a:pt x="433" y="1959"/>
                        <a:pt x="433" y="435"/>
                        <a:pt x="-1" y="220"/>
                      </a:cubicBezTo>
                      <a:lnTo>
                        <a:pt x="-1" y="-1"/>
                      </a:lnTo>
                      <a:lnTo>
                        <a:pt x="6454" y="-1"/>
                      </a:lnTo>
                      <a:lnTo>
                        <a:pt x="6454" y="220"/>
                      </a:lnTo>
                      <a:cubicBezTo>
                        <a:pt x="5984" y="435"/>
                        <a:pt x="5984" y="1959"/>
                        <a:pt x="5984" y="11792"/>
                      </a:cubicBezTo>
                      <a:lnTo>
                        <a:pt x="5984" y="15530"/>
                      </a:lnTo>
                      <a:cubicBezTo>
                        <a:pt x="5810" y="17505"/>
                        <a:pt x="6187" y="19488"/>
                        <a:pt x="7075" y="21262"/>
                      </a:cubicBezTo>
                      <a:cubicBezTo>
                        <a:pt x="8229" y="22885"/>
                        <a:pt x="10125" y="23815"/>
                        <a:pt x="12115" y="23732"/>
                      </a:cubicBezTo>
                      <a:cubicBezTo>
                        <a:pt x="14035" y="23835"/>
                        <a:pt x="15879" y="22961"/>
                        <a:pt x="17016" y="21410"/>
                      </a:cubicBezTo>
                      <a:cubicBezTo>
                        <a:pt x="18025" y="19597"/>
                        <a:pt x="18466" y="17524"/>
                        <a:pt x="18286" y="15457"/>
                      </a:cubicBezTo>
                      <a:lnTo>
                        <a:pt x="18286" y="11792"/>
                      </a:lnTo>
                      <a:cubicBezTo>
                        <a:pt x="18286" y="1959"/>
                        <a:pt x="18286" y="435"/>
                        <a:pt x="17776" y="220"/>
                      </a:cubicBezTo>
                      <a:lnTo>
                        <a:pt x="17776" y="-1"/>
                      </a:lnTo>
                      <a:lnTo>
                        <a:pt x="24051" y="-1"/>
                      </a:lnTo>
                      <a:lnTo>
                        <a:pt x="24051" y="220"/>
                      </a:lnTo>
                      <a:cubicBezTo>
                        <a:pt x="23616" y="435"/>
                        <a:pt x="23616" y="1959"/>
                        <a:pt x="23616" y="11792"/>
                      </a:cubicBezTo>
                      <a:lnTo>
                        <a:pt x="23616" y="15457"/>
                      </a:lnTo>
                      <a:cubicBezTo>
                        <a:pt x="23843" y="18384"/>
                        <a:pt x="23199" y="21312"/>
                        <a:pt x="21766" y="23874"/>
                      </a:cubicBezTo>
                      <a:cubicBezTo>
                        <a:pt x="17793" y="29271"/>
                        <a:pt x="10195" y="30425"/>
                        <a:pt x="4801" y="26451"/>
                      </a:cubicBezTo>
                      <a:cubicBezTo>
                        <a:pt x="3670" y="25622"/>
                        <a:pt x="2696" y="24604"/>
                        <a:pt x="1918" y="23443"/>
                      </a:cubicBezTo>
                      <a:cubicBezTo>
                        <a:pt x="729" y="21023"/>
                        <a:pt x="219" y="18326"/>
                        <a:pt x="433" y="15638"/>
                      </a:cubicBezTo>
                      <a:close/>
                    </a:path>
                  </a:pathLst>
                </a:custGeom>
                <a:solidFill>
                  <a:srgbClr val="214272"/>
                </a:solidFill>
                <a:ln w="5760"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1851F252-6427-4E9B-A9AC-09B9085AA8C5}"/>
                    </a:ext>
                  </a:extLst>
                </p:cNvPr>
                <p:cNvSpPr/>
                <p:nvPr/>
              </p:nvSpPr>
              <p:spPr>
                <a:xfrm>
                  <a:off x="10898878" y="6415812"/>
                  <a:ext cx="21447" cy="29243"/>
                </a:xfrm>
                <a:custGeom>
                  <a:avLst/>
                  <a:gdLst>
                    <a:gd name="connsiteX0" fmla="*/ 3 w 21447"/>
                    <a:gd name="connsiteY0" fmla="*/ 14544 h 29243"/>
                    <a:gd name="connsiteX1" fmla="*/ 14741 w 21447"/>
                    <a:gd name="connsiteY1" fmla="*/ -1 h 29243"/>
                    <a:gd name="connsiteX2" fmla="*/ 16365 w 21447"/>
                    <a:gd name="connsiteY2" fmla="*/ 101 h 29243"/>
                    <a:gd name="connsiteX3" fmla="*/ 19050 w 21447"/>
                    <a:gd name="connsiteY3" fmla="*/ 208 h 29243"/>
                    <a:gd name="connsiteX4" fmla="*/ 21446 w 21447"/>
                    <a:gd name="connsiteY4" fmla="*/ 611 h 29243"/>
                    <a:gd name="connsiteX5" fmla="*/ 21266 w 21447"/>
                    <a:gd name="connsiteY5" fmla="*/ 6014 h 29243"/>
                    <a:gd name="connsiteX6" fmla="*/ 21011 w 21447"/>
                    <a:gd name="connsiteY6" fmla="*/ 6014 h 29243"/>
                    <a:gd name="connsiteX7" fmla="*/ 19520 w 21447"/>
                    <a:gd name="connsiteY7" fmla="*/ 5255 h 29243"/>
                    <a:gd name="connsiteX8" fmla="*/ 16400 w 21447"/>
                    <a:gd name="connsiteY8" fmla="*/ 4893 h 29243"/>
                    <a:gd name="connsiteX9" fmla="*/ 5931 w 21447"/>
                    <a:gd name="connsiteY9" fmla="*/ 13291 h 29243"/>
                    <a:gd name="connsiteX10" fmla="*/ 5873 w 21447"/>
                    <a:gd name="connsiteY10" fmla="*/ 14544 h 29243"/>
                    <a:gd name="connsiteX11" fmla="*/ 14770 w 21447"/>
                    <a:gd name="connsiteY11" fmla="*/ 24348 h 29243"/>
                    <a:gd name="connsiteX12" fmla="*/ 15854 w 21447"/>
                    <a:gd name="connsiteY12" fmla="*/ 24338 h 29243"/>
                    <a:gd name="connsiteX13" fmla="*/ 19340 w 21447"/>
                    <a:gd name="connsiteY13" fmla="*/ 23975 h 29243"/>
                    <a:gd name="connsiteX14" fmla="*/ 21011 w 21447"/>
                    <a:gd name="connsiteY14" fmla="*/ 23177 h 29243"/>
                    <a:gd name="connsiteX15" fmla="*/ 21225 w 21447"/>
                    <a:gd name="connsiteY15" fmla="*/ 23177 h 29243"/>
                    <a:gd name="connsiteX16" fmla="*/ 21370 w 21447"/>
                    <a:gd name="connsiteY16" fmla="*/ 28404 h 29243"/>
                    <a:gd name="connsiteX17" fmla="*/ 18975 w 21447"/>
                    <a:gd name="connsiteY17" fmla="*/ 28948 h 29243"/>
                    <a:gd name="connsiteX18" fmla="*/ 15385 w 21447"/>
                    <a:gd name="connsiteY18" fmla="*/ 29203 h 29243"/>
                    <a:gd name="connsiteX19" fmla="*/ 38 w 21447"/>
                    <a:gd name="connsiteY19" fmla="*/ 15956 h 29243"/>
                    <a:gd name="connsiteX20" fmla="*/ 3 w 21447"/>
                    <a:gd name="connsiteY20" fmla="*/ 14578 h 29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447" h="29243">
                      <a:moveTo>
                        <a:pt x="3" y="14544"/>
                      </a:moveTo>
                      <a:cubicBezTo>
                        <a:pt x="55" y="6458"/>
                        <a:pt x="6650" y="-54"/>
                        <a:pt x="14741" y="-1"/>
                      </a:cubicBezTo>
                      <a:cubicBezTo>
                        <a:pt x="15280" y="3"/>
                        <a:pt x="15825" y="37"/>
                        <a:pt x="16365" y="101"/>
                      </a:cubicBezTo>
                      <a:cubicBezTo>
                        <a:pt x="17449" y="101"/>
                        <a:pt x="18250" y="135"/>
                        <a:pt x="19050" y="208"/>
                      </a:cubicBezTo>
                      <a:cubicBezTo>
                        <a:pt x="19851" y="322"/>
                        <a:pt x="20790" y="463"/>
                        <a:pt x="21446" y="611"/>
                      </a:cubicBezTo>
                      <a:cubicBezTo>
                        <a:pt x="21370" y="2276"/>
                        <a:pt x="21336" y="3692"/>
                        <a:pt x="21266" y="6014"/>
                      </a:cubicBezTo>
                      <a:lnTo>
                        <a:pt x="21011" y="6014"/>
                      </a:lnTo>
                      <a:cubicBezTo>
                        <a:pt x="20576" y="5649"/>
                        <a:pt x="20065" y="5389"/>
                        <a:pt x="19520" y="5255"/>
                      </a:cubicBezTo>
                      <a:cubicBezTo>
                        <a:pt x="18499" y="5002"/>
                        <a:pt x="17449" y="4880"/>
                        <a:pt x="16400" y="4893"/>
                      </a:cubicBezTo>
                      <a:cubicBezTo>
                        <a:pt x="11185" y="4321"/>
                        <a:pt x="6499" y="8081"/>
                        <a:pt x="5931" y="13291"/>
                      </a:cubicBezTo>
                      <a:cubicBezTo>
                        <a:pt x="5884" y="13707"/>
                        <a:pt x="5867" y="14126"/>
                        <a:pt x="5873" y="14544"/>
                      </a:cubicBezTo>
                      <a:cubicBezTo>
                        <a:pt x="5623" y="19708"/>
                        <a:pt x="9608" y="24098"/>
                        <a:pt x="14770" y="24348"/>
                      </a:cubicBezTo>
                      <a:cubicBezTo>
                        <a:pt x="15129" y="24365"/>
                        <a:pt x="15495" y="24362"/>
                        <a:pt x="15854" y="24338"/>
                      </a:cubicBezTo>
                      <a:cubicBezTo>
                        <a:pt x="17026" y="24379"/>
                        <a:pt x="18198" y="24257"/>
                        <a:pt x="19340" y="23975"/>
                      </a:cubicBezTo>
                      <a:cubicBezTo>
                        <a:pt x="19955" y="23854"/>
                        <a:pt x="20529" y="23579"/>
                        <a:pt x="21011" y="23177"/>
                      </a:cubicBezTo>
                      <a:lnTo>
                        <a:pt x="21225" y="23177"/>
                      </a:lnTo>
                      <a:cubicBezTo>
                        <a:pt x="21266" y="24485"/>
                        <a:pt x="21336" y="27209"/>
                        <a:pt x="21370" y="28404"/>
                      </a:cubicBezTo>
                      <a:cubicBezTo>
                        <a:pt x="20790" y="28586"/>
                        <a:pt x="19775" y="28801"/>
                        <a:pt x="18975" y="28948"/>
                      </a:cubicBezTo>
                      <a:cubicBezTo>
                        <a:pt x="17786" y="29119"/>
                        <a:pt x="16585" y="29205"/>
                        <a:pt x="15385" y="29203"/>
                      </a:cubicBezTo>
                      <a:cubicBezTo>
                        <a:pt x="7491" y="29783"/>
                        <a:pt x="618" y="23852"/>
                        <a:pt x="38" y="15956"/>
                      </a:cubicBezTo>
                      <a:cubicBezTo>
                        <a:pt x="3" y="15497"/>
                        <a:pt x="-9" y="15038"/>
                        <a:pt x="3" y="14578"/>
                      </a:cubicBezTo>
                      <a:close/>
                    </a:path>
                  </a:pathLst>
                </a:custGeom>
                <a:solidFill>
                  <a:srgbClr val="214272"/>
                </a:solidFill>
                <a:ln w="5760"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949FC23E-7BBA-4CC7-8F99-ABB51E99A6AE}"/>
                    </a:ext>
                  </a:extLst>
                </p:cNvPr>
                <p:cNvSpPr/>
                <p:nvPr/>
              </p:nvSpPr>
              <p:spPr>
                <a:xfrm>
                  <a:off x="10920447" y="6415766"/>
                  <a:ext cx="25868" cy="28813"/>
                </a:xfrm>
                <a:custGeom>
                  <a:avLst/>
                  <a:gdLst>
                    <a:gd name="connsiteX0" fmla="*/ 8130 w 25868"/>
                    <a:gd name="connsiteY0" fmla="*/ 23188 h 28813"/>
                    <a:gd name="connsiteX1" fmla="*/ 6384 w 25868"/>
                    <a:gd name="connsiteY1" fmla="*/ 28598 h 28813"/>
                    <a:gd name="connsiteX2" fmla="*/ 6384 w 25868"/>
                    <a:gd name="connsiteY2" fmla="*/ 28813 h 28813"/>
                    <a:gd name="connsiteX3" fmla="*/ -1 w 25868"/>
                    <a:gd name="connsiteY3" fmla="*/ 28813 h 28813"/>
                    <a:gd name="connsiteX4" fmla="*/ -1 w 25868"/>
                    <a:gd name="connsiteY4" fmla="*/ 28598 h 28813"/>
                    <a:gd name="connsiteX5" fmla="*/ 5700 w 25868"/>
                    <a:gd name="connsiteY5" fmla="*/ 16255 h 28813"/>
                    <a:gd name="connsiteX6" fmla="*/ 12666 w 25868"/>
                    <a:gd name="connsiteY6" fmla="*/ -1 h 28813"/>
                    <a:gd name="connsiteX7" fmla="*/ 13460 w 25868"/>
                    <a:gd name="connsiteY7" fmla="*/ -1 h 28813"/>
                    <a:gd name="connsiteX8" fmla="*/ 20316 w 25868"/>
                    <a:gd name="connsiteY8" fmla="*/ 16295 h 28813"/>
                    <a:gd name="connsiteX9" fmla="*/ 25867 w 25868"/>
                    <a:gd name="connsiteY9" fmla="*/ 28597 h 28813"/>
                    <a:gd name="connsiteX10" fmla="*/ 25867 w 25868"/>
                    <a:gd name="connsiteY10" fmla="*/ 28813 h 28813"/>
                    <a:gd name="connsiteX11" fmla="*/ 19017 w 25868"/>
                    <a:gd name="connsiteY11" fmla="*/ 28813 h 28813"/>
                    <a:gd name="connsiteX12" fmla="*/ 19017 w 25868"/>
                    <a:gd name="connsiteY12" fmla="*/ 28598 h 28813"/>
                    <a:gd name="connsiteX13" fmla="*/ 17346 w 25868"/>
                    <a:gd name="connsiteY13" fmla="*/ 23188 h 28813"/>
                    <a:gd name="connsiteX14" fmla="*/ 15746 w 25868"/>
                    <a:gd name="connsiteY14" fmla="*/ 18872 h 28813"/>
                    <a:gd name="connsiteX15" fmla="*/ 15711 w 25868"/>
                    <a:gd name="connsiteY15" fmla="*/ 18759 h 28813"/>
                    <a:gd name="connsiteX16" fmla="*/ 12846 w 25868"/>
                    <a:gd name="connsiteY16" fmla="*/ 10778 h 28813"/>
                    <a:gd name="connsiteX17" fmla="*/ 12805 w 25868"/>
                    <a:gd name="connsiteY17" fmla="*/ 10778 h 28813"/>
                    <a:gd name="connsiteX18" fmla="*/ 9795 w 25868"/>
                    <a:gd name="connsiteY18" fmla="*/ 18759 h 28813"/>
                    <a:gd name="connsiteX19" fmla="*/ 9760 w 25868"/>
                    <a:gd name="connsiteY19" fmla="*/ 18872 h 28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868" h="28813">
                      <a:moveTo>
                        <a:pt x="8130" y="23188"/>
                      </a:moveTo>
                      <a:cubicBezTo>
                        <a:pt x="6605" y="26887"/>
                        <a:pt x="6019" y="28377"/>
                        <a:pt x="6384" y="28598"/>
                      </a:cubicBezTo>
                      <a:lnTo>
                        <a:pt x="6384" y="28813"/>
                      </a:lnTo>
                      <a:lnTo>
                        <a:pt x="-1" y="28813"/>
                      </a:lnTo>
                      <a:lnTo>
                        <a:pt x="-1" y="28598"/>
                      </a:lnTo>
                      <a:cubicBezTo>
                        <a:pt x="2290" y="24675"/>
                        <a:pt x="4198" y="20542"/>
                        <a:pt x="5700" y="16255"/>
                      </a:cubicBezTo>
                      <a:lnTo>
                        <a:pt x="12666" y="-1"/>
                      </a:lnTo>
                      <a:lnTo>
                        <a:pt x="13460" y="-1"/>
                      </a:lnTo>
                      <a:lnTo>
                        <a:pt x="20316" y="16295"/>
                      </a:lnTo>
                      <a:cubicBezTo>
                        <a:pt x="21789" y="20556"/>
                        <a:pt x="23651" y="24674"/>
                        <a:pt x="25867" y="28597"/>
                      </a:cubicBezTo>
                      <a:lnTo>
                        <a:pt x="25867" y="28813"/>
                      </a:lnTo>
                      <a:lnTo>
                        <a:pt x="19017" y="28813"/>
                      </a:lnTo>
                      <a:lnTo>
                        <a:pt x="19017" y="28598"/>
                      </a:lnTo>
                      <a:cubicBezTo>
                        <a:pt x="19377" y="28377"/>
                        <a:pt x="18797" y="26853"/>
                        <a:pt x="17346" y="23188"/>
                      </a:cubicBezTo>
                      <a:close/>
                      <a:moveTo>
                        <a:pt x="15746" y="18872"/>
                      </a:moveTo>
                      <a:lnTo>
                        <a:pt x="15711" y="18759"/>
                      </a:lnTo>
                      <a:cubicBezTo>
                        <a:pt x="13646" y="13355"/>
                        <a:pt x="13136" y="11832"/>
                        <a:pt x="12846" y="10778"/>
                      </a:cubicBezTo>
                      <a:lnTo>
                        <a:pt x="12805" y="10778"/>
                      </a:lnTo>
                      <a:cubicBezTo>
                        <a:pt x="12480" y="11832"/>
                        <a:pt x="11935" y="13355"/>
                        <a:pt x="9795" y="18759"/>
                      </a:cubicBezTo>
                      <a:lnTo>
                        <a:pt x="9760" y="18872"/>
                      </a:lnTo>
                      <a:close/>
                    </a:path>
                  </a:pathLst>
                </a:custGeom>
                <a:solidFill>
                  <a:srgbClr val="214272"/>
                </a:solidFill>
                <a:ln w="5760"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0B700CA7-004B-425B-B14B-C55391AB5928}"/>
                    </a:ext>
                  </a:extLst>
                </p:cNvPr>
                <p:cNvSpPr/>
                <p:nvPr/>
              </p:nvSpPr>
              <p:spPr>
                <a:xfrm>
                  <a:off x="10943972" y="6416276"/>
                  <a:ext cx="21303" cy="28303"/>
                </a:xfrm>
                <a:custGeom>
                  <a:avLst/>
                  <a:gdLst>
                    <a:gd name="connsiteX0" fmla="*/ 7945 w 21303"/>
                    <a:gd name="connsiteY0" fmla="*/ 4536 h 28303"/>
                    <a:gd name="connsiteX1" fmla="*/ 2759 w 21303"/>
                    <a:gd name="connsiteY1" fmla="*/ 4536 h 28303"/>
                    <a:gd name="connsiteX2" fmla="*/ 294 w 21303"/>
                    <a:gd name="connsiteY2" fmla="*/ 5114 h 28303"/>
                    <a:gd name="connsiteX3" fmla="*/ -1 w 21303"/>
                    <a:gd name="connsiteY3" fmla="*/ 5114 h 28303"/>
                    <a:gd name="connsiteX4" fmla="*/ -1 w 21303"/>
                    <a:gd name="connsiteY4" fmla="*/ -1 h 28303"/>
                    <a:gd name="connsiteX5" fmla="*/ 21302 w 21303"/>
                    <a:gd name="connsiteY5" fmla="*/ -1 h 28303"/>
                    <a:gd name="connsiteX6" fmla="*/ 21302 w 21303"/>
                    <a:gd name="connsiteY6" fmla="*/ 5114 h 28303"/>
                    <a:gd name="connsiteX7" fmla="*/ 21047 w 21303"/>
                    <a:gd name="connsiteY7" fmla="*/ 5114 h 28303"/>
                    <a:gd name="connsiteX8" fmla="*/ 18576 w 21303"/>
                    <a:gd name="connsiteY8" fmla="*/ 4536 h 28303"/>
                    <a:gd name="connsiteX9" fmla="*/ 13356 w 21303"/>
                    <a:gd name="connsiteY9" fmla="*/ 4536 h 28303"/>
                    <a:gd name="connsiteX10" fmla="*/ 13356 w 21303"/>
                    <a:gd name="connsiteY10" fmla="*/ 15785 h 28303"/>
                    <a:gd name="connsiteX11" fmla="*/ 13895 w 21303"/>
                    <a:gd name="connsiteY11" fmla="*/ 28088 h 28303"/>
                    <a:gd name="connsiteX12" fmla="*/ 13895 w 21303"/>
                    <a:gd name="connsiteY12" fmla="*/ 28303 h 28303"/>
                    <a:gd name="connsiteX13" fmla="*/ 7440 w 21303"/>
                    <a:gd name="connsiteY13" fmla="*/ 28303 h 28303"/>
                    <a:gd name="connsiteX14" fmla="*/ 7440 w 21303"/>
                    <a:gd name="connsiteY14" fmla="*/ 28088 h 28303"/>
                    <a:gd name="connsiteX15" fmla="*/ 7945 w 21303"/>
                    <a:gd name="connsiteY15" fmla="*/ 15785 h 2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303" h="28303">
                      <a:moveTo>
                        <a:pt x="7945" y="4536"/>
                      </a:moveTo>
                      <a:lnTo>
                        <a:pt x="2759" y="4536"/>
                      </a:lnTo>
                      <a:cubicBezTo>
                        <a:pt x="1895" y="4417"/>
                        <a:pt x="1013" y="4623"/>
                        <a:pt x="294" y="5114"/>
                      </a:cubicBezTo>
                      <a:lnTo>
                        <a:pt x="-1" y="5114"/>
                      </a:lnTo>
                      <a:lnTo>
                        <a:pt x="-1" y="-1"/>
                      </a:lnTo>
                      <a:lnTo>
                        <a:pt x="21302" y="-1"/>
                      </a:lnTo>
                      <a:lnTo>
                        <a:pt x="21302" y="5114"/>
                      </a:lnTo>
                      <a:lnTo>
                        <a:pt x="21047" y="5114"/>
                      </a:lnTo>
                      <a:cubicBezTo>
                        <a:pt x="20316" y="4638"/>
                        <a:pt x="19440" y="4433"/>
                        <a:pt x="18576" y="4536"/>
                      </a:cubicBezTo>
                      <a:lnTo>
                        <a:pt x="13356" y="4536"/>
                      </a:lnTo>
                      <a:lnTo>
                        <a:pt x="13356" y="15785"/>
                      </a:lnTo>
                      <a:cubicBezTo>
                        <a:pt x="13356" y="26377"/>
                        <a:pt x="13356" y="28048"/>
                        <a:pt x="13895" y="28088"/>
                      </a:cubicBezTo>
                      <a:lnTo>
                        <a:pt x="13895" y="28303"/>
                      </a:lnTo>
                      <a:lnTo>
                        <a:pt x="7440" y="28303"/>
                      </a:lnTo>
                      <a:lnTo>
                        <a:pt x="7440" y="28088"/>
                      </a:lnTo>
                      <a:cubicBezTo>
                        <a:pt x="7945" y="27793"/>
                        <a:pt x="7945" y="26343"/>
                        <a:pt x="7945" y="15785"/>
                      </a:cubicBezTo>
                      <a:close/>
                    </a:path>
                  </a:pathLst>
                </a:custGeom>
                <a:solidFill>
                  <a:srgbClr val="214272"/>
                </a:solidFill>
                <a:ln w="5760" cap="flat">
                  <a:noFill/>
                  <a:prstDash val="solid"/>
                  <a:miter/>
                </a:ln>
              </p:spPr>
              <p:txBody>
                <a:bodyPr rtlCol="0" anchor="ctr"/>
                <a:lstStyle/>
                <a:p>
                  <a:endParaRPr lang="en-US"/>
                </a:p>
              </p:txBody>
            </p:sp>
            <p:grpSp>
              <p:nvGrpSpPr>
                <p:cNvPr id="80" name="Graphic 17">
                  <a:extLst>
                    <a:ext uri="{FF2B5EF4-FFF2-40B4-BE49-F238E27FC236}">
                      <a16:creationId xmlns:a16="http://schemas.microsoft.com/office/drawing/2014/main" id="{A7089C2D-5AB7-4CFD-9670-5F6D5D3495ED}"/>
                    </a:ext>
                  </a:extLst>
                </p:cNvPr>
                <p:cNvGrpSpPr/>
                <p:nvPr/>
              </p:nvGrpSpPr>
              <p:grpSpPr>
                <a:xfrm>
                  <a:off x="10969823" y="6415906"/>
                  <a:ext cx="39585" cy="29583"/>
                  <a:chOff x="10969823" y="6415906"/>
                  <a:chExt cx="39585" cy="29583"/>
                </a:xfrm>
                <a:solidFill>
                  <a:srgbClr val="214272"/>
                </a:solidFill>
              </p:grpSpPr>
              <p:sp>
                <p:nvSpPr>
                  <p:cNvPr id="81" name="Freeform: Shape 80">
                    <a:extLst>
                      <a:ext uri="{FF2B5EF4-FFF2-40B4-BE49-F238E27FC236}">
                        <a16:creationId xmlns:a16="http://schemas.microsoft.com/office/drawing/2014/main" id="{9E8C375F-FDCB-456F-94B1-7C9B06258963}"/>
                      </a:ext>
                    </a:extLst>
                  </p:cNvPr>
                  <p:cNvSpPr/>
                  <p:nvPr/>
                </p:nvSpPr>
                <p:spPr>
                  <a:xfrm>
                    <a:off x="10969823" y="6416275"/>
                    <a:ext cx="6461" cy="28303"/>
                  </a:xfrm>
                  <a:custGeom>
                    <a:avLst/>
                    <a:gdLst>
                      <a:gd name="connsiteX0" fmla="*/ 5949 w 6461"/>
                      <a:gd name="connsiteY0" fmla="*/ 15785 h 28303"/>
                      <a:gd name="connsiteX1" fmla="*/ 6460 w 6461"/>
                      <a:gd name="connsiteY1" fmla="*/ 28088 h 28303"/>
                      <a:gd name="connsiteX2" fmla="*/ 6460 w 6461"/>
                      <a:gd name="connsiteY2" fmla="*/ 28303 h 28303"/>
                      <a:gd name="connsiteX3" fmla="*/ -1 w 6461"/>
                      <a:gd name="connsiteY3" fmla="*/ 28303 h 28303"/>
                      <a:gd name="connsiteX4" fmla="*/ -1 w 6461"/>
                      <a:gd name="connsiteY4" fmla="*/ 28048 h 28303"/>
                      <a:gd name="connsiteX5" fmla="*/ 509 w 6461"/>
                      <a:gd name="connsiteY5" fmla="*/ 15819 h 28303"/>
                      <a:gd name="connsiteX6" fmla="*/ 509 w 6461"/>
                      <a:gd name="connsiteY6" fmla="*/ 11792 h 28303"/>
                      <a:gd name="connsiteX7" fmla="*/ 39 w 6461"/>
                      <a:gd name="connsiteY7" fmla="*/ 254 h 28303"/>
                      <a:gd name="connsiteX8" fmla="*/ 39 w 6461"/>
                      <a:gd name="connsiteY8" fmla="*/ -1 h 28303"/>
                      <a:gd name="connsiteX9" fmla="*/ 6425 w 6461"/>
                      <a:gd name="connsiteY9" fmla="*/ -1 h 28303"/>
                      <a:gd name="connsiteX10" fmla="*/ 6425 w 6461"/>
                      <a:gd name="connsiteY10" fmla="*/ 254 h 28303"/>
                      <a:gd name="connsiteX11" fmla="*/ 5949 w 6461"/>
                      <a:gd name="connsiteY11" fmla="*/ 11792 h 2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61" h="28303">
                        <a:moveTo>
                          <a:pt x="5949" y="15785"/>
                        </a:moveTo>
                        <a:cubicBezTo>
                          <a:pt x="5949" y="26343"/>
                          <a:pt x="5949" y="27652"/>
                          <a:pt x="6460" y="28088"/>
                        </a:cubicBezTo>
                        <a:lnTo>
                          <a:pt x="6460" y="28303"/>
                        </a:lnTo>
                        <a:lnTo>
                          <a:pt x="-1" y="28303"/>
                        </a:lnTo>
                        <a:lnTo>
                          <a:pt x="-1" y="28048"/>
                        </a:lnTo>
                        <a:cubicBezTo>
                          <a:pt x="509" y="27652"/>
                          <a:pt x="509" y="26343"/>
                          <a:pt x="509" y="15819"/>
                        </a:cubicBezTo>
                        <a:lnTo>
                          <a:pt x="509" y="11792"/>
                        </a:lnTo>
                        <a:cubicBezTo>
                          <a:pt x="509" y="1959"/>
                          <a:pt x="509" y="617"/>
                          <a:pt x="39" y="254"/>
                        </a:cubicBezTo>
                        <a:lnTo>
                          <a:pt x="39" y="-1"/>
                        </a:lnTo>
                        <a:lnTo>
                          <a:pt x="6425" y="-1"/>
                        </a:lnTo>
                        <a:lnTo>
                          <a:pt x="6425" y="254"/>
                        </a:lnTo>
                        <a:cubicBezTo>
                          <a:pt x="5949" y="617"/>
                          <a:pt x="5949" y="1925"/>
                          <a:pt x="5949" y="11792"/>
                        </a:cubicBezTo>
                        <a:close/>
                      </a:path>
                    </a:pathLst>
                  </a:custGeom>
                  <a:solidFill>
                    <a:srgbClr val="214272"/>
                  </a:solidFill>
                  <a:ln w="5760"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55DF084A-33DF-4095-8D19-8E045FFCCF5E}"/>
                      </a:ext>
                    </a:extLst>
                  </p:cNvPr>
                  <p:cNvSpPr/>
                  <p:nvPr/>
                </p:nvSpPr>
                <p:spPr>
                  <a:xfrm>
                    <a:off x="10979833" y="6415906"/>
                    <a:ext cx="29575" cy="29583"/>
                  </a:xfrm>
                  <a:custGeom>
                    <a:avLst/>
                    <a:gdLst>
                      <a:gd name="connsiteX0" fmla="*/ 29568 w 29575"/>
                      <a:gd name="connsiteY0" fmla="*/ 14377 h 29583"/>
                      <a:gd name="connsiteX1" fmla="*/ 15201 w 29575"/>
                      <a:gd name="connsiteY1" fmla="*/ 29577 h 29583"/>
                      <a:gd name="connsiteX2" fmla="*/ 5 w 29575"/>
                      <a:gd name="connsiteY2" fmla="*/ 15210 h 29583"/>
                      <a:gd name="connsiteX3" fmla="*/ 14371 w 29575"/>
                      <a:gd name="connsiteY3" fmla="*/ 10 h 29583"/>
                      <a:gd name="connsiteX4" fmla="*/ 15091 w 29575"/>
                      <a:gd name="connsiteY4" fmla="*/ 7 h 29583"/>
                      <a:gd name="connsiteX5" fmla="*/ 29568 w 29575"/>
                      <a:gd name="connsiteY5" fmla="*/ 13561 h 29583"/>
                      <a:gd name="connsiteX6" fmla="*/ 29568 w 29575"/>
                      <a:gd name="connsiteY6" fmla="*/ 14343 h 29583"/>
                      <a:gd name="connsiteX7" fmla="*/ 23912 w 29575"/>
                      <a:gd name="connsiteY7" fmla="*/ 14484 h 29583"/>
                      <a:gd name="connsiteX8" fmla="*/ 15218 w 29575"/>
                      <a:gd name="connsiteY8" fmla="*/ 4917 h 29583"/>
                      <a:gd name="connsiteX9" fmla="*/ 5654 w 29575"/>
                      <a:gd name="connsiteY9" fmla="*/ 13609 h 29583"/>
                      <a:gd name="connsiteX10" fmla="*/ 5654 w 29575"/>
                      <a:gd name="connsiteY10" fmla="*/ 14558 h 29583"/>
                      <a:gd name="connsiteX11" fmla="*/ 14458 w 29575"/>
                      <a:gd name="connsiteY11" fmla="*/ 24167 h 29583"/>
                      <a:gd name="connsiteX12" fmla="*/ 14876 w 29575"/>
                      <a:gd name="connsiteY12" fmla="*/ 24176 h 29583"/>
                      <a:gd name="connsiteX13" fmla="*/ 23930 w 29575"/>
                      <a:gd name="connsiteY13" fmla="*/ 15071 h 29583"/>
                      <a:gd name="connsiteX14" fmla="*/ 23912 w 29575"/>
                      <a:gd name="connsiteY14" fmla="*/ 14524 h 29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575" h="29583">
                        <a:moveTo>
                          <a:pt x="29568" y="14377"/>
                        </a:moveTo>
                        <a:cubicBezTo>
                          <a:pt x="29800" y="22542"/>
                          <a:pt x="23367" y="29347"/>
                          <a:pt x="15201" y="29577"/>
                        </a:cubicBezTo>
                        <a:cubicBezTo>
                          <a:pt x="7040" y="29807"/>
                          <a:pt x="231" y="23375"/>
                          <a:pt x="5" y="15210"/>
                        </a:cubicBezTo>
                        <a:cubicBezTo>
                          <a:pt x="-227" y="7045"/>
                          <a:pt x="6205" y="240"/>
                          <a:pt x="14371" y="10"/>
                        </a:cubicBezTo>
                        <a:cubicBezTo>
                          <a:pt x="14609" y="3"/>
                          <a:pt x="14853" y="2"/>
                          <a:pt x="15091" y="7"/>
                        </a:cubicBezTo>
                        <a:cubicBezTo>
                          <a:pt x="22834" y="-247"/>
                          <a:pt x="29312" y="5821"/>
                          <a:pt x="29568" y="13561"/>
                        </a:cubicBezTo>
                        <a:cubicBezTo>
                          <a:pt x="29573" y="13822"/>
                          <a:pt x="29573" y="14082"/>
                          <a:pt x="29568" y="14343"/>
                        </a:cubicBezTo>
                        <a:close/>
                        <a:moveTo>
                          <a:pt x="23912" y="14484"/>
                        </a:moveTo>
                        <a:cubicBezTo>
                          <a:pt x="24150" y="9442"/>
                          <a:pt x="20258" y="5159"/>
                          <a:pt x="15218" y="4917"/>
                        </a:cubicBezTo>
                        <a:cubicBezTo>
                          <a:pt x="10178" y="4675"/>
                          <a:pt x="5892" y="8566"/>
                          <a:pt x="5654" y="13609"/>
                        </a:cubicBezTo>
                        <a:cubicBezTo>
                          <a:pt x="5636" y="13925"/>
                          <a:pt x="5636" y="14242"/>
                          <a:pt x="5654" y="14558"/>
                        </a:cubicBezTo>
                        <a:cubicBezTo>
                          <a:pt x="5433" y="19642"/>
                          <a:pt x="9372" y="23944"/>
                          <a:pt x="14458" y="24167"/>
                        </a:cubicBezTo>
                        <a:cubicBezTo>
                          <a:pt x="14598" y="24173"/>
                          <a:pt x="14737" y="24176"/>
                          <a:pt x="14876" y="24176"/>
                        </a:cubicBezTo>
                        <a:cubicBezTo>
                          <a:pt x="19893" y="24161"/>
                          <a:pt x="23941" y="20085"/>
                          <a:pt x="23930" y="15071"/>
                        </a:cubicBezTo>
                        <a:cubicBezTo>
                          <a:pt x="23930" y="14888"/>
                          <a:pt x="23924" y="14706"/>
                          <a:pt x="23912" y="14524"/>
                        </a:cubicBezTo>
                        <a:close/>
                      </a:path>
                    </a:pathLst>
                  </a:custGeom>
                  <a:solidFill>
                    <a:srgbClr val="214272"/>
                  </a:solidFill>
                  <a:ln w="5760" cap="flat">
                    <a:noFill/>
                    <a:prstDash val="solid"/>
                    <a:miter/>
                  </a:ln>
                </p:spPr>
                <p:txBody>
                  <a:bodyPr rtlCol="0" anchor="ctr"/>
                  <a:lstStyle/>
                  <a:p>
                    <a:endParaRPr lang="en-US"/>
                  </a:p>
                </p:txBody>
              </p:sp>
            </p:grpSp>
            <p:sp>
              <p:nvSpPr>
                <p:cNvPr id="83" name="Freeform: Shape 82">
                  <a:extLst>
                    <a:ext uri="{FF2B5EF4-FFF2-40B4-BE49-F238E27FC236}">
                      <a16:creationId xmlns:a16="http://schemas.microsoft.com/office/drawing/2014/main" id="{EEB83AB2-40D9-41E4-AAA9-F2601D0A71E5}"/>
                    </a:ext>
                  </a:extLst>
                </p:cNvPr>
                <p:cNvSpPr/>
                <p:nvPr/>
              </p:nvSpPr>
              <p:spPr>
                <a:xfrm>
                  <a:off x="11013178" y="6415987"/>
                  <a:ext cx="24313" cy="28954"/>
                </a:xfrm>
                <a:custGeom>
                  <a:avLst/>
                  <a:gdLst>
                    <a:gd name="connsiteX0" fmla="*/ 23872 w 24313"/>
                    <a:gd name="connsiteY0" fmla="*/ 28954 h 28954"/>
                    <a:gd name="connsiteX1" fmla="*/ 23187 w 24313"/>
                    <a:gd name="connsiteY1" fmla="*/ 28954 h 28954"/>
                    <a:gd name="connsiteX2" fmla="*/ 10555 w 24313"/>
                    <a:gd name="connsiteY2" fmla="*/ 16471 h 28954"/>
                    <a:gd name="connsiteX3" fmla="*/ 5474 w 24313"/>
                    <a:gd name="connsiteY3" fmla="*/ 11141 h 28954"/>
                    <a:gd name="connsiteX4" fmla="*/ 5404 w 24313"/>
                    <a:gd name="connsiteY4" fmla="*/ 11141 h 28954"/>
                    <a:gd name="connsiteX5" fmla="*/ 5474 w 24313"/>
                    <a:gd name="connsiteY5" fmla="*/ 16652 h 28954"/>
                    <a:gd name="connsiteX6" fmla="*/ 5949 w 24313"/>
                    <a:gd name="connsiteY6" fmla="*/ 28377 h 28954"/>
                    <a:gd name="connsiteX7" fmla="*/ 5949 w 24313"/>
                    <a:gd name="connsiteY7" fmla="*/ 28592 h 28954"/>
                    <a:gd name="connsiteX8" fmla="*/ -1 w 24313"/>
                    <a:gd name="connsiteY8" fmla="*/ 28592 h 28954"/>
                    <a:gd name="connsiteX9" fmla="*/ -1 w 24313"/>
                    <a:gd name="connsiteY9" fmla="*/ 28376 h 28954"/>
                    <a:gd name="connsiteX10" fmla="*/ 468 w 24313"/>
                    <a:gd name="connsiteY10" fmla="*/ 16074 h 28954"/>
                    <a:gd name="connsiteX11" fmla="*/ 468 w 24313"/>
                    <a:gd name="connsiteY11" fmla="*/ -1 h 28954"/>
                    <a:gd name="connsiteX12" fmla="*/ 1193 w 24313"/>
                    <a:gd name="connsiteY12" fmla="*/ -1 h 28954"/>
                    <a:gd name="connsiteX13" fmla="*/ 14040 w 24313"/>
                    <a:gd name="connsiteY13" fmla="*/ 12845 h 28954"/>
                    <a:gd name="connsiteX14" fmla="*/ 18831 w 24313"/>
                    <a:gd name="connsiteY14" fmla="*/ 17926 h 28954"/>
                    <a:gd name="connsiteX15" fmla="*/ 18936 w 24313"/>
                    <a:gd name="connsiteY15" fmla="*/ 17926 h 28954"/>
                    <a:gd name="connsiteX16" fmla="*/ 18901 w 24313"/>
                    <a:gd name="connsiteY16" fmla="*/ 11645 h 28954"/>
                    <a:gd name="connsiteX17" fmla="*/ 18396 w 24313"/>
                    <a:gd name="connsiteY17" fmla="*/ 509 h 28954"/>
                    <a:gd name="connsiteX18" fmla="*/ 18396 w 24313"/>
                    <a:gd name="connsiteY18" fmla="*/ 288 h 28954"/>
                    <a:gd name="connsiteX19" fmla="*/ 24312 w 24313"/>
                    <a:gd name="connsiteY19" fmla="*/ 288 h 28954"/>
                    <a:gd name="connsiteX20" fmla="*/ 24312 w 24313"/>
                    <a:gd name="connsiteY20" fmla="*/ 509 h 28954"/>
                    <a:gd name="connsiteX21" fmla="*/ 23872 w 24313"/>
                    <a:gd name="connsiteY21" fmla="*/ 12081 h 2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313" h="28954">
                      <a:moveTo>
                        <a:pt x="23872" y="28954"/>
                      </a:moveTo>
                      <a:lnTo>
                        <a:pt x="23187" y="28954"/>
                      </a:lnTo>
                      <a:cubicBezTo>
                        <a:pt x="16836" y="22712"/>
                        <a:pt x="13025" y="18940"/>
                        <a:pt x="10555" y="16471"/>
                      </a:cubicBezTo>
                      <a:cubicBezTo>
                        <a:pt x="8815" y="14732"/>
                        <a:pt x="7544" y="13463"/>
                        <a:pt x="5474" y="11141"/>
                      </a:cubicBezTo>
                      <a:lnTo>
                        <a:pt x="5404" y="11141"/>
                      </a:lnTo>
                      <a:cubicBezTo>
                        <a:pt x="5474" y="12591"/>
                        <a:pt x="5474" y="13712"/>
                        <a:pt x="5474" y="16652"/>
                      </a:cubicBezTo>
                      <a:cubicBezTo>
                        <a:pt x="5474" y="26632"/>
                        <a:pt x="5474" y="28156"/>
                        <a:pt x="5949" y="28377"/>
                      </a:cubicBezTo>
                      <a:lnTo>
                        <a:pt x="5949" y="28592"/>
                      </a:lnTo>
                      <a:lnTo>
                        <a:pt x="-1" y="28592"/>
                      </a:lnTo>
                      <a:lnTo>
                        <a:pt x="-1" y="28376"/>
                      </a:lnTo>
                      <a:cubicBezTo>
                        <a:pt x="468" y="28156"/>
                        <a:pt x="468" y="26632"/>
                        <a:pt x="468" y="16074"/>
                      </a:cubicBezTo>
                      <a:lnTo>
                        <a:pt x="468" y="-1"/>
                      </a:lnTo>
                      <a:lnTo>
                        <a:pt x="1193" y="-1"/>
                      </a:lnTo>
                      <a:cubicBezTo>
                        <a:pt x="7730" y="6496"/>
                        <a:pt x="11575" y="10342"/>
                        <a:pt x="14040" y="12845"/>
                      </a:cubicBezTo>
                      <a:cubicBezTo>
                        <a:pt x="15635" y="14477"/>
                        <a:pt x="17086" y="15927"/>
                        <a:pt x="18831" y="17926"/>
                      </a:cubicBezTo>
                      <a:lnTo>
                        <a:pt x="18936" y="17926"/>
                      </a:lnTo>
                      <a:cubicBezTo>
                        <a:pt x="18901" y="16216"/>
                        <a:pt x="18901" y="15020"/>
                        <a:pt x="18901" y="11645"/>
                      </a:cubicBezTo>
                      <a:cubicBezTo>
                        <a:pt x="18901" y="2248"/>
                        <a:pt x="18901" y="724"/>
                        <a:pt x="18396" y="509"/>
                      </a:cubicBezTo>
                      <a:lnTo>
                        <a:pt x="18396" y="288"/>
                      </a:lnTo>
                      <a:lnTo>
                        <a:pt x="24312" y="288"/>
                      </a:lnTo>
                      <a:lnTo>
                        <a:pt x="24312" y="509"/>
                      </a:lnTo>
                      <a:cubicBezTo>
                        <a:pt x="23872" y="724"/>
                        <a:pt x="23872" y="2248"/>
                        <a:pt x="23872" y="12081"/>
                      </a:cubicBezTo>
                      <a:close/>
                    </a:path>
                  </a:pathLst>
                </a:custGeom>
                <a:solidFill>
                  <a:srgbClr val="214272"/>
                </a:solidFill>
                <a:ln w="5760" cap="flat">
                  <a:noFill/>
                  <a:prstDash val="solid"/>
                  <a:miter/>
                </a:ln>
              </p:spPr>
              <p:txBody>
                <a:bodyPr rtlCol="0" anchor="ctr"/>
                <a:lstStyle/>
                <a:p>
                  <a:endParaRPr lang="en-US"/>
                </a:p>
              </p:txBody>
            </p:sp>
          </p:grpSp>
        </p:grpSp>
        <p:sp>
          <p:nvSpPr>
            <p:cNvPr id="84" name="Freeform: Shape 83">
              <a:extLst>
                <a:ext uri="{FF2B5EF4-FFF2-40B4-BE49-F238E27FC236}">
                  <a16:creationId xmlns:a16="http://schemas.microsoft.com/office/drawing/2014/main" id="{67FEB11C-8244-44A4-9B05-A59243804EA7}"/>
                </a:ext>
              </a:extLst>
            </p:cNvPr>
            <p:cNvSpPr/>
            <p:nvPr/>
          </p:nvSpPr>
          <p:spPr>
            <a:xfrm>
              <a:off x="10311051" y="6687160"/>
              <a:ext cx="23442" cy="36587"/>
            </a:xfrm>
            <a:custGeom>
              <a:avLst/>
              <a:gdLst>
                <a:gd name="connsiteX0" fmla="*/ 23390 w 23442"/>
                <a:gd name="connsiteY0" fmla="*/ 35450 h 36587"/>
                <a:gd name="connsiteX1" fmla="*/ 13298 w 23442"/>
                <a:gd name="connsiteY1" fmla="*/ 36587 h 36587"/>
                <a:gd name="connsiteX2" fmla="*/ -1 w 23442"/>
                <a:gd name="connsiteY2" fmla="*/ 18319 h 36587"/>
                <a:gd name="connsiteX3" fmla="*/ 13298 w 23442"/>
                <a:gd name="connsiteY3" fmla="*/ -1 h 36587"/>
                <a:gd name="connsiteX4" fmla="*/ 23441 w 23442"/>
                <a:gd name="connsiteY4" fmla="*/ 1294 h 36587"/>
                <a:gd name="connsiteX5" fmla="*/ 23234 w 23442"/>
                <a:gd name="connsiteY5" fmla="*/ 5951 h 36587"/>
                <a:gd name="connsiteX6" fmla="*/ 14074 w 23442"/>
                <a:gd name="connsiteY6" fmla="*/ 5123 h 36587"/>
                <a:gd name="connsiteX7" fmla="*/ 5950 w 23442"/>
                <a:gd name="connsiteY7" fmla="*/ 18319 h 36587"/>
                <a:gd name="connsiteX8" fmla="*/ 14230 w 23442"/>
                <a:gd name="connsiteY8" fmla="*/ 31465 h 36587"/>
                <a:gd name="connsiteX9" fmla="*/ 23234 w 23442"/>
                <a:gd name="connsiteY9" fmla="*/ 30688 h 3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42" h="36587">
                  <a:moveTo>
                    <a:pt x="23390" y="35450"/>
                  </a:moveTo>
                  <a:cubicBezTo>
                    <a:pt x="20068" y="36134"/>
                    <a:pt x="16690" y="36514"/>
                    <a:pt x="13298" y="36587"/>
                  </a:cubicBezTo>
                  <a:cubicBezTo>
                    <a:pt x="2482" y="36587"/>
                    <a:pt x="-1" y="30430"/>
                    <a:pt x="-1" y="18319"/>
                  </a:cubicBezTo>
                  <a:cubicBezTo>
                    <a:pt x="-1" y="5537"/>
                    <a:pt x="2689" y="-1"/>
                    <a:pt x="13298" y="-1"/>
                  </a:cubicBezTo>
                  <a:cubicBezTo>
                    <a:pt x="16715" y="80"/>
                    <a:pt x="20114" y="514"/>
                    <a:pt x="23441" y="1294"/>
                  </a:cubicBezTo>
                  <a:lnTo>
                    <a:pt x="23234" y="5951"/>
                  </a:lnTo>
                  <a:cubicBezTo>
                    <a:pt x="20204" y="5460"/>
                    <a:pt x="17143" y="5184"/>
                    <a:pt x="14074" y="5123"/>
                  </a:cubicBezTo>
                  <a:cubicBezTo>
                    <a:pt x="7553" y="5123"/>
                    <a:pt x="5950" y="8279"/>
                    <a:pt x="5950" y="18319"/>
                  </a:cubicBezTo>
                  <a:cubicBezTo>
                    <a:pt x="5950" y="28049"/>
                    <a:pt x="7243" y="31465"/>
                    <a:pt x="14230" y="31465"/>
                  </a:cubicBezTo>
                  <a:cubicBezTo>
                    <a:pt x="17245" y="31404"/>
                    <a:pt x="20253" y="31144"/>
                    <a:pt x="23234" y="30688"/>
                  </a:cubicBezTo>
                  <a:close/>
                </a:path>
              </a:pathLst>
            </a:custGeom>
            <a:solidFill>
              <a:srgbClr val="616DC6"/>
            </a:solidFill>
            <a:ln w="5760"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33F61D69-85EA-41F0-A738-6494C2AB2991}"/>
                </a:ext>
              </a:extLst>
            </p:cNvPr>
            <p:cNvSpPr/>
            <p:nvPr/>
          </p:nvSpPr>
          <p:spPr>
            <a:xfrm>
              <a:off x="10338269" y="6696734"/>
              <a:ext cx="23081" cy="27062"/>
            </a:xfrm>
            <a:custGeom>
              <a:avLst/>
              <a:gdLst>
                <a:gd name="connsiteX0" fmla="*/ 20803 w 23081"/>
                <a:gd name="connsiteY0" fmla="*/ 20337 h 27062"/>
                <a:gd name="connsiteX1" fmla="*/ 22874 w 23081"/>
                <a:gd name="connsiteY1" fmla="*/ 22714 h 27062"/>
                <a:gd name="connsiteX2" fmla="*/ 23080 w 23081"/>
                <a:gd name="connsiteY2" fmla="*/ 22719 h 27062"/>
                <a:gd name="connsiteX3" fmla="*/ 22924 w 23081"/>
                <a:gd name="connsiteY3" fmla="*/ 27012 h 27062"/>
                <a:gd name="connsiteX4" fmla="*/ 16042 w 23081"/>
                <a:gd name="connsiteY4" fmla="*/ 25098 h 27062"/>
                <a:gd name="connsiteX5" fmla="*/ 7710 w 23081"/>
                <a:gd name="connsiteY5" fmla="*/ 27012 h 27062"/>
                <a:gd name="connsiteX6" fmla="*/ -1 w 23081"/>
                <a:gd name="connsiteY6" fmla="*/ 18784 h 27062"/>
                <a:gd name="connsiteX7" fmla="*/ 8538 w 23081"/>
                <a:gd name="connsiteY7" fmla="*/ 10970 h 27062"/>
                <a:gd name="connsiteX8" fmla="*/ 15214 w 23081"/>
                <a:gd name="connsiteY8" fmla="*/ 10401 h 27062"/>
                <a:gd name="connsiteX9" fmla="*/ 15214 w 23081"/>
                <a:gd name="connsiteY9" fmla="*/ 8538 h 27062"/>
                <a:gd name="connsiteX10" fmla="*/ 11435 w 23081"/>
                <a:gd name="connsiteY10" fmla="*/ 4812 h 27062"/>
                <a:gd name="connsiteX11" fmla="*/ 1707 w 23081"/>
                <a:gd name="connsiteY11" fmla="*/ 5329 h 27062"/>
                <a:gd name="connsiteX12" fmla="*/ 1499 w 23081"/>
                <a:gd name="connsiteY12" fmla="*/ 1344 h 27062"/>
                <a:gd name="connsiteX13" fmla="*/ 11901 w 23081"/>
                <a:gd name="connsiteY13" fmla="*/ -1 h 27062"/>
                <a:gd name="connsiteX14" fmla="*/ 20803 w 23081"/>
                <a:gd name="connsiteY14" fmla="*/ 8538 h 27062"/>
                <a:gd name="connsiteX15" fmla="*/ 9211 w 23081"/>
                <a:gd name="connsiteY15" fmla="*/ 14955 h 27062"/>
                <a:gd name="connsiteX16" fmla="*/ 5640 w 23081"/>
                <a:gd name="connsiteY16" fmla="*/ 18630 h 27062"/>
                <a:gd name="connsiteX17" fmla="*/ 8796 w 23081"/>
                <a:gd name="connsiteY17" fmla="*/ 22408 h 27062"/>
                <a:gd name="connsiteX18" fmla="*/ 15214 w 23081"/>
                <a:gd name="connsiteY18" fmla="*/ 21269 h 27062"/>
                <a:gd name="connsiteX19" fmla="*/ 15214 w 23081"/>
                <a:gd name="connsiteY19" fmla="*/ 14386 h 2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081" h="27062">
                  <a:moveTo>
                    <a:pt x="20803" y="20337"/>
                  </a:moveTo>
                  <a:cubicBezTo>
                    <a:pt x="20719" y="21566"/>
                    <a:pt x="21646" y="22629"/>
                    <a:pt x="22874" y="22714"/>
                  </a:cubicBezTo>
                  <a:cubicBezTo>
                    <a:pt x="22943" y="22719"/>
                    <a:pt x="23011" y="22720"/>
                    <a:pt x="23080" y="22719"/>
                  </a:cubicBezTo>
                  <a:lnTo>
                    <a:pt x="22924" y="27012"/>
                  </a:lnTo>
                  <a:cubicBezTo>
                    <a:pt x="20471" y="27259"/>
                    <a:pt x="18015" y="26576"/>
                    <a:pt x="16042" y="25098"/>
                  </a:cubicBezTo>
                  <a:cubicBezTo>
                    <a:pt x="13410" y="26255"/>
                    <a:pt x="10583" y="26905"/>
                    <a:pt x="7710" y="27012"/>
                  </a:cubicBezTo>
                  <a:cubicBezTo>
                    <a:pt x="2587" y="27012"/>
                    <a:pt x="-1" y="24168"/>
                    <a:pt x="-1" y="18784"/>
                  </a:cubicBezTo>
                  <a:cubicBezTo>
                    <a:pt x="-1" y="13299"/>
                    <a:pt x="3000" y="11436"/>
                    <a:pt x="8538" y="10970"/>
                  </a:cubicBezTo>
                  <a:lnTo>
                    <a:pt x="15214" y="10401"/>
                  </a:lnTo>
                  <a:lnTo>
                    <a:pt x="15214" y="8538"/>
                  </a:lnTo>
                  <a:cubicBezTo>
                    <a:pt x="15214" y="5692"/>
                    <a:pt x="13971" y="4812"/>
                    <a:pt x="11435" y="4812"/>
                  </a:cubicBezTo>
                  <a:cubicBezTo>
                    <a:pt x="7969" y="4812"/>
                    <a:pt x="1707" y="5329"/>
                    <a:pt x="1707" y="5329"/>
                  </a:cubicBezTo>
                  <a:lnTo>
                    <a:pt x="1499" y="1344"/>
                  </a:lnTo>
                  <a:cubicBezTo>
                    <a:pt x="4914" y="555"/>
                    <a:pt x="8398" y="105"/>
                    <a:pt x="11901" y="-1"/>
                  </a:cubicBezTo>
                  <a:cubicBezTo>
                    <a:pt x="18215" y="-1"/>
                    <a:pt x="20803" y="2639"/>
                    <a:pt x="20803" y="8538"/>
                  </a:cubicBezTo>
                  <a:close/>
                  <a:moveTo>
                    <a:pt x="9211" y="14955"/>
                  </a:moveTo>
                  <a:cubicBezTo>
                    <a:pt x="6830" y="15162"/>
                    <a:pt x="5640" y="16301"/>
                    <a:pt x="5640" y="18630"/>
                  </a:cubicBezTo>
                  <a:cubicBezTo>
                    <a:pt x="5640" y="20959"/>
                    <a:pt x="6623" y="22408"/>
                    <a:pt x="8796" y="22408"/>
                  </a:cubicBezTo>
                  <a:cubicBezTo>
                    <a:pt x="10977" y="22316"/>
                    <a:pt x="13135" y="21933"/>
                    <a:pt x="15214" y="21269"/>
                  </a:cubicBezTo>
                  <a:lnTo>
                    <a:pt x="15214" y="14386"/>
                  </a:lnTo>
                  <a:close/>
                </a:path>
              </a:pathLst>
            </a:custGeom>
            <a:solidFill>
              <a:srgbClr val="616DC6"/>
            </a:solidFill>
            <a:ln w="5760"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088DCD68-7262-46EE-94B0-21395E4413BD}"/>
                </a:ext>
              </a:extLst>
            </p:cNvPr>
            <p:cNvSpPr/>
            <p:nvPr/>
          </p:nvSpPr>
          <p:spPr>
            <a:xfrm>
              <a:off x="10366471" y="6686539"/>
              <a:ext cx="5641" cy="36640"/>
            </a:xfrm>
            <a:custGeom>
              <a:avLst/>
              <a:gdLst>
                <a:gd name="connsiteX0" fmla="*/ -1 w 5641"/>
                <a:gd name="connsiteY0" fmla="*/ -1 h 36640"/>
                <a:gd name="connsiteX1" fmla="*/ 5640 w 5641"/>
                <a:gd name="connsiteY1" fmla="*/ -1 h 36640"/>
                <a:gd name="connsiteX2" fmla="*/ 5640 w 5641"/>
                <a:gd name="connsiteY2" fmla="*/ 36640 h 36640"/>
                <a:gd name="connsiteX3" fmla="*/ -1 w 5641"/>
                <a:gd name="connsiteY3" fmla="*/ 36640 h 36640"/>
              </a:gdLst>
              <a:ahLst/>
              <a:cxnLst>
                <a:cxn ang="0">
                  <a:pos x="connsiteX0" y="connsiteY0"/>
                </a:cxn>
                <a:cxn ang="0">
                  <a:pos x="connsiteX1" y="connsiteY1"/>
                </a:cxn>
                <a:cxn ang="0">
                  <a:pos x="connsiteX2" y="connsiteY2"/>
                </a:cxn>
                <a:cxn ang="0">
                  <a:pos x="connsiteX3" y="connsiteY3"/>
                </a:cxn>
              </a:cxnLst>
              <a:rect l="l" t="t" r="r" b="b"/>
              <a:pathLst>
                <a:path w="5641" h="36640">
                  <a:moveTo>
                    <a:pt x="-1" y="-1"/>
                  </a:moveTo>
                  <a:lnTo>
                    <a:pt x="5640" y="-1"/>
                  </a:lnTo>
                  <a:lnTo>
                    <a:pt x="5640" y="36640"/>
                  </a:lnTo>
                  <a:lnTo>
                    <a:pt x="-1" y="36640"/>
                  </a:lnTo>
                  <a:close/>
                </a:path>
              </a:pathLst>
            </a:custGeom>
            <a:solidFill>
              <a:srgbClr val="616DC6"/>
            </a:solidFill>
            <a:ln w="5760"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57B72CA9-6625-4EAB-923D-42D0B413B880}"/>
                </a:ext>
              </a:extLst>
            </p:cNvPr>
            <p:cNvSpPr/>
            <p:nvPr/>
          </p:nvSpPr>
          <p:spPr>
            <a:xfrm>
              <a:off x="10379251" y="6686953"/>
              <a:ext cx="5641" cy="36227"/>
            </a:xfrm>
            <a:custGeom>
              <a:avLst/>
              <a:gdLst>
                <a:gd name="connsiteX0" fmla="*/ -1 w 5641"/>
                <a:gd name="connsiteY0" fmla="*/ -1 h 36227"/>
                <a:gd name="connsiteX1" fmla="*/ 5640 w 5641"/>
                <a:gd name="connsiteY1" fmla="*/ -1 h 36227"/>
                <a:gd name="connsiteX2" fmla="*/ 5640 w 5641"/>
                <a:gd name="connsiteY2" fmla="*/ 5951 h 36227"/>
                <a:gd name="connsiteX3" fmla="*/ -1 w 5641"/>
                <a:gd name="connsiteY3" fmla="*/ 5951 h 36227"/>
                <a:gd name="connsiteX4" fmla="*/ -1 w 5641"/>
                <a:gd name="connsiteY4" fmla="*/ 10349 h 36227"/>
                <a:gd name="connsiteX5" fmla="*/ 5640 w 5641"/>
                <a:gd name="connsiteY5" fmla="*/ 10349 h 36227"/>
                <a:gd name="connsiteX6" fmla="*/ 5640 w 5641"/>
                <a:gd name="connsiteY6" fmla="*/ 36226 h 36227"/>
                <a:gd name="connsiteX7" fmla="*/ -1 w 5641"/>
                <a:gd name="connsiteY7" fmla="*/ 36226 h 36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41" h="36227">
                  <a:moveTo>
                    <a:pt x="-1" y="-1"/>
                  </a:moveTo>
                  <a:lnTo>
                    <a:pt x="5640" y="-1"/>
                  </a:lnTo>
                  <a:lnTo>
                    <a:pt x="5640" y="5951"/>
                  </a:lnTo>
                  <a:lnTo>
                    <a:pt x="-1" y="5951"/>
                  </a:lnTo>
                  <a:close/>
                  <a:moveTo>
                    <a:pt x="-1" y="10349"/>
                  </a:moveTo>
                  <a:lnTo>
                    <a:pt x="5640" y="10349"/>
                  </a:lnTo>
                  <a:lnTo>
                    <a:pt x="5640" y="36226"/>
                  </a:lnTo>
                  <a:lnTo>
                    <a:pt x="-1" y="36226"/>
                  </a:lnTo>
                  <a:close/>
                </a:path>
              </a:pathLst>
            </a:custGeom>
            <a:solidFill>
              <a:srgbClr val="616DC6"/>
            </a:solidFill>
            <a:ln w="5760"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9CBCAFA0-4E39-4023-8B1B-2E34D21DE5BD}"/>
                </a:ext>
              </a:extLst>
            </p:cNvPr>
            <p:cNvSpPr/>
            <p:nvPr/>
          </p:nvSpPr>
          <p:spPr>
            <a:xfrm>
              <a:off x="10389910" y="6685969"/>
              <a:ext cx="15888" cy="37210"/>
            </a:xfrm>
            <a:custGeom>
              <a:avLst/>
              <a:gdLst>
                <a:gd name="connsiteX0" fmla="*/ 8590 w 15888"/>
                <a:gd name="connsiteY0" fmla="*/ 37209 h 37210"/>
                <a:gd name="connsiteX1" fmla="*/ 3000 w 15888"/>
                <a:gd name="connsiteY1" fmla="*/ 37209 h 37210"/>
                <a:gd name="connsiteX2" fmla="*/ 3000 w 15888"/>
                <a:gd name="connsiteY2" fmla="*/ 16147 h 37210"/>
                <a:gd name="connsiteX3" fmla="*/ -1 w 15888"/>
                <a:gd name="connsiteY3" fmla="*/ 16147 h 37210"/>
                <a:gd name="connsiteX4" fmla="*/ -1 w 15888"/>
                <a:gd name="connsiteY4" fmla="*/ 11332 h 37210"/>
                <a:gd name="connsiteX5" fmla="*/ 3000 w 15888"/>
                <a:gd name="connsiteY5" fmla="*/ 11332 h 37210"/>
                <a:gd name="connsiteX6" fmla="*/ 3000 w 15888"/>
                <a:gd name="connsiteY6" fmla="*/ 9677 h 37210"/>
                <a:gd name="connsiteX7" fmla="*/ 10298 w 15888"/>
                <a:gd name="connsiteY7" fmla="*/ -1 h 37210"/>
                <a:gd name="connsiteX8" fmla="*/ 15887 w 15888"/>
                <a:gd name="connsiteY8" fmla="*/ 517 h 37210"/>
                <a:gd name="connsiteX9" fmla="*/ 15835 w 15888"/>
                <a:gd name="connsiteY9" fmla="*/ 5124 h 37210"/>
                <a:gd name="connsiteX10" fmla="*/ 11695 w 15888"/>
                <a:gd name="connsiteY10" fmla="*/ 5020 h 37210"/>
                <a:gd name="connsiteX11" fmla="*/ 8590 w 15888"/>
                <a:gd name="connsiteY11" fmla="*/ 9729 h 37210"/>
                <a:gd name="connsiteX12" fmla="*/ 8590 w 15888"/>
                <a:gd name="connsiteY12" fmla="*/ 11332 h 37210"/>
                <a:gd name="connsiteX13" fmla="*/ 15421 w 15888"/>
                <a:gd name="connsiteY13" fmla="*/ 11332 h 37210"/>
                <a:gd name="connsiteX14" fmla="*/ 15421 w 15888"/>
                <a:gd name="connsiteY14" fmla="*/ 16147 h 37210"/>
                <a:gd name="connsiteX15" fmla="*/ 8590 w 15888"/>
                <a:gd name="connsiteY15" fmla="*/ 16147 h 3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888" h="37210">
                  <a:moveTo>
                    <a:pt x="8590" y="37209"/>
                  </a:moveTo>
                  <a:lnTo>
                    <a:pt x="3000" y="37209"/>
                  </a:lnTo>
                  <a:lnTo>
                    <a:pt x="3000" y="16147"/>
                  </a:lnTo>
                  <a:lnTo>
                    <a:pt x="-1" y="16147"/>
                  </a:lnTo>
                  <a:lnTo>
                    <a:pt x="-1" y="11332"/>
                  </a:lnTo>
                  <a:lnTo>
                    <a:pt x="3000" y="11332"/>
                  </a:lnTo>
                  <a:lnTo>
                    <a:pt x="3000" y="9677"/>
                  </a:lnTo>
                  <a:cubicBezTo>
                    <a:pt x="3000" y="2225"/>
                    <a:pt x="4916" y="-1"/>
                    <a:pt x="10298" y="-1"/>
                  </a:cubicBezTo>
                  <a:cubicBezTo>
                    <a:pt x="12057" y="-1"/>
                    <a:pt x="15887" y="517"/>
                    <a:pt x="15887" y="517"/>
                  </a:cubicBezTo>
                  <a:lnTo>
                    <a:pt x="15835" y="5124"/>
                  </a:lnTo>
                  <a:cubicBezTo>
                    <a:pt x="15835" y="5124"/>
                    <a:pt x="13299" y="5020"/>
                    <a:pt x="11695" y="5020"/>
                  </a:cubicBezTo>
                  <a:cubicBezTo>
                    <a:pt x="9315" y="5020"/>
                    <a:pt x="8590" y="6158"/>
                    <a:pt x="8590" y="9729"/>
                  </a:cubicBezTo>
                  <a:lnTo>
                    <a:pt x="8590" y="11332"/>
                  </a:lnTo>
                  <a:lnTo>
                    <a:pt x="15421" y="11332"/>
                  </a:lnTo>
                  <a:lnTo>
                    <a:pt x="15421" y="16147"/>
                  </a:lnTo>
                  <a:lnTo>
                    <a:pt x="8590" y="16147"/>
                  </a:lnTo>
                  <a:close/>
                </a:path>
              </a:pathLst>
            </a:custGeom>
            <a:solidFill>
              <a:srgbClr val="616DC6"/>
            </a:solidFill>
            <a:ln w="5760"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FDE9F1B0-0F7F-4604-ADBE-28EE6575AB3C}"/>
                </a:ext>
              </a:extLst>
            </p:cNvPr>
            <p:cNvSpPr/>
            <p:nvPr/>
          </p:nvSpPr>
          <p:spPr>
            <a:xfrm>
              <a:off x="10408073" y="6696734"/>
              <a:ext cx="23081" cy="27013"/>
            </a:xfrm>
            <a:custGeom>
              <a:avLst/>
              <a:gdLst>
                <a:gd name="connsiteX0" fmla="*/ 23080 w 23081"/>
                <a:gd name="connsiteY0" fmla="*/ 13352 h 27013"/>
                <a:gd name="connsiteX1" fmla="*/ 11540 w 23081"/>
                <a:gd name="connsiteY1" fmla="*/ 27012 h 27013"/>
                <a:gd name="connsiteX2" fmla="*/ -1 w 23081"/>
                <a:gd name="connsiteY2" fmla="*/ 13352 h 27013"/>
                <a:gd name="connsiteX3" fmla="*/ 11540 w 23081"/>
                <a:gd name="connsiteY3" fmla="*/ -1 h 27013"/>
                <a:gd name="connsiteX4" fmla="*/ 23080 w 23081"/>
                <a:gd name="connsiteY4" fmla="*/ 13352 h 27013"/>
                <a:gd name="connsiteX5" fmla="*/ 17388 w 23081"/>
                <a:gd name="connsiteY5" fmla="*/ 13352 h 27013"/>
                <a:gd name="connsiteX6" fmla="*/ 11540 w 23081"/>
                <a:gd name="connsiteY6" fmla="*/ 4760 h 27013"/>
                <a:gd name="connsiteX7" fmla="*/ 5692 w 23081"/>
                <a:gd name="connsiteY7" fmla="*/ 13352 h 27013"/>
                <a:gd name="connsiteX8" fmla="*/ 11540 w 23081"/>
                <a:gd name="connsiteY8" fmla="*/ 22252 h 27013"/>
                <a:gd name="connsiteX9" fmla="*/ 17388 w 23081"/>
                <a:gd name="connsiteY9" fmla="*/ 13352 h 2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81" h="27013">
                  <a:moveTo>
                    <a:pt x="23080" y="13352"/>
                  </a:moveTo>
                  <a:cubicBezTo>
                    <a:pt x="23080" y="21942"/>
                    <a:pt x="20441" y="27012"/>
                    <a:pt x="11540" y="27012"/>
                  </a:cubicBezTo>
                  <a:cubicBezTo>
                    <a:pt x="2690" y="27012"/>
                    <a:pt x="-1" y="21942"/>
                    <a:pt x="-1" y="13352"/>
                  </a:cubicBezTo>
                  <a:cubicBezTo>
                    <a:pt x="-1" y="4967"/>
                    <a:pt x="2897" y="-1"/>
                    <a:pt x="11540" y="-1"/>
                  </a:cubicBezTo>
                  <a:cubicBezTo>
                    <a:pt x="20182" y="-1"/>
                    <a:pt x="23080" y="4967"/>
                    <a:pt x="23080" y="13352"/>
                  </a:cubicBezTo>
                  <a:close/>
                  <a:moveTo>
                    <a:pt x="17388" y="13352"/>
                  </a:moveTo>
                  <a:cubicBezTo>
                    <a:pt x="17388" y="7348"/>
                    <a:pt x="16095" y="4760"/>
                    <a:pt x="11540" y="4760"/>
                  </a:cubicBezTo>
                  <a:cubicBezTo>
                    <a:pt x="6986" y="4760"/>
                    <a:pt x="5692" y="7348"/>
                    <a:pt x="5692" y="13352"/>
                  </a:cubicBezTo>
                  <a:cubicBezTo>
                    <a:pt x="5692" y="19354"/>
                    <a:pt x="6727" y="22252"/>
                    <a:pt x="11540" y="22252"/>
                  </a:cubicBezTo>
                  <a:cubicBezTo>
                    <a:pt x="16352" y="22252"/>
                    <a:pt x="17388" y="19354"/>
                    <a:pt x="17388" y="13352"/>
                  </a:cubicBezTo>
                  <a:close/>
                </a:path>
              </a:pathLst>
            </a:custGeom>
            <a:solidFill>
              <a:srgbClr val="616DC6"/>
            </a:solidFill>
            <a:ln w="5760"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AD0890C3-898E-4EC0-8065-0C9B8424EA6D}"/>
                </a:ext>
              </a:extLst>
            </p:cNvPr>
            <p:cNvSpPr/>
            <p:nvPr/>
          </p:nvSpPr>
          <p:spPr>
            <a:xfrm>
              <a:off x="10436741" y="6696734"/>
              <a:ext cx="14387" cy="26445"/>
            </a:xfrm>
            <a:custGeom>
              <a:avLst/>
              <a:gdLst>
                <a:gd name="connsiteX0" fmla="*/ -1 w 14387"/>
                <a:gd name="connsiteY0" fmla="*/ 568 h 26445"/>
                <a:gd name="connsiteX1" fmla="*/ 5587 w 14387"/>
                <a:gd name="connsiteY1" fmla="*/ 568 h 26445"/>
                <a:gd name="connsiteX2" fmla="*/ 5587 w 14387"/>
                <a:gd name="connsiteY2" fmla="*/ 3673 h 26445"/>
                <a:gd name="connsiteX3" fmla="*/ 14386 w 14387"/>
                <a:gd name="connsiteY3" fmla="*/ -1 h 26445"/>
                <a:gd name="connsiteX4" fmla="*/ 14386 w 14387"/>
                <a:gd name="connsiteY4" fmla="*/ 5639 h 26445"/>
                <a:gd name="connsiteX5" fmla="*/ 5640 w 14387"/>
                <a:gd name="connsiteY5" fmla="*/ 8383 h 26445"/>
                <a:gd name="connsiteX6" fmla="*/ 5640 w 14387"/>
                <a:gd name="connsiteY6" fmla="*/ 26445 h 26445"/>
                <a:gd name="connsiteX7" fmla="*/ -1 w 14387"/>
                <a:gd name="connsiteY7" fmla="*/ 26445 h 2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87" h="26445">
                  <a:moveTo>
                    <a:pt x="-1" y="568"/>
                  </a:moveTo>
                  <a:lnTo>
                    <a:pt x="5587" y="568"/>
                  </a:lnTo>
                  <a:lnTo>
                    <a:pt x="5587" y="3673"/>
                  </a:lnTo>
                  <a:cubicBezTo>
                    <a:pt x="8297" y="1970"/>
                    <a:pt x="11270" y="728"/>
                    <a:pt x="14386" y="-1"/>
                  </a:cubicBezTo>
                  <a:lnTo>
                    <a:pt x="14386" y="5639"/>
                  </a:lnTo>
                  <a:cubicBezTo>
                    <a:pt x="11386" y="6259"/>
                    <a:pt x="8456" y="7178"/>
                    <a:pt x="5640" y="8383"/>
                  </a:cubicBezTo>
                  <a:lnTo>
                    <a:pt x="5640" y="26445"/>
                  </a:lnTo>
                  <a:lnTo>
                    <a:pt x="-1" y="26445"/>
                  </a:lnTo>
                  <a:close/>
                </a:path>
              </a:pathLst>
            </a:custGeom>
            <a:solidFill>
              <a:srgbClr val="616DC6"/>
            </a:solidFill>
            <a:ln w="5760"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137E7C34-8B4D-40DE-B2F9-ADD39884A3BE}"/>
                </a:ext>
              </a:extLst>
            </p:cNvPr>
            <p:cNvSpPr/>
            <p:nvPr/>
          </p:nvSpPr>
          <p:spPr>
            <a:xfrm>
              <a:off x="10455421" y="6696734"/>
              <a:ext cx="21685" cy="26445"/>
            </a:xfrm>
            <a:custGeom>
              <a:avLst/>
              <a:gdLst>
                <a:gd name="connsiteX0" fmla="*/ -1 w 21685"/>
                <a:gd name="connsiteY0" fmla="*/ 26445 h 26445"/>
                <a:gd name="connsiteX1" fmla="*/ -1 w 21685"/>
                <a:gd name="connsiteY1" fmla="*/ 568 h 26445"/>
                <a:gd name="connsiteX2" fmla="*/ 5587 w 21685"/>
                <a:gd name="connsiteY2" fmla="*/ 568 h 26445"/>
                <a:gd name="connsiteX3" fmla="*/ 5587 w 21685"/>
                <a:gd name="connsiteY3" fmla="*/ 2172 h 26445"/>
                <a:gd name="connsiteX4" fmla="*/ 12730 w 21685"/>
                <a:gd name="connsiteY4" fmla="*/ -1 h 26445"/>
                <a:gd name="connsiteX5" fmla="*/ 21684 w 21685"/>
                <a:gd name="connsiteY5" fmla="*/ 12575 h 26445"/>
                <a:gd name="connsiteX6" fmla="*/ 21684 w 21685"/>
                <a:gd name="connsiteY6" fmla="*/ 26444 h 26445"/>
                <a:gd name="connsiteX7" fmla="*/ 16094 w 21685"/>
                <a:gd name="connsiteY7" fmla="*/ 26444 h 26445"/>
                <a:gd name="connsiteX8" fmla="*/ 16094 w 21685"/>
                <a:gd name="connsiteY8" fmla="*/ 12730 h 26445"/>
                <a:gd name="connsiteX9" fmla="*/ 11488 w 21685"/>
                <a:gd name="connsiteY9" fmla="*/ 5019 h 26445"/>
                <a:gd name="connsiteX10" fmla="*/ 5640 w 21685"/>
                <a:gd name="connsiteY10" fmla="*/ 6364 h 26445"/>
                <a:gd name="connsiteX11" fmla="*/ 5640 w 21685"/>
                <a:gd name="connsiteY11" fmla="*/ 26444 h 2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5" h="26445">
                  <a:moveTo>
                    <a:pt x="-1" y="26445"/>
                  </a:moveTo>
                  <a:lnTo>
                    <a:pt x="-1" y="568"/>
                  </a:lnTo>
                  <a:lnTo>
                    <a:pt x="5587" y="568"/>
                  </a:lnTo>
                  <a:lnTo>
                    <a:pt x="5587" y="2172"/>
                  </a:lnTo>
                  <a:cubicBezTo>
                    <a:pt x="7781" y="934"/>
                    <a:pt x="10219" y="192"/>
                    <a:pt x="12730" y="-1"/>
                  </a:cubicBezTo>
                  <a:cubicBezTo>
                    <a:pt x="19924" y="-1"/>
                    <a:pt x="21684" y="4086"/>
                    <a:pt x="21684" y="12575"/>
                  </a:cubicBezTo>
                  <a:lnTo>
                    <a:pt x="21684" y="26444"/>
                  </a:lnTo>
                  <a:lnTo>
                    <a:pt x="16094" y="26444"/>
                  </a:lnTo>
                  <a:lnTo>
                    <a:pt x="16094" y="12730"/>
                  </a:lnTo>
                  <a:cubicBezTo>
                    <a:pt x="16094" y="7555"/>
                    <a:pt x="15421" y="5019"/>
                    <a:pt x="11488" y="5019"/>
                  </a:cubicBezTo>
                  <a:cubicBezTo>
                    <a:pt x="9470" y="5085"/>
                    <a:pt x="7484" y="5542"/>
                    <a:pt x="5640" y="6364"/>
                  </a:cubicBezTo>
                  <a:lnTo>
                    <a:pt x="5640" y="26444"/>
                  </a:lnTo>
                  <a:close/>
                </a:path>
              </a:pathLst>
            </a:custGeom>
            <a:solidFill>
              <a:srgbClr val="616DC6"/>
            </a:solidFill>
            <a:ln w="5760"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24743E28-5C5A-44B1-B873-64608765BD53}"/>
                </a:ext>
              </a:extLst>
            </p:cNvPr>
            <p:cNvSpPr/>
            <p:nvPr/>
          </p:nvSpPr>
          <p:spPr>
            <a:xfrm>
              <a:off x="10483675" y="6686953"/>
              <a:ext cx="5641" cy="36227"/>
            </a:xfrm>
            <a:custGeom>
              <a:avLst/>
              <a:gdLst>
                <a:gd name="connsiteX0" fmla="*/ -1 w 5641"/>
                <a:gd name="connsiteY0" fmla="*/ -1 h 36227"/>
                <a:gd name="connsiteX1" fmla="*/ 5640 w 5641"/>
                <a:gd name="connsiteY1" fmla="*/ -1 h 36227"/>
                <a:gd name="connsiteX2" fmla="*/ 5640 w 5641"/>
                <a:gd name="connsiteY2" fmla="*/ 5951 h 36227"/>
                <a:gd name="connsiteX3" fmla="*/ -1 w 5641"/>
                <a:gd name="connsiteY3" fmla="*/ 5951 h 36227"/>
                <a:gd name="connsiteX4" fmla="*/ -1 w 5641"/>
                <a:gd name="connsiteY4" fmla="*/ 10349 h 36227"/>
                <a:gd name="connsiteX5" fmla="*/ 5640 w 5641"/>
                <a:gd name="connsiteY5" fmla="*/ 10349 h 36227"/>
                <a:gd name="connsiteX6" fmla="*/ 5640 w 5641"/>
                <a:gd name="connsiteY6" fmla="*/ 36226 h 36227"/>
                <a:gd name="connsiteX7" fmla="*/ -1 w 5641"/>
                <a:gd name="connsiteY7" fmla="*/ 36226 h 36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41" h="36227">
                  <a:moveTo>
                    <a:pt x="-1" y="-1"/>
                  </a:moveTo>
                  <a:lnTo>
                    <a:pt x="5640" y="-1"/>
                  </a:lnTo>
                  <a:lnTo>
                    <a:pt x="5640" y="5951"/>
                  </a:lnTo>
                  <a:lnTo>
                    <a:pt x="-1" y="5951"/>
                  </a:lnTo>
                  <a:close/>
                  <a:moveTo>
                    <a:pt x="-1" y="10349"/>
                  </a:moveTo>
                  <a:lnTo>
                    <a:pt x="5640" y="10349"/>
                  </a:lnTo>
                  <a:lnTo>
                    <a:pt x="5640" y="36226"/>
                  </a:lnTo>
                  <a:lnTo>
                    <a:pt x="-1" y="36226"/>
                  </a:lnTo>
                  <a:close/>
                </a:path>
              </a:pathLst>
            </a:custGeom>
            <a:solidFill>
              <a:srgbClr val="616DC6"/>
            </a:solidFill>
            <a:ln w="5760"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E8538117-392E-4C13-B633-DB76066C7014}"/>
                </a:ext>
              </a:extLst>
            </p:cNvPr>
            <p:cNvSpPr/>
            <p:nvPr/>
          </p:nvSpPr>
          <p:spPr>
            <a:xfrm>
              <a:off x="10494490" y="6696734"/>
              <a:ext cx="23081" cy="27062"/>
            </a:xfrm>
            <a:custGeom>
              <a:avLst/>
              <a:gdLst>
                <a:gd name="connsiteX0" fmla="*/ 20803 w 23081"/>
                <a:gd name="connsiteY0" fmla="*/ 20337 h 27062"/>
                <a:gd name="connsiteX1" fmla="*/ 22874 w 23081"/>
                <a:gd name="connsiteY1" fmla="*/ 22714 h 27062"/>
                <a:gd name="connsiteX2" fmla="*/ 23080 w 23081"/>
                <a:gd name="connsiteY2" fmla="*/ 22719 h 27062"/>
                <a:gd name="connsiteX3" fmla="*/ 22924 w 23081"/>
                <a:gd name="connsiteY3" fmla="*/ 27012 h 27062"/>
                <a:gd name="connsiteX4" fmla="*/ 16042 w 23081"/>
                <a:gd name="connsiteY4" fmla="*/ 25098 h 27062"/>
                <a:gd name="connsiteX5" fmla="*/ 7709 w 23081"/>
                <a:gd name="connsiteY5" fmla="*/ 27012 h 27062"/>
                <a:gd name="connsiteX6" fmla="*/ -1 w 23081"/>
                <a:gd name="connsiteY6" fmla="*/ 18784 h 27062"/>
                <a:gd name="connsiteX7" fmla="*/ 8538 w 23081"/>
                <a:gd name="connsiteY7" fmla="*/ 10970 h 27062"/>
                <a:gd name="connsiteX8" fmla="*/ 15213 w 23081"/>
                <a:gd name="connsiteY8" fmla="*/ 10401 h 27062"/>
                <a:gd name="connsiteX9" fmla="*/ 15213 w 23081"/>
                <a:gd name="connsiteY9" fmla="*/ 8538 h 27062"/>
                <a:gd name="connsiteX10" fmla="*/ 11435 w 23081"/>
                <a:gd name="connsiteY10" fmla="*/ 4812 h 27062"/>
                <a:gd name="connsiteX11" fmla="*/ 1707 w 23081"/>
                <a:gd name="connsiteY11" fmla="*/ 5329 h 27062"/>
                <a:gd name="connsiteX12" fmla="*/ 1499 w 23081"/>
                <a:gd name="connsiteY12" fmla="*/ 1344 h 27062"/>
                <a:gd name="connsiteX13" fmla="*/ 11901 w 23081"/>
                <a:gd name="connsiteY13" fmla="*/ -1 h 27062"/>
                <a:gd name="connsiteX14" fmla="*/ 20803 w 23081"/>
                <a:gd name="connsiteY14" fmla="*/ 8538 h 27062"/>
                <a:gd name="connsiteX15" fmla="*/ 9211 w 23081"/>
                <a:gd name="connsiteY15" fmla="*/ 14955 h 27062"/>
                <a:gd name="connsiteX16" fmla="*/ 5640 w 23081"/>
                <a:gd name="connsiteY16" fmla="*/ 18630 h 27062"/>
                <a:gd name="connsiteX17" fmla="*/ 8796 w 23081"/>
                <a:gd name="connsiteY17" fmla="*/ 22408 h 27062"/>
                <a:gd name="connsiteX18" fmla="*/ 15213 w 23081"/>
                <a:gd name="connsiteY18" fmla="*/ 21269 h 27062"/>
                <a:gd name="connsiteX19" fmla="*/ 15213 w 23081"/>
                <a:gd name="connsiteY19" fmla="*/ 14386 h 2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081" h="27062">
                  <a:moveTo>
                    <a:pt x="20803" y="20337"/>
                  </a:moveTo>
                  <a:cubicBezTo>
                    <a:pt x="20719" y="21566"/>
                    <a:pt x="21646" y="22629"/>
                    <a:pt x="22874" y="22714"/>
                  </a:cubicBezTo>
                  <a:cubicBezTo>
                    <a:pt x="22942" y="22719"/>
                    <a:pt x="23011" y="22720"/>
                    <a:pt x="23080" y="22719"/>
                  </a:cubicBezTo>
                  <a:lnTo>
                    <a:pt x="22924" y="27012"/>
                  </a:lnTo>
                  <a:cubicBezTo>
                    <a:pt x="20472" y="27259"/>
                    <a:pt x="18015" y="26576"/>
                    <a:pt x="16042" y="25098"/>
                  </a:cubicBezTo>
                  <a:cubicBezTo>
                    <a:pt x="13409" y="26255"/>
                    <a:pt x="10582" y="26905"/>
                    <a:pt x="7709" y="27012"/>
                  </a:cubicBezTo>
                  <a:cubicBezTo>
                    <a:pt x="2587" y="27012"/>
                    <a:pt x="-1" y="24168"/>
                    <a:pt x="-1" y="18784"/>
                  </a:cubicBezTo>
                  <a:cubicBezTo>
                    <a:pt x="-1" y="13299"/>
                    <a:pt x="3000" y="11436"/>
                    <a:pt x="8538" y="10970"/>
                  </a:cubicBezTo>
                  <a:lnTo>
                    <a:pt x="15213" y="10401"/>
                  </a:lnTo>
                  <a:lnTo>
                    <a:pt x="15213" y="8538"/>
                  </a:lnTo>
                  <a:cubicBezTo>
                    <a:pt x="15213" y="5692"/>
                    <a:pt x="13972" y="4812"/>
                    <a:pt x="11435" y="4812"/>
                  </a:cubicBezTo>
                  <a:cubicBezTo>
                    <a:pt x="7968" y="4812"/>
                    <a:pt x="1707" y="5329"/>
                    <a:pt x="1707" y="5329"/>
                  </a:cubicBezTo>
                  <a:lnTo>
                    <a:pt x="1499" y="1344"/>
                  </a:lnTo>
                  <a:cubicBezTo>
                    <a:pt x="4913" y="555"/>
                    <a:pt x="8398" y="105"/>
                    <a:pt x="11901" y="-1"/>
                  </a:cubicBezTo>
                  <a:cubicBezTo>
                    <a:pt x="18215" y="-1"/>
                    <a:pt x="20803" y="2639"/>
                    <a:pt x="20803" y="8538"/>
                  </a:cubicBezTo>
                  <a:close/>
                  <a:moveTo>
                    <a:pt x="9211" y="14955"/>
                  </a:moveTo>
                  <a:cubicBezTo>
                    <a:pt x="6829" y="15162"/>
                    <a:pt x="5640" y="16301"/>
                    <a:pt x="5640" y="18630"/>
                  </a:cubicBezTo>
                  <a:cubicBezTo>
                    <a:pt x="5640" y="20959"/>
                    <a:pt x="6623" y="22408"/>
                    <a:pt x="8796" y="22408"/>
                  </a:cubicBezTo>
                  <a:cubicBezTo>
                    <a:pt x="10976" y="22316"/>
                    <a:pt x="13135" y="21933"/>
                    <a:pt x="15213" y="21269"/>
                  </a:cubicBezTo>
                  <a:lnTo>
                    <a:pt x="15213" y="14386"/>
                  </a:lnTo>
                  <a:close/>
                </a:path>
              </a:pathLst>
            </a:custGeom>
            <a:solidFill>
              <a:srgbClr val="616DC6"/>
            </a:solidFill>
            <a:ln w="5760"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7E9BAC25-B01D-452C-A376-45B3C90DACDA}"/>
                </a:ext>
              </a:extLst>
            </p:cNvPr>
            <p:cNvSpPr/>
            <p:nvPr/>
          </p:nvSpPr>
          <p:spPr>
            <a:xfrm>
              <a:off x="10534437" y="6687729"/>
              <a:ext cx="19872" cy="35450"/>
            </a:xfrm>
            <a:custGeom>
              <a:avLst/>
              <a:gdLst>
                <a:gd name="connsiteX0" fmla="*/ -1 w 19872"/>
                <a:gd name="connsiteY0" fmla="*/ 35450 h 35450"/>
                <a:gd name="connsiteX1" fmla="*/ -1 w 19872"/>
                <a:gd name="connsiteY1" fmla="*/ -1 h 35450"/>
                <a:gd name="connsiteX2" fmla="*/ 5743 w 19872"/>
                <a:gd name="connsiteY2" fmla="*/ -1 h 35450"/>
                <a:gd name="connsiteX3" fmla="*/ 5743 w 19872"/>
                <a:gd name="connsiteY3" fmla="*/ 30325 h 35450"/>
                <a:gd name="connsiteX4" fmla="*/ 19871 w 19872"/>
                <a:gd name="connsiteY4" fmla="*/ 30325 h 35450"/>
                <a:gd name="connsiteX5" fmla="*/ 19871 w 19872"/>
                <a:gd name="connsiteY5" fmla="*/ 35450 h 3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2" h="35450">
                  <a:moveTo>
                    <a:pt x="-1" y="35450"/>
                  </a:moveTo>
                  <a:lnTo>
                    <a:pt x="-1" y="-1"/>
                  </a:lnTo>
                  <a:lnTo>
                    <a:pt x="5743" y="-1"/>
                  </a:lnTo>
                  <a:lnTo>
                    <a:pt x="5743" y="30325"/>
                  </a:lnTo>
                  <a:lnTo>
                    <a:pt x="19871" y="30325"/>
                  </a:lnTo>
                  <a:lnTo>
                    <a:pt x="19871" y="35450"/>
                  </a:lnTo>
                  <a:close/>
                </a:path>
              </a:pathLst>
            </a:custGeom>
            <a:solidFill>
              <a:srgbClr val="616DC6"/>
            </a:solidFill>
            <a:ln w="5760"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CCC92909-7C2C-4FCC-B9CC-890A77E59489}"/>
                </a:ext>
              </a:extLst>
            </p:cNvPr>
            <p:cNvSpPr/>
            <p:nvPr/>
          </p:nvSpPr>
          <p:spPr>
            <a:xfrm>
              <a:off x="10557102" y="6696734"/>
              <a:ext cx="23081" cy="27013"/>
            </a:xfrm>
            <a:custGeom>
              <a:avLst/>
              <a:gdLst>
                <a:gd name="connsiteX0" fmla="*/ 23080 w 23081"/>
                <a:gd name="connsiteY0" fmla="*/ 13352 h 27013"/>
                <a:gd name="connsiteX1" fmla="*/ 11540 w 23081"/>
                <a:gd name="connsiteY1" fmla="*/ 27012 h 27013"/>
                <a:gd name="connsiteX2" fmla="*/ -1 w 23081"/>
                <a:gd name="connsiteY2" fmla="*/ 13352 h 27013"/>
                <a:gd name="connsiteX3" fmla="*/ 11540 w 23081"/>
                <a:gd name="connsiteY3" fmla="*/ -1 h 27013"/>
                <a:gd name="connsiteX4" fmla="*/ 23080 w 23081"/>
                <a:gd name="connsiteY4" fmla="*/ 13352 h 27013"/>
                <a:gd name="connsiteX5" fmla="*/ 17388 w 23081"/>
                <a:gd name="connsiteY5" fmla="*/ 13352 h 27013"/>
                <a:gd name="connsiteX6" fmla="*/ 11540 w 23081"/>
                <a:gd name="connsiteY6" fmla="*/ 4760 h 27013"/>
                <a:gd name="connsiteX7" fmla="*/ 5692 w 23081"/>
                <a:gd name="connsiteY7" fmla="*/ 13352 h 27013"/>
                <a:gd name="connsiteX8" fmla="*/ 11540 w 23081"/>
                <a:gd name="connsiteY8" fmla="*/ 22252 h 27013"/>
                <a:gd name="connsiteX9" fmla="*/ 17388 w 23081"/>
                <a:gd name="connsiteY9" fmla="*/ 13352 h 2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81" h="27013">
                  <a:moveTo>
                    <a:pt x="23080" y="13352"/>
                  </a:moveTo>
                  <a:cubicBezTo>
                    <a:pt x="23080" y="21942"/>
                    <a:pt x="20441" y="27012"/>
                    <a:pt x="11540" y="27012"/>
                  </a:cubicBezTo>
                  <a:cubicBezTo>
                    <a:pt x="2690" y="27012"/>
                    <a:pt x="-1" y="21942"/>
                    <a:pt x="-1" y="13352"/>
                  </a:cubicBezTo>
                  <a:cubicBezTo>
                    <a:pt x="-1" y="4967"/>
                    <a:pt x="2897" y="-1"/>
                    <a:pt x="11540" y="-1"/>
                  </a:cubicBezTo>
                  <a:cubicBezTo>
                    <a:pt x="20183" y="-1"/>
                    <a:pt x="23080" y="4967"/>
                    <a:pt x="23080" y="13352"/>
                  </a:cubicBezTo>
                  <a:close/>
                  <a:moveTo>
                    <a:pt x="17388" y="13352"/>
                  </a:moveTo>
                  <a:cubicBezTo>
                    <a:pt x="17388" y="7348"/>
                    <a:pt x="16094" y="4760"/>
                    <a:pt x="11540" y="4760"/>
                  </a:cubicBezTo>
                  <a:cubicBezTo>
                    <a:pt x="6985" y="4760"/>
                    <a:pt x="5692" y="7348"/>
                    <a:pt x="5692" y="13352"/>
                  </a:cubicBezTo>
                  <a:cubicBezTo>
                    <a:pt x="5692" y="19354"/>
                    <a:pt x="6726" y="22252"/>
                    <a:pt x="11540" y="22252"/>
                  </a:cubicBezTo>
                  <a:cubicBezTo>
                    <a:pt x="16352" y="22252"/>
                    <a:pt x="17388" y="19354"/>
                    <a:pt x="17388" y="13352"/>
                  </a:cubicBezTo>
                  <a:close/>
                </a:path>
              </a:pathLst>
            </a:custGeom>
            <a:solidFill>
              <a:srgbClr val="616DC6"/>
            </a:solidFill>
            <a:ln w="5760"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4FBDC6E5-BBCD-4C8A-818B-0ABEB7B04716}"/>
                </a:ext>
              </a:extLst>
            </p:cNvPr>
            <p:cNvSpPr/>
            <p:nvPr/>
          </p:nvSpPr>
          <p:spPr>
            <a:xfrm>
              <a:off x="10585770" y="6696734"/>
              <a:ext cx="21684" cy="26445"/>
            </a:xfrm>
            <a:custGeom>
              <a:avLst/>
              <a:gdLst>
                <a:gd name="connsiteX0" fmla="*/ -1 w 21684"/>
                <a:gd name="connsiteY0" fmla="*/ 26445 h 26445"/>
                <a:gd name="connsiteX1" fmla="*/ -1 w 21684"/>
                <a:gd name="connsiteY1" fmla="*/ 568 h 26445"/>
                <a:gd name="connsiteX2" fmla="*/ 5587 w 21684"/>
                <a:gd name="connsiteY2" fmla="*/ 568 h 26445"/>
                <a:gd name="connsiteX3" fmla="*/ 5587 w 21684"/>
                <a:gd name="connsiteY3" fmla="*/ 2172 h 26445"/>
                <a:gd name="connsiteX4" fmla="*/ 12730 w 21684"/>
                <a:gd name="connsiteY4" fmla="*/ -1 h 26445"/>
                <a:gd name="connsiteX5" fmla="*/ 21683 w 21684"/>
                <a:gd name="connsiteY5" fmla="*/ 12575 h 26445"/>
                <a:gd name="connsiteX6" fmla="*/ 21683 w 21684"/>
                <a:gd name="connsiteY6" fmla="*/ 26444 h 26445"/>
                <a:gd name="connsiteX7" fmla="*/ 16093 w 21684"/>
                <a:gd name="connsiteY7" fmla="*/ 26444 h 26445"/>
                <a:gd name="connsiteX8" fmla="*/ 16093 w 21684"/>
                <a:gd name="connsiteY8" fmla="*/ 12730 h 26445"/>
                <a:gd name="connsiteX9" fmla="*/ 11487 w 21684"/>
                <a:gd name="connsiteY9" fmla="*/ 5019 h 26445"/>
                <a:gd name="connsiteX10" fmla="*/ 5640 w 21684"/>
                <a:gd name="connsiteY10" fmla="*/ 6364 h 26445"/>
                <a:gd name="connsiteX11" fmla="*/ 5640 w 21684"/>
                <a:gd name="connsiteY11" fmla="*/ 26444 h 2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4" h="26445">
                  <a:moveTo>
                    <a:pt x="-1" y="26445"/>
                  </a:moveTo>
                  <a:lnTo>
                    <a:pt x="-1" y="568"/>
                  </a:lnTo>
                  <a:lnTo>
                    <a:pt x="5587" y="568"/>
                  </a:lnTo>
                  <a:lnTo>
                    <a:pt x="5587" y="2172"/>
                  </a:lnTo>
                  <a:cubicBezTo>
                    <a:pt x="7780" y="934"/>
                    <a:pt x="10219" y="192"/>
                    <a:pt x="12730" y="-1"/>
                  </a:cubicBezTo>
                  <a:cubicBezTo>
                    <a:pt x="19923" y="-1"/>
                    <a:pt x="21683" y="4086"/>
                    <a:pt x="21683" y="12575"/>
                  </a:cubicBezTo>
                  <a:lnTo>
                    <a:pt x="21683" y="26444"/>
                  </a:lnTo>
                  <a:lnTo>
                    <a:pt x="16093" y="26444"/>
                  </a:lnTo>
                  <a:lnTo>
                    <a:pt x="16093" y="12730"/>
                  </a:lnTo>
                  <a:cubicBezTo>
                    <a:pt x="16093" y="7555"/>
                    <a:pt x="15420" y="5019"/>
                    <a:pt x="11487" y="5019"/>
                  </a:cubicBezTo>
                  <a:cubicBezTo>
                    <a:pt x="9469" y="5085"/>
                    <a:pt x="7483" y="5542"/>
                    <a:pt x="5640" y="6364"/>
                  </a:cubicBezTo>
                  <a:lnTo>
                    <a:pt x="5640" y="26444"/>
                  </a:lnTo>
                  <a:close/>
                </a:path>
              </a:pathLst>
            </a:custGeom>
            <a:solidFill>
              <a:srgbClr val="616DC6"/>
            </a:solidFill>
            <a:ln w="5760"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5D44DA85-A7F6-4D96-A940-AA3B4FFFB0EE}"/>
                </a:ext>
              </a:extLst>
            </p:cNvPr>
            <p:cNvSpPr/>
            <p:nvPr/>
          </p:nvSpPr>
          <p:spPr>
            <a:xfrm>
              <a:off x="10612780" y="6696786"/>
              <a:ext cx="24014" cy="38401"/>
            </a:xfrm>
            <a:custGeom>
              <a:avLst/>
              <a:gdLst>
                <a:gd name="connsiteX0" fmla="*/ -1 w 24014"/>
                <a:gd name="connsiteY0" fmla="*/ 30948 h 38401"/>
                <a:gd name="connsiteX1" fmla="*/ 3933 w 24014"/>
                <a:gd name="connsiteY1" fmla="*/ 24684 h 38401"/>
                <a:gd name="connsiteX2" fmla="*/ 2224 w 24014"/>
                <a:gd name="connsiteY2" fmla="*/ 20907 h 38401"/>
                <a:gd name="connsiteX3" fmla="*/ 4087 w 24014"/>
                <a:gd name="connsiteY3" fmla="*/ 16767 h 38401"/>
                <a:gd name="connsiteX4" fmla="*/ 361 w 24014"/>
                <a:gd name="connsiteY4" fmla="*/ 9005 h 38401"/>
                <a:gd name="connsiteX5" fmla="*/ 10711 w 24014"/>
                <a:gd name="connsiteY5" fmla="*/ -1 h 38401"/>
                <a:gd name="connsiteX6" fmla="*/ 15990 w 24014"/>
                <a:gd name="connsiteY6" fmla="*/ 672 h 38401"/>
                <a:gd name="connsiteX7" fmla="*/ 24013 w 24014"/>
                <a:gd name="connsiteY7" fmla="*/ 465 h 38401"/>
                <a:gd name="connsiteX8" fmla="*/ 24013 w 24014"/>
                <a:gd name="connsiteY8" fmla="*/ 5020 h 38401"/>
                <a:gd name="connsiteX9" fmla="*/ 19717 w 24014"/>
                <a:gd name="connsiteY9" fmla="*/ 4760 h 38401"/>
                <a:gd name="connsiteX10" fmla="*/ 21114 w 24014"/>
                <a:gd name="connsiteY10" fmla="*/ 9004 h 38401"/>
                <a:gd name="connsiteX11" fmla="*/ 10557 w 24014"/>
                <a:gd name="connsiteY11" fmla="*/ 17957 h 38401"/>
                <a:gd name="connsiteX12" fmla="*/ 8279 w 24014"/>
                <a:gd name="connsiteY12" fmla="*/ 17750 h 38401"/>
                <a:gd name="connsiteX13" fmla="*/ 7555 w 24014"/>
                <a:gd name="connsiteY13" fmla="*/ 20182 h 38401"/>
                <a:gd name="connsiteX14" fmla="*/ 13144 w 24014"/>
                <a:gd name="connsiteY14" fmla="*/ 22201 h 38401"/>
                <a:gd name="connsiteX15" fmla="*/ 23856 w 24014"/>
                <a:gd name="connsiteY15" fmla="*/ 29912 h 38401"/>
                <a:gd name="connsiteX16" fmla="*/ 11901 w 24014"/>
                <a:gd name="connsiteY16" fmla="*/ 38400 h 38401"/>
                <a:gd name="connsiteX17" fmla="*/ -1 w 24014"/>
                <a:gd name="connsiteY17" fmla="*/ 30948 h 38401"/>
                <a:gd name="connsiteX18" fmla="*/ 7606 w 24014"/>
                <a:gd name="connsiteY18" fmla="*/ 26757 h 38401"/>
                <a:gd name="connsiteX19" fmla="*/ 5536 w 24014"/>
                <a:gd name="connsiteY19" fmla="*/ 30430 h 38401"/>
                <a:gd name="connsiteX20" fmla="*/ 11954 w 24014"/>
                <a:gd name="connsiteY20" fmla="*/ 33794 h 38401"/>
                <a:gd name="connsiteX21" fmla="*/ 18215 w 24014"/>
                <a:gd name="connsiteY21" fmla="*/ 30221 h 38401"/>
                <a:gd name="connsiteX22" fmla="*/ 12678 w 24014"/>
                <a:gd name="connsiteY22" fmla="*/ 27066 h 38401"/>
                <a:gd name="connsiteX23" fmla="*/ 7606 w 24014"/>
                <a:gd name="connsiteY23" fmla="*/ 26757 h 38401"/>
                <a:gd name="connsiteX24" fmla="*/ 15525 w 24014"/>
                <a:gd name="connsiteY24" fmla="*/ 9004 h 38401"/>
                <a:gd name="connsiteX25" fmla="*/ 10711 w 24014"/>
                <a:gd name="connsiteY25" fmla="*/ 4398 h 38401"/>
                <a:gd name="connsiteX26" fmla="*/ 5950 w 24014"/>
                <a:gd name="connsiteY26" fmla="*/ 9004 h 38401"/>
                <a:gd name="connsiteX27" fmla="*/ 10711 w 24014"/>
                <a:gd name="connsiteY27" fmla="*/ 13610 h 38401"/>
                <a:gd name="connsiteX28" fmla="*/ 15525 w 24014"/>
                <a:gd name="connsiteY28" fmla="*/ 9004 h 3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4014" h="38401">
                  <a:moveTo>
                    <a:pt x="-1" y="30948"/>
                  </a:moveTo>
                  <a:cubicBezTo>
                    <a:pt x="-1" y="28307"/>
                    <a:pt x="1293" y="26702"/>
                    <a:pt x="3933" y="24684"/>
                  </a:cubicBezTo>
                  <a:cubicBezTo>
                    <a:pt x="2779" y="23781"/>
                    <a:pt x="2140" y="22370"/>
                    <a:pt x="2224" y="20907"/>
                  </a:cubicBezTo>
                  <a:cubicBezTo>
                    <a:pt x="2611" y="19433"/>
                    <a:pt x="3240" y="18034"/>
                    <a:pt x="4087" y="16767"/>
                  </a:cubicBezTo>
                  <a:cubicBezTo>
                    <a:pt x="1430" y="15134"/>
                    <a:pt x="-27" y="12099"/>
                    <a:pt x="361" y="9005"/>
                  </a:cubicBezTo>
                  <a:cubicBezTo>
                    <a:pt x="361" y="2484"/>
                    <a:pt x="4760" y="-1"/>
                    <a:pt x="10711" y="-1"/>
                  </a:cubicBezTo>
                  <a:cubicBezTo>
                    <a:pt x="12488" y="55"/>
                    <a:pt x="14256" y="280"/>
                    <a:pt x="15990" y="672"/>
                  </a:cubicBezTo>
                  <a:lnTo>
                    <a:pt x="24013" y="465"/>
                  </a:lnTo>
                  <a:lnTo>
                    <a:pt x="24013" y="5020"/>
                  </a:lnTo>
                  <a:lnTo>
                    <a:pt x="19717" y="4760"/>
                  </a:lnTo>
                  <a:cubicBezTo>
                    <a:pt x="20652" y="5975"/>
                    <a:pt x="21144" y="7472"/>
                    <a:pt x="21114" y="9004"/>
                  </a:cubicBezTo>
                  <a:cubicBezTo>
                    <a:pt x="21114" y="16043"/>
                    <a:pt x="17439" y="17957"/>
                    <a:pt x="10557" y="17957"/>
                  </a:cubicBezTo>
                  <a:cubicBezTo>
                    <a:pt x="9794" y="17941"/>
                    <a:pt x="9033" y="17872"/>
                    <a:pt x="8279" y="17750"/>
                  </a:cubicBezTo>
                  <a:cubicBezTo>
                    <a:pt x="7943" y="18529"/>
                    <a:pt x="7700" y="19346"/>
                    <a:pt x="7555" y="20182"/>
                  </a:cubicBezTo>
                  <a:cubicBezTo>
                    <a:pt x="7555" y="21838"/>
                    <a:pt x="8124" y="22148"/>
                    <a:pt x="13144" y="22201"/>
                  </a:cubicBezTo>
                  <a:cubicBezTo>
                    <a:pt x="21321" y="22253"/>
                    <a:pt x="23856" y="23960"/>
                    <a:pt x="23856" y="29912"/>
                  </a:cubicBezTo>
                  <a:cubicBezTo>
                    <a:pt x="23856" y="36018"/>
                    <a:pt x="18837" y="38400"/>
                    <a:pt x="11901" y="38400"/>
                  </a:cubicBezTo>
                  <a:cubicBezTo>
                    <a:pt x="4087" y="38400"/>
                    <a:pt x="-1" y="36845"/>
                    <a:pt x="-1" y="30948"/>
                  </a:cubicBezTo>
                  <a:close/>
                  <a:moveTo>
                    <a:pt x="7606" y="26757"/>
                  </a:moveTo>
                  <a:cubicBezTo>
                    <a:pt x="6322" y="27536"/>
                    <a:pt x="5538" y="28928"/>
                    <a:pt x="5536" y="30430"/>
                  </a:cubicBezTo>
                  <a:cubicBezTo>
                    <a:pt x="5536" y="32810"/>
                    <a:pt x="7245" y="33794"/>
                    <a:pt x="11954" y="33794"/>
                  </a:cubicBezTo>
                  <a:cubicBezTo>
                    <a:pt x="16146" y="33794"/>
                    <a:pt x="18215" y="32758"/>
                    <a:pt x="18215" y="30221"/>
                  </a:cubicBezTo>
                  <a:cubicBezTo>
                    <a:pt x="18215" y="27429"/>
                    <a:pt x="16871" y="27116"/>
                    <a:pt x="12678" y="27066"/>
                  </a:cubicBezTo>
                  <a:cubicBezTo>
                    <a:pt x="11074" y="27066"/>
                    <a:pt x="7606" y="26757"/>
                    <a:pt x="7606" y="26757"/>
                  </a:cubicBezTo>
                  <a:close/>
                  <a:moveTo>
                    <a:pt x="15525" y="9004"/>
                  </a:moveTo>
                  <a:cubicBezTo>
                    <a:pt x="15525" y="5900"/>
                    <a:pt x="14180" y="4398"/>
                    <a:pt x="10711" y="4398"/>
                  </a:cubicBezTo>
                  <a:cubicBezTo>
                    <a:pt x="7399" y="4398"/>
                    <a:pt x="5950" y="5900"/>
                    <a:pt x="5950" y="9004"/>
                  </a:cubicBezTo>
                  <a:cubicBezTo>
                    <a:pt x="5950" y="12161"/>
                    <a:pt x="7399" y="13610"/>
                    <a:pt x="10711" y="13610"/>
                  </a:cubicBezTo>
                  <a:cubicBezTo>
                    <a:pt x="14179" y="13610"/>
                    <a:pt x="15525" y="12161"/>
                    <a:pt x="15525" y="9004"/>
                  </a:cubicBezTo>
                  <a:close/>
                </a:path>
              </a:pathLst>
            </a:custGeom>
            <a:solidFill>
              <a:srgbClr val="616DC6"/>
            </a:solidFill>
            <a:ln w="5760"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ED844840-770B-488D-8C4D-80FE7C6FE44F}"/>
                </a:ext>
              </a:extLst>
            </p:cNvPr>
            <p:cNvSpPr/>
            <p:nvPr/>
          </p:nvSpPr>
          <p:spPr>
            <a:xfrm>
              <a:off x="10641189" y="6686953"/>
              <a:ext cx="5641" cy="36227"/>
            </a:xfrm>
            <a:custGeom>
              <a:avLst/>
              <a:gdLst>
                <a:gd name="connsiteX0" fmla="*/ -1 w 5641"/>
                <a:gd name="connsiteY0" fmla="*/ -1 h 36227"/>
                <a:gd name="connsiteX1" fmla="*/ 5640 w 5641"/>
                <a:gd name="connsiteY1" fmla="*/ -1 h 36227"/>
                <a:gd name="connsiteX2" fmla="*/ 5640 w 5641"/>
                <a:gd name="connsiteY2" fmla="*/ 5951 h 36227"/>
                <a:gd name="connsiteX3" fmla="*/ -1 w 5641"/>
                <a:gd name="connsiteY3" fmla="*/ 5951 h 36227"/>
                <a:gd name="connsiteX4" fmla="*/ -1 w 5641"/>
                <a:gd name="connsiteY4" fmla="*/ 10349 h 36227"/>
                <a:gd name="connsiteX5" fmla="*/ 5640 w 5641"/>
                <a:gd name="connsiteY5" fmla="*/ 10349 h 36227"/>
                <a:gd name="connsiteX6" fmla="*/ 5640 w 5641"/>
                <a:gd name="connsiteY6" fmla="*/ 36226 h 36227"/>
                <a:gd name="connsiteX7" fmla="*/ -1 w 5641"/>
                <a:gd name="connsiteY7" fmla="*/ 36226 h 36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41" h="36227">
                  <a:moveTo>
                    <a:pt x="-1" y="-1"/>
                  </a:moveTo>
                  <a:lnTo>
                    <a:pt x="5640" y="-1"/>
                  </a:lnTo>
                  <a:lnTo>
                    <a:pt x="5640" y="5951"/>
                  </a:lnTo>
                  <a:lnTo>
                    <a:pt x="-1" y="5951"/>
                  </a:lnTo>
                  <a:close/>
                  <a:moveTo>
                    <a:pt x="-1" y="10349"/>
                  </a:moveTo>
                  <a:lnTo>
                    <a:pt x="5640" y="10349"/>
                  </a:lnTo>
                  <a:lnTo>
                    <a:pt x="5640" y="36226"/>
                  </a:lnTo>
                  <a:lnTo>
                    <a:pt x="-1" y="36226"/>
                  </a:lnTo>
                  <a:close/>
                </a:path>
              </a:pathLst>
            </a:custGeom>
            <a:solidFill>
              <a:srgbClr val="616DC6"/>
            </a:solidFill>
            <a:ln w="5760"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DA54B62-156F-4671-9313-6861493E4ED4}"/>
                </a:ext>
              </a:extLst>
            </p:cNvPr>
            <p:cNvSpPr/>
            <p:nvPr/>
          </p:nvSpPr>
          <p:spPr>
            <a:xfrm>
              <a:off x="10651538" y="6689799"/>
              <a:ext cx="16250" cy="33948"/>
            </a:xfrm>
            <a:custGeom>
              <a:avLst/>
              <a:gdLst>
                <a:gd name="connsiteX0" fmla="*/ 8900 w 16250"/>
                <a:gd name="connsiteY0" fmla="*/ 12317 h 33948"/>
                <a:gd name="connsiteX1" fmla="*/ 8900 w 16250"/>
                <a:gd name="connsiteY1" fmla="*/ 23703 h 33948"/>
                <a:gd name="connsiteX2" fmla="*/ 11746 w 16250"/>
                <a:gd name="connsiteY2" fmla="*/ 28929 h 33948"/>
                <a:gd name="connsiteX3" fmla="*/ 15989 w 16250"/>
                <a:gd name="connsiteY3" fmla="*/ 28774 h 33948"/>
                <a:gd name="connsiteX4" fmla="*/ 16249 w 16250"/>
                <a:gd name="connsiteY4" fmla="*/ 33275 h 33948"/>
                <a:gd name="connsiteX5" fmla="*/ 10970 w 16250"/>
                <a:gd name="connsiteY5" fmla="*/ 33948 h 33948"/>
                <a:gd name="connsiteX6" fmla="*/ 3310 w 16250"/>
                <a:gd name="connsiteY6" fmla="*/ 24323 h 33948"/>
                <a:gd name="connsiteX7" fmla="*/ 3310 w 16250"/>
                <a:gd name="connsiteY7" fmla="*/ 12317 h 33948"/>
                <a:gd name="connsiteX8" fmla="*/ -1 w 16250"/>
                <a:gd name="connsiteY8" fmla="*/ 12317 h 33948"/>
                <a:gd name="connsiteX9" fmla="*/ -1 w 16250"/>
                <a:gd name="connsiteY9" fmla="*/ 7503 h 33948"/>
                <a:gd name="connsiteX10" fmla="*/ 3310 w 16250"/>
                <a:gd name="connsiteY10" fmla="*/ 7503 h 33948"/>
                <a:gd name="connsiteX11" fmla="*/ 3310 w 16250"/>
                <a:gd name="connsiteY11" fmla="*/ -1 h 33948"/>
                <a:gd name="connsiteX12" fmla="*/ 8900 w 16250"/>
                <a:gd name="connsiteY12" fmla="*/ -1 h 33948"/>
                <a:gd name="connsiteX13" fmla="*/ 8900 w 16250"/>
                <a:gd name="connsiteY13" fmla="*/ 7503 h 33948"/>
                <a:gd name="connsiteX14" fmla="*/ 16042 w 16250"/>
                <a:gd name="connsiteY14" fmla="*/ 7503 h 33948"/>
                <a:gd name="connsiteX15" fmla="*/ 16042 w 16250"/>
                <a:gd name="connsiteY15" fmla="*/ 12317 h 3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250" h="33948">
                  <a:moveTo>
                    <a:pt x="8900" y="12317"/>
                  </a:moveTo>
                  <a:lnTo>
                    <a:pt x="8900" y="23703"/>
                  </a:lnTo>
                  <a:cubicBezTo>
                    <a:pt x="8900" y="27583"/>
                    <a:pt x="9055" y="28929"/>
                    <a:pt x="11746" y="28929"/>
                  </a:cubicBezTo>
                  <a:cubicBezTo>
                    <a:pt x="13195" y="28929"/>
                    <a:pt x="15989" y="28774"/>
                    <a:pt x="15989" y="28774"/>
                  </a:cubicBezTo>
                  <a:lnTo>
                    <a:pt x="16249" y="33275"/>
                  </a:lnTo>
                  <a:cubicBezTo>
                    <a:pt x="14507" y="33620"/>
                    <a:pt x="12743" y="33845"/>
                    <a:pt x="10970" y="33948"/>
                  </a:cubicBezTo>
                  <a:cubicBezTo>
                    <a:pt x="5122" y="33948"/>
                    <a:pt x="3310" y="31775"/>
                    <a:pt x="3310" y="24323"/>
                  </a:cubicBezTo>
                  <a:lnTo>
                    <a:pt x="3310" y="12317"/>
                  </a:lnTo>
                  <a:lnTo>
                    <a:pt x="-1" y="12317"/>
                  </a:lnTo>
                  <a:lnTo>
                    <a:pt x="-1" y="7503"/>
                  </a:lnTo>
                  <a:lnTo>
                    <a:pt x="3310" y="7503"/>
                  </a:lnTo>
                  <a:lnTo>
                    <a:pt x="3310" y="-1"/>
                  </a:lnTo>
                  <a:lnTo>
                    <a:pt x="8900" y="-1"/>
                  </a:lnTo>
                  <a:lnTo>
                    <a:pt x="8900" y="7503"/>
                  </a:lnTo>
                  <a:lnTo>
                    <a:pt x="16042" y="7503"/>
                  </a:lnTo>
                  <a:lnTo>
                    <a:pt x="16042" y="12317"/>
                  </a:lnTo>
                  <a:close/>
                </a:path>
              </a:pathLst>
            </a:custGeom>
            <a:solidFill>
              <a:srgbClr val="616DC6"/>
            </a:solidFill>
            <a:ln w="5760"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95D85FD1-7508-4167-A552-01C93B207FE9}"/>
                </a:ext>
              </a:extLst>
            </p:cNvPr>
            <p:cNvSpPr/>
            <p:nvPr/>
          </p:nvSpPr>
          <p:spPr>
            <a:xfrm>
              <a:off x="10671925" y="6697303"/>
              <a:ext cx="21530" cy="26444"/>
            </a:xfrm>
            <a:custGeom>
              <a:avLst/>
              <a:gdLst>
                <a:gd name="connsiteX0" fmla="*/ 21529 w 21530"/>
                <a:gd name="connsiteY0" fmla="*/ -1 h 26444"/>
                <a:gd name="connsiteX1" fmla="*/ 21529 w 21530"/>
                <a:gd name="connsiteY1" fmla="*/ 25876 h 26444"/>
                <a:gd name="connsiteX2" fmla="*/ 15939 w 21530"/>
                <a:gd name="connsiteY2" fmla="*/ 25876 h 26444"/>
                <a:gd name="connsiteX3" fmla="*/ 15939 w 21530"/>
                <a:gd name="connsiteY3" fmla="*/ 24272 h 26444"/>
                <a:gd name="connsiteX4" fmla="*/ 8953 w 21530"/>
                <a:gd name="connsiteY4" fmla="*/ 26444 h 26444"/>
                <a:gd name="connsiteX5" fmla="*/ -1 w 21530"/>
                <a:gd name="connsiteY5" fmla="*/ 13507 h 26444"/>
                <a:gd name="connsiteX6" fmla="*/ -1 w 21530"/>
                <a:gd name="connsiteY6" fmla="*/ -1 h 26444"/>
                <a:gd name="connsiteX7" fmla="*/ 5641 w 21530"/>
                <a:gd name="connsiteY7" fmla="*/ -1 h 26444"/>
                <a:gd name="connsiteX8" fmla="*/ 5641 w 21530"/>
                <a:gd name="connsiteY8" fmla="*/ 13560 h 26444"/>
                <a:gd name="connsiteX9" fmla="*/ 10040 w 21530"/>
                <a:gd name="connsiteY9" fmla="*/ 21425 h 26444"/>
                <a:gd name="connsiteX10" fmla="*/ 15939 w 21530"/>
                <a:gd name="connsiteY10" fmla="*/ 20079 h 26444"/>
                <a:gd name="connsiteX11" fmla="*/ 15939 w 21530"/>
                <a:gd name="connsiteY11" fmla="*/ -1 h 2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530" h="26444">
                  <a:moveTo>
                    <a:pt x="21529" y="-1"/>
                  </a:moveTo>
                  <a:lnTo>
                    <a:pt x="21529" y="25876"/>
                  </a:lnTo>
                  <a:lnTo>
                    <a:pt x="15939" y="25876"/>
                  </a:lnTo>
                  <a:lnTo>
                    <a:pt x="15939" y="24272"/>
                  </a:lnTo>
                  <a:cubicBezTo>
                    <a:pt x="13794" y="25492"/>
                    <a:pt x="11411" y="26232"/>
                    <a:pt x="8953" y="26444"/>
                  </a:cubicBezTo>
                  <a:cubicBezTo>
                    <a:pt x="1551" y="26444"/>
                    <a:pt x="-1" y="22616"/>
                    <a:pt x="-1" y="13507"/>
                  </a:cubicBezTo>
                  <a:lnTo>
                    <a:pt x="-1" y="-1"/>
                  </a:lnTo>
                  <a:lnTo>
                    <a:pt x="5641" y="-1"/>
                  </a:lnTo>
                  <a:lnTo>
                    <a:pt x="5641" y="13560"/>
                  </a:lnTo>
                  <a:cubicBezTo>
                    <a:pt x="5641" y="19304"/>
                    <a:pt x="6002" y="21425"/>
                    <a:pt x="10040" y="21425"/>
                  </a:cubicBezTo>
                  <a:cubicBezTo>
                    <a:pt x="12076" y="21372"/>
                    <a:pt x="14081" y="20915"/>
                    <a:pt x="15939" y="20079"/>
                  </a:cubicBezTo>
                  <a:lnTo>
                    <a:pt x="15939" y="-1"/>
                  </a:lnTo>
                  <a:close/>
                </a:path>
              </a:pathLst>
            </a:custGeom>
            <a:solidFill>
              <a:srgbClr val="616DC6"/>
            </a:solidFill>
            <a:ln w="5760"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C765CFD1-D02E-4074-BF18-6E8E16CC6D63}"/>
                </a:ext>
              </a:extLst>
            </p:cNvPr>
            <p:cNvSpPr/>
            <p:nvPr/>
          </p:nvSpPr>
          <p:spPr>
            <a:xfrm>
              <a:off x="10699093" y="6686539"/>
              <a:ext cx="22305" cy="37209"/>
            </a:xfrm>
            <a:custGeom>
              <a:avLst/>
              <a:gdLst>
                <a:gd name="connsiteX0" fmla="*/ 22304 w 22305"/>
                <a:gd name="connsiteY0" fmla="*/ 36640 h 37209"/>
                <a:gd name="connsiteX1" fmla="*/ 16714 w 22305"/>
                <a:gd name="connsiteY1" fmla="*/ 36640 h 37209"/>
                <a:gd name="connsiteX2" fmla="*/ 16714 w 22305"/>
                <a:gd name="connsiteY2" fmla="*/ 35294 h 37209"/>
                <a:gd name="connsiteX3" fmla="*/ 9780 w 22305"/>
                <a:gd name="connsiteY3" fmla="*/ 37208 h 37209"/>
                <a:gd name="connsiteX4" fmla="*/ -1 w 22305"/>
                <a:gd name="connsiteY4" fmla="*/ 23754 h 37209"/>
                <a:gd name="connsiteX5" fmla="*/ 10762 w 22305"/>
                <a:gd name="connsiteY5" fmla="*/ 10195 h 37209"/>
                <a:gd name="connsiteX6" fmla="*/ 16662 w 22305"/>
                <a:gd name="connsiteY6" fmla="*/ 10867 h 37209"/>
                <a:gd name="connsiteX7" fmla="*/ 16662 w 22305"/>
                <a:gd name="connsiteY7" fmla="*/ -1 h 37209"/>
                <a:gd name="connsiteX8" fmla="*/ 22304 w 22305"/>
                <a:gd name="connsiteY8" fmla="*/ -1 h 37209"/>
                <a:gd name="connsiteX9" fmla="*/ 16662 w 22305"/>
                <a:gd name="connsiteY9" fmla="*/ 30895 h 37209"/>
                <a:gd name="connsiteX10" fmla="*/ 16662 w 22305"/>
                <a:gd name="connsiteY10" fmla="*/ 15577 h 37209"/>
                <a:gd name="connsiteX11" fmla="*/ 11176 w 22305"/>
                <a:gd name="connsiteY11" fmla="*/ 15058 h 37209"/>
                <a:gd name="connsiteX12" fmla="*/ 5691 w 22305"/>
                <a:gd name="connsiteY12" fmla="*/ 23754 h 37209"/>
                <a:gd name="connsiteX13" fmla="*/ 10660 w 22305"/>
                <a:gd name="connsiteY13" fmla="*/ 32188 h 37209"/>
                <a:gd name="connsiteX14" fmla="*/ 16662 w 22305"/>
                <a:gd name="connsiteY14" fmla="*/ 30895 h 37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305" h="37209">
                  <a:moveTo>
                    <a:pt x="22304" y="36640"/>
                  </a:moveTo>
                  <a:lnTo>
                    <a:pt x="16714" y="36640"/>
                  </a:lnTo>
                  <a:lnTo>
                    <a:pt x="16714" y="35294"/>
                  </a:lnTo>
                  <a:cubicBezTo>
                    <a:pt x="14549" y="36375"/>
                    <a:pt x="12194" y="37026"/>
                    <a:pt x="9780" y="37208"/>
                  </a:cubicBezTo>
                  <a:cubicBezTo>
                    <a:pt x="3156" y="37208"/>
                    <a:pt x="-1" y="33742"/>
                    <a:pt x="-1" y="23754"/>
                  </a:cubicBezTo>
                  <a:cubicBezTo>
                    <a:pt x="-1" y="14387"/>
                    <a:pt x="3363" y="10195"/>
                    <a:pt x="10762" y="10195"/>
                  </a:cubicBezTo>
                  <a:cubicBezTo>
                    <a:pt x="12741" y="10288"/>
                    <a:pt x="14712" y="10512"/>
                    <a:pt x="16662" y="10867"/>
                  </a:cubicBezTo>
                  <a:lnTo>
                    <a:pt x="16662" y="-1"/>
                  </a:lnTo>
                  <a:lnTo>
                    <a:pt x="22304" y="-1"/>
                  </a:lnTo>
                  <a:close/>
                  <a:moveTo>
                    <a:pt x="16662" y="30895"/>
                  </a:moveTo>
                  <a:lnTo>
                    <a:pt x="16662" y="15577"/>
                  </a:lnTo>
                  <a:cubicBezTo>
                    <a:pt x="14846" y="15284"/>
                    <a:pt x="13014" y="15110"/>
                    <a:pt x="11176" y="15058"/>
                  </a:cubicBezTo>
                  <a:cubicBezTo>
                    <a:pt x="7348" y="15058"/>
                    <a:pt x="5691" y="17854"/>
                    <a:pt x="5691" y="23754"/>
                  </a:cubicBezTo>
                  <a:cubicBezTo>
                    <a:pt x="5691" y="30378"/>
                    <a:pt x="7503" y="32188"/>
                    <a:pt x="10660" y="32188"/>
                  </a:cubicBezTo>
                  <a:cubicBezTo>
                    <a:pt x="12720" y="32107"/>
                    <a:pt x="14750" y="31669"/>
                    <a:pt x="16662" y="30895"/>
                  </a:cubicBezTo>
                  <a:close/>
                </a:path>
              </a:pathLst>
            </a:custGeom>
            <a:solidFill>
              <a:srgbClr val="616DC6"/>
            </a:solidFill>
            <a:ln w="5760"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CFBB06BD-554B-46D7-8703-A6DC8F56DAA6}"/>
                </a:ext>
              </a:extLst>
            </p:cNvPr>
            <p:cNvSpPr/>
            <p:nvPr/>
          </p:nvSpPr>
          <p:spPr>
            <a:xfrm>
              <a:off x="10728227" y="6686953"/>
              <a:ext cx="5639" cy="36227"/>
            </a:xfrm>
            <a:custGeom>
              <a:avLst/>
              <a:gdLst>
                <a:gd name="connsiteX0" fmla="*/ -1 w 5639"/>
                <a:gd name="connsiteY0" fmla="*/ -1 h 36227"/>
                <a:gd name="connsiteX1" fmla="*/ 5638 w 5639"/>
                <a:gd name="connsiteY1" fmla="*/ -1 h 36227"/>
                <a:gd name="connsiteX2" fmla="*/ 5638 w 5639"/>
                <a:gd name="connsiteY2" fmla="*/ 5951 h 36227"/>
                <a:gd name="connsiteX3" fmla="*/ -1 w 5639"/>
                <a:gd name="connsiteY3" fmla="*/ 5951 h 36227"/>
                <a:gd name="connsiteX4" fmla="*/ -1 w 5639"/>
                <a:gd name="connsiteY4" fmla="*/ 10349 h 36227"/>
                <a:gd name="connsiteX5" fmla="*/ 5638 w 5639"/>
                <a:gd name="connsiteY5" fmla="*/ 10349 h 36227"/>
                <a:gd name="connsiteX6" fmla="*/ 5638 w 5639"/>
                <a:gd name="connsiteY6" fmla="*/ 36226 h 36227"/>
                <a:gd name="connsiteX7" fmla="*/ -1 w 5639"/>
                <a:gd name="connsiteY7" fmla="*/ 36226 h 36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9" h="36227">
                  <a:moveTo>
                    <a:pt x="-1" y="-1"/>
                  </a:moveTo>
                  <a:lnTo>
                    <a:pt x="5638" y="-1"/>
                  </a:lnTo>
                  <a:lnTo>
                    <a:pt x="5638" y="5951"/>
                  </a:lnTo>
                  <a:lnTo>
                    <a:pt x="-1" y="5951"/>
                  </a:lnTo>
                  <a:close/>
                  <a:moveTo>
                    <a:pt x="-1" y="10349"/>
                  </a:moveTo>
                  <a:lnTo>
                    <a:pt x="5638" y="10349"/>
                  </a:lnTo>
                  <a:lnTo>
                    <a:pt x="5638" y="36226"/>
                  </a:lnTo>
                  <a:lnTo>
                    <a:pt x="-1" y="36226"/>
                  </a:lnTo>
                  <a:close/>
                </a:path>
              </a:pathLst>
            </a:custGeom>
            <a:solidFill>
              <a:srgbClr val="616DC6"/>
            </a:solidFill>
            <a:ln w="5760"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63A2D880-3461-46E9-A04B-ED2F39410421}"/>
                </a:ext>
              </a:extLst>
            </p:cNvPr>
            <p:cNvSpPr/>
            <p:nvPr/>
          </p:nvSpPr>
          <p:spPr>
            <a:xfrm>
              <a:off x="10740698" y="6696734"/>
              <a:ext cx="21682" cy="26445"/>
            </a:xfrm>
            <a:custGeom>
              <a:avLst/>
              <a:gdLst>
                <a:gd name="connsiteX0" fmla="*/ -1 w 21682"/>
                <a:gd name="connsiteY0" fmla="*/ 26445 h 26445"/>
                <a:gd name="connsiteX1" fmla="*/ -1 w 21682"/>
                <a:gd name="connsiteY1" fmla="*/ 568 h 26445"/>
                <a:gd name="connsiteX2" fmla="*/ 5586 w 21682"/>
                <a:gd name="connsiteY2" fmla="*/ 568 h 26445"/>
                <a:gd name="connsiteX3" fmla="*/ 5586 w 21682"/>
                <a:gd name="connsiteY3" fmla="*/ 2172 h 26445"/>
                <a:gd name="connsiteX4" fmla="*/ 12728 w 21682"/>
                <a:gd name="connsiteY4" fmla="*/ -1 h 26445"/>
                <a:gd name="connsiteX5" fmla="*/ 21681 w 21682"/>
                <a:gd name="connsiteY5" fmla="*/ 12575 h 26445"/>
                <a:gd name="connsiteX6" fmla="*/ 21681 w 21682"/>
                <a:gd name="connsiteY6" fmla="*/ 26444 h 26445"/>
                <a:gd name="connsiteX7" fmla="*/ 16093 w 21682"/>
                <a:gd name="connsiteY7" fmla="*/ 26444 h 26445"/>
                <a:gd name="connsiteX8" fmla="*/ 16093 w 21682"/>
                <a:gd name="connsiteY8" fmla="*/ 12730 h 26445"/>
                <a:gd name="connsiteX9" fmla="*/ 11485 w 21682"/>
                <a:gd name="connsiteY9" fmla="*/ 5019 h 26445"/>
                <a:gd name="connsiteX10" fmla="*/ 5638 w 21682"/>
                <a:gd name="connsiteY10" fmla="*/ 6364 h 26445"/>
                <a:gd name="connsiteX11" fmla="*/ 5638 w 21682"/>
                <a:gd name="connsiteY11" fmla="*/ 26444 h 2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 h="26445">
                  <a:moveTo>
                    <a:pt x="-1" y="26445"/>
                  </a:moveTo>
                  <a:lnTo>
                    <a:pt x="-1" y="568"/>
                  </a:lnTo>
                  <a:lnTo>
                    <a:pt x="5586" y="568"/>
                  </a:lnTo>
                  <a:lnTo>
                    <a:pt x="5586" y="2172"/>
                  </a:lnTo>
                  <a:cubicBezTo>
                    <a:pt x="7779" y="934"/>
                    <a:pt x="10218" y="192"/>
                    <a:pt x="12728" y="-1"/>
                  </a:cubicBezTo>
                  <a:cubicBezTo>
                    <a:pt x="19921" y="-1"/>
                    <a:pt x="21681" y="4086"/>
                    <a:pt x="21681" y="12575"/>
                  </a:cubicBezTo>
                  <a:lnTo>
                    <a:pt x="21681" y="26444"/>
                  </a:lnTo>
                  <a:lnTo>
                    <a:pt x="16093" y="26444"/>
                  </a:lnTo>
                  <a:lnTo>
                    <a:pt x="16093" y="12730"/>
                  </a:lnTo>
                  <a:cubicBezTo>
                    <a:pt x="16093" y="7555"/>
                    <a:pt x="15420" y="5019"/>
                    <a:pt x="11485" y="5019"/>
                  </a:cubicBezTo>
                  <a:cubicBezTo>
                    <a:pt x="9468" y="5085"/>
                    <a:pt x="7482" y="5542"/>
                    <a:pt x="5638" y="6364"/>
                  </a:cubicBezTo>
                  <a:lnTo>
                    <a:pt x="5638" y="26444"/>
                  </a:lnTo>
                  <a:close/>
                </a:path>
              </a:pathLst>
            </a:custGeom>
            <a:solidFill>
              <a:srgbClr val="616DC6"/>
            </a:solidFill>
            <a:ln w="5760"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2E8A3D62-F7F3-46E0-96B8-7D50BA476B3D}"/>
                </a:ext>
              </a:extLst>
            </p:cNvPr>
            <p:cNvSpPr/>
            <p:nvPr/>
          </p:nvSpPr>
          <p:spPr>
            <a:xfrm>
              <a:off x="10767295" y="6696734"/>
              <a:ext cx="23080" cy="27062"/>
            </a:xfrm>
            <a:custGeom>
              <a:avLst/>
              <a:gdLst>
                <a:gd name="connsiteX0" fmla="*/ 20803 w 23080"/>
                <a:gd name="connsiteY0" fmla="*/ 20337 h 27062"/>
                <a:gd name="connsiteX1" fmla="*/ 22871 w 23080"/>
                <a:gd name="connsiteY1" fmla="*/ 22714 h 27062"/>
                <a:gd name="connsiteX2" fmla="*/ 23079 w 23080"/>
                <a:gd name="connsiteY2" fmla="*/ 22719 h 27062"/>
                <a:gd name="connsiteX3" fmla="*/ 22924 w 23080"/>
                <a:gd name="connsiteY3" fmla="*/ 27012 h 27062"/>
                <a:gd name="connsiteX4" fmla="*/ 16041 w 23080"/>
                <a:gd name="connsiteY4" fmla="*/ 25098 h 27062"/>
                <a:gd name="connsiteX5" fmla="*/ 7710 w 23080"/>
                <a:gd name="connsiteY5" fmla="*/ 27012 h 27062"/>
                <a:gd name="connsiteX6" fmla="*/ -1 w 23080"/>
                <a:gd name="connsiteY6" fmla="*/ 18784 h 27062"/>
                <a:gd name="connsiteX7" fmla="*/ 8537 w 23080"/>
                <a:gd name="connsiteY7" fmla="*/ 10970 h 27062"/>
                <a:gd name="connsiteX8" fmla="*/ 15214 w 23080"/>
                <a:gd name="connsiteY8" fmla="*/ 10401 h 27062"/>
                <a:gd name="connsiteX9" fmla="*/ 15214 w 23080"/>
                <a:gd name="connsiteY9" fmla="*/ 8538 h 27062"/>
                <a:gd name="connsiteX10" fmla="*/ 11436 w 23080"/>
                <a:gd name="connsiteY10" fmla="*/ 4812 h 27062"/>
                <a:gd name="connsiteX11" fmla="*/ 1705 w 23080"/>
                <a:gd name="connsiteY11" fmla="*/ 5329 h 27062"/>
                <a:gd name="connsiteX12" fmla="*/ 1499 w 23080"/>
                <a:gd name="connsiteY12" fmla="*/ 1344 h 27062"/>
                <a:gd name="connsiteX13" fmla="*/ 11901 w 23080"/>
                <a:gd name="connsiteY13" fmla="*/ -1 h 27062"/>
                <a:gd name="connsiteX14" fmla="*/ 20803 w 23080"/>
                <a:gd name="connsiteY14" fmla="*/ 8538 h 27062"/>
                <a:gd name="connsiteX15" fmla="*/ 9210 w 23080"/>
                <a:gd name="connsiteY15" fmla="*/ 14955 h 27062"/>
                <a:gd name="connsiteX16" fmla="*/ 5639 w 23080"/>
                <a:gd name="connsiteY16" fmla="*/ 18630 h 27062"/>
                <a:gd name="connsiteX17" fmla="*/ 8796 w 23080"/>
                <a:gd name="connsiteY17" fmla="*/ 22408 h 27062"/>
                <a:gd name="connsiteX18" fmla="*/ 15214 w 23080"/>
                <a:gd name="connsiteY18" fmla="*/ 21269 h 27062"/>
                <a:gd name="connsiteX19" fmla="*/ 15214 w 23080"/>
                <a:gd name="connsiteY19" fmla="*/ 14386 h 2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080" h="27062">
                  <a:moveTo>
                    <a:pt x="20803" y="20337"/>
                  </a:moveTo>
                  <a:cubicBezTo>
                    <a:pt x="20718" y="21564"/>
                    <a:pt x="21644" y="22628"/>
                    <a:pt x="22871" y="22714"/>
                  </a:cubicBezTo>
                  <a:cubicBezTo>
                    <a:pt x="22940" y="22719"/>
                    <a:pt x="23010" y="22720"/>
                    <a:pt x="23079" y="22719"/>
                  </a:cubicBezTo>
                  <a:lnTo>
                    <a:pt x="22924" y="27012"/>
                  </a:lnTo>
                  <a:cubicBezTo>
                    <a:pt x="20471" y="27259"/>
                    <a:pt x="18015" y="26576"/>
                    <a:pt x="16041" y="25098"/>
                  </a:cubicBezTo>
                  <a:cubicBezTo>
                    <a:pt x="13409" y="26255"/>
                    <a:pt x="10583" y="26905"/>
                    <a:pt x="7710" y="27012"/>
                  </a:cubicBezTo>
                  <a:cubicBezTo>
                    <a:pt x="2585" y="27012"/>
                    <a:pt x="-1" y="24168"/>
                    <a:pt x="-1" y="18784"/>
                  </a:cubicBezTo>
                  <a:cubicBezTo>
                    <a:pt x="-1" y="13299"/>
                    <a:pt x="2999" y="11436"/>
                    <a:pt x="8537" y="10970"/>
                  </a:cubicBezTo>
                  <a:lnTo>
                    <a:pt x="15214" y="10401"/>
                  </a:lnTo>
                  <a:lnTo>
                    <a:pt x="15214" y="8538"/>
                  </a:lnTo>
                  <a:cubicBezTo>
                    <a:pt x="15214" y="5692"/>
                    <a:pt x="13973" y="4812"/>
                    <a:pt x="11436" y="4812"/>
                  </a:cubicBezTo>
                  <a:cubicBezTo>
                    <a:pt x="7969" y="4812"/>
                    <a:pt x="1705" y="5329"/>
                    <a:pt x="1705" y="5329"/>
                  </a:cubicBezTo>
                  <a:lnTo>
                    <a:pt x="1499" y="1344"/>
                  </a:lnTo>
                  <a:cubicBezTo>
                    <a:pt x="4914" y="555"/>
                    <a:pt x="8398" y="105"/>
                    <a:pt x="11901" y="-1"/>
                  </a:cubicBezTo>
                  <a:cubicBezTo>
                    <a:pt x="18217" y="-1"/>
                    <a:pt x="20803" y="2639"/>
                    <a:pt x="20803" y="8538"/>
                  </a:cubicBezTo>
                  <a:close/>
                  <a:moveTo>
                    <a:pt x="9210" y="14955"/>
                  </a:moveTo>
                  <a:cubicBezTo>
                    <a:pt x="6830" y="15162"/>
                    <a:pt x="5639" y="16301"/>
                    <a:pt x="5639" y="18630"/>
                  </a:cubicBezTo>
                  <a:cubicBezTo>
                    <a:pt x="5639" y="20959"/>
                    <a:pt x="6623" y="22408"/>
                    <a:pt x="8796" y="22408"/>
                  </a:cubicBezTo>
                  <a:cubicBezTo>
                    <a:pt x="10976" y="22316"/>
                    <a:pt x="13135" y="21933"/>
                    <a:pt x="15214" y="21269"/>
                  </a:cubicBezTo>
                  <a:lnTo>
                    <a:pt x="15214" y="14386"/>
                  </a:lnTo>
                  <a:close/>
                </a:path>
              </a:pathLst>
            </a:custGeom>
            <a:solidFill>
              <a:srgbClr val="616DC6"/>
            </a:solidFill>
            <a:ln w="5760"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D6827E40-B4CB-485B-A0A6-4DB6977B6475}"/>
                </a:ext>
              </a:extLst>
            </p:cNvPr>
            <p:cNvSpPr/>
            <p:nvPr/>
          </p:nvSpPr>
          <p:spPr>
            <a:xfrm>
              <a:off x="10795494" y="6686539"/>
              <a:ext cx="5642" cy="36640"/>
            </a:xfrm>
            <a:custGeom>
              <a:avLst/>
              <a:gdLst>
                <a:gd name="connsiteX0" fmla="*/ -1 w 5642"/>
                <a:gd name="connsiteY0" fmla="*/ -1 h 36640"/>
                <a:gd name="connsiteX1" fmla="*/ 5641 w 5642"/>
                <a:gd name="connsiteY1" fmla="*/ -1 h 36640"/>
                <a:gd name="connsiteX2" fmla="*/ 5641 w 5642"/>
                <a:gd name="connsiteY2" fmla="*/ 36640 h 36640"/>
                <a:gd name="connsiteX3" fmla="*/ -1 w 5642"/>
                <a:gd name="connsiteY3" fmla="*/ 36640 h 36640"/>
              </a:gdLst>
              <a:ahLst/>
              <a:cxnLst>
                <a:cxn ang="0">
                  <a:pos x="connsiteX0" y="connsiteY0"/>
                </a:cxn>
                <a:cxn ang="0">
                  <a:pos x="connsiteX1" y="connsiteY1"/>
                </a:cxn>
                <a:cxn ang="0">
                  <a:pos x="connsiteX2" y="connsiteY2"/>
                </a:cxn>
                <a:cxn ang="0">
                  <a:pos x="connsiteX3" y="connsiteY3"/>
                </a:cxn>
              </a:cxnLst>
              <a:rect l="l" t="t" r="r" b="b"/>
              <a:pathLst>
                <a:path w="5642" h="36640">
                  <a:moveTo>
                    <a:pt x="-1" y="-1"/>
                  </a:moveTo>
                  <a:lnTo>
                    <a:pt x="5641" y="-1"/>
                  </a:lnTo>
                  <a:lnTo>
                    <a:pt x="5641" y="36640"/>
                  </a:lnTo>
                  <a:lnTo>
                    <a:pt x="-1" y="36640"/>
                  </a:lnTo>
                  <a:close/>
                </a:path>
              </a:pathLst>
            </a:custGeom>
            <a:solidFill>
              <a:srgbClr val="616DC6"/>
            </a:solidFill>
            <a:ln w="5760"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AA1C88A0-8380-4C6C-A200-EB4DF9CEE231}"/>
                </a:ext>
              </a:extLst>
            </p:cNvPr>
            <p:cNvSpPr/>
            <p:nvPr/>
          </p:nvSpPr>
          <p:spPr>
            <a:xfrm>
              <a:off x="10820332" y="6687606"/>
              <a:ext cx="25168" cy="35573"/>
            </a:xfrm>
            <a:custGeom>
              <a:avLst/>
              <a:gdLst>
                <a:gd name="connsiteX0" fmla="*/ 5743 w 25168"/>
                <a:gd name="connsiteY0" fmla="*/ 24550 h 35573"/>
                <a:gd name="connsiteX1" fmla="*/ 5743 w 25168"/>
                <a:gd name="connsiteY1" fmla="*/ 35573 h 35573"/>
                <a:gd name="connsiteX2" fmla="*/ -1 w 25168"/>
                <a:gd name="connsiteY2" fmla="*/ 35573 h 35573"/>
                <a:gd name="connsiteX3" fmla="*/ -1 w 25168"/>
                <a:gd name="connsiteY3" fmla="*/ 122 h 35573"/>
                <a:gd name="connsiteX4" fmla="*/ 12991 w 25168"/>
                <a:gd name="connsiteY4" fmla="*/ 122 h 35573"/>
                <a:gd name="connsiteX5" fmla="*/ 25028 w 25168"/>
                <a:gd name="connsiteY5" fmla="*/ 8966 h 35573"/>
                <a:gd name="connsiteX6" fmla="*/ 25048 w 25168"/>
                <a:gd name="connsiteY6" fmla="*/ 12025 h 35573"/>
                <a:gd name="connsiteX7" fmla="*/ 15780 w 25168"/>
                <a:gd name="connsiteY7" fmla="*/ 24496 h 35573"/>
                <a:gd name="connsiteX8" fmla="*/ 12991 w 25168"/>
                <a:gd name="connsiteY8" fmla="*/ 24550 h 35573"/>
                <a:gd name="connsiteX9" fmla="*/ 12938 w 25168"/>
                <a:gd name="connsiteY9" fmla="*/ 19581 h 35573"/>
                <a:gd name="connsiteX10" fmla="*/ 19149 w 25168"/>
                <a:gd name="connsiteY10" fmla="*/ 12025 h 35573"/>
                <a:gd name="connsiteX11" fmla="*/ 12938 w 25168"/>
                <a:gd name="connsiteY11" fmla="*/ 5090 h 35573"/>
                <a:gd name="connsiteX12" fmla="*/ 5743 w 25168"/>
                <a:gd name="connsiteY12" fmla="*/ 5090 h 35573"/>
                <a:gd name="connsiteX13" fmla="*/ 5743 w 25168"/>
                <a:gd name="connsiteY13" fmla="*/ 19581 h 3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168" h="35573">
                  <a:moveTo>
                    <a:pt x="5743" y="24550"/>
                  </a:moveTo>
                  <a:lnTo>
                    <a:pt x="5743" y="35573"/>
                  </a:lnTo>
                  <a:lnTo>
                    <a:pt x="-1" y="35573"/>
                  </a:lnTo>
                  <a:lnTo>
                    <a:pt x="-1" y="122"/>
                  </a:lnTo>
                  <a:lnTo>
                    <a:pt x="12991" y="122"/>
                  </a:lnTo>
                  <a:cubicBezTo>
                    <a:pt x="18757" y="-760"/>
                    <a:pt x="24146" y="3200"/>
                    <a:pt x="25028" y="8966"/>
                  </a:cubicBezTo>
                  <a:cubicBezTo>
                    <a:pt x="25183" y="9979"/>
                    <a:pt x="25190" y="11009"/>
                    <a:pt x="25048" y="12025"/>
                  </a:cubicBezTo>
                  <a:cubicBezTo>
                    <a:pt x="25933" y="18028"/>
                    <a:pt x="21784" y="23612"/>
                    <a:pt x="15780" y="24496"/>
                  </a:cubicBezTo>
                  <a:cubicBezTo>
                    <a:pt x="14857" y="24633"/>
                    <a:pt x="13919" y="24651"/>
                    <a:pt x="12991" y="24550"/>
                  </a:cubicBezTo>
                  <a:close/>
                  <a:moveTo>
                    <a:pt x="12938" y="19581"/>
                  </a:moveTo>
                  <a:cubicBezTo>
                    <a:pt x="17232" y="19581"/>
                    <a:pt x="19149" y="16942"/>
                    <a:pt x="19149" y="12025"/>
                  </a:cubicBezTo>
                  <a:cubicBezTo>
                    <a:pt x="19149" y="7160"/>
                    <a:pt x="17232" y="5090"/>
                    <a:pt x="12938" y="5090"/>
                  </a:cubicBezTo>
                  <a:lnTo>
                    <a:pt x="5743" y="5090"/>
                  </a:lnTo>
                  <a:lnTo>
                    <a:pt x="5743" y="19581"/>
                  </a:lnTo>
                  <a:close/>
                </a:path>
              </a:pathLst>
            </a:custGeom>
            <a:solidFill>
              <a:srgbClr val="616DC6"/>
            </a:solidFill>
            <a:ln w="5760"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631C4F68-1550-46D9-8E05-F926A7DA67E8}"/>
                </a:ext>
              </a:extLst>
            </p:cNvPr>
            <p:cNvSpPr/>
            <p:nvPr/>
          </p:nvSpPr>
          <p:spPr>
            <a:xfrm>
              <a:off x="10849984" y="6697303"/>
              <a:ext cx="21527" cy="26444"/>
            </a:xfrm>
            <a:custGeom>
              <a:avLst/>
              <a:gdLst>
                <a:gd name="connsiteX0" fmla="*/ 21526 w 21527"/>
                <a:gd name="connsiteY0" fmla="*/ -1 h 26444"/>
                <a:gd name="connsiteX1" fmla="*/ 21526 w 21527"/>
                <a:gd name="connsiteY1" fmla="*/ 25876 h 26444"/>
                <a:gd name="connsiteX2" fmla="*/ 15939 w 21527"/>
                <a:gd name="connsiteY2" fmla="*/ 25876 h 26444"/>
                <a:gd name="connsiteX3" fmla="*/ 15939 w 21527"/>
                <a:gd name="connsiteY3" fmla="*/ 24272 h 26444"/>
                <a:gd name="connsiteX4" fmla="*/ 8951 w 21527"/>
                <a:gd name="connsiteY4" fmla="*/ 26444 h 26444"/>
                <a:gd name="connsiteX5" fmla="*/ -1 w 21527"/>
                <a:gd name="connsiteY5" fmla="*/ 13507 h 26444"/>
                <a:gd name="connsiteX6" fmla="*/ -1 w 21527"/>
                <a:gd name="connsiteY6" fmla="*/ -1 h 26444"/>
                <a:gd name="connsiteX7" fmla="*/ 5638 w 21527"/>
                <a:gd name="connsiteY7" fmla="*/ -1 h 26444"/>
                <a:gd name="connsiteX8" fmla="*/ 5638 w 21527"/>
                <a:gd name="connsiteY8" fmla="*/ 13560 h 26444"/>
                <a:gd name="connsiteX9" fmla="*/ 10037 w 21527"/>
                <a:gd name="connsiteY9" fmla="*/ 21425 h 26444"/>
                <a:gd name="connsiteX10" fmla="*/ 15939 w 21527"/>
                <a:gd name="connsiteY10" fmla="*/ 20079 h 26444"/>
                <a:gd name="connsiteX11" fmla="*/ 15939 w 21527"/>
                <a:gd name="connsiteY11" fmla="*/ -1 h 2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527" h="26444">
                  <a:moveTo>
                    <a:pt x="21526" y="-1"/>
                  </a:moveTo>
                  <a:lnTo>
                    <a:pt x="21526" y="25876"/>
                  </a:lnTo>
                  <a:lnTo>
                    <a:pt x="15939" y="25876"/>
                  </a:lnTo>
                  <a:lnTo>
                    <a:pt x="15939" y="24272"/>
                  </a:lnTo>
                  <a:cubicBezTo>
                    <a:pt x="13793" y="25492"/>
                    <a:pt x="11410" y="26233"/>
                    <a:pt x="8951" y="26444"/>
                  </a:cubicBezTo>
                  <a:cubicBezTo>
                    <a:pt x="1551" y="26444"/>
                    <a:pt x="-1" y="22616"/>
                    <a:pt x="-1" y="13507"/>
                  </a:cubicBezTo>
                  <a:lnTo>
                    <a:pt x="-1" y="-1"/>
                  </a:lnTo>
                  <a:lnTo>
                    <a:pt x="5638" y="-1"/>
                  </a:lnTo>
                  <a:lnTo>
                    <a:pt x="5638" y="13560"/>
                  </a:lnTo>
                  <a:cubicBezTo>
                    <a:pt x="5638" y="19304"/>
                    <a:pt x="6002" y="21425"/>
                    <a:pt x="10037" y="21425"/>
                  </a:cubicBezTo>
                  <a:cubicBezTo>
                    <a:pt x="12074" y="21372"/>
                    <a:pt x="14080" y="20914"/>
                    <a:pt x="15939" y="20079"/>
                  </a:cubicBezTo>
                  <a:lnTo>
                    <a:pt x="15939" y="-1"/>
                  </a:lnTo>
                  <a:close/>
                </a:path>
              </a:pathLst>
            </a:custGeom>
            <a:solidFill>
              <a:srgbClr val="616DC6"/>
            </a:solidFill>
            <a:ln w="5760"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208A4B09-1EF4-4176-82D8-CAEBC271E115}"/>
                </a:ext>
              </a:extLst>
            </p:cNvPr>
            <p:cNvSpPr/>
            <p:nvPr/>
          </p:nvSpPr>
          <p:spPr>
            <a:xfrm>
              <a:off x="10878338" y="6696734"/>
              <a:ext cx="22150" cy="37570"/>
            </a:xfrm>
            <a:custGeom>
              <a:avLst/>
              <a:gdLst>
                <a:gd name="connsiteX0" fmla="*/ -1 w 22150"/>
                <a:gd name="connsiteY0" fmla="*/ 568 h 37570"/>
                <a:gd name="connsiteX1" fmla="*/ 5590 w 22150"/>
                <a:gd name="connsiteY1" fmla="*/ 568 h 37570"/>
                <a:gd name="connsiteX2" fmla="*/ 5590 w 22150"/>
                <a:gd name="connsiteY2" fmla="*/ 2172 h 37570"/>
                <a:gd name="connsiteX3" fmla="*/ 12266 w 22150"/>
                <a:gd name="connsiteY3" fmla="*/ -1 h 37570"/>
                <a:gd name="connsiteX4" fmla="*/ 22149 w 22150"/>
                <a:gd name="connsiteY4" fmla="*/ 13248 h 37570"/>
                <a:gd name="connsiteX5" fmla="*/ 10560 w 22150"/>
                <a:gd name="connsiteY5" fmla="*/ 27012 h 37570"/>
                <a:gd name="connsiteX6" fmla="*/ 5642 w 22150"/>
                <a:gd name="connsiteY6" fmla="*/ 26549 h 37570"/>
                <a:gd name="connsiteX7" fmla="*/ 5642 w 22150"/>
                <a:gd name="connsiteY7" fmla="*/ 37570 h 37570"/>
                <a:gd name="connsiteX8" fmla="*/ -1 w 22150"/>
                <a:gd name="connsiteY8" fmla="*/ 37570 h 37570"/>
                <a:gd name="connsiteX9" fmla="*/ 5642 w 22150"/>
                <a:gd name="connsiteY9" fmla="*/ 6468 h 37570"/>
                <a:gd name="connsiteX10" fmla="*/ 5642 w 22150"/>
                <a:gd name="connsiteY10" fmla="*/ 21736 h 37570"/>
                <a:gd name="connsiteX11" fmla="*/ 10195 w 22150"/>
                <a:gd name="connsiteY11" fmla="*/ 22149 h 37570"/>
                <a:gd name="connsiteX12" fmla="*/ 16407 w 22150"/>
                <a:gd name="connsiteY12" fmla="*/ 13248 h 37570"/>
                <a:gd name="connsiteX13" fmla="*/ 11280 w 22150"/>
                <a:gd name="connsiteY13" fmla="*/ 5019 h 37570"/>
                <a:gd name="connsiteX14" fmla="*/ 5642 w 22150"/>
                <a:gd name="connsiteY14" fmla="*/ 6468 h 37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50" h="37570">
                  <a:moveTo>
                    <a:pt x="-1" y="568"/>
                  </a:moveTo>
                  <a:lnTo>
                    <a:pt x="5590" y="568"/>
                  </a:lnTo>
                  <a:lnTo>
                    <a:pt x="5590" y="2172"/>
                  </a:lnTo>
                  <a:cubicBezTo>
                    <a:pt x="7620" y="950"/>
                    <a:pt x="9905" y="207"/>
                    <a:pt x="12266" y="-1"/>
                  </a:cubicBezTo>
                  <a:cubicBezTo>
                    <a:pt x="18994" y="-1"/>
                    <a:pt x="22149" y="3828"/>
                    <a:pt x="22149" y="13248"/>
                  </a:cubicBezTo>
                  <a:cubicBezTo>
                    <a:pt x="22149" y="23908"/>
                    <a:pt x="18530" y="27012"/>
                    <a:pt x="10560" y="27012"/>
                  </a:cubicBezTo>
                  <a:cubicBezTo>
                    <a:pt x="8907" y="26976"/>
                    <a:pt x="7266" y="26822"/>
                    <a:pt x="5642" y="26549"/>
                  </a:cubicBezTo>
                  <a:lnTo>
                    <a:pt x="5642" y="37570"/>
                  </a:lnTo>
                  <a:lnTo>
                    <a:pt x="-1" y="37570"/>
                  </a:lnTo>
                  <a:close/>
                  <a:moveTo>
                    <a:pt x="5642" y="6468"/>
                  </a:moveTo>
                  <a:lnTo>
                    <a:pt x="5642" y="21736"/>
                  </a:lnTo>
                  <a:cubicBezTo>
                    <a:pt x="7150" y="21974"/>
                    <a:pt x="8670" y="22113"/>
                    <a:pt x="10195" y="22149"/>
                  </a:cubicBezTo>
                  <a:cubicBezTo>
                    <a:pt x="15009" y="22149"/>
                    <a:pt x="16407" y="19613"/>
                    <a:pt x="16407" y="13248"/>
                  </a:cubicBezTo>
                  <a:cubicBezTo>
                    <a:pt x="16407" y="7192"/>
                    <a:pt x="14493" y="5019"/>
                    <a:pt x="11280" y="5019"/>
                  </a:cubicBezTo>
                  <a:cubicBezTo>
                    <a:pt x="9325" y="5124"/>
                    <a:pt x="7405" y="5616"/>
                    <a:pt x="5642" y="6468"/>
                  </a:cubicBezTo>
                  <a:close/>
                </a:path>
              </a:pathLst>
            </a:custGeom>
            <a:solidFill>
              <a:srgbClr val="616DC6"/>
            </a:solidFill>
            <a:ln w="5760"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351AE5A0-413C-4A38-B0CD-32D56476E17B}"/>
                </a:ext>
              </a:extLst>
            </p:cNvPr>
            <p:cNvSpPr/>
            <p:nvPr/>
          </p:nvSpPr>
          <p:spPr>
            <a:xfrm>
              <a:off x="10906127" y="6686953"/>
              <a:ext cx="5643" cy="36227"/>
            </a:xfrm>
            <a:custGeom>
              <a:avLst/>
              <a:gdLst>
                <a:gd name="connsiteX0" fmla="*/ -1 w 5643"/>
                <a:gd name="connsiteY0" fmla="*/ -1 h 36227"/>
                <a:gd name="connsiteX1" fmla="*/ 5642 w 5643"/>
                <a:gd name="connsiteY1" fmla="*/ -1 h 36227"/>
                <a:gd name="connsiteX2" fmla="*/ 5642 w 5643"/>
                <a:gd name="connsiteY2" fmla="*/ 5951 h 36227"/>
                <a:gd name="connsiteX3" fmla="*/ -1 w 5643"/>
                <a:gd name="connsiteY3" fmla="*/ 5951 h 36227"/>
                <a:gd name="connsiteX4" fmla="*/ -1 w 5643"/>
                <a:gd name="connsiteY4" fmla="*/ 10349 h 36227"/>
                <a:gd name="connsiteX5" fmla="*/ 5642 w 5643"/>
                <a:gd name="connsiteY5" fmla="*/ 10349 h 36227"/>
                <a:gd name="connsiteX6" fmla="*/ 5642 w 5643"/>
                <a:gd name="connsiteY6" fmla="*/ 36226 h 36227"/>
                <a:gd name="connsiteX7" fmla="*/ -1 w 5643"/>
                <a:gd name="connsiteY7" fmla="*/ 36226 h 36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43" h="36227">
                  <a:moveTo>
                    <a:pt x="-1" y="-1"/>
                  </a:moveTo>
                  <a:lnTo>
                    <a:pt x="5642" y="-1"/>
                  </a:lnTo>
                  <a:lnTo>
                    <a:pt x="5642" y="5951"/>
                  </a:lnTo>
                  <a:lnTo>
                    <a:pt x="-1" y="5951"/>
                  </a:lnTo>
                  <a:close/>
                  <a:moveTo>
                    <a:pt x="-1" y="10349"/>
                  </a:moveTo>
                  <a:lnTo>
                    <a:pt x="5642" y="10349"/>
                  </a:lnTo>
                  <a:lnTo>
                    <a:pt x="5642" y="36226"/>
                  </a:lnTo>
                  <a:lnTo>
                    <a:pt x="-1" y="36226"/>
                  </a:lnTo>
                  <a:close/>
                </a:path>
              </a:pathLst>
            </a:custGeom>
            <a:solidFill>
              <a:srgbClr val="616DC6"/>
            </a:solidFill>
            <a:ln w="5760"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7F241DCD-85A2-4F3F-BA2C-1F6A7FD218E1}"/>
                </a:ext>
              </a:extLst>
            </p:cNvPr>
            <p:cNvSpPr/>
            <p:nvPr/>
          </p:nvSpPr>
          <p:spPr>
            <a:xfrm>
              <a:off x="10918910" y="6686539"/>
              <a:ext cx="5643" cy="36640"/>
            </a:xfrm>
            <a:custGeom>
              <a:avLst/>
              <a:gdLst>
                <a:gd name="connsiteX0" fmla="*/ -1 w 5643"/>
                <a:gd name="connsiteY0" fmla="*/ -1 h 36640"/>
                <a:gd name="connsiteX1" fmla="*/ 5642 w 5643"/>
                <a:gd name="connsiteY1" fmla="*/ -1 h 36640"/>
                <a:gd name="connsiteX2" fmla="*/ 5642 w 5643"/>
                <a:gd name="connsiteY2" fmla="*/ 36640 h 36640"/>
                <a:gd name="connsiteX3" fmla="*/ -1 w 5643"/>
                <a:gd name="connsiteY3" fmla="*/ 36640 h 36640"/>
              </a:gdLst>
              <a:ahLst/>
              <a:cxnLst>
                <a:cxn ang="0">
                  <a:pos x="connsiteX0" y="connsiteY0"/>
                </a:cxn>
                <a:cxn ang="0">
                  <a:pos x="connsiteX1" y="connsiteY1"/>
                </a:cxn>
                <a:cxn ang="0">
                  <a:pos x="connsiteX2" y="connsiteY2"/>
                </a:cxn>
                <a:cxn ang="0">
                  <a:pos x="connsiteX3" y="connsiteY3"/>
                </a:cxn>
              </a:cxnLst>
              <a:rect l="l" t="t" r="r" b="b"/>
              <a:pathLst>
                <a:path w="5643" h="36640">
                  <a:moveTo>
                    <a:pt x="-1" y="-1"/>
                  </a:moveTo>
                  <a:lnTo>
                    <a:pt x="5642" y="-1"/>
                  </a:lnTo>
                  <a:lnTo>
                    <a:pt x="5642" y="36640"/>
                  </a:lnTo>
                  <a:lnTo>
                    <a:pt x="-1" y="36640"/>
                  </a:lnTo>
                  <a:close/>
                </a:path>
              </a:pathLst>
            </a:custGeom>
            <a:solidFill>
              <a:srgbClr val="616DC6"/>
            </a:solidFill>
            <a:ln w="5760"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EC17A37E-BA95-4E49-9610-F312F2450E90}"/>
                </a:ext>
              </a:extLst>
            </p:cNvPr>
            <p:cNvSpPr/>
            <p:nvPr/>
          </p:nvSpPr>
          <p:spPr>
            <a:xfrm>
              <a:off x="10940689" y="6687729"/>
              <a:ext cx="28982" cy="35450"/>
            </a:xfrm>
            <a:custGeom>
              <a:avLst/>
              <a:gdLst>
                <a:gd name="connsiteX0" fmla="*/ 8751 w 28982"/>
                <a:gd name="connsiteY0" fmla="*/ -1 h 35450"/>
                <a:gd name="connsiteX1" fmla="*/ 20183 w 28982"/>
                <a:gd name="connsiteY1" fmla="*/ -1 h 35450"/>
                <a:gd name="connsiteX2" fmla="*/ 28981 w 28982"/>
                <a:gd name="connsiteY2" fmla="*/ 35450 h 35450"/>
                <a:gd name="connsiteX3" fmla="*/ 23187 w 28982"/>
                <a:gd name="connsiteY3" fmla="*/ 35450 h 35450"/>
                <a:gd name="connsiteX4" fmla="*/ 21273 w 28982"/>
                <a:gd name="connsiteY4" fmla="*/ 27842 h 35450"/>
                <a:gd name="connsiteX5" fmla="*/ 7660 w 28982"/>
                <a:gd name="connsiteY5" fmla="*/ 27842 h 35450"/>
                <a:gd name="connsiteX6" fmla="*/ 5746 w 28982"/>
                <a:gd name="connsiteY6" fmla="*/ 35450 h 35450"/>
                <a:gd name="connsiteX7" fmla="*/ -1 w 28982"/>
                <a:gd name="connsiteY7" fmla="*/ 35450 h 35450"/>
                <a:gd name="connsiteX8" fmla="*/ 8797 w 28982"/>
                <a:gd name="connsiteY8" fmla="*/ 22770 h 35450"/>
                <a:gd name="connsiteX9" fmla="*/ 20131 w 28982"/>
                <a:gd name="connsiteY9" fmla="*/ 22770 h 35450"/>
                <a:gd name="connsiteX10" fmla="*/ 15786 w 28982"/>
                <a:gd name="connsiteY10" fmla="*/ 4813 h 35450"/>
                <a:gd name="connsiteX11" fmla="*/ 13199 w 28982"/>
                <a:gd name="connsiteY11" fmla="*/ 4813 h 3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982" h="35450">
                  <a:moveTo>
                    <a:pt x="8751" y="-1"/>
                  </a:moveTo>
                  <a:lnTo>
                    <a:pt x="20183" y="-1"/>
                  </a:lnTo>
                  <a:lnTo>
                    <a:pt x="28981" y="35450"/>
                  </a:lnTo>
                  <a:lnTo>
                    <a:pt x="23187" y="35450"/>
                  </a:lnTo>
                  <a:lnTo>
                    <a:pt x="21273" y="27842"/>
                  </a:lnTo>
                  <a:lnTo>
                    <a:pt x="7660" y="27842"/>
                  </a:lnTo>
                  <a:lnTo>
                    <a:pt x="5746" y="35450"/>
                  </a:lnTo>
                  <a:lnTo>
                    <a:pt x="-1" y="35450"/>
                  </a:lnTo>
                  <a:close/>
                  <a:moveTo>
                    <a:pt x="8797" y="22770"/>
                  </a:moveTo>
                  <a:lnTo>
                    <a:pt x="20131" y="22770"/>
                  </a:lnTo>
                  <a:lnTo>
                    <a:pt x="15786" y="4813"/>
                  </a:lnTo>
                  <a:lnTo>
                    <a:pt x="13199" y="4813"/>
                  </a:lnTo>
                  <a:close/>
                </a:path>
              </a:pathLst>
            </a:custGeom>
            <a:solidFill>
              <a:srgbClr val="616DC6"/>
            </a:solidFill>
            <a:ln w="5760"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A35C8A42-F1E4-490F-97C9-F734F0C3A416}"/>
                </a:ext>
              </a:extLst>
            </p:cNvPr>
            <p:cNvSpPr/>
            <p:nvPr/>
          </p:nvSpPr>
          <p:spPr>
            <a:xfrm>
              <a:off x="10972676" y="6696734"/>
              <a:ext cx="18577" cy="27013"/>
            </a:xfrm>
            <a:custGeom>
              <a:avLst/>
              <a:gdLst>
                <a:gd name="connsiteX0" fmla="*/ 18576 w 18577"/>
                <a:gd name="connsiteY0" fmla="*/ 983 h 27013"/>
                <a:gd name="connsiteX1" fmla="*/ 18367 w 18577"/>
                <a:gd name="connsiteY1" fmla="*/ 5433 h 27013"/>
                <a:gd name="connsiteX2" fmla="*/ 12312 w 18577"/>
                <a:gd name="connsiteY2" fmla="*/ 5019 h 27013"/>
                <a:gd name="connsiteX3" fmla="*/ 5688 w 18577"/>
                <a:gd name="connsiteY3" fmla="*/ 13143 h 27013"/>
                <a:gd name="connsiteX4" fmla="*/ 12364 w 18577"/>
                <a:gd name="connsiteY4" fmla="*/ 21993 h 27013"/>
                <a:gd name="connsiteX5" fmla="*/ 18420 w 18577"/>
                <a:gd name="connsiteY5" fmla="*/ 21579 h 27013"/>
                <a:gd name="connsiteX6" fmla="*/ 18576 w 18577"/>
                <a:gd name="connsiteY6" fmla="*/ 26081 h 27013"/>
                <a:gd name="connsiteX7" fmla="*/ 10705 w 18577"/>
                <a:gd name="connsiteY7" fmla="*/ 27012 h 27013"/>
                <a:gd name="connsiteX8" fmla="*/ -1 w 18577"/>
                <a:gd name="connsiteY8" fmla="*/ 13143 h 27013"/>
                <a:gd name="connsiteX9" fmla="*/ 10810 w 18577"/>
                <a:gd name="connsiteY9" fmla="*/ -1 h 27013"/>
                <a:gd name="connsiteX10" fmla="*/ 18576 w 18577"/>
                <a:gd name="connsiteY10" fmla="*/ 983 h 2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577" h="27013">
                  <a:moveTo>
                    <a:pt x="18576" y="983"/>
                  </a:moveTo>
                  <a:lnTo>
                    <a:pt x="18367" y="5433"/>
                  </a:lnTo>
                  <a:cubicBezTo>
                    <a:pt x="18367" y="5433"/>
                    <a:pt x="14278" y="5019"/>
                    <a:pt x="12312" y="5019"/>
                  </a:cubicBezTo>
                  <a:cubicBezTo>
                    <a:pt x="6930" y="5019"/>
                    <a:pt x="5688" y="7192"/>
                    <a:pt x="5688" y="13143"/>
                  </a:cubicBezTo>
                  <a:cubicBezTo>
                    <a:pt x="5688" y="19768"/>
                    <a:pt x="6773" y="21993"/>
                    <a:pt x="12364" y="21993"/>
                  </a:cubicBezTo>
                  <a:cubicBezTo>
                    <a:pt x="14330" y="21993"/>
                    <a:pt x="18420" y="21579"/>
                    <a:pt x="18420" y="21579"/>
                  </a:cubicBezTo>
                  <a:lnTo>
                    <a:pt x="18576" y="26081"/>
                  </a:lnTo>
                  <a:cubicBezTo>
                    <a:pt x="15972" y="26556"/>
                    <a:pt x="13344" y="26867"/>
                    <a:pt x="10705" y="27012"/>
                  </a:cubicBezTo>
                  <a:cubicBezTo>
                    <a:pt x="2736" y="27012"/>
                    <a:pt x="-1" y="23080"/>
                    <a:pt x="-1" y="13143"/>
                  </a:cubicBezTo>
                  <a:cubicBezTo>
                    <a:pt x="-1" y="3880"/>
                    <a:pt x="3102" y="-1"/>
                    <a:pt x="10810" y="-1"/>
                  </a:cubicBezTo>
                  <a:cubicBezTo>
                    <a:pt x="13420" y="144"/>
                    <a:pt x="16012" y="472"/>
                    <a:pt x="18576" y="983"/>
                  </a:cubicBezTo>
                  <a:close/>
                </a:path>
              </a:pathLst>
            </a:custGeom>
            <a:solidFill>
              <a:srgbClr val="616DC6"/>
            </a:solidFill>
            <a:ln w="5760"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4C7E6230-740C-48B5-A44C-DF1EE41EC296}"/>
                </a:ext>
              </a:extLst>
            </p:cNvPr>
            <p:cNvSpPr/>
            <p:nvPr/>
          </p:nvSpPr>
          <p:spPr>
            <a:xfrm>
              <a:off x="10996683" y="6686539"/>
              <a:ext cx="21680" cy="36640"/>
            </a:xfrm>
            <a:custGeom>
              <a:avLst/>
              <a:gdLst>
                <a:gd name="connsiteX0" fmla="*/ -1 w 21680"/>
                <a:gd name="connsiteY0" fmla="*/ 36640 h 36640"/>
                <a:gd name="connsiteX1" fmla="*/ -1 w 21680"/>
                <a:gd name="connsiteY1" fmla="*/ -1 h 36640"/>
                <a:gd name="connsiteX2" fmla="*/ 5642 w 21680"/>
                <a:gd name="connsiteY2" fmla="*/ -1 h 36640"/>
                <a:gd name="connsiteX3" fmla="*/ 5642 w 21680"/>
                <a:gd name="connsiteY3" fmla="*/ 12109 h 36640"/>
                <a:gd name="connsiteX4" fmla="*/ 12730 w 21680"/>
                <a:gd name="connsiteY4" fmla="*/ 10195 h 36640"/>
                <a:gd name="connsiteX5" fmla="*/ 21679 w 21680"/>
                <a:gd name="connsiteY5" fmla="*/ 22771 h 36640"/>
                <a:gd name="connsiteX6" fmla="*/ 21679 w 21680"/>
                <a:gd name="connsiteY6" fmla="*/ 36640 h 36640"/>
                <a:gd name="connsiteX7" fmla="*/ 16041 w 21680"/>
                <a:gd name="connsiteY7" fmla="*/ 36640 h 36640"/>
                <a:gd name="connsiteX8" fmla="*/ 16041 w 21680"/>
                <a:gd name="connsiteY8" fmla="*/ 22925 h 36640"/>
                <a:gd name="connsiteX9" fmla="*/ 11436 w 21680"/>
                <a:gd name="connsiteY9" fmla="*/ 15214 h 36640"/>
                <a:gd name="connsiteX10" fmla="*/ 5636 w 21680"/>
                <a:gd name="connsiteY10" fmla="*/ 16353 h 36640"/>
                <a:gd name="connsiteX11" fmla="*/ 5636 w 21680"/>
                <a:gd name="connsiteY11" fmla="*/ 36640 h 3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0" h="36640">
                  <a:moveTo>
                    <a:pt x="-1" y="36640"/>
                  </a:moveTo>
                  <a:lnTo>
                    <a:pt x="-1" y="-1"/>
                  </a:lnTo>
                  <a:lnTo>
                    <a:pt x="5642" y="-1"/>
                  </a:lnTo>
                  <a:lnTo>
                    <a:pt x="5642" y="12109"/>
                  </a:lnTo>
                  <a:cubicBezTo>
                    <a:pt x="7858" y="11020"/>
                    <a:pt x="10265" y="10370"/>
                    <a:pt x="12730" y="10195"/>
                  </a:cubicBezTo>
                  <a:cubicBezTo>
                    <a:pt x="19922" y="10195"/>
                    <a:pt x="21679" y="14282"/>
                    <a:pt x="21679" y="22771"/>
                  </a:cubicBezTo>
                  <a:lnTo>
                    <a:pt x="21679" y="36640"/>
                  </a:lnTo>
                  <a:lnTo>
                    <a:pt x="16041" y="36640"/>
                  </a:lnTo>
                  <a:lnTo>
                    <a:pt x="16041" y="22925"/>
                  </a:lnTo>
                  <a:cubicBezTo>
                    <a:pt x="16041" y="17750"/>
                    <a:pt x="15421" y="15214"/>
                    <a:pt x="11436" y="15214"/>
                  </a:cubicBezTo>
                  <a:cubicBezTo>
                    <a:pt x="9453" y="15284"/>
                    <a:pt x="7498" y="15668"/>
                    <a:pt x="5636" y="16353"/>
                  </a:cubicBezTo>
                  <a:lnTo>
                    <a:pt x="5636" y="36640"/>
                  </a:lnTo>
                  <a:close/>
                </a:path>
              </a:pathLst>
            </a:custGeom>
            <a:solidFill>
              <a:srgbClr val="616DC6"/>
            </a:solidFill>
            <a:ln w="5760"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1841A426-7284-4375-AF2B-FB170DFEC798}"/>
                </a:ext>
              </a:extLst>
            </p:cNvPr>
            <p:cNvSpPr/>
            <p:nvPr/>
          </p:nvSpPr>
          <p:spPr>
            <a:xfrm>
              <a:off x="11024935" y="6686953"/>
              <a:ext cx="5643" cy="36227"/>
            </a:xfrm>
            <a:custGeom>
              <a:avLst/>
              <a:gdLst>
                <a:gd name="connsiteX0" fmla="*/ -1 w 5643"/>
                <a:gd name="connsiteY0" fmla="*/ -1 h 36227"/>
                <a:gd name="connsiteX1" fmla="*/ 5642 w 5643"/>
                <a:gd name="connsiteY1" fmla="*/ -1 h 36227"/>
                <a:gd name="connsiteX2" fmla="*/ 5642 w 5643"/>
                <a:gd name="connsiteY2" fmla="*/ 5951 h 36227"/>
                <a:gd name="connsiteX3" fmla="*/ -1 w 5643"/>
                <a:gd name="connsiteY3" fmla="*/ 5951 h 36227"/>
                <a:gd name="connsiteX4" fmla="*/ -1 w 5643"/>
                <a:gd name="connsiteY4" fmla="*/ 10349 h 36227"/>
                <a:gd name="connsiteX5" fmla="*/ 5642 w 5643"/>
                <a:gd name="connsiteY5" fmla="*/ 10349 h 36227"/>
                <a:gd name="connsiteX6" fmla="*/ 5642 w 5643"/>
                <a:gd name="connsiteY6" fmla="*/ 36226 h 36227"/>
                <a:gd name="connsiteX7" fmla="*/ -1 w 5643"/>
                <a:gd name="connsiteY7" fmla="*/ 36226 h 36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43" h="36227">
                  <a:moveTo>
                    <a:pt x="-1" y="-1"/>
                  </a:moveTo>
                  <a:lnTo>
                    <a:pt x="5642" y="-1"/>
                  </a:lnTo>
                  <a:lnTo>
                    <a:pt x="5642" y="5951"/>
                  </a:lnTo>
                  <a:lnTo>
                    <a:pt x="-1" y="5951"/>
                  </a:lnTo>
                  <a:close/>
                  <a:moveTo>
                    <a:pt x="-1" y="10349"/>
                  </a:moveTo>
                  <a:lnTo>
                    <a:pt x="5642" y="10349"/>
                  </a:lnTo>
                  <a:lnTo>
                    <a:pt x="5642" y="36226"/>
                  </a:lnTo>
                  <a:lnTo>
                    <a:pt x="-1" y="36226"/>
                  </a:lnTo>
                  <a:close/>
                </a:path>
              </a:pathLst>
            </a:custGeom>
            <a:solidFill>
              <a:srgbClr val="616DC6"/>
            </a:solidFill>
            <a:ln w="5760"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B55ABA57-0A5A-48D5-92E7-16902022BC02}"/>
                </a:ext>
              </a:extLst>
            </p:cNvPr>
            <p:cNvSpPr/>
            <p:nvPr/>
          </p:nvSpPr>
          <p:spPr>
            <a:xfrm>
              <a:off x="11036164" y="6696734"/>
              <a:ext cx="22098" cy="27013"/>
            </a:xfrm>
            <a:custGeom>
              <a:avLst/>
              <a:gdLst>
                <a:gd name="connsiteX0" fmla="*/ 21116 w 22098"/>
                <a:gd name="connsiteY0" fmla="*/ 21632 h 27013"/>
                <a:gd name="connsiteX1" fmla="*/ 21215 w 22098"/>
                <a:gd name="connsiteY1" fmla="*/ 25823 h 27013"/>
                <a:gd name="connsiteX2" fmla="*/ 10763 w 22098"/>
                <a:gd name="connsiteY2" fmla="*/ 27012 h 27013"/>
                <a:gd name="connsiteX3" fmla="*/ -1 w 22098"/>
                <a:gd name="connsiteY3" fmla="*/ 13765 h 27013"/>
                <a:gd name="connsiteX4" fmla="*/ 11227 w 22098"/>
                <a:gd name="connsiteY4" fmla="*/ -1 h 27013"/>
                <a:gd name="connsiteX5" fmla="*/ 22097 w 22098"/>
                <a:gd name="connsiteY5" fmla="*/ 11850 h 27013"/>
                <a:gd name="connsiteX6" fmla="*/ 21737 w 22098"/>
                <a:gd name="connsiteY6" fmla="*/ 15887 h 27013"/>
                <a:gd name="connsiteX7" fmla="*/ 5688 w 22098"/>
                <a:gd name="connsiteY7" fmla="*/ 15887 h 27013"/>
                <a:gd name="connsiteX8" fmla="*/ 11593 w 22098"/>
                <a:gd name="connsiteY8" fmla="*/ 22097 h 27013"/>
                <a:gd name="connsiteX9" fmla="*/ 21116 w 22098"/>
                <a:gd name="connsiteY9" fmla="*/ 21632 h 27013"/>
                <a:gd name="connsiteX10" fmla="*/ 16558 w 22098"/>
                <a:gd name="connsiteY10" fmla="*/ 11540 h 27013"/>
                <a:gd name="connsiteX11" fmla="*/ 11227 w 22098"/>
                <a:gd name="connsiteY11" fmla="*/ 4656 h 27013"/>
                <a:gd name="connsiteX12" fmla="*/ 5642 w 22098"/>
                <a:gd name="connsiteY12" fmla="*/ 11540 h 2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98" h="27013">
                  <a:moveTo>
                    <a:pt x="21116" y="21632"/>
                  </a:moveTo>
                  <a:lnTo>
                    <a:pt x="21215" y="25823"/>
                  </a:lnTo>
                  <a:cubicBezTo>
                    <a:pt x="17770" y="26505"/>
                    <a:pt x="14272" y="26902"/>
                    <a:pt x="10763" y="27012"/>
                  </a:cubicBezTo>
                  <a:cubicBezTo>
                    <a:pt x="3003" y="27012"/>
                    <a:pt x="-1" y="22873"/>
                    <a:pt x="-1" y="13765"/>
                  </a:cubicBezTo>
                  <a:cubicBezTo>
                    <a:pt x="-1" y="4295"/>
                    <a:pt x="4088" y="-1"/>
                    <a:pt x="11227" y="-1"/>
                  </a:cubicBezTo>
                  <a:cubicBezTo>
                    <a:pt x="18472" y="-1"/>
                    <a:pt x="22097" y="3776"/>
                    <a:pt x="22097" y="11850"/>
                  </a:cubicBezTo>
                  <a:lnTo>
                    <a:pt x="21737" y="15887"/>
                  </a:lnTo>
                  <a:lnTo>
                    <a:pt x="5688" y="15887"/>
                  </a:lnTo>
                  <a:cubicBezTo>
                    <a:pt x="5741" y="20027"/>
                    <a:pt x="7295" y="22097"/>
                    <a:pt x="11593" y="22097"/>
                  </a:cubicBezTo>
                  <a:cubicBezTo>
                    <a:pt x="15676" y="22097"/>
                    <a:pt x="21116" y="21632"/>
                    <a:pt x="21116" y="21632"/>
                  </a:cubicBezTo>
                  <a:close/>
                  <a:moveTo>
                    <a:pt x="16558" y="11540"/>
                  </a:moveTo>
                  <a:cubicBezTo>
                    <a:pt x="16558" y="6365"/>
                    <a:pt x="15003" y="4656"/>
                    <a:pt x="11227" y="4656"/>
                  </a:cubicBezTo>
                  <a:cubicBezTo>
                    <a:pt x="7399" y="4656"/>
                    <a:pt x="5688" y="6571"/>
                    <a:pt x="5642" y="11540"/>
                  </a:cubicBezTo>
                  <a:close/>
                </a:path>
              </a:pathLst>
            </a:custGeom>
            <a:solidFill>
              <a:srgbClr val="616DC6"/>
            </a:solidFill>
            <a:ln w="5760"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6AD9C39E-A7DA-493F-AC3A-973404AE14C0}"/>
                </a:ext>
              </a:extLst>
            </p:cNvPr>
            <p:cNvSpPr/>
            <p:nvPr/>
          </p:nvSpPr>
          <p:spPr>
            <a:xfrm>
              <a:off x="11060901" y="6697303"/>
              <a:ext cx="23438" cy="25876"/>
            </a:xfrm>
            <a:custGeom>
              <a:avLst/>
              <a:gdLst>
                <a:gd name="connsiteX0" fmla="*/ 5897 w 23438"/>
                <a:gd name="connsiteY0" fmla="*/ -1 h 25876"/>
                <a:gd name="connsiteX1" fmla="*/ 10862 w 23438"/>
                <a:gd name="connsiteY1" fmla="*/ 21063 h 25876"/>
                <a:gd name="connsiteX2" fmla="*/ 12521 w 23438"/>
                <a:gd name="connsiteY2" fmla="*/ 21063 h 25876"/>
                <a:gd name="connsiteX3" fmla="*/ 17694 w 23438"/>
                <a:gd name="connsiteY3" fmla="*/ -1 h 25876"/>
                <a:gd name="connsiteX4" fmla="*/ 23437 w 23438"/>
                <a:gd name="connsiteY4" fmla="*/ -1 h 25876"/>
                <a:gd name="connsiteX5" fmla="*/ 16714 w 23438"/>
                <a:gd name="connsiteY5" fmla="*/ 25876 h 25876"/>
                <a:gd name="connsiteX6" fmla="*/ 6674 w 23438"/>
                <a:gd name="connsiteY6" fmla="*/ 25876 h 25876"/>
                <a:gd name="connsiteX7" fmla="*/ -1 w 23438"/>
                <a:gd name="connsiteY7" fmla="*/ -1 h 2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38" h="25876">
                  <a:moveTo>
                    <a:pt x="5897" y="-1"/>
                  </a:moveTo>
                  <a:lnTo>
                    <a:pt x="10862" y="21063"/>
                  </a:lnTo>
                  <a:lnTo>
                    <a:pt x="12521" y="21063"/>
                  </a:lnTo>
                  <a:lnTo>
                    <a:pt x="17694" y="-1"/>
                  </a:lnTo>
                  <a:lnTo>
                    <a:pt x="23437" y="-1"/>
                  </a:lnTo>
                  <a:lnTo>
                    <a:pt x="16714" y="25876"/>
                  </a:lnTo>
                  <a:lnTo>
                    <a:pt x="6674" y="25876"/>
                  </a:lnTo>
                  <a:lnTo>
                    <a:pt x="-1" y="-1"/>
                  </a:lnTo>
                  <a:close/>
                </a:path>
              </a:pathLst>
            </a:custGeom>
            <a:solidFill>
              <a:srgbClr val="616DC6"/>
            </a:solidFill>
            <a:ln w="5760"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F79E964D-F5EE-4A33-ACCF-A252712DEA72}"/>
                </a:ext>
              </a:extLst>
            </p:cNvPr>
            <p:cNvSpPr/>
            <p:nvPr/>
          </p:nvSpPr>
          <p:spPr>
            <a:xfrm>
              <a:off x="11087083" y="6696734"/>
              <a:ext cx="22098" cy="27013"/>
            </a:xfrm>
            <a:custGeom>
              <a:avLst/>
              <a:gdLst>
                <a:gd name="connsiteX0" fmla="*/ 21117 w 22098"/>
                <a:gd name="connsiteY0" fmla="*/ 21632 h 27013"/>
                <a:gd name="connsiteX1" fmla="*/ 21221 w 22098"/>
                <a:gd name="connsiteY1" fmla="*/ 25823 h 27013"/>
                <a:gd name="connsiteX2" fmla="*/ 10763 w 22098"/>
                <a:gd name="connsiteY2" fmla="*/ 27012 h 27013"/>
                <a:gd name="connsiteX3" fmla="*/ -1 w 22098"/>
                <a:gd name="connsiteY3" fmla="*/ 13765 h 27013"/>
                <a:gd name="connsiteX4" fmla="*/ 11227 w 22098"/>
                <a:gd name="connsiteY4" fmla="*/ -1 h 27013"/>
                <a:gd name="connsiteX5" fmla="*/ 22097 w 22098"/>
                <a:gd name="connsiteY5" fmla="*/ 11850 h 27013"/>
                <a:gd name="connsiteX6" fmla="*/ 21737 w 22098"/>
                <a:gd name="connsiteY6" fmla="*/ 15887 h 27013"/>
                <a:gd name="connsiteX7" fmla="*/ 5694 w 22098"/>
                <a:gd name="connsiteY7" fmla="*/ 15887 h 27013"/>
                <a:gd name="connsiteX8" fmla="*/ 11593 w 22098"/>
                <a:gd name="connsiteY8" fmla="*/ 22097 h 27013"/>
                <a:gd name="connsiteX9" fmla="*/ 21117 w 22098"/>
                <a:gd name="connsiteY9" fmla="*/ 21632 h 27013"/>
                <a:gd name="connsiteX10" fmla="*/ 16558 w 22098"/>
                <a:gd name="connsiteY10" fmla="*/ 11540 h 27013"/>
                <a:gd name="connsiteX11" fmla="*/ 11227 w 22098"/>
                <a:gd name="connsiteY11" fmla="*/ 4656 h 27013"/>
                <a:gd name="connsiteX12" fmla="*/ 5642 w 22098"/>
                <a:gd name="connsiteY12" fmla="*/ 11540 h 2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98" h="27013">
                  <a:moveTo>
                    <a:pt x="21117" y="21632"/>
                  </a:moveTo>
                  <a:lnTo>
                    <a:pt x="21221" y="25823"/>
                  </a:lnTo>
                  <a:cubicBezTo>
                    <a:pt x="17770" y="26505"/>
                    <a:pt x="14272" y="26902"/>
                    <a:pt x="10763" y="27012"/>
                  </a:cubicBezTo>
                  <a:cubicBezTo>
                    <a:pt x="3003" y="27012"/>
                    <a:pt x="-1" y="22873"/>
                    <a:pt x="-1" y="13765"/>
                  </a:cubicBezTo>
                  <a:cubicBezTo>
                    <a:pt x="-1" y="4295"/>
                    <a:pt x="4088" y="-1"/>
                    <a:pt x="11227" y="-1"/>
                  </a:cubicBezTo>
                  <a:cubicBezTo>
                    <a:pt x="18472" y="-1"/>
                    <a:pt x="22097" y="3776"/>
                    <a:pt x="22097" y="11850"/>
                  </a:cubicBezTo>
                  <a:lnTo>
                    <a:pt x="21737" y="15887"/>
                  </a:lnTo>
                  <a:lnTo>
                    <a:pt x="5694" y="15887"/>
                  </a:lnTo>
                  <a:cubicBezTo>
                    <a:pt x="5746" y="20027"/>
                    <a:pt x="7295" y="22097"/>
                    <a:pt x="11593" y="22097"/>
                  </a:cubicBezTo>
                  <a:cubicBezTo>
                    <a:pt x="15682" y="22097"/>
                    <a:pt x="21117" y="21632"/>
                    <a:pt x="21117" y="21632"/>
                  </a:cubicBezTo>
                  <a:close/>
                  <a:moveTo>
                    <a:pt x="16558" y="11540"/>
                  </a:moveTo>
                  <a:cubicBezTo>
                    <a:pt x="16558" y="6365"/>
                    <a:pt x="15009" y="4656"/>
                    <a:pt x="11227" y="4656"/>
                  </a:cubicBezTo>
                  <a:cubicBezTo>
                    <a:pt x="7399" y="4656"/>
                    <a:pt x="5694" y="6571"/>
                    <a:pt x="5642" y="11540"/>
                  </a:cubicBezTo>
                  <a:close/>
                </a:path>
              </a:pathLst>
            </a:custGeom>
            <a:solidFill>
              <a:srgbClr val="616DC6"/>
            </a:solidFill>
            <a:ln w="5760"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85D55F46-8DA6-442C-AAA1-30E8B0C1C6A2}"/>
                </a:ext>
              </a:extLst>
            </p:cNvPr>
            <p:cNvSpPr/>
            <p:nvPr/>
          </p:nvSpPr>
          <p:spPr>
            <a:xfrm>
              <a:off x="11114616" y="6696690"/>
              <a:ext cx="36743" cy="26490"/>
            </a:xfrm>
            <a:custGeom>
              <a:avLst/>
              <a:gdLst>
                <a:gd name="connsiteX0" fmla="*/ -1 w 36743"/>
                <a:gd name="connsiteY0" fmla="*/ 26489 h 26490"/>
                <a:gd name="connsiteX1" fmla="*/ -1 w 36743"/>
                <a:gd name="connsiteY1" fmla="*/ 612 h 26490"/>
                <a:gd name="connsiteX2" fmla="*/ 5584 w 36743"/>
                <a:gd name="connsiteY2" fmla="*/ 612 h 26490"/>
                <a:gd name="connsiteX3" fmla="*/ 5584 w 36743"/>
                <a:gd name="connsiteY3" fmla="*/ 2217 h 26490"/>
                <a:gd name="connsiteX4" fmla="*/ 12312 w 36743"/>
                <a:gd name="connsiteY4" fmla="*/ 44 h 26490"/>
                <a:gd name="connsiteX5" fmla="*/ 18889 w 36743"/>
                <a:gd name="connsiteY5" fmla="*/ 2580 h 26490"/>
                <a:gd name="connsiteX6" fmla="*/ 27787 w 36743"/>
                <a:gd name="connsiteY6" fmla="*/ 44 h 26490"/>
                <a:gd name="connsiteX7" fmla="*/ 36742 w 36743"/>
                <a:gd name="connsiteY7" fmla="*/ 12620 h 26490"/>
                <a:gd name="connsiteX8" fmla="*/ 36742 w 36743"/>
                <a:gd name="connsiteY8" fmla="*/ 26489 h 26490"/>
                <a:gd name="connsiteX9" fmla="*/ 31151 w 36743"/>
                <a:gd name="connsiteY9" fmla="*/ 26489 h 26490"/>
                <a:gd name="connsiteX10" fmla="*/ 31151 w 36743"/>
                <a:gd name="connsiteY10" fmla="*/ 12775 h 26490"/>
                <a:gd name="connsiteX11" fmla="*/ 26754 w 36743"/>
                <a:gd name="connsiteY11" fmla="*/ 5063 h 26490"/>
                <a:gd name="connsiteX12" fmla="*/ 20856 w 36743"/>
                <a:gd name="connsiteY12" fmla="*/ 6461 h 26490"/>
                <a:gd name="connsiteX13" fmla="*/ 21267 w 36743"/>
                <a:gd name="connsiteY13" fmla="*/ 13085 h 26490"/>
                <a:gd name="connsiteX14" fmla="*/ 21267 w 36743"/>
                <a:gd name="connsiteY14" fmla="*/ 26489 h 26490"/>
                <a:gd name="connsiteX15" fmla="*/ 15676 w 36743"/>
                <a:gd name="connsiteY15" fmla="*/ 26489 h 26490"/>
                <a:gd name="connsiteX16" fmla="*/ 15676 w 36743"/>
                <a:gd name="connsiteY16" fmla="*/ 13188 h 26490"/>
                <a:gd name="connsiteX17" fmla="*/ 11227 w 36743"/>
                <a:gd name="connsiteY17" fmla="*/ 5063 h 26490"/>
                <a:gd name="connsiteX18" fmla="*/ 5636 w 36743"/>
                <a:gd name="connsiteY18" fmla="*/ 6409 h 26490"/>
                <a:gd name="connsiteX19" fmla="*/ 5636 w 36743"/>
                <a:gd name="connsiteY19" fmla="*/ 26489 h 26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743" h="26490">
                  <a:moveTo>
                    <a:pt x="-1" y="26489"/>
                  </a:moveTo>
                  <a:lnTo>
                    <a:pt x="-1" y="612"/>
                  </a:lnTo>
                  <a:lnTo>
                    <a:pt x="5584" y="612"/>
                  </a:lnTo>
                  <a:lnTo>
                    <a:pt x="5584" y="2217"/>
                  </a:lnTo>
                  <a:cubicBezTo>
                    <a:pt x="7643" y="1009"/>
                    <a:pt x="9940" y="267"/>
                    <a:pt x="12312" y="44"/>
                  </a:cubicBezTo>
                  <a:cubicBezTo>
                    <a:pt x="14789" y="-224"/>
                    <a:pt x="17236" y="721"/>
                    <a:pt x="18889" y="2580"/>
                  </a:cubicBezTo>
                  <a:cubicBezTo>
                    <a:pt x="21644" y="1126"/>
                    <a:pt x="24678" y="263"/>
                    <a:pt x="27787" y="44"/>
                  </a:cubicBezTo>
                  <a:cubicBezTo>
                    <a:pt x="34828" y="44"/>
                    <a:pt x="36742" y="3821"/>
                    <a:pt x="36742" y="12620"/>
                  </a:cubicBezTo>
                  <a:lnTo>
                    <a:pt x="36742" y="26489"/>
                  </a:lnTo>
                  <a:lnTo>
                    <a:pt x="31151" y="26489"/>
                  </a:lnTo>
                  <a:lnTo>
                    <a:pt x="31151" y="12775"/>
                  </a:lnTo>
                  <a:cubicBezTo>
                    <a:pt x="31151" y="7600"/>
                    <a:pt x="30530" y="5063"/>
                    <a:pt x="26754" y="5063"/>
                  </a:cubicBezTo>
                  <a:cubicBezTo>
                    <a:pt x="24718" y="5164"/>
                    <a:pt x="22717" y="5638"/>
                    <a:pt x="20856" y="6461"/>
                  </a:cubicBezTo>
                  <a:cubicBezTo>
                    <a:pt x="21163" y="8654"/>
                    <a:pt x="21302" y="10869"/>
                    <a:pt x="21267" y="13085"/>
                  </a:cubicBezTo>
                  <a:lnTo>
                    <a:pt x="21267" y="26489"/>
                  </a:lnTo>
                  <a:lnTo>
                    <a:pt x="15676" y="26489"/>
                  </a:lnTo>
                  <a:lnTo>
                    <a:pt x="15676" y="13188"/>
                  </a:lnTo>
                  <a:cubicBezTo>
                    <a:pt x="15676" y="7444"/>
                    <a:pt x="15108" y="5063"/>
                    <a:pt x="11227" y="5063"/>
                  </a:cubicBezTo>
                  <a:cubicBezTo>
                    <a:pt x="9290" y="5127"/>
                    <a:pt x="7388" y="5585"/>
                    <a:pt x="5636" y="6409"/>
                  </a:cubicBezTo>
                  <a:lnTo>
                    <a:pt x="5636" y="26489"/>
                  </a:lnTo>
                  <a:close/>
                </a:path>
              </a:pathLst>
            </a:custGeom>
            <a:solidFill>
              <a:srgbClr val="616DC6"/>
            </a:solidFill>
            <a:ln w="5760"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DC1DAEC7-DF6A-4E50-B266-DCAD0DDFDE1D}"/>
                </a:ext>
              </a:extLst>
            </p:cNvPr>
            <p:cNvSpPr/>
            <p:nvPr/>
          </p:nvSpPr>
          <p:spPr>
            <a:xfrm>
              <a:off x="11156736" y="6696734"/>
              <a:ext cx="22098" cy="27013"/>
            </a:xfrm>
            <a:custGeom>
              <a:avLst/>
              <a:gdLst>
                <a:gd name="connsiteX0" fmla="*/ 21111 w 22098"/>
                <a:gd name="connsiteY0" fmla="*/ 21632 h 27013"/>
                <a:gd name="connsiteX1" fmla="*/ 21215 w 22098"/>
                <a:gd name="connsiteY1" fmla="*/ 25823 h 27013"/>
                <a:gd name="connsiteX2" fmla="*/ 10758 w 22098"/>
                <a:gd name="connsiteY2" fmla="*/ 27012 h 27013"/>
                <a:gd name="connsiteX3" fmla="*/ -1 w 22098"/>
                <a:gd name="connsiteY3" fmla="*/ 13765 h 27013"/>
                <a:gd name="connsiteX4" fmla="*/ 11227 w 22098"/>
                <a:gd name="connsiteY4" fmla="*/ -1 h 27013"/>
                <a:gd name="connsiteX5" fmla="*/ 22097 w 22098"/>
                <a:gd name="connsiteY5" fmla="*/ 11850 h 27013"/>
                <a:gd name="connsiteX6" fmla="*/ 21731 w 22098"/>
                <a:gd name="connsiteY6" fmla="*/ 15887 h 27013"/>
                <a:gd name="connsiteX7" fmla="*/ 5688 w 22098"/>
                <a:gd name="connsiteY7" fmla="*/ 15887 h 27013"/>
                <a:gd name="connsiteX8" fmla="*/ 11593 w 22098"/>
                <a:gd name="connsiteY8" fmla="*/ 22097 h 27013"/>
                <a:gd name="connsiteX9" fmla="*/ 21111 w 22098"/>
                <a:gd name="connsiteY9" fmla="*/ 21632 h 27013"/>
                <a:gd name="connsiteX10" fmla="*/ 16558 w 22098"/>
                <a:gd name="connsiteY10" fmla="*/ 11540 h 27013"/>
                <a:gd name="connsiteX11" fmla="*/ 11227 w 22098"/>
                <a:gd name="connsiteY11" fmla="*/ 4656 h 27013"/>
                <a:gd name="connsiteX12" fmla="*/ 5636 w 22098"/>
                <a:gd name="connsiteY12" fmla="*/ 11540 h 2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98" h="27013">
                  <a:moveTo>
                    <a:pt x="21111" y="21632"/>
                  </a:moveTo>
                  <a:lnTo>
                    <a:pt x="21215" y="25823"/>
                  </a:lnTo>
                  <a:cubicBezTo>
                    <a:pt x="17770" y="26505"/>
                    <a:pt x="14272" y="26902"/>
                    <a:pt x="10758" y="27012"/>
                  </a:cubicBezTo>
                  <a:cubicBezTo>
                    <a:pt x="2997" y="27012"/>
                    <a:pt x="-1" y="22873"/>
                    <a:pt x="-1" y="13765"/>
                  </a:cubicBezTo>
                  <a:cubicBezTo>
                    <a:pt x="-1" y="4295"/>
                    <a:pt x="4088" y="-1"/>
                    <a:pt x="11227" y="-1"/>
                  </a:cubicBezTo>
                  <a:cubicBezTo>
                    <a:pt x="18472" y="-1"/>
                    <a:pt x="22097" y="3776"/>
                    <a:pt x="22097" y="11850"/>
                  </a:cubicBezTo>
                  <a:lnTo>
                    <a:pt x="21731" y="15887"/>
                  </a:lnTo>
                  <a:lnTo>
                    <a:pt x="5688" y="15887"/>
                  </a:lnTo>
                  <a:cubicBezTo>
                    <a:pt x="5741" y="20027"/>
                    <a:pt x="7295" y="22097"/>
                    <a:pt x="11593" y="22097"/>
                  </a:cubicBezTo>
                  <a:cubicBezTo>
                    <a:pt x="15676" y="22097"/>
                    <a:pt x="21111" y="21632"/>
                    <a:pt x="21111" y="21632"/>
                  </a:cubicBezTo>
                  <a:close/>
                  <a:moveTo>
                    <a:pt x="16558" y="11540"/>
                  </a:moveTo>
                  <a:cubicBezTo>
                    <a:pt x="16558" y="6365"/>
                    <a:pt x="15003" y="4656"/>
                    <a:pt x="11227" y="4656"/>
                  </a:cubicBezTo>
                  <a:cubicBezTo>
                    <a:pt x="7399" y="4656"/>
                    <a:pt x="5688" y="6571"/>
                    <a:pt x="5636" y="11540"/>
                  </a:cubicBezTo>
                  <a:close/>
                </a:path>
              </a:pathLst>
            </a:custGeom>
            <a:solidFill>
              <a:srgbClr val="616DC6"/>
            </a:solidFill>
            <a:ln w="5760"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087EB332-0A7C-469E-BB55-C1CF1C4D1AED}"/>
                </a:ext>
              </a:extLst>
            </p:cNvPr>
            <p:cNvSpPr/>
            <p:nvPr/>
          </p:nvSpPr>
          <p:spPr>
            <a:xfrm>
              <a:off x="11184263" y="6696734"/>
              <a:ext cx="21686" cy="26445"/>
            </a:xfrm>
            <a:custGeom>
              <a:avLst/>
              <a:gdLst>
                <a:gd name="connsiteX0" fmla="*/ -1 w 21686"/>
                <a:gd name="connsiteY0" fmla="*/ 26445 h 26445"/>
                <a:gd name="connsiteX1" fmla="*/ -1 w 21686"/>
                <a:gd name="connsiteY1" fmla="*/ 568 h 26445"/>
                <a:gd name="connsiteX2" fmla="*/ 5590 w 21686"/>
                <a:gd name="connsiteY2" fmla="*/ 568 h 26445"/>
                <a:gd name="connsiteX3" fmla="*/ 5590 w 21686"/>
                <a:gd name="connsiteY3" fmla="*/ 2172 h 26445"/>
                <a:gd name="connsiteX4" fmla="*/ 12730 w 21686"/>
                <a:gd name="connsiteY4" fmla="*/ -1 h 26445"/>
                <a:gd name="connsiteX5" fmla="*/ 21685 w 21686"/>
                <a:gd name="connsiteY5" fmla="*/ 12575 h 26445"/>
                <a:gd name="connsiteX6" fmla="*/ 21685 w 21686"/>
                <a:gd name="connsiteY6" fmla="*/ 26444 h 26445"/>
                <a:gd name="connsiteX7" fmla="*/ 16094 w 21686"/>
                <a:gd name="connsiteY7" fmla="*/ 26444 h 26445"/>
                <a:gd name="connsiteX8" fmla="*/ 16094 w 21686"/>
                <a:gd name="connsiteY8" fmla="*/ 12730 h 26445"/>
                <a:gd name="connsiteX9" fmla="*/ 11488 w 21686"/>
                <a:gd name="connsiteY9" fmla="*/ 5019 h 26445"/>
                <a:gd name="connsiteX10" fmla="*/ 5642 w 21686"/>
                <a:gd name="connsiteY10" fmla="*/ 6364 h 26445"/>
                <a:gd name="connsiteX11" fmla="*/ 5642 w 21686"/>
                <a:gd name="connsiteY11" fmla="*/ 26444 h 2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6" h="26445">
                  <a:moveTo>
                    <a:pt x="-1" y="26445"/>
                  </a:moveTo>
                  <a:lnTo>
                    <a:pt x="-1" y="568"/>
                  </a:lnTo>
                  <a:lnTo>
                    <a:pt x="5590" y="568"/>
                  </a:lnTo>
                  <a:lnTo>
                    <a:pt x="5590" y="2172"/>
                  </a:lnTo>
                  <a:cubicBezTo>
                    <a:pt x="7782" y="934"/>
                    <a:pt x="10218" y="192"/>
                    <a:pt x="12730" y="-1"/>
                  </a:cubicBezTo>
                  <a:cubicBezTo>
                    <a:pt x="19922" y="-1"/>
                    <a:pt x="21685" y="4086"/>
                    <a:pt x="21685" y="12575"/>
                  </a:cubicBezTo>
                  <a:lnTo>
                    <a:pt x="21685" y="26444"/>
                  </a:lnTo>
                  <a:lnTo>
                    <a:pt x="16094" y="26444"/>
                  </a:lnTo>
                  <a:lnTo>
                    <a:pt x="16094" y="12730"/>
                  </a:lnTo>
                  <a:cubicBezTo>
                    <a:pt x="16094" y="7555"/>
                    <a:pt x="15421" y="5019"/>
                    <a:pt x="11488" y="5019"/>
                  </a:cubicBezTo>
                  <a:cubicBezTo>
                    <a:pt x="9470" y="5085"/>
                    <a:pt x="7486" y="5542"/>
                    <a:pt x="5642" y="6364"/>
                  </a:cubicBezTo>
                  <a:lnTo>
                    <a:pt x="5642" y="26444"/>
                  </a:lnTo>
                  <a:close/>
                </a:path>
              </a:pathLst>
            </a:custGeom>
            <a:solidFill>
              <a:srgbClr val="616DC6"/>
            </a:solidFill>
            <a:ln w="5760"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C75AEEB1-5FC2-4F3B-8C21-DE83CCF5D4B0}"/>
                </a:ext>
              </a:extLst>
            </p:cNvPr>
            <p:cNvSpPr/>
            <p:nvPr/>
          </p:nvSpPr>
          <p:spPr>
            <a:xfrm>
              <a:off x="11210392" y="6689799"/>
              <a:ext cx="16251" cy="33948"/>
            </a:xfrm>
            <a:custGeom>
              <a:avLst/>
              <a:gdLst>
                <a:gd name="connsiteX0" fmla="*/ 8902 w 16251"/>
                <a:gd name="connsiteY0" fmla="*/ 12317 h 33948"/>
                <a:gd name="connsiteX1" fmla="*/ 8902 w 16251"/>
                <a:gd name="connsiteY1" fmla="*/ 23703 h 33948"/>
                <a:gd name="connsiteX2" fmla="*/ 11749 w 16251"/>
                <a:gd name="connsiteY2" fmla="*/ 28929 h 33948"/>
                <a:gd name="connsiteX3" fmla="*/ 15995 w 16251"/>
                <a:gd name="connsiteY3" fmla="*/ 28774 h 33948"/>
                <a:gd name="connsiteX4" fmla="*/ 16250 w 16251"/>
                <a:gd name="connsiteY4" fmla="*/ 33275 h 33948"/>
                <a:gd name="connsiteX5" fmla="*/ 10972 w 16251"/>
                <a:gd name="connsiteY5" fmla="*/ 33948 h 33948"/>
                <a:gd name="connsiteX6" fmla="*/ 3310 w 16251"/>
                <a:gd name="connsiteY6" fmla="*/ 24323 h 33948"/>
                <a:gd name="connsiteX7" fmla="*/ 3310 w 16251"/>
                <a:gd name="connsiteY7" fmla="*/ 12317 h 33948"/>
                <a:gd name="connsiteX8" fmla="*/ -1 w 16251"/>
                <a:gd name="connsiteY8" fmla="*/ 12317 h 33948"/>
                <a:gd name="connsiteX9" fmla="*/ -1 w 16251"/>
                <a:gd name="connsiteY9" fmla="*/ 7503 h 33948"/>
                <a:gd name="connsiteX10" fmla="*/ 3310 w 16251"/>
                <a:gd name="connsiteY10" fmla="*/ 7503 h 33948"/>
                <a:gd name="connsiteX11" fmla="*/ 3310 w 16251"/>
                <a:gd name="connsiteY11" fmla="*/ -1 h 33948"/>
                <a:gd name="connsiteX12" fmla="*/ 8902 w 16251"/>
                <a:gd name="connsiteY12" fmla="*/ -1 h 33948"/>
                <a:gd name="connsiteX13" fmla="*/ 8902 w 16251"/>
                <a:gd name="connsiteY13" fmla="*/ 7503 h 33948"/>
                <a:gd name="connsiteX14" fmla="*/ 16041 w 16251"/>
                <a:gd name="connsiteY14" fmla="*/ 7503 h 33948"/>
                <a:gd name="connsiteX15" fmla="*/ 16041 w 16251"/>
                <a:gd name="connsiteY15" fmla="*/ 12317 h 3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251" h="33948">
                  <a:moveTo>
                    <a:pt x="8902" y="12317"/>
                  </a:moveTo>
                  <a:lnTo>
                    <a:pt x="8902" y="23703"/>
                  </a:lnTo>
                  <a:cubicBezTo>
                    <a:pt x="8902" y="27583"/>
                    <a:pt x="9058" y="28929"/>
                    <a:pt x="11749" y="28929"/>
                  </a:cubicBezTo>
                  <a:cubicBezTo>
                    <a:pt x="13194" y="28929"/>
                    <a:pt x="15995" y="28774"/>
                    <a:pt x="15995" y="28774"/>
                  </a:cubicBezTo>
                  <a:lnTo>
                    <a:pt x="16250" y="33275"/>
                  </a:lnTo>
                  <a:cubicBezTo>
                    <a:pt x="14510" y="33620"/>
                    <a:pt x="12747" y="33845"/>
                    <a:pt x="10972" y="33948"/>
                  </a:cubicBezTo>
                  <a:cubicBezTo>
                    <a:pt x="5126" y="33948"/>
                    <a:pt x="3310" y="31775"/>
                    <a:pt x="3310" y="24323"/>
                  </a:cubicBezTo>
                  <a:lnTo>
                    <a:pt x="3310" y="12317"/>
                  </a:lnTo>
                  <a:lnTo>
                    <a:pt x="-1" y="12317"/>
                  </a:lnTo>
                  <a:lnTo>
                    <a:pt x="-1" y="7503"/>
                  </a:lnTo>
                  <a:lnTo>
                    <a:pt x="3310" y="7503"/>
                  </a:lnTo>
                  <a:lnTo>
                    <a:pt x="3310" y="-1"/>
                  </a:lnTo>
                  <a:lnTo>
                    <a:pt x="8902" y="-1"/>
                  </a:lnTo>
                  <a:lnTo>
                    <a:pt x="8902" y="7503"/>
                  </a:lnTo>
                  <a:lnTo>
                    <a:pt x="16041" y="7503"/>
                  </a:lnTo>
                  <a:lnTo>
                    <a:pt x="16041" y="12317"/>
                  </a:lnTo>
                  <a:close/>
                </a:path>
              </a:pathLst>
            </a:custGeom>
            <a:solidFill>
              <a:srgbClr val="616DC6"/>
            </a:solidFill>
            <a:ln w="5760"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FB86D613-391C-4F70-B8B7-A7E966DBDAAD}"/>
                </a:ext>
              </a:extLst>
            </p:cNvPr>
            <p:cNvSpPr/>
            <p:nvPr/>
          </p:nvSpPr>
          <p:spPr>
            <a:xfrm>
              <a:off x="11243099" y="6687729"/>
              <a:ext cx="26442" cy="35450"/>
            </a:xfrm>
            <a:custGeom>
              <a:avLst/>
              <a:gdLst>
                <a:gd name="connsiteX0" fmla="*/ -1 w 26442"/>
                <a:gd name="connsiteY0" fmla="*/ 35450 h 35450"/>
                <a:gd name="connsiteX1" fmla="*/ -1 w 26442"/>
                <a:gd name="connsiteY1" fmla="*/ -1 h 35450"/>
                <a:gd name="connsiteX2" fmla="*/ 12266 w 26442"/>
                <a:gd name="connsiteY2" fmla="*/ -1 h 35450"/>
                <a:gd name="connsiteX3" fmla="*/ 26441 w 26442"/>
                <a:gd name="connsiteY3" fmla="*/ 17129 h 35450"/>
                <a:gd name="connsiteX4" fmla="*/ 12266 w 26442"/>
                <a:gd name="connsiteY4" fmla="*/ 35450 h 35450"/>
                <a:gd name="connsiteX5" fmla="*/ 12266 w 26442"/>
                <a:gd name="connsiteY5" fmla="*/ 5020 h 35450"/>
                <a:gd name="connsiteX6" fmla="*/ 5741 w 26442"/>
                <a:gd name="connsiteY6" fmla="*/ 5020 h 35450"/>
                <a:gd name="connsiteX7" fmla="*/ 5741 w 26442"/>
                <a:gd name="connsiteY7" fmla="*/ 30378 h 35450"/>
                <a:gd name="connsiteX8" fmla="*/ 12260 w 26442"/>
                <a:gd name="connsiteY8" fmla="*/ 30378 h 35450"/>
                <a:gd name="connsiteX9" fmla="*/ 20490 w 26442"/>
                <a:gd name="connsiteY9" fmla="*/ 17129 h 35450"/>
                <a:gd name="connsiteX10" fmla="*/ 12266 w 26442"/>
                <a:gd name="connsiteY10" fmla="*/ 5020 h 3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442" h="35450">
                  <a:moveTo>
                    <a:pt x="-1" y="35450"/>
                  </a:moveTo>
                  <a:lnTo>
                    <a:pt x="-1" y="-1"/>
                  </a:lnTo>
                  <a:lnTo>
                    <a:pt x="12266" y="-1"/>
                  </a:lnTo>
                  <a:cubicBezTo>
                    <a:pt x="23698" y="-1"/>
                    <a:pt x="26441" y="6106"/>
                    <a:pt x="26441" y="17129"/>
                  </a:cubicBezTo>
                  <a:cubicBezTo>
                    <a:pt x="26441" y="28359"/>
                    <a:pt x="23959" y="35450"/>
                    <a:pt x="12266" y="35450"/>
                  </a:cubicBezTo>
                  <a:close/>
                  <a:moveTo>
                    <a:pt x="12266" y="5020"/>
                  </a:moveTo>
                  <a:lnTo>
                    <a:pt x="5741" y="5020"/>
                  </a:lnTo>
                  <a:lnTo>
                    <a:pt x="5741" y="30378"/>
                  </a:lnTo>
                  <a:lnTo>
                    <a:pt x="12260" y="30378"/>
                  </a:lnTo>
                  <a:cubicBezTo>
                    <a:pt x="19406" y="30378"/>
                    <a:pt x="20490" y="24892"/>
                    <a:pt x="20490" y="17129"/>
                  </a:cubicBezTo>
                  <a:cubicBezTo>
                    <a:pt x="20490" y="9366"/>
                    <a:pt x="19406" y="5020"/>
                    <a:pt x="12266" y="5020"/>
                  </a:cubicBezTo>
                  <a:close/>
                </a:path>
              </a:pathLst>
            </a:custGeom>
            <a:solidFill>
              <a:srgbClr val="616DC6"/>
            </a:solidFill>
            <a:ln w="5760"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37E7EAED-4923-4F01-A2B9-3E338B5D8D18}"/>
                </a:ext>
              </a:extLst>
            </p:cNvPr>
            <p:cNvSpPr/>
            <p:nvPr/>
          </p:nvSpPr>
          <p:spPr>
            <a:xfrm>
              <a:off x="11273938" y="6696734"/>
              <a:ext cx="23078" cy="27062"/>
            </a:xfrm>
            <a:custGeom>
              <a:avLst/>
              <a:gdLst>
                <a:gd name="connsiteX0" fmla="*/ 20803 w 23078"/>
                <a:gd name="connsiteY0" fmla="*/ 20337 h 27062"/>
                <a:gd name="connsiteX1" fmla="*/ 22868 w 23078"/>
                <a:gd name="connsiteY1" fmla="*/ 22714 h 27062"/>
                <a:gd name="connsiteX2" fmla="*/ 23077 w 23078"/>
                <a:gd name="connsiteY2" fmla="*/ 22719 h 27062"/>
                <a:gd name="connsiteX3" fmla="*/ 22926 w 23078"/>
                <a:gd name="connsiteY3" fmla="*/ 27012 h 27062"/>
                <a:gd name="connsiteX4" fmla="*/ 16042 w 23078"/>
                <a:gd name="connsiteY4" fmla="*/ 25098 h 27062"/>
                <a:gd name="connsiteX5" fmla="*/ 7707 w 23078"/>
                <a:gd name="connsiteY5" fmla="*/ 27012 h 27062"/>
                <a:gd name="connsiteX6" fmla="*/ -1 w 23078"/>
                <a:gd name="connsiteY6" fmla="*/ 18784 h 27062"/>
                <a:gd name="connsiteX7" fmla="*/ 8536 w 23078"/>
                <a:gd name="connsiteY7" fmla="*/ 10970 h 27062"/>
                <a:gd name="connsiteX8" fmla="*/ 15212 w 23078"/>
                <a:gd name="connsiteY8" fmla="*/ 10401 h 27062"/>
                <a:gd name="connsiteX9" fmla="*/ 15212 w 23078"/>
                <a:gd name="connsiteY9" fmla="*/ 8538 h 27062"/>
                <a:gd name="connsiteX10" fmla="*/ 11436 w 23078"/>
                <a:gd name="connsiteY10" fmla="*/ 4812 h 27062"/>
                <a:gd name="connsiteX11" fmla="*/ 1704 w 23078"/>
                <a:gd name="connsiteY11" fmla="*/ 5329 h 27062"/>
                <a:gd name="connsiteX12" fmla="*/ 1501 w 23078"/>
                <a:gd name="connsiteY12" fmla="*/ 1344 h 27062"/>
                <a:gd name="connsiteX13" fmla="*/ 11900 w 23078"/>
                <a:gd name="connsiteY13" fmla="*/ -1 h 27062"/>
                <a:gd name="connsiteX14" fmla="*/ 20803 w 23078"/>
                <a:gd name="connsiteY14" fmla="*/ 8538 h 27062"/>
                <a:gd name="connsiteX15" fmla="*/ 9209 w 23078"/>
                <a:gd name="connsiteY15" fmla="*/ 14955 h 27062"/>
                <a:gd name="connsiteX16" fmla="*/ 5636 w 23078"/>
                <a:gd name="connsiteY16" fmla="*/ 18630 h 27062"/>
                <a:gd name="connsiteX17" fmla="*/ 8797 w 23078"/>
                <a:gd name="connsiteY17" fmla="*/ 22408 h 27062"/>
                <a:gd name="connsiteX18" fmla="*/ 15212 w 23078"/>
                <a:gd name="connsiteY18" fmla="*/ 21269 h 27062"/>
                <a:gd name="connsiteX19" fmla="*/ 15212 w 23078"/>
                <a:gd name="connsiteY19" fmla="*/ 14386 h 2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078" h="27062">
                  <a:moveTo>
                    <a:pt x="20803" y="20337"/>
                  </a:moveTo>
                  <a:cubicBezTo>
                    <a:pt x="20716" y="21564"/>
                    <a:pt x="21644" y="22628"/>
                    <a:pt x="22868" y="22714"/>
                  </a:cubicBezTo>
                  <a:cubicBezTo>
                    <a:pt x="22938" y="22719"/>
                    <a:pt x="23007" y="22720"/>
                    <a:pt x="23077" y="22719"/>
                  </a:cubicBezTo>
                  <a:lnTo>
                    <a:pt x="22926" y="27012"/>
                  </a:lnTo>
                  <a:cubicBezTo>
                    <a:pt x="20473" y="27259"/>
                    <a:pt x="18014" y="26576"/>
                    <a:pt x="16042" y="25098"/>
                  </a:cubicBezTo>
                  <a:cubicBezTo>
                    <a:pt x="13408" y="26255"/>
                    <a:pt x="10584" y="26905"/>
                    <a:pt x="7707" y="27012"/>
                  </a:cubicBezTo>
                  <a:cubicBezTo>
                    <a:pt x="2585" y="27012"/>
                    <a:pt x="-1" y="24168"/>
                    <a:pt x="-1" y="18784"/>
                  </a:cubicBezTo>
                  <a:cubicBezTo>
                    <a:pt x="-1" y="13299"/>
                    <a:pt x="2997" y="11436"/>
                    <a:pt x="8536" y="10970"/>
                  </a:cubicBezTo>
                  <a:lnTo>
                    <a:pt x="15212" y="10401"/>
                  </a:lnTo>
                  <a:lnTo>
                    <a:pt x="15212" y="8538"/>
                  </a:lnTo>
                  <a:cubicBezTo>
                    <a:pt x="15212" y="5692"/>
                    <a:pt x="13971" y="4812"/>
                    <a:pt x="11436" y="4812"/>
                  </a:cubicBezTo>
                  <a:cubicBezTo>
                    <a:pt x="7968" y="4812"/>
                    <a:pt x="1704" y="5329"/>
                    <a:pt x="1704" y="5329"/>
                  </a:cubicBezTo>
                  <a:lnTo>
                    <a:pt x="1501" y="1344"/>
                  </a:lnTo>
                  <a:cubicBezTo>
                    <a:pt x="4911" y="555"/>
                    <a:pt x="8397" y="105"/>
                    <a:pt x="11900" y="-1"/>
                  </a:cubicBezTo>
                  <a:cubicBezTo>
                    <a:pt x="18217" y="-1"/>
                    <a:pt x="20803" y="2639"/>
                    <a:pt x="20803" y="8538"/>
                  </a:cubicBezTo>
                  <a:close/>
                  <a:moveTo>
                    <a:pt x="9209" y="14955"/>
                  </a:moveTo>
                  <a:cubicBezTo>
                    <a:pt x="6831" y="15162"/>
                    <a:pt x="5636" y="16301"/>
                    <a:pt x="5636" y="18630"/>
                  </a:cubicBezTo>
                  <a:cubicBezTo>
                    <a:pt x="5636" y="20959"/>
                    <a:pt x="6622" y="22408"/>
                    <a:pt x="8797" y="22408"/>
                  </a:cubicBezTo>
                  <a:cubicBezTo>
                    <a:pt x="10978" y="22316"/>
                    <a:pt x="13136" y="21933"/>
                    <a:pt x="15212" y="21269"/>
                  </a:cubicBezTo>
                  <a:lnTo>
                    <a:pt x="15212" y="14386"/>
                  </a:lnTo>
                  <a:close/>
                </a:path>
              </a:pathLst>
            </a:custGeom>
            <a:solidFill>
              <a:srgbClr val="616DC6"/>
            </a:solidFill>
            <a:ln w="5760"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A4AA1BF1-269C-40D0-9EA8-F7ADBC9F1633}"/>
                </a:ext>
              </a:extLst>
            </p:cNvPr>
            <p:cNvSpPr/>
            <p:nvPr/>
          </p:nvSpPr>
          <p:spPr>
            <a:xfrm>
              <a:off x="11299707" y="6689799"/>
              <a:ext cx="16251" cy="33948"/>
            </a:xfrm>
            <a:custGeom>
              <a:avLst/>
              <a:gdLst>
                <a:gd name="connsiteX0" fmla="*/ 8902 w 16251"/>
                <a:gd name="connsiteY0" fmla="*/ 12317 h 33948"/>
                <a:gd name="connsiteX1" fmla="*/ 8902 w 16251"/>
                <a:gd name="connsiteY1" fmla="*/ 23703 h 33948"/>
                <a:gd name="connsiteX2" fmla="*/ 11749 w 16251"/>
                <a:gd name="connsiteY2" fmla="*/ 28929 h 33948"/>
                <a:gd name="connsiteX3" fmla="*/ 15989 w 16251"/>
                <a:gd name="connsiteY3" fmla="*/ 28774 h 33948"/>
                <a:gd name="connsiteX4" fmla="*/ 16250 w 16251"/>
                <a:gd name="connsiteY4" fmla="*/ 33275 h 33948"/>
                <a:gd name="connsiteX5" fmla="*/ 10966 w 16251"/>
                <a:gd name="connsiteY5" fmla="*/ 33948 h 33948"/>
                <a:gd name="connsiteX6" fmla="*/ 3310 w 16251"/>
                <a:gd name="connsiteY6" fmla="*/ 24323 h 33948"/>
                <a:gd name="connsiteX7" fmla="*/ 3310 w 16251"/>
                <a:gd name="connsiteY7" fmla="*/ 12317 h 33948"/>
                <a:gd name="connsiteX8" fmla="*/ -1 w 16251"/>
                <a:gd name="connsiteY8" fmla="*/ 12317 h 33948"/>
                <a:gd name="connsiteX9" fmla="*/ -1 w 16251"/>
                <a:gd name="connsiteY9" fmla="*/ 7503 h 33948"/>
                <a:gd name="connsiteX10" fmla="*/ 3310 w 16251"/>
                <a:gd name="connsiteY10" fmla="*/ 7503 h 33948"/>
                <a:gd name="connsiteX11" fmla="*/ 3310 w 16251"/>
                <a:gd name="connsiteY11" fmla="*/ -1 h 33948"/>
                <a:gd name="connsiteX12" fmla="*/ 8902 w 16251"/>
                <a:gd name="connsiteY12" fmla="*/ -1 h 33948"/>
                <a:gd name="connsiteX13" fmla="*/ 8902 w 16251"/>
                <a:gd name="connsiteY13" fmla="*/ 7503 h 33948"/>
                <a:gd name="connsiteX14" fmla="*/ 16042 w 16251"/>
                <a:gd name="connsiteY14" fmla="*/ 7503 h 33948"/>
                <a:gd name="connsiteX15" fmla="*/ 16042 w 16251"/>
                <a:gd name="connsiteY15" fmla="*/ 12317 h 3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251" h="33948">
                  <a:moveTo>
                    <a:pt x="8902" y="12317"/>
                  </a:moveTo>
                  <a:lnTo>
                    <a:pt x="8902" y="23703"/>
                  </a:lnTo>
                  <a:cubicBezTo>
                    <a:pt x="8902" y="27583"/>
                    <a:pt x="9052" y="28929"/>
                    <a:pt x="11749" y="28929"/>
                  </a:cubicBezTo>
                  <a:cubicBezTo>
                    <a:pt x="13194" y="28929"/>
                    <a:pt x="15989" y="28774"/>
                    <a:pt x="15989" y="28774"/>
                  </a:cubicBezTo>
                  <a:lnTo>
                    <a:pt x="16250" y="33275"/>
                  </a:lnTo>
                  <a:cubicBezTo>
                    <a:pt x="14505" y="33620"/>
                    <a:pt x="12741" y="33845"/>
                    <a:pt x="10966" y="33948"/>
                  </a:cubicBezTo>
                  <a:cubicBezTo>
                    <a:pt x="5120" y="33948"/>
                    <a:pt x="3310" y="31775"/>
                    <a:pt x="3310" y="24323"/>
                  </a:cubicBezTo>
                  <a:lnTo>
                    <a:pt x="3310" y="12317"/>
                  </a:lnTo>
                  <a:lnTo>
                    <a:pt x="-1" y="12317"/>
                  </a:lnTo>
                  <a:lnTo>
                    <a:pt x="-1" y="7503"/>
                  </a:lnTo>
                  <a:lnTo>
                    <a:pt x="3310" y="7503"/>
                  </a:lnTo>
                  <a:lnTo>
                    <a:pt x="3310" y="-1"/>
                  </a:lnTo>
                  <a:lnTo>
                    <a:pt x="8902" y="-1"/>
                  </a:lnTo>
                  <a:lnTo>
                    <a:pt x="8902" y="7503"/>
                  </a:lnTo>
                  <a:lnTo>
                    <a:pt x="16042" y="7503"/>
                  </a:lnTo>
                  <a:lnTo>
                    <a:pt x="16042" y="12317"/>
                  </a:lnTo>
                  <a:close/>
                </a:path>
              </a:pathLst>
            </a:custGeom>
            <a:solidFill>
              <a:srgbClr val="616DC6"/>
            </a:solidFill>
            <a:ln w="5760"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45DEEF54-7164-4990-BAEA-F1F86AADAC8D}"/>
                </a:ext>
              </a:extLst>
            </p:cNvPr>
            <p:cNvSpPr/>
            <p:nvPr/>
          </p:nvSpPr>
          <p:spPr>
            <a:xfrm>
              <a:off x="11318697" y="6696734"/>
              <a:ext cx="23084" cy="27062"/>
            </a:xfrm>
            <a:custGeom>
              <a:avLst/>
              <a:gdLst>
                <a:gd name="connsiteX0" fmla="*/ 20803 w 23084"/>
                <a:gd name="connsiteY0" fmla="*/ 20337 h 27062"/>
                <a:gd name="connsiteX1" fmla="*/ 22874 w 23084"/>
                <a:gd name="connsiteY1" fmla="*/ 22714 h 27062"/>
                <a:gd name="connsiteX2" fmla="*/ 23083 w 23084"/>
                <a:gd name="connsiteY2" fmla="*/ 22719 h 27062"/>
                <a:gd name="connsiteX3" fmla="*/ 22926 w 23084"/>
                <a:gd name="connsiteY3" fmla="*/ 27012 h 27062"/>
                <a:gd name="connsiteX4" fmla="*/ 16042 w 23084"/>
                <a:gd name="connsiteY4" fmla="*/ 25098 h 27062"/>
                <a:gd name="connsiteX5" fmla="*/ 7713 w 23084"/>
                <a:gd name="connsiteY5" fmla="*/ 27012 h 27062"/>
                <a:gd name="connsiteX6" fmla="*/ -1 w 23084"/>
                <a:gd name="connsiteY6" fmla="*/ 18784 h 27062"/>
                <a:gd name="connsiteX7" fmla="*/ 8536 w 23084"/>
                <a:gd name="connsiteY7" fmla="*/ 10970 h 27062"/>
                <a:gd name="connsiteX8" fmla="*/ 15212 w 23084"/>
                <a:gd name="connsiteY8" fmla="*/ 10401 h 27062"/>
                <a:gd name="connsiteX9" fmla="*/ 15212 w 23084"/>
                <a:gd name="connsiteY9" fmla="*/ 8538 h 27062"/>
                <a:gd name="connsiteX10" fmla="*/ 11436 w 23084"/>
                <a:gd name="connsiteY10" fmla="*/ 4812 h 27062"/>
                <a:gd name="connsiteX11" fmla="*/ 1710 w 23084"/>
                <a:gd name="connsiteY11" fmla="*/ 5329 h 27062"/>
                <a:gd name="connsiteX12" fmla="*/ 1501 w 23084"/>
                <a:gd name="connsiteY12" fmla="*/ 1344 h 27062"/>
                <a:gd name="connsiteX13" fmla="*/ 11900 w 23084"/>
                <a:gd name="connsiteY13" fmla="*/ -1 h 27062"/>
                <a:gd name="connsiteX14" fmla="*/ 20803 w 23084"/>
                <a:gd name="connsiteY14" fmla="*/ 8538 h 27062"/>
                <a:gd name="connsiteX15" fmla="*/ 9209 w 23084"/>
                <a:gd name="connsiteY15" fmla="*/ 14955 h 27062"/>
                <a:gd name="connsiteX16" fmla="*/ 5642 w 23084"/>
                <a:gd name="connsiteY16" fmla="*/ 18630 h 27062"/>
                <a:gd name="connsiteX17" fmla="*/ 8797 w 23084"/>
                <a:gd name="connsiteY17" fmla="*/ 22408 h 27062"/>
                <a:gd name="connsiteX18" fmla="*/ 15212 w 23084"/>
                <a:gd name="connsiteY18" fmla="*/ 21269 h 27062"/>
                <a:gd name="connsiteX19" fmla="*/ 15212 w 23084"/>
                <a:gd name="connsiteY19" fmla="*/ 14386 h 2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084" h="27062">
                  <a:moveTo>
                    <a:pt x="20803" y="20337"/>
                  </a:moveTo>
                  <a:cubicBezTo>
                    <a:pt x="20716" y="21564"/>
                    <a:pt x="21644" y="22628"/>
                    <a:pt x="22874" y="22714"/>
                  </a:cubicBezTo>
                  <a:cubicBezTo>
                    <a:pt x="22944" y="22719"/>
                    <a:pt x="23013" y="22720"/>
                    <a:pt x="23083" y="22719"/>
                  </a:cubicBezTo>
                  <a:lnTo>
                    <a:pt x="22926" y="27012"/>
                  </a:lnTo>
                  <a:cubicBezTo>
                    <a:pt x="20473" y="27259"/>
                    <a:pt x="18014" y="26576"/>
                    <a:pt x="16042" y="25098"/>
                  </a:cubicBezTo>
                  <a:cubicBezTo>
                    <a:pt x="13408" y="26255"/>
                    <a:pt x="10584" y="26905"/>
                    <a:pt x="7713" y="27012"/>
                  </a:cubicBezTo>
                  <a:cubicBezTo>
                    <a:pt x="2585" y="27012"/>
                    <a:pt x="-1" y="24168"/>
                    <a:pt x="-1" y="18784"/>
                  </a:cubicBezTo>
                  <a:cubicBezTo>
                    <a:pt x="-1" y="13299"/>
                    <a:pt x="3003" y="11436"/>
                    <a:pt x="8536" y="10970"/>
                  </a:cubicBezTo>
                  <a:lnTo>
                    <a:pt x="15212" y="10401"/>
                  </a:lnTo>
                  <a:lnTo>
                    <a:pt x="15212" y="8538"/>
                  </a:lnTo>
                  <a:cubicBezTo>
                    <a:pt x="15212" y="5692"/>
                    <a:pt x="13971" y="4812"/>
                    <a:pt x="11436" y="4812"/>
                  </a:cubicBezTo>
                  <a:cubicBezTo>
                    <a:pt x="7968" y="4812"/>
                    <a:pt x="1710" y="5329"/>
                    <a:pt x="1710" y="5329"/>
                  </a:cubicBezTo>
                  <a:lnTo>
                    <a:pt x="1501" y="1344"/>
                  </a:lnTo>
                  <a:cubicBezTo>
                    <a:pt x="4917" y="555"/>
                    <a:pt x="8397" y="105"/>
                    <a:pt x="11900" y="-1"/>
                  </a:cubicBezTo>
                  <a:cubicBezTo>
                    <a:pt x="18217" y="-1"/>
                    <a:pt x="20803" y="2639"/>
                    <a:pt x="20803" y="8538"/>
                  </a:cubicBezTo>
                  <a:close/>
                  <a:moveTo>
                    <a:pt x="9209" y="14955"/>
                  </a:moveTo>
                  <a:cubicBezTo>
                    <a:pt x="6831" y="15162"/>
                    <a:pt x="5642" y="16301"/>
                    <a:pt x="5642" y="18630"/>
                  </a:cubicBezTo>
                  <a:cubicBezTo>
                    <a:pt x="5642" y="20959"/>
                    <a:pt x="6622" y="22408"/>
                    <a:pt x="8797" y="22408"/>
                  </a:cubicBezTo>
                  <a:cubicBezTo>
                    <a:pt x="10978" y="22316"/>
                    <a:pt x="13136" y="21933"/>
                    <a:pt x="15212" y="21269"/>
                  </a:cubicBezTo>
                  <a:lnTo>
                    <a:pt x="15212" y="14386"/>
                  </a:lnTo>
                  <a:close/>
                </a:path>
              </a:pathLst>
            </a:custGeom>
            <a:solidFill>
              <a:srgbClr val="616DC6"/>
            </a:solidFill>
            <a:ln w="5760"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5B506C51-AA4B-471B-B0FB-4394C3F33721}"/>
                </a:ext>
              </a:extLst>
            </p:cNvPr>
            <p:cNvSpPr/>
            <p:nvPr/>
          </p:nvSpPr>
          <p:spPr>
            <a:xfrm>
              <a:off x="11356728" y="6687109"/>
              <a:ext cx="23843" cy="36746"/>
            </a:xfrm>
            <a:custGeom>
              <a:avLst/>
              <a:gdLst>
                <a:gd name="connsiteX0" fmla="*/ 22567 w 23843"/>
                <a:gd name="connsiteY0" fmla="*/ 5898 h 36746"/>
                <a:gd name="connsiteX1" fmla="*/ 12318 w 23843"/>
                <a:gd name="connsiteY1" fmla="*/ 5071 h 36746"/>
                <a:gd name="connsiteX2" fmla="*/ 5746 w 23843"/>
                <a:gd name="connsiteY2" fmla="*/ 9677 h 36746"/>
                <a:gd name="connsiteX3" fmla="*/ 13663 w 23843"/>
                <a:gd name="connsiteY3" fmla="*/ 15421 h 36746"/>
                <a:gd name="connsiteX4" fmla="*/ 23808 w 23843"/>
                <a:gd name="connsiteY4" fmla="*/ 25513 h 36746"/>
                <a:gd name="connsiteX5" fmla="*/ 14290 w 23843"/>
                <a:gd name="connsiteY5" fmla="*/ 36712 h 36746"/>
                <a:gd name="connsiteX6" fmla="*/ 11952 w 23843"/>
                <a:gd name="connsiteY6" fmla="*/ 36638 h 36746"/>
                <a:gd name="connsiteX7" fmla="*/ 364 w 23843"/>
                <a:gd name="connsiteY7" fmla="*/ 35243 h 36746"/>
                <a:gd name="connsiteX8" fmla="*/ 932 w 23843"/>
                <a:gd name="connsiteY8" fmla="*/ 30636 h 36746"/>
                <a:gd name="connsiteX9" fmla="*/ 11593 w 23843"/>
                <a:gd name="connsiteY9" fmla="*/ 31568 h 36746"/>
                <a:gd name="connsiteX10" fmla="*/ 18014 w 23843"/>
                <a:gd name="connsiteY10" fmla="*/ 25874 h 36746"/>
                <a:gd name="connsiteX11" fmla="*/ 10972 w 23843"/>
                <a:gd name="connsiteY11" fmla="*/ 20545 h 36746"/>
                <a:gd name="connsiteX12" fmla="*/ -1 w 23843"/>
                <a:gd name="connsiteY12" fmla="*/ 10090 h 36746"/>
                <a:gd name="connsiteX13" fmla="*/ 11802 w 23843"/>
                <a:gd name="connsiteY13" fmla="*/ -1 h 36746"/>
                <a:gd name="connsiteX14" fmla="*/ 23031 w 23843"/>
                <a:gd name="connsiteY14" fmla="*/ 1240 h 36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43" h="36746">
                  <a:moveTo>
                    <a:pt x="22567" y="5898"/>
                  </a:moveTo>
                  <a:cubicBezTo>
                    <a:pt x="22567" y="5898"/>
                    <a:pt x="15316" y="5071"/>
                    <a:pt x="12318" y="5071"/>
                  </a:cubicBezTo>
                  <a:cubicBezTo>
                    <a:pt x="7968" y="5071"/>
                    <a:pt x="5746" y="6623"/>
                    <a:pt x="5746" y="9677"/>
                  </a:cubicBezTo>
                  <a:cubicBezTo>
                    <a:pt x="5746" y="12988"/>
                    <a:pt x="7608" y="13765"/>
                    <a:pt x="13663" y="15421"/>
                  </a:cubicBezTo>
                  <a:cubicBezTo>
                    <a:pt x="21116" y="17491"/>
                    <a:pt x="23808" y="19457"/>
                    <a:pt x="23808" y="25513"/>
                  </a:cubicBezTo>
                  <a:cubicBezTo>
                    <a:pt x="24272" y="31234"/>
                    <a:pt x="20009" y="36248"/>
                    <a:pt x="14290" y="36712"/>
                  </a:cubicBezTo>
                  <a:cubicBezTo>
                    <a:pt x="13507" y="36775"/>
                    <a:pt x="12730" y="36750"/>
                    <a:pt x="11952" y="36638"/>
                  </a:cubicBezTo>
                  <a:cubicBezTo>
                    <a:pt x="8061" y="36473"/>
                    <a:pt x="4186" y="36006"/>
                    <a:pt x="364" y="35243"/>
                  </a:cubicBezTo>
                  <a:lnTo>
                    <a:pt x="932" y="30636"/>
                  </a:lnTo>
                  <a:cubicBezTo>
                    <a:pt x="932" y="30636"/>
                    <a:pt x="7916" y="31568"/>
                    <a:pt x="11593" y="31568"/>
                  </a:cubicBezTo>
                  <a:cubicBezTo>
                    <a:pt x="15995" y="31568"/>
                    <a:pt x="18014" y="29602"/>
                    <a:pt x="18014" y="25874"/>
                  </a:cubicBezTo>
                  <a:cubicBezTo>
                    <a:pt x="18014" y="22873"/>
                    <a:pt x="16407" y="21838"/>
                    <a:pt x="10972" y="20545"/>
                  </a:cubicBezTo>
                  <a:cubicBezTo>
                    <a:pt x="3310" y="18577"/>
                    <a:pt x="-1" y="16249"/>
                    <a:pt x="-1" y="10090"/>
                  </a:cubicBezTo>
                  <a:cubicBezTo>
                    <a:pt x="-1" y="2948"/>
                    <a:pt x="4708" y="-1"/>
                    <a:pt x="11802" y="-1"/>
                  </a:cubicBezTo>
                  <a:cubicBezTo>
                    <a:pt x="15566" y="142"/>
                    <a:pt x="19324" y="558"/>
                    <a:pt x="23031" y="1240"/>
                  </a:cubicBezTo>
                  <a:close/>
                </a:path>
              </a:pathLst>
            </a:custGeom>
            <a:solidFill>
              <a:srgbClr val="616DC6"/>
            </a:solidFill>
            <a:ln w="5760"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9C3EC029-7A85-47A9-BFE5-1A5F5FFC7C96}"/>
                </a:ext>
              </a:extLst>
            </p:cNvPr>
            <p:cNvSpPr/>
            <p:nvPr/>
          </p:nvSpPr>
          <p:spPr>
            <a:xfrm>
              <a:off x="11383275" y="6697303"/>
              <a:ext cx="23496" cy="37002"/>
            </a:xfrm>
            <a:custGeom>
              <a:avLst/>
              <a:gdLst>
                <a:gd name="connsiteX0" fmla="*/ 5538 w 23496"/>
                <a:gd name="connsiteY0" fmla="*/ -1 h 37002"/>
                <a:gd name="connsiteX1" fmla="*/ 11024 w 23496"/>
                <a:gd name="connsiteY1" fmla="*/ 21063 h 37002"/>
                <a:gd name="connsiteX2" fmla="*/ 12422 w 23496"/>
                <a:gd name="connsiteY2" fmla="*/ 21063 h 37002"/>
                <a:gd name="connsiteX3" fmla="*/ 17909 w 23496"/>
                <a:gd name="connsiteY3" fmla="*/ -1 h 37002"/>
                <a:gd name="connsiteX4" fmla="*/ 23495 w 23496"/>
                <a:gd name="connsiteY4" fmla="*/ -1 h 37002"/>
                <a:gd name="connsiteX5" fmla="*/ 13663 w 23496"/>
                <a:gd name="connsiteY5" fmla="*/ 37001 h 37002"/>
                <a:gd name="connsiteX6" fmla="*/ 8124 w 23496"/>
                <a:gd name="connsiteY6" fmla="*/ 37001 h 37002"/>
                <a:gd name="connsiteX7" fmla="*/ 11227 w 23496"/>
                <a:gd name="connsiteY7" fmla="*/ 25876 h 37002"/>
                <a:gd name="connsiteX8" fmla="*/ 6779 w 23496"/>
                <a:gd name="connsiteY8" fmla="*/ 25876 h 37002"/>
                <a:gd name="connsiteX9" fmla="*/ -1 w 23496"/>
                <a:gd name="connsiteY9" fmla="*/ -1 h 37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96" h="37002">
                  <a:moveTo>
                    <a:pt x="5538" y="-1"/>
                  </a:moveTo>
                  <a:lnTo>
                    <a:pt x="11024" y="21063"/>
                  </a:lnTo>
                  <a:lnTo>
                    <a:pt x="12422" y="21063"/>
                  </a:lnTo>
                  <a:lnTo>
                    <a:pt x="17909" y="-1"/>
                  </a:lnTo>
                  <a:lnTo>
                    <a:pt x="23495" y="-1"/>
                  </a:lnTo>
                  <a:lnTo>
                    <a:pt x="13663" y="37001"/>
                  </a:lnTo>
                  <a:lnTo>
                    <a:pt x="8124" y="37001"/>
                  </a:lnTo>
                  <a:lnTo>
                    <a:pt x="11227" y="25876"/>
                  </a:lnTo>
                  <a:lnTo>
                    <a:pt x="6779" y="25876"/>
                  </a:lnTo>
                  <a:lnTo>
                    <a:pt x="-1" y="-1"/>
                  </a:lnTo>
                  <a:close/>
                </a:path>
              </a:pathLst>
            </a:custGeom>
            <a:solidFill>
              <a:srgbClr val="616DC6"/>
            </a:solidFill>
            <a:ln w="5760"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5F9DEE72-FE9F-48FC-9FCE-8FD110874741}"/>
                </a:ext>
              </a:extLst>
            </p:cNvPr>
            <p:cNvSpPr/>
            <p:nvPr/>
          </p:nvSpPr>
          <p:spPr>
            <a:xfrm>
              <a:off x="11409410" y="6696785"/>
              <a:ext cx="20184" cy="26962"/>
            </a:xfrm>
            <a:custGeom>
              <a:avLst/>
              <a:gdLst>
                <a:gd name="connsiteX0" fmla="*/ 19301 w 20184"/>
                <a:gd name="connsiteY0" fmla="*/ 5847 h 26962"/>
                <a:gd name="connsiteX1" fmla="*/ 10091 w 20184"/>
                <a:gd name="connsiteY1" fmla="*/ 5020 h 26962"/>
                <a:gd name="connsiteX2" fmla="*/ 5584 w 20184"/>
                <a:gd name="connsiteY2" fmla="*/ 7866 h 26962"/>
                <a:gd name="connsiteX3" fmla="*/ 11744 w 20184"/>
                <a:gd name="connsiteY3" fmla="*/ 10919 h 26962"/>
                <a:gd name="connsiteX4" fmla="*/ 20183 w 20184"/>
                <a:gd name="connsiteY4" fmla="*/ 18733 h 26962"/>
                <a:gd name="connsiteX5" fmla="*/ 9934 w 20184"/>
                <a:gd name="connsiteY5" fmla="*/ 26961 h 26962"/>
                <a:gd name="connsiteX6" fmla="*/ 358 w 20184"/>
                <a:gd name="connsiteY6" fmla="*/ 25824 h 26962"/>
                <a:gd name="connsiteX7" fmla="*/ 567 w 20184"/>
                <a:gd name="connsiteY7" fmla="*/ 21115 h 26962"/>
                <a:gd name="connsiteX8" fmla="*/ 9418 w 20184"/>
                <a:gd name="connsiteY8" fmla="*/ 21942 h 26962"/>
                <a:gd name="connsiteX9" fmla="*/ 14592 w 20184"/>
                <a:gd name="connsiteY9" fmla="*/ 18889 h 26962"/>
                <a:gd name="connsiteX10" fmla="*/ 8588 w 20184"/>
                <a:gd name="connsiteY10" fmla="*/ 15680 h 26962"/>
                <a:gd name="connsiteX11" fmla="*/ -1 w 20184"/>
                <a:gd name="connsiteY11" fmla="*/ 8021 h 26962"/>
                <a:gd name="connsiteX12" fmla="*/ 9673 w 20184"/>
                <a:gd name="connsiteY12" fmla="*/ -1 h 26962"/>
                <a:gd name="connsiteX13" fmla="*/ 19406 w 20184"/>
                <a:gd name="connsiteY13" fmla="*/ 1138 h 2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184" h="26962">
                  <a:moveTo>
                    <a:pt x="19301" y="5847"/>
                  </a:moveTo>
                  <a:cubicBezTo>
                    <a:pt x="19301" y="5847"/>
                    <a:pt x="13194" y="5020"/>
                    <a:pt x="10091" y="5020"/>
                  </a:cubicBezTo>
                  <a:cubicBezTo>
                    <a:pt x="6982" y="5020"/>
                    <a:pt x="5584" y="5744"/>
                    <a:pt x="5584" y="7866"/>
                  </a:cubicBezTo>
                  <a:cubicBezTo>
                    <a:pt x="5584" y="9573"/>
                    <a:pt x="6674" y="10040"/>
                    <a:pt x="11744" y="10919"/>
                  </a:cubicBezTo>
                  <a:cubicBezTo>
                    <a:pt x="17956" y="12006"/>
                    <a:pt x="20183" y="13558"/>
                    <a:pt x="20183" y="18733"/>
                  </a:cubicBezTo>
                  <a:cubicBezTo>
                    <a:pt x="20183" y="24790"/>
                    <a:pt x="16355" y="26961"/>
                    <a:pt x="9934" y="26961"/>
                  </a:cubicBezTo>
                  <a:cubicBezTo>
                    <a:pt x="6721" y="26809"/>
                    <a:pt x="3519" y="26429"/>
                    <a:pt x="358" y="25824"/>
                  </a:cubicBezTo>
                  <a:lnTo>
                    <a:pt x="567" y="21115"/>
                  </a:lnTo>
                  <a:cubicBezTo>
                    <a:pt x="567" y="21115"/>
                    <a:pt x="6779" y="21942"/>
                    <a:pt x="9418" y="21942"/>
                  </a:cubicBezTo>
                  <a:cubicBezTo>
                    <a:pt x="13141" y="21942"/>
                    <a:pt x="14592" y="21166"/>
                    <a:pt x="14592" y="18889"/>
                  </a:cubicBezTo>
                  <a:cubicBezTo>
                    <a:pt x="14592" y="17077"/>
                    <a:pt x="13716" y="16509"/>
                    <a:pt x="8588" y="15680"/>
                  </a:cubicBezTo>
                  <a:cubicBezTo>
                    <a:pt x="2899" y="14749"/>
                    <a:pt x="-1" y="13508"/>
                    <a:pt x="-1" y="8021"/>
                  </a:cubicBezTo>
                  <a:cubicBezTo>
                    <a:pt x="-1" y="2172"/>
                    <a:pt x="4552" y="-1"/>
                    <a:pt x="9673" y="-1"/>
                  </a:cubicBezTo>
                  <a:cubicBezTo>
                    <a:pt x="12944" y="141"/>
                    <a:pt x="16192" y="521"/>
                    <a:pt x="19406" y="1138"/>
                  </a:cubicBezTo>
                  <a:close/>
                </a:path>
              </a:pathLst>
            </a:custGeom>
            <a:solidFill>
              <a:srgbClr val="616DC6"/>
            </a:solidFill>
            <a:ln w="5760"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FF1BF3AC-0D85-4A75-A682-35A2F2663DCC}"/>
                </a:ext>
              </a:extLst>
            </p:cNvPr>
            <p:cNvSpPr/>
            <p:nvPr/>
          </p:nvSpPr>
          <p:spPr>
            <a:xfrm>
              <a:off x="11432900" y="6689799"/>
              <a:ext cx="16251" cy="33948"/>
            </a:xfrm>
            <a:custGeom>
              <a:avLst/>
              <a:gdLst>
                <a:gd name="connsiteX0" fmla="*/ 8902 w 16251"/>
                <a:gd name="connsiteY0" fmla="*/ 12317 h 33948"/>
                <a:gd name="connsiteX1" fmla="*/ 8902 w 16251"/>
                <a:gd name="connsiteY1" fmla="*/ 23703 h 33948"/>
                <a:gd name="connsiteX2" fmla="*/ 11749 w 16251"/>
                <a:gd name="connsiteY2" fmla="*/ 28929 h 33948"/>
                <a:gd name="connsiteX3" fmla="*/ 15989 w 16251"/>
                <a:gd name="connsiteY3" fmla="*/ 28774 h 33948"/>
                <a:gd name="connsiteX4" fmla="*/ 16250 w 16251"/>
                <a:gd name="connsiteY4" fmla="*/ 33275 h 33948"/>
                <a:gd name="connsiteX5" fmla="*/ 10972 w 16251"/>
                <a:gd name="connsiteY5" fmla="*/ 33948 h 33948"/>
                <a:gd name="connsiteX6" fmla="*/ 3310 w 16251"/>
                <a:gd name="connsiteY6" fmla="*/ 24323 h 33948"/>
                <a:gd name="connsiteX7" fmla="*/ 3310 w 16251"/>
                <a:gd name="connsiteY7" fmla="*/ 12317 h 33948"/>
                <a:gd name="connsiteX8" fmla="*/ -1 w 16251"/>
                <a:gd name="connsiteY8" fmla="*/ 12317 h 33948"/>
                <a:gd name="connsiteX9" fmla="*/ -1 w 16251"/>
                <a:gd name="connsiteY9" fmla="*/ 7503 h 33948"/>
                <a:gd name="connsiteX10" fmla="*/ 3310 w 16251"/>
                <a:gd name="connsiteY10" fmla="*/ 7503 h 33948"/>
                <a:gd name="connsiteX11" fmla="*/ 3310 w 16251"/>
                <a:gd name="connsiteY11" fmla="*/ -1 h 33948"/>
                <a:gd name="connsiteX12" fmla="*/ 8902 w 16251"/>
                <a:gd name="connsiteY12" fmla="*/ -1 h 33948"/>
                <a:gd name="connsiteX13" fmla="*/ 8902 w 16251"/>
                <a:gd name="connsiteY13" fmla="*/ 7503 h 33948"/>
                <a:gd name="connsiteX14" fmla="*/ 16042 w 16251"/>
                <a:gd name="connsiteY14" fmla="*/ 7503 h 33948"/>
                <a:gd name="connsiteX15" fmla="*/ 16042 w 16251"/>
                <a:gd name="connsiteY15" fmla="*/ 12317 h 3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251" h="33948">
                  <a:moveTo>
                    <a:pt x="8902" y="12317"/>
                  </a:moveTo>
                  <a:lnTo>
                    <a:pt x="8902" y="23703"/>
                  </a:lnTo>
                  <a:cubicBezTo>
                    <a:pt x="8902" y="27583"/>
                    <a:pt x="9058" y="28929"/>
                    <a:pt x="11749" y="28929"/>
                  </a:cubicBezTo>
                  <a:cubicBezTo>
                    <a:pt x="13194" y="28929"/>
                    <a:pt x="15989" y="28774"/>
                    <a:pt x="15989" y="28774"/>
                  </a:cubicBezTo>
                  <a:lnTo>
                    <a:pt x="16250" y="33275"/>
                  </a:lnTo>
                  <a:cubicBezTo>
                    <a:pt x="14510" y="33620"/>
                    <a:pt x="12741" y="33845"/>
                    <a:pt x="10972" y="33948"/>
                  </a:cubicBezTo>
                  <a:cubicBezTo>
                    <a:pt x="5126" y="33948"/>
                    <a:pt x="3310" y="31775"/>
                    <a:pt x="3310" y="24323"/>
                  </a:cubicBezTo>
                  <a:lnTo>
                    <a:pt x="3310" y="12317"/>
                  </a:lnTo>
                  <a:lnTo>
                    <a:pt x="-1" y="12317"/>
                  </a:lnTo>
                  <a:lnTo>
                    <a:pt x="-1" y="7503"/>
                  </a:lnTo>
                  <a:lnTo>
                    <a:pt x="3310" y="7503"/>
                  </a:lnTo>
                  <a:lnTo>
                    <a:pt x="3310" y="-1"/>
                  </a:lnTo>
                  <a:lnTo>
                    <a:pt x="8902" y="-1"/>
                  </a:lnTo>
                  <a:lnTo>
                    <a:pt x="8902" y="7503"/>
                  </a:lnTo>
                  <a:lnTo>
                    <a:pt x="16042" y="7503"/>
                  </a:lnTo>
                  <a:lnTo>
                    <a:pt x="16042" y="12317"/>
                  </a:lnTo>
                  <a:close/>
                </a:path>
              </a:pathLst>
            </a:custGeom>
            <a:solidFill>
              <a:srgbClr val="616DC6"/>
            </a:solidFill>
            <a:ln w="5760"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49B3B139-4312-479F-967A-D75A2EEC27B9}"/>
                </a:ext>
              </a:extLst>
            </p:cNvPr>
            <p:cNvSpPr/>
            <p:nvPr/>
          </p:nvSpPr>
          <p:spPr>
            <a:xfrm>
              <a:off x="11452307" y="6696734"/>
              <a:ext cx="22098" cy="27013"/>
            </a:xfrm>
            <a:custGeom>
              <a:avLst/>
              <a:gdLst>
                <a:gd name="connsiteX0" fmla="*/ 21111 w 22098"/>
                <a:gd name="connsiteY0" fmla="*/ 21632 h 27013"/>
                <a:gd name="connsiteX1" fmla="*/ 21215 w 22098"/>
                <a:gd name="connsiteY1" fmla="*/ 25823 h 27013"/>
                <a:gd name="connsiteX2" fmla="*/ 10763 w 22098"/>
                <a:gd name="connsiteY2" fmla="*/ 27012 h 27013"/>
                <a:gd name="connsiteX3" fmla="*/ -1 w 22098"/>
                <a:gd name="connsiteY3" fmla="*/ 13765 h 27013"/>
                <a:gd name="connsiteX4" fmla="*/ 11227 w 22098"/>
                <a:gd name="connsiteY4" fmla="*/ -1 h 27013"/>
                <a:gd name="connsiteX5" fmla="*/ 22097 w 22098"/>
                <a:gd name="connsiteY5" fmla="*/ 11850 h 27013"/>
                <a:gd name="connsiteX6" fmla="*/ 21731 w 22098"/>
                <a:gd name="connsiteY6" fmla="*/ 15887 h 27013"/>
                <a:gd name="connsiteX7" fmla="*/ 5688 w 22098"/>
                <a:gd name="connsiteY7" fmla="*/ 15887 h 27013"/>
                <a:gd name="connsiteX8" fmla="*/ 11593 w 22098"/>
                <a:gd name="connsiteY8" fmla="*/ 22097 h 27013"/>
                <a:gd name="connsiteX9" fmla="*/ 21111 w 22098"/>
                <a:gd name="connsiteY9" fmla="*/ 21632 h 27013"/>
                <a:gd name="connsiteX10" fmla="*/ 16558 w 22098"/>
                <a:gd name="connsiteY10" fmla="*/ 11540 h 27013"/>
                <a:gd name="connsiteX11" fmla="*/ 11227 w 22098"/>
                <a:gd name="connsiteY11" fmla="*/ 4656 h 27013"/>
                <a:gd name="connsiteX12" fmla="*/ 5642 w 22098"/>
                <a:gd name="connsiteY12" fmla="*/ 11540 h 2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98" h="27013">
                  <a:moveTo>
                    <a:pt x="21111" y="21632"/>
                  </a:moveTo>
                  <a:lnTo>
                    <a:pt x="21215" y="25823"/>
                  </a:lnTo>
                  <a:cubicBezTo>
                    <a:pt x="17770" y="26505"/>
                    <a:pt x="14272" y="26902"/>
                    <a:pt x="10763" y="27012"/>
                  </a:cubicBezTo>
                  <a:cubicBezTo>
                    <a:pt x="3003" y="27012"/>
                    <a:pt x="-1" y="22873"/>
                    <a:pt x="-1" y="13765"/>
                  </a:cubicBezTo>
                  <a:cubicBezTo>
                    <a:pt x="-1" y="4295"/>
                    <a:pt x="4087" y="-1"/>
                    <a:pt x="11227" y="-1"/>
                  </a:cubicBezTo>
                  <a:cubicBezTo>
                    <a:pt x="18472" y="-1"/>
                    <a:pt x="22097" y="3776"/>
                    <a:pt x="22097" y="11850"/>
                  </a:cubicBezTo>
                  <a:lnTo>
                    <a:pt x="21731" y="15887"/>
                  </a:lnTo>
                  <a:lnTo>
                    <a:pt x="5688" y="15887"/>
                  </a:lnTo>
                  <a:cubicBezTo>
                    <a:pt x="5741" y="20027"/>
                    <a:pt x="7295" y="22097"/>
                    <a:pt x="11593" y="22097"/>
                  </a:cubicBezTo>
                  <a:cubicBezTo>
                    <a:pt x="15676" y="22097"/>
                    <a:pt x="21111" y="21632"/>
                    <a:pt x="21111" y="21632"/>
                  </a:cubicBezTo>
                  <a:close/>
                  <a:moveTo>
                    <a:pt x="16558" y="11540"/>
                  </a:moveTo>
                  <a:cubicBezTo>
                    <a:pt x="16558" y="6365"/>
                    <a:pt x="15003" y="4656"/>
                    <a:pt x="11227" y="4656"/>
                  </a:cubicBezTo>
                  <a:cubicBezTo>
                    <a:pt x="7399" y="4656"/>
                    <a:pt x="5688" y="6571"/>
                    <a:pt x="5642" y="11540"/>
                  </a:cubicBezTo>
                  <a:close/>
                </a:path>
              </a:pathLst>
            </a:custGeom>
            <a:solidFill>
              <a:srgbClr val="616DC6"/>
            </a:solidFill>
            <a:ln w="5760"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76111ED7-F4BF-4DF4-9C27-CC94252383AF}"/>
                </a:ext>
              </a:extLst>
            </p:cNvPr>
            <p:cNvSpPr/>
            <p:nvPr/>
          </p:nvSpPr>
          <p:spPr>
            <a:xfrm>
              <a:off x="11479834" y="6696690"/>
              <a:ext cx="36743" cy="26490"/>
            </a:xfrm>
            <a:custGeom>
              <a:avLst/>
              <a:gdLst>
                <a:gd name="connsiteX0" fmla="*/ -1 w 36743"/>
                <a:gd name="connsiteY0" fmla="*/ 26489 h 26490"/>
                <a:gd name="connsiteX1" fmla="*/ -1 w 36743"/>
                <a:gd name="connsiteY1" fmla="*/ 612 h 26490"/>
                <a:gd name="connsiteX2" fmla="*/ 5590 w 36743"/>
                <a:gd name="connsiteY2" fmla="*/ 612 h 26490"/>
                <a:gd name="connsiteX3" fmla="*/ 5590 w 36743"/>
                <a:gd name="connsiteY3" fmla="*/ 2217 h 26490"/>
                <a:gd name="connsiteX4" fmla="*/ 12318 w 36743"/>
                <a:gd name="connsiteY4" fmla="*/ 44 h 26490"/>
                <a:gd name="connsiteX5" fmla="*/ 18889 w 36743"/>
                <a:gd name="connsiteY5" fmla="*/ 2580 h 26490"/>
                <a:gd name="connsiteX6" fmla="*/ 27792 w 36743"/>
                <a:gd name="connsiteY6" fmla="*/ 44 h 26490"/>
                <a:gd name="connsiteX7" fmla="*/ 36742 w 36743"/>
                <a:gd name="connsiteY7" fmla="*/ 12620 h 26490"/>
                <a:gd name="connsiteX8" fmla="*/ 36742 w 36743"/>
                <a:gd name="connsiteY8" fmla="*/ 26489 h 26490"/>
                <a:gd name="connsiteX9" fmla="*/ 31157 w 36743"/>
                <a:gd name="connsiteY9" fmla="*/ 26489 h 26490"/>
                <a:gd name="connsiteX10" fmla="*/ 31157 w 36743"/>
                <a:gd name="connsiteY10" fmla="*/ 12775 h 26490"/>
                <a:gd name="connsiteX11" fmla="*/ 26754 w 36743"/>
                <a:gd name="connsiteY11" fmla="*/ 5063 h 26490"/>
                <a:gd name="connsiteX12" fmla="*/ 20856 w 36743"/>
                <a:gd name="connsiteY12" fmla="*/ 6461 h 26490"/>
                <a:gd name="connsiteX13" fmla="*/ 21267 w 36743"/>
                <a:gd name="connsiteY13" fmla="*/ 13085 h 26490"/>
                <a:gd name="connsiteX14" fmla="*/ 21267 w 36743"/>
                <a:gd name="connsiteY14" fmla="*/ 26489 h 26490"/>
                <a:gd name="connsiteX15" fmla="*/ 15682 w 36743"/>
                <a:gd name="connsiteY15" fmla="*/ 26489 h 26490"/>
                <a:gd name="connsiteX16" fmla="*/ 15682 w 36743"/>
                <a:gd name="connsiteY16" fmla="*/ 13188 h 26490"/>
                <a:gd name="connsiteX17" fmla="*/ 11233 w 36743"/>
                <a:gd name="connsiteY17" fmla="*/ 5063 h 26490"/>
                <a:gd name="connsiteX18" fmla="*/ 5642 w 36743"/>
                <a:gd name="connsiteY18" fmla="*/ 6409 h 26490"/>
                <a:gd name="connsiteX19" fmla="*/ 5642 w 36743"/>
                <a:gd name="connsiteY19" fmla="*/ 26489 h 26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743" h="26490">
                  <a:moveTo>
                    <a:pt x="-1" y="26489"/>
                  </a:moveTo>
                  <a:lnTo>
                    <a:pt x="-1" y="612"/>
                  </a:lnTo>
                  <a:lnTo>
                    <a:pt x="5590" y="612"/>
                  </a:lnTo>
                  <a:lnTo>
                    <a:pt x="5590" y="2217"/>
                  </a:lnTo>
                  <a:cubicBezTo>
                    <a:pt x="7643" y="1009"/>
                    <a:pt x="9946" y="267"/>
                    <a:pt x="12318" y="44"/>
                  </a:cubicBezTo>
                  <a:cubicBezTo>
                    <a:pt x="14789" y="-224"/>
                    <a:pt x="17236" y="721"/>
                    <a:pt x="18889" y="2580"/>
                  </a:cubicBezTo>
                  <a:cubicBezTo>
                    <a:pt x="21650" y="1126"/>
                    <a:pt x="24684" y="263"/>
                    <a:pt x="27792" y="44"/>
                  </a:cubicBezTo>
                  <a:cubicBezTo>
                    <a:pt x="34828" y="44"/>
                    <a:pt x="36742" y="3821"/>
                    <a:pt x="36742" y="12620"/>
                  </a:cubicBezTo>
                  <a:lnTo>
                    <a:pt x="36742" y="26489"/>
                  </a:lnTo>
                  <a:lnTo>
                    <a:pt x="31157" y="26489"/>
                  </a:lnTo>
                  <a:lnTo>
                    <a:pt x="31157" y="12775"/>
                  </a:lnTo>
                  <a:cubicBezTo>
                    <a:pt x="31157" y="7600"/>
                    <a:pt x="30536" y="5063"/>
                    <a:pt x="26754" y="5063"/>
                  </a:cubicBezTo>
                  <a:cubicBezTo>
                    <a:pt x="24718" y="5164"/>
                    <a:pt x="22723" y="5638"/>
                    <a:pt x="20856" y="6461"/>
                  </a:cubicBezTo>
                  <a:cubicBezTo>
                    <a:pt x="21169" y="8654"/>
                    <a:pt x="21308" y="10869"/>
                    <a:pt x="21267" y="13085"/>
                  </a:cubicBezTo>
                  <a:lnTo>
                    <a:pt x="21267" y="26489"/>
                  </a:lnTo>
                  <a:lnTo>
                    <a:pt x="15682" y="26489"/>
                  </a:lnTo>
                  <a:lnTo>
                    <a:pt x="15682" y="13188"/>
                  </a:lnTo>
                  <a:cubicBezTo>
                    <a:pt x="15682" y="7444"/>
                    <a:pt x="15113" y="5063"/>
                    <a:pt x="11233" y="5063"/>
                  </a:cubicBezTo>
                  <a:cubicBezTo>
                    <a:pt x="9296" y="5127"/>
                    <a:pt x="7394" y="5585"/>
                    <a:pt x="5642" y="6409"/>
                  </a:cubicBezTo>
                  <a:lnTo>
                    <a:pt x="5642" y="26489"/>
                  </a:lnTo>
                  <a:close/>
                </a:path>
              </a:pathLst>
            </a:custGeom>
            <a:solidFill>
              <a:srgbClr val="616DC6"/>
            </a:solidFill>
            <a:ln w="5760" cap="flat">
              <a:noFill/>
              <a:prstDash val="solid"/>
              <a:miter/>
            </a:ln>
          </p:spPr>
          <p:txBody>
            <a:bodyPr rtlCol="0" anchor="ctr"/>
            <a:lstStyle/>
            <a:p>
              <a:endParaRPr lang="en-US"/>
            </a:p>
          </p:txBody>
        </p:sp>
      </p:grpSp>
      <p:pic>
        <p:nvPicPr>
          <p:cNvPr id="7" name="Content Placeholder 6">
            <a:extLst>
              <a:ext uri="{FF2B5EF4-FFF2-40B4-BE49-F238E27FC236}">
                <a16:creationId xmlns:a16="http://schemas.microsoft.com/office/drawing/2014/main" id="{854527C2-EE6D-47E2-A2EE-BAC1FC5A97EF}"/>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916338" y="2651750"/>
            <a:ext cx="6451074" cy="1325563"/>
          </a:xfrm>
        </p:spPr>
      </p:pic>
    </p:spTree>
    <p:extLst>
      <p:ext uri="{BB962C8B-B14F-4D97-AF65-F5344CB8AC3E}">
        <p14:creationId xmlns:p14="http://schemas.microsoft.com/office/powerpoint/2010/main" val="1131720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37BBC33-D274-1A46-BE80-0622C659612F}"/>
              </a:ext>
              <a:ext uri="{C183D7F6-B498-43B3-948B-1728B52AA6E4}">
                <adec:decorative xmlns:adec="http://schemas.microsoft.com/office/drawing/2017/decorative" val="1"/>
              </a:ext>
            </a:extLst>
          </p:cNvPr>
          <p:cNvSpPr/>
          <p:nvPr/>
        </p:nvSpPr>
        <p:spPr>
          <a:xfrm>
            <a:off x="-4007" y="6365363"/>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Title 5">
            <a:extLst>
              <a:ext uri="{FF2B5EF4-FFF2-40B4-BE49-F238E27FC236}">
                <a16:creationId xmlns:a16="http://schemas.microsoft.com/office/drawing/2014/main" id="{C92E1219-08E0-4342-90ED-5EF54A6F1850}"/>
              </a:ext>
            </a:extLst>
          </p:cNvPr>
          <p:cNvSpPr>
            <a:spLocks noGrp="1"/>
          </p:cNvSpPr>
          <p:nvPr>
            <p:ph type="title"/>
          </p:nvPr>
        </p:nvSpPr>
        <p:spPr/>
        <p:txBody>
          <a:bodyPr/>
          <a:lstStyle/>
          <a:p>
            <a:r>
              <a:rPr lang="en-US" sz="3600" dirty="0">
                <a:latin typeface="Arial Black" panose="020B0A04020102020204" pitchFamily="34" charset="0"/>
              </a:rPr>
              <a:t>Current Career-Related CCI Measures</a:t>
            </a:r>
          </a:p>
        </p:txBody>
      </p:sp>
      <p:sp>
        <p:nvSpPr>
          <p:cNvPr id="4" name="Footer Placeholder 3">
            <a:extLst>
              <a:ext uri="{FF2B5EF4-FFF2-40B4-BE49-F238E27FC236}">
                <a16:creationId xmlns:a16="http://schemas.microsoft.com/office/drawing/2014/main" id="{BDAB0E4B-D5CD-45C2-A957-E42AF16DCC52}"/>
              </a:ext>
            </a:extLst>
          </p:cNvPr>
          <p:cNvSpPr>
            <a:spLocks noGrp="1"/>
          </p:cNvSpPr>
          <p:nvPr>
            <p:ph type="ftr" sz="quarter" idx="11"/>
          </p:nvPr>
        </p:nvSpPr>
        <p:spPr>
          <a:xfrm>
            <a:off x="274982" y="6461677"/>
            <a:ext cx="4114800" cy="365125"/>
          </a:xfrm>
        </p:spPr>
        <p:txBody>
          <a:bodyPr/>
          <a:lstStyle/>
          <a:p>
            <a:r>
              <a:rPr lang="en-US">
                <a:solidFill>
                  <a:schemeClr val="tx1">
                    <a:lumMod val="75000"/>
                    <a:lumOff val="25000"/>
                  </a:schemeClr>
                </a:solidFill>
              </a:rPr>
              <a:t>Work-Based Learning Data Population v1.1 November 24, 2020</a:t>
            </a:r>
            <a:endParaRPr lang="en-US" dirty="0">
              <a:solidFill>
                <a:schemeClr val="tx1">
                  <a:lumMod val="75000"/>
                  <a:lumOff val="25000"/>
                </a:schemeClr>
              </a:solidFill>
            </a:endParaRPr>
          </a:p>
        </p:txBody>
      </p:sp>
      <p:pic>
        <p:nvPicPr>
          <p:cNvPr id="9" name="Picture 8">
            <a:extLst>
              <a:ext uri="{FF2B5EF4-FFF2-40B4-BE49-F238E27FC236}">
                <a16:creationId xmlns:a16="http://schemas.microsoft.com/office/drawing/2014/main" id="{BB80F3DA-7047-4E14-8A10-2E76186410F4}"/>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649972" y="768350"/>
            <a:ext cx="4879356" cy="2744637"/>
          </a:xfrm>
          <a:prstGeom prst="rect">
            <a:avLst/>
          </a:prstGeom>
        </p:spPr>
      </p:pic>
      <p:sp>
        <p:nvSpPr>
          <p:cNvPr id="8" name="Slide Number Placeholder 5">
            <a:extLst>
              <a:ext uri="{FF2B5EF4-FFF2-40B4-BE49-F238E27FC236}">
                <a16:creationId xmlns:a16="http://schemas.microsoft.com/office/drawing/2014/main" id="{44AD169B-2AE1-7949-A332-DE69FC71A7A0}"/>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7</a:t>
            </a:fld>
            <a:endParaRPr lang="en-US"/>
          </a:p>
        </p:txBody>
      </p:sp>
    </p:spTree>
    <p:extLst>
      <p:ext uri="{BB962C8B-B14F-4D97-AF65-F5344CB8AC3E}">
        <p14:creationId xmlns:p14="http://schemas.microsoft.com/office/powerpoint/2010/main" val="276317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868" y="168442"/>
            <a:ext cx="11353799" cy="860258"/>
          </a:xfrm>
        </p:spPr>
        <p:txBody>
          <a:bodyPr>
            <a:normAutofit/>
          </a:bodyPr>
          <a:lstStyle/>
          <a:p>
            <a:r>
              <a:rPr lang="en-US" sz="3200" dirty="0">
                <a:latin typeface="Arial Black" panose="020B0A04020102020204" pitchFamily="34" charset="0"/>
              </a:rPr>
              <a:t>CTE Pathway Completion</a:t>
            </a:r>
          </a:p>
        </p:txBody>
      </p:sp>
      <p:sp>
        <p:nvSpPr>
          <p:cNvPr id="3" name="Content Placeholder 2"/>
          <p:cNvSpPr>
            <a:spLocks noGrp="1"/>
          </p:cNvSpPr>
          <p:nvPr>
            <p:ph sz="half" idx="1"/>
          </p:nvPr>
        </p:nvSpPr>
        <p:spPr>
          <a:xfrm>
            <a:off x="234174" y="1193800"/>
            <a:ext cx="2218577" cy="4970396"/>
          </a:xfrm>
          <a:solidFill>
            <a:srgbClr val="E0E0E0"/>
          </a:solidFill>
        </p:spPr>
        <p:txBody>
          <a:bodyPr vert="horz" lIns="91440" tIns="45720" rIns="91440" bIns="45720" rtlCol="0" anchor="t">
            <a:normAutofit/>
          </a:bodyPr>
          <a:lstStyle/>
          <a:p>
            <a:r>
              <a:rPr lang="en-US" sz="2600" dirty="0">
                <a:latin typeface="Arial"/>
                <a:cs typeface="Arial"/>
              </a:rPr>
              <a:t>Finish a sequence of courses totaling at least 300 hours</a:t>
            </a:r>
          </a:p>
          <a:p>
            <a:r>
              <a:rPr lang="en-US" sz="2600" dirty="0">
                <a:solidFill>
                  <a:srgbClr val="C00000"/>
                </a:solidFill>
                <a:latin typeface="Arial"/>
                <a:cs typeface="Arial"/>
              </a:rPr>
              <a:t>Capstone course must be in the same industry as the pathway</a:t>
            </a:r>
            <a:r>
              <a:rPr lang="en-US" sz="2600" dirty="0">
                <a:latin typeface="Arial"/>
                <a:cs typeface="Arial"/>
              </a:rPr>
              <a:t> </a:t>
            </a:r>
            <a:endParaRPr lang="en-US" sz="2600" dirty="0"/>
          </a:p>
          <a:p>
            <a:endParaRPr lang="en-US" sz="3200" dirty="0"/>
          </a:p>
        </p:txBody>
      </p:sp>
      <p:sp>
        <p:nvSpPr>
          <p:cNvPr id="5" name="Content Placeholder 4"/>
          <p:cNvSpPr>
            <a:spLocks noGrp="1"/>
          </p:cNvSpPr>
          <p:nvPr>
            <p:ph sz="half" idx="13"/>
          </p:nvPr>
        </p:nvSpPr>
        <p:spPr>
          <a:xfrm>
            <a:off x="2535810" y="1193800"/>
            <a:ext cx="5382705" cy="4974285"/>
          </a:xfrm>
          <a:solidFill>
            <a:srgbClr val="A5B2F3"/>
          </a:solidFill>
        </p:spPr>
        <p:txBody>
          <a:bodyPr>
            <a:normAutofit fontScale="55000" lnSpcReduction="20000"/>
          </a:bodyPr>
          <a:lstStyle/>
          <a:p>
            <a:pPr marL="0" indent="0">
              <a:lnSpc>
                <a:spcPct val="120000"/>
              </a:lnSpc>
              <a:spcBef>
                <a:spcPts val="1200"/>
              </a:spcBef>
              <a:buNone/>
            </a:pPr>
            <a:r>
              <a:rPr lang="en-US" sz="4500" b="1" dirty="0"/>
              <a:t>Prepared</a:t>
            </a:r>
            <a:r>
              <a:rPr lang="en-US" sz="4000" b="1" dirty="0"/>
              <a:t>:</a:t>
            </a:r>
            <a:r>
              <a:rPr lang="en-US" sz="4000" dirty="0"/>
              <a:t> </a:t>
            </a:r>
          </a:p>
          <a:p>
            <a:pPr marL="0" indent="0">
              <a:lnSpc>
                <a:spcPct val="120000"/>
              </a:lnSpc>
              <a:buNone/>
            </a:pPr>
            <a:r>
              <a:rPr lang="en-US" sz="4400" dirty="0"/>
              <a:t>Complete CTE Pathway with a C- or better in</a:t>
            </a:r>
            <a:r>
              <a:rPr lang="en-US" sz="4400" dirty="0">
                <a:solidFill>
                  <a:schemeClr val="dk1"/>
                </a:solidFill>
              </a:rPr>
              <a:t> the capstone course </a:t>
            </a:r>
            <a:r>
              <a:rPr lang="en-US" sz="4400" b="1" dirty="0"/>
              <a:t>plus</a:t>
            </a:r>
            <a:r>
              <a:rPr lang="en-US" sz="4400" dirty="0"/>
              <a:t> one of the following:</a:t>
            </a:r>
          </a:p>
          <a:p>
            <a:pPr marL="285750" lvl="0" indent="-285750">
              <a:lnSpc>
                <a:spcPct val="120000"/>
              </a:lnSpc>
              <a:spcBef>
                <a:spcPts val="0"/>
              </a:spcBef>
              <a:spcAft>
                <a:spcPts val="0"/>
              </a:spcAft>
              <a:defRPr/>
            </a:pPr>
            <a:r>
              <a:rPr lang="en-US" sz="4400" dirty="0">
                <a:solidFill>
                  <a:schemeClr val="dk1"/>
                </a:solidFill>
              </a:rPr>
              <a:t>Score Level 3 or higher on either ELA  or Math and at least Level 2 on the other assessment</a:t>
            </a:r>
          </a:p>
          <a:p>
            <a:pPr marL="285750" lvl="0" indent="-285750">
              <a:lnSpc>
                <a:spcPct val="120000"/>
              </a:lnSpc>
              <a:spcBef>
                <a:spcPts val="0"/>
              </a:spcBef>
              <a:spcAft>
                <a:spcPts val="0"/>
              </a:spcAft>
              <a:defRPr/>
            </a:pPr>
            <a:r>
              <a:rPr lang="en-US" sz="4400" dirty="0"/>
              <a:t>Completes a-g requirements with C- or better</a:t>
            </a:r>
          </a:p>
          <a:p>
            <a:pPr marL="285750" indent="-285750">
              <a:lnSpc>
                <a:spcPct val="120000"/>
              </a:lnSpc>
            </a:pPr>
            <a:r>
              <a:rPr lang="en-US" sz="4400" dirty="0">
                <a:solidFill>
                  <a:schemeClr val="dk1"/>
                </a:solidFill>
              </a:rPr>
              <a:t>One semester/two quarters/two trimesters of college credit courses with a grade of C- or better </a:t>
            </a:r>
          </a:p>
          <a:p>
            <a:endParaRPr lang="en-US" sz="3200" dirty="0"/>
          </a:p>
        </p:txBody>
      </p:sp>
      <p:sp>
        <p:nvSpPr>
          <p:cNvPr id="6" name="Content Placeholder 5"/>
          <p:cNvSpPr>
            <a:spLocks noGrp="1"/>
          </p:cNvSpPr>
          <p:nvPr>
            <p:ph sz="half" idx="14"/>
          </p:nvPr>
        </p:nvSpPr>
        <p:spPr>
          <a:xfrm>
            <a:off x="8171059" y="1193799"/>
            <a:ext cx="3597608" cy="4974285"/>
          </a:xfrm>
          <a:solidFill>
            <a:srgbClr val="CCC1DA"/>
          </a:solidFill>
        </p:spPr>
        <p:txBody>
          <a:bodyPr>
            <a:normAutofit/>
          </a:bodyPr>
          <a:lstStyle/>
          <a:p>
            <a:pPr marL="0" indent="0">
              <a:buNone/>
            </a:pPr>
            <a:r>
              <a:rPr lang="en-US" sz="2800" b="1" dirty="0"/>
              <a:t>Approaching Prepared</a:t>
            </a:r>
            <a:r>
              <a:rPr lang="en-US" sz="3200" dirty="0"/>
              <a:t>:</a:t>
            </a:r>
          </a:p>
          <a:p>
            <a:pPr marL="0" indent="0">
              <a:buNone/>
            </a:pPr>
            <a:r>
              <a:rPr lang="en-US" sz="2800" dirty="0"/>
              <a:t>Complete CTE Pathway with C- or better in </a:t>
            </a:r>
            <a:r>
              <a:rPr lang="en-US" sz="2800" dirty="0">
                <a:solidFill>
                  <a:schemeClr val="dk1"/>
                </a:solidFill>
              </a:rPr>
              <a:t> the capstone course </a:t>
            </a:r>
            <a:endParaRPr lang="en-US" sz="2800" dirty="0"/>
          </a:p>
          <a:p>
            <a:endParaRPr lang="en-US" sz="3200" dirty="0"/>
          </a:p>
        </p:txBody>
      </p:sp>
      <p:sp>
        <p:nvSpPr>
          <p:cNvPr id="8" name="Rectangle 7">
            <a:extLst>
              <a:ext uri="{FF2B5EF4-FFF2-40B4-BE49-F238E27FC236}">
                <a16:creationId xmlns:a16="http://schemas.microsoft.com/office/drawing/2014/main" id="{005B82DE-0309-204D-9197-8CEA57CB89CC}"/>
              </a:ext>
              <a:ext uri="{C183D7F6-B498-43B3-948B-1728B52AA6E4}">
                <adec:decorative xmlns:adec="http://schemas.microsoft.com/office/drawing/2017/decorative" val="1"/>
              </a:ext>
            </a:extLst>
          </p:cNvPr>
          <p:cNvSpPr/>
          <p:nvPr/>
        </p:nvSpPr>
        <p:spPr>
          <a:xfrm>
            <a:off x="-4007" y="6365363"/>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Slide Number Placeholder 5">
            <a:extLst>
              <a:ext uri="{FF2B5EF4-FFF2-40B4-BE49-F238E27FC236}">
                <a16:creationId xmlns:a16="http://schemas.microsoft.com/office/drawing/2014/main" id="{5F6700C2-495C-1841-BC5E-25FF0A7414C6}"/>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8</a:t>
            </a:fld>
            <a:endParaRPr lang="en-US" dirty="0"/>
          </a:p>
        </p:txBody>
      </p:sp>
      <p:sp>
        <p:nvSpPr>
          <p:cNvPr id="11" name="Footer Placeholder 3">
            <a:extLst>
              <a:ext uri="{FF2B5EF4-FFF2-40B4-BE49-F238E27FC236}">
                <a16:creationId xmlns:a16="http://schemas.microsoft.com/office/drawing/2014/main" id="{9F65BD66-B634-B143-B13A-D303B3D982C0}"/>
              </a:ext>
            </a:extLst>
          </p:cNvPr>
          <p:cNvSpPr txBox="1">
            <a:spLocks/>
          </p:cNvSpPr>
          <p:nvPr/>
        </p:nvSpPr>
        <p:spPr>
          <a:xfrm>
            <a:off x="138801" y="6430451"/>
            <a:ext cx="416449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rPr>
              <a:t>Work-Based Learning Data Population v1.1 November 24, 2020</a:t>
            </a:r>
          </a:p>
        </p:txBody>
      </p:sp>
    </p:spTree>
    <p:extLst>
      <p:ext uri="{BB962C8B-B14F-4D97-AF65-F5344CB8AC3E}">
        <p14:creationId xmlns:p14="http://schemas.microsoft.com/office/powerpoint/2010/main" val="2955562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584" y="9915"/>
            <a:ext cx="11680129" cy="1582615"/>
          </a:xfrm>
        </p:spPr>
        <p:txBody>
          <a:bodyPr>
            <a:normAutofit/>
          </a:bodyPr>
          <a:lstStyle/>
          <a:p>
            <a:r>
              <a:rPr lang="en-US" sz="3200" dirty="0">
                <a:latin typeface="Arial Black" panose="020B0A04020102020204" pitchFamily="34" charset="0"/>
              </a:rPr>
              <a:t>Pre-Apprenticeship (Registered)</a:t>
            </a:r>
          </a:p>
        </p:txBody>
      </p:sp>
      <p:sp>
        <p:nvSpPr>
          <p:cNvPr id="5" name="Content Placeholder 4"/>
          <p:cNvSpPr>
            <a:spLocks noGrp="1"/>
          </p:cNvSpPr>
          <p:nvPr>
            <p:ph sz="quarter" idx="13"/>
          </p:nvPr>
        </p:nvSpPr>
        <p:spPr>
          <a:xfrm>
            <a:off x="398585" y="1371601"/>
            <a:ext cx="6383216" cy="4267199"/>
          </a:xfrm>
          <a:solidFill>
            <a:srgbClr val="A5B2F3"/>
          </a:solidFill>
        </p:spPr>
        <p:txBody>
          <a:bodyPr vert="horz" lIns="91440" tIns="45720" rIns="91440" bIns="45720" rtlCol="0" anchor="t">
            <a:normAutofit/>
          </a:bodyPr>
          <a:lstStyle/>
          <a:p>
            <a:pPr marL="0" indent="0" defTabSz="977900">
              <a:spcBef>
                <a:spcPct val="0"/>
              </a:spcBef>
              <a:spcAft>
                <a:spcPct val="35000"/>
              </a:spcAft>
              <a:buNone/>
            </a:pPr>
            <a:r>
              <a:rPr lang="en-US" sz="3000" b="1" dirty="0"/>
              <a:t>Prepared</a:t>
            </a:r>
            <a:r>
              <a:rPr lang="en-US" sz="2800" dirty="0"/>
              <a:t>: </a:t>
            </a:r>
          </a:p>
          <a:p>
            <a:r>
              <a:rPr lang="en-US" sz="2800" b="0" i="0" dirty="0">
                <a:solidFill>
                  <a:srgbClr val="000000"/>
                </a:solidFill>
                <a:effectLst/>
                <a:latin typeface="Helvetica"/>
                <a:cs typeface="Arial"/>
              </a:rPr>
              <a:t>Completion of a program that is:</a:t>
            </a:r>
            <a:endParaRPr lang="en-US" sz="2800" dirty="0">
              <a:solidFill>
                <a:srgbClr val="000000"/>
              </a:solidFill>
              <a:latin typeface="Helvetica"/>
              <a:cs typeface="Arial"/>
            </a:endParaRPr>
          </a:p>
          <a:p>
            <a:pPr lvl="1"/>
            <a:r>
              <a:rPr lang="en-US" sz="2400" b="0" i="0" dirty="0">
                <a:solidFill>
                  <a:srgbClr val="000000"/>
                </a:solidFill>
                <a:effectLst/>
                <a:latin typeface="Helvetica"/>
                <a:cs typeface="Arial"/>
              </a:rPr>
              <a:t>Recognized by business and/or industry and registered at the state or national level</a:t>
            </a:r>
            <a:endParaRPr lang="en-US" sz="2400" dirty="0"/>
          </a:p>
          <a:p>
            <a:pPr lvl="1" fontAlgn="base"/>
            <a:r>
              <a:rPr lang="en-US" sz="2600" b="0" i="0" dirty="0">
                <a:solidFill>
                  <a:srgbClr val="000000"/>
                </a:solidFill>
                <a:effectLst/>
                <a:latin typeface="Arial" panose="020B0604020202020204" pitchFamily="34" charset="0"/>
              </a:rPr>
              <a:t>Provide students with the entry-level skills necessary to be </a:t>
            </a:r>
            <a:r>
              <a:rPr lang="en-US" sz="2600" b="1" i="0" dirty="0">
                <a:solidFill>
                  <a:srgbClr val="000000"/>
                </a:solidFill>
                <a:effectLst/>
                <a:latin typeface="Arial" panose="020B0604020202020204" pitchFamily="34" charset="0"/>
              </a:rPr>
              <a:t>eligible</a:t>
            </a:r>
            <a:r>
              <a:rPr lang="en-US" sz="2600" b="0" i="0" dirty="0">
                <a:solidFill>
                  <a:srgbClr val="000000"/>
                </a:solidFill>
                <a:effectLst/>
                <a:latin typeface="Arial" panose="020B0604020202020204" pitchFamily="34" charset="0"/>
              </a:rPr>
              <a:t> to enter a registered apprenticeship program</a:t>
            </a:r>
            <a:endParaRPr lang="en-US" sz="2600" b="0" i="0" dirty="0">
              <a:solidFill>
                <a:srgbClr val="000000"/>
              </a:solidFill>
              <a:effectLst/>
              <a:latin typeface="Helvetica" panose="020B0604020202020204" pitchFamily="34" charset="0"/>
            </a:endParaRPr>
          </a:p>
          <a:p>
            <a:pPr marL="169545" indent="-169545"/>
            <a:endParaRPr lang="en-US" sz="2800" dirty="0"/>
          </a:p>
          <a:p>
            <a:endParaRPr lang="en-US" sz="2800" dirty="0"/>
          </a:p>
        </p:txBody>
      </p:sp>
      <p:sp>
        <p:nvSpPr>
          <p:cNvPr id="8" name="Content Placeholder 7"/>
          <p:cNvSpPr>
            <a:spLocks noGrp="1"/>
          </p:cNvSpPr>
          <p:nvPr>
            <p:ph sz="quarter" idx="16"/>
          </p:nvPr>
        </p:nvSpPr>
        <p:spPr>
          <a:xfrm>
            <a:off x="6959600" y="1371599"/>
            <a:ext cx="4946454" cy="4267199"/>
          </a:xfrm>
          <a:solidFill>
            <a:srgbClr val="CCC1DA"/>
          </a:solidFill>
        </p:spPr>
        <p:txBody>
          <a:bodyPr>
            <a:normAutofit/>
          </a:bodyPr>
          <a:lstStyle/>
          <a:p>
            <a:pPr marL="0" indent="0">
              <a:buNone/>
            </a:pPr>
            <a:r>
              <a:rPr lang="en-US" sz="3000" b="1" dirty="0"/>
              <a:t>Approaching Prepared</a:t>
            </a:r>
            <a:r>
              <a:rPr lang="en-US" sz="2800" dirty="0"/>
              <a:t>: </a:t>
            </a:r>
          </a:p>
          <a:p>
            <a:pPr marL="0" indent="0">
              <a:buNone/>
            </a:pPr>
            <a:endParaRPr lang="en-US" sz="2800" dirty="0"/>
          </a:p>
          <a:p>
            <a:pPr marL="0" lvl="0" indent="0">
              <a:lnSpc>
                <a:spcPct val="100000"/>
              </a:lnSpc>
              <a:spcBef>
                <a:spcPts val="0"/>
              </a:spcBef>
              <a:buNone/>
              <a:defRPr/>
            </a:pPr>
            <a:r>
              <a:rPr lang="en-US" sz="2800" dirty="0"/>
              <a:t>N/A –No criteria for approaching</a:t>
            </a:r>
          </a:p>
        </p:txBody>
      </p:sp>
      <p:sp>
        <p:nvSpPr>
          <p:cNvPr id="6" name="Rectangle 5">
            <a:extLst>
              <a:ext uri="{FF2B5EF4-FFF2-40B4-BE49-F238E27FC236}">
                <a16:creationId xmlns:a16="http://schemas.microsoft.com/office/drawing/2014/main" id="{8CDD3802-55F5-D84F-B1E1-759A74D6EEC0}"/>
              </a:ext>
              <a:ext uri="{C183D7F6-B498-43B3-948B-1728B52AA6E4}">
                <adec:decorative xmlns:adec="http://schemas.microsoft.com/office/drawing/2017/decorative" val="1"/>
              </a:ext>
            </a:extLst>
          </p:cNvPr>
          <p:cNvSpPr/>
          <p:nvPr/>
        </p:nvSpPr>
        <p:spPr>
          <a:xfrm>
            <a:off x="-4007" y="6365363"/>
            <a:ext cx="12192000" cy="4212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Slide Number Placeholder 5">
            <a:extLst>
              <a:ext uri="{FF2B5EF4-FFF2-40B4-BE49-F238E27FC236}">
                <a16:creationId xmlns:a16="http://schemas.microsoft.com/office/drawing/2014/main" id="{7C74F09B-A852-5347-AF7F-970C1C90E162}"/>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9</a:t>
            </a:fld>
            <a:endParaRPr lang="en-US" dirty="0"/>
          </a:p>
        </p:txBody>
      </p:sp>
      <p:sp>
        <p:nvSpPr>
          <p:cNvPr id="10" name="Footer Placeholder 3">
            <a:extLst>
              <a:ext uri="{FF2B5EF4-FFF2-40B4-BE49-F238E27FC236}">
                <a16:creationId xmlns:a16="http://schemas.microsoft.com/office/drawing/2014/main" id="{598BCDE8-3ECE-9848-A31A-EE8075130673}"/>
              </a:ext>
            </a:extLst>
          </p:cNvPr>
          <p:cNvSpPr txBox="1">
            <a:spLocks/>
          </p:cNvSpPr>
          <p:nvPr/>
        </p:nvSpPr>
        <p:spPr>
          <a:xfrm>
            <a:off x="138801" y="6430451"/>
            <a:ext cx="416449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rPr>
              <a:t>Work-Based Learning Data Population v1.1 November 24, 2020</a:t>
            </a:r>
          </a:p>
        </p:txBody>
      </p:sp>
    </p:spTree>
    <p:extLst>
      <p:ext uri="{BB962C8B-B14F-4D97-AF65-F5344CB8AC3E}">
        <p14:creationId xmlns:p14="http://schemas.microsoft.com/office/powerpoint/2010/main" val="34456447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ALPADS-PowerPoint-Templat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ALPADS-PowerPoint-Template" id="{D57F8342-B15F-0C4F-B414-45B30422B0A1}" vid="{30D4090C-2987-614A-8C44-028562168B21}"/>
    </a:ext>
  </a:extLst>
</a:theme>
</file>

<file path=ppt/theme/theme3.xml><?xml version="1.0" encoding="utf-8"?>
<a:theme xmlns:a="http://schemas.openxmlformats.org/drawingml/2006/main" name="1_CALPADS-PowerPoint-Templat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OY-Advanced-w-notes" id="{38BD0930-7843-994D-B13E-3049FD996BC6}" vid="{AAC1E058-DE77-A348-9831-6B2AF0001107}"/>
    </a:ext>
  </a:extLst>
</a:theme>
</file>

<file path=ppt/theme/theme4.xml><?xml version="1.0" encoding="utf-8"?>
<a:theme xmlns:a="http://schemas.openxmlformats.org/drawingml/2006/main" name="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_dlc_DocId xmlns="88c68383-87e6-47d9-bddd-bf3f846e2f30">V2FRC72ACC37-661584439-268</_dlc_DocId>
    <_dlc_DocIdUrl xmlns="88c68383-87e6-47d9-bddd-bf3f846e2f30">
      <Url>https://fcmat2.sharepoint.com/sites/intranet/_layouts/15/DocIdRedir.aspx?ID=V2FRC72ACC37-661584439-268</Url>
      <Description>V2FRC72ACC37-661584439-268</Description>
    </_dlc_DocIdUrl>
    <DocBody xmlns="186db01c-c4a5-44d8-a310-3ab2db9d5f5c">This course provides an overview of Work-Based Learning program purpose and a review of the data submission. It looks at the data population in detail and examines the field specifications and valid codes . It also covers some of the conditional edits that are applied to different data elements.</DocBody>
    <DocShortBody xmlns="186db01c-c4a5-44d8-a310-3ab2db9d5f5c">This course provides an overview of Work-Based Learning program purpose and a review of the data submission. It looks at the data population in detail and examines the field specifications and valid codes . It also covers some of the conditional edits that are applied to different data elements.</DocShortBody>
    <DocTitle xmlns="186db01c-c4a5-44d8-a310-3ab2db9d5f5c">Work-Based Learning (WBLR) Data Population Training PowerPoint v1.1</DocTitle>
    <Sign_x002d_off_x0020_status xmlns="186db01c-c4a5-44d8-a310-3ab2db9d5f5c" xsi:nil="true"/>
    <ReportPeriod xmlns="186db01c-c4a5-44d8-a310-3ab2db9d5f5c">EOY</ReportPeriod>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B6189C2C42938499CA13C75961A7ED9" ma:contentTypeVersion="9" ma:contentTypeDescription="Create a new document." ma:contentTypeScope="" ma:versionID="f3e63f8852460bc88314ebeb7b636125">
  <xsd:schema xmlns:xsd="http://www.w3.org/2001/XMLSchema" xmlns:xs="http://www.w3.org/2001/XMLSchema" xmlns:p="http://schemas.microsoft.com/office/2006/metadata/properties" xmlns:ns2="88c68383-87e6-47d9-bddd-bf3f846e2f30" xmlns:ns3="186db01c-c4a5-44d8-a310-3ab2db9d5f5c" targetNamespace="http://schemas.microsoft.com/office/2006/metadata/properties" ma:root="true" ma:fieldsID="5535b41d112710ce7ebd42e200115b07" ns2:_="" ns3:_="">
    <xsd:import namespace="88c68383-87e6-47d9-bddd-bf3f846e2f30"/>
    <xsd:import namespace="186db01c-c4a5-44d8-a310-3ab2db9d5f5c"/>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element ref="ns3:ReportPeriod" minOccurs="0"/>
                <xsd:element ref="ns3:DocBody"/>
                <xsd:element ref="ns3:DocShortBody"/>
                <xsd:element ref="ns3:DocTitle"/>
                <xsd:element ref="ns3:Sign_x002d_off_x0020_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c68383-87e6-47d9-bddd-bf3f846e2f3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86db01c-c4a5-44d8-a310-3ab2db9d5f5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ReportPeriod" ma:index="15" nillable="true" ma:displayName="ReportingPeriod" ma:format="Dropdown" ma:internalName="ReportPeriod">
      <xsd:simpleType>
        <xsd:restriction base="dms:Choice">
          <xsd:enumeration value="Fall 1"/>
          <xsd:enumeration value="Fall 2"/>
          <xsd:enumeration value="EOY"/>
        </xsd:restriction>
      </xsd:simpleType>
    </xsd:element>
    <xsd:element name="DocBody" ma:index="16" ma:displayName="DocBody" ma:internalName="DocBody">
      <xsd:simpleType>
        <xsd:restriction base="dms:Note"/>
      </xsd:simpleType>
    </xsd:element>
    <xsd:element name="DocShortBody" ma:index="17" ma:displayName="DocShortBody" ma:internalName="DocShortBody">
      <xsd:simpleType>
        <xsd:restriction base="dms:Note"/>
      </xsd:simpleType>
    </xsd:element>
    <xsd:element name="DocTitle" ma:index="18" ma:displayName="DocTitle" ma:internalName="DocTitle">
      <xsd:simpleType>
        <xsd:restriction base="dms:Text">
          <xsd:maxLength value="255"/>
        </xsd:restriction>
      </xsd:simpleType>
    </xsd:element>
    <xsd:element name="Sign_x002d_off_x0020_status" ma:index="19" nillable="true" ma:displayName="Sign-off status" ma:internalName="Sign_x002d_off_x0020_status">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B9C9E3E-5B79-4F8B-B7A7-1EFF08231523}">
  <ds:schemaRefs>
    <ds:schemaRef ds:uri="http://schemas.microsoft.com/sharepoint/events"/>
  </ds:schemaRefs>
</ds:datastoreItem>
</file>

<file path=customXml/itemProps2.xml><?xml version="1.0" encoding="utf-8"?>
<ds:datastoreItem xmlns:ds="http://schemas.openxmlformats.org/officeDocument/2006/customXml" ds:itemID="{4EE227E4-C018-4333-BBC3-762D220E0588}">
  <ds:schemaRefs>
    <ds:schemaRef ds:uri="http://purl.org/dc/dcmitype/"/>
    <ds:schemaRef ds:uri="http://purl.org/dc/elements/1.1/"/>
    <ds:schemaRef ds:uri="8555b6f1-725f-46c5-b1ab-8a06ff3ec0fa"/>
    <ds:schemaRef ds:uri="http://schemas.microsoft.com/office/2006/metadata/properties"/>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3a02d6da-6e2a-47e9-8a46-3410cd2005e7"/>
    <ds:schemaRef ds:uri="http://www.w3.org/XML/1998/namespace"/>
  </ds:schemaRefs>
</ds:datastoreItem>
</file>

<file path=customXml/itemProps3.xml><?xml version="1.0" encoding="utf-8"?>
<ds:datastoreItem xmlns:ds="http://schemas.openxmlformats.org/officeDocument/2006/customXml" ds:itemID="{DC970897-6AED-42DC-87B4-1DDD028BFCFB}"/>
</file>

<file path=customXml/itemProps4.xml><?xml version="1.0" encoding="utf-8"?>
<ds:datastoreItem xmlns:ds="http://schemas.openxmlformats.org/officeDocument/2006/customXml" ds:itemID="{75EF96C6-C44D-4623-A11C-F4C8C8AED17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1054</TotalTime>
  <Words>7807</Words>
  <Application>Microsoft Macintosh PowerPoint</Application>
  <PresentationFormat>Widescreen</PresentationFormat>
  <Paragraphs>787</Paragraphs>
  <Slides>49</Slides>
  <Notes>40</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49</vt:i4>
      </vt:variant>
    </vt:vector>
  </HeadingPairs>
  <TitlesOfParts>
    <vt:vector size="67" baseType="lpstr">
      <vt:lpstr>Arial</vt:lpstr>
      <vt:lpstr>Arial Black</vt:lpstr>
      <vt:lpstr>Calibri</vt:lpstr>
      <vt:lpstr>Calibri Light</vt:lpstr>
      <vt:lpstr>Century Gothic</vt:lpstr>
      <vt:lpstr>Courier New</vt:lpstr>
      <vt:lpstr>Helvetica</vt:lpstr>
      <vt:lpstr>Helvetica Neue</vt:lpstr>
      <vt:lpstr>Montserrat</vt:lpstr>
      <vt:lpstr>Source Sans Pro Web</vt:lpstr>
      <vt:lpstr>Tahoma</vt:lpstr>
      <vt:lpstr>Times New Roman</vt:lpstr>
      <vt:lpstr>Verdana</vt:lpstr>
      <vt:lpstr>Wingdings</vt:lpstr>
      <vt:lpstr>Office Theme</vt:lpstr>
      <vt:lpstr>CALPADS-PowerPoint-Template</vt:lpstr>
      <vt:lpstr>1_CALPADS-PowerPoint-Template</vt:lpstr>
      <vt:lpstr>Office Theme</vt:lpstr>
      <vt:lpstr>Work-Based Learning (WBLR) Data Population </vt:lpstr>
      <vt:lpstr>Objective</vt:lpstr>
      <vt:lpstr>Agenda</vt:lpstr>
      <vt:lpstr>Overview</vt:lpstr>
      <vt:lpstr>What is Work-based Learning?</vt:lpstr>
      <vt:lpstr>Purpose</vt:lpstr>
      <vt:lpstr>Current Career-Related CCI Measures</vt:lpstr>
      <vt:lpstr>CTE Pathway Completion</vt:lpstr>
      <vt:lpstr>Pre-Apprenticeship (Registered)</vt:lpstr>
      <vt:lpstr>Pre-Apprenticeship (Non-Registered)</vt:lpstr>
      <vt:lpstr>State or Federal Job Program</vt:lpstr>
      <vt:lpstr>Transition Classroom-Based Work Exploration &amp; Work-Based Experience  </vt:lpstr>
      <vt:lpstr>New WBL Data Collected for 2020-21</vt:lpstr>
      <vt:lpstr>Data Collection</vt:lpstr>
      <vt:lpstr>Preparing for the WBLR Submission</vt:lpstr>
      <vt:lpstr>Roles and Responsibilities (1)</vt:lpstr>
      <vt:lpstr>Roles and Responsibilities (2)</vt:lpstr>
      <vt:lpstr>Roles and Responsibilities (3)</vt:lpstr>
      <vt:lpstr>Roles and Responsibilities (4)</vt:lpstr>
      <vt:lpstr>Data Submission</vt:lpstr>
      <vt:lpstr>Record Relationships</vt:lpstr>
      <vt:lpstr>Where Does the Data Come from?</vt:lpstr>
      <vt:lpstr>Data Submission</vt:lpstr>
      <vt:lpstr>USER Interface Mock-UP</vt:lpstr>
      <vt:lpstr>WBLR Data Fields Mock-UP</vt:lpstr>
      <vt:lpstr>Data Details</vt:lpstr>
      <vt:lpstr>Work-Based Learning Type Code (21.09)</vt:lpstr>
      <vt:lpstr>WBLR Type: Internship (10)</vt:lpstr>
      <vt:lpstr>WBLR Type:  Student-Led Enterprise (15)</vt:lpstr>
      <vt:lpstr>WBLR Type: Virtual/Simulated Work-Based Learning (20)</vt:lpstr>
      <vt:lpstr>WBLR Type: - Registered Pre-Apprenticeship Program (25) - Non-registered Pre-Apprenticeship Program (30)</vt:lpstr>
      <vt:lpstr>WBLR Type:  - Job Corps (35) - Workforce Innovation and Opportunity Act (40)  - YouthBuild (45)</vt:lpstr>
      <vt:lpstr>WBLR Type: California Conservation Corps (50)</vt:lpstr>
      <vt:lpstr>WBLR Type: Regional Occupational Centers/Program (55)</vt:lpstr>
      <vt:lpstr>WBLR Type: Transition Work-Based Experience (60) &amp; Transition Classroom-Based Work Exploration (65)</vt:lpstr>
      <vt:lpstr>Internship ID (21.10)</vt:lpstr>
      <vt:lpstr>Work-based Learning Hours – External (21.11)</vt:lpstr>
      <vt:lpstr>State Course Code-Embedded Work-based Learning (21.12)</vt:lpstr>
      <vt:lpstr>Internship -Employer Performance Evaluation Code (21.13)</vt:lpstr>
      <vt:lpstr>Internship-Indicators</vt:lpstr>
      <vt:lpstr>Submission Validation Edits</vt:lpstr>
      <vt:lpstr>Wrap Up</vt:lpstr>
      <vt:lpstr>Summary</vt:lpstr>
      <vt:lpstr>Proposed CTE WBLR CCI Indicator Levels</vt:lpstr>
      <vt:lpstr>CALPADS Resources</vt:lpstr>
      <vt:lpstr>Work-Based Learning Resources</vt:lpstr>
      <vt:lpstr>Support</vt:lpstr>
      <vt:lpstr>Feedback</vt:lpstr>
      <vt:lpstr>Thank You</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Work-Based Learning (WBLR) Data Population Training PowerPoint v1.1</dc:title>
  <dc:creator>Nathaniel Holmes</dc:creator>
  <cp:lastModifiedBy>Slymon Ahmed</cp:lastModifiedBy>
  <cp:revision>19</cp:revision>
  <dcterms:created xsi:type="dcterms:W3CDTF">2020-11-17T22:35:20Z</dcterms:created>
  <dcterms:modified xsi:type="dcterms:W3CDTF">2020-11-24T21:24:31Z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0x0101003B6189C2C42938499CA13C75961A7ED9</vt:lpwstr>
  </property>
  <property fmtid="{D5CDD505-2E9C-101B-9397-08002B2CF9AE}" pid="3" name="_dlc_DocIdItemGuid">
    <vt:lpwstr>3b10c364-586f-45b2-9bce-10771cce7e97</vt:lpwstr>
  </property>
  <property fmtid="{D5CDD505-2E9C-101B-9397-08002B2CF9AE}" pid="4" name="Order">
    <vt:lpwstr>32600.0000000000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