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 id="2147483682" r:id="rId6"/>
  </p:sldMasterIdLst>
  <p:notesMasterIdLst>
    <p:notesMasterId r:id="rId42"/>
  </p:notesMasterIdLst>
  <p:handoutMasterIdLst>
    <p:handoutMasterId r:id="rId43"/>
  </p:handoutMasterIdLst>
  <p:sldIdLst>
    <p:sldId id="1870" r:id="rId7"/>
    <p:sldId id="1311" r:id="rId8"/>
    <p:sldId id="257" r:id="rId9"/>
    <p:sldId id="849" r:id="rId10"/>
    <p:sldId id="262" r:id="rId11"/>
    <p:sldId id="853" r:id="rId12"/>
    <p:sldId id="493" r:id="rId13"/>
    <p:sldId id="268" r:id="rId14"/>
    <p:sldId id="2166" r:id="rId15"/>
    <p:sldId id="2189" r:id="rId16"/>
    <p:sldId id="322" r:id="rId17"/>
    <p:sldId id="325" r:id="rId18"/>
    <p:sldId id="327" r:id="rId19"/>
    <p:sldId id="2187" r:id="rId20"/>
    <p:sldId id="329" r:id="rId21"/>
    <p:sldId id="328" r:id="rId22"/>
    <p:sldId id="2188" r:id="rId23"/>
    <p:sldId id="2172" r:id="rId24"/>
    <p:sldId id="2173" r:id="rId25"/>
    <p:sldId id="2174" r:id="rId26"/>
    <p:sldId id="2175" r:id="rId27"/>
    <p:sldId id="2176" r:id="rId28"/>
    <p:sldId id="2180" r:id="rId29"/>
    <p:sldId id="2181" r:id="rId30"/>
    <p:sldId id="2182" r:id="rId31"/>
    <p:sldId id="2185" r:id="rId32"/>
    <p:sldId id="2183" r:id="rId33"/>
    <p:sldId id="2186" r:id="rId34"/>
    <p:sldId id="2184" r:id="rId35"/>
    <p:sldId id="2190" r:id="rId36"/>
    <p:sldId id="2163" r:id="rId37"/>
    <p:sldId id="312" r:id="rId38"/>
    <p:sldId id="288" r:id="rId39"/>
    <p:sldId id="279" r:id="rId40"/>
    <p:sldId id="1871" r:id="rId41"/>
  </p:sldIdLst>
  <p:sldSz cx="12192000" cy="6858000"/>
  <p:notesSz cx="6858000" cy="1647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D91D85-84E7-43EE-B8E7-7FD6B7C9F0D1}">
          <p14:sldIdLst>
            <p14:sldId id="1870"/>
            <p14:sldId id="1311"/>
            <p14:sldId id="257"/>
            <p14:sldId id="849"/>
            <p14:sldId id="262"/>
            <p14:sldId id="853"/>
            <p14:sldId id="493"/>
            <p14:sldId id="268"/>
            <p14:sldId id="2166"/>
            <p14:sldId id="2189"/>
            <p14:sldId id="322"/>
            <p14:sldId id="325"/>
            <p14:sldId id="327"/>
            <p14:sldId id="2187"/>
            <p14:sldId id="329"/>
            <p14:sldId id="328"/>
            <p14:sldId id="2188"/>
            <p14:sldId id="2172"/>
            <p14:sldId id="2173"/>
            <p14:sldId id="2174"/>
            <p14:sldId id="2175"/>
            <p14:sldId id="2176"/>
            <p14:sldId id="2180"/>
            <p14:sldId id="2181"/>
            <p14:sldId id="2182"/>
            <p14:sldId id="2185"/>
            <p14:sldId id="2183"/>
            <p14:sldId id="2186"/>
            <p14:sldId id="2184"/>
            <p14:sldId id="2190"/>
            <p14:sldId id="2163"/>
            <p14:sldId id="312"/>
            <p14:sldId id="288"/>
            <p14:sldId id="279"/>
            <p14:sldId id="18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85B9F3"/>
    <a:srgbClr val="FF66CC"/>
    <a:srgbClr val="00FF99"/>
    <a:srgbClr val="DEDCDD"/>
    <a:srgbClr val="E0DCDB"/>
    <a:srgbClr val="E0DCDD"/>
    <a:srgbClr val="D7C8C4"/>
    <a:srgbClr val="3F3551"/>
    <a:srgbClr val="DD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90" autoAdjust="0"/>
    <p:restoredTop sz="69109" autoAdjust="0"/>
  </p:normalViewPr>
  <p:slideViewPr>
    <p:cSldViewPr snapToGrid="0">
      <p:cViewPr varScale="1">
        <p:scale>
          <a:sx n="95" d="100"/>
          <a:sy n="95" d="100"/>
        </p:scale>
        <p:origin x="87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3-26T15:12:27.265" idx="8">
    <p:pos x="10" y="10"/>
    <p:text/>
    <p:extLst>
      <p:ext uri="{C676402C-5697-4E1C-873F-D02D1690AC5C}">
        <p15:threadingInfo xmlns:p15="http://schemas.microsoft.com/office/powerpoint/2012/main" timeZoneBias="42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a:solidFill>
                <a:schemeClr val="bg1"/>
              </a:solidFill>
              <a:latin typeface="Arial Black"/>
            </a:rPr>
            <a:t>CALPADS Intro</a:t>
          </a:r>
          <a:endParaRPr lang="en-US">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1">
              <a:solidFill>
                <a:schemeClr val="tx1"/>
              </a:solidFill>
            </a:rPr>
            <a:t>Data Coordinator Orientation</a:t>
          </a:r>
          <a:endParaRPr lang="en-US" b="1">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a:latin typeface="Arial Black"/>
            </a:rPr>
            <a:t>CALPADS</a:t>
          </a:r>
          <a:endParaRPr lang="en-US"/>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a:latin typeface="Arial Black"/>
            </a:rPr>
            <a:t>Data Privacy</a:t>
          </a:r>
          <a:endParaRPr lang="en-US" b="1"/>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a:solidFill>
                <a:schemeClr val="tx1"/>
              </a:solidFill>
              <a:latin typeface="+mn-lt"/>
            </a:rPr>
            <a:t>LEA Admin </a:t>
          </a:r>
          <a:r>
            <a:rPr lang="en-US" b="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solidFill>
          <a:schemeClr val="bg1">
            <a:alpha val="90000"/>
          </a:schemeClr>
        </a:solidFill>
      </dgm:spPr>
      <dgm:t>
        <a:bodyPr/>
        <a:lstStyle/>
        <a:p>
          <a:pPr algn="ctr"/>
          <a:r>
            <a:rPr lang="en-US" sz="130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solidFill>
          <a:schemeClr val="bg1">
            <a:alpha val="90000"/>
          </a:schemeClr>
        </a:solidFill>
      </dgm:spPr>
      <dgm:t>
        <a:bodyP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solidFill>
          <a:schemeClr val="bg1">
            <a:alpha val="90000"/>
          </a:schemeClr>
        </a:solidFill>
      </dgm:spPr>
      <dgm:t>
        <a:bodyPr/>
        <a:lstStyle/>
        <a:p>
          <a:pPr algn="ctr"/>
          <a:r>
            <a:rPr lang="en-US" sz="130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lstStyle/>
        <a:p>
          <a:pPr algn="ctr"/>
          <a:r>
            <a:rPr lang="en-US" sz="130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FE693F0A-0590-4791-929A-8B0DFB90D6B2}">
      <dgm:prSet phldrT="[Text]" custT="1"/>
      <dgm:spPr/>
      <dgm:t>
        <a:bodyPr/>
        <a:lstStyle/>
        <a:p>
          <a:pPr algn="ctr"/>
          <a:r>
            <a:rPr lang="en-US" sz="1300"/>
            <a:t>Data Population</a:t>
          </a:r>
        </a:p>
      </dgm:t>
    </dgm:pt>
    <dgm:pt modelId="{40DEA9A1-04E2-4C30-B472-31094477377E}" type="parTrans" cxnId="{311FFD36-4718-40CA-A0B3-51EED3398058}">
      <dgm:prSet/>
      <dgm:spPr/>
      <dgm:t>
        <a:bodyPr/>
        <a:lstStyle/>
        <a:p>
          <a:endParaRPr lang="en-US"/>
        </a:p>
      </dgm:t>
    </dgm:pt>
    <dgm:pt modelId="{4A7AA3EA-9A31-44E3-A2E5-6946D42CDBA4}" type="sibTrans" cxnId="{311FFD36-4718-40CA-A0B3-51EED3398058}">
      <dgm:prSet/>
      <dgm:spPr/>
      <dgm:t>
        <a:bodyPr/>
        <a:lstStyle/>
        <a:p>
          <a:endParaRPr lang="en-US"/>
        </a:p>
      </dgm:t>
    </dgm:pt>
    <dgm:pt modelId="{72523C17-FB7C-4049-A88F-31329218BA72}">
      <dgm:prSet phldrT="[Text]" custT="1"/>
      <dgm:spPr/>
      <dgm:t>
        <a:bodyPr/>
        <a:lstStyle/>
        <a:p>
          <a:pPr algn="ctr"/>
          <a:r>
            <a:rPr lang="en-US" sz="130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lstStyle/>
        <a:p>
          <a:pPr algn="ctr"/>
          <a:r>
            <a:rPr lang="en-US" sz="130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a:solidFill>
          <a:schemeClr val="accent1">
            <a:lumMod val="40000"/>
            <a:lumOff val="60000"/>
            <a:alpha val="90000"/>
          </a:schemeClr>
        </a:solidFill>
      </dgm:spPr>
      <dgm:t>
        <a:bodyPr/>
        <a:lstStyle/>
        <a:p>
          <a:pPr algn="ctr"/>
          <a:r>
            <a:rPr lang="en-US" sz="1300" dirty="0"/>
            <a:t>EOY</a:t>
          </a:r>
        </a:p>
      </dgm:t>
    </dgm:pt>
    <dgm:pt modelId="{FE9ABBC9-2ACF-4BF1-9447-A626A59E1D64}" type="parTrans" cxnId="{18B4ED15-E8B2-4E66-AF36-E28BCC71B9C3}">
      <dgm:prSet/>
      <dgm:spPr>
        <a:solidFill>
          <a:schemeClr val="accent2">
            <a:lumMod val="75000"/>
          </a:schemeClr>
        </a:solidFill>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a:solidFill>
          <a:schemeClr val="accent1">
            <a:lumMod val="40000"/>
            <a:lumOff val="60000"/>
            <a:alpha val="90000"/>
          </a:schemeClr>
        </a:solidFill>
      </dgm:spPr>
      <dgm:t>
        <a:bodyPr/>
        <a:lstStyle/>
        <a:p>
          <a:pPr algn="ctr"/>
          <a:r>
            <a:rPr lang="en-US" sz="1300"/>
            <a:t>EOY 2 &amp; 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a:solidFill>
          <a:schemeClr val="accent1">
            <a:lumMod val="40000"/>
            <a:lumOff val="60000"/>
            <a:alpha val="90000"/>
          </a:schemeClr>
        </a:solidFill>
      </dgm:spPr>
      <dgm:t>
        <a:bodyPr/>
        <a:lstStyle/>
        <a:p>
          <a:pPr algn="ctr"/>
          <a:r>
            <a:rPr lang="en-US" sz="1300"/>
            <a:t>EOY 1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a:solidFill>
          <a:schemeClr val="accent1">
            <a:lumMod val="40000"/>
            <a:lumOff val="60000"/>
            <a:alpha val="90000"/>
          </a:schemeClr>
        </a:solidFill>
      </dgm:spPr>
      <dgm:t>
        <a:bodyPr/>
        <a:lstStyle/>
        <a:p>
          <a:pPr algn="ctr"/>
          <a:r>
            <a:rPr lang="en-US" sz="130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2"/>
      <dgm:spPr/>
    </dgm:pt>
    <dgm:pt modelId="{4BB4FA0D-A3EE-4B3C-ABD2-31ECDD2EEEF7}" type="pres">
      <dgm:prSet presAssocID="{10582A1E-161D-4A1E-B435-2D664E6E7C81}" presName="childText" presStyleLbl="bgAcc1" presStyleIdx="0" presStyleCnt="12"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2"/>
      <dgm:spPr/>
    </dgm:pt>
    <dgm:pt modelId="{455171F7-ADAF-4E2D-A759-F7B2621B9EF7}" type="pres">
      <dgm:prSet presAssocID="{5A9F08B6-2479-43AF-A99D-28F7A733D64B}" presName="childText" presStyleLbl="bgAcc1" presStyleIdx="1" presStyleCnt="12" custScaleX="160652">
        <dgm:presLayoutVars>
          <dgm:bulletEnabled val="1"/>
        </dgm:presLayoutVars>
      </dgm:prSet>
      <dgm:spPr/>
    </dgm:pt>
    <dgm:pt modelId="{76FC1566-7BD6-408D-B551-8DE3303DCB94}" type="pres">
      <dgm:prSet presAssocID="{81B82FD3-F8E2-4DDD-B89B-4DC4B0EE65C2}" presName="Name13" presStyleLbl="parChTrans1D2" presStyleIdx="2" presStyleCnt="12"/>
      <dgm:spPr/>
    </dgm:pt>
    <dgm:pt modelId="{546ECB60-046F-4CF9-9B5E-F93F82D7EAFE}" type="pres">
      <dgm:prSet presAssocID="{64DD7311-3C08-43C3-A8D9-110A64BB38A9}" presName="childText" presStyleLbl="bgAcc1" presStyleIdx="2" presStyleCnt="12"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3" presStyleCnt="12"/>
      <dgm:spPr/>
    </dgm:pt>
    <dgm:pt modelId="{4827375E-E928-403A-9330-1B77E628E211}" type="pres">
      <dgm:prSet presAssocID="{B7799AF1-D484-486D-9DAB-325E821F59A3}" presName="childText" presStyleLbl="bgAcc1" presStyleIdx="3" presStyleCnt="12"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4" presStyleCnt="12"/>
      <dgm:spPr/>
    </dgm:pt>
    <dgm:pt modelId="{A23E360D-1A5B-4BBF-8F88-DBD5EAD88B5A}" type="pres">
      <dgm:prSet presAssocID="{F3DF89F2-7912-4049-8A8D-C0A909D4371A}" presName="childText" presStyleLbl="bgAcc1" presStyleIdx="4" presStyleCnt="12"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5" presStyleCnt="12"/>
      <dgm:spPr/>
    </dgm:pt>
    <dgm:pt modelId="{42E72D59-44DF-4499-A3E3-53612817B1D7}" type="pres">
      <dgm:prSet presAssocID="{947FDD15-125A-4CA6-B3E1-2045E720CBEA}" presName="childText" presStyleLbl="bgAcc1" presStyleIdx="5" presStyleCnt="12"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6" presStyleCnt="12"/>
      <dgm:spPr/>
    </dgm:pt>
    <dgm:pt modelId="{77617CDB-3AD3-4CAF-8477-85ACBFC3B571}" type="pres">
      <dgm:prSet presAssocID="{54A6B93B-FAC2-4B04-A573-7A4EF0A00193}" presName="childText" presStyleLbl="bgAcc1" presStyleIdx="6" presStyleCnt="12"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7" presStyleCnt="12"/>
      <dgm:spPr/>
    </dgm:pt>
    <dgm:pt modelId="{D77A57CC-CC10-4EA0-A543-C71B877A1F73}" type="pres">
      <dgm:prSet presAssocID="{9E6FEBFF-C7CB-409D-9451-F4384C60EADB}" presName="childText" presStyleLbl="bgAcc1" presStyleIdx="7" presStyleCnt="12" custScaleX="159637" custScaleY="146784">
        <dgm:presLayoutVars>
          <dgm:bulletEnabled val="1"/>
        </dgm:presLayoutVars>
      </dgm:prSet>
      <dgm:spPr/>
    </dgm:pt>
    <dgm:pt modelId="{A7778865-4877-4310-A7B6-119D0E6097AB}" type="pres">
      <dgm:prSet presAssocID="{DADBA88A-76B5-4C6D-81F9-6C2279D32772}" presName="Name13" presStyleLbl="parChTrans1D2" presStyleIdx="8" presStyleCnt="12"/>
      <dgm:spPr/>
    </dgm:pt>
    <dgm:pt modelId="{8D22A464-22B9-4142-AE2E-0C8E5A622196}" type="pres">
      <dgm:prSet presAssocID="{9D3A7012-FB17-4208-908F-3F5271BD8099}" presName="childText" presStyleLbl="bgAcc1" presStyleIdx="8" presStyleCnt="12" custScaleX="159637" custScaleY="182980">
        <dgm:presLayoutVars>
          <dgm:bulletEnabled val="1"/>
        </dgm:presLayoutVars>
      </dgm:prSet>
      <dgm:spPr/>
    </dgm:pt>
    <dgm:pt modelId="{DF13BE71-12D8-4C6D-98B0-E887EFA96535}" type="pres">
      <dgm:prSet presAssocID="{FE9ABBC9-2ACF-4BF1-9447-A626A59E1D64}" presName="Name13" presStyleLbl="parChTrans1D2" presStyleIdx="9" presStyleCnt="12"/>
      <dgm:spPr/>
    </dgm:pt>
    <dgm:pt modelId="{ADBCA7FD-4696-404B-8581-2010A10D6EAD}" type="pres">
      <dgm:prSet presAssocID="{0B0556BB-1EE8-408C-9ED0-D6D3A79807FA}" presName="childText" presStyleLbl="bgAcc1" presStyleIdx="9" presStyleCnt="12" custScaleX="159637" custScaleY="23393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2"/>
      <dgm:spPr/>
    </dgm:pt>
    <dgm:pt modelId="{3B815452-5C52-4C45-BACC-4A23F47BF82F}" type="pres">
      <dgm:prSet presAssocID="{1840CCAF-81EF-484D-A4C6-B34E41136218}" presName="childText" presStyleLbl="bgAcc1" presStyleIdx="10" presStyleCnt="12" custScaleX="162594">
        <dgm:presLayoutVars>
          <dgm:bulletEnabled val="1"/>
        </dgm:presLayoutVars>
      </dgm:prSet>
      <dgm:spPr/>
    </dgm:pt>
    <dgm:pt modelId="{F8CBB1BE-349E-4466-BC3E-29C3A0C28C59}" type="pres">
      <dgm:prSet presAssocID="{56DF1F40-0DC0-427B-A88D-BB61F2E12145}" presName="Name13" presStyleLbl="parChTrans1D2" presStyleIdx="11" presStyleCnt="12"/>
      <dgm:spPr/>
    </dgm:pt>
    <dgm:pt modelId="{EC4001A7-1BFD-46B7-A705-E8954BE5D1B0}" type="pres">
      <dgm:prSet presAssocID="{FE3056CD-CE1A-419A-ABB5-55E2B77FDF86}" presName="childText" presStyleLbl="bgAcc1" presStyleIdx="11" presStyleCnt="12"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2"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311FFD36-4718-40CA-A0B3-51EED3398058}" srcId="{9D3A7012-FB17-4208-908F-3F5271BD8099}" destId="{FE693F0A-0590-4791-929A-8B0DFB90D6B2}" srcOrd="0" destOrd="0" parTransId="{40DEA9A1-04E2-4C30-B472-31094477377E}" sibTransId="{4A7AA3EA-9A31-44E3-A2E5-6946D42CDBA4}"/>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B72DB6B-EAD5-405C-A38D-8605BA61512E}" type="presOf" srcId="{B35341F4-BC4B-4E94-AF93-40422A68CD8A}" destId="{ADBCA7FD-4696-404B-8581-2010A10D6EAD}" srcOrd="0" destOrd="2"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2"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A139F051-93AE-4C9E-A45D-178CFC443E21}" destId="{B7799AF1-D484-486D-9DAB-325E821F59A3}" srcOrd="2"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3"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A6702AB0-176A-45AB-886E-75380926E9F9}" type="presOf" srcId="{FE693F0A-0590-4791-929A-8B0DFB90D6B2}" destId="{8D22A464-22B9-4142-AE2E-0C8E5A622196}" srcOrd="0" destOrd="1" presId="urn:microsoft.com/office/officeart/2005/8/layout/hierarchy3"/>
    <dgm:cxn modelId="{486B09B1-D28A-4994-B320-8CDCF3EED6BF}" type="presOf" srcId="{B7799AF1-D484-486D-9DAB-325E821F59A3}" destId="{4827375E-E928-403A-9330-1B77E628E211}"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1"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3"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23A854-B0AA-4649-BC09-94B76D967EC6}" type="presParOf" srcId="{9907FA34-7211-41EA-B900-C2377FCAF68A}" destId="{5F4FE63E-D045-4FE0-BED7-AC233FA05BC5}" srcOrd="4" destOrd="0" presId="urn:microsoft.com/office/officeart/2005/8/layout/hierarchy3"/>
    <dgm:cxn modelId="{6C4ECECA-9B79-49CA-80C9-7CB11AC0FA49}" type="presParOf" srcId="{9907FA34-7211-41EA-B900-C2377FCAF68A}" destId="{4827375E-E928-403A-9330-1B77E628E211}" srcOrd="5" destOrd="0" presId="urn:microsoft.com/office/officeart/2005/8/layout/hierarchy3"/>
    <dgm:cxn modelId="{80310DEC-5337-47EB-9F38-06B5692129C8}" type="presParOf" srcId="{9907FA34-7211-41EA-B900-C2377FCAF68A}" destId="{9E6FFCEF-14C4-4F2A-8F10-F03942A96040}" srcOrd="6" destOrd="0" presId="urn:microsoft.com/office/officeart/2005/8/layout/hierarchy3"/>
    <dgm:cxn modelId="{3F5ACA4B-02C1-4B60-A596-88D3C444542E}" type="presParOf" srcId="{9907FA34-7211-41EA-B900-C2377FCAF68A}" destId="{A23E360D-1A5B-4BBF-8F88-DBD5EAD88B5A}" srcOrd="7"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A3D80-17AB-4B1D-BD9E-BCBE3AB6A71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9F0F63B6-07F4-4064-B4A2-4569F11489FC}">
      <dgm:prSet phldrT="[Text]" custT="1"/>
      <dgm:spPr>
        <a:solidFill>
          <a:srgbClr val="F4ECEF"/>
        </a:solidFill>
        <a:effectLst>
          <a:outerShdw blurRad="50800" dist="38100" dir="2700000" algn="tl" rotWithShape="0">
            <a:prstClr val="black">
              <a:alpha val="40000"/>
            </a:prstClr>
          </a:outerShdw>
        </a:effectLst>
      </dgm:spPr>
      <dgm:t>
        <a:bodyPr/>
        <a:lstStyle/>
        <a:p>
          <a:r>
            <a:rPr lang="en-US" sz="2000" b="1">
              <a:solidFill>
                <a:srgbClr val="46C1BD"/>
              </a:solidFill>
            </a:rPr>
            <a:t>Local Control Funding Formula (LCFF)</a:t>
          </a:r>
        </a:p>
      </dgm:t>
    </dgm:pt>
    <dgm:pt modelId="{BE0A1DF8-36EE-41A7-8A9C-D70580B3EE83}" type="parTrans" cxnId="{94B66A7E-3C81-49C1-94AF-65AE2C966D24}">
      <dgm:prSet/>
      <dgm:spPr/>
      <dgm:t>
        <a:bodyPr/>
        <a:lstStyle/>
        <a:p>
          <a:endParaRPr lang="en-US" sz="1600">
            <a:solidFill>
              <a:schemeClr val="tx1">
                <a:lumMod val="75000"/>
                <a:lumOff val="25000"/>
              </a:schemeClr>
            </a:solidFill>
          </a:endParaRPr>
        </a:p>
      </dgm:t>
    </dgm:pt>
    <dgm:pt modelId="{EA7FA220-E35C-44EF-82D4-6F6054034C44}" type="sibTrans" cxnId="{94B66A7E-3C81-49C1-94AF-65AE2C966D24}">
      <dgm:prSet/>
      <dgm:spPr/>
      <dgm:t>
        <a:bodyPr/>
        <a:lstStyle/>
        <a:p>
          <a:endParaRPr lang="en-US" sz="1600">
            <a:solidFill>
              <a:schemeClr val="tx1">
                <a:lumMod val="75000"/>
                <a:lumOff val="25000"/>
              </a:schemeClr>
            </a:solidFill>
          </a:endParaRPr>
        </a:p>
      </dgm:t>
    </dgm:pt>
    <dgm:pt modelId="{F948468A-033A-4D3F-9E6D-3FB5763D165B}">
      <dgm:prSet phldrT="[Text]" custT="1"/>
      <dgm:spPr>
        <a:solidFill>
          <a:srgbClr val="F4ECEF"/>
        </a:solidFill>
        <a:effectLst>
          <a:outerShdw blurRad="50800" dist="38100" dir="2700000" algn="tl" rotWithShape="0">
            <a:prstClr val="black">
              <a:alpha val="40000"/>
            </a:prstClr>
          </a:outerShdw>
        </a:effectLst>
      </dgm:spPr>
      <dgm:t>
        <a:bodyPr/>
        <a:lstStyle/>
        <a:p>
          <a:r>
            <a:rPr lang="en-US" sz="1800">
              <a:solidFill>
                <a:schemeClr val="tx1">
                  <a:lumMod val="75000"/>
                  <a:lumOff val="25000"/>
                </a:schemeClr>
              </a:solidFill>
            </a:rPr>
            <a:t>2013 - Governs school financing, provided for local decision-making, and measuring school progress broadly.</a:t>
          </a:r>
        </a:p>
      </dgm:t>
    </dgm:pt>
    <dgm:pt modelId="{571A978A-1DC8-4A5A-83DA-5E3FE4387713}" type="parTrans" cxnId="{F5377A31-C7CD-40AC-B96A-B338160AF938}">
      <dgm:prSet/>
      <dgm:spPr/>
      <dgm:t>
        <a:bodyPr/>
        <a:lstStyle/>
        <a:p>
          <a:endParaRPr lang="en-US" sz="1600">
            <a:solidFill>
              <a:schemeClr val="tx1">
                <a:lumMod val="75000"/>
                <a:lumOff val="25000"/>
              </a:schemeClr>
            </a:solidFill>
          </a:endParaRPr>
        </a:p>
      </dgm:t>
    </dgm:pt>
    <dgm:pt modelId="{25057B81-83AB-42EA-B042-B63BA34C5290}" type="sibTrans" cxnId="{F5377A31-C7CD-40AC-B96A-B338160AF938}">
      <dgm:prSet/>
      <dgm:spPr/>
      <dgm:t>
        <a:bodyPr/>
        <a:lstStyle/>
        <a:p>
          <a:endParaRPr lang="en-US" sz="1600">
            <a:solidFill>
              <a:schemeClr val="tx1">
                <a:lumMod val="75000"/>
                <a:lumOff val="25000"/>
              </a:schemeClr>
            </a:solidFill>
          </a:endParaRPr>
        </a:p>
      </dgm:t>
    </dgm:pt>
    <dgm:pt modelId="{414FBAF1-3C94-4DA8-B63E-35899A325A1D}">
      <dgm:prSet phldrT="[Text]" custT="1"/>
      <dgm:spPr>
        <a:solidFill>
          <a:srgbClr val="F0EBF4"/>
        </a:solidFill>
        <a:effectLst>
          <a:outerShdw blurRad="50800" dist="38100" dir="2700000" algn="tl" rotWithShape="0">
            <a:prstClr val="black">
              <a:alpha val="40000"/>
            </a:prstClr>
          </a:outerShdw>
        </a:effectLst>
      </dgm:spPr>
      <dgm:t>
        <a:bodyPr/>
        <a:lstStyle/>
        <a:p>
          <a:r>
            <a:rPr lang="en-US" sz="2000" b="1">
              <a:solidFill>
                <a:srgbClr val="FF735D"/>
              </a:solidFill>
            </a:rPr>
            <a:t>Every Student Succeeds Act (ESSA)</a:t>
          </a:r>
        </a:p>
      </dgm:t>
    </dgm:pt>
    <dgm:pt modelId="{C4CECA79-02A9-4940-9233-59C26FC15ABB}" type="parTrans" cxnId="{C3C3145F-21C2-4466-80D3-A874252803A8}">
      <dgm:prSet/>
      <dgm:spPr/>
      <dgm:t>
        <a:bodyPr/>
        <a:lstStyle/>
        <a:p>
          <a:endParaRPr lang="en-US" sz="1600">
            <a:solidFill>
              <a:schemeClr val="tx1">
                <a:lumMod val="75000"/>
                <a:lumOff val="25000"/>
              </a:schemeClr>
            </a:solidFill>
          </a:endParaRPr>
        </a:p>
      </dgm:t>
    </dgm:pt>
    <dgm:pt modelId="{5973993E-7977-4172-AA27-5CCB40A9084A}" type="sibTrans" cxnId="{C3C3145F-21C2-4466-80D3-A874252803A8}">
      <dgm:prSet/>
      <dgm:spPr/>
      <dgm:t>
        <a:bodyPr/>
        <a:lstStyle/>
        <a:p>
          <a:endParaRPr lang="en-US" sz="1600">
            <a:solidFill>
              <a:schemeClr val="tx1">
                <a:lumMod val="75000"/>
                <a:lumOff val="25000"/>
              </a:schemeClr>
            </a:solidFill>
          </a:endParaRPr>
        </a:p>
      </dgm:t>
    </dgm:pt>
    <dgm:pt modelId="{BB151EC8-D380-4A8E-A42B-072DEDF58595}">
      <dgm:prSet phldrT="[Text]" custT="1"/>
      <dgm:spPr>
        <a:solidFill>
          <a:srgbClr val="F0EBF4"/>
        </a:solidFill>
        <a:effectLst>
          <a:outerShdw blurRad="50800" dist="38100" dir="2700000" algn="tl" rotWithShape="0">
            <a:prstClr val="black">
              <a:alpha val="40000"/>
            </a:prstClr>
          </a:outerShdw>
        </a:effectLst>
      </dgm:spPr>
      <dgm:t>
        <a:bodyPr/>
        <a:lstStyle/>
        <a:p>
          <a:r>
            <a:rPr lang="en-US" sz="1800">
              <a:solidFill>
                <a:schemeClr val="tx1">
                  <a:lumMod val="75000"/>
                  <a:lumOff val="25000"/>
                </a:schemeClr>
              </a:solidFill>
            </a:rPr>
            <a:t>2015 – Reauthorization of the Elementary and Secondary Education Act (ESEA), replaced NCLB.</a:t>
          </a:r>
        </a:p>
      </dgm:t>
    </dgm:pt>
    <dgm:pt modelId="{F5D9CF30-CB81-4C67-AC56-95E0570B2ED5}" type="parTrans" cxnId="{C63983F6-F6CF-4791-874B-12881513EFDE}">
      <dgm:prSet/>
      <dgm:spPr/>
      <dgm:t>
        <a:bodyPr/>
        <a:lstStyle/>
        <a:p>
          <a:endParaRPr lang="en-US" sz="1600">
            <a:solidFill>
              <a:schemeClr val="tx1">
                <a:lumMod val="75000"/>
                <a:lumOff val="25000"/>
              </a:schemeClr>
            </a:solidFill>
          </a:endParaRPr>
        </a:p>
      </dgm:t>
    </dgm:pt>
    <dgm:pt modelId="{B1BC3E75-7173-4A3B-97BA-AB7468420124}" type="sibTrans" cxnId="{C63983F6-F6CF-4791-874B-12881513EFDE}">
      <dgm:prSet/>
      <dgm:spPr/>
      <dgm:t>
        <a:bodyPr/>
        <a:lstStyle/>
        <a:p>
          <a:endParaRPr lang="en-US" sz="1600">
            <a:solidFill>
              <a:schemeClr val="tx1">
                <a:lumMod val="75000"/>
                <a:lumOff val="25000"/>
              </a:schemeClr>
            </a:solidFill>
          </a:endParaRPr>
        </a:p>
      </dgm:t>
    </dgm:pt>
    <dgm:pt modelId="{04849BDB-A628-4E4D-BE0D-F370C610F9FE}">
      <dgm:prSet phldrT="[Text]" custT="1"/>
      <dgm:spPr>
        <a:solidFill>
          <a:srgbClr val="EFF1FA"/>
        </a:solidFill>
        <a:effectLst>
          <a:outerShdw blurRad="50800" dist="38100" dir="2700000" algn="tl" rotWithShape="0">
            <a:prstClr val="black">
              <a:alpha val="40000"/>
            </a:prstClr>
          </a:outerShdw>
        </a:effectLst>
      </dgm:spPr>
      <dgm:t>
        <a:bodyPr/>
        <a:lstStyle/>
        <a:p>
          <a:r>
            <a:rPr lang="en-US" sz="2000" b="1">
              <a:solidFill>
                <a:srgbClr val="555FAD"/>
              </a:solidFill>
            </a:rPr>
            <a:t>No Child Left Behind (NCLB)</a:t>
          </a:r>
        </a:p>
      </dgm:t>
    </dgm:pt>
    <dgm:pt modelId="{3EC9BC80-7417-4F9A-B780-D85A9363103A}" type="parTrans" cxnId="{3685BA37-2DBF-41DB-A218-31E24E5444E6}">
      <dgm:prSet/>
      <dgm:spPr/>
      <dgm:t>
        <a:bodyPr/>
        <a:lstStyle/>
        <a:p>
          <a:endParaRPr lang="en-US" sz="1600">
            <a:solidFill>
              <a:schemeClr val="tx1">
                <a:lumMod val="75000"/>
                <a:lumOff val="25000"/>
              </a:schemeClr>
            </a:solidFill>
          </a:endParaRPr>
        </a:p>
      </dgm:t>
    </dgm:pt>
    <dgm:pt modelId="{73B0571A-46E1-480E-806A-CA08887A05AB}" type="sibTrans" cxnId="{3685BA37-2DBF-41DB-A218-31E24E5444E6}">
      <dgm:prSet/>
      <dgm:spPr/>
      <dgm:t>
        <a:bodyPr/>
        <a:lstStyle/>
        <a:p>
          <a:endParaRPr lang="en-US" sz="1600">
            <a:solidFill>
              <a:schemeClr val="tx1">
                <a:lumMod val="75000"/>
                <a:lumOff val="25000"/>
              </a:schemeClr>
            </a:solidFill>
          </a:endParaRPr>
        </a:p>
      </dgm:t>
    </dgm:pt>
    <dgm:pt modelId="{8CAC9990-7A06-4713-A24F-D6C85797C36E}">
      <dgm:prSet phldrT="[Text]" custT="1"/>
      <dgm:spPr>
        <a:solidFill>
          <a:srgbClr val="EFF1FA"/>
        </a:solidFill>
        <a:effectLst>
          <a:outerShdw blurRad="50800" dist="38100" dir="2700000" algn="tl" rotWithShape="0">
            <a:prstClr val="black">
              <a:alpha val="40000"/>
            </a:prstClr>
          </a:outerShdw>
        </a:effectLst>
      </dgm:spPr>
      <dgm:t>
        <a:bodyPr/>
        <a:lstStyle/>
        <a:p>
          <a:r>
            <a:rPr lang="en-US" sz="1800">
              <a:solidFill>
                <a:schemeClr val="tx1">
                  <a:lumMod val="75000"/>
                  <a:lumOff val="25000"/>
                </a:schemeClr>
              </a:solidFill>
            </a:rPr>
            <a:t>2002 - </a:t>
          </a:r>
          <a:r>
            <a:rPr lang="en-US" sz="1800" b="0" i="0" u="none">
              <a:solidFill>
                <a:schemeClr val="tx1">
                  <a:lumMod val="75000"/>
                  <a:lumOff val="25000"/>
                </a:schemeClr>
              </a:solidFill>
            </a:rPr>
            <a:t>Put measures in place to expose achievement gaps among traditionally underserved students and their peers. </a:t>
          </a:r>
          <a:endParaRPr lang="en-US" sz="1800">
            <a:solidFill>
              <a:schemeClr val="tx1">
                <a:lumMod val="75000"/>
                <a:lumOff val="25000"/>
              </a:schemeClr>
            </a:solidFill>
          </a:endParaRPr>
        </a:p>
      </dgm:t>
    </dgm:pt>
    <dgm:pt modelId="{F5AAF04B-16A2-4F9C-B697-063C11567B25}" type="parTrans" cxnId="{6D5368B7-F962-404F-99FE-9415DACB94A9}">
      <dgm:prSet/>
      <dgm:spPr/>
      <dgm:t>
        <a:bodyPr/>
        <a:lstStyle/>
        <a:p>
          <a:endParaRPr lang="en-US" sz="1600">
            <a:solidFill>
              <a:schemeClr val="tx1">
                <a:lumMod val="75000"/>
                <a:lumOff val="25000"/>
              </a:schemeClr>
            </a:solidFill>
          </a:endParaRPr>
        </a:p>
      </dgm:t>
    </dgm:pt>
    <dgm:pt modelId="{08F7BC0F-4F5B-4133-9126-2A1C00F4E205}" type="sibTrans" cxnId="{6D5368B7-F962-404F-99FE-9415DACB94A9}">
      <dgm:prSet/>
      <dgm:spPr/>
      <dgm:t>
        <a:bodyPr/>
        <a:lstStyle/>
        <a:p>
          <a:endParaRPr lang="en-US" sz="1600">
            <a:solidFill>
              <a:schemeClr val="tx1">
                <a:lumMod val="75000"/>
                <a:lumOff val="25000"/>
              </a:schemeClr>
            </a:solidFill>
          </a:endParaRPr>
        </a:p>
      </dgm:t>
    </dgm:pt>
    <dgm:pt modelId="{B944A688-C3A0-4FB7-90FC-2BFA550874A6}">
      <dgm:prSet phldrT="[Text]" custT="1"/>
      <dgm:spPr>
        <a:solidFill>
          <a:srgbClr val="F0EBF4"/>
        </a:solidFill>
        <a:effectLst>
          <a:outerShdw blurRad="50800" dist="38100" dir="2700000" algn="tl" rotWithShape="0">
            <a:prstClr val="black">
              <a:alpha val="40000"/>
            </a:prstClr>
          </a:outerShdw>
        </a:effectLst>
      </dgm:spPr>
      <dgm:t>
        <a:bodyPr/>
        <a:lstStyle/>
        <a:p>
          <a:r>
            <a:rPr lang="en-US" sz="1800" b="0" i="0" u="none" strike="noStrike">
              <a:solidFill>
                <a:schemeClr val="tx1">
                  <a:lumMod val="75000"/>
                  <a:lumOff val="25000"/>
                </a:schemeClr>
              </a:solidFill>
              <a:effectLst/>
              <a:latin typeface="+mn-lt"/>
              <a:ea typeface="+mn-ea"/>
              <a:cs typeface="+mn-cs"/>
            </a:rPr>
            <a:t>Provides for accountability and action to effect positive change in the lowest-performing schools.</a:t>
          </a:r>
          <a:endParaRPr lang="en-US" sz="1800">
            <a:solidFill>
              <a:schemeClr val="tx1">
                <a:lumMod val="75000"/>
                <a:lumOff val="25000"/>
              </a:schemeClr>
            </a:solidFill>
          </a:endParaRPr>
        </a:p>
      </dgm:t>
    </dgm:pt>
    <dgm:pt modelId="{20C5C90F-EA0C-4284-A22E-BD2EB4EA3ABE}" type="parTrans" cxnId="{5045C48F-0082-48B5-9A92-3485FB46D2D3}">
      <dgm:prSet/>
      <dgm:spPr/>
      <dgm:t>
        <a:bodyPr/>
        <a:lstStyle/>
        <a:p>
          <a:endParaRPr lang="en-US">
            <a:solidFill>
              <a:schemeClr val="tx1">
                <a:lumMod val="75000"/>
                <a:lumOff val="25000"/>
              </a:schemeClr>
            </a:solidFill>
          </a:endParaRPr>
        </a:p>
      </dgm:t>
    </dgm:pt>
    <dgm:pt modelId="{D5499E97-81D5-4030-95F2-964BE744A0A3}" type="sibTrans" cxnId="{5045C48F-0082-48B5-9A92-3485FB46D2D3}">
      <dgm:prSet/>
      <dgm:spPr/>
      <dgm:t>
        <a:bodyPr/>
        <a:lstStyle/>
        <a:p>
          <a:endParaRPr lang="en-US">
            <a:solidFill>
              <a:schemeClr val="tx1">
                <a:lumMod val="75000"/>
                <a:lumOff val="25000"/>
              </a:schemeClr>
            </a:solidFill>
          </a:endParaRPr>
        </a:p>
      </dgm:t>
    </dgm:pt>
    <dgm:pt modelId="{8184BC09-C362-48EE-9F06-4E695773CA88}" type="pres">
      <dgm:prSet presAssocID="{FD4A3D80-17AB-4B1D-BD9E-BCBE3AB6A715}" presName="linearFlow" presStyleCnt="0">
        <dgm:presLayoutVars>
          <dgm:dir/>
          <dgm:resizeHandles val="exact"/>
        </dgm:presLayoutVars>
      </dgm:prSet>
      <dgm:spPr/>
    </dgm:pt>
    <dgm:pt modelId="{1E1F65AD-6880-4101-B7B2-62A07B75BD1E}" type="pres">
      <dgm:prSet presAssocID="{9F0F63B6-07F4-4064-B4A2-4569F11489FC}" presName="composite" presStyleCnt="0"/>
      <dgm:spPr/>
    </dgm:pt>
    <dgm:pt modelId="{097EB100-04AC-4F87-B299-66000192466D}" type="pres">
      <dgm:prSet presAssocID="{9F0F63B6-07F4-4064-B4A2-4569F11489FC}" presName="imgShp" presStyleLbl="fgImgPlace1" presStyleIdx="0" presStyleCnt="3" custLinFactNeighborX="-57342"/>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AB1706E1-6B81-4A38-A194-521E4C9AEE61}" type="pres">
      <dgm:prSet presAssocID="{9F0F63B6-07F4-4064-B4A2-4569F11489FC}" presName="txShp" presStyleLbl="node1" presStyleIdx="0" presStyleCnt="3" custScaleX="121577" custScaleY="167305">
        <dgm:presLayoutVars>
          <dgm:bulletEnabled val="1"/>
        </dgm:presLayoutVars>
      </dgm:prSet>
      <dgm:spPr/>
    </dgm:pt>
    <dgm:pt modelId="{99C4678C-BCAB-49EC-BD23-E9443AB94CC2}" type="pres">
      <dgm:prSet presAssocID="{EA7FA220-E35C-44EF-82D4-6F6054034C44}" presName="spacing" presStyleCnt="0"/>
      <dgm:spPr/>
    </dgm:pt>
    <dgm:pt modelId="{2D004A02-A325-408E-BF5C-3E63AB9B58D9}" type="pres">
      <dgm:prSet presAssocID="{414FBAF1-3C94-4DA8-B63E-35899A325A1D}" presName="composite" presStyleCnt="0"/>
      <dgm:spPr/>
    </dgm:pt>
    <dgm:pt modelId="{E8674CAA-04B4-4E13-9F4C-02711627F086}" type="pres">
      <dgm:prSet presAssocID="{414FBAF1-3C94-4DA8-B63E-35899A325A1D}" presName="imgShp" presStyleLbl="fgImgPlace1" presStyleIdx="1" presStyleCnt="3" custLinFactNeighborX="-57342"/>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56196E6D-2BA2-48C3-B0CE-8C5318B6B5CC}" type="pres">
      <dgm:prSet presAssocID="{414FBAF1-3C94-4DA8-B63E-35899A325A1D}" presName="txShp" presStyleLbl="node1" presStyleIdx="1" presStyleCnt="3" custScaleX="121577" custScaleY="180635">
        <dgm:presLayoutVars>
          <dgm:bulletEnabled val="1"/>
        </dgm:presLayoutVars>
      </dgm:prSet>
      <dgm:spPr/>
    </dgm:pt>
    <dgm:pt modelId="{C506ECB9-BB48-4EE9-9319-2485B3785490}" type="pres">
      <dgm:prSet presAssocID="{5973993E-7977-4172-AA27-5CCB40A9084A}" presName="spacing" presStyleCnt="0"/>
      <dgm:spPr/>
    </dgm:pt>
    <dgm:pt modelId="{18ED50F8-16B5-4343-AD53-BAD1EFC41EBC}" type="pres">
      <dgm:prSet presAssocID="{04849BDB-A628-4E4D-BE0D-F370C610F9FE}" presName="composite" presStyleCnt="0"/>
      <dgm:spPr/>
    </dgm:pt>
    <dgm:pt modelId="{16FC6082-1341-4E0F-ACC1-74A1EB95FFF2}" type="pres">
      <dgm:prSet presAssocID="{04849BDB-A628-4E4D-BE0D-F370C610F9FE}" presName="imgShp" presStyleLbl="fgImgPlace1" presStyleIdx="2" presStyleCnt="3" custLinFactNeighborX="-57342"/>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5BF4C08E-84EE-4DC4-BC8D-233C55B1195F}" type="pres">
      <dgm:prSet presAssocID="{04849BDB-A628-4E4D-BE0D-F370C610F9FE}" presName="txShp" presStyleLbl="node1" presStyleIdx="2" presStyleCnt="3" custScaleX="121577" custScaleY="133346">
        <dgm:presLayoutVars>
          <dgm:bulletEnabled val="1"/>
        </dgm:presLayoutVars>
      </dgm:prSet>
      <dgm:spPr/>
    </dgm:pt>
  </dgm:ptLst>
  <dgm:cxnLst>
    <dgm:cxn modelId="{F5377A31-C7CD-40AC-B96A-B338160AF938}" srcId="{9F0F63B6-07F4-4064-B4A2-4569F11489FC}" destId="{F948468A-033A-4D3F-9E6D-3FB5763D165B}" srcOrd="0" destOrd="0" parTransId="{571A978A-1DC8-4A5A-83DA-5E3FE4387713}" sibTransId="{25057B81-83AB-42EA-B042-B63BA34C5290}"/>
    <dgm:cxn modelId="{3685BA37-2DBF-41DB-A218-31E24E5444E6}" srcId="{FD4A3D80-17AB-4B1D-BD9E-BCBE3AB6A715}" destId="{04849BDB-A628-4E4D-BE0D-F370C610F9FE}" srcOrd="2" destOrd="0" parTransId="{3EC9BC80-7417-4F9A-B780-D85A9363103A}" sibTransId="{73B0571A-46E1-480E-806A-CA08887A05AB}"/>
    <dgm:cxn modelId="{C3C3145F-21C2-4466-80D3-A874252803A8}" srcId="{FD4A3D80-17AB-4B1D-BD9E-BCBE3AB6A715}" destId="{414FBAF1-3C94-4DA8-B63E-35899A325A1D}" srcOrd="1" destOrd="0" parTransId="{C4CECA79-02A9-4940-9233-59C26FC15ABB}" sibTransId="{5973993E-7977-4172-AA27-5CCB40A9084A}"/>
    <dgm:cxn modelId="{5BEFA862-259A-4E0B-BC8F-66682E013CF4}" type="presOf" srcId="{414FBAF1-3C94-4DA8-B63E-35899A325A1D}" destId="{56196E6D-2BA2-48C3-B0CE-8C5318B6B5CC}" srcOrd="0" destOrd="0" presId="urn:microsoft.com/office/officeart/2005/8/layout/vList3"/>
    <dgm:cxn modelId="{2C99746D-6F4E-45A8-A5CA-0954FBF246A8}" type="presOf" srcId="{8CAC9990-7A06-4713-A24F-D6C85797C36E}" destId="{5BF4C08E-84EE-4DC4-BC8D-233C55B1195F}" srcOrd="0" destOrd="1" presId="urn:microsoft.com/office/officeart/2005/8/layout/vList3"/>
    <dgm:cxn modelId="{94B66A7E-3C81-49C1-94AF-65AE2C966D24}" srcId="{FD4A3D80-17AB-4B1D-BD9E-BCBE3AB6A715}" destId="{9F0F63B6-07F4-4064-B4A2-4569F11489FC}" srcOrd="0" destOrd="0" parTransId="{BE0A1DF8-36EE-41A7-8A9C-D70580B3EE83}" sibTransId="{EA7FA220-E35C-44EF-82D4-6F6054034C44}"/>
    <dgm:cxn modelId="{8299907F-739E-4540-8F90-490B33AA12BB}" type="presOf" srcId="{04849BDB-A628-4E4D-BE0D-F370C610F9FE}" destId="{5BF4C08E-84EE-4DC4-BC8D-233C55B1195F}" srcOrd="0" destOrd="0" presId="urn:microsoft.com/office/officeart/2005/8/layout/vList3"/>
    <dgm:cxn modelId="{EB34868E-7EFD-4C1D-9990-8C5702BF14BE}" type="presOf" srcId="{9F0F63B6-07F4-4064-B4A2-4569F11489FC}" destId="{AB1706E1-6B81-4A38-A194-521E4C9AEE61}" srcOrd="0" destOrd="0" presId="urn:microsoft.com/office/officeart/2005/8/layout/vList3"/>
    <dgm:cxn modelId="{5045C48F-0082-48B5-9A92-3485FB46D2D3}" srcId="{414FBAF1-3C94-4DA8-B63E-35899A325A1D}" destId="{B944A688-C3A0-4FB7-90FC-2BFA550874A6}" srcOrd="1" destOrd="0" parTransId="{20C5C90F-EA0C-4284-A22E-BD2EB4EA3ABE}" sibTransId="{D5499E97-81D5-4030-95F2-964BE744A0A3}"/>
    <dgm:cxn modelId="{0930BC93-9D7E-4F72-9216-10C8739A6F22}" type="presOf" srcId="{F948468A-033A-4D3F-9E6D-3FB5763D165B}" destId="{AB1706E1-6B81-4A38-A194-521E4C9AEE61}" srcOrd="0" destOrd="1" presId="urn:microsoft.com/office/officeart/2005/8/layout/vList3"/>
    <dgm:cxn modelId="{1A46CAA9-228F-4434-A021-DFB57BB5D78F}" type="presOf" srcId="{FD4A3D80-17AB-4B1D-BD9E-BCBE3AB6A715}" destId="{8184BC09-C362-48EE-9F06-4E695773CA88}" srcOrd="0" destOrd="0" presId="urn:microsoft.com/office/officeart/2005/8/layout/vList3"/>
    <dgm:cxn modelId="{0A70A4AD-D3D0-4554-B535-BC0C447776BD}" type="presOf" srcId="{BB151EC8-D380-4A8E-A42B-072DEDF58595}" destId="{56196E6D-2BA2-48C3-B0CE-8C5318B6B5CC}" srcOrd="0" destOrd="1" presId="urn:microsoft.com/office/officeart/2005/8/layout/vList3"/>
    <dgm:cxn modelId="{6D5368B7-F962-404F-99FE-9415DACB94A9}" srcId="{04849BDB-A628-4E4D-BE0D-F370C610F9FE}" destId="{8CAC9990-7A06-4713-A24F-D6C85797C36E}" srcOrd="0" destOrd="0" parTransId="{F5AAF04B-16A2-4F9C-B697-063C11567B25}" sibTransId="{08F7BC0F-4F5B-4133-9126-2A1C00F4E205}"/>
    <dgm:cxn modelId="{B5D8ACD3-5BD9-4A4C-9235-AE1DB3C7DD02}" type="presOf" srcId="{B944A688-C3A0-4FB7-90FC-2BFA550874A6}" destId="{56196E6D-2BA2-48C3-B0CE-8C5318B6B5CC}" srcOrd="0" destOrd="2" presId="urn:microsoft.com/office/officeart/2005/8/layout/vList3"/>
    <dgm:cxn modelId="{C63983F6-F6CF-4791-874B-12881513EFDE}" srcId="{414FBAF1-3C94-4DA8-B63E-35899A325A1D}" destId="{BB151EC8-D380-4A8E-A42B-072DEDF58595}" srcOrd="0" destOrd="0" parTransId="{F5D9CF30-CB81-4C67-AC56-95E0570B2ED5}" sibTransId="{B1BC3E75-7173-4A3B-97BA-AB7468420124}"/>
    <dgm:cxn modelId="{323591C0-77E6-48AC-8867-A9D167E16A03}" type="presParOf" srcId="{8184BC09-C362-48EE-9F06-4E695773CA88}" destId="{1E1F65AD-6880-4101-B7B2-62A07B75BD1E}" srcOrd="0" destOrd="0" presId="urn:microsoft.com/office/officeart/2005/8/layout/vList3"/>
    <dgm:cxn modelId="{82FFB6BC-3AD0-4015-99A2-9357A8FA7F01}" type="presParOf" srcId="{1E1F65AD-6880-4101-B7B2-62A07B75BD1E}" destId="{097EB100-04AC-4F87-B299-66000192466D}" srcOrd="0" destOrd="0" presId="urn:microsoft.com/office/officeart/2005/8/layout/vList3"/>
    <dgm:cxn modelId="{A1D638F9-39D4-44B2-BAC6-ADBE66CCD4D5}" type="presParOf" srcId="{1E1F65AD-6880-4101-B7B2-62A07B75BD1E}" destId="{AB1706E1-6B81-4A38-A194-521E4C9AEE61}" srcOrd="1" destOrd="0" presId="urn:microsoft.com/office/officeart/2005/8/layout/vList3"/>
    <dgm:cxn modelId="{2D6A4353-B27F-44D9-8B2D-1E44D70C88C4}" type="presParOf" srcId="{8184BC09-C362-48EE-9F06-4E695773CA88}" destId="{99C4678C-BCAB-49EC-BD23-E9443AB94CC2}" srcOrd="1" destOrd="0" presId="urn:microsoft.com/office/officeart/2005/8/layout/vList3"/>
    <dgm:cxn modelId="{A0BE6ABE-2AF5-426E-82B7-207874E92EF8}" type="presParOf" srcId="{8184BC09-C362-48EE-9F06-4E695773CA88}" destId="{2D004A02-A325-408E-BF5C-3E63AB9B58D9}" srcOrd="2" destOrd="0" presId="urn:microsoft.com/office/officeart/2005/8/layout/vList3"/>
    <dgm:cxn modelId="{939C914E-4034-4317-BDD3-7616D6599F15}" type="presParOf" srcId="{2D004A02-A325-408E-BF5C-3E63AB9B58D9}" destId="{E8674CAA-04B4-4E13-9F4C-02711627F086}" srcOrd="0" destOrd="0" presId="urn:microsoft.com/office/officeart/2005/8/layout/vList3"/>
    <dgm:cxn modelId="{FF7A8B2E-F12A-4D15-8640-CA960E4A246E}" type="presParOf" srcId="{2D004A02-A325-408E-BF5C-3E63AB9B58D9}" destId="{56196E6D-2BA2-48C3-B0CE-8C5318B6B5CC}" srcOrd="1" destOrd="0" presId="urn:microsoft.com/office/officeart/2005/8/layout/vList3"/>
    <dgm:cxn modelId="{A45ABA88-0AFE-4B36-89DC-D41101EDE6FE}" type="presParOf" srcId="{8184BC09-C362-48EE-9F06-4E695773CA88}" destId="{C506ECB9-BB48-4EE9-9319-2485B3785490}" srcOrd="3" destOrd="0" presId="urn:microsoft.com/office/officeart/2005/8/layout/vList3"/>
    <dgm:cxn modelId="{6CC27CE2-D570-45B4-8977-EDD506E76067}" type="presParOf" srcId="{8184BC09-C362-48EE-9F06-4E695773CA88}" destId="{18ED50F8-16B5-4343-AD53-BAD1EFC41EBC}" srcOrd="4" destOrd="0" presId="urn:microsoft.com/office/officeart/2005/8/layout/vList3"/>
    <dgm:cxn modelId="{FE6552CA-2DDD-4CCB-985B-31813FC49BC1}" type="presParOf" srcId="{18ED50F8-16B5-4343-AD53-BAD1EFC41EBC}" destId="{16FC6082-1341-4E0F-ACC1-74A1EB95FFF2}" srcOrd="0" destOrd="0" presId="urn:microsoft.com/office/officeart/2005/8/layout/vList3"/>
    <dgm:cxn modelId="{9AF1D2DC-E3FC-4051-A186-EED2428FB073}" type="presParOf" srcId="{18ED50F8-16B5-4343-AD53-BAD1EFC41EBC}" destId="{5BF4C08E-84EE-4DC4-BC8D-233C55B1195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BD60CA-D8BB-4AC6-A2E2-817E972591D1}" type="doc">
      <dgm:prSet loTypeId="urn:microsoft.com/office/officeart/2005/8/layout/lProcess2" loCatId="relationship" qsTypeId="urn:microsoft.com/office/officeart/2005/8/quickstyle/simple4" qsCatId="simple" csTypeId="urn:microsoft.com/office/officeart/2005/8/colors/accent5_1" csCatId="accent5" phldr="1"/>
      <dgm:spPr/>
      <dgm:t>
        <a:bodyPr/>
        <a:lstStyle/>
        <a:p>
          <a:endParaRPr lang="en-US"/>
        </a:p>
      </dgm:t>
    </dgm:pt>
    <dgm:pt modelId="{D43D7E05-12C8-4BC7-955E-4CB63AAC2DBD}">
      <dgm:prSet phldrT="[Text]"/>
      <dgm:spPr>
        <a:xfrm>
          <a:off x="129410" y="798"/>
          <a:ext cx="2424968" cy="1212484"/>
        </a:xfrm>
        <a:solidFill>
          <a:srgbClr val="F4ECEF"/>
        </a:solidFill>
        <a:effectLst>
          <a:outerShdw blurRad="63500" algn="ctr" rotWithShape="0">
            <a:prstClr val="black">
              <a:alpha val="40000"/>
            </a:prstClr>
          </a:outerShdw>
        </a:effectLst>
      </dgm:spPr>
      <dgm:t>
        <a:bodyPr/>
        <a:lstStyle/>
        <a:p>
          <a:pPr>
            <a:buNone/>
          </a:pPr>
          <a:r>
            <a:rPr lang="en-US" b="1" dirty="0">
              <a:solidFill>
                <a:srgbClr val="174A9F"/>
              </a:solidFill>
              <a:latin typeface="Arial"/>
              <a:ea typeface="+mn-ea"/>
              <a:cs typeface="+mn-cs"/>
            </a:rPr>
            <a:t>Title I Part A Basic Targeted</a:t>
          </a:r>
        </a:p>
      </dgm:t>
    </dgm:pt>
    <dgm:pt modelId="{F817EAC2-2AEB-49FF-85FD-59BB480A698F}" type="parTrans" cxnId="{4699D9EA-8863-4684-9831-F0D6732CB13B}">
      <dgm:prSet/>
      <dgm:spPr/>
      <dgm:t>
        <a:bodyPr/>
        <a:lstStyle/>
        <a:p>
          <a:endParaRPr lang="en-US"/>
        </a:p>
      </dgm:t>
    </dgm:pt>
    <dgm:pt modelId="{8C0E7ED9-C6EE-4D30-A09F-A8DABE2FA2C6}" type="sibTrans" cxnId="{4699D9EA-8863-4684-9831-F0D6732CB13B}">
      <dgm:prSet/>
      <dgm:spPr/>
      <dgm:t>
        <a:bodyPr/>
        <a:lstStyle/>
        <a:p>
          <a:endParaRPr lang="en-US"/>
        </a:p>
      </dgm:t>
    </dgm:pt>
    <dgm:pt modelId="{B211AA06-7B65-4589-9FC3-4708F9351D07}">
      <dgm:prSet phldrT="[Text]" custT="1"/>
      <dgm:spPr>
        <a:xfrm>
          <a:off x="614404" y="1516403"/>
          <a:ext cx="1939974" cy="1212484"/>
        </a:xfrm>
        <a:solidFill>
          <a:srgbClr val="555FAD"/>
        </a:solidFill>
      </dgm:spPr>
      <dgm:t>
        <a:bodyPr/>
        <a:lstStyle/>
        <a:p>
          <a:pPr>
            <a:buNone/>
          </a:pPr>
          <a:r>
            <a:rPr lang="en-US" sz="1400" dirty="0">
              <a:solidFill>
                <a:srgbClr val="FFFFFF"/>
              </a:solidFill>
              <a:latin typeface="Arial"/>
              <a:ea typeface="+mn-ea"/>
              <a:cs typeface="+mn-cs"/>
            </a:rPr>
            <a:t>Submit Program 122 record</a:t>
          </a:r>
        </a:p>
      </dgm:t>
    </dgm:pt>
    <dgm:pt modelId="{E35DAC87-4D0B-4606-B4C2-41CC340D16E7}" type="parTrans" cxnId="{A93E4515-34B5-49F0-8FD3-1DB74F14C4AB}">
      <dgm:prSet/>
      <dgm:spPr>
        <a:xfrm>
          <a:off x="371907" y="1213282"/>
          <a:ext cx="242496" cy="909363"/>
        </a:xfrm>
        <a:custGeom>
          <a:avLst/>
          <a:gdLst/>
          <a:ahLst/>
          <a:cxnLst/>
          <a:rect l="0" t="0" r="0" b="0"/>
          <a:pathLst>
            <a:path>
              <a:moveTo>
                <a:pt x="0" y="0"/>
              </a:moveTo>
              <a:lnTo>
                <a:pt x="0" y="909363"/>
              </a:lnTo>
              <a:lnTo>
                <a:pt x="242496" y="909363"/>
              </a:lnTo>
            </a:path>
          </a:pathLst>
        </a:custGeom>
      </dgm:spPr>
      <dgm:t>
        <a:bodyPr/>
        <a:lstStyle/>
        <a:p>
          <a:endParaRPr lang="en-US"/>
        </a:p>
      </dgm:t>
    </dgm:pt>
    <dgm:pt modelId="{87BB3D53-EA6B-4E0F-81EC-A1C0971A4073}" type="sibTrans" cxnId="{A93E4515-34B5-49F0-8FD3-1DB74F14C4AB}">
      <dgm:prSet/>
      <dgm:spPr/>
      <dgm:t>
        <a:bodyPr/>
        <a:lstStyle/>
        <a:p>
          <a:endParaRPr lang="en-US"/>
        </a:p>
      </dgm:t>
    </dgm:pt>
    <dgm:pt modelId="{3189B8C6-6F17-4B33-95E3-435E0428AF4A}">
      <dgm:prSet phldrT="[Text]" custT="1"/>
      <dgm:spPr>
        <a:xfrm>
          <a:off x="614404" y="3032009"/>
          <a:ext cx="1939974" cy="1212484"/>
        </a:xfrm>
        <a:solidFill>
          <a:srgbClr val="555FAD"/>
        </a:solidFill>
      </dgm:spPr>
      <dgm:t>
        <a:bodyPr/>
        <a:lstStyle/>
        <a:p>
          <a:pPr>
            <a:buNone/>
          </a:pPr>
          <a:r>
            <a:rPr lang="en-US" sz="1400" dirty="0">
              <a:solidFill>
                <a:srgbClr val="FFFFFF"/>
              </a:solidFill>
              <a:latin typeface="Arial"/>
              <a:ea typeface="+mn-ea"/>
              <a:cs typeface="+mn-cs"/>
            </a:rPr>
            <a:t>Review Report 5.2</a:t>
          </a:r>
        </a:p>
      </dgm:t>
    </dgm:pt>
    <dgm:pt modelId="{4757FDD4-2AB7-40F9-9E67-D8F7BBAC7B87}" type="parTrans" cxnId="{BD276BC7-D89A-4833-9C7C-F03BBC78DA72}">
      <dgm:prSet/>
      <dgm:spPr>
        <a:xfrm>
          <a:off x="371907" y="1213282"/>
          <a:ext cx="242496" cy="2424968"/>
        </a:xfrm>
        <a:custGeom>
          <a:avLst/>
          <a:gdLst/>
          <a:ahLst/>
          <a:cxnLst/>
          <a:rect l="0" t="0" r="0" b="0"/>
          <a:pathLst>
            <a:path>
              <a:moveTo>
                <a:pt x="0" y="0"/>
              </a:moveTo>
              <a:lnTo>
                <a:pt x="0" y="2424968"/>
              </a:lnTo>
              <a:lnTo>
                <a:pt x="242496" y="2424968"/>
              </a:lnTo>
            </a:path>
          </a:pathLst>
        </a:custGeom>
      </dgm:spPr>
      <dgm:t>
        <a:bodyPr/>
        <a:lstStyle/>
        <a:p>
          <a:endParaRPr lang="en-US"/>
        </a:p>
      </dgm:t>
    </dgm:pt>
    <dgm:pt modelId="{0A9220AA-C328-4F43-9634-6A329431F1D4}" type="sibTrans" cxnId="{BD276BC7-D89A-4833-9C7C-F03BBC78DA72}">
      <dgm:prSet/>
      <dgm:spPr/>
      <dgm:t>
        <a:bodyPr/>
        <a:lstStyle/>
        <a:p>
          <a:endParaRPr lang="en-US"/>
        </a:p>
      </dgm:t>
    </dgm:pt>
    <dgm:pt modelId="{8F2D8C71-028E-40C6-A1A4-D31B346C71F7}">
      <dgm:prSet phldrT="[Text]"/>
      <dgm:spPr>
        <a:xfrm>
          <a:off x="3160621" y="798"/>
          <a:ext cx="2424968" cy="1212484"/>
        </a:xfrm>
        <a:solidFill>
          <a:srgbClr val="F4ECEF"/>
        </a:solidFill>
        <a:effectLst>
          <a:outerShdw blurRad="63500" algn="ctr" rotWithShape="0">
            <a:prstClr val="black">
              <a:alpha val="40000"/>
            </a:prstClr>
          </a:outerShdw>
        </a:effectLst>
      </dgm:spPr>
      <dgm:t>
        <a:bodyPr/>
        <a:lstStyle/>
        <a:p>
          <a:pPr>
            <a:buNone/>
          </a:pPr>
          <a:r>
            <a:rPr lang="en-US" b="1" dirty="0">
              <a:solidFill>
                <a:srgbClr val="174A9F"/>
              </a:solidFill>
              <a:latin typeface="Arial"/>
              <a:ea typeface="+mn-ea"/>
              <a:cs typeface="+mn-cs"/>
            </a:rPr>
            <a:t>Title I Part A Basic School wide</a:t>
          </a:r>
        </a:p>
      </dgm:t>
    </dgm:pt>
    <dgm:pt modelId="{44A46577-241A-43CE-966A-892681AB2D8D}" type="parTrans" cxnId="{28824E74-8C8F-4E6E-88C3-CB53F703B3D4}">
      <dgm:prSet/>
      <dgm:spPr/>
      <dgm:t>
        <a:bodyPr/>
        <a:lstStyle/>
        <a:p>
          <a:endParaRPr lang="en-US"/>
        </a:p>
      </dgm:t>
    </dgm:pt>
    <dgm:pt modelId="{3AEFEC51-672F-44C5-BB1D-E2ED8E5DD4D8}" type="sibTrans" cxnId="{28824E74-8C8F-4E6E-88C3-CB53F703B3D4}">
      <dgm:prSet/>
      <dgm:spPr/>
      <dgm:t>
        <a:bodyPr/>
        <a:lstStyle/>
        <a:p>
          <a:endParaRPr lang="en-US"/>
        </a:p>
      </dgm:t>
    </dgm:pt>
    <dgm:pt modelId="{D2B07E7E-3723-4BD1-82A6-A85396E3B13F}">
      <dgm:prSet phldrT="[Text]" custT="1"/>
      <dgm:spPr>
        <a:xfrm>
          <a:off x="3645614" y="1516403"/>
          <a:ext cx="1939974" cy="1212484"/>
        </a:xfrm>
        <a:solidFill>
          <a:srgbClr val="FF745F"/>
        </a:solidFill>
      </dgm:spPr>
      <dgm:t>
        <a:bodyPr/>
        <a:lstStyle/>
        <a:p>
          <a:pPr>
            <a:buNone/>
          </a:pPr>
          <a:r>
            <a:rPr lang="en-US" sz="1400" dirty="0">
              <a:solidFill>
                <a:srgbClr val="FFFFFF"/>
              </a:solidFill>
              <a:latin typeface="Arial"/>
              <a:ea typeface="+mn-ea"/>
              <a:cs typeface="+mn-cs"/>
            </a:rPr>
            <a:t>Do not submit program record.</a:t>
          </a:r>
        </a:p>
        <a:p>
          <a:pPr>
            <a:buNone/>
          </a:pPr>
          <a:r>
            <a:rPr lang="en-US" sz="1400" dirty="0">
              <a:solidFill>
                <a:srgbClr val="FFFFFF"/>
              </a:solidFill>
              <a:latin typeface="Arial"/>
              <a:ea typeface="+mn-ea"/>
              <a:cs typeface="+mn-cs"/>
            </a:rPr>
            <a:t>Certify in CARS that school is operating as a school wide school</a:t>
          </a:r>
          <a:r>
            <a:rPr lang="en-US" sz="2800" dirty="0">
              <a:solidFill>
                <a:srgbClr val="FFFFFF"/>
              </a:solidFill>
              <a:latin typeface="Arial"/>
              <a:ea typeface="+mn-ea"/>
              <a:cs typeface="+mn-cs"/>
            </a:rPr>
            <a:t>.</a:t>
          </a:r>
        </a:p>
      </dgm:t>
    </dgm:pt>
    <dgm:pt modelId="{CCE720B7-7F6C-4896-A486-AA83E8128C01}" type="parTrans" cxnId="{CF463BBE-237F-4A9C-A1D2-E767C87C6FD4}">
      <dgm:prSet/>
      <dgm:spPr>
        <a:xfrm>
          <a:off x="3403117" y="1213282"/>
          <a:ext cx="242496" cy="909363"/>
        </a:xfrm>
        <a:custGeom>
          <a:avLst/>
          <a:gdLst/>
          <a:ahLst/>
          <a:cxnLst/>
          <a:rect l="0" t="0" r="0" b="0"/>
          <a:pathLst>
            <a:path>
              <a:moveTo>
                <a:pt x="0" y="0"/>
              </a:moveTo>
              <a:lnTo>
                <a:pt x="0" y="909363"/>
              </a:lnTo>
              <a:lnTo>
                <a:pt x="242496" y="909363"/>
              </a:lnTo>
            </a:path>
          </a:pathLst>
        </a:custGeom>
      </dgm:spPr>
      <dgm:t>
        <a:bodyPr/>
        <a:lstStyle/>
        <a:p>
          <a:endParaRPr lang="en-US"/>
        </a:p>
      </dgm:t>
    </dgm:pt>
    <dgm:pt modelId="{416172AA-688F-4A5F-A094-09FB92221A47}" type="sibTrans" cxnId="{CF463BBE-237F-4A9C-A1D2-E767C87C6FD4}">
      <dgm:prSet/>
      <dgm:spPr/>
      <dgm:t>
        <a:bodyPr/>
        <a:lstStyle/>
        <a:p>
          <a:endParaRPr lang="en-US"/>
        </a:p>
      </dgm:t>
    </dgm:pt>
    <dgm:pt modelId="{356DA922-225D-41C4-B828-4E06BDB9CB54}">
      <dgm:prSet phldrT="[Text]" custT="1"/>
      <dgm:spPr>
        <a:xfrm>
          <a:off x="3645614" y="3032009"/>
          <a:ext cx="1939974" cy="1212484"/>
        </a:xfrm>
        <a:solidFill>
          <a:srgbClr val="FF745F"/>
        </a:solidFill>
      </dgm:spPr>
      <dgm:t>
        <a:bodyPr/>
        <a:lstStyle/>
        <a:p>
          <a:pPr>
            <a:buNone/>
          </a:pPr>
          <a:r>
            <a:rPr lang="en-US" sz="1400" dirty="0">
              <a:solidFill>
                <a:srgbClr val="FFFFFF"/>
              </a:solidFill>
              <a:latin typeface="Arial"/>
              <a:ea typeface="+mn-ea"/>
              <a:cs typeface="+mn-cs"/>
            </a:rPr>
            <a:t>Review Report 5.1. Upon CARS certification, total school enrollment count should automatically reflect under the School wide column. </a:t>
          </a:r>
        </a:p>
      </dgm:t>
    </dgm:pt>
    <dgm:pt modelId="{AA6E62F3-D56F-4C77-8DBF-9CDA55670E5B}" type="parTrans" cxnId="{032E0E02-D239-4CE9-8D67-F8E136ACE11D}">
      <dgm:prSet/>
      <dgm:spPr>
        <a:xfrm>
          <a:off x="3403117" y="1213282"/>
          <a:ext cx="242496" cy="2424968"/>
        </a:xfrm>
        <a:custGeom>
          <a:avLst/>
          <a:gdLst/>
          <a:ahLst/>
          <a:cxnLst/>
          <a:rect l="0" t="0" r="0" b="0"/>
          <a:pathLst>
            <a:path>
              <a:moveTo>
                <a:pt x="0" y="0"/>
              </a:moveTo>
              <a:lnTo>
                <a:pt x="0" y="2424968"/>
              </a:lnTo>
              <a:lnTo>
                <a:pt x="242496" y="2424968"/>
              </a:lnTo>
            </a:path>
          </a:pathLst>
        </a:custGeom>
      </dgm:spPr>
      <dgm:t>
        <a:bodyPr/>
        <a:lstStyle/>
        <a:p>
          <a:endParaRPr lang="en-US"/>
        </a:p>
      </dgm:t>
    </dgm:pt>
    <dgm:pt modelId="{C841588D-41E5-40C9-96D0-A3C844AAFC72}" type="sibTrans" cxnId="{032E0E02-D239-4CE9-8D67-F8E136ACE11D}">
      <dgm:prSet/>
      <dgm:spPr/>
      <dgm:t>
        <a:bodyPr/>
        <a:lstStyle/>
        <a:p>
          <a:endParaRPr lang="en-US"/>
        </a:p>
      </dgm:t>
    </dgm:pt>
    <dgm:pt modelId="{7E8894ED-9270-46CD-B54F-1B46A1E11F05}" type="pres">
      <dgm:prSet presAssocID="{F3BD60CA-D8BB-4AC6-A2E2-817E972591D1}" presName="theList" presStyleCnt="0">
        <dgm:presLayoutVars>
          <dgm:dir/>
          <dgm:animLvl val="lvl"/>
          <dgm:resizeHandles val="exact"/>
        </dgm:presLayoutVars>
      </dgm:prSet>
      <dgm:spPr/>
    </dgm:pt>
    <dgm:pt modelId="{E019814F-FF17-42FF-900C-DF0DAA3EE83F}" type="pres">
      <dgm:prSet presAssocID="{D43D7E05-12C8-4BC7-955E-4CB63AAC2DBD}" presName="compNode" presStyleCnt="0"/>
      <dgm:spPr/>
    </dgm:pt>
    <dgm:pt modelId="{0C29E6FA-9B5E-4F50-82B9-7FB2CCE30AD6}" type="pres">
      <dgm:prSet presAssocID="{D43D7E05-12C8-4BC7-955E-4CB63AAC2DBD}" presName="aNode" presStyleLbl="bgShp" presStyleIdx="0" presStyleCnt="2"/>
      <dgm:spPr/>
    </dgm:pt>
    <dgm:pt modelId="{F264C5B2-C302-4DB7-AAFC-BBAC83405596}" type="pres">
      <dgm:prSet presAssocID="{D43D7E05-12C8-4BC7-955E-4CB63AAC2DBD}" presName="textNode" presStyleLbl="bgShp" presStyleIdx="0" presStyleCnt="2"/>
      <dgm:spPr/>
    </dgm:pt>
    <dgm:pt modelId="{69979471-0136-4D9B-88A3-41FF346DB73D}" type="pres">
      <dgm:prSet presAssocID="{D43D7E05-12C8-4BC7-955E-4CB63AAC2DBD}" presName="compChildNode" presStyleCnt="0"/>
      <dgm:spPr/>
    </dgm:pt>
    <dgm:pt modelId="{3728C11D-3AF0-4F76-97A6-241ED34AA5E5}" type="pres">
      <dgm:prSet presAssocID="{D43D7E05-12C8-4BC7-955E-4CB63AAC2DBD}" presName="theInnerList" presStyleCnt="0"/>
      <dgm:spPr/>
    </dgm:pt>
    <dgm:pt modelId="{E81CA0BE-D010-46B6-8A3B-852097E280E1}" type="pres">
      <dgm:prSet presAssocID="{B211AA06-7B65-4589-9FC3-4708F9351D07}" presName="childNode" presStyleLbl="node1" presStyleIdx="0" presStyleCnt="4">
        <dgm:presLayoutVars>
          <dgm:bulletEnabled val="1"/>
        </dgm:presLayoutVars>
      </dgm:prSet>
      <dgm:spPr/>
    </dgm:pt>
    <dgm:pt modelId="{56A53FE0-6C42-445C-AEF5-B7F7E5A2A7AC}" type="pres">
      <dgm:prSet presAssocID="{B211AA06-7B65-4589-9FC3-4708F9351D07}" presName="aSpace2" presStyleCnt="0"/>
      <dgm:spPr/>
    </dgm:pt>
    <dgm:pt modelId="{59122518-48EC-4D01-8DD9-3278D2F34037}" type="pres">
      <dgm:prSet presAssocID="{3189B8C6-6F17-4B33-95E3-435E0428AF4A}" presName="childNode" presStyleLbl="node1" presStyleIdx="1" presStyleCnt="4">
        <dgm:presLayoutVars>
          <dgm:bulletEnabled val="1"/>
        </dgm:presLayoutVars>
      </dgm:prSet>
      <dgm:spPr/>
    </dgm:pt>
    <dgm:pt modelId="{04EC3C76-2EC1-44AB-BB87-B43A2FE0416E}" type="pres">
      <dgm:prSet presAssocID="{D43D7E05-12C8-4BC7-955E-4CB63AAC2DBD}" presName="aSpace" presStyleCnt="0"/>
      <dgm:spPr/>
    </dgm:pt>
    <dgm:pt modelId="{46538257-94AD-4EDE-BB98-5153BB0A18A1}" type="pres">
      <dgm:prSet presAssocID="{8F2D8C71-028E-40C6-A1A4-D31B346C71F7}" presName="compNode" presStyleCnt="0"/>
      <dgm:spPr/>
    </dgm:pt>
    <dgm:pt modelId="{52781D21-4EC0-46FC-8AAD-167C00AA249E}" type="pres">
      <dgm:prSet presAssocID="{8F2D8C71-028E-40C6-A1A4-D31B346C71F7}" presName="aNode" presStyleLbl="bgShp" presStyleIdx="1" presStyleCnt="2"/>
      <dgm:spPr/>
    </dgm:pt>
    <dgm:pt modelId="{001F5CE0-5FBE-4614-8051-EBDDED3BE5A6}" type="pres">
      <dgm:prSet presAssocID="{8F2D8C71-028E-40C6-A1A4-D31B346C71F7}" presName="textNode" presStyleLbl="bgShp" presStyleIdx="1" presStyleCnt="2"/>
      <dgm:spPr/>
    </dgm:pt>
    <dgm:pt modelId="{0C47067E-D622-4112-8499-D2A6DE129C3D}" type="pres">
      <dgm:prSet presAssocID="{8F2D8C71-028E-40C6-A1A4-D31B346C71F7}" presName="compChildNode" presStyleCnt="0"/>
      <dgm:spPr/>
    </dgm:pt>
    <dgm:pt modelId="{C90EFF94-BFAC-4C10-887C-4445A4B8AA14}" type="pres">
      <dgm:prSet presAssocID="{8F2D8C71-028E-40C6-A1A4-D31B346C71F7}" presName="theInnerList" presStyleCnt="0"/>
      <dgm:spPr/>
    </dgm:pt>
    <dgm:pt modelId="{2E23C30F-644A-4E0B-972A-EB164D68577B}" type="pres">
      <dgm:prSet presAssocID="{D2B07E7E-3723-4BD1-82A6-A85396E3B13F}" presName="childNode" presStyleLbl="node1" presStyleIdx="2" presStyleCnt="4">
        <dgm:presLayoutVars>
          <dgm:bulletEnabled val="1"/>
        </dgm:presLayoutVars>
      </dgm:prSet>
      <dgm:spPr/>
    </dgm:pt>
    <dgm:pt modelId="{F0FF74CE-5601-4AAE-ACC8-320EFFFF85EE}" type="pres">
      <dgm:prSet presAssocID="{D2B07E7E-3723-4BD1-82A6-A85396E3B13F}" presName="aSpace2" presStyleCnt="0"/>
      <dgm:spPr/>
    </dgm:pt>
    <dgm:pt modelId="{8D739515-ABAC-4C90-9BFE-51FFB8DF27B6}" type="pres">
      <dgm:prSet presAssocID="{356DA922-225D-41C4-B828-4E06BDB9CB54}" presName="childNode" presStyleLbl="node1" presStyleIdx="3" presStyleCnt="4">
        <dgm:presLayoutVars>
          <dgm:bulletEnabled val="1"/>
        </dgm:presLayoutVars>
      </dgm:prSet>
      <dgm:spPr/>
    </dgm:pt>
  </dgm:ptLst>
  <dgm:cxnLst>
    <dgm:cxn modelId="{032E0E02-D239-4CE9-8D67-F8E136ACE11D}" srcId="{8F2D8C71-028E-40C6-A1A4-D31B346C71F7}" destId="{356DA922-225D-41C4-B828-4E06BDB9CB54}" srcOrd="1" destOrd="0" parTransId="{AA6E62F3-D56F-4C77-8DBF-9CDA55670E5B}" sibTransId="{C841588D-41E5-40C9-96D0-A3C844AAFC72}"/>
    <dgm:cxn modelId="{5F156A06-E253-4B7B-9129-2BC99FA02F88}" type="presOf" srcId="{F3BD60CA-D8BB-4AC6-A2E2-817E972591D1}" destId="{7E8894ED-9270-46CD-B54F-1B46A1E11F05}" srcOrd="0" destOrd="0" presId="urn:microsoft.com/office/officeart/2005/8/layout/lProcess2"/>
    <dgm:cxn modelId="{A93E4515-34B5-49F0-8FD3-1DB74F14C4AB}" srcId="{D43D7E05-12C8-4BC7-955E-4CB63AAC2DBD}" destId="{B211AA06-7B65-4589-9FC3-4708F9351D07}" srcOrd="0" destOrd="0" parTransId="{E35DAC87-4D0B-4606-B4C2-41CC340D16E7}" sibTransId="{87BB3D53-EA6B-4E0F-81EC-A1C0971A4073}"/>
    <dgm:cxn modelId="{653A543F-2FFC-4AEF-B077-471953E36835}" type="presOf" srcId="{3189B8C6-6F17-4B33-95E3-435E0428AF4A}" destId="{59122518-48EC-4D01-8DD9-3278D2F34037}" srcOrd="0" destOrd="0" presId="urn:microsoft.com/office/officeart/2005/8/layout/lProcess2"/>
    <dgm:cxn modelId="{4B777C4B-18D7-47A8-972D-1C4BAF27B444}" type="presOf" srcId="{8F2D8C71-028E-40C6-A1A4-D31B346C71F7}" destId="{52781D21-4EC0-46FC-8AAD-167C00AA249E}" srcOrd="0" destOrd="0" presId="urn:microsoft.com/office/officeart/2005/8/layout/lProcess2"/>
    <dgm:cxn modelId="{28824E74-8C8F-4E6E-88C3-CB53F703B3D4}" srcId="{F3BD60CA-D8BB-4AC6-A2E2-817E972591D1}" destId="{8F2D8C71-028E-40C6-A1A4-D31B346C71F7}" srcOrd="1" destOrd="0" parTransId="{44A46577-241A-43CE-966A-892681AB2D8D}" sibTransId="{3AEFEC51-672F-44C5-BB1D-E2ED8E5DD4D8}"/>
    <dgm:cxn modelId="{6564A894-7901-4047-A580-2B758811AFC1}" type="presOf" srcId="{D43D7E05-12C8-4BC7-955E-4CB63AAC2DBD}" destId="{0C29E6FA-9B5E-4F50-82B9-7FB2CCE30AD6}" srcOrd="0" destOrd="0" presId="urn:microsoft.com/office/officeart/2005/8/layout/lProcess2"/>
    <dgm:cxn modelId="{EFE61FA6-25FB-4043-8B94-9F33E5544D4D}" type="presOf" srcId="{D43D7E05-12C8-4BC7-955E-4CB63AAC2DBD}" destId="{F264C5B2-C302-4DB7-AAFC-BBAC83405596}" srcOrd="1" destOrd="0" presId="urn:microsoft.com/office/officeart/2005/8/layout/lProcess2"/>
    <dgm:cxn modelId="{86ADD7AB-95B7-4E96-9671-AC3DC20708FF}" type="presOf" srcId="{8F2D8C71-028E-40C6-A1A4-D31B346C71F7}" destId="{001F5CE0-5FBE-4614-8051-EBDDED3BE5A6}" srcOrd="1" destOrd="0" presId="urn:microsoft.com/office/officeart/2005/8/layout/lProcess2"/>
    <dgm:cxn modelId="{6D3C2FAC-E427-4673-8CEC-0453B3EA3D42}" type="presOf" srcId="{D2B07E7E-3723-4BD1-82A6-A85396E3B13F}" destId="{2E23C30F-644A-4E0B-972A-EB164D68577B}" srcOrd="0" destOrd="0" presId="urn:microsoft.com/office/officeart/2005/8/layout/lProcess2"/>
    <dgm:cxn modelId="{B5CA5DB5-773E-45F7-A90F-3E375B23F5E9}" type="presOf" srcId="{356DA922-225D-41C4-B828-4E06BDB9CB54}" destId="{8D739515-ABAC-4C90-9BFE-51FFB8DF27B6}" srcOrd="0" destOrd="0" presId="urn:microsoft.com/office/officeart/2005/8/layout/lProcess2"/>
    <dgm:cxn modelId="{CF463BBE-237F-4A9C-A1D2-E767C87C6FD4}" srcId="{8F2D8C71-028E-40C6-A1A4-D31B346C71F7}" destId="{D2B07E7E-3723-4BD1-82A6-A85396E3B13F}" srcOrd="0" destOrd="0" parTransId="{CCE720B7-7F6C-4896-A486-AA83E8128C01}" sibTransId="{416172AA-688F-4A5F-A094-09FB92221A47}"/>
    <dgm:cxn modelId="{8F8BD4C1-20EB-40BE-985A-1B75C7A7017E}" type="presOf" srcId="{B211AA06-7B65-4589-9FC3-4708F9351D07}" destId="{E81CA0BE-D010-46B6-8A3B-852097E280E1}" srcOrd="0" destOrd="0" presId="urn:microsoft.com/office/officeart/2005/8/layout/lProcess2"/>
    <dgm:cxn modelId="{BD276BC7-D89A-4833-9C7C-F03BBC78DA72}" srcId="{D43D7E05-12C8-4BC7-955E-4CB63AAC2DBD}" destId="{3189B8C6-6F17-4B33-95E3-435E0428AF4A}" srcOrd="1" destOrd="0" parTransId="{4757FDD4-2AB7-40F9-9E67-D8F7BBAC7B87}" sibTransId="{0A9220AA-C328-4F43-9634-6A329431F1D4}"/>
    <dgm:cxn modelId="{4699D9EA-8863-4684-9831-F0D6732CB13B}" srcId="{F3BD60CA-D8BB-4AC6-A2E2-817E972591D1}" destId="{D43D7E05-12C8-4BC7-955E-4CB63AAC2DBD}" srcOrd="0" destOrd="0" parTransId="{F817EAC2-2AEB-49FF-85FD-59BB480A698F}" sibTransId="{8C0E7ED9-C6EE-4D30-A09F-A8DABE2FA2C6}"/>
    <dgm:cxn modelId="{BC32C432-C3E2-46C5-B8E5-314914F0423F}" type="presParOf" srcId="{7E8894ED-9270-46CD-B54F-1B46A1E11F05}" destId="{E019814F-FF17-42FF-900C-DF0DAA3EE83F}" srcOrd="0" destOrd="0" presId="urn:microsoft.com/office/officeart/2005/8/layout/lProcess2"/>
    <dgm:cxn modelId="{542285D8-4250-42AC-9E89-723D45730A74}" type="presParOf" srcId="{E019814F-FF17-42FF-900C-DF0DAA3EE83F}" destId="{0C29E6FA-9B5E-4F50-82B9-7FB2CCE30AD6}" srcOrd="0" destOrd="0" presId="urn:microsoft.com/office/officeart/2005/8/layout/lProcess2"/>
    <dgm:cxn modelId="{7BD8F670-E1C6-4963-AFB7-BA6BE2C82B66}" type="presParOf" srcId="{E019814F-FF17-42FF-900C-DF0DAA3EE83F}" destId="{F264C5B2-C302-4DB7-AAFC-BBAC83405596}" srcOrd="1" destOrd="0" presId="urn:microsoft.com/office/officeart/2005/8/layout/lProcess2"/>
    <dgm:cxn modelId="{F617E8FC-2A6C-4EC5-B858-D915CDBBCCC2}" type="presParOf" srcId="{E019814F-FF17-42FF-900C-DF0DAA3EE83F}" destId="{69979471-0136-4D9B-88A3-41FF346DB73D}" srcOrd="2" destOrd="0" presId="urn:microsoft.com/office/officeart/2005/8/layout/lProcess2"/>
    <dgm:cxn modelId="{42248FAD-72FD-4547-B1E8-EEEBD262B292}" type="presParOf" srcId="{69979471-0136-4D9B-88A3-41FF346DB73D}" destId="{3728C11D-3AF0-4F76-97A6-241ED34AA5E5}" srcOrd="0" destOrd="0" presId="urn:microsoft.com/office/officeart/2005/8/layout/lProcess2"/>
    <dgm:cxn modelId="{3A700852-481A-42A1-A5AC-61CC5991B347}" type="presParOf" srcId="{3728C11D-3AF0-4F76-97A6-241ED34AA5E5}" destId="{E81CA0BE-D010-46B6-8A3B-852097E280E1}" srcOrd="0" destOrd="0" presId="urn:microsoft.com/office/officeart/2005/8/layout/lProcess2"/>
    <dgm:cxn modelId="{A1F064EE-0C3D-494B-A55C-5A14BC8C15FB}" type="presParOf" srcId="{3728C11D-3AF0-4F76-97A6-241ED34AA5E5}" destId="{56A53FE0-6C42-445C-AEF5-B7F7E5A2A7AC}" srcOrd="1" destOrd="0" presId="urn:microsoft.com/office/officeart/2005/8/layout/lProcess2"/>
    <dgm:cxn modelId="{946F0EF0-E760-4DD7-8E6C-25A753687A3E}" type="presParOf" srcId="{3728C11D-3AF0-4F76-97A6-241ED34AA5E5}" destId="{59122518-48EC-4D01-8DD9-3278D2F34037}" srcOrd="2" destOrd="0" presId="urn:microsoft.com/office/officeart/2005/8/layout/lProcess2"/>
    <dgm:cxn modelId="{D7E262A6-3FA2-4049-ACBE-57D31622E5A4}" type="presParOf" srcId="{7E8894ED-9270-46CD-B54F-1B46A1E11F05}" destId="{04EC3C76-2EC1-44AB-BB87-B43A2FE0416E}" srcOrd="1" destOrd="0" presId="urn:microsoft.com/office/officeart/2005/8/layout/lProcess2"/>
    <dgm:cxn modelId="{8697617A-5389-437B-AAAA-D677D17EF4A3}" type="presParOf" srcId="{7E8894ED-9270-46CD-B54F-1B46A1E11F05}" destId="{46538257-94AD-4EDE-BB98-5153BB0A18A1}" srcOrd="2" destOrd="0" presId="urn:microsoft.com/office/officeart/2005/8/layout/lProcess2"/>
    <dgm:cxn modelId="{CEF6EF07-3DEF-40B7-B311-18B8DAADEBD9}" type="presParOf" srcId="{46538257-94AD-4EDE-BB98-5153BB0A18A1}" destId="{52781D21-4EC0-46FC-8AAD-167C00AA249E}" srcOrd="0" destOrd="0" presId="urn:microsoft.com/office/officeart/2005/8/layout/lProcess2"/>
    <dgm:cxn modelId="{D0BDE0B0-EF22-4703-86C5-46994672433A}" type="presParOf" srcId="{46538257-94AD-4EDE-BB98-5153BB0A18A1}" destId="{001F5CE0-5FBE-4614-8051-EBDDED3BE5A6}" srcOrd="1" destOrd="0" presId="urn:microsoft.com/office/officeart/2005/8/layout/lProcess2"/>
    <dgm:cxn modelId="{4777BA22-1D07-4CD2-9F73-ACA08E47D0CF}" type="presParOf" srcId="{46538257-94AD-4EDE-BB98-5153BB0A18A1}" destId="{0C47067E-D622-4112-8499-D2A6DE129C3D}" srcOrd="2" destOrd="0" presId="urn:microsoft.com/office/officeart/2005/8/layout/lProcess2"/>
    <dgm:cxn modelId="{A391BED8-FA5D-4017-900A-173894F8A89D}" type="presParOf" srcId="{0C47067E-D622-4112-8499-D2A6DE129C3D}" destId="{C90EFF94-BFAC-4C10-887C-4445A4B8AA14}" srcOrd="0" destOrd="0" presId="urn:microsoft.com/office/officeart/2005/8/layout/lProcess2"/>
    <dgm:cxn modelId="{1F89CA68-279B-496B-BBD8-5A490DDE2069}" type="presParOf" srcId="{C90EFF94-BFAC-4C10-887C-4445A4B8AA14}" destId="{2E23C30F-644A-4E0B-972A-EB164D68577B}" srcOrd="0" destOrd="0" presId="urn:microsoft.com/office/officeart/2005/8/layout/lProcess2"/>
    <dgm:cxn modelId="{24A3AC73-C30E-4BAB-86B3-BD097DA208C6}" type="presParOf" srcId="{C90EFF94-BFAC-4C10-887C-4445A4B8AA14}" destId="{F0FF74CE-5601-4AAE-ACC8-320EFFFF85EE}" srcOrd="1" destOrd="0" presId="urn:microsoft.com/office/officeart/2005/8/layout/lProcess2"/>
    <dgm:cxn modelId="{E0B079BA-64FD-4C48-B16D-EDA7F8A59DC8}" type="presParOf" srcId="{C90EFF94-BFAC-4C10-887C-4445A4B8AA14}" destId="{8D739515-ABAC-4C90-9BFE-51FFB8DF27B6}" srcOrd="2" destOrd="0" presId="urn:microsoft.com/office/officeart/2005/8/layout/lProcess2"/>
  </dgm:cxnLst>
  <dgm:bg>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5.3</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solidFill>
                <a:schemeClr val="tx1"/>
              </a:solidFill>
              <a:latin typeface="Arial" charset="0"/>
              <a:cs typeface="Arial" charset="0"/>
            </a:rPr>
            <a:t>Program Participants - Count</a:t>
          </a:r>
          <a:endParaRPr lang="en-US" dirty="0"/>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solidFill>
                <a:schemeClr val="tx1"/>
              </a:solidFill>
              <a:latin typeface="Arial" charset="0"/>
              <a:cs typeface="Arial" charset="0"/>
            </a:rPr>
            <a:t>Program Participants - Student List </a:t>
          </a:r>
          <a:endParaRPr lang="en-US" dirty="0"/>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0831BCAA-0E89-4B5F-BA30-92E34AC6BEB8}">
      <dgm:prSet/>
      <dgm:spPr>
        <a:ln>
          <a:solidFill>
            <a:srgbClr val="FF9900"/>
          </a:solidFill>
        </a:ln>
      </dgm:spPr>
      <dgm:t>
        <a:bodyPr/>
        <a:lstStyle/>
        <a:p>
          <a:r>
            <a:rPr lang="en-US" dirty="0">
              <a:solidFill>
                <a:schemeClr val="tx1"/>
              </a:solidFill>
              <a:latin typeface="Arial" charset="0"/>
              <a:cs typeface="Arial" charset="0"/>
            </a:rPr>
            <a:t>Program Participants - NCLB Title I Part A Basic Targeted Education Services </a:t>
          </a:r>
          <a:endParaRPr lang="en-US" dirty="0"/>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1">
        <dgm:presLayoutVars>
          <dgm:chMax val="0"/>
          <dgm:chPref val="0"/>
          <dgm:bulletEnabled val="1"/>
        </dgm:presLayoutVars>
      </dgm:prSet>
      <dgm:spPr/>
    </dgm:pt>
    <dgm:pt modelId="{20FDB5F8-5EBB-4546-916B-1177DB1FB144}" type="pres">
      <dgm:prSet presAssocID="{B9516B90-F720-467C-9D0A-343B150499FC}" presName="parSh" presStyleLbl="node1" presStyleIdx="0" presStyleCnt="1" custLinFactNeighborX="-3651" custLinFactNeighborY="-4315"/>
      <dgm:spPr/>
    </dgm:pt>
    <dgm:pt modelId="{3C5AB487-31CD-4FC4-8109-6D6AE21AFC72}" type="pres">
      <dgm:prSet presAssocID="{B9516B90-F720-467C-9D0A-343B150499FC}" presName="desTx" presStyleLbl="fgAcc1" presStyleIdx="0" presStyleCnt="1">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70D09657-B217-4910-881D-41C094B4655B}" type="presOf" srcId="{0831BCAA-0E89-4B5F-BA30-92E34AC6BEB8}" destId="{3C5AB487-31CD-4FC4-8109-6D6AE21AFC72}" srcOrd="0" destOrd="0" presId="urn:microsoft.com/office/officeart/2005/8/layout/process3"/>
    <dgm:cxn modelId="{0AFD3C89-2E49-4B08-840D-17F9D01936A3}" srcId="{B9516B90-F720-467C-9D0A-343B150499FC}" destId="{0831BCAA-0E89-4B5F-BA30-92E34AC6BEB8}" srcOrd="0" destOrd="0" parTransId="{BDE37E54-0605-4B84-A14A-60BA0E365B74}" sibTransId="{41B7DB5F-4C84-4793-A325-99FBE86087B8}"/>
    <dgm:cxn modelId="{119E4FA4-02EC-4AFA-B8AD-A309A1373F13}" type="presOf" srcId="{5854CFED-34C8-49A9-840D-CFD044C71F75}" destId="{66DF491E-9F25-4D7B-9E82-2710B19E9084}"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00B050">
            <a:alpha val="86000"/>
          </a:srgbClr>
        </a:solidFill>
        <a:ln>
          <a:solidFill>
            <a:srgbClr val="309F89"/>
          </a:solidFill>
        </a:ln>
      </dgm:spPr>
      <dgm:t>
        <a:bodyPr/>
        <a:lstStyle/>
        <a:p>
          <a:r>
            <a:rPr lang="en-US" b="1" dirty="0">
              <a:solidFill>
                <a:schemeClr val="bg1"/>
              </a:solidFill>
            </a:rPr>
            <a:t>DATAQUEST</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0831BCAA-0E89-4B5F-BA30-92E34AC6BEB8}">
      <dgm:prSet/>
      <dgm:spPr>
        <a:ln>
          <a:solidFill>
            <a:srgbClr val="309F89"/>
          </a:solidFill>
        </a:ln>
      </dgm:spPr>
      <dgm:t>
        <a:bodyPr/>
        <a:lstStyle/>
        <a:p>
          <a:r>
            <a:rPr lang="en-US" dirty="0">
              <a:solidFill>
                <a:schemeClr val="tx1"/>
              </a:solidFill>
              <a:latin typeface="Arial" charset="0"/>
              <a:cs typeface="Arial" charset="0"/>
            </a:rPr>
            <a:t>Information is not reflected on a specific report but as a sub-group filter.</a:t>
          </a:r>
          <a:endParaRPr lang="en-US" dirty="0"/>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1">
        <dgm:presLayoutVars>
          <dgm:chMax val="0"/>
          <dgm:chPref val="0"/>
          <dgm:bulletEnabled val="1"/>
        </dgm:presLayoutVars>
      </dgm:prSet>
      <dgm:spPr/>
    </dgm:pt>
    <dgm:pt modelId="{20FDB5F8-5EBB-4546-916B-1177DB1FB144}" type="pres">
      <dgm:prSet presAssocID="{B9516B90-F720-467C-9D0A-343B150499FC}" presName="parSh" presStyleLbl="node1" presStyleIdx="0" presStyleCnt="1" custLinFactNeighborX="-41048" custLinFactNeighborY="-21142"/>
      <dgm:spPr/>
    </dgm:pt>
    <dgm:pt modelId="{3C5AB487-31CD-4FC4-8109-6D6AE21AFC72}" type="pres">
      <dgm:prSet presAssocID="{B9516B90-F720-467C-9D0A-343B150499FC}" presName="desTx" presStyleLbl="fgAcc1" presStyleIdx="0" presStyleCnt="1">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70D09657-B217-4910-881D-41C094B4655B}" type="presOf" srcId="{0831BCAA-0E89-4B5F-BA30-92E34AC6BEB8}" destId="{3C5AB487-31CD-4FC4-8109-6D6AE21AFC72}" srcOrd="0" destOrd="0" presId="urn:microsoft.com/office/officeart/2005/8/layout/process3"/>
    <dgm:cxn modelId="{0AFD3C89-2E49-4B08-840D-17F9D01936A3}" srcId="{B9516B90-F720-467C-9D0A-343B150499FC}" destId="{0831BCAA-0E89-4B5F-BA30-92E34AC6BEB8}" srcOrd="0" destOrd="0" parTransId="{BDE37E54-0605-4B84-A14A-60BA0E365B74}" sibTransId="{41B7DB5F-4C84-4793-A325-99FBE86087B8}"/>
    <dgm:cxn modelId="{119E4FA4-02EC-4AFA-B8AD-A309A1373F13}" type="presOf" srcId="{5854CFED-34C8-49A9-840D-CFD044C71F75}" destId="{66DF491E-9F25-4D7B-9E82-2710B19E9084}"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238742"/>
          <a:ext cx="2060600" cy="63741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Arial Black"/>
            </a:rPr>
            <a:t>CALPADS Intro</a:t>
          </a:r>
          <a:endParaRPr lang="en-US" sz="1800" kern="1200">
            <a:solidFill>
              <a:schemeClr val="bg1"/>
            </a:solidFill>
          </a:endParaRPr>
        </a:p>
      </dsp:txBody>
      <dsp:txXfrm>
        <a:off x="18669" y="257411"/>
        <a:ext cx="2023262" cy="600077"/>
      </dsp:txXfrm>
    </dsp:sp>
    <dsp:sp modelId="{590E7029-C9B2-481B-BA5A-2C3C0C1970E7}">
      <dsp:nvSpPr>
        <dsp:cNvPr id="0" name=""/>
        <dsp:cNvSpPr/>
      </dsp:nvSpPr>
      <dsp:spPr>
        <a:xfrm>
          <a:off x="206060" y="876158"/>
          <a:ext cx="205031" cy="527797"/>
        </a:xfrm>
        <a:custGeom>
          <a:avLst/>
          <a:gdLst/>
          <a:ahLst/>
          <a:cxnLst/>
          <a:rect l="0" t="0" r="0" b="0"/>
          <a:pathLst>
            <a:path>
              <a:moveTo>
                <a:pt x="0" y="0"/>
              </a:moveTo>
              <a:lnTo>
                <a:pt x="0" y="527797"/>
              </a:lnTo>
              <a:lnTo>
                <a:pt x="205031" y="5277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11091" y="1087502"/>
          <a:ext cx="1672349" cy="632907"/>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a:solidFill>
                <a:schemeClr val="tx1"/>
              </a:solidFill>
            </a:rPr>
            <a:t>Data Coordinator Orientation</a:t>
          </a:r>
          <a:endParaRPr lang="en-US" sz="1300" b="1" kern="1200">
            <a:solidFill>
              <a:schemeClr val="tx1"/>
            </a:solidFill>
          </a:endParaRPr>
        </a:p>
      </dsp:txBody>
      <dsp:txXfrm>
        <a:off x="429628" y="1106039"/>
        <a:ext cx="1635275" cy="595833"/>
      </dsp:txXfrm>
    </dsp:sp>
    <dsp:sp modelId="{2A107175-FE0D-48E9-B1E6-F78A8861E760}">
      <dsp:nvSpPr>
        <dsp:cNvPr id="0" name=""/>
        <dsp:cNvSpPr/>
      </dsp:nvSpPr>
      <dsp:spPr>
        <a:xfrm>
          <a:off x="2385949" y="236784"/>
          <a:ext cx="2016059" cy="650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Black"/>
            </a:rPr>
            <a:t>CALPADS</a:t>
          </a:r>
          <a:endParaRPr lang="en-US" sz="1800" kern="1200"/>
        </a:p>
      </dsp:txBody>
      <dsp:txXfrm>
        <a:off x="2405005" y="255840"/>
        <a:ext cx="1977947" cy="612498"/>
      </dsp:txXfrm>
    </dsp:sp>
    <dsp:sp modelId="{166A563D-EBF5-4B94-A19E-FD8C217212C0}">
      <dsp:nvSpPr>
        <dsp:cNvPr id="0" name=""/>
        <dsp:cNvSpPr/>
      </dsp:nvSpPr>
      <dsp:spPr>
        <a:xfrm>
          <a:off x="2587555" y="887394"/>
          <a:ext cx="201605" cy="487957"/>
        </a:xfrm>
        <a:custGeom>
          <a:avLst/>
          <a:gdLst/>
          <a:ahLst/>
          <a:cxnLst/>
          <a:rect l="0" t="0" r="0" b="0"/>
          <a:pathLst>
            <a:path>
              <a:moveTo>
                <a:pt x="0" y="0"/>
              </a:moveTo>
              <a:lnTo>
                <a:pt x="0" y="487957"/>
              </a:lnTo>
              <a:lnTo>
                <a:pt x="201605"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789161" y="1050047"/>
          <a:ext cx="1672349"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CALPADS Basics</a:t>
          </a:r>
        </a:p>
      </dsp:txBody>
      <dsp:txXfrm>
        <a:off x="2808217" y="1069103"/>
        <a:ext cx="1634237" cy="612498"/>
      </dsp:txXfrm>
    </dsp:sp>
    <dsp:sp modelId="{76FC1566-7BD6-408D-B551-8DE3303DCB94}">
      <dsp:nvSpPr>
        <dsp:cNvPr id="0" name=""/>
        <dsp:cNvSpPr/>
      </dsp:nvSpPr>
      <dsp:spPr>
        <a:xfrm>
          <a:off x="2587555" y="887394"/>
          <a:ext cx="201605" cy="1330833"/>
        </a:xfrm>
        <a:custGeom>
          <a:avLst/>
          <a:gdLst/>
          <a:ahLst/>
          <a:cxnLst/>
          <a:rect l="0" t="0" r="0" b="0"/>
          <a:pathLst>
            <a:path>
              <a:moveTo>
                <a:pt x="0" y="0"/>
              </a:moveTo>
              <a:lnTo>
                <a:pt x="0" y="1330833"/>
              </a:lnTo>
              <a:lnTo>
                <a:pt x="201605" y="1330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789161" y="1779635"/>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Fall-1 Data Population (Student Profile)</a:t>
          </a:r>
        </a:p>
      </dsp:txBody>
      <dsp:txXfrm>
        <a:off x="2814853" y="1805327"/>
        <a:ext cx="1620965" cy="825801"/>
      </dsp:txXfrm>
    </dsp:sp>
    <dsp:sp modelId="{5F4FE63E-D045-4FE0-BED7-AC233FA05BC5}">
      <dsp:nvSpPr>
        <dsp:cNvPr id="0" name=""/>
        <dsp:cNvSpPr/>
      </dsp:nvSpPr>
      <dsp:spPr>
        <a:xfrm>
          <a:off x="2587555" y="887394"/>
          <a:ext cx="201605" cy="2370671"/>
        </a:xfrm>
        <a:custGeom>
          <a:avLst/>
          <a:gdLst/>
          <a:ahLst/>
          <a:cxnLst/>
          <a:rect l="0" t="0" r="0" b="0"/>
          <a:pathLst>
            <a:path>
              <a:moveTo>
                <a:pt x="0" y="0"/>
              </a:moveTo>
              <a:lnTo>
                <a:pt x="0" y="2370671"/>
              </a:lnTo>
              <a:lnTo>
                <a:pt x="201605" y="23706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789161" y="2819473"/>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Fall-2 Data Population</a:t>
          </a:r>
        </a:p>
      </dsp:txBody>
      <dsp:txXfrm>
        <a:off x="2814853" y="2845165"/>
        <a:ext cx="1620965" cy="825801"/>
      </dsp:txXfrm>
    </dsp:sp>
    <dsp:sp modelId="{9E6FFCEF-14C4-4F2A-8F10-F03942A96040}">
      <dsp:nvSpPr>
        <dsp:cNvPr id="0" name=""/>
        <dsp:cNvSpPr/>
      </dsp:nvSpPr>
      <dsp:spPr>
        <a:xfrm>
          <a:off x="2587555" y="887394"/>
          <a:ext cx="201605" cy="3436370"/>
        </a:xfrm>
        <a:custGeom>
          <a:avLst/>
          <a:gdLst/>
          <a:ahLst/>
          <a:cxnLst/>
          <a:rect l="0" t="0" r="0" b="0"/>
          <a:pathLst>
            <a:path>
              <a:moveTo>
                <a:pt x="0" y="0"/>
              </a:moveTo>
              <a:lnTo>
                <a:pt x="0" y="3436370"/>
              </a:lnTo>
              <a:lnTo>
                <a:pt x="201605" y="3436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789161" y="3942986"/>
          <a:ext cx="1708971" cy="761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EOY 1-4 Data Population</a:t>
          </a:r>
        </a:p>
      </dsp:txBody>
      <dsp:txXfrm>
        <a:off x="2811466" y="3965291"/>
        <a:ext cx="1664361" cy="716948"/>
      </dsp:txXfrm>
    </dsp:sp>
    <dsp:sp modelId="{D28F4D2B-4D8C-4E79-A3B1-345270D64899}">
      <dsp:nvSpPr>
        <dsp:cNvPr id="0" name=""/>
        <dsp:cNvSpPr/>
      </dsp:nvSpPr>
      <dsp:spPr>
        <a:xfrm>
          <a:off x="4727313" y="236784"/>
          <a:ext cx="1836217" cy="650610"/>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Arial Black"/>
            </a:rPr>
            <a:t>Data Privacy</a:t>
          </a:r>
          <a:endParaRPr lang="en-US" sz="1800" b="1" kern="1200"/>
        </a:p>
      </dsp:txBody>
      <dsp:txXfrm>
        <a:off x="4746369" y="255840"/>
        <a:ext cx="1798105" cy="612498"/>
      </dsp:txXfrm>
    </dsp:sp>
    <dsp:sp modelId="{FEDE4DAC-20DE-4C50-BB04-8D8E833DE45A}">
      <dsp:nvSpPr>
        <dsp:cNvPr id="0" name=""/>
        <dsp:cNvSpPr/>
      </dsp:nvSpPr>
      <dsp:spPr>
        <a:xfrm>
          <a:off x="4910935" y="887394"/>
          <a:ext cx="156774" cy="499473"/>
        </a:xfrm>
        <a:custGeom>
          <a:avLst/>
          <a:gdLst/>
          <a:ahLst/>
          <a:cxnLst/>
          <a:rect l="0" t="0" r="0" b="0"/>
          <a:pathLst>
            <a:path>
              <a:moveTo>
                <a:pt x="0" y="0"/>
              </a:moveTo>
              <a:lnTo>
                <a:pt x="0" y="499473"/>
              </a:lnTo>
              <a:lnTo>
                <a:pt x="156774" y="4994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5067710" y="1065173"/>
          <a:ext cx="1696770" cy="64338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tx1"/>
              </a:solidFill>
              <a:latin typeface="+mn-lt"/>
            </a:rPr>
            <a:t>LEA Admin </a:t>
          </a:r>
          <a:r>
            <a:rPr lang="en-US" sz="1300" b="0" kern="1200">
              <a:solidFill>
                <a:schemeClr val="tx1"/>
              </a:solidFill>
            </a:rPr>
            <a:t>Data Privacy</a:t>
          </a:r>
        </a:p>
      </dsp:txBody>
      <dsp:txXfrm>
        <a:off x="5086554" y="1084017"/>
        <a:ext cx="1659082" cy="605700"/>
      </dsp:txXfrm>
    </dsp:sp>
    <dsp:sp modelId="{41B5A6EE-3AC8-4175-8E14-AF465DEA0655}">
      <dsp:nvSpPr>
        <dsp:cNvPr id="0" name=""/>
        <dsp:cNvSpPr/>
      </dsp:nvSpPr>
      <dsp:spPr>
        <a:xfrm>
          <a:off x="4910935" y="887394"/>
          <a:ext cx="183621" cy="1293998"/>
        </a:xfrm>
        <a:custGeom>
          <a:avLst/>
          <a:gdLst/>
          <a:ahLst/>
          <a:cxnLst/>
          <a:rect l="0" t="0" r="0" b="0"/>
          <a:pathLst>
            <a:path>
              <a:moveTo>
                <a:pt x="0" y="0"/>
              </a:moveTo>
              <a:lnTo>
                <a:pt x="0" y="1293998"/>
              </a:lnTo>
              <a:lnTo>
                <a:pt x="183621" y="1293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5094557" y="1856088"/>
          <a:ext cx="1701486"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prstClr val="black">
                  <a:hueOff val="0"/>
                  <a:satOff val="0"/>
                  <a:lumOff val="0"/>
                  <a:alphaOff val="0"/>
                </a:prstClr>
              </a:solidFill>
              <a:latin typeface="Tahoma"/>
              <a:ea typeface="+mn-ea"/>
              <a:cs typeface="+mn-cs"/>
            </a:rPr>
            <a:t>SELPA Data Privacy</a:t>
          </a:r>
        </a:p>
      </dsp:txBody>
      <dsp:txXfrm>
        <a:off x="5113613" y="1875144"/>
        <a:ext cx="1663374" cy="612498"/>
      </dsp:txXfrm>
    </dsp:sp>
    <dsp:sp modelId="{5FE69C41-8302-4ED9-B1A7-D79F37FF95A6}">
      <dsp:nvSpPr>
        <dsp:cNvPr id="0" name=""/>
        <dsp:cNvSpPr/>
      </dsp:nvSpPr>
      <dsp:spPr>
        <a:xfrm>
          <a:off x="6888836" y="236784"/>
          <a:ext cx="2077229" cy="650610"/>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Data Collections</a:t>
          </a:r>
        </a:p>
      </dsp:txBody>
      <dsp:txXfrm>
        <a:off x="6907892" y="255840"/>
        <a:ext cx="2039117" cy="612498"/>
      </dsp:txXfrm>
    </dsp:sp>
    <dsp:sp modelId="{28202B14-6AC1-4BB3-9DAE-4338390CA4B2}">
      <dsp:nvSpPr>
        <dsp:cNvPr id="0" name=""/>
        <dsp:cNvSpPr/>
      </dsp:nvSpPr>
      <dsp:spPr>
        <a:xfrm>
          <a:off x="7096559" y="887394"/>
          <a:ext cx="207722" cy="640148"/>
        </a:xfrm>
        <a:custGeom>
          <a:avLst/>
          <a:gdLst/>
          <a:ahLst/>
          <a:cxnLst/>
          <a:rect l="0" t="0" r="0" b="0"/>
          <a:pathLst>
            <a:path>
              <a:moveTo>
                <a:pt x="0" y="0"/>
              </a:moveTo>
              <a:lnTo>
                <a:pt x="0" y="640148"/>
              </a:lnTo>
              <a:lnTo>
                <a:pt x="207722" y="640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04282" y="1050047"/>
          <a:ext cx="1661783" cy="954991"/>
        </a:xfrm>
        <a:prstGeom prst="roundRect">
          <a:avLst>
            <a:gd name="adj" fmla="val 10000"/>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a:t>Advanced</a:t>
          </a:r>
        </a:p>
      </dsp:txBody>
      <dsp:txXfrm>
        <a:off x="7332253" y="1078018"/>
        <a:ext cx="1605841" cy="899049"/>
      </dsp:txXfrm>
    </dsp:sp>
    <dsp:sp modelId="{A7778865-4877-4310-A7B6-119D0E6097AB}">
      <dsp:nvSpPr>
        <dsp:cNvPr id="0" name=""/>
        <dsp:cNvSpPr/>
      </dsp:nvSpPr>
      <dsp:spPr>
        <a:xfrm>
          <a:off x="7096559" y="887394"/>
          <a:ext cx="207722" cy="1875540"/>
        </a:xfrm>
        <a:custGeom>
          <a:avLst/>
          <a:gdLst/>
          <a:ahLst/>
          <a:cxnLst/>
          <a:rect l="0" t="0" r="0" b="0"/>
          <a:pathLst>
            <a:path>
              <a:moveTo>
                <a:pt x="0" y="0"/>
              </a:moveTo>
              <a:lnTo>
                <a:pt x="0" y="1875540"/>
              </a:lnTo>
              <a:lnTo>
                <a:pt x="207722" y="18755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304282" y="2167691"/>
          <a:ext cx="1661783" cy="1190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2</a:t>
          </a:r>
        </a:p>
        <a:p>
          <a:pPr marL="114300" lvl="1" indent="-114300" algn="ctr" defTabSz="577850">
            <a:lnSpc>
              <a:spcPct val="90000"/>
            </a:lnSpc>
            <a:spcBef>
              <a:spcPct val="0"/>
            </a:spcBef>
            <a:spcAft>
              <a:spcPct val="15000"/>
            </a:spcAft>
            <a:buChar char="•"/>
          </a:pPr>
          <a:r>
            <a:rPr lang="en-US" sz="1300" kern="1200"/>
            <a:t>Data Population</a:t>
          </a:r>
        </a:p>
        <a:p>
          <a:pPr marL="114300" lvl="1" indent="-114300" algn="ctr" defTabSz="577850">
            <a:lnSpc>
              <a:spcPct val="90000"/>
            </a:lnSpc>
            <a:spcBef>
              <a:spcPct val="0"/>
            </a:spcBef>
            <a:spcAft>
              <a:spcPct val="15000"/>
            </a:spcAft>
            <a:buChar char="•"/>
          </a:pPr>
          <a:r>
            <a:rPr lang="en-US" sz="1300" kern="1200"/>
            <a:t>Reporting and Certification</a:t>
          </a:r>
        </a:p>
        <a:p>
          <a:pPr marL="114300" lvl="1" indent="-114300" algn="ctr" defTabSz="577850">
            <a:lnSpc>
              <a:spcPct val="90000"/>
            </a:lnSpc>
            <a:spcBef>
              <a:spcPct val="0"/>
            </a:spcBef>
            <a:spcAft>
              <a:spcPct val="15000"/>
            </a:spcAft>
            <a:buChar char="•"/>
          </a:pPr>
          <a:r>
            <a:rPr lang="en-US" sz="1300" kern="1200"/>
            <a:t>Advanced</a:t>
          </a:r>
        </a:p>
      </dsp:txBody>
      <dsp:txXfrm>
        <a:off x="7339150" y="2202559"/>
        <a:ext cx="1592047" cy="1120750"/>
      </dsp:txXfrm>
    </dsp:sp>
    <dsp:sp modelId="{DF13BE71-12D8-4C6D-98B0-E887EFA96535}">
      <dsp:nvSpPr>
        <dsp:cNvPr id="0" name=""/>
        <dsp:cNvSpPr/>
      </dsp:nvSpPr>
      <dsp:spPr>
        <a:xfrm>
          <a:off x="7096559" y="887394"/>
          <a:ext cx="207722" cy="3394422"/>
        </a:xfrm>
        <a:custGeom>
          <a:avLst/>
          <a:gdLst/>
          <a:ahLst/>
          <a:cxnLst/>
          <a:rect l="0" t="0" r="0" b="0"/>
          <a:pathLst>
            <a:path>
              <a:moveTo>
                <a:pt x="0" y="0"/>
              </a:moveTo>
              <a:lnTo>
                <a:pt x="0" y="3394422"/>
              </a:lnTo>
              <a:lnTo>
                <a:pt x="207722" y="33944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04282" y="3520831"/>
          <a:ext cx="1661783" cy="1521972"/>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a:t>EOY 2 &amp; 3 Reporting and Certification</a:t>
          </a:r>
        </a:p>
        <a:p>
          <a:pPr marL="114300" lvl="1" indent="-114300" algn="ctr" defTabSz="577850">
            <a:lnSpc>
              <a:spcPct val="90000"/>
            </a:lnSpc>
            <a:spcBef>
              <a:spcPct val="0"/>
            </a:spcBef>
            <a:spcAft>
              <a:spcPct val="15000"/>
            </a:spcAft>
            <a:buChar char="•"/>
          </a:pPr>
          <a:r>
            <a:rPr lang="en-US" sz="1300" kern="1200"/>
            <a:t>EOY 1 Reporting and Certification</a:t>
          </a:r>
        </a:p>
        <a:p>
          <a:pPr marL="114300" lvl="1" indent="-114300" algn="ctr" defTabSz="577850">
            <a:lnSpc>
              <a:spcPct val="90000"/>
            </a:lnSpc>
            <a:spcBef>
              <a:spcPct val="0"/>
            </a:spcBef>
            <a:spcAft>
              <a:spcPct val="15000"/>
            </a:spcAft>
            <a:buChar char="•"/>
          </a:pPr>
          <a:r>
            <a:rPr lang="en-US" sz="1300" kern="1200"/>
            <a:t>EOY Advanced</a:t>
          </a:r>
        </a:p>
      </dsp:txBody>
      <dsp:txXfrm>
        <a:off x="7348859" y="3565408"/>
        <a:ext cx="1572629" cy="1432818"/>
      </dsp:txXfrm>
    </dsp:sp>
    <dsp:sp modelId="{BA2FC38C-5A59-41BB-B2FE-C9C8C019FE92}">
      <dsp:nvSpPr>
        <dsp:cNvPr id="0" name=""/>
        <dsp:cNvSpPr/>
      </dsp:nvSpPr>
      <dsp:spPr>
        <a:xfrm>
          <a:off x="9291371" y="236784"/>
          <a:ext cx="1780095" cy="650610"/>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Advanced</a:t>
          </a:r>
        </a:p>
      </dsp:txBody>
      <dsp:txXfrm>
        <a:off x="9310427" y="255840"/>
        <a:ext cx="1741983" cy="612498"/>
      </dsp:txXfrm>
    </dsp:sp>
    <dsp:sp modelId="{BA3C272B-145C-4833-A8A5-4153CCFEF045}">
      <dsp:nvSpPr>
        <dsp:cNvPr id="0" name=""/>
        <dsp:cNvSpPr/>
      </dsp:nvSpPr>
      <dsp:spPr>
        <a:xfrm>
          <a:off x="9469380" y="887394"/>
          <a:ext cx="178009" cy="487957"/>
        </a:xfrm>
        <a:custGeom>
          <a:avLst/>
          <a:gdLst/>
          <a:ahLst/>
          <a:cxnLst/>
          <a:rect l="0" t="0" r="0" b="0"/>
          <a:pathLst>
            <a:path>
              <a:moveTo>
                <a:pt x="0" y="0"/>
              </a:moveTo>
              <a:lnTo>
                <a:pt x="0" y="487957"/>
              </a:lnTo>
              <a:lnTo>
                <a:pt x="178009"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647390" y="1050047"/>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CALPADS Documentation</a:t>
          </a:r>
        </a:p>
      </dsp:txBody>
      <dsp:txXfrm>
        <a:off x="9666446" y="1069103"/>
        <a:ext cx="1654453" cy="612498"/>
      </dsp:txXfrm>
    </dsp:sp>
    <dsp:sp modelId="{F8CBB1BE-349E-4466-BC3E-29C3A0C28C59}">
      <dsp:nvSpPr>
        <dsp:cNvPr id="0" name=""/>
        <dsp:cNvSpPr/>
      </dsp:nvSpPr>
      <dsp:spPr>
        <a:xfrm>
          <a:off x="9469380" y="887394"/>
          <a:ext cx="178009" cy="1301220"/>
        </a:xfrm>
        <a:custGeom>
          <a:avLst/>
          <a:gdLst/>
          <a:ahLst/>
          <a:cxnLst/>
          <a:rect l="0" t="0" r="0" b="0"/>
          <a:pathLst>
            <a:path>
              <a:moveTo>
                <a:pt x="0" y="0"/>
              </a:moveTo>
              <a:lnTo>
                <a:pt x="0" y="1301220"/>
              </a:lnTo>
              <a:lnTo>
                <a:pt x="178009" y="1301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647390" y="1863310"/>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Troubleshooting CALPADS Errors</a:t>
          </a:r>
        </a:p>
      </dsp:txBody>
      <dsp:txXfrm>
        <a:off x="9666446" y="1882366"/>
        <a:ext cx="1654453" cy="61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706E1-6B81-4A38-A194-521E4C9AEE61}">
      <dsp:nvSpPr>
        <dsp:cNvPr id="0" name=""/>
        <dsp:cNvSpPr/>
      </dsp:nvSpPr>
      <dsp:spPr>
        <a:xfrm rot="10800000">
          <a:off x="824520" y="2968"/>
          <a:ext cx="6961558" cy="1526975"/>
        </a:xfrm>
        <a:prstGeom prst="homePlate">
          <a:avLst/>
        </a:prstGeom>
        <a:solidFill>
          <a:srgbClr val="F4ECE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46C1BD"/>
              </a:solidFill>
            </a:rPr>
            <a:t>Local Control Funding Formula (LCFF)</a:t>
          </a:r>
        </a:p>
        <a:p>
          <a:pPr marL="171450" lvl="1" indent="-171450" algn="l" defTabSz="800100">
            <a:lnSpc>
              <a:spcPct val="90000"/>
            </a:lnSpc>
            <a:spcBef>
              <a:spcPct val="0"/>
            </a:spcBef>
            <a:spcAft>
              <a:spcPct val="15000"/>
            </a:spcAft>
            <a:buChar char="•"/>
          </a:pPr>
          <a:r>
            <a:rPr lang="en-US" sz="1800" kern="1200">
              <a:solidFill>
                <a:schemeClr val="tx1">
                  <a:lumMod val="75000"/>
                  <a:lumOff val="25000"/>
                </a:schemeClr>
              </a:solidFill>
            </a:rPr>
            <a:t>2013 - Governs school financing, provided for local decision-making, and measuring school progress broadly.</a:t>
          </a:r>
        </a:p>
      </dsp:txBody>
      <dsp:txXfrm rot="10800000">
        <a:off x="1206264" y="2968"/>
        <a:ext cx="6579814" cy="1526975"/>
      </dsp:txXfrm>
    </dsp:sp>
    <dsp:sp modelId="{097EB100-04AC-4F87-B299-66000192466D}">
      <dsp:nvSpPr>
        <dsp:cNvPr id="0" name=""/>
        <dsp:cNvSpPr/>
      </dsp:nvSpPr>
      <dsp:spPr>
        <a:xfrm>
          <a:off x="462575" y="310111"/>
          <a:ext cx="912689" cy="91268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6196E6D-2BA2-48C3-B0CE-8C5318B6B5CC}">
      <dsp:nvSpPr>
        <dsp:cNvPr id="0" name=""/>
        <dsp:cNvSpPr/>
      </dsp:nvSpPr>
      <dsp:spPr>
        <a:xfrm rot="10800000">
          <a:off x="824520" y="1802388"/>
          <a:ext cx="6961558" cy="1648637"/>
        </a:xfrm>
        <a:prstGeom prst="homePlate">
          <a:avLst/>
        </a:prstGeom>
        <a:solidFill>
          <a:srgbClr val="F0EBF4"/>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FF735D"/>
              </a:solidFill>
            </a:rPr>
            <a:t>Every Student Succeeds Act (ESSA)</a:t>
          </a:r>
        </a:p>
        <a:p>
          <a:pPr marL="171450" lvl="1" indent="-171450" algn="l" defTabSz="800100">
            <a:lnSpc>
              <a:spcPct val="90000"/>
            </a:lnSpc>
            <a:spcBef>
              <a:spcPct val="0"/>
            </a:spcBef>
            <a:spcAft>
              <a:spcPct val="15000"/>
            </a:spcAft>
            <a:buChar char="•"/>
          </a:pPr>
          <a:r>
            <a:rPr lang="en-US" sz="1800" kern="1200">
              <a:solidFill>
                <a:schemeClr val="tx1">
                  <a:lumMod val="75000"/>
                  <a:lumOff val="25000"/>
                </a:schemeClr>
              </a:solidFill>
            </a:rPr>
            <a:t>2015 – Reauthorization of the Elementary and Secondary Education Act (ESEA), replaced NCLB.</a:t>
          </a:r>
        </a:p>
        <a:p>
          <a:pPr marL="171450" lvl="1" indent="-171450" algn="l" defTabSz="800100">
            <a:lnSpc>
              <a:spcPct val="90000"/>
            </a:lnSpc>
            <a:spcBef>
              <a:spcPct val="0"/>
            </a:spcBef>
            <a:spcAft>
              <a:spcPct val="15000"/>
            </a:spcAft>
            <a:buChar char="•"/>
          </a:pPr>
          <a:r>
            <a:rPr lang="en-US" sz="1800" b="0" i="0" u="none" strike="noStrike" kern="1200">
              <a:solidFill>
                <a:schemeClr val="tx1">
                  <a:lumMod val="75000"/>
                  <a:lumOff val="25000"/>
                </a:schemeClr>
              </a:solidFill>
              <a:effectLst/>
              <a:latin typeface="+mn-lt"/>
              <a:ea typeface="+mn-ea"/>
              <a:cs typeface="+mn-cs"/>
            </a:rPr>
            <a:t>Provides for accountability and action to effect positive change in the lowest-performing schools.</a:t>
          </a:r>
          <a:endParaRPr lang="en-US" sz="1800" kern="1200">
            <a:solidFill>
              <a:schemeClr val="tx1">
                <a:lumMod val="75000"/>
                <a:lumOff val="25000"/>
              </a:schemeClr>
            </a:solidFill>
          </a:endParaRPr>
        </a:p>
      </dsp:txBody>
      <dsp:txXfrm rot="10800000">
        <a:off x="1236679" y="1802388"/>
        <a:ext cx="6549399" cy="1648637"/>
      </dsp:txXfrm>
    </dsp:sp>
    <dsp:sp modelId="{E8674CAA-04B4-4E13-9F4C-02711627F086}">
      <dsp:nvSpPr>
        <dsp:cNvPr id="0" name=""/>
        <dsp:cNvSpPr/>
      </dsp:nvSpPr>
      <dsp:spPr>
        <a:xfrm>
          <a:off x="462575" y="2170362"/>
          <a:ext cx="912689" cy="912689"/>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BF4C08E-84EE-4DC4-BC8D-233C55B1195F}">
      <dsp:nvSpPr>
        <dsp:cNvPr id="0" name=""/>
        <dsp:cNvSpPr/>
      </dsp:nvSpPr>
      <dsp:spPr>
        <a:xfrm rot="10800000">
          <a:off x="824520" y="3723471"/>
          <a:ext cx="6961558" cy="1217035"/>
        </a:xfrm>
        <a:prstGeom prst="homePlate">
          <a:avLst/>
        </a:prstGeom>
        <a:solidFill>
          <a:srgbClr val="EFF1FA"/>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2471"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555FAD"/>
              </a:solidFill>
            </a:rPr>
            <a:t>No Child Left Behind (NCLB)</a:t>
          </a:r>
        </a:p>
        <a:p>
          <a:pPr marL="171450" lvl="1" indent="-171450" algn="l" defTabSz="800100">
            <a:lnSpc>
              <a:spcPct val="90000"/>
            </a:lnSpc>
            <a:spcBef>
              <a:spcPct val="0"/>
            </a:spcBef>
            <a:spcAft>
              <a:spcPct val="15000"/>
            </a:spcAft>
            <a:buChar char="•"/>
          </a:pPr>
          <a:r>
            <a:rPr lang="en-US" sz="1800" kern="1200">
              <a:solidFill>
                <a:schemeClr val="tx1">
                  <a:lumMod val="75000"/>
                  <a:lumOff val="25000"/>
                </a:schemeClr>
              </a:solidFill>
            </a:rPr>
            <a:t>2002 - </a:t>
          </a:r>
          <a:r>
            <a:rPr lang="en-US" sz="1800" b="0" i="0" u="none" kern="1200">
              <a:solidFill>
                <a:schemeClr val="tx1">
                  <a:lumMod val="75000"/>
                  <a:lumOff val="25000"/>
                </a:schemeClr>
              </a:solidFill>
            </a:rPr>
            <a:t>Put measures in place to expose achievement gaps among traditionally underserved students and their peers. </a:t>
          </a:r>
          <a:endParaRPr lang="en-US" sz="1800" kern="1200">
            <a:solidFill>
              <a:schemeClr val="tx1">
                <a:lumMod val="75000"/>
                <a:lumOff val="25000"/>
              </a:schemeClr>
            </a:solidFill>
          </a:endParaRPr>
        </a:p>
      </dsp:txBody>
      <dsp:txXfrm rot="10800000">
        <a:off x="1128779" y="3723471"/>
        <a:ext cx="6657299" cy="1217035"/>
      </dsp:txXfrm>
    </dsp:sp>
    <dsp:sp modelId="{16FC6082-1341-4E0F-ACC1-74A1EB95FFF2}">
      <dsp:nvSpPr>
        <dsp:cNvPr id="0" name=""/>
        <dsp:cNvSpPr/>
      </dsp:nvSpPr>
      <dsp:spPr>
        <a:xfrm>
          <a:off x="462575" y="3875644"/>
          <a:ext cx="912689" cy="912689"/>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9E6FA-9B5E-4F50-82B9-7FB2CCE30AD6}">
      <dsp:nvSpPr>
        <dsp:cNvPr id="0" name=""/>
        <dsp:cNvSpPr/>
      </dsp:nvSpPr>
      <dsp:spPr>
        <a:xfrm>
          <a:off x="3250" y="0"/>
          <a:ext cx="3127213" cy="4756825"/>
        </a:xfrm>
        <a:prstGeom prst="roundRect">
          <a:avLst>
            <a:gd name="adj" fmla="val 10000"/>
          </a:avLst>
        </a:prstGeom>
        <a:solidFill>
          <a:srgbClr val="F4ECEF"/>
        </a:solidFill>
        <a:ln>
          <a:noFill/>
        </a:ln>
        <a:effectLst>
          <a:outerShdw blurRad="63500" algn="ctr"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174A9F"/>
              </a:solidFill>
              <a:latin typeface="Arial"/>
              <a:ea typeface="+mn-ea"/>
              <a:cs typeface="+mn-cs"/>
            </a:rPr>
            <a:t>Title I Part A Basic Targeted</a:t>
          </a:r>
        </a:p>
      </dsp:txBody>
      <dsp:txXfrm>
        <a:off x="3250" y="0"/>
        <a:ext cx="3127213" cy="1427047"/>
      </dsp:txXfrm>
    </dsp:sp>
    <dsp:sp modelId="{E81CA0BE-D010-46B6-8A3B-852097E280E1}">
      <dsp:nvSpPr>
        <dsp:cNvPr id="0" name=""/>
        <dsp:cNvSpPr/>
      </dsp:nvSpPr>
      <dsp:spPr>
        <a:xfrm>
          <a:off x="315972" y="1428441"/>
          <a:ext cx="2501770" cy="1434247"/>
        </a:xfrm>
        <a:prstGeom prst="roundRect">
          <a:avLst>
            <a:gd name="adj" fmla="val 10000"/>
          </a:avLst>
        </a:prstGeom>
        <a:solidFill>
          <a:srgbClr val="555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Submit Program 122 record</a:t>
          </a:r>
        </a:p>
      </dsp:txBody>
      <dsp:txXfrm>
        <a:off x="357980" y="1470449"/>
        <a:ext cx="2417754" cy="1350231"/>
      </dsp:txXfrm>
    </dsp:sp>
    <dsp:sp modelId="{59122518-48EC-4D01-8DD9-3278D2F34037}">
      <dsp:nvSpPr>
        <dsp:cNvPr id="0" name=""/>
        <dsp:cNvSpPr/>
      </dsp:nvSpPr>
      <dsp:spPr>
        <a:xfrm>
          <a:off x="315972" y="3083342"/>
          <a:ext cx="2501770" cy="1434247"/>
        </a:xfrm>
        <a:prstGeom prst="roundRect">
          <a:avLst>
            <a:gd name="adj" fmla="val 10000"/>
          </a:avLst>
        </a:prstGeom>
        <a:solidFill>
          <a:srgbClr val="555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Review Report 5.2</a:t>
          </a:r>
        </a:p>
      </dsp:txBody>
      <dsp:txXfrm>
        <a:off x="357980" y="3125350"/>
        <a:ext cx="2417754" cy="1350231"/>
      </dsp:txXfrm>
    </dsp:sp>
    <dsp:sp modelId="{52781D21-4EC0-46FC-8AAD-167C00AA249E}">
      <dsp:nvSpPr>
        <dsp:cNvPr id="0" name=""/>
        <dsp:cNvSpPr/>
      </dsp:nvSpPr>
      <dsp:spPr>
        <a:xfrm>
          <a:off x="3365004" y="0"/>
          <a:ext cx="3127213" cy="4756825"/>
        </a:xfrm>
        <a:prstGeom prst="roundRect">
          <a:avLst>
            <a:gd name="adj" fmla="val 10000"/>
          </a:avLst>
        </a:prstGeom>
        <a:solidFill>
          <a:srgbClr val="F4ECEF"/>
        </a:solidFill>
        <a:ln>
          <a:noFill/>
        </a:ln>
        <a:effectLst>
          <a:outerShdw blurRad="63500" algn="ctr"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174A9F"/>
              </a:solidFill>
              <a:latin typeface="Arial"/>
              <a:ea typeface="+mn-ea"/>
              <a:cs typeface="+mn-cs"/>
            </a:rPr>
            <a:t>Title I Part A Basic School wide</a:t>
          </a:r>
        </a:p>
      </dsp:txBody>
      <dsp:txXfrm>
        <a:off x="3365004" y="0"/>
        <a:ext cx="3127213" cy="1427047"/>
      </dsp:txXfrm>
    </dsp:sp>
    <dsp:sp modelId="{2E23C30F-644A-4E0B-972A-EB164D68577B}">
      <dsp:nvSpPr>
        <dsp:cNvPr id="0" name=""/>
        <dsp:cNvSpPr/>
      </dsp:nvSpPr>
      <dsp:spPr>
        <a:xfrm>
          <a:off x="3677726" y="1428441"/>
          <a:ext cx="2501770" cy="1434247"/>
        </a:xfrm>
        <a:prstGeom prst="roundRect">
          <a:avLst>
            <a:gd name="adj" fmla="val 1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Do not submit program record.</a:t>
          </a:r>
        </a:p>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Certify in CARS that school is operating as a school wide school</a:t>
          </a:r>
          <a:r>
            <a:rPr lang="en-US" sz="2800" kern="1200" dirty="0">
              <a:solidFill>
                <a:srgbClr val="FFFFFF"/>
              </a:solidFill>
              <a:latin typeface="Arial"/>
              <a:ea typeface="+mn-ea"/>
              <a:cs typeface="+mn-cs"/>
            </a:rPr>
            <a:t>.</a:t>
          </a:r>
        </a:p>
      </dsp:txBody>
      <dsp:txXfrm>
        <a:off x="3719734" y="1470449"/>
        <a:ext cx="2417754" cy="1350231"/>
      </dsp:txXfrm>
    </dsp:sp>
    <dsp:sp modelId="{8D739515-ABAC-4C90-9BFE-51FFB8DF27B6}">
      <dsp:nvSpPr>
        <dsp:cNvPr id="0" name=""/>
        <dsp:cNvSpPr/>
      </dsp:nvSpPr>
      <dsp:spPr>
        <a:xfrm>
          <a:off x="3677726" y="3083342"/>
          <a:ext cx="2501770" cy="1434247"/>
        </a:xfrm>
        <a:prstGeom prst="roundRect">
          <a:avLst>
            <a:gd name="adj" fmla="val 1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Review Report 5.1. Upon CARS certification, total school enrollment count should automatically reflect under the School wide column. </a:t>
          </a:r>
        </a:p>
      </dsp:txBody>
      <dsp:txXfrm>
        <a:off x="3719734" y="3125350"/>
        <a:ext cx="2417754" cy="1350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392" y="37349"/>
          <a:ext cx="2054123" cy="691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Report 5.1</a:t>
          </a:r>
        </a:p>
      </dsp:txBody>
      <dsp:txXfrm>
        <a:off x="2392" y="37349"/>
        <a:ext cx="2054123" cy="460800"/>
      </dsp:txXfrm>
    </dsp:sp>
    <dsp:sp modelId="{D855765C-B141-4752-A6F4-0599DBFDE7C3}">
      <dsp:nvSpPr>
        <dsp:cNvPr id="0" name=""/>
        <dsp:cNvSpPr/>
      </dsp:nvSpPr>
      <dsp:spPr>
        <a:xfrm>
          <a:off x="423116" y="498150"/>
          <a:ext cx="2054123" cy="9504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Arial" charset="0"/>
              <a:cs typeface="Arial" charset="0"/>
            </a:rPr>
            <a:t>Program Participants - Count</a:t>
          </a:r>
          <a:endParaRPr lang="en-US" sz="1600" kern="1200" dirty="0"/>
        </a:p>
      </dsp:txBody>
      <dsp:txXfrm>
        <a:off x="450952" y="525986"/>
        <a:ext cx="1998451" cy="894728"/>
      </dsp:txXfrm>
    </dsp:sp>
    <dsp:sp modelId="{8A08EA44-FA54-40E4-9350-8DC7E4BDB9DA}">
      <dsp:nvSpPr>
        <dsp:cNvPr id="0" name=""/>
        <dsp:cNvSpPr/>
      </dsp:nvSpPr>
      <dsp:spPr>
        <a:xfrm>
          <a:off x="2367913" y="12041"/>
          <a:ext cx="660163" cy="5114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367913" y="114324"/>
        <a:ext cx="506738" cy="306851"/>
      </dsp:txXfrm>
    </dsp:sp>
    <dsp:sp modelId="{70496DCB-9597-4D0E-9740-ED199833E1B4}">
      <dsp:nvSpPr>
        <dsp:cNvPr id="0" name=""/>
        <dsp:cNvSpPr/>
      </dsp:nvSpPr>
      <dsp:spPr>
        <a:xfrm>
          <a:off x="3302106" y="37349"/>
          <a:ext cx="2054123" cy="691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Report 5.3</a:t>
          </a:r>
        </a:p>
      </dsp:txBody>
      <dsp:txXfrm>
        <a:off x="3302106" y="37349"/>
        <a:ext cx="2054123" cy="460800"/>
      </dsp:txXfrm>
    </dsp:sp>
    <dsp:sp modelId="{B80A7B87-F8C4-42AE-A7FF-1AAE7CCF177F}">
      <dsp:nvSpPr>
        <dsp:cNvPr id="0" name=""/>
        <dsp:cNvSpPr/>
      </dsp:nvSpPr>
      <dsp:spPr>
        <a:xfrm>
          <a:off x="3725223" y="535499"/>
          <a:ext cx="2054123" cy="950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Arial" charset="0"/>
              <a:cs typeface="Arial" charset="0"/>
            </a:rPr>
            <a:t>Program Participants - Student List </a:t>
          </a:r>
          <a:endParaRPr lang="en-US" sz="1600" kern="1200" dirty="0"/>
        </a:p>
      </dsp:txBody>
      <dsp:txXfrm>
        <a:off x="3753059" y="563335"/>
        <a:ext cx="1998451" cy="894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0" y="6366"/>
          <a:ext cx="2087118" cy="5616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chemeClr val="bg1"/>
              </a:solidFill>
            </a:rPr>
            <a:t>Report 5.2</a:t>
          </a:r>
        </a:p>
      </dsp:txBody>
      <dsp:txXfrm>
        <a:off x="0" y="6366"/>
        <a:ext cx="2087118" cy="374400"/>
      </dsp:txXfrm>
    </dsp:sp>
    <dsp:sp modelId="{3C5AB487-31CD-4FC4-8109-6D6AE21AFC72}">
      <dsp:nvSpPr>
        <dsp:cNvPr id="0" name=""/>
        <dsp:cNvSpPr/>
      </dsp:nvSpPr>
      <dsp:spPr>
        <a:xfrm>
          <a:off x="427482" y="405000"/>
          <a:ext cx="2087118" cy="936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solidFill>
              <a:latin typeface="Arial" charset="0"/>
              <a:cs typeface="Arial" charset="0"/>
            </a:rPr>
            <a:t>Program Participants - NCLB Title I Part A Basic Targeted Education Services </a:t>
          </a:r>
          <a:endParaRPr lang="en-US" sz="1300" kern="1200" dirty="0"/>
        </a:p>
      </dsp:txBody>
      <dsp:txXfrm>
        <a:off x="454897" y="432415"/>
        <a:ext cx="2032288" cy="8811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0" y="0"/>
          <a:ext cx="2087118" cy="561600"/>
        </a:xfrm>
        <a:prstGeom prst="roundRect">
          <a:avLst>
            <a:gd name="adj" fmla="val 10000"/>
          </a:avLst>
        </a:prstGeom>
        <a:solidFill>
          <a:srgbClr val="00B050">
            <a:alpha val="86000"/>
          </a:srgbClr>
        </a:solidFill>
        <a:ln w="12700" cap="flat" cmpd="sng" algn="ctr">
          <a:solidFill>
            <a:srgbClr val="309F8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chemeClr val="bg1"/>
              </a:solidFill>
            </a:rPr>
            <a:t>DATAQUEST</a:t>
          </a:r>
        </a:p>
      </dsp:txBody>
      <dsp:txXfrm>
        <a:off x="0" y="0"/>
        <a:ext cx="2087118" cy="374400"/>
      </dsp:txXfrm>
    </dsp:sp>
    <dsp:sp modelId="{3C5AB487-31CD-4FC4-8109-6D6AE21AFC72}">
      <dsp:nvSpPr>
        <dsp:cNvPr id="0" name=""/>
        <dsp:cNvSpPr/>
      </dsp:nvSpPr>
      <dsp:spPr>
        <a:xfrm>
          <a:off x="427482" y="405000"/>
          <a:ext cx="2087118" cy="936000"/>
        </a:xfrm>
        <a:prstGeom prst="roundRect">
          <a:avLst>
            <a:gd name="adj" fmla="val 10000"/>
          </a:avLst>
        </a:prstGeom>
        <a:solidFill>
          <a:schemeClr val="lt1">
            <a:alpha val="90000"/>
            <a:hueOff val="0"/>
            <a:satOff val="0"/>
            <a:lumOff val="0"/>
            <a:alphaOff val="0"/>
          </a:schemeClr>
        </a:solidFill>
        <a:ln w="12700" cap="flat" cmpd="sng" algn="ctr">
          <a:solidFill>
            <a:srgbClr val="309F8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solidFill>
              <a:latin typeface="Arial" charset="0"/>
              <a:cs typeface="Arial" charset="0"/>
            </a:rPr>
            <a:t>Information is not reflected on a specific report but as a sub-group filter.</a:t>
          </a:r>
          <a:endParaRPr lang="en-US" sz="1300" kern="1200" dirty="0"/>
        </a:p>
      </dsp:txBody>
      <dsp:txXfrm>
        <a:off x="454897" y="432415"/>
        <a:ext cx="2032288" cy="8811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5/12/2020</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5/12/2020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e.ca.gov/fg/aa/co/cars.asp"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mailto:conappsupport@cde.ca.gov"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e.ca.gov/sp/sw/t1/title1ptaneglected.as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e.ca.gov/sp/eo/o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umentation.calpads.org/Reports/SnapshotODSReports/#eoy-2-report-mapping-guid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dea.ed.gov/"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cde.ca.gov/sp/se/qa/index.asp" TargetMode="External"/><Relationship Id="rId4" Type="http://schemas.openxmlformats.org/officeDocument/2006/relationships/hyperlink" Target="https://www.cde.ca.gov/eo/mn/mv/index.asp"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2.ed.gov/programs/innovation/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ed.gov/early-learning" TargetMode="External"/><Relationship Id="rId4" Type="http://schemas.openxmlformats.org/officeDocument/2006/relationships/hyperlink" Target="http://www2.ed.gov/programs/promiseneighborhoods/index.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EOY 2 Reporting and Certification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Education Program Code 192 will be used to meet Every Student Succeeds Act (ESSA) reporting requirements. LEAs are asked to submit these data if available. </a:t>
            </a:r>
          </a:p>
          <a:p>
            <a:pPr lvl="0"/>
            <a:r>
              <a:rPr lang="en-US" sz="1200" kern="1200" dirty="0">
                <a:solidFill>
                  <a:schemeClr val="tx1"/>
                </a:solidFill>
                <a:effectLst/>
                <a:latin typeface="+mn-lt"/>
                <a:ea typeface="+mn-ea"/>
                <a:cs typeface="+mn-cs"/>
              </a:rPr>
              <a:t>Eligibility is based on the parent’s most recent active military status</a:t>
            </a:r>
          </a:p>
          <a:p>
            <a:pPr lvl="0"/>
            <a:r>
              <a:rPr lang="en-US" sz="1200" kern="1200" dirty="0">
                <a:solidFill>
                  <a:schemeClr val="tx1"/>
                </a:solidFill>
                <a:effectLst/>
                <a:latin typeface="+mn-lt"/>
                <a:ea typeface="+mn-ea"/>
                <a:cs typeface="+mn-cs"/>
              </a:rPr>
              <a:t>The program start date must be on or after the student’s birthdate</a:t>
            </a:r>
          </a:p>
          <a:p>
            <a:pPr lvl="0"/>
            <a:r>
              <a:rPr lang="en-US" sz="1200" kern="1200" dirty="0">
                <a:solidFill>
                  <a:schemeClr val="tx1"/>
                </a:solidFill>
                <a:effectLst/>
                <a:latin typeface="+mn-lt"/>
                <a:ea typeface="+mn-ea"/>
                <a:cs typeface="+mn-cs"/>
              </a:rPr>
              <a:t>The Program end date should be populated when a student was identified as being no longer considered armed forces family member, or the last day of the school </a:t>
            </a:r>
          </a:p>
          <a:p>
            <a:pPr lvl="0"/>
            <a:r>
              <a:rPr lang="en-US" sz="1200" kern="1200" dirty="0">
                <a:solidFill>
                  <a:schemeClr val="tx1"/>
                </a:solidFill>
                <a:effectLst/>
                <a:latin typeface="+mn-lt"/>
                <a:ea typeface="+mn-ea"/>
                <a:cs typeface="+mn-cs"/>
              </a:rPr>
              <a:t>A student is an Armed Forces Family Member if at least one parent is an Armed Forces* member, on active duty** or serves on full-time National Guard duty*** </a:t>
            </a:r>
          </a:p>
          <a:p>
            <a:pPr lvl="0"/>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Armed forces means the Army, Navy, Air Force, Marine Corps, and Coast Guard</a:t>
            </a:r>
          </a:p>
          <a:p>
            <a:r>
              <a:rPr lang="en-US" sz="1200" kern="1200" dirty="0">
                <a:solidFill>
                  <a:schemeClr val="tx1"/>
                </a:solidFill>
                <a:effectLst/>
                <a:latin typeface="+mn-lt"/>
                <a:ea typeface="+mn-ea"/>
                <a:cs typeface="+mn-cs"/>
              </a:rPr>
              <a:t>** Active duty means full-time duty in the active military service of the United States </a:t>
            </a:r>
          </a:p>
          <a:p>
            <a:r>
              <a:rPr lang="en-US" sz="1200" kern="1200" dirty="0">
                <a:solidFill>
                  <a:schemeClr val="tx1"/>
                </a:solidFill>
                <a:effectLst/>
                <a:latin typeface="+mn-lt"/>
                <a:ea typeface="+mn-ea"/>
                <a:cs typeface="+mn-cs"/>
              </a:rPr>
              <a:t>*** Full-time National Guard duty means training or other duty, other than inactive duty</a:t>
            </a:r>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11</a:t>
            </a:fld>
            <a:endParaRPr lang="en-US"/>
          </a:p>
        </p:txBody>
      </p:sp>
    </p:spTree>
    <p:extLst>
      <p:ext uri="{BB962C8B-B14F-4D97-AF65-F5344CB8AC3E}">
        <p14:creationId xmlns:p14="http://schemas.microsoft.com/office/powerpoint/2010/main" val="2890374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participating in the Title I Part A Basic Targeted  are reported with a program 122 record.</a:t>
            </a:r>
          </a:p>
          <a:p>
            <a:r>
              <a:rPr lang="en-US" sz="1200" kern="1200" dirty="0">
                <a:solidFill>
                  <a:schemeClr val="tx1"/>
                </a:solidFill>
                <a:effectLst/>
                <a:latin typeface="+mn-lt"/>
                <a:ea typeface="+mn-ea"/>
                <a:cs typeface="+mn-cs"/>
              </a:rPr>
              <a:t> A student’s participation should be reported annually.</a:t>
            </a:r>
          </a:p>
          <a:p>
            <a:r>
              <a:rPr lang="en-US" sz="1200" kern="1200" dirty="0">
                <a:solidFill>
                  <a:schemeClr val="tx1"/>
                </a:solidFill>
                <a:effectLst/>
                <a:latin typeface="+mn-lt"/>
                <a:ea typeface="+mn-ea"/>
                <a:cs typeface="+mn-cs"/>
              </a:rPr>
              <a:t>*Program 122 records should only be reported if the student is enrolled in a school that is identified as a </a:t>
            </a:r>
            <a:r>
              <a:rPr lang="en-US" sz="1200" b="1" kern="1200" dirty="0">
                <a:solidFill>
                  <a:schemeClr val="tx1"/>
                </a:solidFill>
                <a:effectLst/>
                <a:latin typeface="+mn-lt"/>
                <a:ea typeface="+mn-ea"/>
                <a:cs typeface="+mn-cs"/>
              </a:rPr>
              <a:t>Title I, Part A Targeted Assistance School. </a:t>
            </a:r>
          </a:p>
          <a:p>
            <a:r>
              <a:rPr lang="en-US" sz="1200" kern="1200" dirty="0">
                <a:solidFill>
                  <a:schemeClr val="tx1"/>
                </a:solidFill>
                <a:effectLst/>
                <a:latin typeface="+mn-lt"/>
                <a:ea typeface="+mn-ea"/>
                <a:cs typeface="+mn-cs"/>
              </a:rPr>
              <a:t>If a school is identified as a Schoolwide school in CARS, Program 122 do not need to be reported since all students are counted as participating.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a:p>
        </p:txBody>
      </p:sp>
    </p:spTree>
    <p:extLst>
      <p:ext uri="{BB962C8B-B14F-4D97-AF65-F5344CB8AC3E}">
        <p14:creationId xmlns:p14="http://schemas.microsoft.com/office/powerpoint/2010/main" val="95285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participating in the Title I Part A Basic Targeted  are reported with a program 122 record.</a:t>
            </a:r>
          </a:p>
          <a:p>
            <a:r>
              <a:rPr lang="en-US" sz="1200" kern="1200" dirty="0">
                <a:solidFill>
                  <a:schemeClr val="tx1"/>
                </a:solidFill>
                <a:effectLst/>
                <a:latin typeface="+mn-lt"/>
                <a:ea typeface="+mn-ea"/>
                <a:cs typeface="+mn-cs"/>
              </a:rPr>
              <a:t> A student’s participation should be reported annually.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 122 records should only be reported if the student is enrolled in a school that is identified as a </a:t>
            </a:r>
            <a:r>
              <a:rPr lang="en-US" sz="1200" b="1" kern="1200" dirty="0">
                <a:solidFill>
                  <a:schemeClr val="tx1"/>
                </a:solidFill>
                <a:effectLst/>
                <a:latin typeface="+mn-lt"/>
                <a:ea typeface="+mn-ea"/>
                <a:cs typeface="+mn-cs"/>
              </a:rPr>
              <a:t>Title I, Part A Targeted Assistance School.</a:t>
            </a:r>
          </a:p>
          <a:p>
            <a:r>
              <a:rPr lang="en-US" sz="1200" kern="1200" dirty="0">
                <a:solidFill>
                  <a:schemeClr val="tx1"/>
                </a:solidFill>
                <a:effectLst/>
                <a:latin typeface="+mn-lt"/>
                <a:ea typeface="+mn-ea"/>
                <a:cs typeface="+mn-cs"/>
              </a:rPr>
              <a:t>If a school is identified as a Schoolwide school in CARS, Program 122 do not need to be reported since all students are counted as participating. </a:t>
            </a:r>
          </a:p>
          <a:p>
            <a:pPr lvl="0"/>
            <a:r>
              <a:rPr lang="en-US" sz="1200" kern="1200" dirty="0">
                <a:solidFill>
                  <a:schemeClr val="tx1"/>
                </a:solidFill>
                <a:effectLst/>
                <a:latin typeface="+mn-lt"/>
                <a:ea typeface="+mn-ea"/>
                <a:cs typeface="+mn-cs"/>
              </a:rPr>
              <a:t>Identify participating students based on criteria listed in this </a:t>
            </a:r>
            <a:r>
              <a:rPr lang="en-US" sz="1200" u="sng" kern="1200" dirty="0">
                <a:solidFill>
                  <a:schemeClr val="tx1"/>
                </a:solidFill>
                <a:effectLst/>
                <a:latin typeface="+mn-lt"/>
                <a:ea typeface="+mn-ea"/>
                <a:cs typeface="+mn-cs"/>
              </a:rPr>
              <a:t>https://www.cde.ca.gov/sp/sw/t1/tasinfo.asp</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Include the education service code of subject matter where program is provided.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school is not correctly classified (NOT A Title I Targeted School but a Title I School Wide school or vice versa), the LEA must open the 2019–20 Title I, Part A Notice of Authorization of School Wide Program form in CARS, then either add or remove the check mark for the school in the “Authorized” column, and then save and certify the data collection. </a:t>
            </a:r>
          </a:p>
          <a:p>
            <a:pPr lvl="0"/>
            <a:r>
              <a:rPr lang="en-US" sz="1200" kern="1200" dirty="0">
                <a:solidFill>
                  <a:schemeClr val="tx1"/>
                </a:solidFill>
                <a:effectLst/>
                <a:latin typeface="+mn-lt"/>
                <a:ea typeface="+mn-ea"/>
                <a:cs typeface="+mn-cs"/>
              </a:rPr>
              <a:t>The CARS certification requires an overnight update before it reflects in CALPADS. Please coordinate with your staff in charged with the Consolidated Application (</a:t>
            </a:r>
            <a:r>
              <a:rPr lang="en-US" sz="1200" kern="1200" dirty="0" err="1">
                <a:solidFill>
                  <a:schemeClr val="tx1"/>
                </a:solidFill>
                <a:effectLst/>
                <a:latin typeface="+mn-lt"/>
                <a:ea typeface="+mn-ea"/>
                <a:cs typeface="+mn-cs"/>
              </a:rPr>
              <a:t>ConApp</a:t>
            </a:r>
            <a:r>
              <a:rPr lang="en-US" sz="1200" kern="1200" dirty="0">
                <a:solidFill>
                  <a:schemeClr val="tx1"/>
                </a:solidFill>
                <a:effectLst/>
                <a:latin typeface="+mn-lt"/>
                <a:ea typeface="+mn-ea"/>
                <a:cs typeface="+mn-cs"/>
              </a:rPr>
              <a:t>) reporting.</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a student can have more than one Program 122 record reflecting multiple education service codes (subjects) being reported.</a:t>
            </a:r>
            <a:r>
              <a:rPr lang="en-US" sz="1200" u="sng"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Resources: </a:t>
            </a:r>
          </a:p>
          <a:p>
            <a:r>
              <a:rPr lang="en-US" sz="1200" kern="1200" dirty="0">
                <a:solidFill>
                  <a:schemeClr val="tx1"/>
                </a:solidFill>
                <a:effectLst/>
                <a:latin typeface="+mn-lt"/>
                <a:ea typeface="+mn-ea"/>
                <a:cs typeface="+mn-cs"/>
              </a:rPr>
              <a:t>https://www.cde.ca.gov/sp/sw/rt/index.asp </a:t>
            </a:r>
          </a:p>
          <a:p>
            <a:r>
              <a:rPr lang="en-US" sz="1200" u="sng" kern="1200" dirty="0">
                <a:solidFill>
                  <a:schemeClr val="tx1"/>
                </a:solidFill>
                <a:effectLst/>
                <a:latin typeface="+mn-lt"/>
                <a:ea typeface="+mn-ea"/>
                <a:cs typeface="+mn-cs"/>
                <a:hlinkClick r:id="rId3"/>
              </a:rPr>
              <a:t>http://www.cde.ca.gov/fg/aa/co/cars.asp</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ConApp</a:t>
            </a:r>
            <a:r>
              <a:rPr lang="en-US" sz="1200" kern="1200" dirty="0">
                <a:solidFill>
                  <a:schemeClr val="tx1"/>
                </a:solidFill>
                <a:effectLst/>
                <a:latin typeface="+mn-lt"/>
                <a:ea typeface="+mn-ea"/>
                <a:cs typeface="+mn-cs"/>
              </a:rPr>
              <a:t> Support Desk | </a:t>
            </a:r>
            <a:r>
              <a:rPr lang="en-US" sz="1200" u="sng" kern="1200" dirty="0">
                <a:solidFill>
                  <a:schemeClr val="tx1"/>
                </a:solidFill>
                <a:effectLst/>
                <a:latin typeface="+mn-lt"/>
                <a:ea typeface="+mn-ea"/>
                <a:cs typeface="+mn-cs"/>
                <a:hlinkClick r:id="rId4"/>
              </a:rPr>
              <a:t>conappsupport@cde.ca.gov</a:t>
            </a:r>
            <a:r>
              <a:rPr lang="en-US" sz="1200" kern="1200" dirty="0">
                <a:solidFill>
                  <a:schemeClr val="tx1"/>
                </a:solidFill>
                <a:effectLst/>
                <a:latin typeface="+mn-lt"/>
                <a:ea typeface="+mn-ea"/>
                <a:cs typeface="+mn-cs"/>
              </a:rPr>
              <a:t> | 916-319-0297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a:p>
        </p:txBody>
      </p:sp>
    </p:spTree>
    <p:extLst>
      <p:ext uri="{BB962C8B-B14F-4D97-AF65-F5344CB8AC3E}">
        <p14:creationId xmlns:p14="http://schemas.microsoft.com/office/powerpoint/2010/main" val="47335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Title I Part A Neglected Program is funding that districts can allocate from their general Title I Part A allocation to serve neglected students (generally students in group homes or licensed children’s institutions) that are attending non-Title I Targeted Assistance (TAS) or Schoolwide Program (SWP) schools in the district.</a:t>
            </a:r>
          </a:p>
          <a:p>
            <a:endParaRPr lang="en-US" dirty="0"/>
          </a:p>
          <a:p>
            <a:r>
              <a:rPr lang="en-US" sz="1200" kern="1200" dirty="0">
                <a:solidFill>
                  <a:schemeClr val="tx1"/>
                </a:solidFill>
                <a:effectLst/>
                <a:latin typeface="+mn-lt"/>
                <a:ea typeface="+mn-ea"/>
                <a:cs typeface="+mn-cs"/>
              </a:rPr>
              <a:t>Participating students are reported with a program 174 record. The Title I, Part A Neglected is only required by the LEA if there are students in an eligible institution for neglected children and youth and if these neglected children and youth attend a non-Title I school. </a:t>
            </a:r>
          </a:p>
          <a:p>
            <a:r>
              <a:rPr lang="en-US" sz="1200" b="1" kern="1200" dirty="0">
                <a:solidFill>
                  <a:schemeClr val="tx1"/>
                </a:solidFill>
                <a:effectLst/>
                <a:latin typeface="+mn-lt"/>
                <a:ea typeface="+mn-ea"/>
                <a:cs typeface="+mn-cs"/>
              </a:rPr>
              <a:t>Resource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https://www.cde.ca.gov/sp/sw/t1/title1ptaneglected.asp</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dirty="0"/>
              <a:t>NOTE: The Title I, Part A neglected reservation should not be confused with the Title I, Part D Neglected or Delinquent or the At-Risk program. Title I, Part D funds are allocated by the California Department of Education to County Offices of Education (COEs) primarily to support COE juvenile detention education programs. https://www.cde.ca.gov/sp/sw/t1/nord.asp</a:t>
            </a:r>
          </a:p>
        </p:txBody>
      </p:sp>
      <p:sp>
        <p:nvSpPr>
          <p:cNvPr id="4" name="Slide Number Placeholder 3"/>
          <p:cNvSpPr>
            <a:spLocks noGrp="1"/>
          </p:cNvSpPr>
          <p:nvPr>
            <p:ph type="sldNum" sz="quarter" idx="5"/>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333220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Eligible students are reported with a program 162 record. These records should not be closed annually for returning students. </a:t>
            </a:r>
          </a:p>
          <a:p>
            <a:r>
              <a:rPr lang="en-US" sz="1200" kern="1200" dirty="0">
                <a:solidFill>
                  <a:schemeClr val="tx1"/>
                </a:solidFill>
                <a:effectLst/>
                <a:latin typeface="+mn-lt"/>
                <a:ea typeface="+mn-ea"/>
                <a:cs typeface="+mn-cs"/>
              </a:rPr>
              <a:t>For students exiting the school, these records may, but are not required to be closed. Eligibility include both student father and mother.  </a:t>
            </a:r>
          </a:p>
          <a:p>
            <a:r>
              <a:rPr lang="en-US" sz="1200" kern="1200" dirty="0">
                <a:solidFill>
                  <a:schemeClr val="tx1"/>
                </a:solidFill>
                <a:effectLst/>
                <a:latin typeface="+mn-lt"/>
                <a:ea typeface="+mn-ea"/>
                <a:cs typeface="+mn-cs"/>
              </a:rPr>
              <a:t>If a district is no longer funded for the California School Age Families Education (Cal-SAFE) Program, but still collects data on those students, the data should still be reported to CALPADS because these data are used to identify pregnant or parenting students for Carl Perkins Career Technical Education Program reporting.</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207873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Participating students are reported with a program 113 record. A student’s eligibility should  be verified annually, however these records are not required to be closed at the end of the year for returning students. LEAs must indicate the California Partnership Academy ID assigned to the program as listed in the Academy Directory https://www.cde.ca.gov/ci/gs/hs/documents/cpadirectory.xls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3612612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Opportunity Education schools, classes, and programs provide additional support for students who are habitually truant from instruction, irregular in attendance, insubordinate, disorderly while in attendance, or unsuccessful academically. They are operated either by school districts or county offices of education. However, the authority for a school district to establish a new opportunity education school, class, or program was repealed effective January 1, 2006.</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Participating students are reported with program 108 record. These records are not required to be closed at the end of the year for returning students. However, best practice is that this be verified annually, and LEAs can opt to close these records annually if it helps to facilitate the reverification process. </a:t>
            </a:r>
          </a:p>
          <a:p>
            <a:r>
              <a:rPr lang="en-US" sz="1200" kern="1200" dirty="0">
                <a:solidFill>
                  <a:schemeClr val="tx1"/>
                </a:solidFill>
                <a:effectLst/>
                <a:latin typeface="+mn-lt"/>
                <a:ea typeface="+mn-ea"/>
                <a:cs typeface="+mn-cs"/>
              </a:rPr>
              <a:t>Resource: </a:t>
            </a:r>
            <a:r>
              <a:rPr lang="en-US" sz="1200" u="sng" kern="1200" dirty="0">
                <a:solidFill>
                  <a:schemeClr val="tx1"/>
                </a:solidFill>
                <a:effectLst/>
                <a:latin typeface="+mn-lt"/>
                <a:ea typeface="+mn-ea"/>
                <a:cs typeface="+mn-cs"/>
                <a:hlinkClick r:id="rId3"/>
              </a:rPr>
              <a:t>https://www.cde.ca.gov/sp/eo/oe/</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dirty="0"/>
              <a:t>The desired outcome is fully engaged students who are learning in the manner best suited to their needs. This will also result in: </a:t>
            </a:r>
          </a:p>
          <a:p>
            <a:r>
              <a:rPr lang="en-US" dirty="0"/>
              <a:t>Closing the achievement gap</a:t>
            </a:r>
          </a:p>
          <a:p>
            <a:r>
              <a:rPr lang="en-US" dirty="0"/>
              <a:t>Decreasing the dropout rate</a:t>
            </a:r>
          </a:p>
          <a:p>
            <a:r>
              <a:rPr lang="en-US" dirty="0"/>
              <a:t>Increasing the graduation rate </a:t>
            </a:r>
          </a:p>
          <a:p>
            <a:endParaRPr lang="en-US" sz="1200" kern="1200" dirty="0">
              <a:solidFill>
                <a:schemeClr val="tx1"/>
              </a:solidFill>
              <a:effectLst/>
              <a:latin typeface="+mn-lt"/>
              <a:ea typeface="+mn-ea"/>
              <a:cs typeface="+mn-cs"/>
            </a:endParaRPr>
          </a:p>
          <a:p>
            <a:r>
              <a:rPr lang="en-US" dirty="0"/>
              <a:t>Students enrolled in grades one through twelve may be assigned to the Opportunity Education environment for all or part of the school day. For identification and referral purposes, students may already exhibit attendance or behavior problems, or they may be at risk of exhibiting behavior problems, such as irregular attendance, insubordination, and/or disorderly conduct while attending school. The intent of the identification and referral process is to provide assistance that will help students succeed in traditional classes or enable them to return to traditional classes as soon as possible.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1613995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a:t>
            </a:r>
            <a:r>
              <a:rPr lang="en-US" baseline="0" dirty="0"/>
              <a:t> EOY 2 certification errors detected during the snapshot revision process.</a:t>
            </a:r>
          </a:p>
          <a:p>
            <a:endParaRPr lang="en-US" baseline="0" dirty="0"/>
          </a:p>
          <a:p>
            <a:r>
              <a:rPr lang="en-US" baseline="0" dirty="0"/>
              <a:t>Fatal certification errors will prohibit you from certifying but warnings won’t.</a:t>
            </a:r>
          </a:p>
          <a:p>
            <a:endParaRPr lang="en-US" baseline="0" dirty="0"/>
          </a:p>
          <a:p>
            <a:r>
              <a:rPr lang="en-US" baseline="0" dirty="0"/>
              <a:t>You still need to review your warnings and make any necessary corrections.  Warnings should not be ignore because they can impact the data on the EOY 2 aggregate reports.</a:t>
            </a: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18</a:t>
            </a:fld>
            <a:endParaRPr lang="en-US" dirty="0"/>
          </a:p>
        </p:txBody>
      </p:sp>
    </p:spTree>
    <p:extLst>
      <p:ext uri="{BB962C8B-B14F-4D97-AF65-F5344CB8AC3E}">
        <p14:creationId xmlns:p14="http://schemas.microsoft.com/office/powerpoint/2010/main" val="567389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026">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19</a:t>
            </a:fld>
            <a:endParaRPr lang="en-US" dirty="0"/>
          </a:p>
        </p:txBody>
      </p:sp>
    </p:spTree>
    <p:extLst>
      <p:ext uri="{BB962C8B-B14F-4D97-AF65-F5344CB8AC3E}">
        <p14:creationId xmlns:p14="http://schemas.microsoft.com/office/powerpoint/2010/main" val="19637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026">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20</a:t>
            </a:fld>
            <a:endParaRPr lang="en-US" dirty="0"/>
          </a:p>
        </p:txBody>
      </p:sp>
    </p:spTree>
    <p:extLst>
      <p:ext uri="{BB962C8B-B14F-4D97-AF65-F5344CB8AC3E}">
        <p14:creationId xmlns:p14="http://schemas.microsoft.com/office/powerpoint/2010/main" val="368670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CSIS has developed a new training model. We are hoping to provide more segmented organization that allow for more specific topics and concise delivery. Rather than an information dump lasting 3 or more hours we hope to provide trainings in half that time with less content, but more relevant information or instruction.</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a:t>
            </a:fld>
            <a:endParaRPr lang="en-US" noProof="0"/>
          </a:p>
        </p:txBody>
      </p:sp>
    </p:spTree>
    <p:extLst>
      <p:ext uri="{BB962C8B-B14F-4D97-AF65-F5344CB8AC3E}">
        <p14:creationId xmlns:p14="http://schemas.microsoft.com/office/powerpoint/2010/main" val="4135853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026">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21</a:t>
            </a:fld>
            <a:endParaRPr lang="en-US" dirty="0"/>
          </a:p>
        </p:txBody>
      </p:sp>
    </p:spTree>
    <p:extLst>
      <p:ext uri="{BB962C8B-B14F-4D97-AF65-F5344CB8AC3E}">
        <p14:creationId xmlns:p14="http://schemas.microsoft.com/office/powerpoint/2010/main" val="3606008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69E4C0A-DB70-4187-94D6-C61178AC0EA3}" type="slidenum">
              <a:rPr lang="en-US" smtClean="0"/>
              <a:pPr eaLnBrk="1" hangingPunct="1"/>
              <a:t>22</a:t>
            </a:fld>
            <a:endParaRPr lang="en-US" dirty="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EOY 2 (program participation data) has two Aggregate Reports to be reviewed after all required data has been posted.</a:t>
            </a:r>
          </a:p>
          <a:p>
            <a:r>
              <a:rPr lang="en-US" baseline="0" dirty="0"/>
              <a:t>5.1 Program Participants Count</a:t>
            </a:r>
          </a:p>
          <a:p>
            <a:endParaRPr lang="en-US" baseline="0" dirty="0"/>
          </a:p>
          <a:p>
            <a:r>
              <a:rPr lang="en-US" baseline="0" dirty="0"/>
              <a:t>There are also supporting reports to assist in reconciling CALPADS to local systems of record. </a:t>
            </a:r>
          </a:p>
          <a:p>
            <a:r>
              <a:rPr lang="en-US" baseline="0" dirty="0"/>
              <a:t>5.2 &amp; 5.3 Provides supporting student detail data of 5.1</a:t>
            </a:r>
          </a:p>
          <a:p>
            <a:endParaRPr lang="en-US" baseline="0" dirty="0"/>
          </a:p>
          <a:p>
            <a:r>
              <a:rPr lang="en-US" baseline="0" dirty="0"/>
              <a:t>Please review the EOY 2 Data Mapping Guides at </a:t>
            </a:r>
            <a:r>
              <a:rPr lang="en-US" dirty="0">
                <a:hlinkClick r:id="rId3"/>
              </a:rPr>
              <a:t>https://documentation.calpads.org/Reports/SnapshotODSReports/#eoy-2-report-mapping-guides</a:t>
            </a:r>
            <a:r>
              <a:rPr lang="en-US" baseline="0" dirty="0"/>
              <a:t>.  </a:t>
            </a:r>
          </a:p>
          <a:p>
            <a:r>
              <a:rPr lang="en-US" baseline="0" dirty="0"/>
              <a:t>This document will assist on which data elements are used in the counts for the aggregate reports.</a:t>
            </a:r>
          </a:p>
          <a:p>
            <a:endParaRPr lang="en-US" baseline="0" dirty="0"/>
          </a:p>
          <a:p>
            <a:endParaRPr lang="en-US" dirty="0"/>
          </a:p>
        </p:txBody>
      </p:sp>
    </p:spTree>
    <p:extLst>
      <p:ext uri="{BB962C8B-B14F-4D97-AF65-F5344CB8AC3E}">
        <p14:creationId xmlns:p14="http://schemas.microsoft.com/office/powerpoint/2010/main" val="2711566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The 5.1 Program Participants Reports the total number of students with a qualifying enrollment who participated in any of the specified programs at any time during the Report Period. The 5.1  Reporting Period is  (July 1 thru June 30 of the reporting year)</a:t>
            </a:r>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23</a:t>
            </a:fld>
            <a:endParaRPr lang="en-US" dirty="0"/>
          </a:p>
        </p:txBody>
      </p:sp>
    </p:spTree>
    <p:extLst>
      <p:ext uri="{BB962C8B-B14F-4D97-AF65-F5344CB8AC3E}">
        <p14:creationId xmlns:p14="http://schemas.microsoft.com/office/powerpoint/2010/main" val="119817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5.4 reports your</a:t>
            </a:r>
            <a:r>
              <a:rPr lang="en-US" sz="1000" baseline="0" dirty="0"/>
              <a:t> posted homeless program records.  </a:t>
            </a:r>
          </a:p>
          <a:p>
            <a:endParaRPr lang="en-US" sz="1000" baseline="0" dirty="0"/>
          </a:p>
          <a:p>
            <a:r>
              <a:rPr lang="en-US" sz="1000" baseline="0" dirty="0"/>
              <a:t>The report first summarizes the data for your LEA.</a:t>
            </a:r>
          </a:p>
          <a:p>
            <a:pPr marL="230726" indent="-230726">
              <a:buAutoNum type="arabicPeriod"/>
            </a:pPr>
            <a:r>
              <a:rPr lang="en-US" sz="1000" baseline="0" dirty="0"/>
              <a:t>All the grade levels within your LEA.  (Point out TK grade level)</a:t>
            </a:r>
          </a:p>
          <a:p>
            <a:pPr marL="230726" indent="-230726">
              <a:buAutoNum type="arabicPeriod"/>
            </a:pPr>
            <a:r>
              <a:rPr lang="en-US" sz="1000" baseline="0" dirty="0"/>
              <a:t>Total by grade level</a:t>
            </a:r>
          </a:p>
          <a:p>
            <a:pPr marL="230726" indent="-230726">
              <a:buAutoNum type="arabicPeriod"/>
            </a:pPr>
            <a:r>
              <a:rPr lang="en-US" sz="1000" baseline="0" dirty="0"/>
              <a:t>Total # of students reported homeless with dwelling type 100</a:t>
            </a:r>
          </a:p>
          <a:p>
            <a:pPr marL="230726" indent="-230726">
              <a:buAutoNum type="arabicPeriod"/>
            </a:pPr>
            <a:r>
              <a:rPr lang="en-US" sz="1000" baseline="0" dirty="0"/>
              <a:t>Total # of students reported homeless with dwelling type 110</a:t>
            </a:r>
          </a:p>
          <a:p>
            <a:pPr marL="230726" indent="-230726">
              <a:buAutoNum type="arabicPeriod"/>
            </a:pPr>
            <a:r>
              <a:rPr lang="en-US" sz="1000" baseline="0" dirty="0"/>
              <a:t>Total # of students reported homeless with dwelling type 120</a:t>
            </a:r>
          </a:p>
          <a:p>
            <a:pPr marL="230726" indent="-230726" defTabSz="922904">
              <a:buFontTx/>
              <a:buAutoNum type="arabicPeriod"/>
              <a:defRPr/>
            </a:pPr>
            <a:r>
              <a:rPr lang="en-US" sz="1000" baseline="0" dirty="0"/>
              <a:t>Total # of students reported homeless with dwelling type 130</a:t>
            </a:r>
          </a:p>
          <a:p>
            <a:pPr marL="230726" indent="-230726" defTabSz="922904">
              <a:buFontTx/>
              <a:buAutoNum type="arabicPeriod"/>
              <a:defRPr/>
            </a:pPr>
            <a:endParaRPr lang="en-US" sz="1000" baseline="0" dirty="0"/>
          </a:p>
          <a:p>
            <a:pPr defTabSz="922904">
              <a:defRPr/>
            </a:pPr>
            <a:r>
              <a:rPr lang="en-US" sz="1000" baseline="0" dirty="0"/>
              <a:t>And then the individual school sites aggregate data is listed.  This allows you to review by each site the homeless data to your local system.</a:t>
            </a:r>
          </a:p>
          <a:p>
            <a:pPr defTabSz="922904">
              <a:defRPr/>
            </a:pPr>
            <a:endParaRPr lang="en-US" sz="1000" baseline="0" dirty="0"/>
          </a:p>
          <a:p>
            <a:pPr defTabSz="922904">
              <a:defRPr/>
            </a:pPr>
            <a:r>
              <a:rPr lang="en-US" sz="1000" b="1" baseline="0" dirty="0"/>
              <a:t>Note:  If student moves from 1 district to another during an AY, the student will be reported homeless at both districts.  If student moves from 1 site to another, the count will be at the site with the most recent enrollment record.</a:t>
            </a:r>
          </a:p>
          <a:p>
            <a:pPr marL="230726" indent="-230726">
              <a:buAutoNum type="arabicPeriod"/>
            </a:pPr>
            <a:endParaRPr lang="en-US" baseline="0"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24</a:t>
            </a:fld>
            <a:endParaRPr lang="en-US" dirty="0"/>
          </a:p>
        </p:txBody>
      </p:sp>
    </p:spTree>
    <p:extLst>
      <p:ext uri="{BB962C8B-B14F-4D97-AF65-F5344CB8AC3E}">
        <p14:creationId xmlns:p14="http://schemas.microsoft.com/office/powerpoint/2010/main" val="4013662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25</a:t>
            </a:fld>
            <a:endParaRPr lang="en-US" dirty="0"/>
          </a:p>
        </p:txBody>
      </p:sp>
    </p:spTree>
    <p:extLst>
      <p:ext uri="{BB962C8B-B14F-4D97-AF65-F5344CB8AC3E}">
        <p14:creationId xmlns:p14="http://schemas.microsoft.com/office/powerpoint/2010/main" val="3541722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26</a:t>
            </a:fld>
            <a:endParaRPr lang="en-US" dirty="0"/>
          </a:p>
        </p:txBody>
      </p:sp>
    </p:spTree>
    <p:extLst>
      <p:ext uri="{BB962C8B-B14F-4D97-AF65-F5344CB8AC3E}">
        <p14:creationId xmlns:p14="http://schemas.microsoft.com/office/powerpoint/2010/main" val="102221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27</a:t>
            </a:fld>
            <a:endParaRPr lang="en-US" dirty="0"/>
          </a:p>
        </p:txBody>
      </p:sp>
    </p:spTree>
    <p:extLst>
      <p:ext uri="{BB962C8B-B14F-4D97-AF65-F5344CB8AC3E}">
        <p14:creationId xmlns:p14="http://schemas.microsoft.com/office/powerpoint/2010/main" val="3467019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28</a:t>
            </a:fld>
            <a:endParaRPr lang="en-US" dirty="0"/>
          </a:p>
        </p:txBody>
      </p:sp>
    </p:spTree>
    <p:extLst>
      <p:ext uri="{BB962C8B-B14F-4D97-AF65-F5344CB8AC3E}">
        <p14:creationId xmlns:p14="http://schemas.microsoft.com/office/powerpoint/2010/main" val="4057826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29</a:t>
            </a:fld>
            <a:endParaRPr lang="en-US" dirty="0"/>
          </a:p>
        </p:txBody>
      </p:sp>
    </p:spTree>
    <p:extLst>
      <p:ext uri="{BB962C8B-B14F-4D97-AF65-F5344CB8AC3E}">
        <p14:creationId xmlns:p14="http://schemas.microsoft.com/office/powerpoint/2010/main" val="2777222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30</a:t>
            </a:fld>
            <a:endParaRPr lang="en-US" dirty="0"/>
          </a:p>
        </p:txBody>
      </p:sp>
    </p:spTree>
    <p:extLst>
      <p:ext uri="{BB962C8B-B14F-4D97-AF65-F5344CB8AC3E}">
        <p14:creationId xmlns:p14="http://schemas.microsoft.com/office/powerpoint/2010/main" val="411405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data coordinators, those doing the routine maintenance and submission of CALPADS records. This training would also be beneficial for those of you who are new to CALPADS reporting.</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2361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1584" indent="-289071" eaLnBrk="0" hangingPunct="0">
              <a:defRPr>
                <a:solidFill>
                  <a:schemeClr val="tx1"/>
                </a:solidFill>
                <a:latin typeface="Arial" charset="0"/>
                <a:cs typeface="Arial" charset="0"/>
              </a:defRPr>
            </a:lvl2pPr>
            <a:lvl3pPr marL="1156283" indent="-231257" eaLnBrk="0" hangingPunct="0">
              <a:defRPr>
                <a:solidFill>
                  <a:schemeClr val="tx1"/>
                </a:solidFill>
                <a:latin typeface="Arial" charset="0"/>
                <a:cs typeface="Arial" charset="0"/>
              </a:defRPr>
            </a:lvl3pPr>
            <a:lvl4pPr marL="1618796" indent="-231257" eaLnBrk="0" hangingPunct="0">
              <a:defRPr>
                <a:solidFill>
                  <a:schemeClr val="tx1"/>
                </a:solidFill>
                <a:latin typeface="Arial" charset="0"/>
                <a:cs typeface="Arial" charset="0"/>
              </a:defRPr>
            </a:lvl4pPr>
            <a:lvl5pPr marL="2081310" indent="-231257" eaLnBrk="0" hangingPunct="0">
              <a:defRPr>
                <a:solidFill>
                  <a:schemeClr val="tx1"/>
                </a:solidFill>
                <a:latin typeface="Arial" charset="0"/>
                <a:cs typeface="Arial" charset="0"/>
              </a:defRPr>
            </a:lvl5pPr>
            <a:lvl6pPr marL="2543824" indent="-231257" eaLnBrk="0" fontAlgn="base" hangingPunct="0">
              <a:spcBef>
                <a:spcPct val="0"/>
              </a:spcBef>
              <a:spcAft>
                <a:spcPct val="0"/>
              </a:spcAft>
              <a:defRPr>
                <a:solidFill>
                  <a:schemeClr val="tx1"/>
                </a:solidFill>
                <a:latin typeface="Arial" charset="0"/>
                <a:cs typeface="Arial" charset="0"/>
              </a:defRPr>
            </a:lvl6pPr>
            <a:lvl7pPr marL="3006336" indent="-231257" eaLnBrk="0" fontAlgn="base" hangingPunct="0">
              <a:spcBef>
                <a:spcPct val="0"/>
              </a:spcBef>
              <a:spcAft>
                <a:spcPct val="0"/>
              </a:spcAft>
              <a:defRPr>
                <a:solidFill>
                  <a:schemeClr val="tx1"/>
                </a:solidFill>
                <a:latin typeface="Arial" charset="0"/>
                <a:cs typeface="Arial" charset="0"/>
              </a:defRPr>
            </a:lvl7pPr>
            <a:lvl8pPr marL="3468850" indent="-231257" eaLnBrk="0" fontAlgn="base" hangingPunct="0">
              <a:spcBef>
                <a:spcPct val="0"/>
              </a:spcBef>
              <a:spcAft>
                <a:spcPct val="0"/>
              </a:spcAft>
              <a:defRPr>
                <a:solidFill>
                  <a:schemeClr val="tx1"/>
                </a:solidFill>
                <a:latin typeface="Arial" charset="0"/>
                <a:cs typeface="Arial" charset="0"/>
              </a:defRPr>
            </a:lvl8pPr>
            <a:lvl9pPr marL="3931363" indent="-231257" eaLnBrk="0" fontAlgn="base" hangingPunct="0">
              <a:spcBef>
                <a:spcPct val="0"/>
              </a:spcBef>
              <a:spcAft>
                <a:spcPct val="0"/>
              </a:spcAft>
              <a:defRPr>
                <a:solidFill>
                  <a:schemeClr val="tx1"/>
                </a:solidFill>
                <a:latin typeface="Arial" charset="0"/>
                <a:cs typeface="Arial" charset="0"/>
              </a:defRPr>
            </a:lvl9pPr>
          </a:lstStyle>
          <a:p>
            <a:pPr eaLnBrk="1" hangingPunct="1"/>
            <a:fld id="{0B7C3A0F-0682-46EF-8AB6-6072F5DF6102}" type="slidenum">
              <a:rPr lang="en-US" smtClean="0"/>
              <a:pPr eaLnBrk="1" hangingPunct="1"/>
              <a:t>31</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5026">
              <a:defRPr/>
            </a:pPr>
            <a:r>
              <a:rPr lang="en-US" dirty="0"/>
              <a:t>Here we have provided the funding and legislation related to EOY data and how it will be used.  Understanding how the data are used will assist in developing a team</a:t>
            </a:r>
            <a:r>
              <a:rPr lang="en-US" baseline="0" dirty="0"/>
              <a:t> effort in reporting accurate timely data. </a:t>
            </a:r>
          </a:p>
          <a:p>
            <a:pPr defTabSz="925026">
              <a:defRPr/>
            </a:pPr>
            <a:endParaRPr lang="en-US" baseline="0" dirty="0"/>
          </a:p>
          <a:p>
            <a:pPr defTabSz="925026">
              <a:defRPr/>
            </a:pPr>
            <a:r>
              <a:rPr lang="en-US" baseline="0" dirty="0"/>
              <a:t>UPDATE </a:t>
            </a:r>
          </a:p>
          <a:p>
            <a:pPr defTabSz="925026">
              <a:defRPr/>
            </a:pPr>
            <a:r>
              <a:rPr lang="en-US" baseline="0" dirty="0"/>
              <a:t> </a:t>
            </a:r>
          </a:p>
          <a:p>
            <a:r>
              <a:rPr lang="en-US" sz="2000" b="1" dirty="0">
                <a:latin typeface="Arial" panose="020B0604020202020204" pitchFamily="34" charset="0"/>
                <a:cs typeface="Arial" panose="020B0604020202020204" pitchFamily="34" charset="0"/>
              </a:rPr>
              <a:t>These counts will be used to meet the:</a:t>
            </a:r>
          </a:p>
          <a:p>
            <a:pPr marL="342900" indent="-342900">
              <a:buFont typeface="Arial" panose="020B0604020202020204" pitchFamily="34" charset="0"/>
              <a:buChar char="•"/>
            </a:pPr>
            <a:r>
              <a:rPr lang="en-US" sz="2000" b="1" dirty="0"/>
              <a:t>Foster Youth Services</a:t>
            </a:r>
          </a:p>
          <a:p>
            <a:r>
              <a:rPr lang="en-US" sz="2000" dirty="0"/>
              <a:t>Grant programs for each county office of education and selected school districts to increase interagency support for foster youth. Foster Youth Services Coordinating (FYSC) Programs provide support services to foster children who suffer the traumatic effects of displacement from family and schools and multiple placements in foster care. FYSC Programs have the ability and authority to ensure that health and school records are obtained to establish appropriate placements and coordinate instruction, counseling, tutoring, mentoring, vocational training, emancipation services, training for independent living, and other related services. FYSC Programs increase the stability of placements for foster children and youth. These services are designed to improve the children's educational performance and personal achievement, directly benefiting them as well as providing long-range cost savings to the state.</a:t>
            </a:r>
          </a:p>
          <a:p>
            <a:pPr marL="342900" indent="-342900">
              <a:buFont typeface="Arial" panose="020B0604020202020204" pitchFamily="34" charset="0"/>
              <a:buChar char="•"/>
            </a:pPr>
            <a:r>
              <a:rPr lang="en-US" sz="2000" b="1" dirty="0"/>
              <a:t>Annual Performance Report Measures</a:t>
            </a:r>
          </a:p>
          <a:p>
            <a:r>
              <a:rPr lang="en-US" sz="2000" dirty="0"/>
              <a:t>The Special Education Annual Performance Report Measures are a series of reports by the California Department of Education (CDE), Special Education Division (SED) to disseminate educational data and improve the quality of education for all students, with an emphasis on students with disabilities. </a:t>
            </a:r>
          </a:p>
          <a:p>
            <a:r>
              <a:rPr lang="en-US" sz="2000" dirty="0"/>
              <a:t>These reports are required by </a:t>
            </a:r>
            <a:r>
              <a:rPr lang="en-US" sz="2000" dirty="0">
                <a:hlinkClick r:id="rId3"/>
              </a:rPr>
              <a:t>Individuals with Disabilities Education Improvement Act of 2004 (IDEA)</a:t>
            </a:r>
            <a:r>
              <a:rPr lang="en-US" sz="2000" dirty="0"/>
              <a:t> [20 </a:t>
            </a:r>
            <a:r>
              <a:rPr lang="en-US" sz="2000" i="1" dirty="0"/>
              <a:t>U.S.C.</a:t>
            </a:r>
            <a:r>
              <a:rPr lang="en-US" sz="2000" dirty="0"/>
              <a:t> 1416(b)(2)(C)(ii) and 34 </a:t>
            </a:r>
            <a:r>
              <a:rPr lang="en-US" sz="2000" i="1" dirty="0"/>
              <a:t>CFR</a:t>
            </a:r>
            <a:r>
              <a:rPr lang="en-US" sz="2000" dirty="0"/>
              <a:t> 300.602] and are directly connected to the </a:t>
            </a:r>
            <a:r>
              <a:rPr lang="en-US" sz="2000" dirty="0">
                <a:hlinkClick r:id="rId4"/>
              </a:rPr>
              <a:t>CDE's Goals</a:t>
            </a:r>
            <a:r>
              <a:rPr lang="en-US" sz="2000" dirty="0"/>
              <a:t>, </a:t>
            </a:r>
            <a:r>
              <a:rPr lang="en-US" sz="2000" dirty="0">
                <a:hlinkClick r:id="rId5"/>
              </a:rPr>
              <a:t>Quality Assurance Process</a:t>
            </a:r>
            <a:r>
              <a:rPr lang="en-US" sz="2000" dirty="0"/>
              <a:t>, and Focused Monitoring of special education programs. This is the ninth year reports have been prepared. Beginning this year, the report format has been changed to better align with the California Special Education Part B </a:t>
            </a:r>
            <a:r>
              <a:rPr lang="en-US" sz="2000" dirty="0">
                <a:hlinkClick r:id="rId5"/>
              </a:rPr>
              <a:t>State Performance Plan (SPP)</a:t>
            </a:r>
            <a:r>
              <a:rPr lang="en-US" sz="2000" dirty="0"/>
              <a:t> and the subsequent Part B </a:t>
            </a:r>
            <a:r>
              <a:rPr lang="en-US" sz="2000" dirty="0">
                <a:hlinkClick r:id="rId5"/>
              </a:rPr>
              <a:t>Annual Performance Report (APR)</a:t>
            </a:r>
            <a:r>
              <a:rPr lang="en-US" sz="2000" dirty="0"/>
              <a:t> . Local educational agency (LEA) consist of school districts, county offices of education, and charter schools acting as LEAs. </a:t>
            </a:r>
          </a:p>
          <a:p>
            <a:pPr marL="342900" indent="-342900">
              <a:buFont typeface="Arial" panose="020B0604020202020204" pitchFamily="34" charset="0"/>
              <a:buChar char="•"/>
            </a:pPr>
            <a:r>
              <a:rPr lang="en-US" sz="2000" b="1" dirty="0"/>
              <a:t>Persistently Dangerous Schools</a:t>
            </a:r>
          </a:p>
          <a:p>
            <a:r>
              <a:rPr lang="en-US" sz="2000" dirty="0"/>
              <a:t>Provides information regarding persistently dangerous schools. As required by Title IX of No Child Left Behind (NCLB), the State Board of Education (SBE) established a policy for identifying schools that may be “persistently dangerous.” If a school is so designated, students in the school must be allowed to transfer to a safe school under the provisions of the Unsafe School Choice Option required by Title IX.</a:t>
            </a:r>
            <a:r>
              <a:rPr lang="en-US" sz="2000" b="1" dirty="0"/>
              <a: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US Dept. of Education: </a:t>
            </a:r>
          </a:p>
          <a:p>
            <a:pPr marL="0" indent="0">
              <a:buFont typeface="Arial" panose="020B0604020202020204" pitchFamily="34" charset="0"/>
              <a:buNone/>
            </a:pPr>
            <a:r>
              <a:rPr lang="en-US" sz="2000" b="1" dirty="0">
                <a:latin typeface="Arial" panose="020B0604020202020204" pitchFamily="34" charset="0"/>
                <a:cs typeface="Arial" panose="020B0604020202020204" pitchFamily="34" charset="0"/>
              </a:rPr>
              <a:t>Every Student Succeeds Act (ESSA) https://www.ed.gov/essa?src=rn</a:t>
            </a:r>
          </a:p>
          <a:p>
            <a:pPr marL="0" indent="0">
              <a:buFont typeface="Arial" panose="020B0604020202020204" pitchFamily="34" charset="0"/>
              <a:buNone/>
            </a:pPr>
            <a:r>
              <a:rPr lang="en-US" sz="2000" b="1" dirty="0">
                <a:latin typeface="Arial" panose="020B0604020202020204" pitchFamily="34" charset="0"/>
                <a:cs typeface="Arial" panose="020B0604020202020204" pitchFamily="34" charset="0"/>
              </a:rPr>
              <a:t>Gun Free Schools Act (GFSA) https://www2.ed.gov/policy/elsec/leg/esea02/pg54.html#sec4141</a:t>
            </a:r>
          </a:p>
        </p:txBody>
      </p:sp>
    </p:spTree>
    <p:extLst>
      <p:ext uri="{BB962C8B-B14F-4D97-AF65-F5344CB8AC3E}">
        <p14:creationId xmlns:p14="http://schemas.microsoft.com/office/powerpoint/2010/main" val="113906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32</a:t>
            </a:fld>
            <a:endParaRPr lang="en-US" noProof="0"/>
          </a:p>
        </p:txBody>
      </p:sp>
    </p:spTree>
    <p:extLst>
      <p:ext uri="{BB962C8B-B14F-4D97-AF65-F5344CB8AC3E}">
        <p14:creationId xmlns:p14="http://schemas.microsoft.com/office/powerpoint/2010/main" val="725352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a:p>
        </p:txBody>
      </p:sp>
    </p:spTree>
    <p:extLst>
      <p:ext uri="{BB962C8B-B14F-4D97-AF65-F5344CB8AC3E}">
        <p14:creationId xmlns:p14="http://schemas.microsoft.com/office/powerpoint/2010/main" val="4234201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34</a:t>
            </a:fld>
            <a:endParaRPr lang="en-US" noProof="0"/>
          </a:p>
        </p:txBody>
      </p:sp>
    </p:spTree>
    <p:extLst>
      <p:ext uri="{BB962C8B-B14F-4D97-AF65-F5344CB8AC3E}">
        <p14:creationId xmlns:p14="http://schemas.microsoft.com/office/powerpoint/2010/main" val="192415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a:t>
            </a:r>
          </a:p>
          <a:p>
            <a:pPr marL="0" indent="0">
              <a:buFont typeface="Wingdings" pitchFamily="2" charset="2"/>
              <a:buNone/>
            </a:pPr>
            <a:endParaRPr lang="en-US" sz="1200" kern="0" dirty="0"/>
          </a:p>
          <a:p>
            <a:r>
              <a:rPr lang="en-US" sz="1200" kern="0" dirty="0"/>
              <a:t>READ SIDE</a:t>
            </a:r>
            <a:r>
              <a:rPr lang="en-US" kern="0" dirty="0"/>
              <a:t>:</a:t>
            </a:r>
            <a:endParaRPr lang="en-US" kern="0" dirty="0">
              <a:cs typeface="Calibri"/>
            </a:endParaRPr>
          </a:p>
          <a:p>
            <a:r>
              <a:rPr lang="en-US" kern="0" dirty="0">
                <a:cs typeface="Calibri"/>
              </a:rPr>
              <a:t>Identify </a:t>
            </a:r>
            <a:r>
              <a:rPr lang="en-US" kern="0" dirty="0"/>
              <a:t>the data required to complete CALPADS Submissions for EOY 2</a:t>
            </a:r>
          </a:p>
          <a:p>
            <a:r>
              <a:rPr lang="en-US" kern="0" dirty="0"/>
              <a:t>Resolve</a:t>
            </a:r>
            <a:r>
              <a:rPr lang="en-US" kern="0" dirty="0">
                <a:cs typeface="Calibri"/>
              </a:rPr>
              <a:t> the </a:t>
            </a:r>
            <a:r>
              <a:rPr lang="en-US" kern="0" dirty="0"/>
              <a:t>Certification errors related to the EOY 2 data collection</a:t>
            </a:r>
          </a:p>
          <a:p>
            <a:r>
              <a:rPr lang="en-US" kern="0" dirty="0"/>
              <a:t>Perform</a:t>
            </a:r>
            <a:r>
              <a:rPr lang="en-US" kern="0" dirty="0">
                <a:cs typeface="Calibri"/>
              </a:rPr>
              <a:t> </a:t>
            </a:r>
            <a:r>
              <a:rPr lang="en-US" kern="0" dirty="0"/>
              <a:t>the certification process</a:t>
            </a:r>
          </a:p>
          <a:p>
            <a:pPr marL="0" indent="0">
              <a:buFont typeface="Wingdings" pitchFamily="2" charset="2"/>
              <a:buNone/>
            </a:pPr>
            <a:r>
              <a:rPr lang="en-US" kern="0" dirty="0"/>
              <a:t>Approve</a:t>
            </a:r>
            <a:r>
              <a:rPr lang="en-US" kern="0" dirty="0">
                <a:cs typeface="Calibri"/>
              </a:rPr>
              <a:t> </a:t>
            </a:r>
            <a:r>
              <a:rPr lang="en-US" kern="0" dirty="0"/>
              <a:t>the reports required for EOY 2 by the LEA process</a:t>
            </a:r>
            <a:endParaRPr lang="en-US" kern="0" dirty="0">
              <a:cs typeface="Calibri"/>
            </a:endParaRPr>
          </a:p>
          <a:p>
            <a:pPr>
              <a:buFont typeface="Wingdings" pitchFamily="2" charset="2"/>
            </a:pPr>
            <a:endParaRPr lang="en-US" kern="0" dirty="0">
              <a:cs typeface="Calibri"/>
            </a:endParaRPr>
          </a:p>
          <a:p>
            <a:pPr>
              <a:buFont typeface="Wingdings" pitchFamily="2" charset="2"/>
            </a:pPr>
            <a:endParaRPr lang="en-US" kern="0" dirty="0">
              <a:cs typeface="Calibri"/>
            </a:endParaRPr>
          </a:p>
          <a:p>
            <a:pPr>
              <a:buFont typeface="Wingdings" pitchFamily="2" charset="2"/>
            </a:pPr>
            <a:endParaRPr lang="en-US" kern="0" dirty="0">
              <a:cs typeface="Calibri"/>
            </a:endParaRPr>
          </a:p>
          <a:p>
            <a:endParaRPr lang="en-US" kern="0"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a:p>
        </p:txBody>
      </p:sp>
    </p:spTree>
    <p:extLst>
      <p:ext uri="{BB962C8B-B14F-4D97-AF65-F5344CB8AC3E}">
        <p14:creationId xmlns:p14="http://schemas.microsoft.com/office/powerpoint/2010/main" val="412336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We will begin with an overview, introducing CALPADS, the people who use CALPADS and their roles and discuss where the data goes.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Next, we will review the </a:t>
            </a:r>
            <a:r>
              <a:rPr lang="en-US" sz="1200" dirty="0"/>
              <a:t>EOY 2 </a:t>
            </a:r>
            <a:r>
              <a:rPr lang="en-US" baseline="0" dirty="0"/>
              <a:t>submission in some detail, discussing the data collection, timelines and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we will drive home the key points with a wrap up of today’s content.</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we submit data to CALPADS is to meet state and federal reporting requirements. </a:t>
            </a:r>
          </a:p>
          <a:p>
            <a:r>
              <a:rPr lang="en-US" dirty="0"/>
              <a:t>ESSA</a:t>
            </a:r>
          </a:p>
          <a:p>
            <a:r>
              <a:rPr lang="en-US" dirty="0"/>
              <a:t>Advances equity by upholding critical protections for America's disadvantaged and high-need students.</a:t>
            </a:r>
          </a:p>
          <a:p>
            <a:r>
              <a:rPr lang="en-US" dirty="0"/>
              <a:t>Requires—for the first time—that all students in America be taught to high academic standards that will prepare them to succeed in college and careers.</a:t>
            </a:r>
          </a:p>
          <a:p>
            <a:r>
              <a:rPr lang="en-US" dirty="0"/>
              <a:t>Ensures that vital information is provided to educators, families, students, and communities through annual statewide assessments that measure students' progress toward those high standards.</a:t>
            </a:r>
          </a:p>
          <a:p>
            <a:r>
              <a:rPr lang="en-US" dirty="0"/>
              <a:t>Helps to support and grow local innovations—including evidence-based and place-based interventions developed by local leaders and educators—consistent with our </a:t>
            </a:r>
            <a:r>
              <a:rPr lang="en-US" u="sng" dirty="0">
                <a:hlinkClick r:id="rId3"/>
              </a:rPr>
              <a:t>Investing in Innovation</a:t>
            </a:r>
            <a:r>
              <a:rPr lang="en-US" dirty="0"/>
              <a:t> and </a:t>
            </a:r>
            <a:r>
              <a:rPr lang="en-US" u="sng" dirty="0">
                <a:hlinkClick r:id="rId4"/>
              </a:rPr>
              <a:t>Promise Neighborhoods</a:t>
            </a:r>
            <a:endParaRPr lang="en-US" dirty="0"/>
          </a:p>
          <a:p>
            <a:r>
              <a:rPr lang="en-US" dirty="0"/>
              <a:t>Sustains and expands this administration's historic investments in increasing access to high-quality </a:t>
            </a:r>
            <a:r>
              <a:rPr lang="en-US" u="sng" dirty="0">
                <a:hlinkClick r:id="rId5"/>
              </a:rPr>
              <a:t>preschool</a:t>
            </a:r>
            <a:r>
              <a:rPr lang="en-US" dirty="0"/>
              <a:t>.</a:t>
            </a:r>
          </a:p>
          <a:p>
            <a:r>
              <a:rPr lang="en-US" dirty="0"/>
              <a:t>Maintains an expectation that there will be accountability and action to effect positive change in our lowest-performing schools, where groups of students are not making progress, and where graduation rates are low over extended periods of time.</a:t>
            </a:r>
          </a:p>
          <a:p>
            <a:endParaRPr lang="en-US" dirty="0"/>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7</a:t>
            </a:fld>
            <a:endParaRPr lang="en-US"/>
          </a:p>
        </p:txBody>
      </p:sp>
    </p:spTree>
    <p:extLst>
      <p:ext uri="{BB962C8B-B14F-4D97-AF65-F5344CB8AC3E}">
        <p14:creationId xmlns:p14="http://schemas.microsoft.com/office/powerpoint/2010/main" val="231374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list of all Program codes that are collected throughout the year. Although, some programs are collected in Fall 1 and some in End of Year, it is important to report/update a student’s eligibility or participation in CALPADS as soon as the information is available. You do not need to wait until the submission window opens to submit EOY programs.</a:t>
            </a:r>
          </a:p>
          <a:p>
            <a:r>
              <a:rPr lang="en-US" sz="1200" kern="1200" dirty="0">
                <a:solidFill>
                  <a:schemeClr val="tx1"/>
                </a:solidFill>
                <a:effectLst/>
                <a:latin typeface="+mn-lt"/>
                <a:ea typeface="+mn-ea"/>
                <a:cs typeface="+mn-cs"/>
              </a:rPr>
              <a:t>*Although programs listed are collected in Fall 1, it is important to continually update program records since some programs are used for subgroup reporting in EOY and the CA Dashboard. </a:t>
            </a:r>
          </a:p>
          <a:p>
            <a:pPr marL="0" indent="0">
              <a:buFont typeface="Arial" panose="020B0604020202020204" pitchFamily="34" charset="0"/>
              <a:buNone/>
            </a:pPr>
            <a:r>
              <a:rPr lang="en-US" sz="1200" kern="1200" dirty="0">
                <a:solidFill>
                  <a:schemeClr val="tx1"/>
                </a:solidFill>
                <a:effectLst/>
                <a:latin typeface="+mn-lt"/>
                <a:ea typeface="+mn-ea"/>
                <a:cs typeface="+mn-cs"/>
              </a:rPr>
              <a:t>Note:  Homeless Program has been moved from EOY 2  submission to EOY 3 submission. This move was to ensure the accuracy of the Homeless counts collected for the Academic year.</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dirty="0"/>
              <a:t>What are the data used for?</a:t>
            </a:r>
          </a:p>
          <a:p>
            <a:endParaRPr lang="en-US" dirty="0"/>
          </a:p>
          <a:p>
            <a:r>
              <a:rPr lang="en-US" dirty="0"/>
              <a:t>Title I Part A Targeted and Schoolwide Program and Neglected Participation counts for ESSA reporting</a:t>
            </a:r>
          </a:p>
          <a:p>
            <a:pPr lvl="1"/>
            <a:r>
              <a:rPr lang="en-US" dirty="0"/>
              <a:t>Including targeted services</a:t>
            </a:r>
          </a:p>
          <a:p>
            <a:r>
              <a:rPr lang="en-US" dirty="0"/>
              <a:t>Counts of students participating in the following programs</a:t>
            </a:r>
          </a:p>
          <a:p>
            <a:pPr lvl="1"/>
            <a:r>
              <a:rPr lang="en-US" dirty="0"/>
              <a:t>Opportunity programs</a:t>
            </a:r>
          </a:p>
          <a:p>
            <a:pPr lvl="1"/>
            <a:r>
              <a:rPr lang="en-US" dirty="0"/>
              <a:t>California Partnership Academy</a:t>
            </a:r>
          </a:p>
          <a:p>
            <a:pPr lvl="1"/>
            <a:r>
              <a:rPr lang="en-US" dirty="0"/>
              <a:t>Pregnant or Parenting (proxy for single parents for Perkins)</a:t>
            </a:r>
          </a:p>
          <a:p>
            <a:pPr lvl="1"/>
            <a:r>
              <a:rPr lang="en-US" dirty="0"/>
              <a:t>Transitional Kindergarten</a:t>
            </a:r>
          </a:p>
          <a:p>
            <a:pPr lvl="1"/>
            <a:r>
              <a:rPr lang="en-US" dirty="0"/>
              <a:t>504 Accommodation Plans</a:t>
            </a:r>
          </a:p>
          <a:p>
            <a:pPr lvl="1"/>
            <a:r>
              <a:rPr lang="en-US" dirty="0"/>
              <a:t>Armed Forces Family Member (ESSA student group)</a:t>
            </a:r>
          </a:p>
          <a:p>
            <a:endParaRPr lang="en-US"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a:p>
        </p:txBody>
      </p:sp>
    </p:spTree>
    <p:extLst>
      <p:ext uri="{BB962C8B-B14F-4D97-AF65-F5344CB8AC3E}">
        <p14:creationId xmlns:p14="http://schemas.microsoft.com/office/powerpoint/2010/main" val="76711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Eligible students are reported with a program 101 record. A student’s eligibility should be verified annually, </a:t>
            </a:r>
          </a:p>
          <a:p>
            <a:r>
              <a:rPr lang="en-US" sz="1200" kern="1200" dirty="0">
                <a:solidFill>
                  <a:schemeClr val="tx1"/>
                </a:solidFill>
                <a:effectLst/>
                <a:latin typeface="+mn-lt"/>
                <a:ea typeface="+mn-ea"/>
                <a:cs typeface="+mn-cs"/>
              </a:rPr>
              <a:t>however LEAs do not have to close these records annually, only when a student is not eligible anymore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a:p>
        </p:txBody>
      </p:sp>
    </p:spTree>
    <p:extLst>
      <p:ext uri="{BB962C8B-B14F-4D97-AF65-F5344CB8AC3E}">
        <p14:creationId xmlns:p14="http://schemas.microsoft.com/office/powerpoint/2010/main" val="239352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&amp; Certification v1.0 May xx,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&amp; Certification v1.0 May xx,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&amp; Certification v1.0 May xx,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&amp; Certification v1.0 May xx, 2020</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&amp; Certification v1.0 May xx,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&amp; Certification v1.0 May xx,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&amp; Certification v1.0 May xx, 2020</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2  Reporting &amp; Certification v1.0 May xx,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4296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380668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634926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119100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4011905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637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671235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232099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383166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979770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&amp; Certification v1.0 May xx,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89622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217980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725331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625661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694548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791981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333391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408791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442148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62037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803093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326014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741064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&amp; Certification v1.0 May xx,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404980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3362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89074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&amp; Certification v1.0 May xx, 2020</a:t>
            </a:r>
          </a:p>
        </p:txBody>
      </p:sp>
    </p:spTree>
    <p:extLst>
      <p:ext uri="{BB962C8B-B14F-4D97-AF65-F5344CB8AC3E}">
        <p14:creationId xmlns:p14="http://schemas.microsoft.com/office/powerpoint/2010/main" val="2124179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&amp; Certification v1.0 May xx,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526064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81178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60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390850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64759746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&amp; Certification v1.0 May xx,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66276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96449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3406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38946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208720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&amp; Certification v1.0 May xx,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22971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&amp; Certification v1.0 May xx,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714480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4338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16514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120027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1632117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73476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778331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&amp; Certification v1.0 May xx,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71688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041296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&amp; Certification v1.0 May xx,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04500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69337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4270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&amp; Certification v1.0 May xx,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&amp; Certification v1.0 May xx, 2020</a:t>
            </a:r>
          </a:p>
        </p:txBody>
      </p:sp>
    </p:spTree>
    <p:extLst>
      <p:ext uri="{BB962C8B-B14F-4D97-AF65-F5344CB8AC3E}">
        <p14:creationId xmlns:p14="http://schemas.microsoft.com/office/powerpoint/2010/main" val="4069928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&amp; Certification v1.0 May xx,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228870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&amp; Certification v1.0 May xx,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5250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2  Reporting &amp; Certification v1.0 May xx,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46827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&amp; Certification v1.0 May xx,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image" Target="../media/image3.sv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image" Target="../media/image2.png"/><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image" Target="../media/image1.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theme" Target="../theme/theme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5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&amp; Certification v1.0 May xx,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&amp; Certification v1.0 May xx,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4280423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hyperlink" Target="https://www.cde.ca.gov/sp/sw/t1/tasinfo.asp"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cde.ca.gov/fg/aa/co/index.asp"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diagramColors" Target="../diagrams/colors3.xml"/><Relationship Id="rId11" Type="http://schemas.openxmlformats.org/officeDocument/2006/relationships/comments" Target="../comments/comment1.xml"/><Relationship Id="rId5" Type="http://schemas.openxmlformats.org/officeDocument/2006/relationships/diagramQuickStyle" Target="../diagrams/quickStyle3.xml"/><Relationship Id="rId10" Type="http://schemas.openxmlformats.org/officeDocument/2006/relationships/hyperlink" Target="https://www.cde.ca.gov/sp/sw/t1/schoolwideprograms.asp" TargetMode="External"/><Relationship Id="rId4" Type="http://schemas.openxmlformats.org/officeDocument/2006/relationships/diagramLayout" Target="../diagrams/layout3.xml"/><Relationship Id="rId9" Type="http://schemas.openxmlformats.org/officeDocument/2006/relationships/hyperlink" Target="https://www.cde.ca.gov/sp/sw/t1/tasinfo.as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44.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21.xml"/><Relationship Id="rId16" Type="http://schemas.openxmlformats.org/officeDocument/2006/relationships/diagramColors" Target="../diagrams/colors6.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www.elpac.org/" TargetMode="External"/><Relationship Id="rId3" Type="http://schemas.openxmlformats.org/officeDocument/2006/relationships/hyperlink" Target="https://www.youtube.com/watch?v=jvuwyqpTu8Y" TargetMode="External"/><Relationship Id="rId7" Type="http://schemas.openxmlformats.org/officeDocument/2006/relationships/hyperlink" Target="https://www.youtube.com/channel/UCA9oRTiyVECCCzOxpmJheZw" TargetMode="External"/><Relationship Id="rId12" Type="http://schemas.openxmlformats.org/officeDocument/2006/relationships/hyperlink" Target="https://csis.fcmat.org/resource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www.cde.ca.gov/ds/sp/cl/systemdocs.asp" TargetMode="External"/><Relationship Id="rId11" Type="http://schemas.openxmlformats.org/officeDocument/2006/relationships/image" Target="../media/image58.png"/><Relationship Id="rId5" Type="http://schemas.openxmlformats.org/officeDocument/2006/relationships/hyperlink" Target="https://learn.fcmat.org/" TargetMode="External"/><Relationship Id="rId15" Type="http://schemas.openxmlformats.org/officeDocument/2006/relationships/image" Target="file:////Users/sahmed/Library/Containers/com.microsoft.Outlook/Data/Library/Caches/Signatures/signature_2068384626" TargetMode="External"/><Relationship Id="rId10" Type="http://schemas.openxmlformats.org/officeDocument/2006/relationships/hyperlink" Target="https://documentation.calpads.org/Support/References" TargetMode="External"/><Relationship Id="rId4" Type="http://schemas.openxmlformats.org/officeDocument/2006/relationships/image" Target="../media/image57.png"/><Relationship Id="rId9" Type="http://schemas.openxmlformats.org/officeDocument/2006/relationships/image" Target="../media/image3.svg"/><Relationship Id="rId1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jp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3.svg"/><Relationship Id="rId12" Type="http://schemas.openxmlformats.org/officeDocument/2006/relationships/hyperlink" Target="https://csis.fcmat.org/" TargetMode="External"/><Relationship Id="rId2" Type="http://schemas.openxmlformats.org/officeDocument/2006/relationships/notesSlide" Target="../notesSlides/notesSlide34.xml"/><Relationship Id="rId1" Type="http://schemas.openxmlformats.org/officeDocument/2006/relationships/slideLayout" Target="../slideLayouts/slideLayout76.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sv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jp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2" y="0"/>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5"/>
            <a:ext cx="3571782" cy="2992099"/>
          </a:xfrm>
          <a:ln>
            <a:noFill/>
          </a:ln>
        </p:spPr>
        <p:txBody>
          <a:bodyPr/>
          <a:lstStyle/>
          <a:p>
            <a:r>
              <a:rPr lang="en-US" dirty="0">
                <a:solidFill>
                  <a:srgbClr val="FF715B"/>
                </a:solidFill>
              </a:rPr>
              <a:t>CALPADS EOY 2</a:t>
            </a:r>
            <a:br>
              <a:rPr lang="en-US" dirty="0"/>
            </a:br>
            <a:r>
              <a:rPr lang="en-US" dirty="0">
                <a:solidFill>
                  <a:srgbClr val="545BA1"/>
                </a:solidFill>
              </a:rPr>
              <a:t>Reporting &amp; Certification</a:t>
            </a:r>
            <a:br>
              <a:rPr lang="en-US" dirty="0">
                <a:solidFill>
                  <a:srgbClr val="545BA1"/>
                </a:solidFill>
              </a:rPr>
            </a:br>
            <a:r>
              <a:rPr lang="en-US" sz="2800" dirty="0">
                <a:solidFill>
                  <a:schemeClr val="accent1"/>
                </a:solidFill>
              </a:rPr>
              <a:t>2019 -  2020</a:t>
            </a: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4"/>
            <a:ext cx="3571782" cy="1419353"/>
          </a:xfrm>
        </p:spPr>
        <p:txBody>
          <a:bodyPr/>
          <a:lstStyle/>
          <a:p>
            <a:pPr marL="0" indent="0">
              <a:spcBef>
                <a:spcPts val="0"/>
              </a:spcBef>
              <a:spcAft>
                <a:spcPts val="0"/>
              </a:spcAft>
              <a:buNone/>
            </a:pPr>
            <a:r>
              <a:rPr lang="en-US" dirty="0">
                <a:solidFill>
                  <a:schemeClr val="tx1">
                    <a:lumMod val="75000"/>
                    <a:lumOff val="25000"/>
                  </a:schemeClr>
                </a:solidFill>
              </a:rPr>
              <a:t>EOY 2Overview</a:t>
            </a:r>
          </a:p>
          <a:p>
            <a:pPr marL="0" indent="0">
              <a:spcBef>
                <a:spcPts val="0"/>
              </a:spcBef>
              <a:spcAft>
                <a:spcPts val="0"/>
              </a:spcAft>
              <a:buNone/>
            </a:pPr>
            <a:r>
              <a:rPr lang="en-US" dirty="0">
                <a:solidFill>
                  <a:schemeClr val="tx1">
                    <a:lumMod val="75000"/>
                    <a:lumOff val="25000"/>
                  </a:schemeClr>
                </a:solidFill>
              </a:rPr>
              <a:t>Data Submission Review</a:t>
            </a:r>
          </a:p>
          <a:p>
            <a:pPr marL="0" indent="0">
              <a:spcBef>
                <a:spcPts val="0"/>
              </a:spcBef>
              <a:spcAft>
                <a:spcPts val="0"/>
              </a:spcAft>
              <a:buNone/>
            </a:pPr>
            <a:r>
              <a:rPr lang="en-US" dirty="0">
                <a:solidFill>
                  <a:schemeClr val="tx1">
                    <a:lumMod val="75000"/>
                    <a:lumOff val="25000"/>
                  </a:schemeClr>
                </a:solidFill>
              </a:rPr>
              <a:t>Student Subgroups</a:t>
            </a:r>
          </a:p>
          <a:p>
            <a:pPr marL="0" indent="0">
              <a:spcBef>
                <a:spcPts val="0"/>
              </a:spcBef>
              <a:spcAft>
                <a:spcPts val="0"/>
              </a:spcAft>
              <a:buNone/>
            </a:pPr>
            <a:r>
              <a:rPr lang="en-US" dirty="0">
                <a:solidFill>
                  <a:schemeClr val="tx1">
                    <a:lumMod val="75000"/>
                    <a:lumOff val="25000"/>
                  </a:schemeClr>
                </a:solidFill>
              </a:rPr>
              <a:t>Certification Demonstration</a:t>
            </a:r>
          </a:p>
          <a:p>
            <a:pPr marL="0" indent="0">
              <a:spcBef>
                <a:spcPts val="0"/>
              </a:spcBef>
              <a:spcAft>
                <a:spcPts val="0"/>
              </a:spcAft>
              <a:buNone/>
            </a:pPr>
            <a:r>
              <a:rPr lang="en-US" dirty="0">
                <a:solidFill>
                  <a:schemeClr val="tx1">
                    <a:lumMod val="75000"/>
                    <a:lumOff val="25000"/>
                  </a:schemeClr>
                </a:solidFill>
              </a:rPr>
              <a:t>Reports Review</a:t>
            </a:r>
          </a:p>
        </p:txBody>
      </p: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703383" y="279527"/>
            <a:ext cx="6963509" cy="601663"/>
          </a:xfrm>
        </p:spPr>
        <p:txBody>
          <a:bodyPr/>
          <a:lstStyle/>
          <a:p>
            <a:r>
              <a:rPr lang="en-US" dirty="0"/>
              <a:t>504 Accommodation Plan</a:t>
            </a:r>
          </a:p>
        </p:txBody>
      </p:sp>
      <p:sp>
        <p:nvSpPr>
          <p:cNvPr id="5" name="Text Placeholder 4">
            <a:extLst>
              <a:ext uri="{FF2B5EF4-FFF2-40B4-BE49-F238E27FC236}">
                <a16:creationId xmlns:a16="http://schemas.microsoft.com/office/drawing/2014/main" id="{96CE8FD3-9852-4B56-883D-92635E88A2CA}"/>
              </a:ext>
            </a:extLst>
          </p:cNvPr>
          <p:cNvSpPr>
            <a:spLocks noGrp="1"/>
          </p:cNvSpPr>
          <p:nvPr>
            <p:ph type="body" sz="quarter" idx="4294967295"/>
          </p:nvPr>
        </p:nvSpPr>
        <p:spPr>
          <a:xfrm>
            <a:off x="852488" y="993775"/>
            <a:ext cx="11339512" cy="558800"/>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504 plans are formal plans that schools develop to give kids the support they need. That covers any condition that limits daily activities in a major way.</a:t>
            </a:r>
          </a:p>
        </p:txBody>
      </p:sp>
      <p:sp>
        <p:nvSpPr>
          <p:cNvPr id="6" name="Rectangle 5">
            <a:extLst>
              <a:ext uri="{FF2B5EF4-FFF2-40B4-BE49-F238E27FC236}">
                <a16:creationId xmlns:a16="http://schemas.microsoft.com/office/drawing/2014/main" id="{5C1D4A71-9A19-4441-A5DE-D6FAC7BEBB52}"/>
              </a:ext>
            </a:extLst>
          </p:cNvPr>
          <p:cNvSpPr/>
          <p:nvPr/>
        </p:nvSpPr>
        <p:spPr>
          <a:xfrm>
            <a:off x="5115059" y="1910446"/>
            <a:ext cx="4023858" cy="400110"/>
          </a:xfrm>
          <a:prstGeom prst="rect">
            <a:avLst/>
          </a:prstGeom>
        </p:spPr>
        <p:txBody>
          <a:bodyPr wrap="none">
            <a:spAutoFit/>
          </a:bodyPr>
          <a:lstStyle/>
          <a:p>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101</a:t>
            </a:r>
          </a:p>
        </p:txBody>
      </p:sp>
      <p:pic>
        <p:nvPicPr>
          <p:cNvPr id="10" name="Picture 9">
            <a:extLst>
              <a:ext uri="{FF2B5EF4-FFF2-40B4-BE49-F238E27FC236}">
                <a16:creationId xmlns:a16="http://schemas.microsoft.com/office/drawing/2014/main" id="{54EB8BFB-2FF7-42D8-9083-961BC39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429" y="1968813"/>
            <a:ext cx="4961037" cy="3505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a:extLst>
              <a:ext uri="{FF2B5EF4-FFF2-40B4-BE49-F238E27FC236}">
                <a16:creationId xmlns:a16="http://schemas.microsoft.com/office/drawing/2014/main" id="{A71409F0-82AD-421D-809B-FD8BA7506340}"/>
              </a:ext>
            </a:extLst>
          </p:cNvPr>
          <p:cNvSpPr/>
          <p:nvPr/>
        </p:nvSpPr>
        <p:spPr>
          <a:xfrm>
            <a:off x="5115059" y="2539315"/>
            <a:ext cx="6096000" cy="1477328"/>
          </a:xfrm>
          <a:prstGeom prst="rect">
            <a:avLst/>
          </a:prstGeom>
        </p:spPr>
        <p:txBody>
          <a:bodyPr>
            <a:spAutoFit/>
          </a:bodyPr>
          <a:lstStyle/>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Start Date:  </a:t>
            </a:r>
            <a:r>
              <a:rPr lang="en-US" dirty="0">
                <a:latin typeface="Tahoma" panose="020B0604030504040204" pitchFamily="34" charset="0"/>
                <a:ea typeface="Tahoma" panose="020B0604030504040204" pitchFamily="34" charset="0"/>
                <a:cs typeface="Tahoma" panose="020B0604030504040204" pitchFamily="34" charset="0"/>
              </a:rPr>
              <a:t>Date the student was identified as having a 504 Accommodation Plan.</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End Date:  </a:t>
            </a:r>
            <a:r>
              <a:rPr lang="en-US" dirty="0">
                <a:latin typeface="Tahoma" panose="020B0604030504040204" pitchFamily="34" charset="0"/>
                <a:ea typeface="Tahoma" panose="020B0604030504040204" pitchFamily="34" charset="0"/>
                <a:cs typeface="Tahoma" panose="020B0604030504040204" pitchFamily="34" charset="0"/>
              </a:rPr>
              <a:t>Date the student was determined to be ineligible at a school.</a:t>
            </a:r>
          </a:p>
        </p:txBody>
      </p:sp>
      <p:sp>
        <p:nvSpPr>
          <p:cNvPr id="11" name="Text Placeholder 4">
            <a:extLst>
              <a:ext uri="{FF2B5EF4-FFF2-40B4-BE49-F238E27FC236}">
                <a16:creationId xmlns:a16="http://schemas.microsoft.com/office/drawing/2014/main" id="{586CE92A-9D68-4FD9-9B00-B4AD9777D068}"/>
              </a:ext>
            </a:extLst>
          </p:cNvPr>
          <p:cNvSpPr txBox="1">
            <a:spLocks/>
          </p:cNvSpPr>
          <p:nvPr/>
        </p:nvSpPr>
        <p:spPr>
          <a:xfrm>
            <a:off x="5157216" y="4602343"/>
            <a:ext cx="6041331" cy="713370"/>
          </a:xfrm>
          <a:prstGeom prst="rect">
            <a:avLst/>
          </a:prstGeom>
          <a:solidFill>
            <a:srgbClr val="F4ECEF"/>
          </a:solidFill>
          <a:effectLst>
            <a:outerShdw blurRad="63500" algn="ctr" rotWithShape="0">
              <a:prstClr val="black">
                <a:alpha val="40000"/>
              </a:prstClr>
            </a:outerShdw>
          </a:effectLst>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600" dirty="0">
                <a:latin typeface="Tahoma" panose="020B0604030504040204" pitchFamily="34" charset="0"/>
                <a:ea typeface="Tahoma" panose="020B0604030504040204" pitchFamily="34" charset="0"/>
                <a:cs typeface="Tahoma" panose="020B0604030504040204" pitchFamily="34" charset="0"/>
              </a:rPr>
              <a:t>A student’s eligibility should be verified annually, however these records are not required to be closed at the end of the year for returning students. </a:t>
            </a:r>
          </a:p>
        </p:txBody>
      </p:sp>
      <p:sp>
        <p:nvSpPr>
          <p:cNvPr id="7" name="Slide Number Placeholder 6">
            <a:extLst>
              <a:ext uri="{FF2B5EF4-FFF2-40B4-BE49-F238E27FC236}">
                <a16:creationId xmlns:a16="http://schemas.microsoft.com/office/drawing/2014/main" id="{51EF35DE-416F-4E1B-96AA-891B6DB096B8}"/>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spTree>
    <p:extLst>
      <p:ext uri="{BB962C8B-B14F-4D97-AF65-F5344CB8AC3E}">
        <p14:creationId xmlns:p14="http://schemas.microsoft.com/office/powerpoint/2010/main" val="163034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3573CB-4B82-4BAF-9677-40FBFEBCFE93}"/>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F919DE72-AAA9-4523-98BB-AD4ED57F9E6B}"/>
              </a:ext>
            </a:extLst>
          </p:cNvPr>
          <p:cNvSpPr>
            <a:spLocks noGrp="1"/>
          </p:cNvSpPr>
          <p:nvPr>
            <p:ph type="title" idx="4294967295"/>
          </p:nvPr>
        </p:nvSpPr>
        <p:spPr>
          <a:xfrm>
            <a:off x="143839" y="157510"/>
            <a:ext cx="10391775" cy="568325"/>
          </a:xfrm>
        </p:spPr>
        <p:txBody>
          <a:bodyPr>
            <a:normAutofit/>
          </a:bodyPr>
          <a:lstStyle/>
          <a:p>
            <a:r>
              <a:rPr lang="en-US" dirty="0"/>
              <a:t>Armed Forces Family Member</a:t>
            </a:r>
          </a:p>
        </p:txBody>
      </p:sp>
      <p:sp>
        <p:nvSpPr>
          <p:cNvPr id="5" name="Text Placeholder 4">
            <a:extLst>
              <a:ext uri="{FF2B5EF4-FFF2-40B4-BE49-F238E27FC236}">
                <a16:creationId xmlns:a16="http://schemas.microsoft.com/office/drawing/2014/main" id="{C701361D-C434-4313-87D7-EF4B7153F20E}"/>
              </a:ext>
            </a:extLst>
          </p:cNvPr>
          <p:cNvSpPr>
            <a:spLocks noGrp="1"/>
          </p:cNvSpPr>
          <p:nvPr>
            <p:ph type="body" sz="quarter" idx="4294967295"/>
          </p:nvPr>
        </p:nvSpPr>
        <p:spPr>
          <a:xfrm>
            <a:off x="242181" y="851286"/>
            <a:ext cx="11323638" cy="358775"/>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Used to meet Every Student Succeeds Act (ESSA) reporting requirements. Eligibility is based on the parent’s most recent active military status.</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F4E9771-ABEA-491C-A728-54221D8E1EA8}"/>
              </a:ext>
            </a:extLst>
          </p:cNvPr>
          <p:cNvSpPr/>
          <p:nvPr/>
        </p:nvSpPr>
        <p:spPr>
          <a:xfrm>
            <a:off x="5143463" y="1448355"/>
            <a:ext cx="4023858" cy="400110"/>
          </a:xfrm>
          <a:prstGeom prst="rect">
            <a:avLst/>
          </a:prstGeom>
        </p:spPr>
        <p:txBody>
          <a:bodyPr wrap="none">
            <a:spAutoFit/>
          </a:bodyPr>
          <a:lstStyle/>
          <a:p>
            <a:pPr lvl="0" algn="ctr"/>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192</a:t>
            </a:r>
          </a:p>
        </p:txBody>
      </p:sp>
      <p:sp>
        <p:nvSpPr>
          <p:cNvPr id="9" name="Rectangle 8">
            <a:extLst>
              <a:ext uri="{FF2B5EF4-FFF2-40B4-BE49-F238E27FC236}">
                <a16:creationId xmlns:a16="http://schemas.microsoft.com/office/drawing/2014/main" id="{73B4AD6E-A2A0-454D-AB9D-A3396B817BD9}"/>
              </a:ext>
            </a:extLst>
          </p:cNvPr>
          <p:cNvSpPr/>
          <p:nvPr/>
        </p:nvSpPr>
        <p:spPr>
          <a:xfrm>
            <a:off x="5188026" y="1893016"/>
            <a:ext cx="6096000" cy="1569660"/>
          </a:xfrm>
          <a:prstGeom prst="rect">
            <a:avLst/>
          </a:prstGeom>
        </p:spPr>
        <p:txBody>
          <a:bodyP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Program Start Date</a:t>
            </a:r>
            <a:r>
              <a:rPr lang="en-US" sz="1600" dirty="0">
                <a:latin typeface="Tahoma" panose="020B0604030504040204" pitchFamily="34" charset="0"/>
                <a:ea typeface="Tahoma" panose="020B0604030504040204" pitchFamily="34" charset="0"/>
                <a:cs typeface="Tahoma" panose="020B0604030504040204" pitchFamily="34" charset="0"/>
              </a:rPr>
              <a:t>:  Must be on or after the student’s birthdate</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Program End Date</a:t>
            </a:r>
            <a:r>
              <a:rPr lang="en-US" sz="1600" dirty="0">
                <a:latin typeface="Tahoma" panose="020B0604030504040204" pitchFamily="34" charset="0"/>
                <a:ea typeface="Tahoma" panose="020B0604030504040204" pitchFamily="34" charset="0"/>
                <a:cs typeface="Tahoma" panose="020B0604030504040204" pitchFamily="34" charset="0"/>
              </a:rPr>
              <a:t>:  Should be populated when a student is identified as being no longer considered armed forces family member, or the last day of the school or Guard duty*** </a:t>
            </a:r>
          </a:p>
        </p:txBody>
      </p:sp>
      <p:sp>
        <p:nvSpPr>
          <p:cNvPr id="10" name="Rectangle 9">
            <a:extLst>
              <a:ext uri="{FF2B5EF4-FFF2-40B4-BE49-F238E27FC236}">
                <a16:creationId xmlns:a16="http://schemas.microsoft.com/office/drawing/2014/main" id="{20919242-58C6-4F3A-8BC3-A53E11E74432}"/>
              </a:ext>
            </a:extLst>
          </p:cNvPr>
          <p:cNvSpPr/>
          <p:nvPr/>
        </p:nvSpPr>
        <p:spPr>
          <a:xfrm>
            <a:off x="5227638" y="3507227"/>
            <a:ext cx="6096000" cy="830997"/>
          </a:xfrm>
          <a:prstGeom prst="rect">
            <a:avLst/>
          </a:prstGeom>
        </p:spPr>
        <p:txBody>
          <a:bodyPr>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 student is considered to be an Armed Forces Family Member if at least one parent is an Armed Forces* member, on active duty** or serves on full-time National Guard.</a:t>
            </a:r>
          </a:p>
        </p:txBody>
      </p:sp>
      <p:sp>
        <p:nvSpPr>
          <p:cNvPr id="11" name="TextBox 10">
            <a:extLst>
              <a:ext uri="{FF2B5EF4-FFF2-40B4-BE49-F238E27FC236}">
                <a16:creationId xmlns:a16="http://schemas.microsoft.com/office/drawing/2014/main" id="{A2C1B8E3-560C-4B8F-9BC3-DF702DA54752}"/>
              </a:ext>
            </a:extLst>
          </p:cNvPr>
          <p:cNvSpPr txBox="1"/>
          <p:nvPr/>
        </p:nvSpPr>
        <p:spPr>
          <a:xfrm>
            <a:off x="5195887" y="4856690"/>
            <a:ext cx="6480727" cy="646331"/>
          </a:xfrm>
          <a:prstGeom prst="rect">
            <a:avLst/>
          </a:prstGeom>
          <a:solidFill>
            <a:srgbClr val="FFFFCC"/>
          </a:solidFill>
          <a:ln>
            <a:solidFill>
              <a:srgbClr val="CCCC00"/>
            </a:solidFill>
          </a:ln>
        </p:spPr>
        <p:txBody>
          <a:bodyPr wrap="square" rtlCol="0">
            <a:spAutoFit/>
          </a:bodyPr>
          <a:lstStyle/>
          <a:p>
            <a:pPr lvl="0" algn="l"/>
            <a:r>
              <a:rPr lang="en-US" sz="1200" dirty="0"/>
              <a:t>* Armed forces means the Army, Navy, Air Force, Marine Corps, and Coast Guard</a:t>
            </a:r>
          </a:p>
          <a:p>
            <a:pPr lvl="0" algn="l"/>
            <a:r>
              <a:rPr lang="en-US" sz="1200" dirty="0"/>
              <a:t>** Active duty means full-time duty in the active military service of the United States </a:t>
            </a:r>
          </a:p>
          <a:p>
            <a:pPr lvl="0" algn="l"/>
            <a:r>
              <a:rPr lang="en-US" sz="1200" dirty="0"/>
              <a:t>*** Full-time National Guard duty means training or other duty, other than inactive duty</a:t>
            </a:r>
          </a:p>
        </p:txBody>
      </p:sp>
      <p:pic>
        <p:nvPicPr>
          <p:cNvPr id="13" name="Picture 12" descr="A close up of soldier in civilian clothes surrounded by military boots, bag and the American flag. &#10;&#10;Description generated with high confidence">
            <a:extLst>
              <a:ext uri="{FF2B5EF4-FFF2-40B4-BE49-F238E27FC236}">
                <a16:creationId xmlns:a16="http://schemas.microsoft.com/office/drawing/2014/main" id="{E35324D3-1000-4D5B-9539-8DD83F006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15" y="1554493"/>
            <a:ext cx="4531834" cy="3429000"/>
          </a:xfrm>
          <a:prstGeom prst="rect">
            <a:avLst/>
          </a:prstGeom>
        </p:spPr>
      </p:pic>
      <p:pic>
        <p:nvPicPr>
          <p:cNvPr id="1026" name="Picture 2" descr="External link opens in new window or tab.">
            <a:extLst>
              <a:ext uri="{FF2B5EF4-FFF2-40B4-BE49-F238E27FC236}">
                <a16:creationId xmlns:a16="http://schemas.microsoft.com/office/drawing/2014/main" id="{A2CD5747-73AD-4E50-AFB1-63D7EF0B5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507" y="-61120"/>
            <a:ext cx="57150" cy="52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C92DC2C-B68C-4BE2-93FE-B2C3C63107D6}"/>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spTree>
    <p:extLst>
      <p:ext uri="{BB962C8B-B14F-4D97-AF65-F5344CB8AC3E}">
        <p14:creationId xmlns:p14="http://schemas.microsoft.com/office/powerpoint/2010/main" val="162563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432000" y="203977"/>
            <a:ext cx="10515600" cy="600075"/>
          </a:xfrm>
        </p:spPr>
        <p:txBody>
          <a:bodyPr/>
          <a:lstStyle/>
          <a:p>
            <a:r>
              <a:rPr lang="en-US" dirty="0"/>
              <a:t>Title I Part A Basic Targeted</a:t>
            </a:r>
          </a:p>
        </p:txBody>
      </p:sp>
      <p:sp>
        <p:nvSpPr>
          <p:cNvPr id="5" name="Text Placeholder 4">
            <a:extLst>
              <a:ext uri="{FF2B5EF4-FFF2-40B4-BE49-F238E27FC236}">
                <a16:creationId xmlns:a16="http://schemas.microsoft.com/office/drawing/2014/main" id="{96CE8FD3-9852-4B56-883D-92635E88A2CA}"/>
              </a:ext>
            </a:extLst>
          </p:cNvPr>
          <p:cNvSpPr>
            <a:spLocks noGrp="1"/>
          </p:cNvSpPr>
          <p:nvPr>
            <p:ph type="body" sz="quarter" idx="4294967295"/>
          </p:nvPr>
        </p:nvSpPr>
        <p:spPr>
          <a:xfrm>
            <a:off x="852488" y="1171575"/>
            <a:ext cx="11339512" cy="358775"/>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A program providing services to improve student academic achievement of eligible students in Title I schools.</a:t>
            </a:r>
          </a:p>
        </p:txBody>
      </p:sp>
      <p:sp>
        <p:nvSpPr>
          <p:cNvPr id="6" name="Rectangle 5">
            <a:extLst>
              <a:ext uri="{FF2B5EF4-FFF2-40B4-BE49-F238E27FC236}">
                <a16:creationId xmlns:a16="http://schemas.microsoft.com/office/drawing/2014/main" id="{5C1D4A71-9A19-4441-A5DE-D6FAC7BEBB52}"/>
              </a:ext>
            </a:extLst>
          </p:cNvPr>
          <p:cNvSpPr/>
          <p:nvPr/>
        </p:nvSpPr>
        <p:spPr>
          <a:xfrm>
            <a:off x="5407155" y="1494893"/>
            <a:ext cx="4023858" cy="400110"/>
          </a:xfrm>
          <a:prstGeom prst="rect">
            <a:avLst/>
          </a:prstGeom>
        </p:spPr>
        <p:txBody>
          <a:bodyPr wrap="none">
            <a:spAutoFit/>
          </a:bodyPr>
          <a:lstStyle/>
          <a:p>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122</a:t>
            </a:r>
          </a:p>
        </p:txBody>
      </p:sp>
      <p:sp>
        <p:nvSpPr>
          <p:cNvPr id="7" name="Rectangle 6">
            <a:extLst>
              <a:ext uri="{FF2B5EF4-FFF2-40B4-BE49-F238E27FC236}">
                <a16:creationId xmlns:a16="http://schemas.microsoft.com/office/drawing/2014/main" id="{2BBF0207-79FC-4B00-A3E3-40DC020D096D}"/>
              </a:ext>
            </a:extLst>
          </p:cNvPr>
          <p:cNvSpPr/>
          <p:nvPr/>
        </p:nvSpPr>
        <p:spPr>
          <a:xfrm>
            <a:off x="5407155" y="3267352"/>
            <a:ext cx="5958265" cy="1169551"/>
          </a:xfrm>
          <a:prstGeom prst="rect">
            <a:avLst/>
          </a:prstGeom>
          <a:noFill/>
          <a:effectLst/>
        </p:spPr>
        <p:txBody>
          <a:bodyPr wrap="square">
            <a:spAutoFit/>
          </a:bodyPr>
          <a:lstStyle/>
          <a:p>
            <a:pPr marL="228600" indent="-22860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Each Student may have multiple Program 122 records with diff. education service codes.</a:t>
            </a:r>
          </a:p>
          <a:p>
            <a:pPr marL="228600" indent="-228600">
              <a:buFont typeface="Arial" panose="020B0604020202020204" pitchFamily="34" charset="0"/>
              <a:buChar char="•"/>
            </a:pPr>
            <a:endPar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marL="228600" indent="-22860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For schools that are identified as a Title I, Part A Targeted Assistance School.</a:t>
            </a:r>
          </a:p>
        </p:txBody>
      </p:sp>
      <p:pic>
        <p:nvPicPr>
          <p:cNvPr id="10" name="Picture 9" descr="A picture containing person, ground, outdoor, holding&#10;&#10;Description generated with very high confidence">
            <a:extLst>
              <a:ext uri="{FF2B5EF4-FFF2-40B4-BE49-F238E27FC236}">
                <a16:creationId xmlns:a16="http://schemas.microsoft.com/office/drawing/2014/main" id="{54EB8BFB-2FF7-42D8-9083-961BC39E1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86" y="1628364"/>
            <a:ext cx="4348836" cy="2880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E97AF412-72CC-405B-A0A4-0F6B4A3B6FFA}"/>
              </a:ext>
            </a:extLst>
          </p:cNvPr>
          <p:cNvSpPr/>
          <p:nvPr/>
        </p:nvSpPr>
        <p:spPr>
          <a:xfrm>
            <a:off x="5338288" y="1984994"/>
            <a:ext cx="6096000" cy="1308050"/>
          </a:xfrm>
          <a:prstGeom prst="rect">
            <a:avLst/>
          </a:prstGeom>
        </p:spPr>
        <p:txBody>
          <a:bodyPr>
            <a:spAutoFit/>
          </a:bodyPr>
          <a:lstStyle/>
          <a:p>
            <a:pPr marL="285750" indent="-28575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Program Start Date:  Date the student was identified as participating in the program at a school.</a:t>
            </a:r>
          </a:p>
          <a:p>
            <a:pPr marL="285750" indent="-285750">
              <a:buFont typeface="Arial" panose="020B0604020202020204" pitchFamily="34" charset="0"/>
              <a:buChar char="•"/>
            </a:pPr>
            <a:endPar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Program End Date:  the date a student ceased participating in the program at a school or the last day of school</a:t>
            </a:r>
          </a:p>
          <a:p>
            <a:pPr marL="285750" indent="-285750">
              <a:buFont typeface="Arial" panose="020B0604020202020204" pitchFamily="34" charset="0"/>
              <a:buChar char="•"/>
            </a:pPr>
            <a:endParaRPr lang="en-US" sz="9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3E34FE14-B7BE-4B2F-B589-428FFC145D3B}"/>
              </a:ext>
            </a:extLst>
          </p:cNvPr>
          <p:cNvSpPr/>
          <p:nvPr/>
        </p:nvSpPr>
        <p:spPr>
          <a:xfrm>
            <a:off x="901286" y="5324583"/>
            <a:ext cx="10365532" cy="523220"/>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400" dirty="0">
                <a:latin typeface="Arial" panose="020B0604020202020204" pitchFamily="34" charset="0"/>
                <a:ea typeface="Calibri" panose="020F0502020204030204" pitchFamily="34" charset="0"/>
                <a:cs typeface="Times New Roman" panose="02020603050405020304" pitchFamily="18" charset="0"/>
              </a:rPr>
              <a:t>Records should be closed out annually and resubmitted the following academic year with a new program start date and Title I Services (Education Service Code) a student is receiving.</a:t>
            </a:r>
            <a:endParaRPr lang="en-US" sz="1400" dirty="0"/>
          </a:p>
        </p:txBody>
      </p:sp>
      <p:sp>
        <p:nvSpPr>
          <p:cNvPr id="8" name="Rectangle 7">
            <a:extLst>
              <a:ext uri="{FF2B5EF4-FFF2-40B4-BE49-F238E27FC236}">
                <a16:creationId xmlns:a16="http://schemas.microsoft.com/office/drawing/2014/main" id="{CB8FFFF0-98F9-4953-999F-4BC4633EB7A7}"/>
              </a:ext>
            </a:extLst>
          </p:cNvPr>
          <p:cNvSpPr/>
          <p:nvPr/>
        </p:nvSpPr>
        <p:spPr>
          <a:xfrm>
            <a:off x="777838" y="4662421"/>
            <a:ext cx="4780324" cy="584775"/>
          </a:xfrm>
          <a:prstGeom prst="rect">
            <a:avLst/>
          </a:prstGeom>
        </p:spPr>
        <p:txBody>
          <a:bodyPr wrap="square">
            <a:spAutoFit/>
          </a:bodyPr>
          <a:lstStyle/>
          <a:p>
            <a:pPr eaLnBrk="0" fontAlgn="base" hangingPunct="0">
              <a:spcBef>
                <a:spcPct val="0"/>
              </a:spcBef>
              <a:spcAft>
                <a:spcPct val="0"/>
              </a:spcAft>
              <a:defRPr/>
            </a:pPr>
            <a:r>
              <a:rPr lang="en-US" sz="1600" b="1" kern="0" dirty="0">
                <a:solidFill>
                  <a:srgbClr val="003366"/>
                </a:solidFill>
                <a:latin typeface="Tahoma" panose="020B0604030504040204" pitchFamily="34" charset="0"/>
                <a:ea typeface="Tahoma" panose="020B0604030504040204" pitchFamily="34" charset="0"/>
                <a:cs typeface="Tahoma" panose="020B0604030504040204" pitchFamily="34" charset="0"/>
              </a:rPr>
              <a:t>TAS Resource:</a:t>
            </a:r>
          </a:p>
          <a:p>
            <a:pPr eaLnBrk="0" fontAlgn="base" hangingPunct="0">
              <a:spcBef>
                <a:spcPct val="0"/>
              </a:spcBef>
              <a:spcAft>
                <a:spcPct val="0"/>
              </a:spcAft>
              <a:defRPr/>
            </a:pPr>
            <a:r>
              <a:rPr lang="en-US" sz="1600" dirty="0">
                <a:hlinkClick r:id="rId4"/>
              </a:rPr>
              <a:t>https://www.cde.ca.gov/sp/sw/t1/tasinfo.asp</a:t>
            </a:r>
            <a:endParaRPr lang="en-US" sz="1600" dirty="0"/>
          </a:p>
        </p:txBody>
      </p:sp>
      <p:sp>
        <p:nvSpPr>
          <p:cNvPr id="11" name="Rectangle 10">
            <a:extLst>
              <a:ext uri="{FF2B5EF4-FFF2-40B4-BE49-F238E27FC236}">
                <a16:creationId xmlns:a16="http://schemas.microsoft.com/office/drawing/2014/main" id="{FE554FE2-1221-4C7F-A011-69BC2F587A36}"/>
              </a:ext>
            </a:extLst>
          </p:cNvPr>
          <p:cNvSpPr/>
          <p:nvPr/>
        </p:nvSpPr>
        <p:spPr>
          <a:xfrm>
            <a:off x="509956" y="781958"/>
            <a:ext cx="10256783" cy="276999"/>
          </a:xfrm>
          <a:prstGeom prst="rect">
            <a:avLst/>
          </a:prstGeom>
        </p:spPr>
        <p:txBody>
          <a:bodyPr wrap="square">
            <a:spAutoFit/>
          </a:bodyPr>
          <a:lstStyle/>
          <a:p>
            <a:r>
              <a:rPr lang="en-US" sz="1200" dirty="0">
                <a:highlight>
                  <a:srgbClr val="FFFF00"/>
                </a:highlight>
                <a:latin typeface="Calibri" panose="020F0502020204030204" pitchFamily="34" charset="0"/>
                <a:ea typeface="Calibri" panose="020F0502020204030204" pitchFamily="34" charset="0"/>
              </a:rPr>
              <a:t>Title I, Part A, Improving Basic Programs Operated by Local Educational Agencies ESSA</a:t>
            </a:r>
            <a:endParaRPr lang="en-US" sz="1200" dirty="0"/>
          </a:p>
        </p:txBody>
      </p:sp>
      <p:sp>
        <p:nvSpPr>
          <p:cNvPr id="12" name="Slide Number Placeholder 11">
            <a:extLst>
              <a:ext uri="{FF2B5EF4-FFF2-40B4-BE49-F238E27FC236}">
                <a16:creationId xmlns:a16="http://schemas.microsoft.com/office/drawing/2014/main" id="{D2AB5FDC-00B7-4EA5-8888-85BFD5600DDC}"/>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3046814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6993EF-CE4E-4CC3-92C2-61F0304B8D35}"/>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0EA0F115-60E1-45FB-A184-57F1412F14E7}"/>
              </a:ext>
            </a:extLst>
          </p:cNvPr>
          <p:cNvSpPr>
            <a:spLocks noGrp="1"/>
          </p:cNvSpPr>
          <p:nvPr>
            <p:ph type="title" idx="4294967295"/>
          </p:nvPr>
        </p:nvSpPr>
        <p:spPr>
          <a:xfrm>
            <a:off x="551329" y="288925"/>
            <a:ext cx="9964271" cy="600075"/>
          </a:xfrm>
        </p:spPr>
        <p:txBody>
          <a:bodyPr/>
          <a:lstStyle/>
          <a:p>
            <a:r>
              <a:rPr lang="en-US" dirty="0"/>
              <a:t>Title I Part A Targeted vs Schoolwide</a:t>
            </a:r>
          </a:p>
        </p:txBody>
      </p:sp>
      <p:sp>
        <p:nvSpPr>
          <p:cNvPr id="5" name="Text Placeholder 4">
            <a:extLst>
              <a:ext uri="{FF2B5EF4-FFF2-40B4-BE49-F238E27FC236}">
                <a16:creationId xmlns:a16="http://schemas.microsoft.com/office/drawing/2014/main" id="{775F95D8-397B-4A3F-B0A3-A59ADD05D857}"/>
              </a:ext>
            </a:extLst>
          </p:cNvPr>
          <p:cNvSpPr>
            <a:spLocks noGrp="1"/>
          </p:cNvSpPr>
          <p:nvPr>
            <p:ph type="body" sz="quarter" idx="4294967295"/>
          </p:nvPr>
        </p:nvSpPr>
        <p:spPr>
          <a:xfrm>
            <a:off x="852488" y="908050"/>
            <a:ext cx="11339512" cy="358775"/>
          </a:xfrm>
        </p:spPr>
        <p:txBody>
          <a:bodyPr>
            <a:norm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Difference between Title I Part A programs </a:t>
            </a:r>
          </a:p>
        </p:txBody>
      </p:sp>
      <p:graphicFrame>
        <p:nvGraphicFramePr>
          <p:cNvPr id="9" name="Diagram 8">
            <a:extLst>
              <a:ext uri="{FF2B5EF4-FFF2-40B4-BE49-F238E27FC236}">
                <a16:creationId xmlns:a16="http://schemas.microsoft.com/office/drawing/2014/main" id="{345DDD97-8BD7-47F0-8DDD-984741E5C246}"/>
              </a:ext>
            </a:extLst>
          </p:cNvPr>
          <p:cNvGraphicFramePr/>
          <p:nvPr>
            <p:extLst>
              <p:ext uri="{D42A27DB-BD31-4B8C-83A1-F6EECF244321}">
                <p14:modId xmlns:p14="http://schemas.microsoft.com/office/powerpoint/2010/main" val="3422309635"/>
              </p:ext>
            </p:extLst>
          </p:nvPr>
        </p:nvGraphicFramePr>
        <p:xfrm>
          <a:off x="852488" y="1479335"/>
          <a:ext cx="6495469" cy="475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34784523-8839-4105-8412-5B60B9845F2C}"/>
              </a:ext>
            </a:extLst>
          </p:cNvPr>
          <p:cNvSpPr/>
          <p:nvPr/>
        </p:nvSpPr>
        <p:spPr>
          <a:xfrm>
            <a:off x="8332974" y="1087437"/>
            <a:ext cx="3072384" cy="1077218"/>
          </a:xfrm>
          <a:prstGeom prst="rect">
            <a:avLst/>
          </a:prstGeom>
        </p:spPr>
        <p:txBody>
          <a:bodyPr wrap="square">
            <a:spAutoFit/>
          </a:bodyPr>
          <a:lstStyle/>
          <a:p>
            <a:pPr algn="ctr" eaLnBrk="0" fontAlgn="base" hangingPunct="0">
              <a:spcBef>
                <a:spcPct val="0"/>
              </a:spcBef>
              <a:spcAft>
                <a:spcPct val="0"/>
              </a:spcAft>
              <a:defRPr/>
            </a:pPr>
            <a:r>
              <a:rPr lang="en-US" sz="1600" b="1" kern="0" dirty="0">
                <a:solidFill>
                  <a:srgbClr val="003366"/>
                </a:solidFill>
                <a:latin typeface="Arial" charset="0"/>
                <a:cs typeface="Arial" charset="0"/>
              </a:rPr>
              <a:t>Note: Incorrectly certified CARS designation may possibly trigger CERT097 errors in EOY 2.</a:t>
            </a:r>
          </a:p>
        </p:txBody>
      </p:sp>
      <p:sp>
        <p:nvSpPr>
          <p:cNvPr id="11" name="Rectangle 10">
            <a:extLst>
              <a:ext uri="{FF2B5EF4-FFF2-40B4-BE49-F238E27FC236}">
                <a16:creationId xmlns:a16="http://schemas.microsoft.com/office/drawing/2014/main" id="{709DE697-86AF-4F6F-A2C5-216033D0812A}"/>
              </a:ext>
            </a:extLst>
          </p:cNvPr>
          <p:cNvSpPr/>
          <p:nvPr/>
        </p:nvSpPr>
        <p:spPr>
          <a:xfrm>
            <a:off x="7701046" y="2572564"/>
            <a:ext cx="4280954" cy="2985433"/>
          </a:xfrm>
          <a:prstGeom prst="rect">
            <a:avLst/>
          </a:prstGeom>
          <a:noFill/>
          <a:effectLst/>
        </p:spPr>
        <p:txBody>
          <a:bodyPr wrap="square">
            <a:spAutoFit/>
          </a:bodyPr>
          <a:lstStyle/>
          <a:p>
            <a:pPr eaLnBrk="0" fontAlgn="base" hangingPunct="0">
              <a:spcBef>
                <a:spcPct val="0"/>
              </a:spcBef>
              <a:spcAft>
                <a:spcPct val="0"/>
              </a:spcAft>
              <a:defRPr/>
            </a:pPr>
            <a:r>
              <a:rPr lang="en-US" sz="1600" b="1" kern="0" dirty="0">
                <a:solidFill>
                  <a:srgbClr val="003366"/>
                </a:solidFill>
                <a:latin typeface="Arial" charset="0"/>
                <a:cs typeface="Arial" charset="0"/>
              </a:rPr>
              <a:t>Resource:</a:t>
            </a:r>
          </a:p>
          <a:p>
            <a:pPr eaLnBrk="0" fontAlgn="base" hangingPunct="0">
              <a:spcBef>
                <a:spcPct val="0"/>
              </a:spcBef>
              <a:spcAft>
                <a:spcPct val="0"/>
              </a:spcAft>
              <a:defRPr/>
            </a:pPr>
            <a:endParaRPr lang="en-US" sz="1600" b="1" kern="0" dirty="0">
              <a:solidFill>
                <a:srgbClr val="003366"/>
              </a:solidFill>
              <a:latin typeface="Arial" charset="0"/>
              <a:cs typeface="Arial" charset="0"/>
            </a:endParaRPr>
          </a:p>
          <a:p>
            <a:pPr eaLnBrk="0" fontAlgn="base" hangingPunct="0">
              <a:spcBef>
                <a:spcPct val="0"/>
              </a:spcBef>
              <a:spcAft>
                <a:spcPct val="0"/>
              </a:spcAft>
              <a:defRPr/>
            </a:pPr>
            <a:r>
              <a:rPr lang="en-US" sz="1600" b="1" kern="0" dirty="0">
                <a:solidFill>
                  <a:srgbClr val="003366"/>
                </a:solidFill>
                <a:latin typeface="Arial" charset="0"/>
                <a:cs typeface="Arial" charset="0"/>
              </a:rPr>
              <a:t>CARS:</a:t>
            </a:r>
          </a:p>
          <a:p>
            <a:pPr eaLnBrk="0" fontAlgn="base" hangingPunct="0">
              <a:spcBef>
                <a:spcPct val="0"/>
              </a:spcBef>
              <a:spcAft>
                <a:spcPct val="0"/>
              </a:spcAft>
              <a:defRPr/>
            </a:pPr>
            <a:r>
              <a:rPr lang="en-US" sz="1600" dirty="0">
                <a:hlinkClick r:id="rId8"/>
              </a:rPr>
              <a:t>https://www.cde.ca.gov/fg/aa/co/index.asp</a:t>
            </a:r>
            <a:endParaRPr lang="en-US" sz="1600" dirty="0"/>
          </a:p>
          <a:p>
            <a:pPr eaLnBrk="0" fontAlgn="base" hangingPunct="0">
              <a:spcBef>
                <a:spcPct val="0"/>
              </a:spcBef>
              <a:spcAft>
                <a:spcPct val="0"/>
              </a:spcAft>
              <a:defRPr/>
            </a:pPr>
            <a:endParaRPr lang="en-US" sz="1600" b="1" kern="0" dirty="0">
              <a:solidFill>
                <a:srgbClr val="003366"/>
              </a:solidFill>
              <a:latin typeface="Arial" charset="0"/>
              <a:cs typeface="Arial" charset="0"/>
            </a:endParaRPr>
          </a:p>
          <a:p>
            <a:pPr eaLnBrk="0" fontAlgn="base" hangingPunct="0">
              <a:spcBef>
                <a:spcPct val="0"/>
              </a:spcBef>
              <a:spcAft>
                <a:spcPct val="0"/>
              </a:spcAft>
              <a:defRPr/>
            </a:pPr>
            <a:r>
              <a:rPr lang="en-US" sz="1600" b="1" kern="0" dirty="0">
                <a:solidFill>
                  <a:srgbClr val="003366"/>
                </a:solidFill>
                <a:latin typeface="Arial" charset="0"/>
                <a:cs typeface="Arial" charset="0"/>
              </a:rPr>
              <a:t>TAS: </a:t>
            </a:r>
            <a:r>
              <a:rPr lang="en-US" sz="1600" dirty="0">
                <a:hlinkClick r:id="rId9"/>
              </a:rPr>
              <a:t>https://www.cde.ca.gov/sp/sw/t1/tasinfo.asp</a:t>
            </a:r>
            <a:endParaRPr lang="en-US" sz="1600" dirty="0"/>
          </a:p>
          <a:p>
            <a:pPr eaLnBrk="0" fontAlgn="base" hangingPunct="0">
              <a:spcBef>
                <a:spcPct val="0"/>
              </a:spcBef>
              <a:spcAft>
                <a:spcPct val="0"/>
              </a:spcAft>
              <a:defRPr/>
            </a:pPr>
            <a:endParaRPr lang="en-US" sz="1600" b="1" kern="0" dirty="0">
              <a:solidFill>
                <a:srgbClr val="003366"/>
              </a:solidFill>
              <a:latin typeface="Arial" charset="0"/>
              <a:cs typeface="Arial" charset="0"/>
            </a:endParaRPr>
          </a:p>
          <a:p>
            <a:pPr eaLnBrk="0" fontAlgn="base" hangingPunct="0">
              <a:spcBef>
                <a:spcPct val="0"/>
              </a:spcBef>
              <a:spcAft>
                <a:spcPct val="0"/>
              </a:spcAft>
              <a:defRPr/>
            </a:pPr>
            <a:r>
              <a:rPr lang="en-US" sz="1600" b="1" kern="0" dirty="0">
                <a:solidFill>
                  <a:srgbClr val="003366"/>
                </a:solidFill>
                <a:latin typeface="Arial" charset="0"/>
                <a:cs typeface="Arial" charset="0"/>
              </a:rPr>
              <a:t>SWP:</a:t>
            </a:r>
          </a:p>
          <a:p>
            <a:pPr eaLnBrk="0" fontAlgn="base" hangingPunct="0">
              <a:spcBef>
                <a:spcPct val="0"/>
              </a:spcBef>
              <a:spcAft>
                <a:spcPct val="0"/>
              </a:spcAft>
              <a:defRPr/>
            </a:pPr>
            <a:r>
              <a:rPr lang="en-US" sz="1600" dirty="0">
                <a:hlinkClick r:id="rId10"/>
              </a:rPr>
              <a:t>https://www.cde.ca.gov/sp/sw/t1/schoolwideprograms.asp</a:t>
            </a:r>
            <a:endParaRPr lang="en-US" sz="1600" dirty="0"/>
          </a:p>
          <a:p>
            <a:pPr eaLnBrk="0" fontAlgn="base" hangingPunct="0">
              <a:spcBef>
                <a:spcPct val="0"/>
              </a:spcBef>
              <a:spcAft>
                <a:spcPct val="0"/>
              </a:spcAft>
              <a:defRPr/>
            </a:pPr>
            <a:endParaRPr lang="en-US" sz="1200" b="1" kern="0" dirty="0">
              <a:solidFill>
                <a:srgbClr val="003366"/>
              </a:solidFill>
              <a:latin typeface="Arial" charset="0"/>
              <a:cs typeface="Arial" charset="0"/>
            </a:endParaRPr>
          </a:p>
        </p:txBody>
      </p:sp>
      <p:sp>
        <p:nvSpPr>
          <p:cNvPr id="4" name="Slide Number Placeholder 3">
            <a:extLst>
              <a:ext uri="{FF2B5EF4-FFF2-40B4-BE49-F238E27FC236}">
                <a16:creationId xmlns:a16="http://schemas.microsoft.com/office/drawing/2014/main" id="{A93687F6-F894-4746-BD65-A16203DB1939}"/>
              </a:ext>
            </a:extLst>
          </p:cNvPr>
          <p:cNvSpPr>
            <a:spLocks noGrp="1"/>
          </p:cNvSpPr>
          <p:nvPr>
            <p:ph type="sldNum" sz="quarter" idx="11"/>
          </p:nvPr>
        </p:nvSpPr>
        <p:spPr/>
        <p:txBody>
          <a:bodyPr/>
          <a:lstStyle/>
          <a:p>
            <a:fld id="{4B73C415-D670-4716-A5EC-CC4D52CA2BAC}" type="slidenum">
              <a:rPr lang="en-US" noProof="0" smtClean="0"/>
              <a:pPr/>
              <a:t>13</a:t>
            </a:fld>
            <a:endParaRPr lang="en-US" noProof="0"/>
          </a:p>
        </p:txBody>
      </p:sp>
    </p:spTree>
    <p:extLst>
      <p:ext uri="{BB962C8B-B14F-4D97-AF65-F5344CB8AC3E}">
        <p14:creationId xmlns:p14="http://schemas.microsoft.com/office/powerpoint/2010/main" val="2753387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432000" y="272720"/>
            <a:ext cx="10515600" cy="600075"/>
          </a:xfrm>
        </p:spPr>
        <p:txBody>
          <a:bodyPr/>
          <a:lstStyle/>
          <a:p>
            <a:r>
              <a:rPr lang="en-US" dirty="0"/>
              <a:t>Title I Part A Neglected</a:t>
            </a:r>
          </a:p>
        </p:txBody>
      </p:sp>
      <p:sp>
        <p:nvSpPr>
          <p:cNvPr id="6" name="Rectangle 5">
            <a:extLst>
              <a:ext uri="{FF2B5EF4-FFF2-40B4-BE49-F238E27FC236}">
                <a16:creationId xmlns:a16="http://schemas.microsoft.com/office/drawing/2014/main" id="{5C1D4A71-9A19-4441-A5DE-D6FAC7BEBB52}"/>
              </a:ext>
            </a:extLst>
          </p:cNvPr>
          <p:cNvSpPr/>
          <p:nvPr/>
        </p:nvSpPr>
        <p:spPr>
          <a:xfrm>
            <a:off x="5361022" y="981338"/>
            <a:ext cx="4791696" cy="461665"/>
          </a:xfrm>
          <a:prstGeom prst="rect">
            <a:avLst/>
          </a:prstGeom>
        </p:spPr>
        <p:txBody>
          <a:bodyPr wrap="none">
            <a:spAutoFit/>
          </a:bodyPr>
          <a:lstStyle/>
          <a:p>
            <a:r>
              <a:rPr lang="en-US" sz="24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174</a:t>
            </a:r>
          </a:p>
        </p:txBody>
      </p:sp>
      <p:sp>
        <p:nvSpPr>
          <p:cNvPr id="7" name="Rectangle 6">
            <a:extLst>
              <a:ext uri="{FF2B5EF4-FFF2-40B4-BE49-F238E27FC236}">
                <a16:creationId xmlns:a16="http://schemas.microsoft.com/office/drawing/2014/main" id="{2BBF0207-79FC-4B00-A3E3-40DC020D096D}"/>
              </a:ext>
            </a:extLst>
          </p:cNvPr>
          <p:cNvSpPr/>
          <p:nvPr/>
        </p:nvSpPr>
        <p:spPr>
          <a:xfrm>
            <a:off x="5361022" y="1598534"/>
            <a:ext cx="6096000" cy="1892826"/>
          </a:xfrm>
          <a:prstGeom prst="rect">
            <a:avLst/>
          </a:prstGeom>
        </p:spPr>
        <p:txBody>
          <a:bodyPr>
            <a:spAutoFit/>
          </a:bodyPr>
          <a:lstStyle/>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Start Date:  </a:t>
            </a:r>
            <a:r>
              <a:rPr lang="en-US" dirty="0">
                <a:latin typeface="Tahoma" panose="020B0604030504040204" pitchFamily="34" charset="0"/>
                <a:ea typeface="Tahoma" panose="020B0604030504040204" pitchFamily="34" charset="0"/>
                <a:cs typeface="Tahoma" panose="020B0604030504040204" pitchFamily="34" charset="0"/>
              </a:rPr>
              <a:t>Date a student was identified as participating in the program at a school.</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Program End Date:  </a:t>
            </a:r>
            <a:r>
              <a:rPr lang="en-US" dirty="0">
                <a:latin typeface="Tahoma" panose="020B0604030504040204" pitchFamily="34" charset="0"/>
                <a:ea typeface="Tahoma" panose="020B0604030504040204" pitchFamily="34" charset="0"/>
                <a:cs typeface="Tahoma" panose="020B0604030504040204" pitchFamily="34" charset="0"/>
              </a:rPr>
              <a:t>Date a student ceased participating in the program at a school. Or the last day of school</a:t>
            </a:r>
          </a:p>
          <a:p>
            <a:pPr marL="285750" indent="-285750">
              <a:buFont typeface="Arial" panose="020B0604020202020204" pitchFamily="34" charset="0"/>
              <a:buChar char="•"/>
            </a:pPr>
            <a:endParaRPr lang="en-US" sz="9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54EB8BFB-2FF7-42D8-9083-961BC39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8523" y="806711"/>
            <a:ext cx="4282499" cy="4696847"/>
          </a:xfrm>
          <a:prstGeom prst="ellipse">
            <a:avLst/>
          </a:prstGeom>
          <a:ln>
            <a:noFill/>
          </a:ln>
          <a:effectLst>
            <a:softEdge rad="112500"/>
          </a:effectLst>
        </p:spPr>
      </p:pic>
      <p:sp>
        <p:nvSpPr>
          <p:cNvPr id="9" name="Rectangle 8">
            <a:extLst>
              <a:ext uri="{FF2B5EF4-FFF2-40B4-BE49-F238E27FC236}">
                <a16:creationId xmlns:a16="http://schemas.microsoft.com/office/drawing/2014/main" id="{293CFB3E-C661-4CFF-A383-BEC9DFB840BF}"/>
              </a:ext>
            </a:extLst>
          </p:cNvPr>
          <p:cNvSpPr/>
          <p:nvPr/>
        </p:nvSpPr>
        <p:spPr>
          <a:xfrm>
            <a:off x="5635887" y="4380964"/>
            <a:ext cx="5547667" cy="830997"/>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600" dirty="0">
                <a:latin typeface="Arial" panose="020B0604020202020204" pitchFamily="34" charset="0"/>
                <a:ea typeface="Calibri" panose="020F0502020204030204" pitchFamily="34" charset="0"/>
                <a:cs typeface="Times New Roman" panose="02020603050405020304" pitchFamily="18" charset="0"/>
              </a:rPr>
              <a:t>Records should be closed annually and resubmitted at the beginning of the school year if the student continues to participate.</a:t>
            </a:r>
          </a:p>
        </p:txBody>
      </p:sp>
      <p:sp>
        <p:nvSpPr>
          <p:cNvPr id="4" name="Rectangle 3">
            <a:extLst>
              <a:ext uri="{FF2B5EF4-FFF2-40B4-BE49-F238E27FC236}">
                <a16:creationId xmlns:a16="http://schemas.microsoft.com/office/drawing/2014/main" id="{E9B5667F-22C0-4578-B41D-3C6E13720381}"/>
              </a:ext>
            </a:extLst>
          </p:cNvPr>
          <p:cNvSpPr/>
          <p:nvPr/>
        </p:nvSpPr>
        <p:spPr>
          <a:xfrm>
            <a:off x="910465" y="5795155"/>
            <a:ext cx="11281535" cy="307777"/>
          </a:xfrm>
          <a:prstGeom prst="rect">
            <a:avLst/>
          </a:prstGeom>
        </p:spPr>
        <p:txBody>
          <a:bodyPr wrap="square">
            <a:spAutoFit/>
          </a:bodyPr>
          <a:lstStyle/>
          <a:p>
            <a:r>
              <a:rPr lang="en-US" sz="1400" dirty="0">
                <a:highlight>
                  <a:srgbClr val="FFFF00"/>
                </a:highlight>
                <a:latin typeface="Calibri" panose="020F0502020204030204" pitchFamily="34" charset="0"/>
                <a:ea typeface="Calibri" panose="020F0502020204030204" pitchFamily="34" charset="0"/>
              </a:rPr>
              <a:t>Title I, Part D, Subpart 2 Prevention and Intervention Programs for Children and Youth Who Are Neglected, Delinquent, or At-Risk</a:t>
            </a:r>
            <a:endParaRPr lang="en-US" sz="1400" dirty="0"/>
          </a:p>
        </p:txBody>
      </p:sp>
      <p:sp>
        <p:nvSpPr>
          <p:cNvPr id="5" name="Slide Number Placeholder 4">
            <a:extLst>
              <a:ext uri="{FF2B5EF4-FFF2-40B4-BE49-F238E27FC236}">
                <a16:creationId xmlns:a16="http://schemas.microsoft.com/office/drawing/2014/main" id="{36C0F99F-D4DD-4172-8936-DD5A570F84F4}"/>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spTree>
    <p:extLst>
      <p:ext uri="{BB962C8B-B14F-4D97-AF65-F5344CB8AC3E}">
        <p14:creationId xmlns:p14="http://schemas.microsoft.com/office/powerpoint/2010/main" val="303940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7300B0-0762-4203-8DD3-1522B43FA19D}"/>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C0474621-1B1C-4EFB-B3D5-DF8EC8F3EAA0}"/>
              </a:ext>
            </a:extLst>
          </p:cNvPr>
          <p:cNvSpPr>
            <a:spLocks noGrp="1"/>
          </p:cNvSpPr>
          <p:nvPr>
            <p:ph type="title" idx="4294967295"/>
          </p:nvPr>
        </p:nvSpPr>
        <p:spPr>
          <a:xfrm>
            <a:off x="328506" y="234780"/>
            <a:ext cx="10515600" cy="609600"/>
          </a:xfrm>
        </p:spPr>
        <p:txBody>
          <a:bodyPr/>
          <a:lstStyle/>
          <a:p>
            <a:r>
              <a:rPr lang="en-US" dirty="0"/>
              <a:t>Pregnant or Parenting</a:t>
            </a:r>
          </a:p>
        </p:txBody>
      </p:sp>
      <p:sp>
        <p:nvSpPr>
          <p:cNvPr id="5" name="Text Placeholder 4">
            <a:extLst>
              <a:ext uri="{FF2B5EF4-FFF2-40B4-BE49-F238E27FC236}">
                <a16:creationId xmlns:a16="http://schemas.microsoft.com/office/drawing/2014/main" id="{2DA9247B-9044-4271-80E3-28FA7C90B719}"/>
              </a:ext>
            </a:extLst>
          </p:cNvPr>
          <p:cNvSpPr>
            <a:spLocks noGrp="1"/>
          </p:cNvSpPr>
          <p:nvPr>
            <p:ph type="body" sz="quarter" idx="4294967295"/>
          </p:nvPr>
        </p:nvSpPr>
        <p:spPr>
          <a:xfrm>
            <a:off x="328506" y="963830"/>
            <a:ext cx="11339512" cy="360362"/>
          </a:xfrm>
        </p:spPr>
        <p:txBody>
          <a:bodyPr>
            <a:noAutofit/>
          </a:body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Data should be reported even if district is no longer funded for Cal-SAFE. Data are used to identify pregnant or parenting students for Carl Perkins Career Technical Education Program reporting. </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BAA305-E8D7-4ADF-BB76-957616622FF4}"/>
              </a:ext>
            </a:extLst>
          </p:cNvPr>
          <p:cNvSpPr/>
          <p:nvPr/>
        </p:nvSpPr>
        <p:spPr>
          <a:xfrm>
            <a:off x="4754931" y="1932390"/>
            <a:ext cx="5078144" cy="400110"/>
          </a:xfrm>
          <a:prstGeom prst="rect">
            <a:avLst/>
          </a:prstGeom>
        </p:spPr>
        <p:txBody>
          <a:bodyPr wrap="square">
            <a:spAutoFit/>
          </a:bodyPr>
          <a:lstStyle/>
          <a:p>
            <a:pPr lvl="0"/>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162</a:t>
            </a:r>
          </a:p>
        </p:txBody>
      </p:sp>
      <p:sp>
        <p:nvSpPr>
          <p:cNvPr id="7" name="Rectangle 6">
            <a:extLst>
              <a:ext uri="{FF2B5EF4-FFF2-40B4-BE49-F238E27FC236}">
                <a16:creationId xmlns:a16="http://schemas.microsoft.com/office/drawing/2014/main" id="{FE0F6EEA-F440-4223-9901-4AD15EE47AA7}"/>
              </a:ext>
            </a:extLst>
          </p:cNvPr>
          <p:cNvSpPr/>
          <p:nvPr/>
        </p:nvSpPr>
        <p:spPr>
          <a:xfrm>
            <a:off x="4754931" y="2623202"/>
            <a:ext cx="6174317" cy="1477328"/>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Program Start Date</a:t>
            </a:r>
            <a:r>
              <a:rPr lang="en-US" dirty="0">
                <a:latin typeface="Tahoma" panose="020B0604030504040204" pitchFamily="34" charset="0"/>
                <a:ea typeface="Tahoma" panose="020B0604030504040204" pitchFamily="34" charset="0"/>
                <a:cs typeface="Tahoma" panose="020B0604030504040204" pitchFamily="34" charset="0"/>
              </a:rPr>
              <a:t>:  Date the student was determined to be eligible </a:t>
            </a:r>
          </a:p>
          <a:p>
            <a:endParaRPr lang="en-US" dirty="0">
              <a:latin typeface="Tahoma" panose="020B0604030504040204" pitchFamily="34" charset="0"/>
              <a:ea typeface="Tahoma" panose="020B0604030504040204" pitchFamily="34" charset="0"/>
              <a:cs typeface="Tahoma" panose="020B0604030504040204" pitchFamily="34" charset="0"/>
            </a:endParaRPr>
          </a:p>
          <a:p>
            <a:pPr lvl="0"/>
            <a:r>
              <a:rPr lang="en-US" b="1" dirty="0">
                <a:latin typeface="Tahoma" panose="020B0604030504040204" pitchFamily="34" charset="0"/>
                <a:ea typeface="Tahoma" panose="020B0604030504040204" pitchFamily="34" charset="0"/>
                <a:cs typeface="Tahoma" panose="020B0604030504040204" pitchFamily="34" charset="0"/>
              </a:rPr>
              <a:t>Program End Date</a:t>
            </a:r>
            <a:r>
              <a:rPr lang="en-US" dirty="0">
                <a:latin typeface="Tahoma" panose="020B0604030504040204" pitchFamily="34" charset="0"/>
                <a:ea typeface="Tahoma" panose="020B0604030504040204" pitchFamily="34" charset="0"/>
                <a:cs typeface="Tahoma" panose="020B0604030504040204" pitchFamily="34" charset="0"/>
              </a:rPr>
              <a:t>:  Date the student was determined to be ineligible at a school or is no longer parenting.</a:t>
            </a:r>
          </a:p>
        </p:txBody>
      </p:sp>
      <p:pic>
        <p:nvPicPr>
          <p:cNvPr id="9" name="Picture 8" descr="A picture containing person, sitting, outdoor, boy&#10;&#10;Description generated with very high confidence">
            <a:extLst>
              <a:ext uri="{FF2B5EF4-FFF2-40B4-BE49-F238E27FC236}">
                <a16:creationId xmlns:a16="http://schemas.microsoft.com/office/drawing/2014/main" id="{A0E795CA-17D5-4D81-9914-A58BA6781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752" y="1748243"/>
            <a:ext cx="2799207" cy="41930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BAEBEB99-BABB-4370-8275-8811E6FA310D}"/>
              </a:ext>
            </a:extLst>
          </p:cNvPr>
          <p:cNvSpPr/>
          <p:nvPr/>
        </p:nvSpPr>
        <p:spPr>
          <a:xfrm>
            <a:off x="4635482" y="4754343"/>
            <a:ext cx="6820789" cy="830997"/>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Records should not be closed annually for returning students. For students exiting the school, these records may, but are not required to be closed.</a:t>
            </a:r>
          </a:p>
        </p:txBody>
      </p:sp>
      <p:sp>
        <p:nvSpPr>
          <p:cNvPr id="8" name="Slide Number Placeholder 7">
            <a:extLst>
              <a:ext uri="{FF2B5EF4-FFF2-40B4-BE49-F238E27FC236}">
                <a16:creationId xmlns:a16="http://schemas.microsoft.com/office/drawing/2014/main" id="{385BBC43-2C9A-4FCC-98FC-28F0A6AE6821}"/>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318527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61374-8447-4263-BDC1-E5081D71711B}"/>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BFEE9CC1-B12A-41FD-B4B2-845AEEEAE5FB}"/>
              </a:ext>
            </a:extLst>
          </p:cNvPr>
          <p:cNvSpPr>
            <a:spLocks noGrp="1"/>
          </p:cNvSpPr>
          <p:nvPr>
            <p:ph type="title" idx="4294967295"/>
          </p:nvPr>
        </p:nvSpPr>
        <p:spPr>
          <a:xfrm>
            <a:off x="297951" y="253764"/>
            <a:ext cx="10515600" cy="573088"/>
          </a:xfrm>
        </p:spPr>
        <p:txBody>
          <a:bodyPr>
            <a:normAutofit/>
          </a:bodyPr>
          <a:lstStyle/>
          <a:p>
            <a:r>
              <a:rPr lang="en-US" dirty="0"/>
              <a:t>California Partnership Academy</a:t>
            </a:r>
          </a:p>
        </p:txBody>
      </p:sp>
      <p:sp>
        <p:nvSpPr>
          <p:cNvPr id="5" name="Text Placeholder 4">
            <a:extLst>
              <a:ext uri="{FF2B5EF4-FFF2-40B4-BE49-F238E27FC236}">
                <a16:creationId xmlns:a16="http://schemas.microsoft.com/office/drawing/2014/main" id="{F69FF1E8-8E8D-4034-A34E-0B1C23215533}"/>
              </a:ext>
            </a:extLst>
          </p:cNvPr>
          <p:cNvSpPr>
            <a:spLocks noGrp="1"/>
          </p:cNvSpPr>
          <p:nvPr>
            <p:ph type="body" sz="quarter" idx="4294967295"/>
          </p:nvPr>
        </p:nvSpPr>
        <p:spPr>
          <a:xfrm>
            <a:off x="5257800" y="4593833"/>
            <a:ext cx="6040437" cy="712787"/>
          </a:xfrm>
          <a:solidFill>
            <a:srgbClr val="F4ECEF"/>
          </a:solidFill>
        </p:spPr>
        <p:txBody>
          <a:bodyPr>
            <a:normAutofit lnSpcReduction="10000"/>
          </a:bodyPr>
          <a:lstStyle/>
          <a:p>
            <a:pPr marL="0" indent="0" algn="ctr">
              <a:buNone/>
            </a:pPr>
            <a:r>
              <a:rPr lang="en-US" sz="1600" dirty="0">
                <a:latin typeface="Tahoma" panose="020B0604030504040204" pitchFamily="34" charset="0"/>
                <a:ea typeface="Tahoma" panose="020B0604030504040204" pitchFamily="34" charset="0"/>
                <a:cs typeface="Tahoma" panose="020B0604030504040204" pitchFamily="34" charset="0"/>
              </a:rPr>
              <a:t>Records are not required to be closed at the end of the year for returning students. However, a student’s eligibility should be verified annually.</a:t>
            </a:r>
          </a:p>
        </p:txBody>
      </p:sp>
      <p:sp>
        <p:nvSpPr>
          <p:cNvPr id="7" name="Rectangle 6">
            <a:extLst>
              <a:ext uri="{FF2B5EF4-FFF2-40B4-BE49-F238E27FC236}">
                <a16:creationId xmlns:a16="http://schemas.microsoft.com/office/drawing/2014/main" id="{4C8AFE66-4C2F-4E69-A923-1D475F9EE181}"/>
              </a:ext>
            </a:extLst>
          </p:cNvPr>
          <p:cNvSpPr/>
          <p:nvPr/>
        </p:nvSpPr>
        <p:spPr>
          <a:xfrm>
            <a:off x="5415058" y="1855599"/>
            <a:ext cx="4023858" cy="400110"/>
          </a:xfrm>
          <a:prstGeom prst="rect">
            <a:avLst/>
          </a:prstGeom>
        </p:spPr>
        <p:txBody>
          <a:bodyPr wrap="none">
            <a:spAutoFit/>
          </a:bodyPr>
          <a:lstStyle/>
          <a:p>
            <a:pPr lvl="0" algn="ctr"/>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113</a:t>
            </a:r>
          </a:p>
        </p:txBody>
      </p:sp>
      <p:sp>
        <p:nvSpPr>
          <p:cNvPr id="8" name="Rectangle 7">
            <a:extLst>
              <a:ext uri="{FF2B5EF4-FFF2-40B4-BE49-F238E27FC236}">
                <a16:creationId xmlns:a16="http://schemas.microsoft.com/office/drawing/2014/main" id="{41D3EABF-6875-4BA8-B8C4-75AAC3FD1CE6}"/>
              </a:ext>
            </a:extLst>
          </p:cNvPr>
          <p:cNvSpPr/>
          <p:nvPr/>
        </p:nvSpPr>
        <p:spPr>
          <a:xfrm>
            <a:off x="5202767" y="2460567"/>
            <a:ext cx="6174317" cy="1323439"/>
          </a:xfrm>
          <a:prstGeom prst="rect">
            <a:avLst/>
          </a:prstGeom>
        </p:spPr>
        <p:txBody>
          <a:bodyPr wrap="square">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Program Start Date:  </a:t>
            </a:r>
            <a:r>
              <a:rPr lang="en-US" sz="1600" dirty="0">
                <a:latin typeface="Tahoma" panose="020B0604030504040204" pitchFamily="34" charset="0"/>
                <a:ea typeface="Tahoma" panose="020B0604030504040204" pitchFamily="34" charset="0"/>
                <a:cs typeface="Tahoma" panose="020B0604030504040204" pitchFamily="34" charset="0"/>
              </a:rPr>
              <a:t>First date a student was identified as participating in the program at a school</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Program End Date:  </a:t>
            </a:r>
            <a:r>
              <a:rPr lang="en-US" sz="1600" dirty="0">
                <a:latin typeface="Tahoma" panose="020B0604030504040204" pitchFamily="34" charset="0"/>
                <a:ea typeface="Tahoma" panose="020B0604030504040204" pitchFamily="34" charset="0"/>
                <a:cs typeface="Tahoma" panose="020B0604030504040204" pitchFamily="34" charset="0"/>
              </a:rPr>
              <a:t>Date a student ceased to participate in a CPA; or the date the student exited the school</a:t>
            </a:r>
          </a:p>
        </p:txBody>
      </p:sp>
      <p:sp>
        <p:nvSpPr>
          <p:cNvPr id="10" name="Rectangle 9">
            <a:extLst>
              <a:ext uri="{FF2B5EF4-FFF2-40B4-BE49-F238E27FC236}">
                <a16:creationId xmlns:a16="http://schemas.microsoft.com/office/drawing/2014/main" id="{60BE88A2-13FB-4849-B6B3-A011F5A8210B}"/>
              </a:ext>
            </a:extLst>
          </p:cNvPr>
          <p:cNvSpPr/>
          <p:nvPr/>
        </p:nvSpPr>
        <p:spPr>
          <a:xfrm>
            <a:off x="564107" y="904477"/>
            <a:ext cx="10804478" cy="584775"/>
          </a:xfrm>
          <a:prstGeom prst="rect">
            <a:avLst/>
          </a:prstGeom>
        </p:spPr>
        <p:txBody>
          <a:bodyPr wrap="square">
            <a:spAutoFit/>
          </a:bodyPr>
          <a:lstStyle/>
          <a:p>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The CPA model is a three-year program (grades ten-twelve) structured as a school-within-a-school. Academies incorporate integrated academic and career technical education, business partnerships, mentoring, and internships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9FE5648-FA5B-4BD2-B183-038CC4CEC04D}"/>
              </a:ext>
            </a:extLst>
          </p:cNvPr>
          <p:cNvGrpSpPr/>
          <p:nvPr/>
        </p:nvGrpSpPr>
        <p:grpSpPr>
          <a:xfrm>
            <a:off x="762000" y="1910160"/>
            <a:ext cx="4023858" cy="4114121"/>
            <a:chOff x="762000" y="1910161"/>
            <a:chExt cx="3464401" cy="3726864"/>
          </a:xfrm>
        </p:grpSpPr>
        <p:pic>
          <p:nvPicPr>
            <p:cNvPr id="2050" name="Picture 2">
              <a:extLst>
                <a:ext uri="{FF2B5EF4-FFF2-40B4-BE49-F238E27FC236}">
                  <a16:creationId xmlns:a16="http://schemas.microsoft.com/office/drawing/2014/main" id="{8DBAFB6B-F331-4374-A01B-E71B18146A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2000" y="1910161"/>
              <a:ext cx="1659232" cy="1658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In the class">
              <a:extLst>
                <a:ext uri="{FF2B5EF4-FFF2-40B4-BE49-F238E27FC236}">
                  <a16:creationId xmlns:a16="http://schemas.microsoft.com/office/drawing/2014/main" id="{51C5446F-DBAB-4182-8FF3-FFD260787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89581"/>
              <a:ext cx="3464401" cy="1947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descr="Two people standing in a room&#10;&#10;Description automatically generated">
              <a:extLst>
                <a:ext uri="{FF2B5EF4-FFF2-40B4-BE49-F238E27FC236}">
                  <a16:creationId xmlns:a16="http://schemas.microsoft.com/office/drawing/2014/main" id="{4981ED03-BB3A-4369-93B4-0942440B7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170" y="1924660"/>
              <a:ext cx="1659231" cy="1656639"/>
            </a:xfrm>
            <a:prstGeom prst="rect">
              <a:avLst/>
            </a:prstGeom>
            <a:ln>
              <a:noFill/>
            </a:ln>
            <a:effectLst>
              <a:outerShdw blurRad="292100" dist="139700" dir="2700000" algn="tl" rotWithShape="0">
                <a:srgbClr val="333333">
                  <a:alpha val="65000"/>
                </a:srgbClr>
              </a:outerShdw>
            </a:effectLst>
          </p:spPr>
        </p:pic>
      </p:grpSp>
      <p:sp>
        <p:nvSpPr>
          <p:cNvPr id="4" name="Slide Number Placeholder 3">
            <a:extLst>
              <a:ext uri="{FF2B5EF4-FFF2-40B4-BE49-F238E27FC236}">
                <a16:creationId xmlns:a16="http://schemas.microsoft.com/office/drawing/2014/main" id="{E704D2E4-3AFF-4808-8EE1-D74120F2DA5D}"/>
              </a:ext>
            </a:extLst>
          </p:cNvPr>
          <p:cNvSpPr>
            <a:spLocks noGrp="1"/>
          </p:cNvSpPr>
          <p:nvPr>
            <p:ph type="sldNum" sz="quarter" idx="11"/>
          </p:nvPr>
        </p:nvSpPr>
        <p:spPr/>
        <p:txBody>
          <a:bodyPr/>
          <a:lstStyle/>
          <a:p>
            <a:fld id="{4B73C415-D670-4716-A5EC-CC4D52CA2BAC}" type="slidenum">
              <a:rPr lang="en-US" noProof="0" smtClean="0"/>
              <a:pPr/>
              <a:t>16</a:t>
            </a:fld>
            <a:endParaRPr lang="en-US" noProof="0"/>
          </a:p>
        </p:txBody>
      </p:sp>
    </p:spTree>
    <p:extLst>
      <p:ext uri="{BB962C8B-B14F-4D97-AF65-F5344CB8AC3E}">
        <p14:creationId xmlns:p14="http://schemas.microsoft.com/office/powerpoint/2010/main" val="583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61374-8447-4263-BDC1-E5081D71711B}"/>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2" name="Title 1">
            <a:extLst>
              <a:ext uri="{FF2B5EF4-FFF2-40B4-BE49-F238E27FC236}">
                <a16:creationId xmlns:a16="http://schemas.microsoft.com/office/drawing/2014/main" id="{BFEE9CC1-B12A-41FD-B4B2-845AEEEAE5FB}"/>
              </a:ext>
            </a:extLst>
          </p:cNvPr>
          <p:cNvSpPr>
            <a:spLocks noGrp="1"/>
          </p:cNvSpPr>
          <p:nvPr>
            <p:ph type="title" idx="4294967295"/>
          </p:nvPr>
        </p:nvSpPr>
        <p:spPr>
          <a:xfrm>
            <a:off x="564107" y="245058"/>
            <a:ext cx="10219765" cy="573088"/>
          </a:xfrm>
        </p:spPr>
        <p:txBody>
          <a:bodyPr>
            <a:normAutofit/>
          </a:bodyPr>
          <a:lstStyle/>
          <a:p>
            <a:r>
              <a:rPr lang="en-US" dirty="0"/>
              <a:t>Opportunity Education Program</a:t>
            </a:r>
          </a:p>
        </p:txBody>
      </p:sp>
      <p:sp>
        <p:nvSpPr>
          <p:cNvPr id="5" name="Text Placeholder 4">
            <a:extLst>
              <a:ext uri="{FF2B5EF4-FFF2-40B4-BE49-F238E27FC236}">
                <a16:creationId xmlns:a16="http://schemas.microsoft.com/office/drawing/2014/main" id="{F69FF1E8-8E8D-4034-A34E-0B1C23215533}"/>
              </a:ext>
            </a:extLst>
          </p:cNvPr>
          <p:cNvSpPr>
            <a:spLocks noGrp="1"/>
          </p:cNvSpPr>
          <p:nvPr>
            <p:ph type="body" sz="quarter" idx="4294967295"/>
          </p:nvPr>
        </p:nvSpPr>
        <p:spPr>
          <a:xfrm>
            <a:off x="4421961" y="4700403"/>
            <a:ext cx="7560039" cy="1033462"/>
          </a:xfrm>
          <a:solidFill>
            <a:srgbClr val="F4ECEF"/>
          </a:solidFill>
          <a:effectLst>
            <a:outerShdw blurRad="63500" algn="ctr" rotWithShape="0">
              <a:prstClr val="black">
                <a:alpha val="40000"/>
              </a:prstClr>
            </a:outerShdw>
          </a:effectLst>
        </p:spPr>
        <p:txBody>
          <a:bodyPr>
            <a:normAutofit fontScale="92500"/>
          </a:bodyPr>
          <a:lstStyle/>
          <a:p>
            <a:pPr marL="0" indent="0" algn="ctr">
              <a:buNone/>
            </a:pPr>
            <a:r>
              <a:rPr lang="en-US" sz="1700" dirty="0">
                <a:solidFill>
                  <a:srgbClr val="000000"/>
                </a:solidFill>
                <a:latin typeface="Tahoma" panose="020B0604030504040204" pitchFamily="34" charset="0"/>
                <a:ea typeface="Tahoma" panose="020B0604030504040204" pitchFamily="34" charset="0"/>
                <a:cs typeface="Tahoma" panose="020B0604030504040204" pitchFamily="34" charset="0"/>
              </a:rPr>
              <a:t>Records are not required to be closed at the end of the year for returning students.</a:t>
            </a:r>
          </a:p>
          <a:p>
            <a:pPr marL="0" indent="0" algn="ctr">
              <a:buNone/>
            </a:pPr>
            <a:r>
              <a:rPr lang="en-US" sz="1700" dirty="0">
                <a:solidFill>
                  <a:srgbClr val="000000"/>
                </a:solidFill>
                <a:latin typeface="Tahoma" panose="020B0604030504040204" pitchFamily="34" charset="0"/>
                <a:ea typeface="Tahoma" panose="020B0604030504040204" pitchFamily="34" charset="0"/>
                <a:cs typeface="Tahoma" panose="020B0604030504040204" pitchFamily="34" charset="0"/>
              </a:rPr>
              <a:t>However, best practice is that this be verified annually, and LEAs can opt to </a:t>
            </a:r>
            <a:r>
              <a:rPr lang="en-US" sz="1600" dirty="0">
                <a:latin typeface="Tahoma" panose="020B0604030504040204" pitchFamily="34" charset="0"/>
                <a:ea typeface="Tahoma" panose="020B0604030504040204" pitchFamily="34" charset="0"/>
                <a:cs typeface="Tahoma" panose="020B0604030504040204" pitchFamily="34" charset="0"/>
              </a:rPr>
              <a:t>close these records annually if it helps to facilitate the reverification process.</a:t>
            </a:r>
          </a:p>
        </p:txBody>
      </p:sp>
      <p:sp>
        <p:nvSpPr>
          <p:cNvPr id="7" name="Rectangle 6">
            <a:extLst>
              <a:ext uri="{FF2B5EF4-FFF2-40B4-BE49-F238E27FC236}">
                <a16:creationId xmlns:a16="http://schemas.microsoft.com/office/drawing/2014/main" id="{4C8AFE66-4C2F-4E69-A923-1D475F9EE181}"/>
              </a:ext>
            </a:extLst>
          </p:cNvPr>
          <p:cNvSpPr/>
          <p:nvPr/>
        </p:nvSpPr>
        <p:spPr>
          <a:xfrm>
            <a:off x="5158204" y="1889739"/>
            <a:ext cx="4023858" cy="400110"/>
          </a:xfrm>
          <a:prstGeom prst="rect">
            <a:avLst/>
          </a:prstGeom>
        </p:spPr>
        <p:txBody>
          <a:bodyPr wrap="none">
            <a:spAutoFit/>
          </a:bodyPr>
          <a:lstStyle/>
          <a:p>
            <a:pPr lvl="0" algn="ctr"/>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108</a:t>
            </a:r>
          </a:p>
        </p:txBody>
      </p:sp>
      <p:sp>
        <p:nvSpPr>
          <p:cNvPr id="8" name="Rectangle 7">
            <a:extLst>
              <a:ext uri="{FF2B5EF4-FFF2-40B4-BE49-F238E27FC236}">
                <a16:creationId xmlns:a16="http://schemas.microsoft.com/office/drawing/2014/main" id="{41D3EABF-6875-4BA8-B8C4-75AAC3FD1CE6}"/>
              </a:ext>
            </a:extLst>
          </p:cNvPr>
          <p:cNvSpPr/>
          <p:nvPr/>
        </p:nvSpPr>
        <p:spPr>
          <a:xfrm>
            <a:off x="5194268" y="2452512"/>
            <a:ext cx="6174317" cy="1938992"/>
          </a:xfrm>
          <a:prstGeom prst="rect">
            <a:avLst/>
          </a:prstGeom>
        </p:spPr>
        <p:txBody>
          <a:bodyPr wrap="square">
            <a:spAutoFit/>
          </a:bodyPr>
          <a:lstStyle/>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Program Start Date:  First date a student was identified as participating in the program at a school</a:t>
            </a:r>
          </a:p>
          <a:p>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Program End Date:  Date a student ceased to participate in the program; or the date the student exited the school</a:t>
            </a:r>
          </a:p>
        </p:txBody>
      </p:sp>
      <p:sp>
        <p:nvSpPr>
          <p:cNvPr id="10" name="Rectangle 9">
            <a:extLst>
              <a:ext uri="{FF2B5EF4-FFF2-40B4-BE49-F238E27FC236}">
                <a16:creationId xmlns:a16="http://schemas.microsoft.com/office/drawing/2014/main" id="{60BE88A2-13FB-4849-B6B3-A011F5A8210B}"/>
              </a:ext>
            </a:extLst>
          </p:cNvPr>
          <p:cNvSpPr/>
          <p:nvPr/>
        </p:nvSpPr>
        <p:spPr>
          <a:xfrm>
            <a:off x="564107" y="791647"/>
            <a:ext cx="10804478" cy="1323439"/>
          </a:xfrm>
          <a:prstGeom prst="rect">
            <a:avLst/>
          </a:prstGeom>
        </p:spPr>
        <p:txBody>
          <a:bodyPr wrap="square">
            <a:spAutoFit/>
          </a:bodyPr>
          <a:lstStyle/>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Opportunity Education schools, classes, and programs provide additional support for students who are habitually truant from instruction, irregular in attendance, insubordinate, disorderly while in attendance, or unsuccessful academically. They are operated either by school districts or county offices of education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erson standing in front of a brick wall&#10;&#10;Description automatically generated">
            <a:extLst>
              <a:ext uri="{FF2B5EF4-FFF2-40B4-BE49-F238E27FC236}">
                <a16:creationId xmlns:a16="http://schemas.microsoft.com/office/drawing/2014/main" id="{21338F70-C0C7-48F8-A438-4CA1ADA67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73" y="2243682"/>
            <a:ext cx="3404083" cy="34040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A499C00F-A083-4BFB-8B82-EE2A22FC1AF6}"/>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spTree>
    <p:extLst>
      <p:ext uri="{BB962C8B-B14F-4D97-AF65-F5344CB8AC3E}">
        <p14:creationId xmlns:p14="http://schemas.microsoft.com/office/powerpoint/2010/main" val="124411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p:cNvSpPr>
            <a:spLocks noGrp="1"/>
          </p:cNvSpPr>
          <p:nvPr>
            <p:ph type="title" idx="4294967295"/>
          </p:nvPr>
        </p:nvSpPr>
        <p:spPr>
          <a:xfrm>
            <a:off x="358995" y="271463"/>
            <a:ext cx="10515600" cy="600075"/>
          </a:xfrm>
        </p:spPr>
        <p:txBody>
          <a:bodyPr/>
          <a:lstStyle/>
          <a:p>
            <a:r>
              <a:rPr lang="en-US" cap="small" dirty="0"/>
              <a:t>Certification Errors</a:t>
            </a:r>
          </a:p>
        </p:txBody>
      </p:sp>
      <p:graphicFrame>
        <p:nvGraphicFramePr>
          <p:cNvPr id="7" name="Table 6"/>
          <p:cNvGraphicFramePr>
            <a:graphicFrameLocks noGrp="1"/>
          </p:cNvGraphicFramePr>
          <p:nvPr>
            <p:extLst>
              <p:ext uri="{D42A27DB-BD31-4B8C-83A1-F6EECF244321}">
                <p14:modId xmlns:p14="http://schemas.microsoft.com/office/powerpoint/2010/main" val="3767296897"/>
              </p:ext>
            </p:extLst>
          </p:nvPr>
        </p:nvGraphicFramePr>
        <p:xfrm>
          <a:off x="1143345" y="1379685"/>
          <a:ext cx="9731250" cy="3677437"/>
        </p:xfrm>
        <a:graphic>
          <a:graphicData uri="http://schemas.openxmlformats.org/drawingml/2006/table">
            <a:tbl>
              <a:tblPr firstRow="1" bandRow="1">
                <a:tableStyleId>{B301B821-A1FF-4177-AEE7-76D212191A09}</a:tableStyleId>
              </a:tblPr>
              <a:tblGrid>
                <a:gridCol w="1744733">
                  <a:extLst>
                    <a:ext uri="{9D8B030D-6E8A-4147-A177-3AD203B41FA5}">
                      <a16:colId xmlns:a16="http://schemas.microsoft.com/office/drawing/2014/main" val="20000"/>
                    </a:ext>
                  </a:extLst>
                </a:gridCol>
                <a:gridCol w="1142561">
                  <a:extLst>
                    <a:ext uri="{9D8B030D-6E8A-4147-A177-3AD203B41FA5}">
                      <a16:colId xmlns:a16="http://schemas.microsoft.com/office/drawing/2014/main" val="20001"/>
                    </a:ext>
                  </a:extLst>
                </a:gridCol>
                <a:gridCol w="6843956">
                  <a:extLst>
                    <a:ext uri="{9D8B030D-6E8A-4147-A177-3AD203B41FA5}">
                      <a16:colId xmlns:a16="http://schemas.microsoft.com/office/drawing/2014/main" val="20002"/>
                    </a:ext>
                  </a:extLst>
                </a:gridCol>
              </a:tblGrid>
              <a:tr h="728459">
                <a:tc>
                  <a:txBody>
                    <a:bodyPr/>
                    <a:lstStyle/>
                    <a:p>
                      <a:pPr algn="ctr"/>
                      <a:r>
                        <a:rPr lang="en-US" sz="1800" b="1" dirty="0"/>
                        <a:t>Error Code </a:t>
                      </a:r>
                      <a:endParaRPr lang="en-US" sz="1800" b="1" dirty="0">
                        <a:solidFill>
                          <a:schemeClr val="tx1"/>
                        </a:solidFill>
                      </a:endParaRPr>
                    </a:p>
                  </a:txBody>
                  <a:tcPr marL="45720" marR="45720" anchor="ctr"/>
                </a:tc>
                <a:tc>
                  <a:txBody>
                    <a:bodyPr/>
                    <a:lstStyle/>
                    <a:p>
                      <a:pPr algn="ctr"/>
                      <a:r>
                        <a:rPr lang="en-US" sz="1800" b="1" dirty="0"/>
                        <a:t>Severity</a:t>
                      </a:r>
                      <a:endParaRPr lang="en-US" sz="1800" b="1" dirty="0">
                        <a:solidFill>
                          <a:schemeClr val="tx1"/>
                        </a:solidFill>
                      </a:endParaRPr>
                    </a:p>
                  </a:txBody>
                  <a:tcPr marL="45720" marR="45720" anchor="ctr"/>
                </a:tc>
                <a:tc>
                  <a:txBody>
                    <a:bodyPr/>
                    <a:lstStyle/>
                    <a:p>
                      <a:pPr algn="ctr"/>
                      <a:r>
                        <a:rPr lang="en-US" sz="1800" b="1" dirty="0"/>
                        <a:t>Rule</a:t>
                      </a:r>
                      <a:endParaRPr lang="en-US" sz="1800" b="1" dirty="0">
                        <a:solidFill>
                          <a:schemeClr val="tx1"/>
                        </a:solidFill>
                      </a:endParaRPr>
                    </a:p>
                  </a:txBody>
                  <a:tcPr marL="45720" marR="45720" anchor="ctr"/>
                </a:tc>
                <a:extLst>
                  <a:ext uri="{0D108BD9-81ED-4DB2-BD59-A6C34878D82A}">
                    <a16:rowId xmlns:a16="http://schemas.microsoft.com/office/drawing/2014/main" val="10000"/>
                  </a:ext>
                </a:extLst>
              </a:tr>
              <a:tr h="678663">
                <a:tc>
                  <a:txBody>
                    <a:bodyPr/>
                    <a:lstStyle/>
                    <a:p>
                      <a:pPr algn="ctr"/>
                      <a:r>
                        <a:rPr lang="en-US" sz="1600" b="1" strike="noStrike" baseline="0" dirty="0"/>
                        <a:t>CERT004</a:t>
                      </a:r>
                    </a:p>
                  </a:txBody>
                  <a:tcPr marL="45720" marR="45720"/>
                </a:tc>
                <a:tc>
                  <a:txBody>
                    <a:bodyPr/>
                    <a:lstStyle/>
                    <a:p>
                      <a:pPr algn="ctr"/>
                      <a:r>
                        <a:rPr lang="en-US" sz="1600" strike="noStrike" baseline="0" dirty="0"/>
                        <a:t>F</a:t>
                      </a:r>
                    </a:p>
                  </a:txBody>
                  <a:tcPr marL="45720" marR="45720"/>
                </a:tc>
                <a:tc>
                  <a:txBody>
                    <a:bodyPr/>
                    <a:lstStyle/>
                    <a:p>
                      <a:r>
                        <a:rPr lang="en-US" sz="1600" u="none" strike="noStrike" dirty="0"/>
                        <a:t>Ethnicity / Race Data Missing</a:t>
                      </a:r>
                    </a:p>
                  </a:txBody>
                  <a:tcPr marL="45720" marR="45720"/>
                </a:tc>
                <a:extLst>
                  <a:ext uri="{0D108BD9-81ED-4DB2-BD59-A6C34878D82A}">
                    <a16:rowId xmlns:a16="http://schemas.microsoft.com/office/drawing/2014/main" val="635656794"/>
                  </a:ext>
                </a:extLst>
              </a:tr>
              <a:tr h="762000">
                <a:tc>
                  <a:txBody>
                    <a:bodyPr/>
                    <a:lstStyle/>
                    <a:p>
                      <a:pPr algn="ctr"/>
                      <a:r>
                        <a:rPr lang="en-US" sz="1600" b="1" strike="noStrike" baseline="0" dirty="0"/>
                        <a:t>CERT073</a:t>
                      </a:r>
                    </a:p>
                  </a:txBody>
                  <a:tcPr marL="45720" marR="45720"/>
                </a:tc>
                <a:tc>
                  <a:txBody>
                    <a:bodyPr/>
                    <a:lstStyle/>
                    <a:p>
                      <a:pPr algn="ctr"/>
                      <a:r>
                        <a:rPr lang="en-US" sz="1600" strike="noStrike" baseline="0" dirty="0"/>
                        <a:t>W</a:t>
                      </a:r>
                    </a:p>
                  </a:txBody>
                  <a:tcPr marL="45720" marR="45720"/>
                </a:tc>
                <a:tc>
                  <a:txBody>
                    <a:bodyPr/>
                    <a:lstStyle/>
                    <a:p>
                      <a:r>
                        <a:rPr lang="en-US" sz="1600" u="none" strike="noStrike" dirty="0"/>
                        <a:t>No Program Data Submitted for a School</a:t>
                      </a:r>
                    </a:p>
                    <a:p>
                      <a:endParaRPr lang="en-US" sz="1600" u="non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strike="noStrike" kern="1200" dirty="0">
                          <a:solidFill>
                            <a:schemeClr val="dk1"/>
                          </a:solidFill>
                          <a:latin typeface="+mn-lt"/>
                          <a:ea typeface="+mn-ea"/>
                          <a:cs typeface="+mn-cs"/>
                        </a:rPr>
                        <a:t>No EOY 2-related Student programs reported.</a:t>
                      </a:r>
                      <a:endParaRPr lang="en-US" sz="1200" u="none" strike="noStrike" dirty="0"/>
                    </a:p>
                  </a:txBody>
                  <a:tcPr marL="45720" marR="45720"/>
                </a:tc>
                <a:extLst>
                  <a:ext uri="{0D108BD9-81ED-4DB2-BD59-A6C34878D82A}">
                    <a16:rowId xmlns:a16="http://schemas.microsoft.com/office/drawing/2014/main" val="10001"/>
                  </a:ext>
                </a:extLst>
              </a:tr>
              <a:tr h="746315">
                <a:tc>
                  <a:txBody>
                    <a:bodyPr/>
                    <a:lstStyle/>
                    <a:p>
                      <a:pPr algn="ctr"/>
                      <a:r>
                        <a:rPr lang="en-US" sz="1600" b="1" strike="noStrike" baseline="0" dirty="0"/>
                        <a:t>CERT097</a:t>
                      </a:r>
                    </a:p>
                  </a:txBody>
                  <a:tcPr marL="45720" marR="45720"/>
                </a:tc>
                <a:tc>
                  <a:txBody>
                    <a:bodyPr/>
                    <a:lstStyle/>
                    <a:p>
                      <a:pPr algn="ctr"/>
                      <a:r>
                        <a:rPr lang="en-US" sz="1600" strike="noStrike" baseline="0" dirty="0"/>
                        <a:t>F</a:t>
                      </a:r>
                    </a:p>
                  </a:txBody>
                  <a:tcPr marL="45720" marR="45720"/>
                </a:tc>
                <a:tc>
                  <a:txBody>
                    <a:bodyPr/>
                    <a:lstStyle/>
                    <a:p>
                      <a:r>
                        <a:rPr lang="en-US" sz="1600" u="none" strike="noStrike" dirty="0"/>
                        <a:t>Missing Title I Targeted Assistance Program Records  (122)</a:t>
                      </a:r>
                    </a:p>
                  </a:txBody>
                  <a:tcPr marL="45720" marR="45720"/>
                </a:tc>
                <a:extLst>
                  <a:ext uri="{0D108BD9-81ED-4DB2-BD59-A6C34878D82A}">
                    <a16:rowId xmlns:a16="http://schemas.microsoft.com/office/drawing/2014/main" val="10002"/>
                  </a:ext>
                </a:extLst>
              </a:tr>
              <a:tr h="762000">
                <a:tc>
                  <a:txBody>
                    <a:bodyPr/>
                    <a:lstStyle/>
                    <a:p>
                      <a:pPr algn="ctr"/>
                      <a:r>
                        <a:rPr lang="en-US" sz="1600" b="1" strike="noStrike" baseline="0" dirty="0"/>
                        <a:t>CERT103</a:t>
                      </a:r>
                    </a:p>
                  </a:txBody>
                  <a:tcPr marL="45720" marR="45720"/>
                </a:tc>
                <a:tc>
                  <a:txBody>
                    <a:bodyPr/>
                    <a:lstStyle/>
                    <a:p>
                      <a:pPr algn="ctr"/>
                      <a:r>
                        <a:rPr lang="en-US" sz="1600" strike="noStrike" baseline="0" dirty="0"/>
                        <a:t>W</a:t>
                      </a:r>
                    </a:p>
                  </a:txBody>
                  <a:tcPr marL="45720" marR="45720"/>
                </a:tc>
                <a:tc>
                  <a:txBody>
                    <a:bodyPr/>
                    <a:lstStyle/>
                    <a:p>
                      <a:r>
                        <a:rPr lang="en-US" sz="1600" u="none" strike="noStrike" kern="1200" dirty="0"/>
                        <a:t>Invalid Open or Closed Transitional Kindergarten Record</a:t>
                      </a:r>
                    </a:p>
                    <a:p>
                      <a:endParaRPr lang="en-US" sz="1600" u="none" strike="noStrike" kern="1200" dirty="0"/>
                    </a:p>
                    <a:p>
                      <a:r>
                        <a:rPr lang="en-US" sz="1200" i="1" u="none" strike="noStrike" kern="1200">
                          <a:solidFill>
                            <a:schemeClr val="dk1"/>
                          </a:solidFill>
                          <a:latin typeface="+mn-lt"/>
                          <a:ea typeface="+mn-ea"/>
                          <a:cs typeface="+mn-cs"/>
                        </a:rPr>
                        <a:t>TK program from prior academic year (18-19) not closed</a:t>
                      </a:r>
                    </a:p>
                  </a:txBody>
                  <a:tcPr marL="45720" marR="45720"/>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42AC98B7-1752-4937-8B3F-1DE90C627ECB}"/>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Tree>
    <p:extLst>
      <p:ext uri="{BB962C8B-B14F-4D97-AF65-F5344CB8AC3E}">
        <p14:creationId xmlns:p14="http://schemas.microsoft.com/office/powerpoint/2010/main" val="291940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C52FBE-3493-4A53-96CF-9226F6FA3D1C}"/>
              </a:ext>
            </a:extLst>
          </p:cNvPr>
          <p:cNvPicPr>
            <a:picLocks noChangeAspect="1"/>
          </p:cNvPicPr>
          <p:nvPr/>
        </p:nvPicPr>
        <p:blipFill>
          <a:blip r:embed="rId3"/>
          <a:stretch>
            <a:fillRect/>
          </a:stretch>
        </p:blipFill>
        <p:spPr>
          <a:xfrm>
            <a:off x="1066800" y="1102774"/>
            <a:ext cx="10058400" cy="3461219"/>
          </a:xfrm>
          <a:prstGeom prst="rect">
            <a:avLst/>
          </a:prstGeom>
          <a:ln>
            <a:noFill/>
          </a:ln>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p:cNvSpPr>
            <a:spLocks noGrp="1"/>
          </p:cNvSpPr>
          <p:nvPr>
            <p:ph type="title" idx="4294967295"/>
          </p:nvPr>
        </p:nvSpPr>
        <p:spPr>
          <a:xfrm>
            <a:off x="609600" y="329593"/>
            <a:ext cx="10515600" cy="471488"/>
          </a:xfrm>
        </p:spPr>
        <p:txBody>
          <a:bodyPr anchor="ctr">
            <a:normAutofit/>
          </a:bodyPr>
          <a:lstStyle/>
          <a:p>
            <a:r>
              <a:rPr lang="en-US" sz="3200" cap="small" dirty="0"/>
              <a:t>EOY 2: CERT Error Highlights</a:t>
            </a:r>
          </a:p>
        </p:txBody>
      </p:sp>
      <p:sp>
        <p:nvSpPr>
          <p:cNvPr id="14" name="TextBox 13">
            <a:extLst>
              <a:ext uri="{FF2B5EF4-FFF2-40B4-BE49-F238E27FC236}">
                <a16:creationId xmlns:a16="http://schemas.microsoft.com/office/drawing/2014/main" id="{320EA043-3F32-44AF-BFB4-5DFBE79690A7}"/>
              </a:ext>
            </a:extLst>
          </p:cNvPr>
          <p:cNvSpPr txBox="1"/>
          <p:nvPr/>
        </p:nvSpPr>
        <p:spPr>
          <a:xfrm>
            <a:off x="1066800" y="4865686"/>
            <a:ext cx="4114800" cy="1323439"/>
          </a:xfrm>
          <a:prstGeom prst="rect">
            <a:avLst/>
          </a:prstGeom>
          <a:solidFill>
            <a:srgbClr val="F4ECEF"/>
          </a:solidFill>
          <a:effectLst>
            <a:outerShdw blurRad="63500" algn="ctr" rotWithShape="0">
              <a:prstClr val="black">
                <a:alpha val="40000"/>
              </a:prstClr>
            </a:outerShdw>
          </a:effectLst>
        </p:spPr>
        <p:txBody>
          <a:bodyPr wrap="square" rtlCol="0">
            <a:spAutoFit/>
          </a:bodyPr>
          <a:lstStyle/>
          <a:p>
            <a:r>
              <a:rPr lang="en-US" sz="1600" b="1" dirty="0"/>
              <a:t>SINF FIELDS TO CHECK</a:t>
            </a:r>
          </a:p>
          <a:p>
            <a:endParaRPr lang="en-US" sz="1600" dirty="0"/>
          </a:p>
          <a:p>
            <a:r>
              <a:rPr lang="en-US" sz="1600" dirty="0"/>
              <a:t>2.23 Student Hispanic Ethnicity Indicator</a:t>
            </a:r>
          </a:p>
          <a:p>
            <a:r>
              <a:rPr lang="en-US" sz="1600" dirty="0"/>
              <a:t>2.24 Student Ethnicity Missing Indicator</a:t>
            </a:r>
          </a:p>
          <a:p>
            <a:r>
              <a:rPr lang="en-US" sz="1600" dirty="0"/>
              <a:t>2.25 Student Race 1 Code </a:t>
            </a:r>
          </a:p>
        </p:txBody>
      </p:sp>
      <p:sp>
        <p:nvSpPr>
          <p:cNvPr id="15" name="TextBox 14">
            <a:extLst>
              <a:ext uri="{FF2B5EF4-FFF2-40B4-BE49-F238E27FC236}">
                <a16:creationId xmlns:a16="http://schemas.microsoft.com/office/drawing/2014/main" id="{D1DAF73C-5A82-474F-A28E-ED3B61F9F72A}"/>
              </a:ext>
            </a:extLst>
          </p:cNvPr>
          <p:cNvSpPr txBox="1"/>
          <p:nvPr/>
        </p:nvSpPr>
        <p:spPr>
          <a:xfrm>
            <a:off x="5486400" y="4865686"/>
            <a:ext cx="5638800" cy="1292662"/>
          </a:xfrm>
          <a:prstGeom prst="rect">
            <a:avLst/>
          </a:prstGeom>
          <a:solidFill>
            <a:srgbClr val="FFC000">
              <a:alpha val="50000"/>
            </a:srgbClr>
          </a:solidFill>
        </p:spPr>
        <p:txBody>
          <a:bodyPr wrap="square" rtlCol="0">
            <a:spAutoFit/>
          </a:bodyPr>
          <a:lstStyle/>
          <a:p>
            <a:r>
              <a:rPr lang="en-US" sz="1600" b="1" dirty="0"/>
              <a:t>Cause of Error</a:t>
            </a:r>
          </a:p>
          <a:p>
            <a:endParaRPr lang="en-US" sz="1600" dirty="0"/>
          </a:p>
          <a:p>
            <a:r>
              <a:rPr lang="en-US" sz="1600" dirty="0"/>
              <a:t>SINF record/s overlapping enrollment record at the LEA is missing Ethnicity/Race data.</a:t>
            </a:r>
          </a:p>
          <a:p>
            <a:endParaRPr lang="en-US" sz="1400" dirty="0"/>
          </a:p>
        </p:txBody>
      </p:sp>
      <p:sp>
        <p:nvSpPr>
          <p:cNvPr id="8" name="TextBox 7">
            <a:extLst>
              <a:ext uri="{FF2B5EF4-FFF2-40B4-BE49-F238E27FC236}">
                <a16:creationId xmlns:a16="http://schemas.microsoft.com/office/drawing/2014/main" id="{40AB3D00-E019-42CA-9CD6-16A02CACBBFB}"/>
              </a:ext>
            </a:extLst>
          </p:cNvPr>
          <p:cNvSpPr txBox="1"/>
          <p:nvPr/>
        </p:nvSpPr>
        <p:spPr>
          <a:xfrm>
            <a:off x="9082548" y="1280195"/>
            <a:ext cx="2042652" cy="507831"/>
          </a:xfrm>
          <a:prstGeom prst="rect">
            <a:avLst/>
          </a:prstGeom>
          <a:noFill/>
          <a:effectLst/>
        </p:spPr>
        <p:txBody>
          <a:bodyPr wrap="square" rtlCol="0">
            <a:spAutoFit/>
          </a:bodyP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CERT004</a:t>
            </a:r>
          </a:p>
        </p:txBody>
      </p:sp>
      <p:sp>
        <p:nvSpPr>
          <p:cNvPr id="16" name="Rounded Rectangle 7">
            <a:extLst>
              <a:ext uri="{FF2B5EF4-FFF2-40B4-BE49-F238E27FC236}">
                <a16:creationId xmlns:a16="http://schemas.microsoft.com/office/drawing/2014/main" id="{D3BE24AA-E048-44A0-8AB4-8A098CC55CF9}"/>
              </a:ext>
            </a:extLst>
          </p:cNvPr>
          <p:cNvSpPr/>
          <p:nvPr/>
        </p:nvSpPr>
        <p:spPr bwMode="auto">
          <a:xfrm>
            <a:off x="8077200" y="3505200"/>
            <a:ext cx="2971800" cy="685800"/>
          </a:xfrm>
          <a:prstGeom prst="roundRect">
            <a:avLst>
              <a:gd name="adj" fmla="val 3555"/>
            </a:avLst>
          </a:prstGeom>
          <a:noFill/>
          <a:ln w="25400" cap="flat" cmpd="sng" algn="ctr">
            <a:solidFill>
              <a:srgbClr val="FB65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3" name="Slide Number Placeholder 2">
            <a:extLst>
              <a:ext uri="{FF2B5EF4-FFF2-40B4-BE49-F238E27FC236}">
                <a16:creationId xmlns:a16="http://schemas.microsoft.com/office/drawing/2014/main" id="{1D9D749A-9312-4006-8761-008EF6B690B7}"/>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Tree>
    <p:extLst>
      <p:ext uri="{BB962C8B-B14F-4D97-AF65-F5344CB8AC3E}">
        <p14:creationId xmlns:p14="http://schemas.microsoft.com/office/powerpoint/2010/main" val="1667960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p:txBody>
          <a:bodyPr/>
          <a:lstStyle/>
          <a:p>
            <a:r>
              <a:rPr lang="en-US"/>
              <a:t>Training Sequence</a:t>
            </a:r>
          </a:p>
        </p:txBody>
      </p:sp>
      <p:graphicFrame>
        <p:nvGraphicFramePr>
          <p:cNvPr id="5" name="Diagram 4">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23427221"/>
              </p:ext>
            </p:extLst>
          </p:nvPr>
        </p:nvGraphicFramePr>
        <p:xfrm>
          <a:off x="432000" y="1146412"/>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A977DB18-327B-41DF-AC21-31AAB5986728}"/>
              </a:ext>
            </a:extLst>
          </p:cNvPr>
          <p:cNvSpPr>
            <a:spLocks noGrp="1"/>
          </p:cNvSpPr>
          <p:nvPr>
            <p:ph type="ftr" sz="quarter" idx="10"/>
          </p:nvPr>
        </p:nvSpPr>
        <p:spPr/>
        <p:txBody>
          <a:bodyPr/>
          <a:lstStyle/>
          <a:p>
            <a:r>
              <a:rPr lang="en-US" noProof="0"/>
              <a:t>EOY 2  Reporting &amp; Certification v1.0 May xx, 2020</a:t>
            </a:r>
          </a:p>
        </p:txBody>
      </p:sp>
      <p:sp>
        <p:nvSpPr>
          <p:cNvPr id="4" name="Slide Number Placeholder 3">
            <a:extLst>
              <a:ext uri="{FF2B5EF4-FFF2-40B4-BE49-F238E27FC236}">
                <a16:creationId xmlns:a16="http://schemas.microsoft.com/office/drawing/2014/main" id="{38D379DD-94C7-4F96-88F6-5B0D567BB0D5}"/>
              </a:ext>
            </a:extLst>
          </p:cNvPr>
          <p:cNvSpPr>
            <a:spLocks noGrp="1"/>
          </p:cNvSpPr>
          <p:nvPr>
            <p:ph type="sldNum" sz="quarter" idx="11"/>
          </p:nvPr>
        </p:nvSpPr>
        <p:spPr/>
        <p:txBody>
          <a:bodyPr/>
          <a:lstStyle/>
          <a:p>
            <a:fld id="{4B73C415-D670-4716-A5EC-CC4D52CA2BAC}" type="slidenum">
              <a:rPr lang="en-US" noProof="0" smtClean="0"/>
              <a:pPr/>
              <a:t>2</a:t>
            </a:fld>
            <a:endParaRPr lang="en-US" noProof="0"/>
          </a:p>
        </p:txBody>
      </p:sp>
    </p:spTree>
    <p:extLst>
      <p:ext uri="{BB962C8B-B14F-4D97-AF65-F5344CB8AC3E}">
        <p14:creationId xmlns:p14="http://schemas.microsoft.com/office/powerpoint/2010/main" val="3350095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5964E4-3D2B-4604-A866-A81D89CF9C73}"/>
              </a:ext>
            </a:extLst>
          </p:cNvPr>
          <p:cNvPicPr>
            <a:picLocks noChangeAspect="1"/>
          </p:cNvPicPr>
          <p:nvPr/>
        </p:nvPicPr>
        <p:blipFill>
          <a:blip r:embed="rId3"/>
          <a:stretch>
            <a:fillRect/>
          </a:stretch>
        </p:blipFill>
        <p:spPr>
          <a:xfrm>
            <a:off x="1044678" y="1476856"/>
            <a:ext cx="10058400" cy="3175046"/>
          </a:xfrm>
          <a:prstGeom prst="rect">
            <a:avLst/>
          </a:prstGeom>
          <a:ln>
            <a:noFill/>
          </a:ln>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p:cNvSpPr>
            <a:spLocks noGrp="1"/>
          </p:cNvSpPr>
          <p:nvPr>
            <p:ph type="title" idx="4294967295"/>
          </p:nvPr>
        </p:nvSpPr>
        <p:spPr>
          <a:xfrm>
            <a:off x="0" y="431800"/>
            <a:ext cx="10515600" cy="428625"/>
          </a:xfrm>
        </p:spPr>
        <p:txBody>
          <a:bodyPr anchor="ctr">
            <a:normAutofit fontScale="90000"/>
          </a:bodyPr>
          <a:lstStyle/>
          <a:p>
            <a:r>
              <a:rPr lang="en-US" sz="3200" cap="small" dirty="0"/>
              <a:t>EOY 2: CERT Error Highlights</a:t>
            </a:r>
          </a:p>
        </p:txBody>
      </p:sp>
      <p:sp>
        <p:nvSpPr>
          <p:cNvPr id="14" name="TextBox 13">
            <a:extLst>
              <a:ext uri="{FF2B5EF4-FFF2-40B4-BE49-F238E27FC236}">
                <a16:creationId xmlns:a16="http://schemas.microsoft.com/office/drawing/2014/main" id="{320EA043-3F32-44AF-BFB4-5DFBE79690A7}"/>
              </a:ext>
            </a:extLst>
          </p:cNvPr>
          <p:cNvSpPr txBox="1"/>
          <p:nvPr/>
        </p:nvSpPr>
        <p:spPr>
          <a:xfrm>
            <a:off x="1044678" y="4813608"/>
            <a:ext cx="4114800" cy="1169551"/>
          </a:xfrm>
          <a:prstGeom prst="rect">
            <a:avLst/>
          </a:prstGeom>
          <a:solidFill>
            <a:srgbClr val="F4ECEF"/>
          </a:solidFill>
          <a:effectLst>
            <a:outerShdw blurRad="63500" algn="ctr" rotWithShape="0">
              <a:prstClr val="black">
                <a:alpha val="40000"/>
              </a:prstClr>
            </a:outerShdw>
          </a:effectLst>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DATA TO CHECK</a:t>
            </a:r>
          </a:p>
          <a:p>
            <a:endParaRPr lang="en-US" sz="1400" dirty="0">
              <a:latin typeface="Tahoma" panose="020B0604030504040204" pitchFamily="34" charset="0"/>
              <a:ea typeface="Tahoma" panose="020B0604030504040204" pitchFamily="34" charset="0"/>
              <a:cs typeface="Tahoma" panose="020B0604030504040204" pitchFamily="34" charset="0"/>
            </a:endParaRPr>
          </a:p>
          <a:p>
            <a:pPr marL="228600" indent="-22860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No Program 122 record submitted</a:t>
            </a:r>
          </a:p>
          <a:p>
            <a:pPr marL="228600" indent="-22860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CARS certification designation for school</a:t>
            </a:r>
          </a:p>
          <a:p>
            <a:pPr marL="228600" indent="-2286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D1DAF73C-5A82-474F-A28E-ED3B61F9F72A}"/>
              </a:ext>
            </a:extLst>
          </p:cNvPr>
          <p:cNvSpPr txBox="1"/>
          <p:nvPr/>
        </p:nvSpPr>
        <p:spPr>
          <a:xfrm>
            <a:off x="5334001" y="4795684"/>
            <a:ext cx="5769077" cy="1169551"/>
          </a:xfrm>
          <a:prstGeom prst="rect">
            <a:avLst/>
          </a:prstGeom>
          <a:solidFill>
            <a:srgbClr val="FFC000">
              <a:alpha val="50000"/>
            </a:srgbClr>
          </a:solid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Cause of Error</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School certified as Title I Part A Targeted school in CARS (</a:t>
            </a:r>
            <a:r>
              <a:rPr lang="en-US" sz="1400" b="1" dirty="0">
                <a:latin typeface="Tahoma" panose="020B0604030504040204" pitchFamily="34" charset="0"/>
                <a:ea typeface="Tahoma" panose="020B0604030504040204" pitchFamily="34" charset="0"/>
                <a:cs typeface="Tahoma" panose="020B0604030504040204" pitchFamily="34" charset="0"/>
              </a:rPr>
              <a:t>Consolidated Application and Reporting System</a:t>
            </a:r>
            <a:r>
              <a:rPr lang="en-US" sz="1400" dirty="0">
                <a:latin typeface="Tahoma" panose="020B0604030504040204" pitchFamily="34" charset="0"/>
                <a:ea typeface="Tahoma" panose="020B0604030504040204" pitchFamily="34" charset="0"/>
                <a:cs typeface="Tahoma" panose="020B0604030504040204" pitchFamily="34" charset="0"/>
              </a:rPr>
              <a:t>) but no Program 122 reported. </a:t>
            </a:r>
          </a:p>
        </p:txBody>
      </p:sp>
      <p:sp>
        <p:nvSpPr>
          <p:cNvPr id="8" name="TextBox 7">
            <a:extLst>
              <a:ext uri="{FF2B5EF4-FFF2-40B4-BE49-F238E27FC236}">
                <a16:creationId xmlns:a16="http://schemas.microsoft.com/office/drawing/2014/main" id="{40AB3D00-E019-42CA-9CD6-16A02CACBBFB}"/>
              </a:ext>
            </a:extLst>
          </p:cNvPr>
          <p:cNvSpPr txBox="1"/>
          <p:nvPr/>
        </p:nvSpPr>
        <p:spPr>
          <a:xfrm>
            <a:off x="8991600" y="1513905"/>
            <a:ext cx="2042652" cy="507831"/>
          </a:xfrm>
          <a:prstGeom prst="rect">
            <a:avLst/>
          </a:prstGeom>
          <a:noFill/>
          <a:effectLst/>
        </p:spPr>
        <p:txBody>
          <a:bodyPr wrap="square" rtlCol="0">
            <a:spAutoFit/>
          </a:bodyP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CERT097</a:t>
            </a:r>
          </a:p>
        </p:txBody>
      </p:sp>
      <p:sp>
        <p:nvSpPr>
          <p:cNvPr id="3" name="Slide Number Placeholder 2">
            <a:extLst>
              <a:ext uri="{FF2B5EF4-FFF2-40B4-BE49-F238E27FC236}">
                <a16:creationId xmlns:a16="http://schemas.microsoft.com/office/drawing/2014/main" id="{A6DF7293-44E7-49EF-BB6F-B6B5DD1BD755}"/>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Tree>
    <p:extLst>
      <p:ext uri="{BB962C8B-B14F-4D97-AF65-F5344CB8AC3E}">
        <p14:creationId xmlns:p14="http://schemas.microsoft.com/office/powerpoint/2010/main" val="2041291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EC2A8-3FDA-4A70-8A68-0E32FF3371D7}"/>
              </a:ext>
            </a:extLst>
          </p:cNvPr>
          <p:cNvPicPr>
            <a:picLocks noChangeAspect="1"/>
          </p:cNvPicPr>
          <p:nvPr/>
        </p:nvPicPr>
        <p:blipFill>
          <a:blip r:embed="rId3"/>
          <a:stretch>
            <a:fillRect/>
          </a:stretch>
        </p:blipFill>
        <p:spPr>
          <a:xfrm>
            <a:off x="609600" y="1058061"/>
            <a:ext cx="10972800" cy="3493213"/>
          </a:xfrm>
          <a:prstGeom prst="rect">
            <a:avLst/>
          </a:prstGeom>
          <a:ln>
            <a:noFill/>
          </a:ln>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p:cNvSpPr>
            <a:spLocks noGrp="1"/>
          </p:cNvSpPr>
          <p:nvPr>
            <p:ph type="title" idx="4294967295"/>
          </p:nvPr>
        </p:nvSpPr>
        <p:spPr>
          <a:xfrm>
            <a:off x="599326" y="228157"/>
            <a:ext cx="10515600" cy="423862"/>
          </a:xfrm>
        </p:spPr>
        <p:txBody>
          <a:bodyPr anchor="ctr">
            <a:normAutofit fontScale="90000"/>
          </a:bodyPr>
          <a:lstStyle/>
          <a:p>
            <a:r>
              <a:rPr lang="en-US" sz="3200" cap="small" dirty="0"/>
              <a:t>EOY 2: CERT Error Highlights</a:t>
            </a:r>
          </a:p>
        </p:txBody>
      </p:sp>
      <p:sp>
        <p:nvSpPr>
          <p:cNvPr id="15" name="TextBox 14">
            <a:extLst>
              <a:ext uri="{FF2B5EF4-FFF2-40B4-BE49-F238E27FC236}">
                <a16:creationId xmlns:a16="http://schemas.microsoft.com/office/drawing/2014/main" id="{D1DAF73C-5A82-474F-A28E-ED3B61F9F72A}"/>
              </a:ext>
            </a:extLst>
          </p:cNvPr>
          <p:cNvSpPr txBox="1"/>
          <p:nvPr/>
        </p:nvSpPr>
        <p:spPr>
          <a:xfrm>
            <a:off x="2788674" y="5005214"/>
            <a:ext cx="6614652" cy="954107"/>
          </a:xfrm>
          <a:prstGeom prst="rect">
            <a:avLst/>
          </a:prstGeom>
          <a:solidFill>
            <a:srgbClr val="FFC000">
              <a:alpha val="50000"/>
            </a:srgbClr>
          </a:solidFill>
        </p:spPr>
        <p:txBody>
          <a:bodyPr wrap="square" rtlCol="0">
            <a:spAutoFit/>
          </a:bodyPr>
          <a:lstStyle/>
          <a:p>
            <a:r>
              <a:rPr lang="en-US" sz="1400" b="1" dirty="0"/>
              <a:t>Cause of Error</a:t>
            </a:r>
          </a:p>
          <a:p>
            <a:endParaRPr lang="en-US" sz="1400" dirty="0"/>
          </a:p>
          <a:p>
            <a:r>
              <a:rPr lang="en-US" sz="1400" dirty="0"/>
              <a:t>No EOY 2 related student program records reported in CALPADS by LEA. </a:t>
            </a:r>
          </a:p>
          <a:p>
            <a:endParaRPr lang="en-US" sz="1400" dirty="0"/>
          </a:p>
        </p:txBody>
      </p:sp>
      <p:sp>
        <p:nvSpPr>
          <p:cNvPr id="8" name="TextBox 7">
            <a:extLst>
              <a:ext uri="{FF2B5EF4-FFF2-40B4-BE49-F238E27FC236}">
                <a16:creationId xmlns:a16="http://schemas.microsoft.com/office/drawing/2014/main" id="{40AB3D00-E019-42CA-9CD6-16A02CACBBFB}"/>
              </a:ext>
            </a:extLst>
          </p:cNvPr>
          <p:cNvSpPr txBox="1"/>
          <p:nvPr/>
        </p:nvSpPr>
        <p:spPr>
          <a:xfrm>
            <a:off x="9539748" y="1058061"/>
            <a:ext cx="2042652" cy="584775"/>
          </a:xfrm>
          <a:prstGeom prst="rect">
            <a:avLst/>
          </a:prstGeom>
          <a:noFill/>
          <a:effectLst/>
        </p:spPr>
        <p:txBody>
          <a:bodyPr wrap="square" rtlCol="0">
            <a:spAutoFit/>
          </a:bodyPr>
          <a:lstStyle/>
          <a:p>
            <a:pPr algn="ctr"/>
            <a:r>
              <a:rPr lang="en-US" sz="3200" b="1" dirty="0">
                <a:solidFill>
                  <a:srgbClr val="FF0000"/>
                </a:solidFill>
              </a:rPr>
              <a:t>CERT073</a:t>
            </a:r>
          </a:p>
        </p:txBody>
      </p:sp>
      <p:sp>
        <p:nvSpPr>
          <p:cNvPr id="3" name="Slide Number Placeholder 2">
            <a:extLst>
              <a:ext uri="{FF2B5EF4-FFF2-40B4-BE49-F238E27FC236}">
                <a16:creationId xmlns:a16="http://schemas.microsoft.com/office/drawing/2014/main" id="{386AA43E-D72D-415E-8869-F59F3D392A43}"/>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spTree>
    <p:extLst>
      <p:ext uri="{BB962C8B-B14F-4D97-AF65-F5344CB8AC3E}">
        <p14:creationId xmlns:p14="http://schemas.microsoft.com/office/powerpoint/2010/main" val="270823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EOY 2  Reporting &amp; Certification v1.0 May xx, 2020</a:t>
            </a:r>
            <a:endParaRPr lang="en-US" dirty="0"/>
          </a:p>
        </p:txBody>
      </p:sp>
      <p:graphicFrame>
        <p:nvGraphicFramePr>
          <p:cNvPr id="6" name="Diagram 5"/>
          <p:cNvGraphicFramePr/>
          <p:nvPr/>
        </p:nvGraphicFramePr>
        <p:xfrm>
          <a:off x="1510049" y="1461956"/>
          <a:ext cx="5779347" cy="148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nvGraphicFramePr>
        <p:xfrm>
          <a:off x="4774794" y="3746156"/>
          <a:ext cx="25146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 6"/>
          <p:cNvGrpSpPr/>
          <p:nvPr/>
        </p:nvGrpSpPr>
        <p:grpSpPr>
          <a:xfrm rot="16200000">
            <a:off x="5622413" y="3049273"/>
            <a:ext cx="622357" cy="482130"/>
            <a:chOff x="2232311" y="-14737"/>
            <a:chExt cx="622357" cy="482130"/>
          </a:xfrm>
          <a:solidFill>
            <a:srgbClr val="FFCC66"/>
          </a:solidFill>
        </p:grpSpPr>
        <p:sp>
          <p:nvSpPr>
            <p:cNvPr id="9" name="Right Arrow 8"/>
            <p:cNvSpPr/>
            <p:nvPr/>
          </p:nvSpPr>
          <p:spPr>
            <a:xfrm>
              <a:off x="2232311" y="-14737"/>
              <a:ext cx="622357" cy="482130"/>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Right Arrow 4"/>
            <p:cNvSpPr txBox="1"/>
            <p:nvPr/>
          </p:nvSpPr>
          <p:spPr>
            <a:xfrm>
              <a:off x="2232311" y="81689"/>
              <a:ext cx="477718" cy="2892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44500">
                <a:lnSpc>
                  <a:spcPct val="90000"/>
                </a:lnSpc>
                <a:spcAft>
                  <a:spcPct val="35000"/>
                </a:spcAft>
              </a:pPr>
              <a:endParaRPr lang="en-US" sz="1000"/>
            </a:p>
          </p:txBody>
        </p:sp>
      </p:grpSp>
      <p:grpSp>
        <p:nvGrpSpPr>
          <p:cNvPr id="13" name="Group 12">
            <a:extLst>
              <a:ext uri="{FF2B5EF4-FFF2-40B4-BE49-F238E27FC236}">
                <a16:creationId xmlns:a16="http://schemas.microsoft.com/office/drawing/2014/main" id="{80C23947-0296-4D18-AE4B-F37055B92FAC}"/>
              </a:ext>
            </a:extLst>
          </p:cNvPr>
          <p:cNvGrpSpPr/>
          <p:nvPr/>
        </p:nvGrpSpPr>
        <p:grpSpPr>
          <a:xfrm>
            <a:off x="7532060" y="3601518"/>
            <a:ext cx="1249287" cy="1040695"/>
            <a:chOff x="2232311" y="-14737"/>
            <a:chExt cx="622357" cy="482130"/>
          </a:xfrm>
          <a:solidFill>
            <a:srgbClr val="00B050"/>
          </a:solidFill>
        </p:grpSpPr>
        <p:sp>
          <p:nvSpPr>
            <p:cNvPr id="14" name="Right Arrow 8">
              <a:extLst>
                <a:ext uri="{FF2B5EF4-FFF2-40B4-BE49-F238E27FC236}">
                  <a16:creationId xmlns:a16="http://schemas.microsoft.com/office/drawing/2014/main" id="{D9CA2764-A9DF-4D39-A946-46C389FF90E2}"/>
                </a:ext>
              </a:extLst>
            </p:cNvPr>
            <p:cNvSpPr/>
            <p:nvPr/>
          </p:nvSpPr>
          <p:spPr>
            <a:xfrm>
              <a:off x="2232311" y="-14737"/>
              <a:ext cx="622357" cy="482130"/>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ight Arrow 4">
              <a:extLst>
                <a:ext uri="{FF2B5EF4-FFF2-40B4-BE49-F238E27FC236}">
                  <a16:creationId xmlns:a16="http://schemas.microsoft.com/office/drawing/2014/main" id="{7FF520F7-D74C-4DDD-915F-1BD029FD01B0}"/>
                </a:ext>
              </a:extLst>
            </p:cNvPr>
            <p:cNvSpPr txBox="1"/>
            <p:nvPr/>
          </p:nvSpPr>
          <p:spPr>
            <a:xfrm>
              <a:off x="2232311" y="81689"/>
              <a:ext cx="454425" cy="2892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44500">
                <a:lnSpc>
                  <a:spcPct val="90000"/>
                </a:lnSpc>
                <a:spcAft>
                  <a:spcPct val="35000"/>
                </a:spcAft>
              </a:pPr>
              <a:endParaRPr lang="en-US" sz="1000"/>
            </a:p>
          </p:txBody>
        </p:sp>
      </p:grpSp>
      <p:graphicFrame>
        <p:nvGraphicFramePr>
          <p:cNvPr id="20" name="Diagram 19">
            <a:extLst>
              <a:ext uri="{FF2B5EF4-FFF2-40B4-BE49-F238E27FC236}">
                <a16:creationId xmlns:a16="http://schemas.microsoft.com/office/drawing/2014/main" id="{0C598C38-23D0-4CA4-BF82-B57168D84A5E}"/>
              </a:ext>
            </a:extLst>
          </p:cNvPr>
          <p:cNvGraphicFramePr/>
          <p:nvPr/>
        </p:nvGraphicFramePr>
        <p:xfrm>
          <a:off x="8979765" y="3746156"/>
          <a:ext cx="2514600" cy="1371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TextBox 17">
            <a:extLst>
              <a:ext uri="{FF2B5EF4-FFF2-40B4-BE49-F238E27FC236}">
                <a16:creationId xmlns:a16="http://schemas.microsoft.com/office/drawing/2014/main" id="{E867F7BA-B1E8-4EA7-B0B7-CDCE3FA93E76}"/>
              </a:ext>
            </a:extLst>
          </p:cNvPr>
          <p:cNvSpPr txBox="1"/>
          <p:nvPr/>
        </p:nvSpPr>
        <p:spPr>
          <a:xfrm>
            <a:off x="277553" y="206456"/>
            <a:ext cx="11010251" cy="707886"/>
          </a:xfrm>
          <a:prstGeom prst="rect">
            <a:avLst/>
          </a:prstGeom>
          <a:noFill/>
        </p:spPr>
        <p:txBody>
          <a:bodyPr wrap="square" rtlCol="0">
            <a:spAutoFit/>
          </a:bodyPr>
          <a:lstStyle/>
          <a:p>
            <a:pPr>
              <a:defRPr/>
            </a:pPr>
            <a:r>
              <a:rPr lang="en-US" sz="4000" kern="1700" spc="115" dirty="0">
                <a:solidFill>
                  <a:srgbClr val="4472C4">
                    <a:lumMod val="75000"/>
                  </a:srgbClr>
                </a:solidFill>
                <a:latin typeface="Arial Black" panose="020B0A04020102020204" pitchFamily="34" charset="0"/>
              </a:rPr>
              <a:t>EOY 2 Reports</a:t>
            </a:r>
          </a:p>
        </p:txBody>
      </p:sp>
      <p:sp>
        <p:nvSpPr>
          <p:cNvPr id="2" name="Slide Number Placeholder 1">
            <a:extLst>
              <a:ext uri="{FF2B5EF4-FFF2-40B4-BE49-F238E27FC236}">
                <a16:creationId xmlns:a16="http://schemas.microsoft.com/office/drawing/2014/main" id="{E417888B-84D4-4861-9D08-9A541D7F05E0}"/>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spTree>
    <p:extLst>
      <p:ext uri="{BB962C8B-B14F-4D97-AF65-F5344CB8AC3E}">
        <p14:creationId xmlns:p14="http://schemas.microsoft.com/office/powerpoint/2010/main" val="3968761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7" grpId="0">
        <p:bldAsOne/>
      </p:bldGraphic>
      <p:bldGraphic spid="20"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849A7-1B39-4AEC-9760-909272287EF3}"/>
              </a:ext>
            </a:extLst>
          </p:cNvPr>
          <p:cNvPicPr>
            <a:picLocks noChangeAspect="1"/>
          </p:cNvPicPr>
          <p:nvPr/>
        </p:nvPicPr>
        <p:blipFill>
          <a:blip r:embed="rId3"/>
          <a:stretch>
            <a:fillRect/>
          </a:stretch>
        </p:blipFill>
        <p:spPr>
          <a:xfrm>
            <a:off x="1066800" y="1022809"/>
            <a:ext cx="10058400" cy="4412673"/>
          </a:xfrm>
          <a:prstGeom prst="rect">
            <a:avLst/>
          </a:prstGeom>
          <a:ln>
            <a:noFill/>
          </a:ln>
          <a:effectLst>
            <a:outerShdw blurRad="63500" algn="ctr" rotWithShape="0">
              <a:prstClr val="black">
                <a:alpha val="40000"/>
              </a:prstClr>
            </a:outerShdw>
          </a:effectLst>
        </p:spPr>
      </p:pic>
      <p:sp>
        <p:nvSpPr>
          <p:cNvPr id="7" name="Footer Placeholder 6"/>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p:cNvSpPr>
            <a:spLocks noGrp="1"/>
          </p:cNvSpPr>
          <p:nvPr>
            <p:ph type="title" idx="4294967295"/>
          </p:nvPr>
        </p:nvSpPr>
        <p:spPr>
          <a:xfrm>
            <a:off x="958065" y="219778"/>
            <a:ext cx="10275870" cy="525462"/>
          </a:xfrm>
        </p:spPr>
        <p:txBody>
          <a:bodyPr anchor="ctr">
            <a:normAutofit/>
          </a:bodyPr>
          <a:lstStyle/>
          <a:p>
            <a:r>
              <a:rPr lang="en-US" sz="3000" cap="small" dirty="0"/>
              <a:t>Report 5.1 - Program Participants - Count</a:t>
            </a:r>
          </a:p>
        </p:txBody>
      </p:sp>
      <p:sp>
        <p:nvSpPr>
          <p:cNvPr id="16" name="TextBox 15"/>
          <p:cNvSpPr txBox="1"/>
          <p:nvPr/>
        </p:nvSpPr>
        <p:spPr>
          <a:xfrm>
            <a:off x="1066800" y="5465158"/>
            <a:ext cx="10058400" cy="830997"/>
          </a:xfrm>
          <a:prstGeom prst="rect">
            <a:avLst/>
          </a:prstGeom>
          <a:solidFill>
            <a:srgbClr val="FFFFCC"/>
          </a:solidFill>
          <a:ln>
            <a:solidFill>
              <a:srgbClr val="CCCC00"/>
            </a:solidFill>
          </a:ln>
        </p:spPr>
        <p:txBody>
          <a:bodyPr wrap="square" rtlCol="0">
            <a:spAutoFit/>
          </a:bodyPr>
          <a:lstStyle/>
          <a:p>
            <a:pPr marL="285750" indent="-285750">
              <a:buFont typeface="Arial" charset="0"/>
              <a:buChar char="•"/>
            </a:pPr>
            <a:r>
              <a:rPr lang="en-US" sz="1200" dirty="0">
                <a:solidFill>
                  <a:schemeClr val="tx1">
                    <a:lumMod val="60000"/>
                    <a:lumOff val="40000"/>
                  </a:schemeClr>
                </a:solidFill>
              </a:rPr>
              <a:t>Program 174 reports only neglected students attending a non-Title 1 schools are eligible for neglected services through Title I Part A</a:t>
            </a:r>
            <a:r>
              <a:rPr lang="en-US" sz="1200" dirty="0"/>
              <a:t>.</a:t>
            </a:r>
          </a:p>
          <a:p>
            <a:pPr marL="285750" indent="-285750">
              <a:buFont typeface="Arial" charset="0"/>
              <a:buChar char="•"/>
            </a:pPr>
            <a:endParaRPr lang="en-US" sz="1200" dirty="0"/>
          </a:p>
          <a:p>
            <a:pPr marL="285750" indent="-285750">
              <a:buFont typeface="Arial" charset="0"/>
              <a:buChar char="•"/>
            </a:pPr>
            <a:r>
              <a:rPr lang="en-US" sz="1200" dirty="0">
                <a:solidFill>
                  <a:srgbClr val="FF0000"/>
                </a:solidFill>
              </a:rPr>
              <a:t>For Title I Part A Basic School-wide schools, counts in this column are based on cumulative Academic Year enrollment, not program records. Refer to CALPADS Update Flash #74 for CDE’s process to identify a school-wide site.</a:t>
            </a:r>
          </a:p>
        </p:txBody>
      </p:sp>
      <p:sp>
        <p:nvSpPr>
          <p:cNvPr id="4" name="Rounded Rectangle 3"/>
          <p:cNvSpPr/>
          <p:nvPr/>
        </p:nvSpPr>
        <p:spPr bwMode="auto">
          <a:xfrm>
            <a:off x="7526597" y="2091062"/>
            <a:ext cx="732503" cy="2252339"/>
          </a:xfrm>
          <a:prstGeom prst="roundRect">
            <a:avLst>
              <a:gd name="adj" fmla="val 4586"/>
            </a:avLst>
          </a:prstGeom>
          <a:noFill/>
          <a:ln w="25400" cap="flat" cmpd="sng" algn="ctr">
            <a:solidFill>
              <a:srgbClr val="309F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8" name="Rounded Rectangle 7"/>
          <p:cNvSpPr/>
          <p:nvPr/>
        </p:nvSpPr>
        <p:spPr bwMode="auto">
          <a:xfrm>
            <a:off x="8259099" y="2098436"/>
            <a:ext cx="732502" cy="2244965"/>
          </a:xfrm>
          <a:prstGeom prst="roundRect">
            <a:avLst>
              <a:gd name="adj" fmla="val 3555"/>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9" name="Rounded Rectangle 7">
            <a:extLst>
              <a:ext uri="{FF2B5EF4-FFF2-40B4-BE49-F238E27FC236}">
                <a16:creationId xmlns:a16="http://schemas.microsoft.com/office/drawing/2014/main" id="{A3BB95FF-791F-4F93-B7D8-290D93274E26}"/>
              </a:ext>
            </a:extLst>
          </p:cNvPr>
          <p:cNvSpPr/>
          <p:nvPr/>
        </p:nvSpPr>
        <p:spPr bwMode="auto">
          <a:xfrm>
            <a:off x="9067800" y="2094748"/>
            <a:ext cx="732502" cy="2244965"/>
          </a:xfrm>
          <a:prstGeom prst="roundRect">
            <a:avLst>
              <a:gd name="adj" fmla="val 3555"/>
            </a:avLst>
          </a:prstGeom>
          <a:noFill/>
          <a:ln w="25400" cap="flat" cmpd="sng" algn="ctr">
            <a:solidFill>
              <a:srgbClr val="FB65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600"/>
          </a:p>
        </p:txBody>
      </p:sp>
      <p:sp>
        <p:nvSpPr>
          <p:cNvPr id="3" name="Slide Number Placeholder 2">
            <a:extLst>
              <a:ext uri="{FF2B5EF4-FFF2-40B4-BE49-F238E27FC236}">
                <a16:creationId xmlns:a16="http://schemas.microsoft.com/office/drawing/2014/main" id="{FAA0FB39-E17A-4E8E-B731-E691C5913EDD}"/>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1380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p:cNvSpPr>
            <a:spLocks noGrp="1"/>
          </p:cNvSpPr>
          <p:nvPr>
            <p:ph type="title" idx="4294967295"/>
          </p:nvPr>
        </p:nvSpPr>
        <p:spPr>
          <a:xfrm>
            <a:off x="1113584" y="351036"/>
            <a:ext cx="10515600" cy="615950"/>
          </a:xfrm>
        </p:spPr>
        <p:txBody>
          <a:bodyPr>
            <a:noAutofit/>
          </a:bodyPr>
          <a:lstStyle/>
          <a:p>
            <a:r>
              <a:rPr lang="en-US" sz="3000" cap="small" dirty="0"/>
              <a:t>EOY 3 5.4 –Homeless Students Enrolled</a:t>
            </a:r>
          </a:p>
        </p:txBody>
      </p:sp>
      <p:sp>
        <p:nvSpPr>
          <p:cNvPr id="7" name="Rectangle 6"/>
          <p:cNvSpPr/>
          <p:nvPr/>
        </p:nvSpPr>
        <p:spPr>
          <a:xfrm>
            <a:off x="8387687" y="1595023"/>
            <a:ext cx="3200400" cy="1169551"/>
          </a:xfrm>
          <a:prstGeom prst="rect">
            <a:avLst/>
          </a:prstGeom>
          <a:solidFill>
            <a:srgbClr val="FFFFCC"/>
          </a:solidFill>
        </p:spPr>
        <p:txBody>
          <a:bodyPr wrap="square">
            <a:spAutoFit/>
          </a:bodyPr>
          <a:lstStyle/>
          <a:p>
            <a:r>
              <a:rPr lang="en-US" sz="1400" dirty="0"/>
              <a:t>Homeless program records should be submitted for any infants, toddlers, and pre-K children who are homeless, as these students are included in all homeless reports in CALPADS.</a:t>
            </a:r>
          </a:p>
        </p:txBody>
      </p:sp>
      <p:pic>
        <p:nvPicPr>
          <p:cNvPr id="6" name="Picture 5">
            <a:extLst>
              <a:ext uri="{FF2B5EF4-FFF2-40B4-BE49-F238E27FC236}">
                <a16:creationId xmlns:a16="http://schemas.microsoft.com/office/drawing/2014/main" id="{4B11F061-F0C1-4531-864A-F721C17ED276}"/>
              </a:ext>
            </a:extLst>
          </p:cNvPr>
          <p:cNvPicPr>
            <a:picLocks noChangeAspect="1"/>
          </p:cNvPicPr>
          <p:nvPr/>
        </p:nvPicPr>
        <p:blipFill>
          <a:blip r:embed="rId3"/>
          <a:stretch>
            <a:fillRect/>
          </a:stretch>
        </p:blipFill>
        <p:spPr>
          <a:xfrm>
            <a:off x="1144622" y="1251822"/>
            <a:ext cx="6777904" cy="4473417"/>
          </a:xfrm>
          <a:prstGeom prst="rect">
            <a:avLst/>
          </a:prstGeom>
          <a:ln>
            <a:noFill/>
          </a:ln>
          <a:effectLst>
            <a:outerShdw blurRad="63500" algn="ctr" rotWithShape="0">
              <a:prstClr val="black">
                <a:alpha val="40000"/>
              </a:prstClr>
            </a:outerShdw>
          </a:effectLst>
        </p:spPr>
      </p:pic>
      <p:sp>
        <p:nvSpPr>
          <p:cNvPr id="4" name="Slide Number Placeholder 3">
            <a:extLst>
              <a:ext uri="{FF2B5EF4-FFF2-40B4-BE49-F238E27FC236}">
                <a16:creationId xmlns:a16="http://schemas.microsoft.com/office/drawing/2014/main" id="{856B18BB-F234-4CA0-9315-74E24A4E04FD}"/>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Tree>
    <p:extLst>
      <p:ext uri="{BB962C8B-B14F-4D97-AF65-F5344CB8AC3E}">
        <p14:creationId xmlns:p14="http://schemas.microsoft.com/office/powerpoint/2010/main" val="129061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838200" y="424202"/>
            <a:ext cx="10515600" cy="1325563"/>
          </a:xfrm>
        </p:spPr>
        <p:txBody>
          <a:bodyPr>
            <a:normAutofit/>
          </a:bodyPr>
          <a:lstStyle/>
          <a:p>
            <a:r>
              <a:rPr lang="en-US" sz="3000" dirty="0"/>
              <a:t>Case Study #1</a:t>
            </a:r>
          </a:p>
        </p:txBody>
      </p:sp>
      <p:sp>
        <p:nvSpPr>
          <p:cNvPr id="6" name="Rectangle 5">
            <a:extLst>
              <a:ext uri="{FF2B5EF4-FFF2-40B4-BE49-F238E27FC236}">
                <a16:creationId xmlns:a16="http://schemas.microsoft.com/office/drawing/2014/main" id="{87F6A45E-5ACE-4358-B315-7D53560058E9}"/>
              </a:ext>
            </a:extLst>
          </p:cNvPr>
          <p:cNvSpPr/>
          <p:nvPr/>
        </p:nvSpPr>
        <p:spPr>
          <a:xfrm>
            <a:off x="509016" y="1997839"/>
            <a:ext cx="11173968" cy="1938992"/>
          </a:xfrm>
          <a:prstGeom prst="rect">
            <a:avLst/>
          </a:prstGeom>
        </p:spPr>
        <p:txBody>
          <a:bodyPr wrap="square">
            <a:spAutoFit/>
          </a:bodyPr>
          <a:lstStyle/>
          <a:p>
            <a:pPr algn="ct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Report 5.4 and 5.5</a:t>
            </a:r>
            <a:r>
              <a:rPr lang="en-US" sz="3000" b="1" dirty="0">
                <a:latin typeface="Tahoma" panose="020B0604030504040204" pitchFamily="34" charset="0"/>
                <a:ea typeface="Tahoma" panose="020B0604030504040204" pitchFamily="34" charset="0"/>
                <a:cs typeface="Tahoma" panose="020B0604030504040204" pitchFamily="34" charset="0"/>
              </a:rPr>
              <a:t> </a:t>
            </a:r>
            <a:r>
              <a:rPr lang="en-US" sz="3000" dirty="0">
                <a:latin typeface="Tahoma" panose="020B0604030504040204" pitchFamily="34" charset="0"/>
                <a:ea typeface="Tahoma" panose="020B0604030504040204" pitchFamily="34" charset="0"/>
                <a:cs typeface="Tahoma" panose="020B0604030504040204" pitchFamily="34" charset="0"/>
              </a:rPr>
              <a:t>is not accurate. I have a student,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SSID 4384084533</a:t>
            </a:r>
            <a:r>
              <a:rPr lang="en-US" sz="3000" dirty="0">
                <a:latin typeface="Tahoma" panose="020B0604030504040204" pitchFamily="34" charset="0"/>
                <a:ea typeface="Tahoma" panose="020B0604030504040204" pitchFamily="34" charset="0"/>
                <a:cs typeface="Tahoma" panose="020B0604030504040204" pitchFamily="34" charset="0"/>
              </a:rPr>
              <a:t>, who was reported as homeless at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Berkeley High-9998156 </a:t>
            </a:r>
            <a:r>
              <a:rPr lang="en-US" sz="3000" dirty="0">
                <a:latin typeface="Tahoma" panose="020B0604030504040204" pitchFamily="34" charset="0"/>
                <a:ea typeface="Tahoma" panose="020B0604030504040204" pitchFamily="34" charset="0"/>
                <a:cs typeface="Tahoma" panose="020B0604030504040204" pitchFamily="34" charset="0"/>
              </a:rPr>
              <a:t>this year but is not on both reports. Why is that? </a:t>
            </a:r>
          </a:p>
        </p:txBody>
      </p:sp>
      <p:sp>
        <p:nvSpPr>
          <p:cNvPr id="3" name="Slide Number Placeholder 2">
            <a:extLst>
              <a:ext uri="{FF2B5EF4-FFF2-40B4-BE49-F238E27FC236}">
                <a16:creationId xmlns:a16="http://schemas.microsoft.com/office/drawing/2014/main" id="{06990C74-CD45-446F-B564-48381FF59ECF}"/>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1968635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402608" y="136525"/>
            <a:ext cx="10112991" cy="1040195"/>
          </a:xfrm>
        </p:spPr>
        <p:txBody>
          <a:bodyPr/>
          <a:lstStyle/>
          <a:p>
            <a:r>
              <a:rPr lang="en-US" dirty="0"/>
              <a:t>Case Study #1</a:t>
            </a:r>
          </a:p>
        </p:txBody>
      </p:sp>
      <p:pic>
        <p:nvPicPr>
          <p:cNvPr id="7" name="Picture 6">
            <a:extLst>
              <a:ext uri="{FF2B5EF4-FFF2-40B4-BE49-F238E27FC236}">
                <a16:creationId xmlns:a16="http://schemas.microsoft.com/office/drawing/2014/main" id="{68464701-E4B3-4CCA-B893-450BDC8E3A0E}"/>
              </a:ext>
            </a:extLst>
          </p:cNvPr>
          <p:cNvPicPr>
            <a:picLocks noChangeAspect="1"/>
          </p:cNvPicPr>
          <p:nvPr/>
        </p:nvPicPr>
        <p:blipFill>
          <a:blip r:embed="rId3"/>
          <a:stretch>
            <a:fillRect/>
          </a:stretch>
        </p:blipFill>
        <p:spPr>
          <a:xfrm>
            <a:off x="436005" y="4167118"/>
            <a:ext cx="8308405" cy="2082871"/>
          </a:xfrm>
          <a:prstGeom prst="rect">
            <a:avLst/>
          </a:prstGeom>
          <a:solidFill>
            <a:schemeClr val="bg1"/>
          </a:solidFill>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AD6DCAD3-7422-46C1-9D60-F14F2E16F0E0}"/>
              </a:ext>
            </a:extLst>
          </p:cNvPr>
          <p:cNvPicPr>
            <a:picLocks noChangeAspect="1"/>
          </p:cNvPicPr>
          <p:nvPr/>
        </p:nvPicPr>
        <p:blipFill>
          <a:blip r:embed="rId4"/>
          <a:stretch>
            <a:fillRect/>
          </a:stretch>
        </p:blipFill>
        <p:spPr>
          <a:xfrm>
            <a:off x="402609" y="1292094"/>
            <a:ext cx="8308405" cy="2584789"/>
          </a:xfrm>
          <a:prstGeom prst="rect">
            <a:avLst/>
          </a:prstGeom>
          <a:ln>
            <a:noFill/>
          </a:ln>
          <a:effectLst>
            <a:outerShdw blurRad="190500" algn="tl" rotWithShape="0">
              <a:srgbClr val="000000">
                <a:alpha val="70000"/>
              </a:srgbClr>
            </a:outerShdw>
          </a:effectLst>
        </p:spPr>
      </p:pic>
      <p:sp>
        <p:nvSpPr>
          <p:cNvPr id="9" name="Content Placeholder 2">
            <a:extLst>
              <a:ext uri="{FF2B5EF4-FFF2-40B4-BE49-F238E27FC236}">
                <a16:creationId xmlns:a16="http://schemas.microsoft.com/office/drawing/2014/main" id="{D5BB6BB9-9627-48B1-B8A9-652EF72B74CE}"/>
              </a:ext>
            </a:extLst>
          </p:cNvPr>
          <p:cNvSpPr txBox="1">
            <a:spLocks/>
          </p:cNvSpPr>
          <p:nvPr/>
        </p:nvSpPr>
        <p:spPr bwMode="auto">
          <a:xfrm>
            <a:off x="8917350" y="1514577"/>
            <a:ext cx="2872041" cy="2394642"/>
          </a:xfrm>
          <a:prstGeom prst="rect">
            <a:avLst/>
          </a:prstGeom>
          <a:solidFill>
            <a:srgbClr val="F4ECEF"/>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600" b="1" kern="0" dirty="0"/>
              <a:t>What to consider:</a:t>
            </a:r>
          </a:p>
          <a:p>
            <a:pPr marL="0" indent="0">
              <a:buNone/>
            </a:pPr>
            <a:endParaRPr lang="en-US" sz="1600" kern="0" dirty="0"/>
          </a:p>
          <a:p>
            <a:pPr marL="0" indent="0">
              <a:buNone/>
            </a:pPr>
            <a:r>
              <a:rPr lang="en-US" sz="1600" kern="0" dirty="0"/>
              <a:t>Check EOY 2 report mapping guide for report specifications.</a:t>
            </a:r>
          </a:p>
          <a:p>
            <a:pPr marL="0" indent="0">
              <a:buNone/>
            </a:pPr>
            <a:endParaRPr lang="en-US" sz="1600" kern="0" dirty="0"/>
          </a:p>
          <a:p>
            <a:pPr marL="0" indent="0">
              <a:buNone/>
            </a:pPr>
            <a:r>
              <a:rPr lang="en-US" sz="1600" kern="0" dirty="0"/>
              <a:t>Check enrollment and program data.</a:t>
            </a:r>
          </a:p>
          <a:p>
            <a:pPr marL="0" indent="0">
              <a:buNone/>
            </a:pPr>
            <a:endParaRPr lang="en-US" sz="1600" kern="0" dirty="0"/>
          </a:p>
          <a:p>
            <a:pPr marL="0" indent="0">
              <a:buNone/>
            </a:pPr>
            <a:endParaRPr lang="en-US" sz="1600" kern="0" dirty="0"/>
          </a:p>
        </p:txBody>
      </p:sp>
      <p:sp>
        <p:nvSpPr>
          <p:cNvPr id="3" name="Slide Number Placeholder 2">
            <a:extLst>
              <a:ext uri="{FF2B5EF4-FFF2-40B4-BE49-F238E27FC236}">
                <a16:creationId xmlns:a16="http://schemas.microsoft.com/office/drawing/2014/main" id="{17860B6F-23C3-4EDE-B6DA-197B9DB56FA9}"/>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Tree>
    <p:extLst>
      <p:ext uri="{BB962C8B-B14F-4D97-AF65-F5344CB8AC3E}">
        <p14:creationId xmlns:p14="http://schemas.microsoft.com/office/powerpoint/2010/main" val="166118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838200" y="473332"/>
            <a:ext cx="10515600" cy="625475"/>
          </a:xfrm>
        </p:spPr>
        <p:txBody>
          <a:bodyPr>
            <a:normAutofit/>
          </a:bodyPr>
          <a:lstStyle/>
          <a:p>
            <a:r>
              <a:rPr lang="en-US" sz="3000" dirty="0"/>
              <a:t>Case Study #2</a:t>
            </a:r>
          </a:p>
        </p:txBody>
      </p:sp>
      <p:sp>
        <p:nvSpPr>
          <p:cNvPr id="3" name="Content Placeholder 2">
            <a:extLst>
              <a:ext uri="{FF2B5EF4-FFF2-40B4-BE49-F238E27FC236}">
                <a16:creationId xmlns:a16="http://schemas.microsoft.com/office/drawing/2014/main" id="{2613F44C-BD32-4023-8E63-6D8349ABAE94}"/>
              </a:ext>
            </a:extLst>
          </p:cNvPr>
          <p:cNvSpPr>
            <a:spLocks noGrp="1"/>
          </p:cNvSpPr>
          <p:nvPr>
            <p:ph idx="4294967295"/>
          </p:nvPr>
        </p:nvSpPr>
        <p:spPr>
          <a:xfrm>
            <a:off x="688369" y="1418388"/>
            <a:ext cx="10077450" cy="3713162"/>
          </a:xfrm>
          <a:noFill/>
        </p:spPr>
        <p:txBody>
          <a:bodyPr vert="horz" lIns="0" tIns="0" rIns="0" bIns="0" rtlCol="0" anchor="t">
            <a:normAutofit/>
          </a:bodyPr>
          <a:lstStyle/>
          <a:p>
            <a:pPr marL="0" indent="0" algn="ctr">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000" dirty="0">
                <a:latin typeface="Tahoma"/>
                <a:ea typeface="Tahoma"/>
                <a:cs typeface="Tahoma"/>
              </a:rPr>
              <a:t>I </a:t>
            </a:r>
            <a:r>
              <a:rPr lang="en-US" sz="3000" b="1" dirty="0">
                <a:solidFill>
                  <a:srgbClr val="FB6542"/>
                </a:solidFill>
                <a:latin typeface="Tahoma"/>
                <a:ea typeface="Tahoma"/>
                <a:cs typeface="Tahoma"/>
              </a:rPr>
              <a:t>submitted 2 Program 122 records </a:t>
            </a:r>
            <a:r>
              <a:rPr lang="en-US" sz="3000" dirty="0">
                <a:latin typeface="Tahoma"/>
                <a:ea typeface="Tahoma"/>
                <a:cs typeface="Tahoma"/>
              </a:rPr>
              <a:t>in CALPADS for my High school, but the </a:t>
            </a:r>
            <a:r>
              <a:rPr lang="en-US" sz="3000" b="1" dirty="0">
                <a:solidFill>
                  <a:srgbClr val="FB6542"/>
                </a:solidFill>
                <a:latin typeface="Tahoma"/>
                <a:ea typeface="Tahoma"/>
                <a:cs typeface="Tahoma"/>
              </a:rPr>
              <a:t>5.1 report </a:t>
            </a:r>
            <a:r>
              <a:rPr lang="en-US" sz="3000">
                <a:latin typeface="Tahoma"/>
                <a:ea typeface="Tahoma"/>
                <a:cs typeface="Tahoma"/>
              </a:rPr>
              <a:t>shows 1 as the count. </a:t>
            </a:r>
            <a:r>
              <a:rPr lang="en-US" sz="3000" dirty="0">
                <a:latin typeface="Tahoma"/>
                <a:ea typeface="Tahoma"/>
                <a:cs typeface="Tahoma"/>
              </a:rPr>
              <a:t>Please see </a:t>
            </a:r>
            <a:r>
              <a:rPr lang="en-US" sz="3000" b="1" dirty="0">
                <a:solidFill>
                  <a:srgbClr val="FB6542"/>
                </a:solidFill>
                <a:latin typeface="Tahoma"/>
                <a:ea typeface="Tahoma"/>
                <a:cs typeface="Tahoma"/>
              </a:rPr>
              <a:t>SSID 4384084533</a:t>
            </a:r>
            <a:r>
              <a:rPr lang="en-US" sz="3000" dirty="0">
                <a:latin typeface="Tahoma"/>
                <a:ea typeface="Tahoma"/>
                <a:cs typeface="Tahoma"/>
              </a:rPr>
              <a:t>.</a:t>
            </a:r>
          </a:p>
        </p:txBody>
      </p:sp>
      <p:sp>
        <p:nvSpPr>
          <p:cNvPr id="5" name="Slide Number Placeholder 4">
            <a:extLst>
              <a:ext uri="{FF2B5EF4-FFF2-40B4-BE49-F238E27FC236}">
                <a16:creationId xmlns:a16="http://schemas.microsoft.com/office/drawing/2014/main" id="{62397F6C-C5A3-43E1-AFEC-82F7B222265F}"/>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12967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0" y="246063"/>
            <a:ext cx="10515600" cy="698500"/>
          </a:xfrm>
        </p:spPr>
        <p:txBody>
          <a:bodyPr>
            <a:normAutofit/>
          </a:bodyPr>
          <a:lstStyle/>
          <a:p>
            <a:r>
              <a:rPr lang="en-US" sz="3000" dirty="0"/>
              <a:t>Case Study #2</a:t>
            </a:r>
          </a:p>
        </p:txBody>
      </p:sp>
      <p:pic>
        <p:nvPicPr>
          <p:cNvPr id="10" name="Picture 9">
            <a:extLst>
              <a:ext uri="{FF2B5EF4-FFF2-40B4-BE49-F238E27FC236}">
                <a16:creationId xmlns:a16="http://schemas.microsoft.com/office/drawing/2014/main" id="{ADDB0297-04A0-43B7-A31A-455966815142}"/>
              </a:ext>
            </a:extLst>
          </p:cNvPr>
          <p:cNvPicPr>
            <a:picLocks noChangeAspect="1"/>
          </p:cNvPicPr>
          <p:nvPr/>
        </p:nvPicPr>
        <p:blipFill>
          <a:blip r:embed="rId3"/>
          <a:stretch>
            <a:fillRect/>
          </a:stretch>
        </p:blipFill>
        <p:spPr>
          <a:xfrm>
            <a:off x="1524000" y="1081496"/>
            <a:ext cx="9144000" cy="2717584"/>
          </a:xfrm>
          <a:prstGeom prst="rect">
            <a:avLst/>
          </a:prstGeom>
          <a:ln>
            <a:noFill/>
          </a:ln>
          <a:effectLst>
            <a:outerShdw blurRad="190500" algn="tl" rotWithShape="0">
              <a:srgbClr val="000000">
                <a:alpha val="70000"/>
              </a:srgbClr>
            </a:outerShdw>
          </a:effectLst>
        </p:spPr>
      </p:pic>
      <p:sp>
        <p:nvSpPr>
          <p:cNvPr id="12" name="Content Placeholder 2">
            <a:extLst>
              <a:ext uri="{FF2B5EF4-FFF2-40B4-BE49-F238E27FC236}">
                <a16:creationId xmlns:a16="http://schemas.microsoft.com/office/drawing/2014/main" id="{89D86F74-58A8-451F-9528-5A5B9DE848E6}"/>
              </a:ext>
            </a:extLst>
          </p:cNvPr>
          <p:cNvSpPr txBox="1">
            <a:spLocks/>
          </p:cNvSpPr>
          <p:nvPr/>
        </p:nvSpPr>
        <p:spPr bwMode="auto">
          <a:xfrm>
            <a:off x="3276600" y="3935696"/>
            <a:ext cx="5324856" cy="2265901"/>
          </a:xfrm>
          <a:prstGeom prst="rect">
            <a:avLst/>
          </a:prstGeom>
          <a:solidFill>
            <a:srgbClr val="F4ECEF"/>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400" b="1" kern="0" dirty="0"/>
              <a:t>What to consider:</a:t>
            </a:r>
          </a:p>
          <a:p>
            <a:pPr marL="0" indent="0">
              <a:buNone/>
            </a:pPr>
            <a:endParaRPr lang="en-US" sz="1400" kern="0" dirty="0"/>
          </a:p>
          <a:p>
            <a:pPr marL="0" indent="0">
              <a:buNone/>
            </a:pPr>
            <a:r>
              <a:rPr lang="en-US" sz="1400" kern="0" dirty="0"/>
              <a:t>Check EOY 2 report mapping guide for report specifications.</a:t>
            </a:r>
          </a:p>
          <a:p>
            <a:pPr marL="0" indent="0">
              <a:buNone/>
            </a:pPr>
            <a:endParaRPr lang="en-US" sz="1400" kern="0" dirty="0"/>
          </a:p>
          <a:p>
            <a:pPr marL="0" indent="0">
              <a:buNone/>
            </a:pPr>
            <a:r>
              <a:rPr lang="en-US" sz="1400" kern="0" dirty="0"/>
              <a:t>Check enrollment and program data.</a:t>
            </a:r>
          </a:p>
          <a:p>
            <a:pPr marL="0" indent="0">
              <a:buNone/>
            </a:pPr>
            <a:endParaRPr lang="en-US" sz="1400" kern="0" dirty="0"/>
          </a:p>
          <a:p>
            <a:pPr marL="0" indent="0">
              <a:buNone/>
            </a:pPr>
            <a:r>
              <a:rPr lang="en-US" sz="1400" kern="0" dirty="0"/>
              <a:t>Check report 5.1 Title I schoolwide column if it has counts.</a:t>
            </a:r>
          </a:p>
          <a:p>
            <a:pPr marL="0" indent="0">
              <a:buNone/>
            </a:pPr>
            <a:endParaRPr lang="en-US" sz="1400" kern="0" dirty="0"/>
          </a:p>
          <a:p>
            <a:pPr marL="0" indent="0">
              <a:buNone/>
            </a:pPr>
            <a:endParaRPr lang="en-US" sz="1600" kern="0" dirty="0"/>
          </a:p>
        </p:txBody>
      </p:sp>
      <p:sp>
        <p:nvSpPr>
          <p:cNvPr id="3" name="Slide Number Placeholder 2">
            <a:extLst>
              <a:ext uri="{FF2B5EF4-FFF2-40B4-BE49-F238E27FC236}">
                <a16:creationId xmlns:a16="http://schemas.microsoft.com/office/drawing/2014/main" id="{DA5A3247-EA23-465E-85F4-35B576F7C9CF}"/>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1507341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0" y="366713"/>
            <a:ext cx="10515600" cy="469900"/>
          </a:xfrm>
        </p:spPr>
        <p:txBody>
          <a:bodyPr>
            <a:normAutofit/>
          </a:bodyPr>
          <a:lstStyle/>
          <a:p>
            <a:r>
              <a:rPr lang="en-US" sz="3000" dirty="0"/>
              <a:t>Case Study #3</a:t>
            </a:r>
          </a:p>
        </p:txBody>
      </p:sp>
      <p:sp>
        <p:nvSpPr>
          <p:cNvPr id="3" name="Content Placeholder 2">
            <a:extLst>
              <a:ext uri="{FF2B5EF4-FFF2-40B4-BE49-F238E27FC236}">
                <a16:creationId xmlns:a16="http://schemas.microsoft.com/office/drawing/2014/main" id="{2613F44C-BD32-4023-8E63-6D8349ABAE94}"/>
              </a:ext>
            </a:extLst>
          </p:cNvPr>
          <p:cNvSpPr>
            <a:spLocks noGrp="1"/>
          </p:cNvSpPr>
          <p:nvPr>
            <p:ph idx="4294967295"/>
          </p:nvPr>
        </p:nvSpPr>
        <p:spPr>
          <a:xfrm>
            <a:off x="0" y="1592263"/>
            <a:ext cx="10537825" cy="3114675"/>
          </a:xfrm>
          <a:noFill/>
        </p:spPr>
        <p:txBody>
          <a:bodyPr>
            <a:normAutofit/>
          </a:bodyPr>
          <a:lstStyle/>
          <a:p>
            <a:pPr marL="0" indent="0" algn="ctr">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000" dirty="0">
                <a:latin typeface="Tahoma" panose="020B0604030504040204" pitchFamily="34" charset="0"/>
                <a:ea typeface="Tahoma" panose="020B0604030504040204" pitchFamily="34" charset="0"/>
                <a:cs typeface="Tahoma" panose="020B0604030504040204" pitchFamily="34" charset="0"/>
              </a:rPr>
              <a:t>There is a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discrepancy</a:t>
            </a:r>
            <a:r>
              <a:rPr lang="en-US" sz="3000" dirty="0">
                <a:latin typeface="Tahoma" panose="020B0604030504040204" pitchFamily="34" charset="0"/>
                <a:ea typeface="Tahoma" panose="020B0604030504040204" pitchFamily="34" charset="0"/>
                <a:cs typeface="Tahoma" panose="020B0604030504040204" pitchFamily="34" charset="0"/>
              </a:rPr>
              <a:t> on my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report 5.1</a:t>
            </a:r>
            <a:r>
              <a:rPr lang="en-US" sz="3000" dirty="0">
                <a:latin typeface="Tahoma" panose="020B0604030504040204" pitchFamily="34" charset="0"/>
                <a:ea typeface="Tahoma" panose="020B0604030504040204" pitchFamily="34" charset="0"/>
                <a:cs typeface="Tahoma" panose="020B0604030504040204" pitchFamily="34" charset="0"/>
              </a:rPr>
              <a:t>. My </a:t>
            </a:r>
            <a:r>
              <a:rPr lang="en-US" sz="3000" b="1" dirty="0">
                <a:solidFill>
                  <a:srgbClr val="FB6542"/>
                </a:solidFill>
                <a:latin typeface="Tahoma" panose="020B0604030504040204" pitchFamily="34" charset="0"/>
                <a:ea typeface="Tahoma" panose="020B0604030504040204" pitchFamily="34" charset="0"/>
                <a:cs typeface="Tahoma" panose="020B0604030504040204" pitchFamily="34" charset="0"/>
              </a:rPr>
              <a:t>SIS</a:t>
            </a:r>
            <a:r>
              <a:rPr lang="en-US" sz="3000" dirty="0">
                <a:latin typeface="Tahoma" panose="020B0604030504040204" pitchFamily="34" charset="0"/>
                <a:ea typeface="Tahoma" panose="020B0604030504040204" pitchFamily="34" charset="0"/>
                <a:cs typeface="Tahoma" panose="020B0604030504040204" pitchFamily="34" charset="0"/>
              </a:rPr>
              <a:t> report show </a:t>
            </a:r>
            <a:r>
              <a:rPr lang="en-US" sz="3000" b="1" dirty="0">
                <a:latin typeface="Tahoma" panose="020B0604030504040204" pitchFamily="34" charset="0"/>
                <a:ea typeface="Tahoma" panose="020B0604030504040204" pitchFamily="34" charset="0"/>
                <a:cs typeface="Tahoma" panose="020B0604030504040204" pitchFamily="34" charset="0"/>
              </a:rPr>
              <a:t>Berkeley High School</a:t>
            </a:r>
            <a:r>
              <a:rPr lang="en-US" sz="3000" dirty="0">
                <a:latin typeface="Tahoma" panose="020B0604030504040204" pitchFamily="34" charset="0"/>
                <a:ea typeface="Tahoma" panose="020B0604030504040204" pitchFamily="34" charset="0"/>
                <a:cs typeface="Tahoma" panose="020B0604030504040204" pitchFamily="34" charset="0"/>
              </a:rPr>
              <a:t> should have 1 count for California Partnership Academy. My student should be counted.</a:t>
            </a:r>
          </a:p>
        </p:txBody>
      </p:sp>
      <p:sp>
        <p:nvSpPr>
          <p:cNvPr id="5" name="Slide Number Placeholder 4">
            <a:extLst>
              <a:ext uri="{FF2B5EF4-FFF2-40B4-BE49-F238E27FC236}">
                <a16:creationId xmlns:a16="http://schemas.microsoft.com/office/drawing/2014/main" id="{8905C711-C3D7-41DA-8771-AA502E60E087}"/>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246766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7585" y="426046"/>
            <a:ext cx="11214415" cy="587156"/>
          </a:xfrm>
        </p:spPr>
        <p:txBody>
          <a:bodyPr/>
          <a:lstStyle/>
          <a:p>
            <a:r>
              <a:rPr lang="en-US"/>
              <a:t>Target Audience</a:t>
            </a:r>
          </a:p>
        </p:txBody>
      </p:sp>
      <p:grpSp>
        <p:nvGrpSpPr>
          <p:cNvPr id="2" name="Group 1">
            <a:extLst>
              <a:ext uri="{FF2B5EF4-FFF2-40B4-BE49-F238E27FC236}">
                <a16:creationId xmlns:a16="http://schemas.microsoft.com/office/drawing/2014/main" id="{4ABC8F12-CA73-462A-8022-E96413094995}"/>
              </a:ext>
            </a:extLst>
          </p:cNvPr>
          <p:cNvGrpSpPr/>
          <p:nvPr/>
        </p:nvGrpSpPr>
        <p:grpSpPr>
          <a:xfrm>
            <a:off x="2006980" y="1746348"/>
            <a:ext cx="3598900" cy="3592292"/>
            <a:chOff x="2028282" y="1746348"/>
            <a:chExt cx="3153610" cy="3592292"/>
          </a:xfrm>
        </p:grpSpPr>
        <p:sp>
          <p:nvSpPr>
            <p:cNvPr id="9" name="TextBox 8"/>
            <p:cNvSpPr txBox="1">
              <a:spLocks noChangeArrowheads="1"/>
            </p:cNvSpPr>
            <p:nvPr/>
          </p:nvSpPr>
          <p:spPr bwMode="auto">
            <a:xfrm>
              <a:off x="2179147" y="4876975"/>
              <a:ext cx="30027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a:solidFill>
                    <a:srgbClr val="FE7864"/>
                  </a:solidFill>
                  <a:latin typeface="+mn-lt"/>
                </a:rPr>
                <a:t>Data Coordinators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82" y="1746348"/>
              <a:ext cx="3086180" cy="2916936"/>
            </a:xfrm>
            <a:prstGeom prst="rect">
              <a:avLst/>
            </a:prstGeom>
            <a:effectLst/>
          </p:spPr>
        </p:pic>
      </p:grpSp>
      <p:pic>
        <p:nvPicPr>
          <p:cNvPr id="14340" name="Picture 4" descr="Related image">
            <a:extLst>
              <a:ext uri="{FF2B5EF4-FFF2-40B4-BE49-F238E27FC236}">
                <a16:creationId xmlns:a16="http://schemas.microsoft.com/office/drawing/2014/main" id="{81D73F99-FF45-4C05-A8BD-E54BB7FEA9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8270" y="1746347"/>
            <a:ext cx="3838535" cy="31428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D6C9829-209B-4063-89DE-1D80A950688F}"/>
              </a:ext>
            </a:extLst>
          </p:cNvPr>
          <p:cNvGrpSpPr/>
          <p:nvPr/>
        </p:nvGrpSpPr>
        <p:grpSpPr>
          <a:xfrm>
            <a:off x="6358272" y="4663287"/>
            <a:ext cx="3912881" cy="689224"/>
            <a:chOff x="6122511" y="4663098"/>
            <a:chExt cx="3883792" cy="686771"/>
          </a:xfrm>
        </p:grpSpPr>
        <p:sp>
          <p:nvSpPr>
            <p:cNvPr id="8" name="TextBox 8"/>
            <p:cNvSpPr txBox="1">
              <a:spLocks noChangeArrowheads="1"/>
            </p:cNvSpPr>
            <p:nvPr/>
          </p:nvSpPr>
          <p:spPr bwMode="auto">
            <a:xfrm>
              <a:off x="6660015" y="4888204"/>
              <a:ext cx="2808782" cy="4616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a:solidFill>
                    <a:srgbClr val="555FAD"/>
                  </a:solidFill>
                  <a:latin typeface="+mn-lt"/>
                </a:rPr>
                <a:t>New to CALPADS</a:t>
              </a:r>
            </a:p>
          </p:txBody>
        </p:sp>
        <p:sp>
          <p:nvSpPr>
            <p:cNvPr id="5" name="Rectangle 4">
              <a:extLst>
                <a:ext uri="{FF2B5EF4-FFF2-40B4-BE49-F238E27FC236}">
                  <a16:creationId xmlns:a16="http://schemas.microsoft.com/office/drawing/2014/main" id="{FCA23631-E1D1-422F-A71C-EF0B0E818BE3}"/>
                </a:ext>
              </a:extLst>
            </p:cNvPr>
            <p:cNvSpPr/>
            <p:nvPr/>
          </p:nvSpPr>
          <p:spPr>
            <a:xfrm>
              <a:off x="6122511" y="4663098"/>
              <a:ext cx="3883792"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273F5F15-AD17-4500-96E8-5693BB01C646}"/>
              </a:ext>
            </a:extLst>
          </p:cNvPr>
          <p:cNvSpPr>
            <a:spLocks noGrp="1"/>
          </p:cNvSpPr>
          <p:nvPr>
            <p:ph type="ftr" sz="quarter" idx="10"/>
          </p:nvPr>
        </p:nvSpPr>
        <p:spPr/>
        <p:txBody>
          <a:bodyPr/>
          <a:lstStyle/>
          <a:p>
            <a:r>
              <a:rPr lang="en-US" noProof="0" dirty="0"/>
              <a:t>EOY 2  Reporting &amp; Certification v1.0 May xx, 2020</a:t>
            </a:r>
          </a:p>
        </p:txBody>
      </p:sp>
      <p:sp>
        <p:nvSpPr>
          <p:cNvPr id="10" name="Slide Number Placeholder 9">
            <a:extLst>
              <a:ext uri="{FF2B5EF4-FFF2-40B4-BE49-F238E27FC236}">
                <a16:creationId xmlns:a16="http://schemas.microsoft.com/office/drawing/2014/main" id="{7EFE9BEE-5E9D-4C43-9CB5-E64CD1A1FD01}"/>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3320468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C2E735-F21F-4D83-ABDB-4CB7F9FF9FF1}"/>
              </a:ext>
            </a:extLst>
          </p:cNvPr>
          <p:cNvSpPr>
            <a:spLocks noGrp="1"/>
          </p:cNvSpPr>
          <p:nvPr>
            <p:ph type="ftr" sz="quarter" idx="10"/>
          </p:nvPr>
        </p:nvSpPr>
        <p:spPr/>
        <p:txBody>
          <a:bodyPr/>
          <a:lstStyle/>
          <a:p>
            <a:pPr>
              <a:defRPr/>
            </a:pPr>
            <a:r>
              <a:rPr lang="en-US"/>
              <a:t>EOY 2  Reporting &amp; Certification v1.0 May xx, 2020</a:t>
            </a:r>
            <a:endParaRPr lang="en-US" dirty="0"/>
          </a:p>
        </p:txBody>
      </p:sp>
      <p:sp>
        <p:nvSpPr>
          <p:cNvPr id="2" name="Title 1">
            <a:extLst>
              <a:ext uri="{FF2B5EF4-FFF2-40B4-BE49-F238E27FC236}">
                <a16:creationId xmlns:a16="http://schemas.microsoft.com/office/drawing/2014/main" id="{5591FF39-0F5B-4EA7-8125-6BFC1DE7A646}"/>
              </a:ext>
            </a:extLst>
          </p:cNvPr>
          <p:cNvSpPr>
            <a:spLocks noGrp="1"/>
          </p:cNvSpPr>
          <p:nvPr>
            <p:ph type="title" idx="4294967295"/>
          </p:nvPr>
        </p:nvSpPr>
        <p:spPr>
          <a:xfrm>
            <a:off x="719190" y="379346"/>
            <a:ext cx="10515600" cy="595312"/>
          </a:xfrm>
        </p:spPr>
        <p:txBody>
          <a:bodyPr>
            <a:normAutofit/>
          </a:bodyPr>
          <a:lstStyle/>
          <a:p>
            <a:r>
              <a:rPr lang="en-US" sz="3000" dirty="0"/>
              <a:t>Case Study #3</a:t>
            </a:r>
          </a:p>
        </p:txBody>
      </p:sp>
      <p:grpSp>
        <p:nvGrpSpPr>
          <p:cNvPr id="7" name="Group 6">
            <a:extLst>
              <a:ext uri="{FF2B5EF4-FFF2-40B4-BE49-F238E27FC236}">
                <a16:creationId xmlns:a16="http://schemas.microsoft.com/office/drawing/2014/main" id="{A75D8F9E-C7FC-458A-B346-D2015A2E7153}"/>
              </a:ext>
            </a:extLst>
          </p:cNvPr>
          <p:cNvGrpSpPr/>
          <p:nvPr/>
        </p:nvGrpSpPr>
        <p:grpSpPr>
          <a:xfrm>
            <a:off x="811369" y="1311342"/>
            <a:ext cx="10099786" cy="4572000"/>
            <a:chOff x="838200" y="1864654"/>
            <a:chExt cx="9321800" cy="4572000"/>
          </a:xfrm>
        </p:grpSpPr>
        <p:sp>
          <p:nvSpPr>
            <p:cNvPr id="12" name="Content Placeholder 2">
              <a:extLst>
                <a:ext uri="{FF2B5EF4-FFF2-40B4-BE49-F238E27FC236}">
                  <a16:creationId xmlns:a16="http://schemas.microsoft.com/office/drawing/2014/main" id="{89D86F74-58A8-451F-9528-5A5B9DE848E6}"/>
                </a:ext>
              </a:extLst>
            </p:cNvPr>
            <p:cNvSpPr txBox="1">
              <a:spLocks/>
            </p:cNvSpPr>
            <p:nvPr/>
          </p:nvSpPr>
          <p:spPr bwMode="auto">
            <a:xfrm>
              <a:off x="7315200" y="1909252"/>
              <a:ext cx="2844800" cy="303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None/>
              </a:pPr>
              <a:r>
                <a:rPr lang="en-US" sz="1600" b="1" kern="0" dirty="0"/>
                <a:t>What to consider:</a:t>
              </a:r>
            </a:p>
            <a:p>
              <a:pPr marL="0" indent="0">
                <a:buNone/>
              </a:pPr>
              <a:endParaRPr lang="en-US" sz="1600" kern="0" dirty="0"/>
            </a:p>
            <a:p>
              <a:pPr marL="0" indent="0">
                <a:buNone/>
              </a:pPr>
              <a:r>
                <a:rPr lang="en-US" sz="1600" kern="0" dirty="0"/>
                <a:t>Check EOY 2 report mapping guide for report specifications.</a:t>
              </a:r>
            </a:p>
            <a:p>
              <a:pPr marL="0" indent="0">
                <a:buNone/>
              </a:pPr>
              <a:endParaRPr lang="en-US" sz="1600" kern="0" dirty="0"/>
            </a:p>
            <a:p>
              <a:pPr marL="0" indent="0">
                <a:buNone/>
              </a:pPr>
              <a:r>
                <a:rPr lang="en-US" sz="1600" kern="0" dirty="0"/>
                <a:t>Check enrollment and program data.</a:t>
              </a:r>
            </a:p>
            <a:p>
              <a:pPr marL="0" indent="0">
                <a:buNone/>
              </a:pPr>
              <a:endParaRPr lang="en-US" sz="1600" kern="0" dirty="0"/>
            </a:p>
            <a:p>
              <a:pPr marL="0" indent="0">
                <a:buNone/>
              </a:pPr>
              <a:r>
                <a:rPr lang="en-US" sz="1600" kern="0" dirty="0"/>
                <a:t>Is the data in CALPADS?</a:t>
              </a:r>
            </a:p>
            <a:p>
              <a:pPr marL="0" indent="0">
                <a:buNone/>
              </a:pPr>
              <a:endParaRPr lang="en-US" sz="1600" kern="0" dirty="0"/>
            </a:p>
            <a:p>
              <a:pPr marL="0" indent="0">
                <a:buNone/>
              </a:pPr>
              <a:endParaRPr lang="en-US" sz="1600" kern="0" dirty="0"/>
            </a:p>
          </p:txBody>
        </p:sp>
        <p:pic>
          <p:nvPicPr>
            <p:cNvPr id="6" name="Picture 5">
              <a:extLst>
                <a:ext uri="{FF2B5EF4-FFF2-40B4-BE49-F238E27FC236}">
                  <a16:creationId xmlns:a16="http://schemas.microsoft.com/office/drawing/2014/main" id="{6B852F3E-5D78-45CA-AEF9-70F5CE145816}"/>
                </a:ext>
              </a:extLst>
            </p:cNvPr>
            <p:cNvPicPr>
              <a:picLocks noChangeAspect="1"/>
            </p:cNvPicPr>
            <p:nvPr/>
          </p:nvPicPr>
          <p:blipFill>
            <a:blip r:embed="rId3"/>
            <a:stretch>
              <a:fillRect/>
            </a:stretch>
          </p:blipFill>
          <p:spPr>
            <a:xfrm>
              <a:off x="838200" y="1864654"/>
              <a:ext cx="5856753" cy="4572000"/>
            </a:xfrm>
            <a:prstGeom prst="rect">
              <a:avLst/>
            </a:prstGeom>
            <a:ln>
              <a:noFill/>
            </a:ln>
            <a:effectLst>
              <a:outerShdw blurRad="190500" algn="tl" rotWithShape="0">
                <a:srgbClr val="000000">
                  <a:alpha val="70000"/>
                </a:srgbClr>
              </a:outerShdw>
            </a:effectLst>
          </p:spPr>
        </p:pic>
      </p:grpSp>
      <p:sp>
        <p:nvSpPr>
          <p:cNvPr id="3" name="Slide Number Placeholder 2">
            <a:extLst>
              <a:ext uri="{FF2B5EF4-FFF2-40B4-BE49-F238E27FC236}">
                <a16:creationId xmlns:a16="http://schemas.microsoft.com/office/drawing/2014/main" id="{8203A997-EFD2-4819-A331-D2E8A5954305}"/>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2628071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EOY 2  Reporting &amp; Certification v1.0 May xx, 2020</a:t>
            </a:r>
            <a:endParaRPr lang="en-US" dirty="0"/>
          </a:p>
        </p:txBody>
      </p:sp>
      <p:sp>
        <p:nvSpPr>
          <p:cNvPr id="16" name="Title 15">
            <a:extLst>
              <a:ext uri="{FF2B5EF4-FFF2-40B4-BE49-F238E27FC236}">
                <a16:creationId xmlns:a16="http://schemas.microsoft.com/office/drawing/2014/main" id="{3C0A5A4C-B53B-440C-8439-AC329BA2D856}"/>
              </a:ext>
            </a:extLst>
          </p:cNvPr>
          <p:cNvSpPr txBox="1">
            <a:spLocks noGrp="1"/>
          </p:cNvSpPr>
          <p:nvPr>
            <p:ph type="title" idx="4294967295"/>
          </p:nvPr>
        </p:nvSpPr>
        <p:spPr>
          <a:xfrm>
            <a:off x="534256" y="205002"/>
            <a:ext cx="10515600" cy="615951"/>
          </a:xfrm>
          <a:prstGeom prst="rect">
            <a:avLst/>
          </a:prstGeom>
          <a:noFill/>
        </p:spPr>
        <p:txBody>
          <a:bodyPr wrap="square" rtlCol="0">
            <a:spAutoFit/>
          </a:bodyPr>
          <a:lstStyle/>
          <a:p>
            <a:pPr>
              <a:lnSpc>
                <a:spcPct val="100000"/>
              </a:lnSpc>
              <a:spcBef>
                <a:spcPts val="0"/>
              </a:spcBef>
              <a:defRPr/>
            </a:pPr>
            <a:r>
              <a:rPr lang="en-US" kern="1700" spc="115" dirty="0">
                <a:solidFill>
                  <a:srgbClr val="4472C4">
                    <a:lumMod val="75000"/>
                  </a:srgbClr>
                </a:solidFill>
                <a:ea typeface="+mn-ea"/>
                <a:cs typeface="+mn-cs"/>
              </a:rPr>
              <a:t>Where the data goes</a:t>
            </a:r>
          </a:p>
        </p:txBody>
      </p:sp>
      <p:sp>
        <p:nvSpPr>
          <p:cNvPr id="21" name="Rounded Rectangle 20"/>
          <p:cNvSpPr/>
          <p:nvPr/>
        </p:nvSpPr>
        <p:spPr bwMode="auto">
          <a:xfrm>
            <a:off x="3688422" y="1149905"/>
            <a:ext cx="2463849" cy="2279095"/>
          </a:xfrm>
          <a:prstGeom prst="roundRect">
            <a:avLst/>
          </a:prstGeom>
          <a:solidFill>
            <a:srgbClr val="FFFFFF"/>
          </a:solidFill>
          <a:ln>
            <a:headEnd type="none" w="med" len="med"/>
            <a:tailEnd type="none" w="med" len="med"/>
          </a:ln>
          <a:effectLst>
            <a:outerShdw blurRad="635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chemeClr val="tx1">
                    <a:lumMod val="75000"/>
                    <a:lumOff val="25000"/>
                  </a:schemeClr>
                </a:solidFill>
                <a:latin typeface="Arial" charset="0"/>
                <a:cs typeface="Arial" charset="0"/>
              </a:rPr>
              <a:t>CA Department of Education</a:t>
            </a:r>
          </a:p>
        </p:txBody>
      </p:sp>
      <p:grpSp>
        <p:nvGrpSpPr>
          <p:cNvPr id="23" name="Group 22">
            <a:extLst>
              <a:ext uri="{FF2B5EF4-FFF2-40B4-BE49-F238E27FC236}">
                <a16:creationId xmlns:a16="http://schemas.microsoft.com/office/drawing/2014/main" id="{0037671B-CBCC-42BF-8DAB-0DB7602D253E}"/>
              </a:ext>
            </a:extLst>
          </p:cNvPr>
          <p:cNvGrpSpPr/>
          <p:nvPr/>
        </p:nvGrpSpPr>
        <p:grpSpPr>
          <a:xfrm>
            <a:off x="6358701" y="3647877"/>
            <a:ext cx="4798956" cy="2003707"/>
            <a:chOff x="3198932" y="1894848"/>
            <a:chExt cx="2068989" cy="3275007"/>
          </a:xfrm>
          <a:solidFill>
            <a:srgbClr val="00B0F0"/>
          </a:solidFill>
        </p:grpSpPr>
        <p:sp>
          <p:nvSpPr>
            <p:cNvPr id="27" name="Rounded Rectangle 19">
              <a:extLst>
                <a:ext uri="{FF2B5EF4-FFF2-40B4-BE49-F238E27FC236}">
                  <a16:creationId xmlns:a16="http://schemas.microsoft.com/office/drawing/2014/main" id="{2CE1CD7F-D3BA-4B94-8314-6733967D0EE3}"/>
                </a:ext>
              </a:extLst>
            </p:cNvPr>
            <p:cNvSpPr/>
            <p:nvPr/>
          </p:nvSpPr>
          <p:spPr bwMode="auto">
            <a:xfrm>
              <a:off x="3200400" y="1894848"/>
              <a:ext cx="2064526" cy="763317"/>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400" b="1" dirty="0"/>
                <a:t>Title 1 Part A Basic Grant ESSA 1115</a:t>
              </a:r>
              <a:endParaRPr lang="en-US" sz="1400" b="1" dirty="0">
                <a:latin typeface="Arial" pitchFamily="34" charset="0"/>
                <a:cs typeface="Arial" pitchFamily="34" charset="0"/>
              </a:endParaRPr>
            </a:p>
          </p:txBody>
        </p:sp>
        <p:sp>
          <p:nvSpPr>
            <p:cNvPr id="28" name="Rounded Rectangle 23">
              <a:extLst>
                <a:ext uri="{FF2B5EF4-FFF2-40B4-BE49-F238E27FC236}">
                  <a16:creationId xmlns:a16="http://schemas.microsoft.com/office/drawing/2014/main" id="{CFF24674-15CE-4719-9AB3-882010D18B11}"/>
                </a:ext>
              </a:extLst>
            </p:cNvPr>
            <p:cNvSpPr/>
            <p:nvPr/>
          </p:nvSpPr>
          <p:spPr bwMode="auto">
            <a:xfrm>
              <a:off x="3198932" y="4406538"/>
              <a:ext cx="2064526" cy="763317"/>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200" b="1" dirty="0">
                  <a:latin typeface="Arial" pitchFamily="34" charset="0"/>
                  <a:cs typeface="Arial" pitchFamily="34" charset="0"/>
                </a:rPr>
                <a:t>Every Student Succeeds Act (ESSA) </a:t>
              </a:r>
              <a:r>
                <a:rPr lang="fr-FR" sz="1200" b="1" dirty="0"/>
                <a:t>Section 1111(h)(1)(C)(ii)</a:t>
              </a:r>
              <a:endParaRPr lang="en-US" sz="1200" b="1" dirty="0">
                <a:latin typeface="Arial" pitchFamily="34" charset="0"/>
                <a:cs typeface="Arial" pitchFamily="34" charset="0"/>
              </a:endParaRPr>
            </a:p>
          </p:txBody>
        </p:sp>
        <p:sp>
          <p:nvSpPr>
            <p:cNvPr id="29" name="Rounded Rectangle 25">
              <a:extLst>
                <a:ext uri="{FF2B5EF4-FFF2-40B4-BE49-F238E27FC236}">
                  <a16:creationId xmlns:a16="http://schemas.microsoft.com/office/drawing/2014/main" id="{B6BDDA86-0391-4ECD-AD26-24D65039BA0B}"/>
                </a:ext>
              </a:extLst>
            </p:cNvPr>
            <p:cNvSpPr/>
            <p:nvPr/>
          </p:nvSpPr>
          <p:spPr bwMode="auto">
            <a:xfrm>
              <a:off x="3203395" y="2726425"/>
              <a:ext cx="2064526" cy="763317"/>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400" b="1" dirty="0"/>
                <a:t>(ESSA sections 1113(c)(3)(A)(ii) and (B)(</a:t>
              </a:r>
              <a:r>
                <a:rPr lang="en-US" sz="1400" b="1" dirty="0" err="1"/>
                <a:t>i</a:t>
              </a:r>
              <a:r>
                <a:rPr lang="en-US" sz="1400" b="1" dirty="0"/>
                <a:t>-ii)</a:t>
              </a:r>
              <a:endParaRPr lang="en-US" sz="1400" b="1" dirty="0">
                <a:latin typeface="Arial" pitchFamily="34" charset="0"/>
                <a:cs typeface="Arial" pitchFamily="34" charset="0"/>
              </a:endParaRPr>
            </a:p>
          </p:txBody>
        </p:sp>
        <p:sp>
          <p:nvSpPr>
            <p:cNvPr id="30" name="Rounded Rectangle 12">
              <a:extLst>
                <a:ext uri="{FF2B5EF4-FFF2-40B4-BE49-F238E27FC236}">
                  <a16:creationId xmlns:a16="http://schemas.microsoft.com/office/drawing/2014/main" id="{00E44182-C29A-4249-934E-E2B2660F502D}"/>
                </a:ext>
              </a:extLst>
            </p:cNvPr>
            <p:cNvSpPr/>
            <p:nvPr/>
          </p:nvSpPr>
          <p:spPr bwMode="auto">
            <a:xfrm>
              <a:off x="3203395" y="3571121"/>
              <a:ext cx="2060063" cy="754038"/>
            </a:xfrm>
            <a:prstGeom prst="roundRect">
              <a:avLst/>
            </a:prstGeom>
            <a:solidFill>
              <a:srgbClr val="9999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1400" b="1" dirty="0"/>
                <a:t>McKinney Vento</a:t>
              </a:r>
              <a:endParaRPr lang="en-US" sz="1600" b="1" dirty="0">
                <a:latin typeface="Arial" pitchFamily="34" charset="0"/>
                <a:cs typeface="Arial" pitchFamily="34" charset="0"/>
              </a:endParaRPr>
            </a:p>
          </p:txBody>
        </p:sp>
      </p:grpSp>
      <p:sp>
        <p:nvSpPr>
          <p:cNvPr id="31" name="Rounded Rectangle 20">
            <a:extLst>
              <a:ext uri="{FF2B5EF4-FFF2-40B4-BE49-F238E27FC236}">
                <a16:creationId xmlns:a16="http://schemas.microsoft.com/office/drawing/2014/main" id="{C753C96C-53CD-4ED1-979D-D0DC15BBCB2F}"/>
              </a:ext>
            </a:extLst>
          </p:cNvPr>
          <p:cNvSpPr/>
          <p:nvPr/>
        </p:nvSpPr>
        <p:spPr bwMode="auto">
          <a:xfrm>
            <a:off x="1143458" y="2959178"/>
            <a:ext cx="2218023" cy="1612822"/>
          </a:xfrm>
          <a:prstGeom prst="roundRect">
            <a:avLst/>
          </a:prstGeom>
          <a:solidFill>
            <a:srgbClr val="174A9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bg1"/>
                </a:solidFill>
                <a:latin typeface="Arial" charset="0"/>
                <a:cs typeface="Arial" charset="0"/>
              </a:rPr>
              <a:t>Student Program</a:t>
            </a:r>
          </a:p>
        </p:txBody>
      </p:sp>
      <p:sp>
        <p:nvSpPr>
          <p:cNvPr id="13" name="Rounded Rectangle 20">
            <a:extLst>
              <a:ext uri="{FF2B5EF4-FFF2-40B4-BE49-F238E27FC236}">
                <a16:creationId xmlns:a16="http://schemas.microsoft.com/office/drawing/2014/main" id="{27930869-0861-4D3B-8A1C-A69889F0827D}"/>
              </a:ext>
            </a:extLst>
          </p:cNvPr>
          <p:cNvSpPr/>
          <p:nvPr/>
        </p:nvSpPr>
        <p:spPr bwMode="auto">
          <a:xfrm>
            <a:off x="3688422" y="3609067"/>
            <a:ext cx="2463849" cy="2279095"/>
          </a:xfrm>
          <a:prstGeom prst="roundRect">
            <a:avLst/>
          </a:prstGeom>
          <a:solidFill>
            <a:srgbClr val="FFFFFF"/>
          </a:solidFill>
          <a:ln>
            <a:headEnd type="none" w="med" len="med"/>
            <a:tailEnd type="none" w="med" len="med"/>
          </a:ln>
          <a:effectLst>
            <a:outerShdw blurRad="635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chemeClr val="tx1">
                    <a:lumMod val="75000"/>
                    <a:lumOff val="25000"/>
                  </a:schemeClr>
                </a:solidFill>
                <a:latin typeface="Arial" charset="0"/>
                <a:cs typeface="Arial" charset="0"/>
              </a:rPr>
              <a:t>US Department of Education</a:t>
            </a:r>
          </a:p>
        </p:txBody>
      </p:sp>
      <p:sp>
        <p:nvSpPr>
          <p:cNvPr id="14" name="Rounded Rectangle 12">
            <a:extLst>
              <a:ext uri="{FF2B5EF4-FFF2-40B4-BE49-F238E27FC236}">
                <a16:creationId xmlns:a16="http://schemas.microsoft.com/office/drawing/2014/main" id="{C11069AD-D352-45D5-AB0E-1D3AEA9D8265}"/>
              </a:ext>
            </a:extLst>
          </p:cNvPr>
          <p:cNvSpPr/>
          <p:nvPr/>
        </p:nvSpPr>
        <p:spPr bwMode="auto">
          <a:xfrm>
            <a:off x="6369052" y="1456997"/>
            <a:ext cx="4680803" cy="766930"/>
          </a:xfrm>
          <a:prstGeom prst="roundRect">
            <a:avLst/>
          </a:prstGeom>
          <a:solidFill>
            <a:srgbClr val="FFC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45720" tIns="22860" rIns="45720" bIns="22860" numCol="1" rtlCol="0" anchor="ctr" anchorCtr="0" compatLnSpc="1">
            <a:prstTxWarp prst="textNoShape">
              <a:avLst/>
            </a:prstTxWarp>
            <a:noAutofit/>
          </a:bodyPr>
          <a:lstStyle/>
          <a:p>
            <a:pPr lvl="0"/>
            <a:r>
              <a:rPr lang="en-US" sz="1400" dirty="0">
                <a:solidFill>
                  <a:srgbClr val="174A9F"/>
                </a:solidFill>
                <a:latin typeface="Arial" pitchFamily="34" charset="0"/>
                <a:cs typeface="Arial" pitchFamily="34" charset="0"/>
              </a:rPr>
              <a:t>California Dashboard</a:t>
            </a:r>
          </a:p>
        </p:txBody>
      </p:sp>
      <p:sp>
        <p:nvSpPr>
          <p:cNvPr id="15" name="Rounded Rectangle 22">
            <a:extLst>
              <a:ext uri="{FF2B5EF4-FFF2-40B4-BE49-F238E27FC236}">
                <a16:creationId xmlns:a16="http://schemas.microsoft.com/office/drawing/2014/main" id="{9A145F10-1845-45BC-A4B6-F391C67512A0}"/>
              </a:ext>
            </a:extLst>
          </p:cNvPr>
          <p:cNvSpPr/>
          <p:nvPr/>
        </p:nvSpPr>
        <p:spPr bwMode="auto">
          <a:xfrm>
            <a:off x="6378981" y="2244903"/>
            <a:ext cx="4778676" cy="851646"/>
          </a:xfrm>
          <a:prstGeom prst="roundRect">
            <a:avLst/>
          </a:prstGeom>
          <a:solidFill>
            <a:srgbClr val="FFC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45720" tIns="22860" rIns="45720" bIns="22860" numCol="1" rtlCol="0" anchor="ctr" anchorCtr="0" compatLnSpc="1">
            <a:prstTxWarp prst="textNoShape">
              <a:avLst/>
            </a:prstTxWarp>
            <a:noAutofit/>
          </a:bodyPr>
          <a:lstStyle/>
          <a:p>
            <a:pPr lvl="0" algn="ctr"/>
            <a:endParaRPr lang="en-US" sz="800" dirty="0">
              <a:solidFill>
                <a:srgbClr val="174A9F"/>
              </a:solidFill>
              <a:latin typeface="Arial" pitchFamily="34" charset="0"/>
              <a:cs typeface="Arial" pitchFamily="34" charset="0"/>
            </a:endParaRPr>
          </a:p>
          <a:p>
            <a:pPr lvl="0"/>
            <a:r>
              <a:rPr lang="en-US" sz="1400" dirty="0" err="1">
                <a:solidFill>
                  <a:srgbClr val="174A9F"/>
                </a:solidFill>
                <a:latin typeface="Arial" pitchFamily="34" charset="0"/>
                <a:cs typeface="Arial" pitchFamily="34" charset="0"/>
              </a:rPr>
              <a:t>DataQuest</a:t>
            </a:r>
            <a:endParaRPr lang="en-US" sz="1400" dirty="0">
              <a:solidFill>
                <a:srgbClr val="174A9F"/>
              </a:solidFill>
              <a:latin typeface="Arial" pitchFamily="34" charset="0"/>
              <a:cs typeface="Arial" pitchFamily="34" charset="0"/>
            </a:endParaRPr>
          </a:p>
        </p:txBody>
      </p:sp>
      <p:pic>
        <p:nvPicPr>
          <p:cNvPr id="17" name="Picture 2" descr="Related image">
            <a:extLst>
              <a:ext uri="{FF2B5EF4-FFF2-40B4-BE49-F238E27FC236}">
                <a16:creationId xmlns:a16="http://schemas.microsoft.com/office/drawing/2014/main" id="{7B4996A8-660B-4166-986D-FB52D2B244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0206" y="5029200"/>
            <a:ext cx="771967" cy="7719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logo&#10;&#10;Description generated with high confidence">
            <a:extLst>
              <a:ext uri="{FF2B5EF4-FFF2-40B4-BE49-F238E27FC236}">
                <a16:creationId xmlns:a16="http://schemas.microsoft.com/office/drawing/2014/main" id="{44956347-8CD8-4943-9032-D9FC9FF67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0206" y="2655175"/>
            <a:ext cx="853341" cy="608005"/>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D7D417E-5B59-4C9D-A0EA-6042FB3BBD0C}"/>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spTree>
    <p:extLst>
      <p:ext uri="{BB962C8B-B14F-4D97-AF65-F5344CB8AC3E}">
        <p14:creationId xmlns:p14="http://schemas.microsoft.com/office/powerpoint/2010/main" val="118358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790640" y="346941"/>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 </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hlinkClick r:id="rId3"/>
            <a:extLst>
              <a:ext uri="{FF2B5EF4-FFF2-40B4-BE49-F238E27FC236}">
                <a16:creationId xmlns:a16="http://schemas.microsoft.com/office/drawing/2014/main" id="{A80D2A53-7247-44AF-BDFB-2B6D0D9E3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a:hlinkClick r:id="rId5"/>
              </a:rPr>
              <a:t>https://learn.fcmat.org/</a:t>
            </a:r>
            <a:endParaRPr lang="en-US" sz="1600">
              <a:hlinkClick r:id="rId6"/>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r>
              <a:rPr lang="en-US" sz="1400">
                <a:hlinkClick r:id="rId7"/>
              </a:rPr>
              <a:t>https://www.youtube.com/channel/UCA9oRTiyVECCCzOxpmJheZw</a:t>
            </a:r>
            <a:endParaRPr lang="en-US" sz="140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a:hlinkClick r:id="rId10"/>
              </a:rPr>
              <a:t>https://documentation.calpads.org/Support/References</a:t>
            </a:r>
            <a:endParaRPr lang="en-US" sz="1400"/>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1"/>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8100293" y="4597047"/>
            <a:ext cx="3145156" cy="338554"/>
          </a:xfrm>
          <a:prstGeom prst="rect">
            <a:avLst/>
          </a:prstGeom>
        </p:spPr>
        <p:txBody>
          <a:bodyPr wrap="none">
            <a:spAutoFit/>
          </a:bodyPr>
          <a:lstStyle/>
          <a:p>
            <a:r>
              <a:rPr lang="en-US" sz="1600">
                <a:hlinkClick r:id="rId12"/>
              </a:rPr>
              <a:t>https://csis.fcmat.org/resources</a:t>
            </a:r>
            <a:r>
              <a:rPr lang="en-US" sz="1600">
                <a:hlinkClick r:id="rId13"/>
              </a:rPr>
              <a:t>/</a:t>
            </a:r>
            <a:endParaRPr lang="en-US" sz="1600"/>
          </a:p>
        </p:txBody>
      </p:sp>
      <p:sp>
        <p:nvSpPr>
          <p:cNvPr id="3" name="Rectangle 2">
            <a:extLst>
              <a:ext uri="{FF2B5EF4-FFF2-40B4-BE49-F238E27FC236}">
                <a16:creationId xmlns:a16="http://schemas.microsoft.com/office/drawing/2014/main" id="{EF78A688-9034-1E4F-8AAC-F47C7AE5004F}"/>
              </a:ext>
            </a:extLst>
          </p:cNvPr>
          <p:cNvSpPr>
            <a:spLocks noChangeArrowheads="1"/>
          </p:cNvSpPr>
          <p:nvPr/>
        </p:nvSpPr>
        <p:spPr bwMode="auto">
          <a:xfrm>
            <a:off x="5504079" y="4491224"/>
            <a:ext cx="47948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signature_568657889">
            <a:extLst>
              <a:ext uri="{FF2B5EF4-FFF2-40B4-BE49-F238E27FC236}">
                <a16:creationId xmlns:a16="http://schemas.microsoft.com/office/drawing/2014/main" id="{AD8E2365-F662-E349-9330-EF7D9BE78EB5}"/>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5504079" y="4612257"/>
            <a:ext cx="2326266" cy="32343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89331D0-B668-49C4-A586-3D8E71A6F674}"/>
              </a:ext>
            </a:extLst>
          </p:cNvPr>
          <p:cNvSpPr>
            <a:spLocks noGrp="1"/>
          </p:cNvSpPr>
          <p:nvPr>
            <p:ph type="ftr" sz="quarter" idx="10"/>
          </p:nvPr>
        </p:nvSpPr>
        <p:spPr/>
        <p:txBody>
          <a:bodyPr/>
          <a:lstStyle/>
          <a:p>
            <a:r>
              <a:rPr lang="en-US" noProof="0"/>
              <a:t>EOY 2  Reporting &amp; Certification v1.0 May xx, 2020</a:t>
            </a:r>
          </a:p>
        </p:txBody>
      </p:sp>
      <p:sp>
        <p:nvSpPr>
          <p:cNvPr id="6" name="Slide Number Placeholder 5">
            <a:extLst>
              <a:ext uri="{FF2B5EF4-FFF2-40B4-BE49-F238E27FC236}">
                <a16:creationId xmlns:a16="http://schemas.microsoft.com/office/drawing/2014/main" id="{3260CF91-0DCD-4424-A4D1-0775A5E39FC6}"/>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Tree>
    <p:extLst>
      <p:ext uri="{BB962C8B-B14F-4D97-AF65-F5344CB8AC3E}">
        <p14:creationId xmlns:p14="http://schemas.microsoft.com/office/powerpoint/2010/main" val="78154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pic>
        <p:nvPicPr>
          <p:cNvPr id="25" name="Picture Placeholder 24">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l="873" r="873"/>
          <a:stretch>
            <a:fillRect/>
          </a:stretch>
        </p:blipFill>
        <p:spPr/>
      </p:pic>
      <p:sp>
        <p:nvSpPr>
          <p:cNvPr id="3" name="Slide Number Placeholder 2">
            <a:extLst>
              <a:ext uri="{FF2B5EF4-FFF2-40B4-BE49-F238E27FC236}">
                <a16:creationId xmlns:a16="http://schemas.microsoft.com/office/drawing/2014/main" id="{F735293F-9B34-471A-942A-672107A12C38}"/>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a:solidFill>
                <a:schemeClr val="tx2"/>
              </a:solidFill>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1"/>
                  </a:solidFill>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a:solidFill>
                <a:schemeClr val="tx2"/>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3"/>
                  </a:solidFill>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3" name="Footer Placeholder 2">
            <a:extLst>
              <a:ext uri="{FF2B5EF4-FFF2-40B4-BE49-F238E27FC236}">
                <a16:creationId xmlns:a16="http://schemas.microsoft.com/office/drawing/2014/main" id="{5611D657-0F58-4A8E-9E4C-51ED01684016}"/>
              </a:ext>
            </a:extLst>
          </p:cNvPr>
          <p:cNvSpPr>
            <a:spLocks noGrp="1"/>
          </p:cNvSpPr>
          <p:nvPr>
            <p:ph type="ftr" sz="quarter" idx="10"/>
          </p:nvPr>
        </p:nvSpPr>
        <p:spPr/>
        <p:txBody>
          <a:bodyPr/>
          <a:lstStyle/>
          <a:p>
            <a:r>
              <a:rPr lang="en-US" noProof="0"/>
              <a:t>EOY 2  Reporting &amp; Certification v1.0 May xx, 2020</a:t>
            </a:r>
            <a:endParaRPr lang="en-US" noProof="0" dirty="0"/>
          </a:p>
        </p:txBody>
      </p:sp>
      <p:sp>
        <p:nvSpPr>
          <p:cNvPr id="4" name="Slide Number Placeholder 3">
            <a:extLst>
              <a:ext uri="{FF2B5EF4-FFF2-40B4-BE49-F238E27FC236}">
                <a16:creationId xmlns:a16="http://schemas.microsoft.com/office/drawing/2014/main" id="{05D68760-8D66-4176-BE3E-15D386C19863}"/>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Tree>
    <p:extLst>
      <p:ext uri="{BB962C8B-B14F-4D97-AF65-F5344CB8AC3E}">
        <p14:creationId xmlns:p14="http://schemas.microsoft.com/office/powerpoint/2010/main" val="281149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1300">
              <a:schemeClr val="accent1">
                <a:lumMod val="60000"/>
                <a:lumOff val="40000"/>
              </a:schemeClr>
            </a:gs>
            <a:gs pos="100000">
              <a:schemeClr val="accent1">
                <a:lumMod val="20000"/>
                <a:lumOff val="80000"/>
              </a:schemeClr>
            </a:gs>
          </a:gsLst>
          <a:lin ang="16200000" scaled="1"/>
        </a:gra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38328FE-3545-4640-A138-700DA599EEB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2749396" y="2377000"/>
            <a:ext cx="1067504" cy="730608"/>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Marshall Isbell &amp; </a:t>
            </a:r>
            <a:r>
              <a:rPr lang="en-US" dirty="0" err="1"/>
              <a:t>Kryan</a:t>
            </a:r>
            <a:r>
              <a:rPr lang="en-US" dirty="0"/>
              <a:t> Pagulayan</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916-325-9200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F735D"/>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https://csis.fcmat.org/</a:t>
            </a:r>
            <a:endParaRPr kumimoji="0" lang="en-US" sz="1400" b="0" i="0" u="none" strike="noStrike" kern="1200" cap="none" spc="0" normalizeH="0" baseline="0" noProof="0">
              <a:ln>
                <a:noFill/>
              </a:ln>
              <a:solidFill>
                <a:srgbClr val="FF735D"/>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pic>
        <p:nvPicPr>
          <p:cNvPr id="1026" name="Picture 2" descr="C:\temp\SNAGHTML11c354f1.PNG">
            <a:extLst>
              <a:ext uri="{FF2B5EF4-FFF2-40B4-BE49-F238E27FC236}">
                <a16:creationId xmlns:a16="http://schemas.microsoft.com/office/drawing/2014/main" id="{C61BC360-A4AD-476C-9558-099CC2BEEF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99" y="407803"/>
            <a:ext cx="632460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02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601960" y="420363"/>
            <a:ext cx="11340000" cy="432000"/>
          </a:xfrm>
        </p:spPr>
        <p:txBody>
          <a:bodyPr/>
          <a:lstStyle/>
          <a:p>
            <a:r>
              <a:rPr lang="en-US"/>
              <a:t>Objective</a:t>
            </a:r>
          </a:p>
        </p:txBody>
      </p:sp>
      <p:pic>
        <p:nvPicPr>
          <p:cNvPr id="17" name="Picture Placeholder 16">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591860" y="1597866"/>
            <a:ext cx="1979613" cy="1981200"/>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591860" y="3834954"/>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771473" y="434775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591860" y="4469354"/>
            <a:ext cx="2065740" cy="720000"/>
          </a:xfrm>
        </p:spPr>
        <p:txBody>
          <a:bodyPr/>
          <a:lstStyle/>
          <a:p>
            <a:r>
              <a:rPr lang="en-US" sz="1600" dirty="0"/>
              <a:t>the data required to complete CALPADS Submissions for EOY 2</a:t>
            </a: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931910" y="3824393"/>
            <a:ext cx="1980000" cy="360000"/>
          </a:xfrm>
        </p:spPr>
        <p:txBody>
          <a:bodyPr/>
          <a:lstStyle/>
          <a:p>
            <a:r>
              <a:rPr lang="en-US" b="1" dirty="0"/>
              <a:t>Resolve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4021910" y="434775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931910" y="4469354"/>
            <a:ext cx="1980000" cy="1342166"/>
          </a:xfrm>
        </p:spPr>
        <p:txBody>
          <a:bodyPr/>
          <a:lstStyle/>
          <a:p>
            <a:r>
              <a:rPr lang="en-US" sz="1600" dirty="0"/>
              <a:t>Certification errors related to the EOY 2 data collection</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tretch>
            <a:fillRect/>
          </a:stretch>
        </p:blipFill>
        <p:spPr>
          <a:xfrm>
            <a:off x="6272347" y="1599453"/>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271960" y="3834954"/>
            <a:ext cx="1980000" cy="360000"/>
          </a:xfrm>
        </p:spPr>
        <p:txBody>
          <a:bodyPr/>
          <a:lstStyle/>
          <a:p>
            <a:r>
              <a:rPr lang="en-US" b="1"/>
              <a:t>Perform</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361960" y="434775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271960" y="4469354"/>
            <a:ext cx="1980000" cy="720000"/>
          </a:xfrm>
        </p:spPr>
        <p:txBody>
          <a:bodyPr/>
          <a:lstStyle/>
          <a:p>
            <a:r>
              <a:rPr lang="en-US" sz="1600" dirty="0"/>
              <a:t>the certification process</a:t>
            </a:r>
          </a:p>
        </p:txBody>
      </p:sp>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12010" y="1656367"/>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8612010" y="3834954"/>
            <a:ext cx="1980000" cy="360000"/>
          </a:xfrm>
        </p:spPr>
        <p:txBody>
          <a:bodyPr/>
          <a:lstStyle/>
          <a:p>
            <a:r>
              <a:rPr lang="en-US" b="1" dirty="0"/>
              <a:t>Approve</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702010" y="434775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8612010" y="4469354"/>
            <a:ext cx="1980000" cy="720000"/>
          </a:xfrm>
        </p:spPr>
        <p:txBody>
          <a:bodyPr/>
          <a:lstStyle/>
          <a:p>
            <a:r>
              <a:rPr lang="en-US" sz="1600" dirty="0"/>
              <a:t>the reports required for EOY 2 by the LEA Approve process</a:t>
            </a:r>
          </a:p>
        </p:txBody>
      </p:sp>
      <p:sp>
        <p:nvSpPr>
          <p:cNvPr id="3" name="Footer Placeholder 2">
            <a:extLst>
              <a:ext uri="{FF2B5EF4-FFF2-40B4-BE49-F238E27FC236}">
                <a16:creationId xmlns:a16="http://schemas.microsoft.com/office/drawing/2014/main" id="{D01A647E-C513-4C29-9368-C0593F8C4D27}"/>
              </a:ext>
            </a:extLst>
          </p:cNvPr>
          <p:cNvSpPr>
            <a:spLocks noGrp="1"/>
          </p:cNvSpPr>
          <p:nvPr>
            <p:ph type="ftr" sz="quarter" idx="10"/>
          </p:nvPr>
        </p:nvSpPr>
        <p:spPr/>
        <p:txBody>
          <a:bodyPr/>
          <a:lstStyle/>
          <a:p>
            <a:r>
              <a:rPr lang="en-US" noProof="0"/>
              <a:t>EOY 2  Reporting &amp; Certification v1.0 May xx, 2020</a:t>
            </a:r>
          </a:p>
        </p:txBody>
      </p:sp>
      <p:sp>
        <p:nvSpPr>
          <p:cNvPr id="4" name="Slide Number Placeholder 3">
            <a:extLst>
              <a:ext uri="{FF2B5EF4-FFF2-40B4-BE49-F238E27FC236}">
                <a16:creationId xmlns:a16="http://schemas.microsoft.com/office/drawing/2014/main" id="{39F948BA-2749-47A7-A39B-FEFD2CD14400}"/>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pic>
        <p:nvPicPr>
          <p:cNvPr id="24" name="Picture Placeholder 42">
            <a:extLst>
              <a:ext uri="{FF2B5EF4-FFF2-40B4-BE49-F238E27FC236}">
                <a16:creationId xmlns:a16="http://schemas.microsoft.com/office/drawing/2014/main" id="{156D9D9E-F30B-44F8-8DA8-5E310D409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1910" y="1653280"/>
            <a:ext cx="1979613" cy="1979613"/>
          </a:xfrm>
          <a:prstGeom prst="rect">
            <a:avLst/>
          </a:prstGeom>
          <a:solidFill>
            <a:schemeClr val="bg1">
              <a:lumMod val="95000"/>
              <a:alpha val="70000"/>
            </a:schemeClr>
          </a:solidFill>
          <a:ln w="95250" cap="sq" cmpd="sng" algn="ctr">
            <a:solidFill>
              <a:schemeClr val="bg1">
                <a:lumMod val="95000"/>
              </a:schemeClr>
            </a:solidFill>
            <a:prstDash val="solid"/>
            <a:miter lim="800000"/>
          </a:ln>
          <a:effectLst/>
        </p:spPr>
      </p:pic>
    </p:spTree>
    <p:extLst>
      <p:ext uri="{BB962C8B-B14F-4D97-AF65-F5344CB8AC3E}">
        <p14:creationId xmlns:p14="http://schemas.microsoft.com/office/powerpoint/2010/main" val="357737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Here is the agenda for this training.  We will discuss the following</a:t>
            </a:r>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688544" y="74175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8148" y="901358"/>
            <a:ext cx="802742" cy="802742"/>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345755" y="1993376"/>
            <a:ext cx="1800000" cy="360000"/>
          </a:xfrm>
        </p:spPr>
        <p:txBody>
          <a:bodyPr/>
          <a:lstStyle/>
          <a:p>
            <a:r>
              <a:rPr lang="en-US">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71755" y="249057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627983" y="74839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epeat">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8991" y="849398"/>
            <a:ext cx="858213" cy="858213"/>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314111" y="1919916"/>
            <a:ext cx="1829969" cy="360000"/>
          </a:xfrm>
        </p:spPr>
        <p:txBody>
          <a:bodyPr/>
          <a:lstStyle/>
          <a:p>
            <a:r>
              <a:rPr lang="en-US" dirty="0"/>
              <a:t>EOY 2 Data Submission</a:t>
            </a:r>
            <a:endParaRPr lang="en-US" dirty="0">
              <a:solidFill>
                <a:schemeClr val="tx1">
                  <a:lumMod val="75000"/>
                  <a:lumOff val="25000"/>
                </a:schemeClr>
              </a:solidFill>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411194" y="2497212"/>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762417" y="340507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ircles with arrows">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8149" y="3538256"/>
            <a:ext cx="892785" cy="892785"/>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471755" y="4564295"/>
            <a:ext cx="1548001" cy="360000"/>
          </a:xfrm>
        </p:spPr>
        <p:txBody>
          <a:bodyPr/>
          <a:lstStyle/>
          <a:p>
            <a:r>
              <a:rPr lang="en-US" dirty="0"/>
              <a:t>Certification Process</a:t>
            </a:r>
            <a:endParaRPr lang="en-US" dirty="0">
              <a:solidFill>
                <a:schemeClr val="tx1">
                  <a:lumMod val="75000"/>
                  <a:lumOff val="25000"/>
                </a:schemeClr>
              </a:solidFill>
            </a:endParaRP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545628" y="5153899"/>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500046" y="340674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389037" y="4720973"/>
            <a:ext cx="133643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283257" y="515556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07751" y="3495639"/>
            <a:ext cx="891249" cy="891249"/>
          </a:xfrm>
          <a:prstGeom prst="rect">
            <a:avLst/>
          </a:prstGeom>
        </p:spPr>
      </p:pic>
      <p:sp>
        <p:nvSpPr>
          <p:cNvPr id="3" name="Slide Number Placeholder 2">
            <a:extLst>
              <a:ext uri="{FF2B5EF4-FFF2-40B4-BE49-F238E27FC236}">
                <a16:creationId xmlns:a16="http://schemas.microsoft.com/office/drawing/2014/main" id="{BC0E8C48-046D-4572-9066-B43FA7DE4B67}"/>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sp>
        <p:nvSpPr>
          <p:cNvPr id="23" name="Rectangle 22">
            <a:extLst>
              <a:ext uri="{FF2B5EF4-FFF2-40B4-BE49-F238E27FC236}">
                <a16:creationId xmlns:a16="http://schemas.microsoft.com/office/drawing/2014/main" id="{359C25EC-A580-408C-BE15-64119241F6FA}"/>
              </a:ext>
              <a:ext uri="{C183D7F6-B498-43B3-948B-1728B52AA6E4}">
                <adec:decorative xmlns:adec="http://schemas.microsoft.com/office/drawing/2017/decorative" val="1"/>
              </a:ext>
            </a:extLst>
          </p:cNvPr>
          <p:cNvSpPr/>
          <p:nvPr/>
        </p:nvSpPr>
        <p:spPr>
          <a:xfrm>
            <a:off x="8685084" y="340674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E36503ED-4883-466D-8B51-86DDD7330A15}"/>
              </a:ext>
            </a:extLst>
          </p:cNvPr>
          <p:cNvSpPr txBox="1">
            <a:spLocks/>
          </p:cNvSpPr>
          <p:nvPr/>
        </p:nvSpPr>
        <p:spPr>
          <a:xfrm>
            <a:off x="8342295" y="4720973"/>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Reports </a:t>
            </a:r>
          </a:p>
        </p:txBody>
      </p:sp>
      <p:cxnSp>
        <p:nvCxnSpPr>
          <p:cNvPr id="25" name="Straight Connector 24">
            <a:extLst>
              <a:ext uri="{FF2B5EF4-FFF2-40B4-BE49-F238E27FC236}">
                <a16:creationId xmlns:a16="http://schemas.microsoft.com/office/drawing/2014/main" id="{B00E142F-8E42-4D69-9CAD-95661CEE32E6}"/>
              </a:ext>
              <a:ext uri="{C183D7F6-B498-43B3-948B-1728B52AA6E4}">
                <adec:decorative xmlns:adec="http://schemas.microsoft.com/office/drawing/2017/decorative" val="1"/>
              </a:ext>
            </a:extLst>
          </p:cNvPr>
          <p:cNvCxnSpPr>
            <a:cxnSpLocks/>
          </p:cNvCxnSpPr>
          <p:nvPr/>
        </p:nvCxnSpPr>
        <p:spPr>
          <a:xfrm>
            <a:off x="8468295" y="515556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6" name="Graphic 25" descr="Newspaper">
            <a:extLst>
              <a:ext uri="{FF2B5EF4-FFF2-40B4-BE49-F238E27FC236}">
                <a16:creationId xmlns:a16="http://schemas.microsoft.com/office/drawing/2014/main" id="{059DAB55-3F13-4A66-AB61-C557558CC2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72593" y="3574144"/>
            <a:ext cx="814611" cy="814611"/>
          </a:xfrm>
          <a:prstGeom prst="rect">
            <a:avLst/>
          </a:prstGeom>
        </p:spPr>
      </p:pic>
      <p:sp>
        <p:nvSpPr>
          <p:cNvPr id="30" name="Rectangle 29">
            <a:extLst>
              <a:ext uri="{FF2B5EF4-FFF2-40B4-BE49-F238E27FC236}">
                <a16:creationId xmlns:a16="http://schemas.microsoft.com/office/drawing/2014/main" id="{3C288A4F-68E9-4D06-A946-4E437ECBF849}"/>
              </a:ext>
              <a:ext uri="{C183D7F6-B498-43B3-948B-1728B52AA6E4}">
                <adec:decorative xmlns:adec="http://schemas.microsoft.com/office/drawing/2017/decorative" val="1"/>
              </a:ext>
            </a:extLst>
          </p:cNvPr>
          <p:cNvSpPr/>
          <p:nvPr/>
        </p:nvSpPr>
        <p:spPr>
          <a:xfrm>
            <a:off x="10500046" y="74839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9">
            <a:extLst>
              <a:ext uri="{FF2B5EF4-FFF2-40B4-BE49-F238E27FC236}">
                <a16:creationId xmlns:a16="http://schemas.microsoft.com/office/drawing/2014/main" id="{AFD4BBD2-15BB-4717-820B-A85F64A89A88}"/>
              </a:ext>
            </a:extLst>
          </p:cNvPr>
          <p:cNvSpPr txBox="1">
            <a:spLocks/>
          </p:cNvSpPr>
          <p:nvPr/>
        </p:nvSpPr>
        <p:spPr>
          <a:xfrm>
            <a:off x="10444804" y="1901939"/>
            <a:ext cx="121043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Student Sub-Groups </a:t>
            </a:r>
          </a:p>
        </p:txBody>
      </p:sp>
      <p:cxnSp>
        <p:nvCxnSpPr>
          <p:cNvPr id="33" name="Straight Connector 32">
            <a:extLst>
              <a:ext uri="{FF2B5EF4-FFF2-40B4-BE49-F238E27FC236}">
                <a16:creationId xmlns:a16="http://schemas.microsoft.com/office/drawing/2014/main" id="{88BE5446-2785-44B3-90A3-2D78D7381E69}"/>
              </a:ext>
              <a:ext uri="{C183D7F6-B498-43B3-948B-1728B52AA6E4}">
                <adec:decorative xmlns:adec="http://schemas.microsoft.com/office/drawing/2017/decorative" val="1"/>
              </a:ext>
            </a:extLst>
          </p:cNvPr>
          <p:cNvCxnSpPr>
            <a:cxnSpLocks/>
          </p:cNvCxnSpPr>
          <p:nvPr/>
        </p:nvCxnSpPr>
        <p:spPr>
          <a:xfrm>
            <a:off x="10283257" y="2497212"/>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5" name="Graphic 34" descr="Group">
            <a:extLst>
              <a:ext uri="{FF2B5EF4-FFF2-40B4-BE49-F238E27FC236}">
                <a16:creationId xmlns:a16="http://schemas.microsoft.com/office/drawing/2014/main" id="{4E2743D7-6BDC-49D3-9B7A-0EC4D4BD02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07752" y="849398"/>
            <a:ext cx="891248" cy="891248"/>
          </a:xfrm>
          <a:prstGeom prst="rect">
            <a:avLst/>
          </a:prstGeom>
        </p:spPr>
      </p:pic>
    </p:spTree>
    <p:extLst>
      <p:ext uri="{BB962C8B-B14F-4D97-AF65-F5344CB8AC3E}">
        <p14:creationId xmlns:p14="http://schemas.microsoft.com/office/powerpoint/2010/main" val="4528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1" y="0"/>
            <a:ext cx="12191999" cy="6365363"/>
          </a:xfrm>
          <a:blipFill>
            <a:blip r:embed="rId4"/>
            <a:stretch>
              <a:fillRect/>
            </a:stretch>
          </a: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48580" y="0"/>
            <a:ext cx="11739325" cy="6365363"/>
          </a:xfrm>
          <a:prstGeom prst="rect">
            <a:avLst/>
          </a:prstGeom>
          <a:gradFill>
            <a:gsLst>
              <a:gs pos="34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79744"/>
            <a:ext cx="7162667" cy="385483"/>
          </a:xfrm>
          <a:solidFill>
            <a:schemeClr val="bg1">
              <a:lumMod val="95000"/>
              <a:alpha val="92000"/>
            </a:schemeClr>
          </a:solidFill>
          <a:effectLst/>
        </p:spPr>
        <p:txBody>
          <a:bodyPr/>
          <a:lstStyle/>
          <a:p>
            <a:r>
              <a:rPr lang="en-US" dirty="0">
                <a:solidFill>
                  <a:srgbClr val="002060"/>
                </a:solidFill>
              </a:rPr>
              <a:t>Discuss background of CALPADS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r>
              <a:rPr lang="en-US" noProof="0"/>
              <a:t>EOY 2  Reporting &amp; Certification v1.0 May xx, 2020</a:t>
            </a:r>
          </a:p>
        </p:txBody>
      </p:sp>
      <p:sp>
        <p:nvSpPr>
          <p:cNvPr id="6" name="Slide Number Placeholder 5">
            <a:extLst>
              <a:ext uri="{FF2B5EF4-FFF2-40B4-BE49-F238E27FC236}">
                <a16:creationId xmlns:a16="http://schemas.microsoft.com/office/drawing/2014/main" id="{9941128B-39F4-4CA6-850C-B7BA6178AD58}"/>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B0C24D-7104-4BC6-8D5D-54C493345FE1}"/>
              </a:ext>
            </a:extLst>
          </p:cNvPr>
          <p:cNvSpPr>
            <a:spLocks noGrp="1"/>
          </p:cNvSpPr>
          <p:nvPr>
            <p:ph type="ftr" sz="quarter" idx="10"/>
          </p:nvPr>
        </p:nvSpPr>
        <p:spPr/>
        <p:txBody>
          <a:bodyPr/>
          <a:lstStyle/>
          <a:p>
            <a:r>
              <a:rPr lang="en-US" noProof="0"/>
              <a:t>EOY 2  Reporting &amp; Certification v1.0 May xx, 2020</a:t>
            </a:r>
          </a:p>
        </p:txBody>
      </p:sp>
      <p:sp>
        <p:nvSpPr>
          <p:cNvPr id="4" name="Slide Number Placeholder 3">
            <a:extLst>
              <a:ext uri="{FF2B5EF4-FFF2-40B4-BE49-F238E27FC236}">
                <a16:creationId xmlns:a16="http://schemas.microsoft.com/office/drawing/2014/main" id="{E8E812D5-E96F-4A51-BBF9-98E7AF8D3291}"/>
              </a:ext>
            </a:extLst>
          </p:cNvPr>
          <p:cNvSpPr>
            <a:spLocks noGrp="1"/>
          </p:cNvSpPr>
          <p:nvPr>
            <p:ph type="sldNum" sz="quarter" idx="11"/>
          </p:nvPr>
        </p:nvSpPr>
        <p:spPr/>
        <p:txBody>
          <a:bodyPr/>
          <a:lstStyle/>
          <a:p>
            <a:fld id="{4B73C415-D670-4716-A5EC-CC4D52CA2BAC}" type="slidenum">
              <a:rPr lang="en-US" noProof="0" smtClean="0"/>
              <a:pPr/>
              <a:t>7</a:t>
            </a:fld>
            <a:endParaRPr lang="en-US" noProof="0"/>
          </a:p>
        </p:txBody>
      </p:sp>
      <p:sp>
        <p:nvSpPr>
          <p:cNvPr id="2" name="Title 1"/>
          <p:cNvSpPr>
            <a:spLocks noGrp="1"/>
          </p:cNvSpPr>
          <p:nvPr>
            <p:ph type="title" idx="4294967295"/>
          </p:nvPr>
        </p:nvSpPr>
        <p:spPr>
          <a:xfrm>
            <a:off x="852488" y="431800"/>
            <a:ext cx="11339512" cy="431800"/>
          </a:xfrm>
        </p:spPr>
        <p:txBody>
          <a:bodyPr/>
          <a:lstStyle/>
          <a:p>
            <a:r>
              <a:rPr lang="en-US"/>
              <a:t>Education Legislation</a:t>
            </a:r>
          </a:p>
        </p:txBody>
      </p:sp>
      <p:graphicFrame>
        <p:nvGraphicFramePr>
          <p:cNvPr id="6" name="Content Placeholder 5"/>
          <p:cNvGraphicFramePr>
            <a:graphicFrameLocks noGrp="1"/>
          </p:cNvGraphicFramePr>
          <p:nvPr>
            <p:ph idx="4294967295"/>
          </p:nvPr>
        </p:nvGraphicFramePr>
        <p:xfrm>
          <a:off x="3581400" y="1143000"/>
          <a:ext cx="8610600" cy="494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2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26142" y="3340629"/>
            <a:ext cx="0" cy="7866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9458" y="3350938"/>
            <a:ext cx="2675778" cy="830997"/>
          </a:xfrm>
          <a:prstGeom prst="rect">
            <a:avLst/>
          </a:prstGeom>
          <a:noFill/>
        </p:spPr>
        <p:txBody>
          <a:bodyPr wrap="square" rtlCol="0">
            <a:spAutoFit/>
          </a:bodyPr>
          <a:lstStyle/>
          <a:p>
            <a:pPr algn="ctr">
              <a:defRPr/>
            </a:pPr>
            <a:r>
              <a:rPr lang="tr-TR" sz="2400" spc="50" dirty="0">
                <a:solidFill>
                  <a:prstClr val="white"/>
                </a:solidFill>
                <a:latin typeface="Lato"/>
                <a:ea typeface="Open Sans" panose="020B0606030504020204" pitchFamily="34" charset="0"/>
                <a:cs typeface="Lato"/>
              </a:rPr>
              <a:t>NAME OF THE PRESENTATION</a:t>
            </a:r>
            <a:endParaRPr lang="en-US" sz="2400" spc="50" dirty="0">
              <a:solidFill>
                <a:prstClr val="white"/>
              </a:solidFill>
              <a:latin typeface="Lato"/>
              <a:ea typeface="Open Sans" panose="020B0606030504020204" pitchFamily="34" charset="0"/>
              <a:cs typeface="Lato"/>
            </a:endParaRPr>
          </a:p>
        </p:txBody>
      </p:sp>
      <p:pic>
        <p:nvPicPr>
          <p:cNvPr id="12" name="Picture 11">
            <a:extLst>
              <a:ext uri="{FF2B5EF4-FFF2-40B4-BE49-F238E27FC236}">
                <a16:creationId xmlns:a16="http://schemas.microsoft.com/office/drawing/2014/main" id="{ED70D542-5E46-4787-A28F-B1231B332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graphicFrame>
        <p:nvGraphicFramePr>
          <p:cNvPr id="10" name="Table 9">
            <a:extLst>
              <a:ext uri="{FF2B5EF4-FFF2-40B4-BE49-F238E27FC236}">
                <a16:creationId xmlns:a16="http://schemas.microsoft.com/office/drawing/2014/main" id="{49784135-F81D-4E4A-BB2F-CD6743D54B6A}"/>
              </a:ext>
            </a:extLst>
          </p:cNvPr>
          <p:cNvGraphicFramePr>
            <a:graphicFrameLocks noGrp="1"/>
          </p:cNvGraphicFramePr>
          <p:nvPr/>
        </p:nvGraphicFramePr>
        <p:xfrm>
          <a:off x="398109" y="1563285"/>
          <a:ext cx="2905322" cy="327391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65264">
                  <a:extLst>
                    <a:ext uri="{9D8B030D-6E8A-4147-A177-3AD203B41FA5}">
                      <a16:colId xmlns:a16="http://schemas.microsoft.com/office/drawing/2014/main" val="20000"/>
                    </a:ext>
                  </a:extLst>
                </a:gridCol>
                <a:gridCol w="1477925">
                  <a:extLst>
                    <a:ext uri="{9D8B030D-6E8A-4147-A177-3AD203B41FA5}">
                      <a16:colId xmlns:a16="http://schemas.microsoft.com/office/drawing/2014/main" val="20001"/>
                    </a:ext>
                  </a:extLst>
                </a:gridCol>
                <a:gridCol w="862133">
                  <a:extLst>
                    <a:ext uri="{9D8B030D-6E8A-4147-A177-3AD203B41FA5}">
                      <a16:colId xmlns:a16="http://schemas.microsoft.com/office/drawing/2014/main" val="20002"/>
                    </a:ext>
                  </a:extLst>
                </a:gridCol>
              </a:tblGrid>
              <a:tr h="51816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343594">
                <a:tc>
                  <a:txBody>
                    <a:bodyPr/>
                    <a:lstStyle/>
                    <a:p>
                      <a:pPr lvl="0" algn="ctr"/>
                      <a:r>
                        <a:rPr lang="en-US" sz="1200" dirty="0"/>
                        <a:t>181</a:t>
                      </a:r>
                    </a:p>
                  </a:txBody>
                  <a:tcPr/>
                </a:tc>
                <a:tc>
                  <a:txBody>
                    <a:bodyPr/>
                    <a:lstStyle/>
                    <a:p>
                      <a:pPr lvl="0"/>
                      <a:r>
                        <a:rPr lang="en-US" sz="1200" baseline="0" dirty="0"/>
                        <a:t>Free Meal Program</a:t>
                      </a:r>
                      <a:endParaRPr lang="en-US" sz="1200" dirty="0"/>
                    </a:p>
                  </a:txBody>
                  <a:tcPr/>
                </a:tc>
                <a:tc>
                  <a:txBody>
                    <a:bodyPr/>
                    <a:lstStyle/>
                    <a:p>
                      <a:pPr lvl="0" algn="ctr"/>
                      <a:r>
                        <a:rPr lang="en-US" sz="1200" dirty="0"/>
                        <a:t>Federal</a:t>
                      </a:r>
                    </a:p>
                  </a:txBody>
                  <a:tcPr/>
                </a:tc>
                <a:extLst>
                  <a:ext uri="{0D108BD9-81ED-4DB2-BD59-A6C34878D82A}">
                    <a16:rowId xmlns:a16="http://schemas.microsoft.com/office/drawing/2014/main" val="10001"/>
                  </a:ext>
                </a:extLst>
              </a:tr>
              <a:tr h="457200">
                <a:tc>
                  <a:txBody>
                    <a:bodyPr/>
                    <a:lstStyle/>
                    <a:p>
                      <a:pPr lvl="0" algn="ctr"/>
                      <a:r>
                        <a:rPr lang="en-US" sz="1200" dirty="0"/>
                        <a:t>182</a:t>
                      </a:r>
                    </a:p>
                  </a:txBody>
                  <a:tcPr/>
                </a:tc>
                <a:tc>
                  <a:txBody>
                    <a:bodyPr/>
                    <a:lstStyle/>
                    <a:p>
                      <a:pPr lvl="0"/>
                      <a:r>
                        <a:rPr lang="en-US" sz="1200" baseline="0" dirty="0"/>
                        <a:t>Reduced-Priced Meal Program</a:t>
                      </a: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Federal</a:t>
                      </a:r>
                    </a:p>
                  </a:txBody>
                  <a:tcPr/>
                </a:tc>
                <a:extLst>
                  <a:ext uri="{0D108BD9-81ED-4DB2-BD59-A6C34878D82A}">
                    <a16:rowId xmlns:a16="http://schemas.microsoft.com/office/drawing/2014/main" val="10002"/>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Gifted and Talented Education (GATE)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Federal</a:t>
                      </a:r>
                    </a:p>
                  </a:txBody>
                  <a:tcPr/>
                </a:tc>
                <a:extLst>
                  <a:ext uri="{0D108BD9-81ED-4DB2-BD59-A6C34878D82A}">
                    <a16:rowId xmlns:a16="http://schemas.microsoft.com/office/drawing/2014/main" val="705502779"/>
                  </a:ext>
                </a:extLst>
              </a:tr>
              <a:tr h="457200">
                <a:tc>
                  <a:txBody>
                    <a:bodyPr/>
                    <a:lstStyle/>
                    <a:p>
                      <a:pPr lvl="0" algn="ctr"/>
                      <a:r>
                        <a:rPr lang="en-US" sz="1200" dirty="0"/>
                        <a:t>135</a:t>
                      </a:r>
                    </a:p>
                  </a:txBody>
                  <a:tcPr/>
                </a:tc>
                <a:tc>
                  <a:txBody>
                    <a:bodyPr/>
                    <a:lstStyle/>
                    <a:p>
                      <a:pPr lvl="0"/>
                      <a:r>
                        <a:rPr lang="en-US" sz="1200" dirty="0"/>
                        <a:t>Title I Part C Migrant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8"/>
                  </a:ext>
                </a:extLst>
              </a:tr>
              <a:tr h="400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191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Homeless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Federal</a:t>
                      </a:r>
                    </a:p>
                  </a:txBody>
                  <a:tcPr/>
                </a:tc>
                <a:extLst>
                  <a:ext uri="{0D108BD9-81ED-4DB2-BD59-A6C34878D82A}">
                    <a16:rowId xmlns:a16="http://schemas.microsoft.com/office/drawing/2014/main" val="3110519875"/>
                  </a:ext>
                </a:extLst>
              </a:tr>
            </a:tbl>
          </a:graphicData>
        </a:graphic>
      </p:graphicFrame>
      <p:graphicFrame>
        <p:nvGraphicFramePr>
          <p:cNvPr id="11" name="Table 10">
            <a:extLst>
              <a:ext uri="{FF2B5EF4-FFF2-40B4-BE49-F238E27FC236}">
                <a16:creationId xmlns:a16="http://schemas.microsoft.com/office/drawing/2014/main" id="{644883ED-975C-44E1-95AC-6D6D65398D34}"/>
              </a:ext>
            </a:extLst>
          </p:cNvPr>
          <p:cNvGraphicFramePr>
            <a:graphicFrameLocks noGrp="1"/>
          </p:cNvGraphicFramePr>
          <p:nvPr/>
        </p:nvGraphicFramePr>
        <p:xfrm>
          <a:off x="7307717" y="1553527"/>
          <a:ext cx="4418497" cy="3117229"/>
        </p:xfrm>
        <a:graphic>
          <a:graphicData uri="http://schemas.openxmlformats.org/drawingml/2006/table">
            <a:tbl>
              <a:tblPr firstRow="1" bandRow="1">
                <a:tableStyleId>{21E4AEA4-8DFA-4A89-87EB-49C32662AFE0}</a:tableStyleId>
              </a:tblPr>
              <a:tblGrid>
                <a:gridCol w="778732">
                  <a:extLst>
                    <a:ext uri="{9D8B030D-6E8A-4147-A177-3AD203B41FA5}">
                      <a16:colId xmlns:a16="http://schemas.microsoft.com/office/drawing/2014/main" val="20000"/>
                    </a:ext>
                  </a:extLst>
                </a:gridCol>
                <a:gridCol w="2626705">
                  <a:extLst>
                    <a:ext uri="{9D8B030D-6E8A-4147-A177-3AD203B41FA5}">
                      <a16:colId xmlns:a16="http://schemas.microsoft.com/office/drawing/2014/main" val="20001"/>
                    </a:ext>
                  </a:extLst>
                </a:gridCol>
                <a:gridCol w="1013060">
                  <a:extLst>
                    <a:ext uri="{9D8B030D-6E8A-4147-A177-3AD203B41FA5}">
                      <a16:colId xmlns:a16="http://schemas.microsoft.com/office/drawing/2014/main" val="20002"/>
                    </a:ext>
                  </a:extLst>
                </a:gridCol>
              </a:tblGrid>
              <a:tr h="30480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304800">
                <a:tc>
                  <a:txBody>
                    <a:bodyPr/>
                    <a:lstStyle/>
                    <a:p>
                      <a:pPr lvl="0" algn="ctr"/>
                      <a:r>
                        <a:rPr lang="en-US" sz="1400" dirty="0"/>
                        <a:t>122</a:t>
                      </a:r>
                    </a:p>
                  </a:txBody>
                  <a:tcPr/>
                </a:tc>
                <a:tc>
                  <a:txBody>
                    <a:bodyPr/>
                    <a:lstStyle/>
                    <a:p>
                      <a:pPr lvl="0"/>
                      <a:r>
                        <a:rPr lang="en-US" sz="1400" baseline="0" dirty="0"/>
                        <a:t>Title I Part A Basic Targeted</a:t>
                      </a:r>
                      <a:endParaRPr lang="en-US" sz="1400" dirty="0"/>
                    </a:p>
                  </a:txBody>
                  <a:tcPr/>
                </a:tc>
                <a:tc>
                  <a:txBody>
                    <a:bodyPr/>
                    <a:lstStyle/>
                    <a:p>
                      <a:pPr lvl="0" algn="ctr"/>
                      <a:r>
                        <a:rPr lang="en-US" sz="1400" dirty="0"/>
                        <a:t>Federal</a:t>
                      </a:r>
                    </a:p>
                  </a:txBody>
                  <a:tcPr/>
                </a:tc>
                <a:extLst>
                  <a:ext uri="{0D108BD9-81ED-4DB2-BD59-A6C34878D82A}">
                    <a16:rowId xmlns:a16="http://schemas.microsoft.com/office/drawing/2014/main" val="10001"/>
                  </a:ext>
                </a:extLst>
              </a:tr>
              <a:tr h="304800">
                <a:tc>
                  <a:txBody>
                    <a:bodyPr/>
                    <a:lstStyle/>
                    <a:p>
                      <a:pPr lvl="0" algn="ctr"/>
                      <a:r>
                        <a:rPr lang="en-US" sz="1400" dirty="0"/>
                        <a:t>174</a:t>
                      </a:r>
                    </a:p>
                  </a:txBody>
                  <a:tcPr/>
                </a:tc>
                <a:tc>
                  <a:txBody>
                    <a:bodyPr/>
                    <a:lstStyle/>
                    <a:p>
                      <a:pPr lvl="0"/>
                      <a:r>
                        <a:rPr lang="en-US" sz="1400" baseline="0" dirty="0"/>
                        <a:t>Title I Part A Neglected</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10002"/>
                  </a:ext>
                </a:extLst>
              </a:tr>
              <a:tr h="3776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Armed Forces Family Member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705502779"/>
                  </a:ext>
                </a:extLst>
              </a:tr>
              <a:tr h="304800">
                <a:tc>
                  <a:txBody>
                    <a:bodyPr/>
                    <a:lstStyle/>
                    <a:p>
                      <a:pPr lvl="0" algn="ctr"/>
                      <a:r>
                        <a:rPr lang="en-US" sz="1400" dirty="0"/>
                        <a:t>101</a:t>
                      </a:r>
                    </a:p>
                  </a:txBody>
                  <a:tcPr/>
                </a:tc>
                <a:tc>
                  <a:txBody>
                    <a:bodyPr/>
                    <a:lstStyle/>
                    <a:p>
                      <a:pPr lvl="0"/>
                      <a:r>
                        <a:rPr lang="en-US" sz="1400" dirty="0"/>
                        <a:t>504 Accommodation</a:t>
                      </a:r>
                      <a:r>
                        <a:rPr lang="en-US" sz="1400" baseline="0" dirty="0"/>
                        <a:t> Plan</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4"/>
                  </a:ext>
                </a:extLst>
              </a:tr>
              <a:tr h="304800">
                <a:tc>
                  <a:txBody>
                    <a:bodyPr/>
                    <a:lstStyle/>
                    <a:p>
                      <a:pPr lvl="0" algn="ctr"/>
                      <a:r>
                        <a:rPr lang="en-US" sz="1400" dirty="0"/>
                        <a:t>108</a:t>
                      </a:r>
                    </a:p>
                  </a:txBody>
                  <a:tcPr/>
                </a:tc>
                <a:tc>
                  <a:txBody>
                    <a:bodyPr/>
                    <a:lstStyle/>
                    <a:p>
                      <a:pPr lvl="0"/>
                      <a:r>
                        <a:rPr lang="en-US" sz="1400" dirty="0"/>
                        <a:t>Opportunity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5"/>
                  </a:ext>
                </a:extLst>
              </a:tr>
              <a:tr h="377643">
                <a:tc>
                  <a:txBody>
                    <a:bodyPr/>
                    <a:lstStyle/>
                    <a:p>
                      <a:pPr lvl="0" algn="ctr"/>
                      <a:r>
                        <a:rPr lang="en-US" sz="1400" dirty="0"/>
                        <a:t>113</a:t>
                      </a:r>
                    </a:p>
                  </a:txBody>
                  <a:tcPr/>
                </a:tc>
                <a:tc>
                  <a:txBody>
                    <a:bodyPr/>
                    <a:lstStyle/>
                    <a:p>
                      <a:pPr lvl="0"/>
                      <a:r>
                        <a:rPr lang="en-US" sz="1400" dirty="0"/>
                        <a:t>California Partnership Academy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6"/>
                  </a:ext>
                </a:extLst>
              </a:tr>
              <a:tr h="533143">
                <a:tc>
                  <a:txBody>
                    <a:bodyPr/>
                    <a:lstStyle/>
                    <a:p>
                      <a:pPr lvl="0" algn="ctr"/>
                      <a:r>
                        <a:rPr lang="en-US" sz="1400" dirty="0"/>
                        <a:t>162</a:t>
                      </a:r>
                    </a:p>
                  </a:txBody>
                  <a:tcPr/>
                </a:tc>
                <a:tc>
                  <a:txBody>
                    <a:bodyPr/>
                    <a:lstStyle/>
                    <a:p>
                      <a:pPr lvl="0"/>
                      <a:r>
                        <a:rPr lang="en-US" sz="1400" dirty="0"/>
                        <a:t>Pregnant</a:t>
                      </a:r>
                      <a:r>
                        <a:rPr lang="en-US" sz="1400" baseline="0" dirty="0"/>
                        <a:t> or Parenting Programs (formerly Cal-SAFE)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7"/>
                  </a:ext>
                </a:extLst>
              </a:tr>
              <a:tr h="30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B7196E32-AEBB-41B0-897C-F39FF68E61F9}"/>
              </a:ext>
            </a:extLst>
          </p:cNvPr>
          <p:cNvSpPr txBox="1"/>
          <p:nvPr/>
        </p:nvSpPr>
        <p:spPr>
          <a:xfrm>
            <a:off x="444878" y="1077120"/>
            <a:ext cx="2858553"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 1</a:t>
            </a:r>
          </a:p>
        </p:txBody>
      </p:sp>
      <p:sp>
        <p:nvSpPr>
          <p:cNvPr id="15" name="TextBox 14">
            <a:extLst>
              <a:ext uri="{FF2B5EF4-FFF2-40B4-BE49-F238E27FC236}">
                <a16:creationId xmlns:a16="http://schemas.microsoft.com/office/drawing/2014/main" id="{7AAF4232-9089-469E-9E31-C130F9C84DB4}"/>
              </a:ext>
            </a:extLst>
          </p:cNvPr>
          <p:cNvSpPr txBox="1"/>
          <p:nvPr/>
        </p:nvSpPr>
        <p:spPr>
          <a:xfrm>
            <a:off x="7307717" y="1077119"/>
            <a:ext cx="4418497" cy="461665"/>
          </a:xfrm>
          <a:prstGeom prst="rect">
            <a:avLst/>
          </a:prstGeom>
          <a:noFill/>
        </p:spPr>
        <p:txBody>
          <a:bodyPr wrap="square" rtlCol="0">
            <a:spAutoFit/>
          </a:bodyPr>
          <a:lstStyle/>
          <a:p>
            <a:pPr algn="ctr"/>
            <a:r>
              <a:rPr lang="en-US" sz="2400" b="1" dirty="0">
                <a:solidFill>
                  <a:srgbClr val="BA2529"/>
                </a:solidFill>
                <a:latin typeface="Tahoma" panose="020B0604030504040204" pitchFamily="34" charset="0"/>
                <a:ea typeface="Tahoma" panose="020B0604030504040204" pitchFamily="34" charset="0"/>
                <a:cs typeface="Tahoma" panose="020B0604030504040204" pitchFamily="34" charset="0"/>
              </a:rPr>
              <a:t>End of Year 2</a:t>
            </a:r>
          </a:p>
        </p:txBody>
      </p:sp>
      <p:sp>
        <p:nvSpPr>
          <p:cNvPr id="16" name="Rectangle 15">
            <a:extLst>
              <a:ext uri="{FF2B5EF4-FFF2-40B4-BE49-F238E27FC236}">
                <a16:creationId xmlns:a16="http://schemas.microsoft.com/office/drawing/2014/main" id="{27916B44-CB28-4973-834E-F243E4CCE3FE}"/>
              </a:ext>
            </a:extLst>
          </p:cNvPr>
          <p:cNvSpPr/>
          <p:nvPr/>
        </p:nvSpPr>
        <p:spPr>
          <a:xfrm>
            <a:off x="398108" y="4656834"/>
            <a:ext cx="2905322" cy="1323439"/>
          </a:xfrm>
          <a:prstGeom prst="rect">
            <a:avLst/>
          </a:prstGeom>
          <a:solidFill>
            <a:srgbClr val="FFFF99"/>
          </a:solidFill>
          <a:effectLst>
            <a:outerShdw blurRad="50800" dist="38100" dir="2700000" algn="tl" rotWithShape="0">
              <a:prstClr val="black">
                <a:alpha val="40000"/>
              </a:prstClr>
            </a:outerShdw>
          </a:effectLst>
        </p:spPr>
        <p:txBody>
          <a:bodyPr wrap="square">
            <a:spAutoFit/>
          </a:bodyPr>
          <a:lstStyle/>
          <a:p>
            <a:pPr algn="ctr"/>
            <a:endParaRPr lang="en-US" sz="2000" b="1" baseline="30000" dirty="0">
              <a:solidFill>
                <a:schemeClr val="tx1">
                  <a:lumMod val="75000"/>
                  <a:lumOff val="25000"/>
                </a:schemeClr>
              </a:solidFill>
            </a:endParaRPr>
          </a:p>
          <a:p>
            <a:pPr algn="ctr"/>
            <a:r>
              <a:rPr lang="en-US" sz="2000" b="1" baseline="30000" dirty="0">
                <a:solidFill>
                  <a:schemeClr val="tx1">
                    <a:lumMod val="75000"/>
                    <a:lumOff val="25000"/>
                  </a:schemeClr>
                </a:solidFill>
              </a:rPr>
              <a:t>Student Program records should be regularly updated in CALPADS  throughout the year regardless of the submission period.</a:t>
            </a:r>
          </a:p>
        </p:txBody>
      </p:sp>
      <p:sp>
        <p:nvSpPr>
          <p:cNvPr id="18" name="TextBox 17">
            <a:extLst>
              <a:ext uri="{FF2B5EF4-FFF2-40B4-BE49-F238E27FC236}">
                <a16:creationId xmlns:a16="http://schemas.microsoft.com/office/drawing/2014/main" id="{CBF930BF-70B8-4321-BDAB-703839775DC2}"/>
              </a:ext>
            </a:extLst>
          </p:cNvPr>
          <p:cNvSpPr txBox="1"/>
          <p:nvPr/>
        </p:nvSpPr>
        <p:spPr>
          <a:xfrm>
            <a:off x="3605337" y="1090871"/>
            <a:ext cx="3196786"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 2</a:t>
            </a:r>
          </a:p>
        </p:txBody>
      </p:sp>
      <p:graphicFrame>
        <p:nvGraphicFramePr>
          <p:cNvPr id="19" name="Table 18">
            <a:extLst>
              <a:ext uri="{FF2B5EF4-FFF2-40B4-BE49-F238E27FC236}">
                <a16:creationId xmlns:a16="http://schemas.microsoft.com/office/drawing/2014/main" id="{7472EBD5-FDE1-4A5C-B084-3DE072E4CC10}"/>
              </a:ext>
            </a:extLst>
          </p:cNvPr>
          <p:cNvGraphicFramePr>
            <a:graphicFrameLocks noGrp="1"/>
          </p:cNvGraphicFramePr>
          <p:nvPr/>
        </p:nvGraphicFramePr>
        <p:xfrm>
          <a:off x="3605337" y="1558405"/>
          <a:ext cx="3196786" cy="4632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63765">
                  <a:extLst>
                    <a:ext uri="{9D8B030D-6E8A-4147-A177-3AD203B41FA5}">
                      <a16:colId xmlns:a16="http://schemas.microsoft.com/office/drawing/2014/main" val="20000"/>
                    </a:ext>
                  </a:extLst>
                </a:gridCol>
                <a:gridCol w="1684398">
                  <a:extLst>
                    <a:ext uri="{9D8B030D-6E8A-4147-A177-3AD203B41FA5}">
                      <a16:colId xmlns:a16="http://schemas.microsoft.com/office/drawing/2014/main" val="20001"/>
                    </a:ext>
                  </a:extLst>
                </a:gridCol>
                <a:gridCol w="948623">
                  <a:extLst>
                    <a:ext uri="{9D8B030D-6E8A-4147-A177-3AD203B41FA5}">
                      <a16:colId xmlns:a16="http://schemas.microsoft.com/office/drawing/2014/main" val="20002"/>
                    </a:ext>
                  </a:extLst>
                </a:gridCol>
              </a:tblGrid>
              <a:tr h="51816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457200">
                <a:tc>
                  <a:txBody>
                    <a:bodyPr/>
                    <a:lstStyle/>
                    <a:p>
                      <a:pPr lvl="0" algn="ctr"/>
                      <a:r>
                        <a:rPr lang="en-US" sz="1200" dirty="0"/>
                        <a:t>300</a:t>
                      </a:r>
                    </a:p>
                  </a:txBody>
                  <a:tcPr/>
                </a:tc>
                <a:tc>
                  <a:txBody>
                    <a:bodyPr/>
                    <a:lstStyle/>
                    <a:p>
                      <a:r>
                        <a:rPr lang="en-US" sz="1200" dirty="0"/>
                        <a:t>LIP - Developmental Bilingual Program</a:t>
                      </a:r>
                    </a:p>
                  </a:txBody>
                  <a:tcPr/>
                </a:tc>
                <a:tc>
                  <a:txBody>
                    <a:bodyPr/>
                    <a:lstStyle/>
                    <a:p>
                      <a:pPr lvl="0" algn="ctr"/>
                      <a:r>
                        <a:rPr lang="en-US" sz="1200" dirty="0"/>
                        <a:t>State</a:t>
                      </a:r>
                    </a:p>
                  </a:txBody>
                  <a:tcPr/>
                </a:tc>
                <a:extLst>
                  <a:ext uri="{0D108BD9-81ED-4DB2-BD59-A6C34878D82A}">
                    <a16:rowId xmlns:a16="http://schemas.microsoft.com/office/drawing/2014/main" val="10001"/>
                  </a:ext>
                </a:extLst>
              </a:tr>
              <a:tr h="457200">
                <a:tc>
                  <a:txBody>
                    <a:bodyPr/>
                    <a:lstStyle/>
                    <a:p>
                      <a:pPr lvl="0" algn="ctr"/>
                      <a:r>
                        <a:rPr lang="en-US" sz="1200" dirty="0"/>
                        <a:t>301</a:t>
                      </a:r>
                    </a:p>
                  </a:txBody>
                  <a:tcPr/>
                </a:tc>
                <a:tc>
                  <a:txBody>
                    <a:bodyPr/>
                    <a:lstStyle/>
                    <a:p>
                      <a:r>
                        <a:rPr lang="en-US" sz="1200" dirty="0"/>
                        <a:t>LIP - Dual-Language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302</a:t>
                      </a:r>
                    </a:p>
                  </a:txBody>
                  <a:tcPr/>
                </a:tc>
                <a:tc>
                  <a:txBody>
                    <a:bodyPr/>
                    <a:lstStyle/>
                    <a:p>
                      <a:r>
                        <a:rPr lang="en-US" sz="1200" dirty="0"/>
                        <a:t>LIP - Heritage or Indigenous Language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705502779"/>
                  </a:ext>
                </a:extLst>
              </a:tr>
              <a:tr h="640080">
                <a:tc>
                  <a:txBody>
                    <a:bodyPr/>
                    <a:lstStyle/>
                    <a:p>
                      <a:pPr lvl="0" algn="ctr"/>
                      <a:r>
                        <a:rPr lang="en-US" sz="1200" dirty="0"/>
                        <a:t>303</a:t>
                      </a:r>
                    </a:p>
                  </a:txBody>
                  <a:tcPr/>
                </a:tc>
                <a:tc>
                  <a:txBody>
                    <a:bodyPr/>
                    <a:lstStyle/>
                    <a:p>
                      <a:r>
                        <a:rPr lang="en-US" sz="1200" dirty="0"/>
                        <a:t>LIP - Newcomer Program (Various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304</a:t>
                      </a:r>
                    </a:p>
                  </a:txBody>
                  <a:tcPr/>
                </a:tc>
                <a:tc>
                  <a:txBody>
                    <a:bodyPr/>
                    <a:lstStyle/>
                    <a:p>
                      <a:r>
                        <a:rPr lang="en-US" sz="1200" dirty="0"/>
                        <a:t>LIP - One-Way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8"/>
                  </a:ext>
                </a:extLst>
              </a:tr>
              <a:tr h="1188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Structured English Immersion Program or other predominantly English Language Instructional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24740346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Transitional Bilingual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90671148"/>
                  </a:ext>
                </a:extLst>
              </a:tr>
            </a:tbl>
          </a:graphicData>
        </a:graphic>
      </p:graphicFrame>
      <p:sp>
        <p:nvSpPr>
          <p:cNvPr id="21" name="TextBox 20">
            <a:extLst>
              <a:ext uri="{FF2B5EF4-FFF2-40B4-BE49-F238E27FC236}">
                <a16:creationId xmlns:a16="http://schemas.microsoft.com/office/drawing/2014/main" id="{1F06B2FF-DD76-4BDA-BF27-E03973A869DE}"/>
              </a:ext>
            </a:extLst>
          </p:cNvPr>
          <p:cNvSpPr txBox="1"/>
          <p:nvPr/>
        </p:nvSpPr>
        <p:spPr>
          <a:xfrm>
            <a:off x="298969" y="253619"/>
            <a:ext cx="11010251" cy="707886"/>
          </a:xfrm>
          <a:prstGeom prst="rect">
            <a:avLst/>
          </a:prstGeom>
          <a:noFill/>
        </p:spPr>
        <p:txBody>
          <a:bodyPr wrap="square" rtlCol="0">
            <a:spAutoFit/>
          </a:bodyPr>
          <a:lstStyle/>
          <a:p>
            <a:r>
              <a:rPr lang="en-US" sz="4000" kern="1700" spc="115" dirty="0">
                <a:solidFill>
                  <a:schemeClr val="accent5">
                    <a:lumMod val="75000"/>
                  </a:schemeClr>
                </a:solidFill>
                <a:latin typeface="Arial Black" panose="020B0A04020102020204" pitchFamily="34" charset="0"/>
              </a:rPr>
              <a:t>Programs Collected </a:t>
            </a:r>
          </a:p>
        </p:txBody>
      </p:sp>
      <p:sp>
        <p:nvSpPr>
          <p:cNvPr id="3" name="Footer Placeholder 2">
            <a:extLst>
              <a:ext uri="{FF2B5EF4-FFF2-40B4-BE49-F238E27FC236}">
                <a16:creationId xmlns:a16="http://schemas.microsoft.com/office/drawing/2014/main" id="{64B3B1F0-D518-469A-BEF2-F94E9B55C510}"/>
              </a:ext>
            </a:extLst>
          </p:cNvPr>
          <p:cNvSpPr>
            <a:spLocks noGrp="1"/>
          </p:cNvSpPr>
          <p:nvPr>
            <p:ph type="ftr" sz="quarter" idx="10"/>
          </p:nvPr>
        </p:nvSpPr>
        <p:spPr/>
        <p:txBody>
          <a:bodyPr/>
          <a:lstStyle/>
          <a:p>
            <a:r>
              <a:rPr lang="en-US"/>
              <a:t>EOY 2  Reporting &amp; Certification v1.0 May xx, 2020</a:t>
            </a:r>
            <a:endParaRPr lang="en-US" dirty="0"/>
          </a:p>
        </p:txBody>
      </p:sp>
      <p:graphicFrame>
        <p:nvGraphicFramePr>
          <p:cNvPr id="5" name="Table 4">
            <a:extLst>
              <a:ext uri="{FF2B5EF4-FFF2-40B4-BE49-F238E27FC236}">
                <a16:creationId xmlns:a16="http://schemas.microsoft.com/office/drawing/2014/main" id="{25EDDF6E-D7E6-47AF-A185-236CB2DA4908}"/>
              </a:ext>
            </a:extLst>
          </p:cNvPr>
          <p:cNvGraphicFramePr>
            <a:graphicFrameLocks noGrp="1"/>
          </p:cNvGraphicFramePr>
          <p:nvPr/>
        </p:nvGraphicFramePr>
        <p:xfrm>
          <a:off x="7307716" y="5182446"/>
          <a:ext cx="4418498" cy="726878"/>
        </p:xfrm>
        <a:graphic>
          <a:graphicData uri="http://schemas.openxmlformats.org/drawingml/2006/table">
            <a:tbl>
              <a:tblPr firstRow="1" bandRow="1">
                <a:tableStyleId>{21E4AEA4-8DFA-4A89-87EB-49C32662AFE0}</a:tableStyleId>
              </a:tblPr>
              <a:tblGrid>
                <a:gridCol w="778732">
                  <a:extLst>
                    <a:ext uri="{9D8B030D-6E8A-4147-A177-3AD203B41FA5}">
                      <a16:colId xmlns:a16="http://schemas.microsoft.com/office/drawing/2014/main" val="2453894747"/>
                    </a:ext>
                  </a:extLst>
                </a:gridCol>
                <a:gridCol w="2626706">
                  <a:extLst>
                    <a:ext uri="{9D8B030D-6E8A-4147-A177-3AD203B41FA5}">
                      <a16:colId xmlns:a16="http://schemas.microsoft.com/office/drawing/2014/main" val="456271946"/>
                    </a:ext>
                  </a:extLst>
                </a:gridCol>
                <a:gridCol w="1013060">
                  <a:extLst>
                    <a:ext uri="{9D8B030D-6E8A-4147-A177-3AD203B41FA5}">
                      <a16:colId xmlns:a16="http://schemas.microsoft.com/office/drawing/2014/main" val="3146641873"/>
                    </a:ext>
                  </a:extLst>
                </a:gridCol>
              </a:tblGrid>
              <a:tr h="363439">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2541840385"/>
                  </a:ext>
                </a:extLst>
              </a:tr>
              <a:tr h="363439">
                <a:tc>
                  <a:txBody>
                    <a:bodyPr/>
                    <a:lstStyle/>
                    <a:p>
                      <a:pPr lvl="0" algn="ctr"/>
                      <a:r>
                        <a:rPr lang="en-US" sz="1400" dirty="0"/>
                        <a:t>191</a:t>
                      </a:r>
                    </a:p>
                  </a:txBody>
                  <a:tcPr/>
                </a:tc>
                <a:tc>
                  <a:txBody>
                    <a:bodyPr/>
                    <a:lstStyle/>
                    <a:p>
                      <a:pPr lvl="0"/>
                      <a:r>
                        <a:rPr lang="en-US" sz="1400" baseline="0" dirty="0"/>
                        <a:t>Homeless Program</a:t>
                      </a:r>
                      <a:endParaRPr lang="en-US" sz="1400" dirty="0"/>
                    </a:p>
                  </a:txBody>
                  <a:tcPr/>
                </a:tc>
                <a:tc>
                  <a:txBody>
                    <a:bodyPr/>
                    <a:lstStyle/>
                    <a:p>
                      <a:pPr lvl="0" algn="ctr"/>
                      <a:r>
                        <a:rPr lang="en-US" sz="1400" dirty="0"/>
                        <a:t>Federal</a:t>
                      </a:r>
                    </a:p>
                  </a:txBody>
                  <a:tcPr/>
                </a:tc>
                <a:extLst>
                  <a:ext uri="{0D108BD9-81ED-4DB2-BD59-A6C34878D82A}">
                    <a16:rowId xmlns:a16="http://schemas.microsoft.com/office/drawing/2014/main" val="2263367385"/>
                  </a:ext>
                </a:extLst>
              </a:tr>
            </a:tbl>
          </a:graphicData>
        </a:graphic>
      </p:graphicFrame>
      <p:sp>
        <p:nvSpPr>
          <p:cNvPr id="17" name="TextBox 16">
            <a:extLst>
              <a:ext uri="{FF2B5EF4-FFF2-40B4-BE49-F238E27FC236}">
                <a16:creationId xmlns:a16="http://schemas.microsoft.com/office/drawing/2014/main" id="{D7495B4C-AFED-43C6-89EA-C75D27B15187}"/>
              </a:ext>
            </a:extLst>
          </p:cNvPr>
          <p:cNvSpPr txBox="1"/>
          <p:nvPr/>
        </p:nvSpPr>
        <p:spPr>
          <a:xfrm>
            <a:off x="7307716" y="4718851"/>
            <a:ext cx="4418497" cy="461665"/>
          </a:xfrm>
          <a:prstGeom prst="rect">
            <a:avLst/>
          </a:prstGeom>
          <a:noFill/>
        </p:spPr>
        <p:txBody>
          <a:bodyPr wrap="square" rtlCol="0">
            <a:spAutoFit/>
          </a:bodyPr>
          <a:lstStyle/>
          <a:p>
            <a:pPr algn="ctr"/>
            <a:r>
              <a:rPr lang="en-US" sz="2400" b="1" dirty="0">
                <a:solidFill>
                  <a:srgbClr val="BA2529"/>
                </a:solidFill>
                <a:latin typeface="Tahoma" panose="020B0604030504040204" pitchFamily="34" charset="0"/>
                <a:ea typeface="Tahoma" panose="020B0604030504040204" pitchFamily="34" charset="0"/>
                <a:cs typeface="Tahoma" panose="020B0604030504040204" pitchFamily="34" charset="0"/>
              </a:rPr>
              <a:t>End of Year 3</a:t>
            </a:r>
          </a:p>
        </p:txBody>
      </p:sp>
      <p:sp>
        <p:nvSpPr>
          <p:cNvPr id="2" name="Slide Number Placeholder 1">
            <a:extLst>
              <a:ext uri="{FF2B5EF4-FFF2-40B4-BE49-F238E27FC236}">
                <a16:creationId xmlns:a16="http://schemas.microsoft.com/office/drawing/2014/main" id="{37D438FE-AF17-4144-A6B6-48A8C028B0A3}"/>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2111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0D8BCB7-36D2-4E1C-9CDC-08D34CB7876B}"/>
              </a:ext>
            </a:extLst>
          </p:cNvPr>
          <p:cNvSpPr txBox="1"/>
          <p:nvPr/>
        </p:nvSpPr>
        <p:spPr>
          <a:xfrm>
            <a:off x="309458" y="300211"/>
            <a:ext cx="11010251" cy="707886"/>
          </a:xfrm>
          <a:prstGeom prst="rect">
            <a:avLst/>
          </a:prstGeom>
          <a:noFill/>
        </p:spPr>
        <p:txBody>
          <a:bodyPr wrap="square" rtlCol="0">
            <a:spAutoFit/>
          </a:bodyPr>
          <a:lstStyle/>
          <a:p>
            <a:r>
              <a:rPr lang="en-US" sz="4000" kern="1700" spc="115" dirty="0">
                <a:solidFill>
                  <a:schemeClr val="accent5">
                    <a:lumMod val="75000"/>
                  </a:schemeClr>
                </a:solidFill>
                <a:latin typeface="Arial Black" panose="020B0A04020102020204" pitchFamily="34" charset="0"/>
              </a:rPr>
              <a:t>Transitional Kindergarten </a:t>
            </a:r>
          </a:p>
        </p:txBody>
      </p:sp>
      <p:sp>
        <p:nvSpPr>
          <p:cNvPr id="19" name="Text Placeholder 4">
            <a:extLst>
              <a:ext uri="{FF2B5EF4-FFF2-40B4-BE49-F238E27FC236}">
                <a16:creationId xmlns:a16="http://schemas.microsoft.com/office/drawing/2014/main" id="{CB59DF27-CA69-4DBC-A260-FF12BD994A3C}"/>
              </a:ext>
            </a:extLst>
          </p:cNvPr>
          <p:cNvSpPr txBox="1">
            <a:spLocks/>
          </p:cNvSpPr>
          <p:nvPr/>
        </p:nvSpPr>
        <p:spPr>
          <a:xfrm>
            <a:off x="423758" y="970475"/>
            <a:ext cx="11198748" cy="661720"/>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Transitional Kindergarten is the first year of a two-year kindergarten experience for children whose 5th birthday is on September 2nd through and including December 2nd.</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2" descr="four children standing on dirt during daytime">
            <a:extLst>
              <a:ext uri="{FF2B5EF4-FFF2-40B4-BE49-F238E27FC236}">
                <a16:creationId xmlns:a16="http://schemas.microsoft.com/office/drawing/2014/main" id="{9AD3A597-4A51-4189-B987-3AFCADF0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58" y="2037925"/>
            <a:ext cx="5080000" cy="33883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8822633-B673-4FE7-8212-2DCBE2C3706F}"/>
              </a:ext>
            </a:extLst>
          </p:cNvPr>
          <p:cNvSpPr/>
          <p:nvPr/>
        </p:nvSpPr>
        <p:spPr>
          <a:xfrm>
            <a:off x="5933193" y="2600532"/>
            <a:ext cx="5080000" cy="2062103"/>
          </a:xfrm>
          <a:prstGeom prst="rect">
            <a:avLst/>
          </a:prstGeom>
        </p:spPr>
        <p:txBody>
          <a:bodyPr wrap="square">
            <a:spAutoFit/>
          </a:bodyPr>
          <a:lstStyle/>
          <a:p>
            <a:r>
              <a:rPr lang="en-US" sz="1600" b="1" dirty="0"/>
              <a:t>Program Start Date:  </a:t>
            </a:r>
            <a:r>
              <a:rPr lang="en-US" sz="1600" dirty="0"/>
              <a:t>Date a student was identified as participating in the first year of a transitional kindergarten program at a school. Normally first day of school.</a:t>
            </a:r>
          </a:p>
          <a:p>
            <a:endParaRPr lang="en-US" sz="1600" dirty="0"/>
          </a:p>
          <a:p>
            <a:r>
              <a:rPr lang="en-US" sz="1600" b="1" dirty="0"/>
              <a:t>Program End Date: </a:t>
            </a:r>
            <a:r>
              <a:rPr lang="en-US" sz="1600" dirty="0"/>
              <a:t>The last day of the student’s first year of participation in the transitional kindergarten program</a:t>
            </a:r>
          </a:p>
        </p:txBody>
      </p:sp>
      <p:sp>
        <p:nvSpPr>
          <p:cNvPr id="23" name="Rectangle 22">
            <a:extLst>
              <a:ext uri="{FF2B5EF4-FFF2-40B4-BE49-F238E27FC236}">
                <a16:creationId xmlns:a16="http://schemas.microsoft.com/office/drawing/2014/main" id="{66B50B8D-B4D1-4448-868C-36992F762D8F}"/>
              </a:ext>
            </a:extLst>
          </p:cNvPr>
          <p:cNvSpPr/>
          <p:nvPr/>
        </p:nvSpPr>
        <p:spPr>
          <a:xfrm>
            <a:off x="6192728" y="2246581"/>
            <a:ext cx="184731" cy="461665"/>
          </a:xfrm>
          <a:prstGeom prst="rect">
            <a:avLst/>
          </a:prstGeom>
        </p:spPr>
        <p:txBody>
          <a:bodyPr wrap="none">
            <a:spAutoFit/>
          </a:bodyPr>
          <a:lstStyle/>
          <a:p>
            <a:pPr lvl="0"/>
            <a:endParaRPr lang="en-US" sz="24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A0288566-6C58-4BE6-A191-0E6EB113889D}"/>
              </a:ext>
            </a:extLst>
          </p:cNvPr>
          <p:cNvSpPr/>
          <p:nvPr/>
        </p:nvSpPr>
        <p:spPr>
          <a:xfrm>
            <a:off x="5814583" y="1632194"/>
            <a:ext cx="5326659" cy="707886"/>
          </a:xfrm>
          <a:prstGeom prst="rect">
            <a:avLst/>
          </a:prstGeom>
        </p:spPr>
        <p:txBody>
          <a:bodyPr wrap="square">
            <a:spAutoFit/>
          </a:bodyPr>
          <a:lstStyle/>
          <a:p>
            <a:r>
              <a:rPr lang="en-US" sz="2000" b="1" dirty="0">
                <a:solidFill>
                  <a:srgbClr val="555FAD"/>
                </a:solidFill>
                <a:latin typeface="Tahoma" panose="020B0604030504040204" pitchFamily="34" charset="0"/>
                <a:ea typeface="Tahoma" panose="020B0604030504040204" pitchFamily="34" charset="0"/>
                <a:cs typeface="Tahoma" panose="020B0604030504040204" pitchFamily="34" charset="0"/>
              </a:rPr>
              <a:t>Students are enrolled in KN grade level.</a:t>
            </a:r>
          </a:p>
          <a:p>
            <a:r>
              <a:rPr lang="en-US" sz="2000" b="1" dirty="0">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185</a:t>
            </a:r>
            <a:r>
              <a:rPr lang="en-US" sz="2000" b="1" dirty="0">
                <a:solidFill>
                  <a:srgbClr val="555FAD"/>
                </a:solidFill>
                <a:latin typeface="Tahoma" panose="020B0604030504040204" pitchFamily="34" charset="0"/>
                <a:ea typeface="Tahoma" panose="020B0604030504040204" pitchFamily="34" charset="0"/>
                <a:cs typeface="Tahoma" panose="020B0604030504040204" pitchFamily="34" charset="0"/>
              </a:rPr>
              <a:t> </a:t>
            </a:r>
          </a:p>
        </p:txBody>
      </p:sp>
      <p:sp>
        <p:nvSpPr>
          <p:cNvPr id="2" name="Footer Placeholder 1">
            <a:extLst>
              <a:ext uri="{FF2B5EF4-FFF2-40B4-BE49-F238E27FC236}">
                <a16:creationId xmlns:a16="http://schemas.microsoft.com/office/drawing/2014/main" id="{C1B28922-E4D5-4244-967F-DD8F5ADBDBD4}"/>
              </a:ext>
            </a:extLst>
          </p:cNvPr>
          <p:cNvSpPr>
            <a:spLocks noGrp="1"/>
          </p:cNvSpPr>
          <p:nvPr>
            <p:ph type="ftr" sz="quarter" idx="10"/>
          </p:nvPr>
        </p:nvSpPr>
        <p:spPr/>
        <p:txBody>
          <a:bodyPr/>
          <a:lstStyle/>
          <a:p>
            <a:pPr algn="l"/>
            <a:r>
              <a:rPr lang="en-US"/>
              <a:t>EOY 2  Reporting &amp; Certification v1.0 May xx, 2020</a:t>
            </a:r>
            <a:endParaRPr lang="en-US" dirty="0"/>
          </a:p>
        </p:txBody>
      </p:sp>
      <p:sp>
        <p:nvSpPr>
          <p:cNvPr id="10" name="Text Placeholder 4">
            <a:extLst>
              <a:ext uri="{FF2B5EF4-FFF2-40B4-BE49-F238E27FC236}">
                <a16:creationId xmlns:a16="http://schemas.microsoft.com/office/drawing/2014/main" id="{D5CFBFA6-C513-4378-AB51-80D924CDB12A}"/>
              </a:ext>
            </a:extLst>
          </p:cNvPr>
          <p:cNvSpPr txBox="1">
            <a:spLocks/>
          </p:cNvSpPr>
          <p:nvPr/>
        </p:nvSpPr>
        <p:spPr>
          <a:xfrm>
            <a:off x="5814583" y="5322695"/>
            <a:ext cx="5679812" cy="713370"/>
          </a:xfrm>
          <a:prstGeom prst="rect">
            <a:avLst/>
          </a:prstGeom>
          <a:solidFill>
            <a:srgbClr val="F4ECEF"/>
          </a:solidFill>
          <a:effectLst>
            <a:outerShdw blurRad="63500" algn="ctr" rotWithShape="0">
              <a:prstClr val="black">
                <a:alpha val="40000"/>
              </a:prstClr>
            </a:outerShdw>
          </a:effectLst>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600" dirty="0">
                <a:latin typeface="Tahoma" panose="020B0604030504040204" pitchFamily="34" charset="0"/>
                <a:ea typeface="Tahoma" panose="020B0604030504040204" pitchFamily="34" charset="0"/>
                <a:cs typeface="Tahoma" panose="020B0604030504040204" pitchFamily="34" charset="0"/>
              </a:rPr>
              <a:t>Records must be closed at the end of the student’s first year of participation in the Transitional Kindergarten program or will be auto-closed upon a student’s exit.</a:t>
            </a:r>
          </a:p>
        </p:txBody>
      </p:sp>
      <p:sp>
        <p:nvSpPr>
          <p:cNvPr id="3" name="Slide Number Placeholder 2">
            <a:extLst>
              <a:ext uri="{FF2B5EF4-FFF2-40B4-BE49-F238E27FC236}">
                <a16:creationId xmlns:a16="http://schemas.microsoft.com/office/drawing/2014/main" id="{2714F527-5E24-4BE4-AA0D-41103EE7A093}"/>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Tree>
    <p:extLst>
      <p:ext uri="{BB962C8B-B14F-4D97-AF65-F5344CB8AC3E}">
        <p14:creationId xmlns:p14="http://schemas.microsoft.com/office/powerpoint/2010/main" val="2119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p:bldLst>
  </p:timing>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V2FRC72ACC37-661584439-194</_dlc_DocId>
    <_dlc_DocIdUrl xmlns="88c68383-87e6-47d9-bddd-bf3f846e2f30">
      <Url>https://fcmat2.sharepoint.com/sites/intranet/_layouts/15/DocIdRedir.aspx?ID=V2FRC72ACC37-661584439-194</Url>
      <Description>V2FRC72ACC37-661584439-194</Description>
    </_dlc_DocIdUrl>
    <DocBody xmlns="186db01c-c4a5-44d8-a310-3ab2db9d5f5c">This presentation provides detailed instructions for 2 Reporting and Certification. It also covers certification errors, how to use the CALPADS documentation for troubleshooting and error resolution, and common problems with EOY 2. </DocBody>
    <DocShortBody xmlns="186db01c-c4a5-44d8-a310-3ab2db9d5f5c">This presentation is for the End of Year 2 Reporting &amp; Certification Self-Paced Training.</DocShortBody>
    <DocTitle xmlns="186db01c-c4a5-44d8-a310-3ab2db9d5f5c">End of Year 2 Reporting and Certification PowerPoint Presentation with Notes v1.0</DocTitle>
    <Sign_x002d_off_x0020_status xmlns="186db01c-c4a5-44d8-a310-3ab2db9d5f5c" xsi:nil="true"/>
    <ReportPeriod xmlns="186db01c-c4a5-44d8-a310-3ab2db9d5f5c">EOY</ReportPeriod>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51C4A2-6200-407E-8A92-AE8D9CEF859D}"/>
</file>

<file path=customXml/itemProps2.xml><?xml version="1.0" encoding="utf-8"?>
<ds:datastoreItem xmlns:ds="http://schemas.openxmlformats.org/officeDocument/2006/customXml" ds:itemID="{ECE6C03A-F880-4197-8EF1-A216FBE8B3DD}">
  <ds:schemaRefs>
    <ds:schemaRef ds:uri="http://schemas.microsoft.com/sharepoint/events"/>
  </ds:schemaRefs>
</ds:datastoreItem>
</file>

<file path=customXml/itemProps3.xml><?xml version="1.0" encoding="utf-8"?>
<ds:datastoreItem xmlns:ds="http://schemas.openxmlformats.org/officeDocument/2006/customXml" ds:itemID="{C9C0BFDF-D948-4F4A-854E-477525F57792}">
  <ds:schemaRef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3a02d6da-6e2a-47e9-8a46-3410cd2005e7"/>
    <ds:schemaRef ds:uri="http://schemas.openxmlformats.org/package/2006/metadata/core-properties"/>
    <ds:schemaRef ds:uri="8555b6f1-725f-46c5-b1ab-8a06ff3ec0fa"/>
    <ds:schemaRef ds:uri="http://www.w3.org/XML/1998/namespace"/>
    <ds:schemaRef ds:uri="http://purl.org/dc/dcmitype/"/>
  </ds:schemaRefs>
</ds:datastoreItem>
</file>

<file path=customXml/itemProps4.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5438</Words>
  <Application>Microsoft Office PowerPoint</Application>
  <PresentationFormat>Widescreen</PresentationFormat>
  <Paragraphs>599</Paragraphs>
  <Slides>35</Slides>
  <Notes>34</Notes>
  <HiddenSlides>3</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 Black</vt:lpstr>
      <vt:lpstr>Calibri</vt:lpstr>
      <vt:lpstr>Lato</vt:lpstr>
      <vt:lpstr>Tahoma</vt:lpstr>
      <vt:lpstr>Times New Roman</vt:lpstr>
      <vt:lpstr>Wingdings</vt:lpstr>
      <vt:lpstr>Office Theme</vt:lpstr>
      <vt:lpstr>1_Office Theme</vt:lpstr>
      <vt:lpstr>CALPADS EOY 2 Reporting &amp; Certification 2019 -  2020</vt:lpstr>
      <vt:lpstr>Training Sequence</vt:lpstr>
      <vt:lpstr>Target Audience</vt:lpstr>
      <vt:lpstr>Objective</vt:lpstr>
      <vt:lpstr>Agenda</vt:lpstr>
      <vt:lpstr>Overview</vt:lpstr>
      <vt:lpstr>Education Legislation</vt:lpstr>
      <vt:lpstr>PowerPoint Presentation</vt:lpstr>
      <vt:lpstr>PowerPoint Presentation</vt:lpstr>
      <vt:lpstr>504 Accommodation Plan</vt:lpstr>
      <vt:lpstr>Armed Forces Family Member</vt:lpstr>
      <vt:lpstr>Title I Part A Basic Targeted</vt:lpstr>
      <vt:lpstr>Title I Part A Targeted vs Schoolwide</vt:lpstr>
      <vt:lpstr>Title I Part A Neglected</vt:lpstr>
      <vt:lpstr>Pregnant or Parenting</vt:lpstr>
      <vt:lpstr>California Partnership Academy</vt:lpstr>
      <vt:lpstr>Opportunity Education Program</vt:lpstr>
      <vt:lpstr>Certification Errors</vt:lpstr>
      <vt:lpstr>EOY 2: CERT Error Highlights</vt:lpstr>
      <vt:lpstr>EOY 2: CERT Error Highlights</vt:lpstr>
      <vt:lpstr>EOY 2: CERT Error Highlights</vt:lpstr>
      <vt:lpstr>PowerPoint Presentation</vt:lpstr>
      <vt:lpstr>Report 5.1 - Program Participants - Count</vt:lpstr>
      <vt:lpstr>EOY 3 5.4 –Homeless Students Enrolled</vt:lpstr>
      <vt:lpstr>Case Study #1</vt:lpstr>
      <vt:lpstr>Case Study #1</vt:lpstr>
      <vt:lpstr>Case Study #2</vt:lpstr>
      <vt:lpstr>Case Study #2</vt:lpstr>
      <vt:lpstr>Case Study #3</vt:lpstr>
      <vt:lpstr>Case Study #3</vt:lpstr>
      <vt:lpstr>Where the data goes</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2 Reporting and Certification PowerPoint Presentation with Notes v1.0</dc:title>
  <dc:creator/>
  <cp:lastModifiedBy/>
  <cp:revision>40</cp:revision>
  <dcterms:created xsi:type="dcterms:W3CDTF">2019-09-26T21:25:29Z</dcterms:created>
  <dcterms:modified xsi:type="dcterms:W3CDTF">2020-05-12T23:27:23Z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ebe7658d-22f1-4de4-b52e-e04010d1f52a</vt:lpwstr>
  </property>
  <property fmtid="{D5CDD505-2E9C-101B-9397-08002B2CF9AE}" pid="4" name="Document Status">
    <vt:lpwstr>1-Draft</vt:lpwstr>
  </property>
  <property fmtid="{D5CDD505-2E9C-101B-9397-08002B2CF9AE}" pid="5" name="Order">
    <vt:lpwstr>25300.0000000000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_ip_UnifiedCompliancePolicyUIAction">
    <vt:lpwstr>1</vt:lpwstr>
  </property>
  <property fmtid="{D5CDD505-2E9C-101B-9397-08002B2CF9AE}" pid="14" name="xd_Signature">
    <vt:lpwstr/>
  </property>
</Properties>
</file>