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87" r:id="rId4"/>
    <p:sldMasterId id="2147483817" r:id="rId5"/>
    <p:sldMasterId id="2147483876" r:id="rId6"/>
    <p:sldMasterId id="2147483906" r:id="rId7"/>
    <p:sldMasterId id="2147483936" r:id="rId8"/>
    <p:sldMasterId id="2147483995" r:id="rId9"/>
  </p:sldMasterIdLst>
  <p:notesMasterIdLst>
    <p:notesMasterId r:id="rId87"/>
  </p:notesMasterIdLst>
  <p:handoutMasterIdLst>
    <p:handoutMasterId r:id="rId88"/>
  </p:handoutMasterIdLst>
  <p:sldIdLst>
    <p:sldId id="2422" r:id="rId10"/>
    <p:sldId id="4442" r:id="rId11"/>
    <p:sldId id="257" r:id="rId12"/>
    <p:sldId id="2423" r:id="rId13"/>
    <p:sldId id="2424" r:id="rId14"/>
    <p:sldId id="4523" r:id="rId15"/>
    <p:sldId id="2215" r:id="rId16"/>
    <p:sldId id="2425" r:id="rId17"/>
    <p:sldId id="1314" r:id="rId18"/>
    <p:sldId id="2426" r:id="rId19"/>
    <p:sldId id="1421" r:id="rId20"/>
    <p:sldId id="2444" r:id="rId21"/>
    <p:sldId id="4397" r:id="rId22"/>
    <p:sldId id="2428" r:id="rId23"/>
    <p:sldId id="1474" r:id="rId24"/>
    <p:sldId id="1480" r:id="rId25"/>
    <p:sldId id="260" r:id="rId26"/>
    <p:sldId id="4492" r:id="rId27"/>
    <p:sldId id="2429" r:id="rId28"/>
    <p:sldId id="2300" r:id="rId29"/>
    <p:sldId id="4398" r:id="rId30"/>
    <p:sldId id="2430" r:id="rId31"/>
    <p:sldId id="1475" r:id="rId32"/>
    <p:sldId id="2366" r:id="rId33"/>
    <p:sldId id="4491" r:id="rId34"/>
    <p:sldId id="2431" r:id="rId35"/>
    <p:sldId id="2404" r:id="rId36"/>
    <p:sldId id="312" r:id="rId37"/>
    <p:sldId id="2433" r:id="rId38"/>
    <p:sldId id="2437" r:id="rId39"/>
    <p:sldId id="2443" r:id="rId40"/>
    <p:sldId id="2405" r:id="rId41"/>
    <p:sldId id="2420" r:id="rId42"/>
    <p:sldId id="2406" r:id="rId43"/>
    <p:sldId id="2407" r:id="rId44"/>
    <p:sldId id="2408" r:id="rId45"/>
    <p:sldId id="276" r:id="rId46"/>
    <p:sldId id="2694" r:id="rId47"/>
    <p:sldId id="2693" r:id="rId48"/>
    <p:sldId id="2419" r:id="rId49"/>
    <p:sldId id="2374" r:id="rId50"/>
    <p:sldId id="4524" r:id="rId51"/>
    <p:sldId id="2690" r:id="rId52"/>
    <p:sldId id="587" r:id="rId53"/>
    <p:sldId id="2691" r:id="rId54"/>
    <p:sldId id="2692" r:id="rId55"/>
    <p:sldId id="2438" r:id="rId56"/>
    <p:sldId id="4443" r:id="rId57"/>
    <p:sldId id="4515" r:id="rId58"/>
    <p:sldId id="2275" r:id="rId59"/>
    <p:sldId id="4519" r:id="rId60"/>
    <p:sldId id="4520" r:id="rId61"/>
    <p:sldId id="4514" r:id="rId62"/>
    <p:sldId id="4525" r:id="rId63"/>
    <p:sldId id="4517" r:id="rId64"/>
    <p:sldId id="1834" r:id="rId65"/>
    <p:sldId id="4516" r:id="rId66"/>
    <p:sldId id="2336" r:id="rId67"/>
    <p:sldId id="2439" r:id="rId68"/>
    <p:sldId id="2265" r:id="rId69"/>
    <p:sldId id="2264" r:id="rId70"/>
    <p:sldId id="2266" r:id="rId71"/>
    <p:sldId id="2267" r:id="rId72"/>
    <p:sldId id="311" r:id="rId73"/>
    <p:sldId id="4445" r:id="rId74"/>
    <p:sldId id="2950" r:id="rId75"/>
    <p:sldId id="4449" r:id="rId76"/>
    <p:sldId id="4513" r:id="rId77"/>
    <p:sldId id="2352" r:id="rId78"/>
    <p:sldId id="1482" r:id="rId79"/>
    <p:sldId id="1489" r:id="rId80"/>
    <p:sldId id="2237" r:id="rId81"/>
    <p:sldId id="277" r:id="rId82"/>
    <p:sldId id="1307" r:id="rId83"/>
    <p:sldId id="288" r:id="rId84"/>
    <p:sldId id="2254" r:id="rId85"/>
    <p:sldId id="2255" r:id="rId8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B8F267F9-9571-5057-354D-3708C0B84D05}" name="Slymon Ahmed" initials="SA" userId="S::sahmed@fcmat.org::2d62857d-45dd-4d93-b7c2-e9be417fc26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35D"/>
    <a:srgbClr val="FE8A34"/>
    <a:srgbClr val="A9DFE7"/>
    <a:srgbClr val="FCA71A"/>
    <a:srgbClr val="FC8634"/>
    <a:srgbClr val="8EC1D5"/>
    <a:srgbClr val="4B8A90"/>
    <a:srgbClr val="FF9900"/>
    <a:srgbClr val="D4EEEE"/>
    <a:srgbClr val="8C8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9" autoAdjust="0"/>
    <p:restoredTop sz="77822" autoAdjust="0"/>
  </p:normalViewPr>
  <p:slideViewPr>
    <p:cSldViewPr snapToGrid="0">
      <p:cViewPr varScale="1">
        <p:scale>
          <a:sx n="133" d="100"/>
          <a:sy n="133" d="100"/>
        </p:scale>
        <p:origin x="1384" y="200"/>
      </p:cViewPr>
      <p:guideLst>
        <p:guide orient="horz" pos="216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p:cViewPr>
        <p:scale>
          <a:sx n="100" d="100"/>
          <a:sy n="100" d="100"/>
        </p:scale>
        <p:origin x="4568" y="111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commentAuthors" Target="commentAuthor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handoutMaster" Target="handoutMasters/handoutMaster1.xml"/><Relationship Id="rId91" Type="http://schemas.openxmlformats.org/officeDocument/2006/relationships/viewProps" Target="viewProps.xml"/><Relationship Id="rId96"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notesMaster" Target="notesMasters/notesMaster1.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ymon Ahmed" userId="2d62857d-45dd-4d93-b7c2-e9be417fc268" providerId="ADAL" clId="{0764914C-B0FA-234D-AA03-C94C3B806DA2}"/>
    <pc:docChg chg="undo custSel addSld delSld modSld">
      <pc:chgData name="Slymon Ahmed" userId="2d62857d-45dd-4d93-b7c2-e9be417fc268" providerId="ADAL" clId="{0764914C-B0FA-234D-AA03-C94C3B806DA2}" dt="2024-05-01T23:26:01.804" v="1947" actId="20577"/>
      <pc:docMkLst>
        <pc:docMk/>
      </pc:docMkLst>
      <pc:sldChg chg="addSp delSp modSp mod delCm">
        <pc:chgData name="Slymon Ahmed" userId="2d62857d-45dd-4d93-b7c2-e9be417fc268" providerId="ADAL" clId="{0764914C-B0FA-234D-AA03-C94C3B806DA2}" dt="2024-04-26T17:30:32.616" v="126"/>
        <pc:sldMkLst>
          <pc:docMk/>
          <pc:sldMk cId="3372963844" sldId="260"/>
        </pc:sldMkLst>
        <pc:spChg chg="add del">
          <ac:chgData name="Slymon Ahmed" userId="2d62857d-45dd-4d93-b7c2-e9be417fc268" providerId="ADAL" clId="{0764914C-B0FA-234D-AA03-C94C3B806DA2}" dt="2024-04-26T17:13:56.765" v="9" actId="22"/>
          <ac:spMkLst>
            <pc:docMk/>
            <pc:sldMk cId="3372963844" sldId="260"/>
            <ac:spMk id="8" creationId="{E0C6340A-3642-7CE8-405E-EE3B7B350D50}"/>
          </ac:spMkLst>
        </pc:spChg>
        <pc:spChg chg="add mod">
          <ac:chgData name="Slymon Ahmed" userId="2d62857d-45dd-4d93-b7c2-e9be417fc268" providerId="ADAL" clId="{0764914C-B0FA-234D-AA03-C94C3B806DA2}" dt="2024-04-26T17:30:26.097" v="125" actId="1076"/>
          <ac:spMkLst>
            <pc:docMk/>
            <pc:sldMk cId="3372963844" sldId="260"/>
            <ac:spMk id="9" creationId="{5D43212C-A7EF-EEEB-18A2-E396BD427F8C}"/>
          </ac:spMkLst>
        </pc:spChg>
        <pc:extLst>
          <p:ext xmlns:p="http://schemas.openxmlformats.org/presentationml/2006/main" uri="{D6D511B9-2390-475A-947B-AFAB55BFBCF1}">
            <pc226:cmChg xmlns:pc226="http://schemas.microsoft.com/office/powerpoint/2022/06/main/command" chg="del">
              <pc226:chgData name="Slymon Ahmed" userId="2d62857d-45dd-4d93-b7c2-e9be417fc268" providerId="ADAL" clId="{0764914C-B0FA-234D-AA03-C94C3B806DA2}" dt="2024-04-26T17:30:32.616" v="126"/>
              <pc2:cmMkLst xmlns:pc2="http://schemas.microsoft.com/office/powerpoint/2019/9/main/command">
                <pc:docMk/>
                <pc:sldMk cId="3372963844" sldId="260"/>
                <pc2:cmMk id="{916A7107-033E-4993-9B02-01C4389C31D0}"/>
              </pc2:cmMkLst>
            </pc226:cmChg>
          </p:ext>
        </pc:extLst>
      </pc:sldChg>
      <pc:sldChg chg="addSp modSp mod delCm">
        <pc:chgData name="Slymon Ahmed" userId="2d62857d-45dd-4d93-b7c2-e9be417fc268" providerId="ADAL" clId="{0764914C-B0FA-234D-AA03-C94C3B806DA2}" dt="2024-04-26T17:10:05.735" v="7"/>
        <pc:sldMkLst>
          <pc:docMk/>
          <pc:sldMk cId="1539427089" sldId="1474"/>
        </pc:sldMkLst>
        <pc:spChg chg="add mod">
          <ac:chgData name="Slymon Ahmed" userId="2d62857d-45dd-4d93-b7c2-e9be417fc268" providerId="ADAL" clId="{0764914C-B0FA-234D-AA03-C94C3B806DA2}" dt="2024-04-26T17:09:51.310" v="6" actId="1076"/>
          <ac:spMkLst>
            <pc:docMk/>
            <pc:sldMk cId="1539427089" sldId="1474"/>
            <ac:spMk id="6" creationId="{578EB82F-1BDA-4E8C-BEBC-498A462E9C04}"/>
          </ac:spMkLst>
        </pc:spChg>
        <pc:extLst>
          <p:ext xmlns:p="http://schemas.openxmlformats.org/presentationml/2006/main" uri="{D6D511B9-2390-475A-947B-AFAB55BFBCF1}">
            <pc226:cmChg xmlns:pc226="http://schemas.microsoft.com/office/powerpoint/2022/06/main/command" chg="del">
              <pc226:chgData name="Slymon Ahmed" userId="2d62857d-45dd-4d93-b7c2-e9be417fc268" providerId="ADAL" clId="{0764914C-B0FA-234D-AA03-C94C3B806DA2}" dt="2024-04-26T17:10:05.735" v="7"/>
              <pc2:cmMkLst xmlns:pc2="http://schemas.microsoft.com/office/powerpoint/2019/9/main/command">
                <pc:docMk/>
                <pc:sldMk cId="1539427089" sldId="1474"/>
                <pc2:cmMk id="{B38DDE11-56A2-4722-A259-4893C19AB5D6}"/>
              </pc2:cmMkLst>
            </pc226:cmChg>
          </p:ext>
        </pc:extLst>
      </pc:sldChg>
      <pc:sldChg chg="modSp mod delCm">
        <pc:chgData name="Slymon Ahmed" userId="2d62857d-45dd-4d93-b7c2-e9be417fc268" providerId="ADAL" clId="{0764914C-B0FA-234D-AA03-C94C3B806DA2}" dt="2024-04-30T22:29:07.969" v="1826" actId="207"/>
        <pc:sldMkLst>
          <pc:docMk/>
          <pc:sldMk cId="4191836198" sldId="1834"/>
        </pc:sldMkLst>
        <pc:graphicFrameChg chg="modGraphic">
          <ac:chgData name="Slymon Ahmed" userId="2d62857d-45dd-4d93-b7c2-e9be417fc268" providerId="ADAL" clId="{0764914C-B0FA-234D-AA03-C94C3B806DA2}" dt="2024-04-30T22:29:07.969" v="1826" actId="207"/>
          <ac:graphicFrameMkLst>
            <pc:docMk/>
            <pc:sldMk cId="4191836198" sldId="1834"/>
            <ac:graphicFrameMk id="6" creationId="{00000000-0000-0000-0000-000000000000}"/>
          </ac:graphicFrameMkLst>
        </pc:graphicFrameChg>
        <pc:extLst>
          <p:ext xmlns:p="http://schemas.openxmlformats.org/presentationml/2006/main" uri="{D6D511B9-2390-475A-947B-AFAB55BFBCF1}">
            <pc226:cmChg xmlns:pc226="http://schemas.microsoft.com/office/powerpoint/2022/06/main/command" chg="del">
              <pc226:chgData name="Slymon Ahmed" userId="2d62857d-45dd-4d93-b7c2-e9be417fc268" providerId="ADAL" clId="{0764914C-B0FA-234D-AA03-C94C3B806DA2}" dt="2024-04-30T22:22:51.026" v="1783"/>
              <pc2:cmMkLst xmlns:pc2="http://schemas.microsoft.com/office/powerpoint/2019/9/main/command">
                <pc:docMk/>
                <pc:sldMk cId="4191836198" sldId="1834"/>
                <pc2:cmMk id="{CC2F3089-9167-4555-8B80-9A1751D27DF3}"/>
              </pc2:cmMkLst>
            </pc226:cmChg>
          </p:ext>
        </pc:extLst>
      </pc:sldChg>
      <pc:sldChg chg="modSp mod addCm delCm modCm modNotesTx">
        <pc:chgData name="Slymon Ahmed" userId="2d62857d-45dd-4d93-b7c2-e9be417fc268" providerId="ADAL" clId="{0764914C-B0FA-234D-AA03-C94C3B806DA2}" dt="2024-05-01T23:06:31.584" v="1870" actId="20577"/>
        <pc:sldMkLst>
          <pc:docMk/>
          <pc:sldMk cId="2206234599" sldId="2275"/>
        </pc:sldMkLst>
        <pc:spChg chg="mod">
          <ac:chgData name="Slymon Ahmed" userId="2d62857d-45dd-4d93-b7c2-e9be417fc268" providerId="ADAL" clId="{0764914C-B0FA-234D-AA03-C94C3B806DA2}" dt="2024-04-30T22:26:44.066" v="1801"/>
          <ac:spMkLst>
            <pc:docMk/>
            <pc:sldMk cId="2206234599" sldId="2275"/>
            <ac:spMk id="2" creationId="{00000000-0000-0000-0000-000000000000}"/>
          </ac:spMkLst>
        </pc:spChg>
        <pc:graphicFrameChg chg="mod modGraphic">
          <ac:chgData name="Slymon Ahmed" userId="2d62857d-45dd-4d93-b7c2-e9be417fc268" providerId="ADAL" clId="{0764914C-B0FA-234D-AA03-C94C3B806DA2}" dt="2024-05-01T23:02:06.448" v="1854" actId="14734"/>
          <ac:graphicFrameMkLst>
            <pc:docMk/>
            <pc:sldMk cId="2206234599" sldId="2275"/>
            <ac:graphicFrameMk id="6" creationId="{00000000-0000-0000-0000-000000000000}"/>
          </ac:graphicFrameMkLst>
        </pc:graphicFrameChg>
        <pc:extLst>
          <p:ext xmlns:p="http://schemas.openxmlformats.org/presentationml/2006/main" uri="{D6D511B9-2390-475A-947B-AFAB55BFBCF1}">
            <pc226:cmChg xmlns:pc226="http://schemas.microsoft.com/office/powerpoint/2022/06/main/command" chg="add del mod modRxn">
              <pc226:chgData name="Slymon Ahmed" userId="2d62857d-45dd-4d93-b7c2-e9be417fc268" providerId="ADAL" clId="{0764914C-B0FA-234D-AA03-C94C3B806DA2}" dt="2024-04-30T21:54:03.140" v="924"/>
              <pc2:cmMkLst xmlns:pc2="http://schemas.microsoft.com/office/powerpoint/2019/9/main/command">
                <pc:docMk/>
                <pc:sldMk cId="2206234599" sldId="2275"/>
                <pc2:cmMk id="{602DE244-D0F1-4ECF-BD12-AD2E1542376F}"/>
              </pc2:cmMkLst>
              <pc226:cmRplyChg chg="add">
                <pc226:chgData name="Slymon Ahmed" userId="2d62857d-45dd-4d93-b7c2-e9be417fc268" providerId="ADAL" clId="{0764914C-B0FA-234D-AA03-C94C3B806DA2}" dt="2024-04-26T18:16:43.734" v="506"/>
                <pc2:cmRplyMkLst xmlns:pc2="http://schemas.microsoft.com/office/powerpoint/2019/9/main/command">
                  <pc:docMk/>
                  <pc:sldMk cId="2206234599" sldId="2275"/>
                  <pc2:cmMk id="{602DE244-D0F1-4ECF-BD12-AD2E1542376F}"/>
                  <pc2:cmRplyMk id="{8E53C8D6-F434-9D4B-9EBA-BF86792AC254}"/>
                </pc2:cmRplyMkLst>
              </pc226:cmRplyChg>
            </pc226:cmChg>
            <pc226:cmChg xmlns:pc226="http://schemas.microsoft.com/office/powerpoint/2022/06/main/command" chg="del mod modRxn">
              <pc226:chgData name="Slymon Ahmed" userId="2d62857d-45dd-4d93-b7c2-e9be417fc268" providerId="ADAL" clId="{0764914C-B0FA-234D-AA03-C94C3B806DA2}" dt="2024-04-26T18:14:39.670" v="497"/>
              <pc2:cmMkLst xmlns:pc2="http://schemas.microsoft.com/office/powerpoint/2019/9/main/command">
                <pc:docMk/>
                <pc:sldMk cId="2206234599" sldId="2275"/>
                <pc2:cmMk id="{F974F2B1-4E00-4F9F-A944-F70A84B7C84C}"/>
              </pc2:cmMkLst>
            </pc226:cmChg>
          </p:ext>
        </pc:extLst>
      </pc:sldChg>
      <pc:sldChg chg="modSp mod delCm modCm">
        <pc:chgData name="Slymon Ahmed" userId="2d62857d-45dd-4d93-b7c2-e9be417fc268" providerId="ADAL" clId="{0764914C-B0FA-234D-AA03-C94C3B806DA2}" dt="2024-04-26T17:34:17.093" v="194"/>
        <pc:sldMkLst>
          <pc:docMk/>
          <pc:sldMk cId="2437281716" sldId="2408"/>
        </pc:sldMkLst>
        <pc:spChg chg="mod">
          <ac:chgData name="Slymon Ahmed" userId="2d62857d-45dd-4d93-b7c2-e9be417fc268" providerId="ADAL" clId="{0764914C-B0FA-234D-AA03-C94C3B806DA2}" dt="2024-04-26T17:33:52.593" v="193" actId="20577"/>
          <ac:spMkLst>
            <pc:docMk/>
            <pc:sldMk cId="2437281716" sldId="2408"/>
            <ac:spMk id="3" creationId="{00000000-0000-0000-0000-000000000000}"/>
          </ac:spMkLst>
        </pc:spChg>
        <pc:extLst>
          <p:ext xmlns:p="http://schemas.openxmlformats.org/presentationml/2006/main" uri="{D6D511B9-2390-475A-947B-AFAB55BFBCF1}">
            <pc226:cmChg xmlns:pc226="http://schemas.microsoft.com/office/powerpoint/2022/06/main/command" chg="del mod">
              <pc226:chgData name="Slymon Ahmed" userId="2d62857d-45dd-4d93-b7c2-e9be417fc268" providerId="ADAL" clId="{0764914C-B0FA-234D-AA03-C94C3B806DA2}" dt="2024-04-26T17:34:17.093" v="194"/>
              <pc2:cmMkLst xmlns:pc2="http://schemas.microsoft.com/office/powerpoint/2019/9/main/command">
                <pc:docMk/>
                <pc:sldMk cId="2437281716" sldId="2408"/>
                <pc2:cmMk id="{2218E92D-8442-44EC-AC8A-A3542F98EC4A}"/>
              </pc2:cmMkLst>
            </pc226:cmChg>
          </p:ext>
        </pc:extLst>
      </pc:sldChg>
      <pc:sldChg chg="modSp del mod">
        <pc:chgData name="Slymon Ahmed" userId="2d62857d-45dd-4d93-b7c2-e9be417fc268" providerId="ADAL" clId="{0764914C-B0FA-234D-AA03-C94C3B806DA2}" dt="2024-04-26T17:46:10.066" v="202" actId="2696"/>
        <pc:sldMkLst>
          <pc:docMk/>
          <pc:sldMk cId="2699575463" sldId="2413"/>
        </pc:sldMkLst>
        <pc:spChg chg="mod">
          <ac:chgData name="Slymon Ahmed" userId="2d62857d-45dd-4d93-b7c2-e9be417fc268" providerId="ADAL" clId="{0764914C-B0FA-234D-AA03-C94C3B806DA2}" dt="2024-04-26T17:45:41.312" v="198" actId="21"/>
          <ac:spMkLst>
            <pc:docMk/>
            <pc:sldMk cId="2699575463" sldId="2413"/>
            <ac:spMk id="3" creationId="{00000000-0000-0000-0000-000000000000}"/>
          </ac:spMkLst>
        </pc:spChg>
      </pc:sldChg>
      <pc:sldChg chg="modSp mod delCm">
        <pc:chgData name="Slymon Ahmed" userId="2d62857d-45dd-4d93-b7c2-e9be417fc268" providerId="ADAL" clId="{0764914C-B0FA-234D-AA03-C94C3B806DA2}" dt="2024-04-26T17:53:43.808" v="390" actId="20577"/>
        <pc:sldMkLst>
          <pc:docMk/>
          <pc:sldMk cId="844687913" sldId="2419"/>
        </pc:sldMkLst>
        <pc:spChg chg="mod">
          <ac:chgData name="Slymon Ahmed" userId="2d62857d-45dd-4d93-b7c2-e9be417fc268" providerId="ADAL" clId="{0764914C-B0FA-234D-AA03-C94C3B806DA2}" dt="2024-04-26T17:53:43.808" v="390" actId="20577"/>
          <ac:spMkLst>
            <pc:docMk/>
            <pc:sldMk cId="844687913" sldId="2419"/>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Slymon Ahmed" userId="2d62857d-45dd-4d93-b7c2-e9be417fc268" providerId="ADAL" clId="{0764914C-B0FA-234D-AA03-C94C3B806DA2}" dt="2024-04-26T17:52:07.495" v="369"/>
              <pc2:cmMkLst xmlns:pc2="http://schemas.microsoft.com/office/powerpoint/2019/9/main/command">
                <pc:docMk/>
                <pc:sldMk cId="844687913" sldId="2419"/>
                <pc2:cmMk id="{1877D8C7-09C3-4B79-A1A4-D86C3BDB2DC9}"/>
              </pc2:cmMkLst>
            </pc226:cmChg>
          </p:ext>
        </pc:extLst>
      </pc:sldChg>
      <pc:sldChg chg="modSp mod">
        <pc:chgData name="Slymon Ahmed" userId="2d62857d-45dd-4d93-b7c2-e9be417fc268" providerId="ADAL" clId="{0764914C-B0FA-234D-AA03-C94C3B806DA2}" dt="2024-05-01T22:57:09.627" v="1840" actId="1076"/>
        <pc:sldMkLst>
          <pc:docMk/>
          <pc:sldMk cId="3021504041" sldId="2423"/>
        </pc:sldMkLst>
        <pc:spChg chg="mod">
          <ac:chgData name="Slymon Ahmed" userId="2d62857d-45dd-4d93-b7c2-e9be417fc268" providerId="ADAL" clId="{0764914C-B0FA-234D-AA03-C94C3B806DA2}" dt="2024-05-01T22:56:16.737" v="1832" actId="1076"/>
          <ac:spMkLst>
            <pc:docMk/>
            <pc:sldMk cId="3021504041" sldId="2423"/>
            <ac:spMk id="7" creationId="{AECDA3FD-DF09-8449-A6C6-B30ABCB9B5A8}"/>
          </ac:spMkLst>
        </pc:spChg>
        <pc:spChg chg="mod">
          <ac:chgData name="Slymon Ahmed" userId="2d62857d-45dd-4d93-b7c2-e9be417fc268" providerId="ADAL" clId="{0764914C-B0FA-234D-AA03-C94C3B806DA2}" dt="2024-05-01T22:56:30.816" v="1835" actId="1076"/>
          <ac:spMkLst>
            <pc:docMk/>
            <pc:sldMk cId="3021504041" sldId="2423"/>
            <ac:spMk id="14" creationId="{646B06D1-5E9B-494D-88CD-55FDAD039FEF}"/>
          </ac:spMkLst>
        </pc:spChg>
        <pc:spChg chg="mod">
          <ac:chgData name="Slymon Ahmed" userId="2d62857d-45dd-4d93-b7c2-e9be417fc268" providerId="ADAL" clId="{0764914C-B0FA-234D-AA03-C94C3B806DA2}" dt="2024-05-01T22:56:20.757" v="1833" actId="113"/>
          <ac:spMkLst>
            <pc:docMk/>
            <pc:sldMk cId="3021504041" sldId="2423"/>
            <ac:spMk id="15" creationId="{853D7BBA-B657-2541-8203-80AC5717E098}"/>
          </ac:spMkLst>
        </pc:spChg>
        <pc:spChg chg="mod">
          <ac:chgData name="Slymon Ahmed" userId="2d62857d-45dd-4d93-b7c2-e9be417fc268" providerId="ADAL" clId="{0764914C-B0FA-234D-AA03-C94C3B806DA2}" dt="2024-05-01T22:57:09.627" v="1840" actId="1076"/>
          <ac:spMkLst>
            <pc:docMk/>
            <pc:sldMk cId="3021504041" sldId="2423"/>
            <ac:spMk id="16" creationId="{10051C30-2F28-1A47-A212-4A5738F47995}"/>
          </ac:spMkLst>
        </pc:spChg>
      </pc:sldChg>
      <pc:sldChg chg="modSp mod">
        <pc:chgData name="Slymon Ahmed" userId="2d62857d-45dd-4d93-b7c2-e9be417fc268" providerId="ADAL" clId="{0764914C-B0FA-234D-AA03-C94C3B806DA2}" dt="2024-04-26T17:46:01.630" v="201" actId="20577"/>
        <pc:sldMkLst>
          <pc:docMk/>
          <pc:sldMk cId="3052041626" sldId="2694"/>
        </pc:sldMkLst>
        <pc:spChg chg="mod">
          <ac:chgData name="Slymon Ahmed" userId="2d62857d-45dd-4d93-b7c2-e9be417fc268" providerId="ADAL" clId="{0764914C-B0FA-234D-AA03-C94C3B806DA2}" dt="2024-04-26T17:46:01.630" v="201" actId="20577"/>
          <ac:spMkLst>
            <pc:docMk/>
            <pc:sldMk cId="3052041626" sldId="2694"/>
            <ac:spMk id="3" creationId="{00000000-0000-0000-0000-000000000000}"/>
          </ac:spMkLst>
        </pc:spChg>
      </pc:sldChg>
      <pc:sldChg chg="addSp delSp modSp mod delCm">
        <pc:chgData name="Slymon Ahmed" userId="2d62857d-45dd-4d93-b7c2-e9be417fc268" providerId="ADAL" clId="{0764914C-B0FA-234D-AA03-C94C3B806DA2}" dt="2024-04-26T18:22:25.976" v="515" actId="20577"/>
        <pc:sldMkLst>
          <pc:docMk/>
          <pc:sldMk cId="2567992137" sldId="4398"/>
        </pc:sldMkLst>
        <pc:spChg chg="add del">
          <ac:chgData name="Slymon Ahmed" userId="2d62857d-45dd-4d93-b7c2-e9be417fc268" providerId="ADAL" clId="{0764914C-B0FA-234D-AA03-C94C3B806DA2}" dt="2024-04-26T17:31:35.687" v="130" actId="22"/>
          <ac:spMkLst>
            <pc:docMk/>
            <pc:sldMk cId="2567992137" sldId="4398"/>
            <ac:spMk id="4" creationId="{97BCA3D5-10EC-2A5F-9D33-60B85FAE13B5}"/>
          </ac:spMkLst>
        </pc:spChg>
        <pc:spChg chg="add mod">
          <ac:chgData name="Slymon Ahmed" userId="2d62857d-45dd-4d93-b7c2-e9be417fc268" providerId="ADAL" clId="{0764914C-B0FA-234D-AA03-C94C3B806DA2}" dt="2024-04-26T17:32:55.845" v="188" actId="20577"/>
          <ac:spMkLst>
            <pc:docMk/>
            <pc:sldMk cId="2567992137" sldId="4398"/>
            <ac:spMk id="5" creationId="{1DEB5FD8-895B-AB09-6FE5-D0A2D78A4153}"/>
          </ac:spMkLst>
        </pc:spChg>
        <pc:graphicFrameChg chg="mod">
          <ac:chgData name="Slymon Ahmed" userId="2d62857d-45dd-4d93-b7c2-e9be417fc268" providerId="ADAL" clId="{0764914C-B0FA-234D-AA03-C94C3B806DA2}" dt="2024-04-26T17:31:27.897" v="128" actId="20577"/>
          <ac:graphicFrameMkLst>
            <pc:docMk/>
            <pc:sldMk cId="2567992137" sldId="4398"/>
            <ac:graphicFrameMk id="9" creationId="{0801249F-DDC0-1A17-D599-FA808F854350}"/>
          </ac:graphicFrameMkLst>
        </pc:graphicFrameChg>
        <pc:graphicFrameChg chg="mod">
          <ac:chgData name="Slymon Ahmed" userId="2d62857d-45dd-4d93-b7c2-e9be417fc268" providerId="ADAL" clId="{0764914C-B0FA-234D-AA03-C94C3B806DA2}" dt="2024-04-26T18:22:25.976" v="515" actId="20577"/>
          <ac:graphicFrameMkLst>
            <pc:docMk/>
            <pc:sldMk cId="2567992137" sldId="4398"/>
            <ac:graphicFrameMk id="10" creationId="{92BA89AC-69F3-2454-2656-E1ECF069FD62}"/>
          </ac:graphicFrameMkLst>
        </pc:graphicFrameChg>
        <pc:extLst>
          <p:ext xmlns:p="http://schemas.openxmlformats.org/presentationml/2006/main" uri="{D6D511B9-2390-475A-947B-AFAB55BFBCF1}">
            <pc226:cmChg xmlns:pc226="http://schemas.microsoft.com/office/powerpoint/2022/06/main/command" chg="del">
              <pc226:chgData name="Slymon Ahmed" userId="2d62857d-45dd-4d93-b7c2-e9be417fc268" providerId="ADAL" clId="{0764914C-B0FA-234D-AA03-C94C3B806DA2}" dt="2024-04-26T17:33:13.524" v="189"/>
              <pc2:cmMkLst xmlns:pc2="http://schemas.microsoft.com/office/powerpoint/2019/9/main/command">
                <pc:docMk/>
                <pc:sldMk cId="2567992137" sldId="4398"/>
                <pc2:cmMk id="{F0A31935-8D4D-4013-A0D7-106B576685FA}"/>
              </pc2:cmMkLst>
            </pc226:cmChg>
          </p:ext>
        </pc:extLst>
      </pc:sldChg>
      <pc:sldChg chg="modSp mod delCm">
        <pc:chgData name="Slymon Ahmed" userId="2d62857d-45dd-4d93-b7c2-e9be417fc268" providerId="ADAL" clId="{0764914C-B0FA-234D-AA03-C94C3B806DA2}" dt="2024-05-01T23:24:05.247" v="1944" actId="948"/>
        <pc:sldMkLst>
          <pc:docMk/>
          <pc:sldMk cId="1015923718" sldId="4514"/>
        </pc:sldMkLst>
        <pc:graphicFrameChg chg="mod modGraphic">
          <ac:chgData name="Slymon Ahmed" userId="2d62857d-45dd-4d93-b7c2-e9be417fc268" providerId="ADAL" clId="{0764914C-B0FA-234D-AA03-C94C3B806DA2}" dt="2024-05-01T23:24:05.247" v="1944" actId="948"/>
          <ac:graphicFrameMkLst>
            <pc:docMk/>
            <pc:sldMk cId="1015923718" sldId="4514"/>
            <ac:graphicFrameMk id="6" creationId="{00000000-0000-0000-0000-000000000000}"/>
          </ac:graphicFrameMkLst>
        </pc:graphicFrameChg>
        <pc:extLst>
          <p:ext xmlns:p="http://schemas.openxmlformats.org/presentationml/2006/main" uri="{D6D511B9-2390-475A-947B-AFAB55BFBCF1}">
            <pc226:cmChg xmlns:pc226="http://schemas.microsoft.com/office/powerpoint/2022/06/main/command" chg="del">
              <pc226:chgData name="Slymon Ahmed" userId="2d62857d-45dd-4d93-b7c2-e9be417fc268" providerId="ADAL" clId="{0764914C-B0FA-234D-AA03-C94C3B806DA2}" dt="2024-04-30T22:21:23.531" v="1782"/>
              <pc2:cmMkLst xmlns:pc2="http://schemas.microsoft.com/office/powerpoint/2019/9/main/command">
                <pc:docMk/>
                <pc:sldMk cId="1015923718" sldId="4514"/>
                <pc2:cmMk id="{596ED045-DCBE-4872-B8B6-D8BE8DC2EE3F}"/>
              </pc2:cmMkLst>
            </pc226:cmChg>
            <pc226:cmChg xmlns:pc226="http://schemas.microsoft.com/office/powerpoint/2022/06/main/command" chg="del">
              <pc226:chgData name="Slymon Ahmed" userId="2d62857d-45dd-4d93-b7c2-e9be417fc268" providerId="ADAL" clId="{0764914C-B0FA-234D-AA03-C94C3B806DA2}" dt="2024-04-30T21:54:44.773" v="926"/>
              <pc2:cmMkLst xmlns:pc2="http://schemas.microsoft.com/office/powerpoint/2019/9/main/command">
                <pc:docMk/>
                <pc:sldMk cId="1015923718" sldId="4514"/>
                <pc2:cmMk id="{CB85D0B7-C783-4F3C-A0D5-B0C0D50EBF0B}"/>
              </pc2:cmMkLst>
            </pc226:cmChg>
          </p:ext>
        </pc:extLst>
      </pc:sldChg>
      <pc:sldChg chg="modSp mod">
        <pc:chgData name="Slymon Ahmed" userId="2d62857d-45dd-4d93-b7c2-e9be417fc268" providerId="ADAL" clId="{0764914C-B0FA-234D-AA03-C94C3B806DA2}" dt="2024-05-01T22:59:54.343" v="1842" actId="20577"/>
        <pc:sldMkLst>
          <pc:docMk/>
          <pc:sldMk cId="1106346029" sldId="4515"/>
        </pc:sldMkLst>
        <pc:graphicFrameChg chg="mod modGraphic">
          <ac:chgData name="Slymon Ahmed" userId="2d62857d-45dd-4d93-b7c2-e9be417fc268" providerId="ADAL" clId="{0764914C-B0FA-234D-AA03-C94C3B806DA2}" dt="2024-05-01T22:59:54.343" v="1842" actId="20577"/>
          <ac:graphicFrameMkLst>
            <pc:docMk/>
            <pc:sldMk cId="1106346029" sldId="4515"/>
            <ac:graphicFrameMk id="6" creationId="{00000000-0000-0000-0000-000000000000}"/>
          </ac:graphicFrameMkLst>
        </pc:graphicFrameChg>
      </pc:sldChg>
      <pc:sldChg chg="modSp mod">
        <pc:chgData name="Slymon Ahmed" userId="2d62857d-45dd-4d93-b7c2-e9be417fc268" providerId="ADAL" clId="{0764914C-B0FA-234D-AA03-C94C3B806DA2}" dt="2024-04-30T22:29:50.736" v="1830" actId="207"/>
        <pc:sldMkLst>
          <pc:docMk/>
          <pc:sldMk cId="1853759978" sldId="4516"/>
        </pc:sldMkLst>
        <pc:graphicFrameChg chg="modGraphic">
          <ac:chgData name="Slymon Ahmed" userId="2d62857d-45dd-4d93-b7c2-e9be417fc268" providerId="ADAL" clId="{0764914C-B0FA-234D-AA03-C94C3B806DA2}" dt="2024-04-30T22:29:50.736" v="1830" actId="207"/>
          <ac:graphicFrameMkLst>
            <pc:docMk/>
            <pc:sldMk cId="1853759978" sldId="4516"/>
            <ac:graphicFrameMk id="6" creationId="{00000000-0000-0000-0000-000000000000}"/>
          </ac:graphicFrameMkLst>
        </pc:graphicFrameChg>
      </pc:sldChg>
      <pc:sldChg chg="modSp mod">
        <pc:chgData name="Slymon Ahmed" userId="2d62857d-45dd-4d93-b7c2-e9be417fc268" providerId="ADAL" clId="{0764914C-B0FA-234D-AA03-C94C3B806DA2}" dt="2024-04-30T22:29:40.937" v="1829" actId="207"/>
        <pc:sldMkLst>
          <pc:docMk/>
          <pc:sldMk cId="2906801464" sldId="4517"/>
        </pc:sldMkLst>
        <pc:graphicFrameChg chg="modGraphic">
          <ac:chgData name="Slymon Ahmed" userId="2d62857d-45dd-4d93-b7c2-e9be417fc268" providerId="ADAL" clId="{0764914C-B0FA-234D-AA03-C94C3B806DA2}" dt="2024-04-30T22:29:40.937" v="1829" actId="207"/>
          <ac:graphicFrameMkLst>
            <pc:docMk/>
            <pc:sldMk cId="2906801464" sldId="4517"/>
            <ac:graphicFrameMk id="6" creationId="{00000000-0000-0000-0000-000000000000}"/>
          </ac:graphicFrameMkLst>
        </pc:graphicFrameChg>
      </pc:sldChg>
      <pc:sldChg chg="modSp mod delCm modCm modNotesTx">
        <pc:chgData name="Slymon Ahmed" userId="2d62857d-45dd-4d93-b7c2-e9be417fc268" providerId="ADAL" clId="{0764914C-B0FA-234D-AA03-C94C3B806DA2}" dt="2024-05-01T23:20:45.017" v="1941" actId="20577"/>
        <pc:sldMkLst>
          <pc:docMk/>
          <pc:sldMk cId="1752055643" sldId="4519"/>
        </pc:sldMkLst>
        <pc:spChg chg="mod">
          <ac:chgData name="Slymon Ahmed" userId="2d62857d-45dd-4d93-b7c2-e9be417fc268" providerId="ADAL" clId="{0764914C-B0FA-234D-AA03-C94C3B806DA2}" dt="2024-04-30T22:27:16.237" v="1814" actId="20577"/>
          <ac:spMkLst>
            <pc:docMk/>
            <pc:sldMk cId="1752055643" sldId="4519"/>
            <ac:spMk id="2" creationId="{00000000-0000-0000-0000-000000000000}"/>
          </ac:spMkLst>
        </pc:spChg>
        <pc:graphicFrameChg chg="mod modGraphic">
          <ac:chgData name="Slymon Ahmed" userId="2d62857d-45dd-4d93-b7c2-e9be417fc268" providerId="ADAL" clId="{0764914C-B0FA-234D-AA03-C94C3B806DA2}" dt="2024-05-01T23:20:35.478" v="1939" actId="12"/>
          <ac:graphicFrameMkLst>
            <pc:docMk/>
            <pc:sldMk cId="1752055643" sldId="4519"/>
            <ac:graphicFrameMk id="6" creationId="{00000000-0000-0000-0000-000000000000}"/>
          </ac:graphicFrameMkLst>
        </pc:graphicFrameChg>
        <pc:extLst>
          <p:ext xmlns:p="http://schemas.openxmlformats.org/presentationml/2006/main" uri="{D6D511B9-2390-475A-947B-AFAB55BFBCF1}">
            <pc226:cmChg xmlns:pc226="http://schemas.microsoft.com/office/powerpoint/2022/06/main/command" chg="del mod modRxn">
              <pc226:chgData name="Slymon Ahmed" userId="2d62857d-45dd-4d93-b7c2-e9be417fc268" providerId="ADAL" clId="{0764914C-B0FA-234D-AA03-C94C3B806DA2}" dt="2024-04-30T21:13:10.390" v="546"/>
              <pc2:cmMkLst xmlns:pc2="http://schemas.microsoft.com/office/powerpoint/2019/9/main/command">
                <pc:docMk/>
                <pc:sldMk cId="1752055643" sldId="4519"/>
                <pc2:cmMk id="{3E71AE1F-2BF0-464D-92F2-1ED87B15AE28}"/>
              </pc2:cmMkLst>
            </pc226:cmChg>
          </p:ext>
        </pc:extLst>
      </pc:sldChg>
      <pc:sldChg chg="modSp mod delCm modCm modNotesTx">
        <pc:chgData name="Slymon Ahmed" userId="2d62857d-45dd-4d93-b7c2-e9be417fc268" providerId="ADAL" clId="{0764914C-B0FA-234D-AA03-C94C3B806DA2}" dt="2024-05-01T23:22:21.754" v="1943" actId="14100"/>
        <pc:sldMkLst>
          <pc:docMk/>
          <pc:sldMk cId="1766338134" sldId="4520"/>
        </pc:sldMkLst>
        <pc:spChg chg="mod">
          <ac:chgData name="Slymon Ahmed" userId="2d62857d-45dd-4d93-b7c2-e9be417fc268" providerId="ADAL" clId="{0764914C-B0FA-234D-AA03-C94C3B806DA2}" dt="2024-04-30T22:27:24.487" v="1820" actId="20577"/>
          <ac:spMkLst>
            <pc:docMk/>
            <pc:sldMk cId="1766338134" sldId="4520"/>
            <ac:spMk id="2" creationId="{00000000-0000-0000-0000-000000000000}"/>
          </ac:spMkLst>
        </pc:spChg>
        <pc:spChg chg="mod">
          <ac:chgData name="Slymon Ahmed" userId="2d62857d-45dd-4d93-b7c2-e9be417fc268" providerId="ADAL" clId="{0764914C-B0FA-234D-AA03-C94C3B806DA2}" dt="2024-04-26T23:56:17.003" v="516" actId="1076"/>
          <ac:spMkLst>
            <pc:docMk/>
            <pc:sldMk cId="1766338134" sldId="4520"/>
            <ac:spMk id="3" creationId="{3AFDA4EB-4EBA-28FA-1F60-DED50186B58F}"/>
          </ac:spMkLst>
        </pc:spChg>
        <pc:graphicFrameChg chg="mod modGraphic">
          <ac:chgData name="Slymon Ahmed" userId="2d62857d-45dd-4d93-b7c2-e9be417fc268" providerId="ADAL" clId="{0764914C-B0FA-234D-AA03-C94C3B806DA2}" dt="2024-05-01T23:22:21.754" v="1943" actId="14100"/>
          <ac:graphicFrameMkLst>
            <pc:docMk/>
            <pc:sldMk cId="1766338134" sldId="4520"/>
            <ac:graphicFrameMk id="6" creationId="{00000000-0000-0000-0000-000000000000}"/>
          </ac:graphicFrameMkLst>
        </pc:graphicFrameChg>
        <pc:extLst>
          <p:ext xmlns:p="http://schemas.openxmlformats.org/presentationml/2006/main" uri="{D6D511B9-2390-475A-947B-AFAB55BFBCF1}">
            <pc226:cmChg xmlns:pc226="http://schemas.microsoft.com/office/powerpoint/2022/06/main/command" chg="del mod modRxn">
              <pc226:chgData name="Slymon Ahmed" userId="2d62857d-45dd-4d93-b7c2-e9be417fc268" providerId="ADAL" clId="{0764914C-B0FA-234D-AA03-C94C3B806DA2}" dt="2024-04-30T21:41:27.728" v="722"/>
              <pc2:cmMkLst xmlns:pc2="http://schemas.microsoft.com/office/powerpoint/2019/9/main/command">
                <pc:docMk/>
                <pc:sldMk cId="1766338134" sldId="4520"/>
                <pc2:cmMk id="{D7FF983E-6D7E-4E95-93C5-169D9DADD79F}"/>
              </pc2:cmMkLst>
            </pc226:cmChg>
            <pc226:cmChg xmlns:pc226="http://schemas.microsoft.com/office/powerpoint/2022/06/main/command" chg="del mod modRxn">
              <pc226:chgData name="Slymon Ahmed" userId="2d62857d-45dd-4d93-b7c2-e9be417fc268" providerId="ADAL" clId="{0764914C-B0FA-234D-AA03-C94C3B806DA2}" dt="2024-04-30T21:41:31.026" v="723"/>
              <pc2:cmMkLst xmlns:pc2="http://schemas.microsoft.com/office/powerpoint/2019/9/main/command">
                <pc:docMk/>
                <pc:sldMk cId="1766338134" sldId="4520"/>
                <pc2:cmMk id="{F5EEF9AA-79AE-4E70-BD70-E1DCEE8BDD0E}"/>
              </pc2:cmMkLst>
            </pc226:cmChg>
          </p:ext>
        </pc:extLst>
      </pc:sldChg>
      <pc:sldChg chg="modSp add mod">
        <pc:chgData name="Slymon Ahmed" userId="2d62857d-45dd-4d93-b7c2-e9be417fc268" providerId="ADAL" clId="{0764914C-B0FA-234D-AA03-C94C3B806DA2}" dt="2024-05-01T23:26:01.804" v="1947" actId="20577"/>
        <pc:sldMkLst>
          <pc:docMk/>
          <pc:sldMk cId="344931521" sldId="4525"/>
        </pc:sldMkLst>
        <pc:graphicFrameChg chg="mod modGraphic">
          <ac:chgData name="Slymon Ahmed" userId="2d62857d-45dd-4d93-b7c2-e9be417fc268" providerId="ADAL" clId="{0764914C-B0FA-234D-AA03-C94C3B806DA2}" dt="2024-05-01T23:26:01.804" v="1947" actId="20577"/>
          <ac:graphicFrameMkLst>
            <pc:docMk/>
            <pc:sldMk cId="344931521" sldId="4525"/>
            <ac:graphicFrameMk id="6" creationId="{00000000-0000-0000-0000-000000000000}"/>
          </ac:graphicFrameMkLst>
        </pc:graphicFrameChg>
      </pc:sldChg>
    </pc:docChg>
  </pc:docChgLst>
</pc:chgInfo>
</file>

<file path=ppt/diagrams/_rels/data10.xml.rels><?xml version="1.0" encoding="UTF-8" standalone="yes"?>
<Relationships xmlns="http://schemas.openxmlformats.org/package/2006/relationships"><Relationship Id="rId1" Type="http://schemas.openxmlformats.org/officeDocument/2006/relationships/hyperlink" Target="https://documentation.calpads.org/Reports/EOY2/Report5.3_ProgramParticipantsStudentList/" TargetMode="External"/></Relationships>
</file>

<file path=ppt/diagrams/_rels/data12.xml.rels><?xml version="1.0" encoding="UTF-8" standalone="yes"?>
<Relationships xmlns="http://schemas.openxmlformats.org/package/2006/relationships"><Relationship Id="rId1" Type="http://schemas.openxmlformats.org/officeDocument/2006/relationships/image" Target="../media/image39.jpg"/></Relationships>
</file>

<file path=ppt/diagrams/_rels/data15.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ata16.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ata17.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ata18.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ata19.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ata20.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ata21.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ata22.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ata23.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ata24.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ata25.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ata27.xml.rels><?xml version="1.0" encoding="UTF-8" standalone="yes"?>
<Relationships xmlns="http://schemas.openxmlformats.org/package/2006/relationships"><Relationship Id="rId1" Type="http://schemas.openxmlformats.org/officeDocument/2006/relationships/image" Target="../media/image42.png"/></Relationships>
</file>

<file path=ppt/diagrams/_rels/data31.xml.rels><?xml version="1.0" encoding="UTF-8" standalone="yes"?>
<Relationships xmlns="http://schemas.openxmlformats.org/package/2006/relationships"><Relationship Id="rId2" Type="http://schemas.openxmlformats.org/officeDocument/2006/relationships/hyperlink" Target="https://documentation.calpads.org/Reports/EOY4/Report17.4_PostsecondaryStatusStudentList/" TargetMode="External"/><Relationship Id="rId1" Type="http://schemas.openxmlformats.org/officeDocument/2006/relationships/hyperlink" Target="https://documentation.calpads.org/Reports/EOY4/Report17.3_PostsecondarySurveyOutcomeforSWDsCount/" TargetMode="External"/></Relationships>
</file>

<file path=ppt/diagrams/_rels/data32.xml.rels><?xml version="1.0" encoding="UTF-8" standalone="yes"?>
<Relationships xmlns="http://schemas.openxmlformats.org/package/2006/relationships"><Relationship Id="rId2" Type="http://schemas.openxmlformats.org/officeDocument/2006/relationships/hyperlink" Target="https://documentation.calpads.org/Reports/EOY4/Report16.1_StudentswithDisabilities/" TargetMode="External"/><Relationship Id="rId1" Type="http://schemas.openxmlformats.org/officeDocument/2006/relationships/hyperlink" Target="https://documentation.calpads.org/Reports/EOY4/Report16.12_StudentswithDisabilities-EducationPlanbyPrimaryDisability(EOY4)/" TargetMode="External"/></Relationships>
</file>

<file path=ppt/diagrams/_rels/data33.xml.rels><?xml version="1.0" encoding="UTF-8" standalone="yes"?>
<Relationships xmlns="http://schemas.openxmlformats.org/package/2006/relationships"><Relationship Id="rId1" Type="http://schemas.openxmlformats.org/officeDocument/2006/relationships/hyperlink" Target="https://documentation.calpads.org/Reports/EOY4/Report16.13_StudentswithDisabilities%E2%80%93CountbyFederalSetting(EOY4)/" TargetMode="External"/></Relationships>
</file>

<file path=ppt/diagrams/_rels/data34.xml.rels><?xml version="1.0" encoding="UTF-8" standalone="yes"?>
<Relationships xmlns="http://schemas.openxmlformats.org/package/2006/relationships"><Relationship Id="rId1" Type="http://schemas.openxmlformats.org/officeDocument/2006/relationships/hyperlink" Target="https://documentation.calpads.org/Reports/Fall1/Report16.14_StudentswithDisabilities-PlanStudentList(Fall%201)/" TargetMode="External"/></Relationships>
</file>

<file path=ppt/diagrams/_rels/data35.xml.rels><?xml version="1.0" encoding="UTF-8" standalone="yes"?>
<Relationships xmlns="http://schemas.openxmlformats.org/package/2006/relationships"><Relationship Id="rId2" Type="http://schemas.openxmlformats.org/officeDocument/2006/relationships/hyperlink" Target="https://documentation.calpads.org/Reports/SnapshotODSReports/docs/Reports/EOY4/Report16.23_Non-participationStudentList(EOY4)/" TargetMode="External"/><Relationship Id="rId1" Type="http://schemas.openxmlformats.org/officeDocument/2006/relationships/hyperlink" Target="https://documentation.calpads.org/Reports/EOY4/Report16.22_Non-participationCount(EOY4)/" TargetMode="External"/></Relationships>
</file>

<file path=ppt/diagrams/_rels/data36.xml.rels><?xml version="1.0" encoding="UTF-8" standalone="yes"?>
<Relationships xmlns="http://schemas.openxmlformats.org/package/2006/relationships"><Relationship Id="rId1" Type="http://schemas.openxmlformats.org/officeDocument/2006/relationships/image" Target="../media/image44.jpeg"/></Relationships>
</file>

<file path=ppt/diagrams/_rels/data39.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ata40.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ata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ata8.xml.rels><?xml version="1.0" encoding="UTF-8" standalone="yes"?>
<Relationships xmlns="http://schemas.openxmlformats.org/package/2006/relationships"><Relationship Id="rId1" Type="http://schemas.openxmlformats.org/officeDocument/2006/relationships/hyperlink" Target="https://documentation.calpads.org/Reports/EOY2/Report5.1_ProgramParticipantsCount/" TargetMode="External"/></Relationships>
</file>

<file path=ppt/diagrams/_rels/data9.xml.rels><?xml version="1.0" encoding="UTF-8" standalone="yes"?>
<Relationships xmlns="http://schemas.openxmlformats.org/package/2006/relationships"><Relationship Id="rId1" Type="http://schemas.openxmlformats.org/officeDocument/2006/relationships/hyperlink" Target="https://documentation.calpads.org/Reports/EOY2/Report5.2_ProgramParticipantsNCLBTitleIPartABasicTargetedEducationServices/" TargetMode="External"/></Relationships>
</file>

<file path=ppt/diagrams/_rels/drawing10.xml.rels><?xml version="1.0" encoding="UTF-8" standalone="yes"?>
<Relationships xmlns="http://schemas.openxmlformats.org/package/2006/relationships"><Relationship Id="rId1" Type="http://schemas.openxmlformats.org/officeDocument/2006/relationships/hyperlink" Target="https://documentation.calpads.org/Reports/EOY2/Report5.3_ProgramParticipantsStudentList/" TargetMode="External"/></Relationships>
</file>

<file path=ppt/diagrams/_rels/drawing12.xml.rels><?xml version="1.0" encoding="UTF-8" standalone="yes"?>
<Relationships xmlns="http://schemas.openxmlformats.org/package/2006/relationships"><Relationship Id="rId1" Type="http://schemas.openxmlformats.org/officeDocument/2006/relationships/image" Target="../media/image39.jpg"/></Relationships>
</file>

<file path=ppt/diagrams/_rels/drawing15.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rawing16.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rawing17.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rawing18.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rawing19.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rawing20.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rawing21.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rawing22.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rawing23.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rawing24.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rawing25.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rawing27.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31.xml.rels><?xml version="1.0" encoding="UTF-8" standalone="yes"?>
<Relationships xmlns="http://schemas.openxmlformats.org/package/2006/relationships"><Relationship Id="rId2" Type="http://schemas.openxmlformats.org/officeDocument/2006/relationships/hyperlink" Target="https://documentation.calpads.org/Reports/EOY4/Report17.4_PostsecondaryStatusStudentList/" TargetMode="External"/><Relationship Id="rId1" Type="http://schemas.openxmlformats.org/officeDocument/2006/relationships/hyperlink" Target="https://documentation.calpads.org/Reports/EOY4/Report17.3_PostsecondarySurveyOutcomeforSWDsCount/" TargetMode="External"/></Relationships>
</file>

<file path=ppt/diagrams/_rels/drawing32.xml.rels><?xml version="1.0" encoding="UTF-8" standalone="yes"?>
<Relationships xmlns="http://schemas.openxmlformats.org/package/2006/relationships"><Relationship Id="rId2" Type="http://schemas.openxmlformats.org/officeDocument/2006/relationships/hyperlink" Target="https://documentation.calpads.org/Reports/EOY4/Report16.1_StudentswithDisabilities/" TargetMode="External"/><Relationship Id="rId1" Type="http://schemas.openxmlformats.org/officeDocument/2006/relationships/hyperlink" Target="https://documentation.calpads.org/Reports/EOY4/Report16.12_StudentswithDisabilities-EducationPlanbyPrimaryDisability(EOY4)/" TargetMode="External"/></Relationships>
</file>

<file path=ppt/diagrams/_rels/drawing33.xml.rels><?xml version="1.0" encoding="UTF-8" standalone="yes"?>
<Relationships xmlns="http://schemas.openxmlformats.org/package/2006/relationships"><Relationship Id="rId1" Type="http://schemas.openxmlformats.org/officeDocument/2006/relationships/hyperlink" Target="https://documentation.calpads.org/Reports/EOY4/Report16.13_StudentswithDisabilities%E2%80%93CountbyFederalSetting(EOY4)/" TargetMode="External"/></Relationships>
</file>

<file path=ppt/diagrams/_rels/drawing34.xml.rels><?xml version="1.0" encoding="UTF-8" standalone="yes"?>
<Relationships xmlns="http://schemas.openxmlformats.org/package/2006/relationships"><Relationship Id="rId1" Type="http://schemas.openxmlformats.org/officeDocument/2006/relationships/hyperlink" Target="https://documentation.calpads.org/Reports/Fall1/Report16.14_StudentswithDisabilities-PlanStudentList(Fall%201)/" TargetMode="External"/></Relationships>
</file>

<file path=ppt/diagrams/_rels/drawing35.xml.rels><?xml version="1.0" encoding="UTF-8" standalone="yes"?>
<Relationships xmlns="http://schemas.openxmlformats.org/package/2006/relationships"><Relationship Id="rId2" Type="http://schemas.openxmlformats.org/officeDocument/2006/relationships/hyperlink" Target="https://documentation.calpads.org/Reports/SnapshotODSReports/docs/Reports/EOY4/Report16.23_Non-participationStudentList(EOY4)/" TargetMode="External"/><Relationship Id="rId1" Type="http://schemas.openxmlformats.org/officeDocument/2006/relationships/hyperlink" Target="https://documentation.calpads.org/Reports/EOY4/Report16.22_Non-participationCount(EOY4)/" TargetMode="External"/></Relationships>
</file>

<file path=ppt/diagrams/_rels/drawing36.xml.rels><?xml version="1.0" encoding="UTF-8" standalone="yes"?>
<Relationships xmlns="http://schemas.openxmlformats.org/package/2006/relationships"><Relationship Id="rId1" Type="http://schemas.openxmlformats.org/officeDocument/2006/relationships/image" Target="../media/image44.jpeg"/></Relationships>
</file>

<file path=ppt/diagrams/_rels/drawing39.xml.rels><?xml version="1.0" encoding="UTF-8" standalone="yes"?>
<Relationships xmlns="http://schemas.openxmlformats.org/package/2006/relationships"><Relationship Id="rId3" Type="http://schemas.openxmlformats.org/officeDocument/2006/relationships/hyperlink" Target="https://documentation.calpads.org/Reports/EOY1/Report3.11_CourseSectionsCompletedStudentList/" TargetMode="External"/><Relationship Id="rId2" Type="http://schemas.openxmlformats.org/officeDocument/2006/relationships/hyperlink" Target="https://documentation.calpads.org/Reports/EOY1/Report3.10_CourseSectionsCompleted/" TargetMode="External"/><Relationship Id="rId1" Type="http://schemas.openxmlformats.org/officeDocument/2006/relationships/hyperlink" Target="https://documentation.calpads.org/Reports/EOY1/Report3.9_CourseSectionsCompleted/" TargetMode="External"/></Relationships>
</file>

<file path=ppt/diagrams/_rels/drawing40.xml.rels><?xml version="1.0" encoding="UTF-8" standalone="yes"?>
<Relationships xmlns="http://schemas.openxmlformats.org/package/2006/relationships"><Relationship Id="rId1" Type="http://schemas.openxmlformats.org/officeDocument/2006/relationships/hyperlink" Target="https://documentation.calpads.org/Reports/EOY1/Report3.16_EducationalOptionsCourseCompletionStudentCount/" TargetMode="External"/></Relationships>
</file>

<file path=ppt/diagrams/_rels/drawing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rawing8.xml.rels><?xml version="1.0" encoding="UTF-8" standalone="yes"?>
<Relationships xmlns="http://schemas.openxmlformats.org/package/2006/relationships"><Relationship Id="rId1" Type="http://schemas.openxmlformats.org/officeDocument/2006/relationships/hyperlink" Target="https://documentation.calpads.org/Reports/EOY2/Report5.1_ProgramParticipantsCount/" TargetMode="External"/></Relationships>
</file>

<file path=ppt/diagrams/_rels/drawing9.xml.rels><?xml version="1.0" encoding="UTF-8" standalone="yes"?>
<Relationships xmlns="http://schemas.openxmlformats.org/package/2006/relationships"><Relationship Id="rId1" Type="http://schemas.openxmlformats.org/officeDocument/2006/relationships/hyperlink" Target="https://documentation.calpads.org/Reports/EOY2/Report5.2_ProgramParticipantsNCLBTitleIPartABasicTargetedEducationService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dirty="0">
              <a:solidFill>
                <a:schemeClr val="bg1"/>
              </a:solidFill>
              <a:latin typeface="Arial Black"/>
            </a:rPr>
            <a:t>Introduction</a:t>
          </a:r>
          <a:endParaRPr lang="en-US" dirty="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custT="1"/>
      <dgm:spPr>
        <a:noFill/>
      </dgm:spPr>
      <dgm:t>
        <a:bodyPr/>
        <a:lstStyle/>
        <a:p>
          <a:pPr rtl="0"/>
          <a:r>
            <a:rPr lang="en-US" altLang="en-US" sz="1600" b="0" dirty="0">
              <a:solidFill>
                <a:schemeClr val="tx1"/>
              </a:solidFill>
            </a:rPr>
            <a:t>System Overview</a:t>
          </a:r>
          <a:endParaRPr lang="en-US" sz="1600" b="0" dirty="0">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dirty="0">
              <a:latin typeface="Arial Black"/>
            </a:rPr>
            <a:t>Basics</a:t>
          </a:r>
          <a:endParaRPr lang="en-US" dirty="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64DD7311-3C08-43C3-A8D9-110A64BB38A9}">
      <dgm:prSet phldrT="[Text]" custT="1"/>
      <dgm:spPr>
        <a:noFill/>
        <a:ln>
          <a:solidFill>
            <a:schemeClr val="accent1"/>
          </a:solidFill>
        </a:ln>
      </dgm:spPr>
      <dgm:t>
        <a:bodyPr/>
        <a:lstStyle/>
        <a:p>
          <a:r>
            <a:rPr lang="en-US" sz="1600" b="0" dirty="0"/>
            <a:t>Submission: Data Population</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custT="1"/>
      <dgm:spPr/>
      <dgm:t>
        <a:bodyPr/>
        <a:lstStyle/>
        <a:p>
          <a:r>
            <a:rPr lang="en-US" sz="1600" dirty="0"/>
            <a:t>File Type: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0E481DC1-F15C-42F7-B5B7-FA5109090FEF}">
      <dgm:prSet phldrT="[Text]"/>
      <dgm:spPr>
        <a:solidFill>
          <a:srgbClr val="177799"/>
        </a:solidFill>
      </dgm:spPr>
      <dgm:t>
        <a:bodyPr/>
        <a:lstStyle/>
        <a:p>
          <a:r>
            <a:rPr lang="en-US" b="1" dirty="0"/>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custT="1"/>
      <dgm:spPr>
        <a:noFill/>
        <a:ln w="12700">
          <a:solidFill>
            <a:schemeClr val="accent1"/>
          </a:solidFill>
        </a:ln>
      </dgm:spPr>
      <dgm:t>
        <a:bodyPr anchor="ctr"/>
        <a:lstStyle/>
        <a:p>
          <a:pPr algn="ctr"/>
          <a:r>
            <a:rPr lang="en-US" sz="1600" dirty="0"/>
            <a:t>Fall 1-2 Reporting and Certification</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0B0556BB-1EE8-408C-9ED0-D6D3A79807FA}">
      <dgm:prSet phldrT="[Text]" custT="1"/>
      <dgm:spPr>
        <a:solidFill>
          <a:schemeClr val="accent2">
            <a:lumMod val="60000"/>
            <a:lumOff val="40000"/>
            <a:alpha val="90000"/>
          </a:schemeClr>
        </a:solidFill>
      </dgm:spPr>
      <dgm:t>
        <a:bodyPr anchor="ctr"/>
        <a:lstStyle/>
        <a:p>
          <a:pPr algn="ctr">
            <a:buNone/>
          </a:pPr>
          <a:r>
            <a:rPr lang="en-US" sz="1600" dirty="0"/>
            <a:t>EOY 1-4 Reporting and Certification</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AD37D249-B5FA-4C9A-A54C-E2C276BBE1F3}">
      <dgm:prSet phldrT="[Text]"/>
      <dgm:spPr>
        <a:solidFill>
          <a:srgbClr val="008986"/>
        </a:solidFill>
      </dgm:spPr>
      <dgm:t>
        <a:bodyPr/>
        <a:lstStyle/>
        <a:p>
          <a:r>
            <a:rPr lang="en-US" b="1" dirty="0"/>
            <a:t>Skill Building</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custT="1"/>
      <dgm:spPr/>
      <dgm:t>
        <a:bodyPr/>
        <a:lstStyle/>
        <a:p>
          <a:r>
            <a:rPr lang="en-US" sz="1600" dirty="0"/>
            <a:t>Skill Building</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B9066618-8CD9-48F3-B8EA-21156C5970AA}">
      <dgm:prSet phldrT="[Text]" phldr="0" custT="1"/>
      <dgm:spPr>
        <a:noFill/>
      </dgm:spPr>
      <dgm:t>
        <a:bodyPr/>
        <a:lstStyle/>
        <a:p>
          <a:r>
            <a:rPr lang="en-US" sz="1600" b="0" dirty="0">
              <a:solidFill>
                <a:schemeClr val="tx1"/>
              </a:solidFill>
              <a:latin typeface="+mn-lt"/>
            </a:rPr>
            <a:t>Data Privacy</a:t>
          </a:r>
          <a:endParaRPr lang="en-US" sz="1600" b="0" dirty="0">
            <a:solidFill>
              <a:schemeClr val="tx1"/>
            </a:solidFill>
          </a:endParaRPr>
        </a:p>
      </dgm:t>
    </dgm:pt>
    <dgm:pt modelId="{ACF18B79-F59A-4C8C-9D75-71811888B9E2}" type="parTrans" cxnId="{88CFAE2B-D4C4-439A-A93A-65DCA1AC1228}">
      <dgm:prSet/>
      <dgm:spPr/>
      <dgm:t>
        <a:bodyPr/>
        <a:lstStyle/>
        <a:p>
          <a:endParaRPr lang="en-US"/>
        </a:p>
      </dgm:t>
    </dgm:pt>
    <dgm:pt modelId="{8CF29508-8752-4AF9-82A6-E9B7A7E921E0}" type="sibTrans" cxnId="{88CFAE2B-D4C4-439A-A93A-65DCA1AC1228}">
      <dgm:prSet/>
      <dgm:spPr/>
      <dgm:t>
        <a:bodyPr/>
        <a:lstStyle/>
        <a:p>
          <a:endParaRPr lang="en-US"/>
        </a:p>
      </dgm:t>
    </dgm:pt>
    <dgm:pt modelId="{87CE2151-A147-4EB9-93E3-3BFB2CFAB326}">
      <dgm:prSet phldrT="[Text]"/>
      <dgm:spPr/>
      <dgm:t>
        <a:bodyPr/>
        <a:lstStyle/>
        <a:p>
          <a:r>
            <a:rPr lang="en-US" b="1" dirty="0"/>
            <a:t>Data Population</a:t>
          </a:r>
        </a:p>
      </dgm:t>
    </dgm:pt>
    <dgm:pt modelId="{BA5306DA-3F97-4870-A0A0-EF3F34782110}" type="parTrans" cxnId="{6D269DAB-501B-44A2-850A-604C24C3D421}">
      <dgm:prSet/>
      <dgm:spPr/>
      <dgm:t>
        <a:bodyPr/>
        <a:lstStyle/>
        <a:p>
          <a:endParaRPr lang="en-US"/>
        </a:p>
      </dgm:t>
    </dgm:pt>
    <dgm:pt modelId="{8E3CBFE4-521D-43E8-ABC0-06867E8F9765}" type="sibTrans" cxnId="{6D269DAB-501B-44A2-850A-604C24C3D421}">
      <dgm:prSet/>
      <dgm:spPr/>
      <dgm:t>
        <a:bodyPr/>
        <a:lstStyle/>
        <a:p>
          <a:endParaRPr lang="en-US"/>
        </a:p>
      </dgm:t>
    </dgm:pt>
    <dgm:pt modelId="{4AED50ED-B46A-5949-9AC4-E461C0B8AEBD}">
      <dgm:prSet phldrT="[Text]" custT="1"/>
      <dgm:spPr/>
      <dgm:t>
        <a:bodyPr/>
        <a:lstStyle/>
        <a:p>
          <a:r>
            <a:rPr lang="en-US" sz="1600" dirty="0"/>
            <a:t>CALPADS Basics</a:t>
          </a:r>
        </a:p>
      </dgm:t>
    </dgm:pt>
    <dgm:pt modelId="{6CF4C0EB-5110-E54C-B32B-9287F14FAD29}" type="parTrans" cxnId="{A34C4DA7-994C-E241-9518-2428F6F0F7B4}">
      <dgm:prSet/>
      <dgm:spPr/>
      <dgm:t>
        <a:bodyPr/>
        <a:lstStyle/>
        <a:p>
          <a:endParaRPr lang="en-US"/>
        </a:p>
      </dgm:t>
    </dgm:pt>
    <dgm:pt modelId="{70D8D119-9A97-744D-8A61-915B6B3F9174}" type="sibTrans" cxnId="{A34C4DA7-994C-E241-9518-2428F6F0F7B4}">
      <dgm:prSet/>
      <dgm:spPr/>
      <dgm:t>
        <a:bodyPr/>
        <a:lstStyle/>
        <a:p>
          <a:endParaRPr lang="en-US"/>
        </a:p>
      </dgm:t>
    </dgm:pt>
    <dgm:pt modelId="{D79267C7-AEEB-D748-8B33-2E55DBF3D274}">
      <dgm:prSet phldrT="[Text]" custT="1"/>
      <dgm:spPr/>
      <dgm:t>
        <a:bodyPr/>
        <a:lstStyle/>
        <a:p>
          <a:r>
            <a:rPr lang="en-US" sz="1600" dirty="0"/>
            <a:t>CALPADS Basics (SELPA)</a:t>
          </a:r>
        </a:p>
      </dgm:t>
    </dgm:pt>
    <dgm:pt modelId="{17856E23-FC32-E644-A7B2-7359B5DA8D44}" type="parTrans" cxnId="{D6D0CCCD-E422-B342-A63D-D3F399EBF4CC}">
      <dgm:prSet/>
      <dgm:spPr/>
      <dgm:t>
        <a:bodyPr/>
        <a:lstStyle/>
        <a:p>
          <a:endParaRPr lang="en-US"/>
        </a:p>
      </dgm:t>
    </dgm:pt>
    <dgm:pt modelId="{01AE63F0-0FE2-1349-8E3B-FE3775BA3232}" type="sibTrans" cxnId="{D6D0CCCD-E422-B342-A63D-D3F399EBF4CC}">
      <dgm:prSet/>
      <dgm:spPr/>
      <dgm:t>
        <a:bodyPr/>
        <a:lstStyle/>
        <a:p>
          <a:endParaRPr lang="en-US"/>
        </a:p>
      </dgm:t>
    </dgm:pt>
    <dgm:pt modelId="{8140BA73-33B6-C942-9498-C6CF12E744FF}">
      <dgm:prSet phldrT="[Text]" custT="1"/>
      <dgm:spPr>
        <a:noFill/>
      </dgm:spPr>
      <dgm:t>
        <a:bodyPr anchor="ctr"/>
        <a:lstStyle/>
        <a:p>
          <a:pPr algn="ctr">
            <a:buNone/>
          </a:pPr>
          <a:r>
            <a:rPr lang="en-US" sz="1600" dirty="0"/>
            <a:t>4 Year Cohort</a:t>
          </a:r>
        </a:p>
      </dgm:t>
    </dgm:pt>
    <dgm:pt modelId="{4C49CB04-1924-8841-95CA-56DBF7CE45E8}" type="parTrans" cxnId="{6471A6AE-AACB-CE4A-B2C2-1DD29EE06CAB}">
      <dgm:prSet/>
      <dgm:spPr/>
      <dgm:t>
        <a:bodyPr/>
        <a:lstStyle/>
        <a:p>
          <a:endParaRPr lang="en-US"/>
        </a:p>
      </dgm:t>
    </dgm:pt>
    <dgm:pt modelId="{444A83B5-16F0-6248-A841-A8BB0152839D}" type="sibTrans" cxnId="{6471A6AE-AACB-CE4A-B2C2-1DD29EE06CAB}">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0"/>
      <dgm:spPr/>
    </dgm:pt>
    <dgm:pt modelId="{4BB4FA0D-A3EE-4B3C-ABD2-31ECDD2EEEF7}" type="pres">
      <dgm:prSet presAssocID="{10582A1E-161D-4A1E-B435-2D664E6E7C81}" presName="childText" presStyleLbl="bgAcc1" presStyleIdx="0" presStyleCnt="10"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0"/>
      <dgm:spPr/>
    </dgm:pt>
    <dgm:pt modelId="{CF4A67DC-E8C6-40BD-889F-8D162005B4EC}" type="pres">
      <dgm:prSet presAssocID="{B9066618-8CD9-48F3-B8EA-21156C5970AA}" presName="childText" presStyleLbl="bgAcc1" presStyleIdx="1" presStyleCnt="10"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0"/>
      <dgm:spPr/>
    </dgm:pt>
    <dgm:pt modelId="{BBC00284-0FF7-6D49-8F23-04B81E99827C}" type="pres">
      <dgm:prSet presAssocID="{4AED50ED-B46A-5949-9AC4-E461C0B8AEBD}" presName="childText" presStyleLbl="bgAcc1" presStyleIdx="2" presStyleCnt="10" custScaleX="176056">
        <dgm:presLayoutVars>
          <dgm:bulletEnabled val="1"/>
        </dgm:presLayoutVars>
      </dgm:prSet>
      <dgm:spPr/>
    </dgm:pt>
    <dgm:pt modelId="{EB91547C-B25F-134E-91E4-FC75225187FE}" type="pres">
      <dgm:prSet presAssocID="{17856E23-FC32-E644-A7B2-7359B5DA8D44}" presName="Name13" presStyleLbl="parChTrans1D2" presStyleIdx="3" presStyleCnt="10"/>
      <dgm:spPr/>
    </dgm:pt>
    <dgm:pt modelId="{E343B3E2-F1B3-304B-91EB-353625664808}" type="pres">
      <dgm:prSet presAssocID="{D79267C7-AEEB-D748-8B33-2E55DBF3D274}" presName="childText" presStyleLbl="bgAcc1" presStyleIdx="3" presStyleCnt="10"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0"/>
      <dgm:spPr/>
    </dgm:pt>
    <dgm:pt modelId="{546ECB60-046F-4CF9-9B5E-F93F82D7EAFE}" type="pres">
      <dgm:prSet presAssocID="{64DD7311-3C08-43C3-A8D9-110A64BB38A9}" presName="childText" presStyleLbl="bgAcc1" presStyleIdx="4" presStyleCnt="10"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0"/>
      <dgm:spPr/>
    </dgm:pt>
    <dgm:pt modelId="{4827375E-E928-403A-9330-1B77E628E211}" type="pres">
      <dgm:prSet presAssocID="{B7799AF1-D484-486D-9DAB-325E821F59A3}" presName="childText" presStyleLbl="bgAcc1" presStyleIdx="5" presStyleCnt="10"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0"/>
      <dgm:spPr/>
    </dgm:pt>
    <dgm:pt modelId="{D77A57CC-CC10-4EA0-A543-C71B877A1F73}" type="pres">
      <dgm:prSet presAssocID="{9E6FEBFF-C7CB-409D-9451-F4384C60EADB}" presName="childText" presStyleLbl="bgAcc1" presStyleIdx="6" presStyleCnt="10" custScaleX="184453" custScaleY="120323">
        <dgm:presLayoutVars>
          <dgm:bulletEnabled val="1"/>
        </dgm:presLayoutVars>
      </dgm:prSet>
      <dgm:spPr/>
    </dgm:pt>
    <dgm:pt modelId="{DF13BE71-12D8-4C6D-98B0-E887EFA96535}" type="pres">
      <dgm:prSet presAssocID="{FE9ABBC9-2ACF-4BF1-9447-A626A59E1D64}" presName="Name13" presStyleLbl="parChTrans1D2" presStyleIdx="7" presStyleCnt="10"/>
      <dgm:spPr/>
    </dgm:pt>
    <dgm:pt modelId="{ADBCA7FD-4696-404B-8581-2010A10D6EAD}" type="pres">
      <dgm:prSet presAssocID="{0B0556BB-1EE8-408C-9ED0-D6D3A79807FA}" presName="childText" presStyleLbl="bgAcc1" presStyleIdx="7" presStyleCnt="10" custScaleX="190862" custScaleY="136350">
        <dgm:presLayoutVars>
          <dgm:bulletEnabled val="1"/>
        </dgm:presLayoutVars>
      </dgm:prSet>
      <dgm:spPr/>
    </dgm:pt>
    <dgm:pt modelId="{3909728C-C39F-3649-970B-EC4820128263}" type="pres">
      <dgm:prSet presAssocID="{4C49CB04-1924-8841-95CA-56DBF7CE45E8}" presName="Name13" presStyleLbl="parChTrans1D2" presStyleIdx="8" presStyleCnt="10"/>
      <dgm:spPr/>
    </dgm:pt>
    <dgm:pt modelId="{AE95644B-06D1-734B-8F6F-2AFD77F73C8D}" type="pres">
      <dgm:prSet presAssocID="{8140BA73-33B6-C942-9498-C6CF12E744FF}" presName="childText" presStyleLbl="bgAcc1" presStyleIdx="8" presStyleCnt="10"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9" presStyleCnt="10"/>
      <dgm:spPr/>
    </dgm:pt>
    <dgm:pt modelId="{3B815452-5C52-4C45-BACC-4A23F47BF82F}" type="pres">
      <dgm:prSet presAssocID="{1840CCAF-81EF-484D-A4C6-B34E41136218}" presName="childText" presStyleLbl="bgAcc1" presStyleIdx="9" presStyleCnt="10"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1"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A9D3D255-A2AF-44D5-AFB6-0C8AAD57DF4A}" srcId="{87CE2151-A147-4EB9-93E3-3BFB2CFAB326}" destId="{B7799AF1-D484-486D-9DAB-325E821F59A3}" srcOrd="1" destOrd="0" parTransId="{F3B74A81-CA8D-4FB5-8287-77E49AF43BE0}" sibTransId="{E1461868-B11F-4B16-806B-DA754AF3F35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B3F52E6D-53CE-4948-829E-DAD85B8F262F}" type="presOf" srcId="{6CF4C0EB-5110-E54C-B32B-9287F14FAD29}" destId="{F5C8E4DE-47F2-D641-A048-18660726E6C2}"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2"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F130B360-F9F9-48E5-ABCB-FA62E1ACAF9E}" type="presParOf" srcId="{7A2117DC-6B9E-4A9F-9ECC-E5849117781A}" destId="{DF13BE71-12D8-4C6D-98B0-E887EFA96535}" srcOrd="2" destOrd="0" presId="urn:microsoft.com/office/officeart/2005/8/layout/hierarchy3"/>
    <dgm:cxn modelId="{864929A1-9EE9-41E1-BEF2-33CF076EF511}" type="presParOf" srcId="{7A2117DC-6B9E-4A9F-9ECC-E5849117781A}" destId="{ADBCA7FD-4696-404B-8581-2010A10D6EAD}" srcOrd="3" destOrd="0" presId="urn:microsoft.com/office/officeart/2005/8/layout/hierarchy3"/>
    <dgm:cxn modelId="{93C84922-B6D5-F241-A789-2CD96834BBC2}" type="presParOf" srcId="{7A2117DC-6B9E-4A9F-9ECC-E5849117781A}" destId="{3909728C-C39F-3649-970B-EC4820128263}" srcOrd="4" destOrd="0" presId="urn:microsoft.com/office/officeart/2005/8/layout/hierarchy3"/>
    <dgm:cxn modelId="{0087E30D-4255-0D48-A676-63053C441BAE}" type="presParOf" srcId="{7A2117DC-6B9E-4A9F-9ECC-E5849117781A}" destId="{AE95644B-06D1-734B-8F6F-2AFD77F73C8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15B"/>
        </a:solidFill>
        <a:ln>
          <a:solidFill>
            <a:schemeClr val="bg1"/>
          </a:solidFill>
        </a:ln>
        <a:effectLst>
          <a:outerShdw blurRad="63500" algn="ctr" rotWithShape="0">
            <a:prstClr val="black">
              <a:alpha val="40000"/>
            </a:prstClr>
          </a:outerShdw>
        </a:effectLst>
      </dgm:spPr>
      <dgm:t>
        <a:bodyPr/>
        <a:lstStyle/>
        <a:p>
          <a:r>
            <a:rPr lang="en-US" sz="1400" b="1">
              <a:solidFill>
                <a:schemeClr val="bg1"/>
              </a:solidFill>
            </a:rPr>
            <a:t>Report 5.3</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custT="1"/>
      <dgm:spPr>
        <a:ln>
          <a:solidFill>
            <a:srgbClr val="FF715B"/>
          </a:solidFill>
        </a:ln>
      </dgm:spPr>
      <dgm:t>
        <a:bodyPr/>
        <a:lstStyle/>
        <a:p>
          <a:r>
            <a:rPr lang="en-US" sz="1400" dirty="0">
              <a:hlinkClick xmlns:r="http://schemas.openxmlformats.org/officeDocument/2006/relationships" r:id="rId1"/>
            </a:rPr>
            <a:t>Program Participants - Count</a:t>
          </a:r>
          <a:endParaRPr lang="en-US" sz="1400" dirty="0"/>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custScaleX="120482" custScaleY="55781" custLinFactNeighborX="-5142" custLinFactNeighborY="-23384">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AB42DB-D565-4E71-915F-F016C08DF7C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3A0A36D-ED2E-D94D-9FCE-8A80A9BB23FF}">
      <dgm:prSet custT="1"/>
      <dgm:spPr>
        <a:solidFill>
          <a:schemeClr val="bg1">
            <a:alpha val="40000"/>
          </a:schemeClr>
        </a:solidFill>
      </dgm:spPr>
      <dgm:t>
        <a:bodyPr/>
        <a:lstStyle/>
        <a:p>
          <a:pPr>
            <a:buNone/>
          </a:pPr>
          <a:r>
            <a:rPr lang="en-US" sz="2800" dirty="0"/>
            <a:t>FEDERAL &amp; STATE</a:t>
          </a:r>
        </a:p>
      </dgm:t>
    </dgm:pt>
    <dgm:pt modelId="{38B02B3C-A698-EB49-924A-A0E9AFDAECBC}" type="parTrans" cxnId="{F6106F27-7B48-0347-ADE2-3AE1BDD0DE30}">
      <dgm:prSet/>
      <dgm:spPr/>
      <dgm:t>
        <a:bodyPr/>
        <a:lstStyle/>
        <a:p>
          <a:endParaRPr lang="en-US"/>
        </a:p>
      </dgm:t>
    </dgm:pt>
    <dgm:pt modelId="{7033C3B6-BB76-9B45-95FE-32BAD1EB26E5}" type="sibTrans" cxnId="{F6106F27-7B48-0347-ADE2-3AE1BDD0DE30}">
      <dgm:prSet/>
      <dgm:spPr/>
      <dgm:t>
        <a:bodyPr/>
        <a:lstStyle/>
        <a:p>
          <a:endParaRPr lang="en-US"/>
        </a:p>
      </dgm:t>
    </dgm:pt>
    <dgm:pt modelId="{8A7AF19E-1710-874F-AB29-F57EECCCED80}">
      <dgm:prSet custT="1"/>
      <dgm:spPr>
        <a:solidFill>
          <a:schemeClr val="bg1">
            <a:alpha val="40000"/>
          </a:schemeClr>
        </a:solidFill>
        <a:ln>
          <a:solidFill>
            <a:schemeClr val="accent6">
              <a:lumMod val="50000"/>
            </a:schemeClr>
          </a:solidFill>
        </a:ln>
      </dgm:spPr>
      <dgm:t>
        <a:bodyPr/>
        <a:lstStyle/>
        <a:p>
          <a:r>
            <a:rPr lang="en-US" sz="2400" dirty="0">
              <a:solidFill>
                <a:srgbClr val="42C1BD"/>
              </a:solidFill>
            </a:rPr>
            <a:t>Incidents</a:t>
          </a:r>
        </a:p>
      </dgm:t>
    </dgm:pt>
    <dgm:pt modelId="{79EA0C35-C601-1149-B629-A84D08B7EE3B}" type="parTrans" cxnId="{5F09AD3C-311B-3841-B0AE-B207D9CEF3E5}">
      <dgm:prSet/>
      <dgm:spPr/>
      <dgm:t>
        <a:bodyPr/>
        <a:lstStyle/>
        <a:p>
          <a:endParaRPr lang="en-US"/>
        </a:p>
      </dgm:t>
    </dgm:pt>
    <dgm:pt modelId="{665725BC-B43A-2740-81F1-F4141D2794E1}" type="sibTrans" cxnId="{5F09AD3C-311B-3841-B0AE-B207D9CEF3E5}">
      <dgm:prSet/>
      <dgm:spPr/>
      <dgm:t>
        <a:bodyPr/>
        <a:lstStyle/>
        <a:p>
          <a:endParaRPr lang="en-US"/>
        </a:p>
      </dgm:t>
    </dgm:pt>
    <dgm:pt modelId="{FF4E07E2-6550-FF45-B371-E86BFA3A94D6}">
      <dgm:prSet custT="1"/>
      <dgm:spPr>
        <a:solidFill>
          <a:schemeClr val="bg1">
            <a:alpha val="40000"/>
          </a:schemeClr>
        </a:solidFill>
        <a:ln>
          <a:solidFill>
            <a:schemeClr val="accent6">
              <a:lumMod val="50000"/>
            </a:schemeClr>
          </a:solidFill>
        </a:ln>
      </dgm:spPr>
      <dgm:t>
        <a:bodyPr/>
        <a:lstStyle/>
        <a:p>
          <a:pPr>
            <a:buFont typeface="Arial" panose="020B0604020202020204" pitchFamily="34" charset="0"/>
            <a:buChar char="•"/>
          </a:pPr>
          <a:r>
            <a:rPr lang="en-US" sz="1800" dirty="0"/>
            <a:t>Use of Physical Restraint</a:t>
          </a:r>
        </a:p>
      </dgm:t>
    </dgm:pt>
    <dgm:pt modelId="{DD2DFBB6-D7C2-F04F-9A90-67EC65A6151C}" type="parTrans" cxnId="{253035C4-EC7A-5142-B86D-4FECBBE68744}">
      <dgm:prSet/>
      <dgm:spPr/>
      <dgm:t>
        <a:bodyPr/>
        <a:lstStyle/>
        <a:p>
          <a:endParaRPr lang="en-US"/>
        </a:p>
      </dgm:t>
    </dgm:pt>
    <dgm:pt modelId="{8DB40171-9093-A94C-B304-2D589BE76F9A}" type="sibTrans" cxnId="{253035C4-EC7A-5142-B86D-4FECBBE68744}">
      <dgm:prSet/>
      <dgm:spPr/>
      <dgm:t>
        <a:bodyPr/>
        <a:lstStyle/>
        <a:p>
          <a:endParaRPr lang="en-US"/>
        </a:p>
      </dgm:t>
    </dgm:pt>
    <dgm:pt modelId="{C79D2DB1-899A-7747-8BCB-F194FF7F1658}">
      <dgm:prSet custT="1"/>
      <dgm:spPr>
        <a:solidFill>
          <a:schemeClr val="bg1">
            <a:alpha val="40000"/>
          </a:schemeClr>
        </a:solidFill>
        <a:ln>
          <a:solidFill>
            <a:schemeClr val="accent6">
              <a:lumMod val="50000"/>
            </a:schemeClr>
          </a:solidFill>
        </a:ln>
      </dgm:spPr>
      <dgm:t>
        <a:bodyPr/>
        <a:lstStyle/>
        <a:p>
          <a:pPr>
            <a:buFont typeface="Arial" panose="020B0604020202020204" pitchFamily="34" charset="0"/>
            <a:buChar char="•"/>
          </a:pPr>
          <a:r>
            <a:rPr lang="en-US" sz="1800" dirty="0"/>
            <a:t>Mechanical Restraint</a:t>
          </a:r>
        </a:p>
      </dgm:t>
    </dgm:pt>
    <dgm:pt modelId="{D5F06F9C-9043-784B-A84B-737EF21011B2}" type="parTrans" cxnId="{C394FC2B-E193-AB43-8769-93311CC44B7A}">
      <dgm:prSet/>
      <dgm:spPr/>
      <dgm:t>
        <a:bodyPr/>
        <a:lstStyle/>
        <a:p>
          <a:endParaRPr lang="en-US"/>
        </a:p>
      </dgm:t>
    </dgm:pt>
    <dgm:pt modelId="{D97FCC5F-6615-894E-979B-8C596D3F41DD}" type="sibTrans" cxnId="{C394FC2B-E193-AB43-8769-93311CC44B7A}">
      <dgm:prSet/>
      <dgm:spPr/>
      <dgm:t>
        <a:bodyPr/>
        <a:lstStyle/>
        <a:p>
          <a:endParaRPr lang="en-US"/>
        </a:p>
      </dgm:t>
    </dgm:pt>
    <dgm:pt modelId="{FBE2302D-085B-0845-A0B3-3A1AFDCCB79F}">
      <dgm:prSet custT="1"/>
      <dgm:spPr>
        <a:solidFill>
          <a:schemeClr val="bg1">
            <a:alpha val="40000"/>
          </a:schemeClr>
        </a:solidFill>
        <a:ln>
          <a:solidFill>
            <a:schemeClr val="accent6">
              <a:lumMod val="50000"/>
            </a:schemeClr>
          </a:solidFill>
        </a:ln>
      </dgm:spPr>
      <dgm:t>
        <a:bodyPr/>
        <a:lstStyle/>
        <a:p>
          <a:r>
            <a:rPr lang="en-US" sz="2200" dirty="0"/>
            <a:t>Statutory Offenses committed</a:t>
          </a:r>
        </a:p>
      </dgm:t>
    </dgm:pt>
    <dgm:pt modelId="{61912385-AB51-6B41-909B-55A0346B70D3}" type="parTrans" cxnId="{8166ACDF-D0D0-8A44-81CD-EA51C746FB88}">
      <dgm:prSet/>
      <dgm:spPr/>
      <dgm:t>
        <a:bodyPr/>
        <a:lstStyle/>
        <a:p>
          <a:endParaRPr lang="en-US"/>
        </a:p>
      </dgm:t>
    </dgm:pt>
    <dgm:pt modelId="{10667FFD-7804-4543-BBC3-CC83E63F7882}" type="sibTrans" cxnId="{8166ACDF-D0D0-8A44-81CD-EA51C746FB88}">
      <dgm:prSet/>
      <dgm:spPr/>
      <dgm:t>
        <a:bodyPr/>
        <a:lstStyle/>
        <a:p>
          <a:endParaRPr lang="en-US"/>
        </a:p>
      </dgm:t>
    </dgm:pt>
    <dgm:pt modelId="{66FF7429-CFA7-994F-B362-C0C9647B3621}">
      <dgm:prSet custT="1"/>
      <dgm:spPr>
        <a:solidFill>
          <a:schemeClr val="bg1">
            <a:alpha val="40000"/>
          </a:schemeClr>
        </a:solidFill>
        <a:ln>
          <a:solidFill>
            <a:schemeClr val="accent6">
              <a:lumMod val="50000"/>
            </a:schemeClr>
          </a:solidFill>
        </a:ln>
      </dgm:spPr>
      <dgm:t>
        <a:bodyPr/>
        <a:lstStyle/>
        <a:p>
          <a:r>
            <a:rPr lang="en-US" sz="2200" dirty="0"/>
            <a:t>Incident Result (one or more)</a:t>
          </a:r>
        </a:p>
      </dgm:t>
    </dgm:pt>
    <dgm:pt modelId="{71CB4CD9-C2E1-9643-8202-591F047F93E9}" type="parTrans" cxnId="{8A879EC9-AF01-E140-96CB-5D6831B7F6C0}">
      <dgm:prSet/>
      <dgm:spPr/>
      <dgm:t>
        <a:bodyPr/>
        <a:lstStyle/>
        <a:p>
          <a:endParaRPr lang="en-US"/>
        </a:p>
      </dgm:t>
    </dgm:pt>
    <dgm:pt modelId="{D242232A-B409-B44E-B825-A15F3C3A1E6C}" type="sibTrans" cxnId="{8A879EC9-AF01-E140-96CB-5D6831B7F6C0}">
      <dgm:prSet/>
      <dgm:spPr/>
      <dgm:t>
        <a:bodyPr/>
        <a:lstStyle/>
        <a:p>
          <a:endParaRPr lang="en-US"/>
        </a:p>
      </dgm:t>
    </dgm:pt>
    <dgm:pt modelId="{90C0A442-6B45-2745-A6E5-761CFEBC3A5B}">
      <dgm:prSet custT="1"/>
      <dgm:spPr>
        <a:solidFill>
          <a:schemeClr val="bg1">
            <a:alpha val="40000"/>
          </a:schemeClr>
        </a:solidFill>
        <a:ln>
          <a:solidFill>
            <a:schemeClr val="accent6">
              <a:lumMod val="50000"/>
            </a:schemeClr>
          </a:solidFill>
        </a:ln>
      </dgm:spPr>
      <dgm:t>
        <a:bodyPr/>
        <a:lstStyle/>
        <a:p>
          <a:r>
            <a:rPr lang="en-US" sz="2200" dirty="0"/>
            <a:t>Student Offense</a:t>
          </a:r>
        </a:p>
      </dgm:t>
    </dgm:pt>
    <dgm:pt modelId="{6EDE3778-1646-284D-944A-D3D56904D174}" type="parTrans" cxnId="{23AD5D74-32F0-CC47-ADB8-92DC44B26E13}">
      <dgm:prSet/>
      <dgm:spPr/>
      <dgm:t>
        <a:bodyPr/>
        <a:lstStyle/>
        <a:p>
          <a:endParaRPr lang="en-US"/>
        </a:p>
      </dgm:t>
    </dgm:pt>
    <dgm:pt modelId="{EC6117F4-0D88-E540-AB97-20F56DD7DD34}" type="sibTrans" cxnId="{23AD5D74-32F0-CC47-ADB8-92DC44B26E13}">
      <dgm:prSet/>
      <dgm:spPr/>
      <dgm:t>
        <a:bodyPr/>
        <a:lstStyle/>
        <a:p>
          <a:endParaRPr lang="en-US"/>
        </a:p>
      </dgm:t>
    </dgm:pt>
    <dgm:pt modelId="{6062C7B1-365B-9646-9CCC-67780B5984BF}">
      <dgm:prSet custT="1"/>
      <dgm:spPr>
        <a:solidFill>
          <a:schemeClr val="bg1">
            <a:alpha val="40000"/>
          </a:schemeClr>
        </a:solidFill>
        <a:ln>
          <a:solidFill>
            <a:schemeClr val="accent6">
              <a:lumMod val="50000"/>
            </a:schemeClr>
          </a:solidFill>
        </a:ln>
      </dgm:spPr>
      <dgm:t>
        <a:bodyPr/>
        <a:lstStyle/>
        <a:p>
          <a:r>
            <a:rPr lang="en-US" sz="2200" i="0" dirty="0"/>
            <a:t>All Suspensions &amp; Expulsions</a:t>
          </a:r>
        </a:p>
      </dgm:t>
    </dgm:pt>
    <dgm:pt modelId="{8DC0764B-4177-8D4D-939B-09D672FA5BD1}" type="parTrans" cxnId="{0356CED7-27F1-AC48-81C7-C25B313D847E}">
      <dgm:prSet/>
      <dgm:spPr/>
      <dgm:t>
        <a:bodyPr/>
        <a:lstStyle/>
        <a:p>
          <a:endParaRPr lang="en-US"/>
        </a:p>
      </dgm:t>
    </dgm:pt>
    <dgm:pt modelId="{552BAFD5-503D-204C-9D2C-B3728E441D83}" type="sibTrans" cxnId="{0356CED7-27F1-AC48-81C7-C25B313D847E}">
      <dgm:prSet/>
      <dgm:spPr/>
      <dgm:t>
        <a:bodyPr/>
        <a:lstStyle/>
        <a:p>
          <a:endParaRPr lang="en-US"/>
        </a:p>
      </dgm:t>
    </dgm:pt>
    <dgm:pt modelId="{98582F4E-CDF7-234D-A786-68BC13F11403}">
      <dgm:prSet custT="1"/>
      <dgm:spPr>
        <a:solidFill>
          <a:schemeClr val="bg1">
            <a:alpha val="40000"/>
          </a:schemeClr>
        </a:solidFill>
        <a:ln>
          <a:solidFill>
            <a:schemeClr val="accent6">
              <a:lumMod val="50000"/>
            </a:schemeClr>
          </a:solidFill>
        </a:ln>
      </dgm:spPr>
      <dgm:t>
        <a:bodyPr/>
        <a:lstStyle/>
        <a:p>
          <a:r>
            <a:rPr lang="en-US" sz="2400" i="0" dirty="0">
              <a:solidFill>
                <a:srgbClr val="42C1BD"/>
              </a:solidFill>
            </a:rPr>
            <a:t>Student Absenteeism</a:t>
          </a:r>
        </a:p>
      </dgm:t>
    </dgm:pt>
    <dgm:pt modelId="{22118A24-C6BE-CD42-B674-4A913D171199}" type="parTrans" cxnId="{52D3C111-3BE7-EF41-9255-17EFD04E109A}">
      <dgm:prSet/>
      <dgm:spPr/>
      <dgm:t>
        <a:bodyPr/>
        <a:lstStyle/>
        <a:p>
          <a:endParaRPr lang="en-US"/>
        </a:p>
      </dgm:t>
    </dgm:pt>
    <dgm:pt modelId="{B9E633AC-4BE5-8143-B1D9-E0F102664F3D}" type="sibTrans" cxnId="{52D3C111-3BE7-EF41-9255-17EFD04E109A}">
      <dgm:prSet/>
      <dgm:spPr/>
      <dgm:t>
        <a:bodyPr/>
        <a:lstStyle/>
        <a:p>
          <a:endParaRPr lang="en-US"/>
        </a:p>
      </dgm:t>
    </dgm:pt>
    <dgm:pt modelId="{B5E91585-FEA9-8E4F-B40E-5F38EC5F2ED2}">
      <dgm:prSet custT="1"/>
      <dgm:spPr>
        <a:solidFill>
          <a:schemeClr val="bg1">
            <a:alpha val="40000"/>
          </a:schemeClr>
        </a:solidFill>
        <a:ln>
          <a:solidFill>
            <a:schemeClr val="accent6">
              <a:lumMod val="50000"/>
            </a:schemeClr>
          </a:solidFill>
        </a:ln>
      </dgm:spPr>
      <dgm:t>
        <a:bodyPr/>
        <a:lstStyle/>
        <a:p>
          <a:r>
            <a:rPr lang="en-US" sz="2400" i="0" dirty="0">
              <a:solidFill>
                <a:srgbClr val="42C1BD"/>
              </a:solidFill>
            </a:rPr>
            <a:t>Cumulative Enrollment</a:t>
          </a:r>
        </a:p>
      </dgm:t>
    </dgm:pt>
    <dgm:pt modelId="{1ECDA407-3BD9-4C4B-AEC0-B5C2D8138429}" type="parTrans" cxnId="{73A6AA09-6497-9D49-8EE2-8BA87F578D72}">
      <dgm:prSet/>
      <dgm:spPr/>
      <dgm:t>
        <a:bodyPr/>
        <a:lstStyle/>
        <a:p>
          <a:endParaRPr lang="en-US"/>
        </a:p>
      </dgm:t>
    </dgm:pt>
    <dgm:pt modelId="{239EB7BC-2952-664E-824D-9F0CD7F8BB08}" type="sibTrans" cxnId="{73A6AA09-6497-9D49-8EE2-8BA87F578D72}">
      <dgm:prSet/>
      <dgm:spPr/>
      <dgm:t>
        <a:bodyPr/>
        <a:lstStyle/>
        <a:p>
          <a:endParaRPr lang="en-US"/>
        </a:p>
      </dgm:t>
    </dgm:pt>
    <dgm:pt modelId="{69F4B4A7-4D1F-E24E-8176-DFCD44CCF072}">
      <dgm:prSet custT="1"/>
      <dgm:spPr>
        <a:solidFill>
          <a:schemeClr val="bg1">
            <a:alpha val="40000"/>
          </a:schemeClr>
        </a:solidFill>
        <a:ln>
          <a:solidFill>
            <a:schemeClr val="accent6">
              <a:lumMod val="50000"/>
            </a:schemeClr>
          </a:solidFill>
        </a:ln>
      </dgm:spPr>
      <dgm:t>
        <a:bodyPr/>
        <a:lstStyle/>
        <a:p>
          <a:r>
            <a:rPr lang="en-US" sz="2200" dirty="0"/>
            <a:t>All Incident resulting in:</a:t>
          </a:r>
          <a:endParaRPr lang="en-US" sz="2200" dirty="0">
            <a:solidFill>
              <a:schemeClr val="accent5">
                <a:lumMod val="75000"/>
              </a:schemeClr>
            </a:solidFill>
          </a:endParaRPr>
        </a:p>
      </dgm:t>
    </dgm:pt>
    <dgm:pt modelId="{C333943B-09B9-A747-9BF2-04B5D6DB1C54}" type="parTrans" cxnId="{9319A7E8-6604-944B-8040-E411BDC43996}">
      <dgm:prSet/>
      <dgm:spPr/>
      <dgm:t>
        <a:bodyPr/>
        <a:lstStyle/>
        <a:p>
          <a:endParaRPr lang="en-US"/>
        </a:p>
      </dgm:t>
    </dgm:pt>
    <dgm:pt modelId="{22513A84-525A-8040-A5E7-B64CBCC4B047}" type="sibTrans" cxnId="{9319A7E8-6604-944B-8040-E411BDC43996}">
      <dgm:prSet/>
      <dgm:spPr/>
      <dgm:t>
        <a:bodyPr/>
        <a:lstStyle/>
        <a:p>
          <a:endParaRPr lang="en-US"/>
        </a:p>
      </dgm:t>
    </dgm:pt>
    <dgm:pt modelId="{547CBACD-129A-9242-BA34-A333F3312B03}">
      <dgm:prSet custT="1"/>
      <dgm:spPr>
        <a:solidFill>
          <a:schemeClr val="bg1">
            <a:alpha val="40000"/>
          </a:schemeClr>
        </a:solidFill>
        <a:ln>
          <a:solidFill>
            <a:schemeClr val="accent6">
              <a:lumMod val="50000"/>
            </a:schemeClr>
          </a:solidFill>
        </a:ln>
      </dgm:spPr>
      <dgm:t>
        <a:bodyPr/>
        <a:lstStyle/>
        <a:p>
          <a:r>
            <a:rPr lang="en-US" sz="2400" i="0" dirty="0">
              <a:solidFill>
                <a:srgbClr val="42C1BD"/>
              </a:solidFill>
            </a:rPr>
            <a:t>Graduates and Completers</a:t>
          </a:r>
        </a:p>
      </dgm:t>
    </dgm:pt>
    <dgm:pt modelId="{6A8845C4-1DB1-2E43-8A23-680481E3BB94}" type="parTrans" cxnId="{3A3BDCF8-72F9-514B-B228-B31617690FCF}">
      <dgm:prSet/>
      <dgm:spPr/>
      <dgm:t>
        <a:bodyPr/>
        <a:lstStyle/>
        <a:p>
          <a:endParaRPr lang="en-US"/>
        </a:p>
      </dgm:t>
    </dgm:pt>
    <dgm:pt modelId="{251E60EE-B797-8E4F-BDD2-004799A4E8E4}" type="sibTrans" cxnId="{3A3BDCF8-72F9-514B-B228-B31617690FCF}">
      <dgm:prSet/>
      <dgm:spPr/>
      <dgm:t>
        <a:bodyPr/>
        <a:lstStyle/>
        <a:p>
          <a:endParaRPr lang="en-US"/>
        </a:p>
      </dgm:t>
    </dgm:pt>
    <dgm:pt modelId="{635C22EA-D39F-164E-A0B1-7847CEF830E7}">
      <dgm:prSet custT="1"/>
      <dgm:spPr>
        <a:solidFill>
          <a:schemeClr val="bg1">
            <a:alpha val="40000"/>
          </a:schemeClr>
        </a:solidFill>
        <a:ln>
          <a:solidFill>
            <a:schemeClr val="accent6">
              <a:lumMod val="50000"/>
            </a:schemeClr>
          </a:solidFill>
        </a:ln>
      </dgm:spPr>
      <dgm:t>
        <a:bodyPr/>
        <a:lstStyle/>
        <a:p>
          <a:pPr>
            <a:buFont typeface="Arial" panose="020B0604020202020204" pitchFamily="34" charset="0"/>
            <a:buChar char="•"/>
          </a:pPr>
          <a:r>
            <a:rPr lang="en-US" sz="1800" dirty="0"/>
            <a:t>Seclusion</a:t>
          </a:r>
        </a:p>
      </dgm:t>
    </dgm:pt>
    <dgm:pt modelId="{F850400F-5474-8440-9A58-32AA69639A99}" type="parTrans" cxnId="{33B214F2-0BAE-1747-A37A-668E5A6B877C}">
      <dgm:prSet/>
      <dgm:spPr/>
      <dgm:t>
        <a:bodyPr/>
        <a:lstStyle/>
        <a:p>
          <a:endParaRPr lang="en-US"/>
        </a:p>
      </dgm:t>
    </dgm:pt>
    <dgm:pt modelId="{87B415C9-5D47-1C44-A183-CDF077D5E529}" type="sibTrans" cxnId="{33B214F2-0BAE-1747-A37A-668E5A6B877C}">
      <dgm:prSet/>
      <dgm:spPr/>
      <dgm:t>
        <a:bodyPr/>
        <a:lstStyle/>
        <a:p>
          <a:endParaRPr lang="en-US"/>
        </a:p>
      </dgm:t>
    </dgm:pt>
    <dgm:pt modelId="{D2B40633-DB01-41E8-9D7B-8D20E34001CC}">
      <dgm:prSet custT="1"/>
      <dgm:spPr>
        <a:solidFill>
          <a:schemeClr val="bg1">
            <a:alpha val="40000"/>
          </a:schemeClr>
        </a:solidFill>
        <a:ln>
          <a:solidFill>
            <a:schemeClr val="accent6">
              <a:lumMod val="50000"/>
            </a:schemeClr>
          </a:solidFill>
        </a:ln>
      </dgm:spPr>
      <dgm:t>
        <a:bodyPr/>
        <a:lstStyle/>
        <a:p>
          <a:r>
            <a:rPr lang="en-US" sz="2400" i="0" dirty="0">
              <a:solidFill>
                <a:srgbClr val="42C1BD"/>
              </a:solidFill>
            </a:rPr>
            <a:t>RFEP Students</a:t>
          </a:r>
        </a:p>
      </dgm:t>
    </dgm:pt>
    <dgm:pt modelId="{BBE9C5E9-765A-4317-B570-0919E18A388F}" type="parTrans" cxnId="{0D2FF3BD-2E9D-4449-9F7D-943C377FCFEE}">
      <dgm:prSet/>
      <dgm:spPr/>
      <dgm:t>
        <a:bodyPr/>
        <a:lstStyle/>
        <a:p>
          <a:endParaRPr lang="en-US"/>
        </a:p>
      </dgm:t>
    </dgm:pt>
    <dgm:pt modelId="{FC022A93-5F90-4849-A619-80F6F561C013}" type="sibTrans" cxnId="{0D2FF3BD-2E9D-4449-9F7D-943C377FCFEE}">
      <dgm:prSet/>
      <dgm:spPr/>
      <dgm:t>
        <a:bodyPr/>
        <a:lstStyle/>
        <a:p>
          <a:endParaRPr lang="en-US"/>
        </a:p>
      </dgm:t>
    </dgm:pt>
    <dgm:pt modelId="{292B482F-292F-46DF-9B4E-6DA94D4FD47A}">
      <dgm:prSet custT="1"/>
      <dgm:spPr>
        <a:solidFill>
          <a:schemeClr val="bg1">
            <a:alpha val="40000"/>
          </a:schemeClr>
        </a:solidFill>
        <a:ln>
          <a:solidFill>
            <a:schemeClr val="accent6">
              <a:lumMod val="50000"/>
            </a:schemeClr>
          </a:solidFill>
        </a:ln>
      </dgm:spPr>
      <dgm:t>
        <a:bodyPr/>
        <a:lstStyle/>
        <a:p>
          <a:r>
            <a:rPr lang="en-US" sz="2400" i="0" dirty="0">
              <a:solidFill>
                <a:srgbClr val="42C1BD"/>
              </a:solidFill>
            </a:rPr>
            <a:t>Program 191 – Homeless</a:t>
          </a:r>
        </a:p>
      </dgm:t>
    </dgm:pt>
    <dgm:pt modelId="{2C8CB3B4-0E72-48B1-8E50-399BDE5F7D42}" type="parTrans" cxnId="{B7E8789B-5925-45C9-8BD6-192FCE0B1836}">
      <dgm:prSet/>
      <dgm:spPr/>
      <dgm:t>
        <a:bodyPr/>
        <a:lstStyle/>
        <a:p>
          <a:endParaRPr lang="en-US"/>
        </a:p>
      </dgm:t>
    </dgm:pt>
    <dgm:pt modelId="{F3875813-A3A1-4076-9B22-6037F9072317}" type="sibTrans" cxnId="{B7E8789B-5925-45C9-8BD6-192FCE0B1836}">
      <dgm:prSet/>
      <dgm:spPr/>
      <dgm:t>
        <a:bodyPr/>
        <a:lstStyle/>
        <a:p>
          <a:endParaRPr lang="en-US"/>
        </a:p>
      </dgm:t>
    </dgm:pt>
    <dgm:pt modelId="{72F3E42D-79B8-594B-B5BE-FB855D939A70}" type="pres">
      <dgm:prSet presAssocID="{8AAB42DB-D565-4E71-915F-F016C08DF7C0}" presName="Name0" presStyleCnt="0">
        <dgm:presLayoutVars>
          <dgm:dir/>
          <dgm:resizeHandles val="exact"/>
        </dgm:presLayoutVars>
      </dgm:prSet>
      <dgm:spPr/>
    </dgm:pt>
    <dgm:pt modelId="{C7D9308B-D264-124B-BEED-C5E48884341D}" type="pres">
      <dgm:prSet presAssocID="{D3A0A36D-ED2E-D94D-9FCE-8A80A9BB23FF}" presName="composite" presStyleCnt="0"/>
      <dgm:spPr/>
    </dgm:pt>
    <dgm:pt modelId="{3678D18B-7BD6-3143-AEAC-28A9492E162D}" type="pres">
      <dgm:prSet presAssocID="{D3A0A36D-ED2E-D94D-9FCE-8A80A9BB23FF}" presName="rect1" presStyleLbl="trAlignAcc1" presStyleIdx="0" presStyleCnt="1" custScaleX="95985" custScaleY="280662" custLinFactNeighborX="-3936" custLinFactNeighborY="-18747">
        <dgm:presLayoutVars>
          <dgm:bulletEnabled val="1"/>
        </dgm:presLayoutVars>
      </dgm:prSet>
      <dgm:spPr/>
    </dgm:pt>
    <dgm:pt modelId="{5EE1D9C6-F4FD-DC45-BC41-91164B97D6D1}" type="pres">
      <dgm:prSet presAssocID="{D3A0A36D-ED2E-D94D-9FCE-8A80A9BB23FF}" presName="rect2" presStyleLbl="fgImgPlace1" presStyleIdx="0" presStyleCnt="1" custScaleY="102904" custLinFactNeighborX="-269" custLinFactNeighborY="-62818"/>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a:solidFill>
            <a:schemeClr val="accent4">
              <a:lumMod val="25000"/>
              <a:lumOff val="75000"/>
            </a:schemeClr>
          </a:solidFill>
        </a:ln>
        <a:effectLst/>
      </dgm:spPr>
    </dgm:pt>
  </dgm:ptLst>
  <dgm:cxnLst>
    <dgm:cxn modelId="{D5573600-2D90-E146-9160-5D6F1825519A}" type="presOf" srcId="{8AAB42DB-D565-4E71-915F-F016C08DF7C0}" destId="{72F3E42D-79B8-594B-B5BE-FB855D939A70}" srcOrd="0" destOrd="0" presId="urn:microsoft.com/office/officeart/2008/layout/PictureStrips"/>
    <dgm:cxn modelId="{4093D400-14F5-844D-80A2-066D7D3A839F}" type="presOf" srcId="{FF4E07E2-6550-FF45-B371-E86BFA3A94D6}" destId="{3678D18B-7BD6-3143-AEAC-28A9492E162D}" srcOrd="0" destOrd="3" presId="urn:microsoft.com/office/officeart/2008/layout/PictureStrips"/>
    <dgm:cxn modelId="{73A6AA09-6497-9D49-8EE2-8BA87F578D72}" srcId="{D3A0A36D-ED2E-D94D-9FCE-8A80A9BB23FF}" destId="{B5E91585-FEA9-8E4F-B40E-5F38EC5F2ED2}" srcOrd="2" destOrd="0" parTransId="{1ECDA407-3BD9-4C4B-AEC0-B5C2D8138429}" sibTransId="{239EB7BC-2952-664E-824D-9F0CD7F8BB08}"/>
    <dgm:cxn modelId="{F27B410F-524A-8845-B005-DE5BFA57D925}" type="presOf" srcId="{635C22EA-D39F-164E-A0B1-7847CEF830E7}" destId="{3678D18B-7BD6-3143-AEAC-28A9492E162D}" srcOrd="0" destOrd="5" presId="urn:microsoft.com/office/officeart/2008/layout/PictureStrips"/>
    <dgm:cxn modelId="{52D3C111-3BE7-EF41-9255-17EFD04E109A}" srcId="{D3A0A36D-ED2E-D94D-9FCE-8A80A9BB23FF}" destId="{98582F4E-CDF7-234D-A786-68BC13F11403}" srcOrd="1" destOrd="0" parTransId="{22118A24-C6BE-CD42-B674-4A913D171199}" sibTransId="{B9E633AC-4BE5-8143-B1D9-E0F102664F3D}"/>
    <dgm:cxn modelId="{75CB7315-62AB-3742-B1B9-DF4A386E0CD3}" type="presOf" srcId="{6062C7B1-365B-9646-9CCC-67780B5984BF}" destId="{3678D18B-7BD6-3143-AEAC-28A9492E162D}" srcOrd="0" destOrd="9" presId="urn:microsoft.com/office/officeart/2008/layout/PictureStrips"/>
    <dgm:cxn modelId="{F6106F27-7B48-0347-ADE2-3AE1BDD0DE30}" srcId="{8AAB42DB-D565-4E71-915F-F016C08DF7C0}" destId="{D3A0A36D-ED2E-D94D-9FCE-8A80A9BB23FF}" srcOrd="0" destOrd="0" parTransId="{38B02B3C-A698-EB49-924A-A0E9AFDAECBC}" sibTransId="{7033C3B6-BB76-9B45-95FE-32BAD1EB26E5}"/>
    <dgm:cxn modelId="{A9446D28-A637-4C45-AD86-E709EBE06FE8}" type="presOf" srcId="{66FF7429-CFA7-994F-B362-C0C9647B3621}" destId="{3678D18B-7BD6-3143-AEAC-28A9492E162D}" srcOrd="0" destOrd="7" presId="urn:microsoft.com/office/officeart/2008/layout/PictureStrips"/>
    <dgm:cxn modelId="{C394FC2B-E193-AB43-8769-93311CC44B7A}" srcId="{69F4B4A7-4D1F-E24E-8176-DFCD44CCF072}" destId="{C79D2DB1-899A-7747-8BCB-F194FF7F1658}" srcOrd="1" destOrd="0" parTransId="{D5F06F9C-9043-784B-A84B-737EF21011B2}" sibTransId="{D97FCC5F-6615-894E-979B-8C596D3F41DD}"/>
    <dgm:cxn modelId="{5F09AD3C-311B-3841-B0AE-B207D9CEF3E5}" srcId="{D3A0A36D-ED2E-D94D-9FCE-8A80A9BB23FF}" destId="{8A7AF19E-1710-874F-AB29-F57EECCCED80}" srcOrd="0" destOrd="0" parTransId="{79EA0C35-C601-1149-B629-A84D08B7EE3B}" sibTransId="{665725BC-B43A-2740-81F1-F4141D2794E1}"/>
    <dgm:cxn modelId="{9443DC4E-8005-284A-813E-E66C24717A47}" type="presOf" srcId="{C79D2DB1-899A-7747-8BCB-F194FF7F1658}" destId="{3678D18B-7BD6-3143-AEAC-28A9492E162D}" srcOrd="0" destOrd="4" presId="urn:microsoft.com/office/officeart/2008/layout/PictureStrips"/>
    <dgm:cxn modelId="{7C842272-004E-470C-A7D9-052CF1146070}" type="presOf" srcId="{292B482F-292F-46DF-9B4E-6DA94D4FD47A}" destId="{3678D18B-7BD6-3143-AEAC-28A9492E162D}" srcOrd="0" destOrd="13" presId="urn:microsoft.com/office/officeart/2008/layout/PictureStrips"/>
    <dgm:cxn modelId="{23AD5D74-32F0-CC47-ADB8-92DC44B26E13}" srcId="{8A7AF19E-1710-874F-AB29-F57EECCCED80}" destId="{90C0A442-6B45-2745-A6E5-761CFEBC3A5B}" srcOrd="3" destOrd="0" parTransId="{6EDE3778-1646-284D-944A-D3D56904D174}" sibTransId="{EC6117F4-0D88-E540-AB97-20F56DD7DD34}"/>
    <dgm:cxn modelId="{28602A76-6AF7-9645-B67F-7B16313F6987}" type="presOf" srcId="{547CBACD-129A-9242-BA34-A333F3312B03}" destId="{3678D18B-7BD6-3143-AEAC-28A9492E162D}" srcOrd="0" destOrd="12" presId="urn:microsoft.com/office/officeart/2008/layout/PictureStrips"/>
    <dgm:cxn modelId="{27491585-FCE4-CD4F-9CEE-EB7E897F9415}" type="presOf" srcId="{69F4B4A7-4D1F-E24E-8176-DFCD44CCF072}" destId="{3678D18B-7BD6-3143-AEAC-28A9492E162D}" srcOrd="0" destOrd="2" presId="urn:microsoft.com/office/officeart/2008/layout/PictureStrips"/>
    <dgm:cxn modelId="{7974EB8C-B2B9-415E-8E4F-F49771BAC936}" type="presOf" srcId="{D2B40633-DB01-41E8-9D7B-8D20E34001CC}" destId="{3678D18B-7BD6-3143-AEAC-28A9492E162D}" srcOrd="0" destOrd="14" presId="urn:microsoft.com/office/officeart/2008/layout/PictureStrips"/>
    <dgm:cxn modelId="{D716718D-7A16-7D48-A353-84D268672E0F}" type="presOf" srcId="{B5E91585-FEA9-8E4F-B40E-5F38EC5F2ED2}" destId="{3678D18B-7BD6-3143-AEAC-28A9492E162D}" srcOrd="0" destOrd="11" presId="urn:microsoft.com/office/officeart/2008/layout/PictureStrips"/>
    <dgm:cxn modelId="{1E180294-5375-C04C-9487-BFB3A9320603}" type="presOf" srcId="{D3A0A36D-ED2E-D94D-9FCE-8A80A9BB23FF}" destId="{3678D18B-7BD6-3143-AEAC-28A9492E162D}" srcOrd="0" destOrd="0" presId="urn:microsoft.com/office/officeart/2008/layout/PictureStrips"/>
    <dgm:cxn modelId="{B7E8789B-5925-45C9-8BD6-192FCE0B1836}" srcId="{D3A0A36D-ED2E-D94D-9FCE-8A80A9BB23FF}" destId="{292B482F-292F-46DF-9B4E-6DA94D4FD47A}" srcOrd="4" destOrd="0" parTransId="{2C8CB3B4-0E72-48B1-8E50-399BDE5F7D42}" sibTransId="{F3875813-A3A1-4076-9B22-6037F9072317}"/>
    <dgm:cxn modelId="{29C0FEA4-DDAF-0743-AC6D-D84E4329BD4D}" type="presOf" srcId="{8A7AF19E-1710-874F-AB29-F57EECCCED80}" destId="{3678D18B-7BD6-3143-AEAC-28A9492E162D}" srcOrd="0" destOrd="1" presId="urn:microsoft.com/office/officeart/2008/layout/PictureStrips"/>
    <dgm:cxn modelId="{0D2FF3BD-2E9D-4449-9F7D-943C377FCFEE}" srcId="{D3A0A36D-ED2E-D94D-9FCE-8A80A9BB23FF}" destId="{D2B40633-DB01-41E8-9D7B-8D20E34001CC}" srcOrd="5" destOrd="0" parTransId="{BBE9C5E9-765A-4317-B570-0919E18A388F}" sibTransId="{FC022A93-5F90-4849-A619-80F6F561C013}"/>
    <dgm:cxn modelId="{201FB2C1-D641-4246-BA30-8803E45747A6}" type="presOf" srcId="{FBE2302D-085B-0845-A0B3-3A1AFDCCB79F}" destId="{3678D18B-7BD6-3143-AEAC-28A9492E162D}" srcOrd="0" destOrd="6" presId="urn:microsoft.com/office/officeart/2008/layout/PictureStrips"/>
    <dgm:cxn modelId="{253035C4-EC7A-5142-B86D-4FECBBE68744}" srcId="{69F4B4A7-4D1F-E24E-8176-DFCD44CCF072}" destId="{FF4E07E2-6550-FF45-B371-E86BFA3A94D6}" srcOrd="0" destOrd="0" parTransId="{DD2DFBB6-D7C2-F04F-9A90-67EC65A6151C}" sibTransId="{8DB40171-9093-A94C-B304-2D589BE76F9A}"/>
    <dgm:cxn modelId="{8A879EC9-AF01-E140-96CB-5D6831B7F6C0}" srcId="{8A7AF19E-1710-874F-AB29-F57EECCCED80}" destId="{66FF7429-CFA7-994F-B362-C0C9647B3621}" srcOrd="2" destOrd="0" parTransId="{71CB4CD9-C2E1-9643-8202-591F047F93E9}" sibTransId="{D242232A-B409-B44E-B825-A15F3C3A1E6C}"/>
    <dgm:cxn modelId="{0356CED7-27F1-AC48-81C7-C25B313D847E}" srcId="{8A7AF19E-1710-874F-AB29-F57EECCCED80}" destId="{6062C7B1-365B-9646-9CCC-67780B5984BF}" srcOrd="4" destOrd="0" parTransId="{8DC0764B-4177-8D4D-939B-09D672FA5BD1}" sibTransId="{552BAFD5-503D-204C-9D2C-B3728E441D83}"/>
    <dgm:cxn modelId="{78D70CDF-EB0E-B04C-93FA-8BA9FD611870}" type="presOf" srcId="{90C0A442-6B45-2745-A6E5-761CFEBC3A5B}" destId="{3678D18B-7BD6-3143-AEAC-28A9492E162D}" srcOrd="0" destOrd="8" presId="urn:microsoft.com/office/officeart/2008/layout/PictureStrips"/>
    <dgm:cxn modelId="{8166ACDF-D0D0-8A44-81CD-EA51C746FB88}" srcId="{8A7AF19E-1710-874F-AB29-F57EECCCED80}" destId="{FBE2302D-085B-0845-A0B3-3A1AFDCCB79F}" srcOrd="1" destOrd="0" parTransId="{61912385-AB51-6B41-909B-55A0346B70D3}" sibTransId="{10667FFD-7804-4543-BBC3-CC83E63F7882}"/>
    <dgm:cxn modelId="{9319A7E8-6604-944B-8040-E411BDC43996}" srcId="{8A7AF19E-1710-874F-AB29-F57EECCCED80}" destId="{69F4B4A7-4D1F-E24E-8176-DFCD44CCF072}" srcOrd="0" destOrd="0" parTransId="{C333943B-09B9-A747-9BF2-04B5D6DB1C54}" sibTransId="{22513A84-525A-8040-A5E7-B64CBCC4B047}"/>
    <dgm:cxn modelId="{33B214F2-0BAE-1747-A37A-668E5A6B877C}" srcId="{69F4B4A7-4D1F-E24E-8176-DFCD44CCF072}" destId="{635C22EA-D39F-164E-A0B1-7847CEF830E7}" srcOrd="2" destOrd="0" parTransId="{F850400F-5474-8440-9A58-32AA69639A99}" sibTransId="{87B415C9-5D47-1C44-A183-CDF077D5E529}"/>
    <dgm:cxn modelId="{3A3BDCF8-72F9-514B-B228-B31617690FCF}" srcId="{D3A0A36D-ED2E-D94D-9FCE-8A80A9BB23FF}" destId="{547CBACD-129A-9242-BA34-A333F3312B03}" srcOrd="3" destOrd="0" parTransId="{6A8845C4-1DB1-2E43-8A23-680481E3BB94}" sibTransId="{251E60EE-B797-8E4F-BDD2-004799A4E8E4}"/>
    <dgm:cxn modelId="{3E79D5FB-FA7E-6C4D-B819-2C01724BC4E3}" type="presOf" srcId="{98582F4E-CDF7-234D-A786-68BC13F11403}" destId="{3678D18B-7BD6-3143-AEAC-28A9492E162D}" srcOrd="0" destOrd="10" presId="urn:microsoft.com/office/officeart/2008/layout/PictureStrips"/>
    <dgm:cxn modelId="{B6C87F9F-BA8E-C34F-871E-163B864ABDD0}" type="presParOf" srcId="{72F3E42D-79B8-594B-B5BE-FB855D939A70}" destId="{C7D9308B-D264-124B-BEED-C5E48884341D}" srcOrd="0" destOrd="0" presId="urn:microsoft.com/office/officeart/2008/layout/PictureStrips"/>
    <dgm:cxn modelId="{AA63D25E-6AA5-F84D-9CB0-212AB5C6FCA1}" type="presParOf" srcId="{C7D9308B-D264-124B-BEED-C5E48884341D}" destId="{3678D18B-7BD6-3143-AEAC-28A9492E162D}" srcOrd="0" destOrd="0" presId="urn:microsoft.com/office/officeart/2008/layout/PictureStrips"/>
    <dgm:cxn modelId="{2FB1E70B-2349-114C-B794-D64C994ADAA3}" type="presParOf" srcId="{C7D9308B-D264-124B-BEED-C5E48884341D}" destId="{5EE1D9C6-F4FD-DC45-BC41-91164B97D6D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t>Site Administrators</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9394D489-0918-BE43-9190-F76E1C18C44C}">
      <dgm:prSet/>
      <dgm:spPr>
        <a:solidFill>
          <a:schemeClr val="bg1">
            <a:alpha val="90000"/>
          </a:schemeClr>
        </a:solidFill>
      </dgm:spPr>
      <dgm:t>
        <a:bodyPr/>
        <a:lstStyle/>
        <a:p>
          <a:r>
            <a:rPr lang="en-US"/>
            <a:t>District Administrators</a:t>
          </a:r>
          <a:endParaRPr lang="en-US" dirty="0"/>
        </a:p>
      </dgm:t>
    </dgm:pt>
    <dgm:pt modelId="{96A55BFF-E57B-1541-92DC-F92CE631AF17}" type="parTrans" cxnId="{E170ECDB-0F74-794A-8837-4199475397C4}">
      <dgm:prSet/>
      <dgm:spPr/>
      <dgm:t>
        <a:bodyPr/>
        <a:lstStyle/>
        <a:p>
          <a:endParaRPr lang="en-US"/>
        </a:p>
      </dgm:t>
    </dgm:pt>
    <dgm:pt modelId="{9E339609-D7F6-4849-B82F-6F6183D6C420}" type="sibTrans" cxnId="{E170ECDB-0F74-794A-8837-4199475397C4}">
      <dgm:prSet/>
      <dgm:spPr/>
      <dgm:t>
        <a:bodyPr/>
        <a:lstStyle/>
        <a:p>
          <a:endParaRPr lang="en-US"/>
        </a:p>
      </dgm:t>
    </dgm:pt>
    <dgm:pt modelId="{1800D62C-1ACE-A841-98B5-54D84E5CA015}">
      <dgm:prSet/>
      <dgm:spPr>
        <a:solidFill>
          <a:schemeClr val="bg1">
            <a:alpha val="90000"/>
          </a:schemeClr>
        </a:solidFill>
      </dgm:spPr>
      <dgm:t>
        <a:bodyPr/>
        <a:lstStyle/>
        <a:p>
          <a:r>
            <a:rPr lang="en-US"/>
            <a:t>SIS Support Staff</a:t>
          </a:r>
          <a:endParaRPr lang="en-US" dirty="0"/>
        </a:p>
      </dgm:t>
    </dgm:pt>
    <dgm:pt modelId="{B3E17443-A3A2-0A44-9F02-3A046CB37939}" type="parTrans" cxnId="{EC1C754B-8B4C-144A-919C-837F9010DE4E}">
      <dgm:prSet/>
      <dgm:spPr/>
      <dgm:t>
        <a:bodyPr/>
        <a:lstStyle/>
        <a:p>
          <a:endParaRPr lang="en-US"/>
        </a:p>
      </dgm:t>
    </dgm:pt>
    <dgm:pt modelId="{A89B8AFB-E9E7-3842-9DCC-721FC92877D0}" type="sibTrans" cxnId="{EC1C754B-8B4C-144A-919C-837F9010DE4E}">
      <dgm:prSet/>
      <dgm:spPr/>
      <dgm:t>
        <a:bodyPr/>
        <a:lstStyle/>
        <a:p>
          <a:endParaRPr lang="en-US"/>
        </a:p>
      </dgm:t>
    </dgm:pt>
    <dgm:pt modelId="{14509A37-FE96-074B-B3A3-FB7E92A4DA89}">
      <dgm:prSet/>
      <dgm:spPr>
        <a:solidFill>
          <a:schemeClr val="bg1">
            <a:alpha val="90000"/>
          </a:schemeClr>
        </a:solidFill>
      </dgm:spPr>
      <dgm:t>
        <a:bodyPr/>
        <a:lstStyle/>
        <a:p>
          <a:r>
            <a:rPr lang="en-US"/>
            <a:t>Special Ed staff</a:t>
          </a:r>
          <a:endParaRPr lang="en-US" dirty="0"/>
        </a:p>
      </dgm:t>
    </dgm:pt>
    <dgm:pt modelId="{FA347787-16E7-4549-BCBD-B9D2756930A7}" type="parTrans" cxnId="{3EBBA239-990A-9846-BBC5-EB8605B6C762}">
      <dgm:prSet/>
      <dgm:spPr/>
      <dgm:t>
        <a:bodyPr/>
        <a:lstStyle/>
        <a:p>
          <a:endParaRPr lang="en-US"/>
        </a:p>
      </dgm:t>
    </dgm:pt>
    <dgm:pt modelId="{A97F40F7-0794-1943-BE73-A253267F2C60}" type="sibTrans" cxnId="{3EBBA239-990A-9846-BBC5-EB8605B6C762}">
      <dgm:prSet/>
      <dgm:spPr/>
      <dgm:t>
        <a:bodyPr/>
        <a:lstStyle/>
        <a:p>
          <a:endParaRPr lang="en-US"/>
        </a:p>
      </dgm:t>
    </dgm:pt>
    <dgm:pt modelId="{3E66560E-20C1-234D-A50C-0EAF2F9B75A6}">
      <dgm:prSet/>
      <dgm:spPr>
        <a:solidFill>
          <a:schemeClr val="bg1">
            <a:alpha val="90000"/>
          </a:schemeClr>
        </a:solidFill>
      </dgm:spPr>
      <dgm:t>
        <a:bodyPr/>
        <a:lstStyle/>
        <a:p>
          <a:r>
            <a:rPr lang="en-US"/>
            <a:t>Attendance Clerks</a:t>
          </a:r>
          <a:endParaRPr lang="en-US" dirty="0"/>
        </a:p>
      </dgm:t>
    </dgm:pt>
    <dgm:pt modelId="{16B847B1-2B71-224F-8AA6-F249BCAEABA5}" type="parTrans" cxnId="{DFCD7178-E28C-2B43-A676-F5326F95E6DD}">
      <dgm:prSet/>
      <dgm:spPr/>
      <dgm:t>
        <a:bodyPr/>
        <a:lstStyle/>
        <a:p>
          <a:endParaRPr lang="en-US"/>
        </a:p>
      </dgm:t>
    </dgm:pt>
    <dgm:pt modelId="{9787C72F-4772-5840-B592-0ABC5F420945}" type="sibTrans" cxnId="{DFCD7178-E28C-2B43-A676-F5326F95E6DD}">
      <dgm:prSet/>
      <dgm:spPr/>
      <dgm:t>
        <a:bodyPr/>
        <a:lstStyle/>
        <a:p>
          <a:endParaRPr lang="en-US"/>
        </a:p>
      </dgm:t>
    </dgm:pt>
    <dgm:pt modelId="{72539E1A-ACFC-5B48-A402-58F6019B9B38}">
      <dgm:prSet/>
      <dgm:spPr>
        <a:solidFill>
          <a:schemeClr val="bg1">
            <a:alpha val="90000"/>
          </a:schemeClr>
        </a:solidFill>
      </dgm:spPr>
      <dgm:t>
        <a:bodyPr/>
        <a:lstStyle/>
        <a:p>
          <a:r>
            <a:rPr lang="en-US" dirty="0"/>
            <a:t>Attendance Supervisor</a:t>
          </a:r>
        </a:p>
      </dgm:t>
    </dgm:pt>
    <dgm:pt modelId="{6E7A7202-944A-8A49-BE45-277D88E80828}" type="parTrans" cxnId="{2CE8FF7B-832E-8249-97B7-F5D16DCB19B8}">
      <dgm:prSet/>
      <dgm:spPr/>
      <dgm:t>
        <a:bodyPr/>
        <a:lstStyle/>
        <a:p>
          <a:endParaRPr lang="en-US"/>
        </a:p>
      </dgm:t>
    </dgm:pt>
    <dgm:pt modelId="{3AA75B42-D0C3-A645-AED7-F47BA677F02B}" type="sibTrans" cxnId="{2CE8FF7B-832E-8249-97B7-F5D16DCB19B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61A43313-B6B5-C14B-89AF-4F5304B7EF98}" type="presOf" srcId="{14509A37-FE96-074B-B3A3-FB7E92A4DA89}" destId="{E3E76491-8807-CA4F-8E4E-E290DDB1346B}" srcOrd="0" destOrd="3"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3EBBA239-990A-9846-BBC5-EB8605B6C762}" srcId="{1BE9C294-65F6-CD4B-B340-6E77299D718E}" destId="{14509A37-FE96-074B-B3A3-FB7E92A4DA89}" srcOrd="3" destOrd="0" parTransId="{FA347787-16E7-4549-BCBD-B9D2756930A7}" sibTransId="{A97F40F7-0794-1943-BE73-A253267F2C60}"/>
    <dgm:cxn modelId="{0898F742-4FFB-8644-A935-B262F45D5A94}" type="presOf" srcId="{DB85EE6F-0A62-4448-B588-6BC8B3AA8A00}" destId="{C6FCF26A-9540-6141-AFBB-02281A27F791}" srcOrd="0" destOrd="0" presId="urn:microsoft.com/office/officeart/2005/8/layout/hList1"/>
    <dgm:cxn modelId="{EC1C754B-8B4C-144A-919C-837F9010DE4E}" srcId="{1BE9C294-65F6-CD4B-B340-6E77299D718E}" destId="{1800D62C-1ACE-A841-98B5-54D84E5CA015}" srcOrd="2" destOrd="0" parTransId="{B3E17443-A3A2-0A44-9F02-3A046CB37939}" sibTransId="{A89B8AFB-E9E7-3842-9DCC-721FC92877D0}"/>
    <dgm:cxn modelId="{DFCD7178-E28C-2B43-A676-F5326F95E6DD}" srcId="{1BE9C294-65F6-CD4B-B340-6E77299D718E}" destId="{3E66560E-20C1-234D-A50C-0EAF2F9B75A6}" srcOrd="4" destOrd="0" parTransId="{16B847B1-2B71-224F-8AA6-F249BCAEABA5}" sibTransId="{9787C72F-4772-5840-B592-0ABC5F420945}"/>
    <dgm:cxn modelId="{2CE8FF7B-832E-8249-97B7-F5D16DCB19B8}" srcId="{1BE9C294-65F6-CD4B-B340-6E77299D718E}" destId="{72539E1A-ACFC-5B48-A402-58F6019B9B38}" srcOrd="5" destOrd="0" parTransId="{6E7A7202-944A-8A49-BE45-277D88E80828}" sibTransId="{3AA75B42-D0C3-A645-AED7-F47BA677F02B}"/>
    <dgm:cxn modelId="{0BCBD79E-D0D4-974C-B012-61E66CA6A20E}" type="presOf" srcId="{72539E1A-ACFC-5B48-A402-58F6019B9B38}"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5F39FBD1-B7F2-414C-9B81-6E22D490D55D}" type="presOf" srcId="{1800D62C-1ACE-A841-98B5-54D84E5CA015}" destId="{E3E76491-8807-CA4F-8E4E-E290DDB1346B}" srcOrd="0" destOrd="2" presId="urn:microsoft.com/office/officeart/2005/8/layout/hList1"/>
    <dgm:cxn modelId="{7BC730D2-DA81-1844-A825-0DD514E659CB}" type="presOf" srcId="{9394D489-0918-BE43-9190-F76E1C18C44C}" destId="{E3E76491-8807-CA4F-8E4E-E290DDB1346B}" srcOrd="0" destOrd="1" presId="urn:microsoft.com/office/officeart/2005/8/layout/hList1"/>
    <dgm:cxn modelId="{E170ECDB-0F74-794A-8837-4199475397C4}" srcId="{1BE9C294-65F6-CD4B-B340-6E77299D718E}" destId="{9394D489-0918-BE43-9190-F76E1C18C44C}" srcOrd="1" destOrd="0" parTransId="{96A55BFF-E57B-1541-92DC-F92CE631AF17}" sibTransId="{9E339609-D7F6-4849-B82F-6F6183D6C420}"/>
    <dgm:cxn modelId="{E5EDD6F8-224F-5141-A2A9-84B2E62C7FA2}" type="presOf" srcId="{3E66560E-20C1-234D-A50C-0EAF2F9B75A6}" destId="{E3E76491-8807-CA4F-8E4E-E290DDB1346B}" srcOrd="0" destOrd="4"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b="0" dirty="0">
              <a:solidFill>
                <a:schemeClr val="tx1"/>
              </a:solidFill>
            </a:rPr>
            <a:t>Student Incident (SINC)</a:t>
          </a:r>
          <a:endParaRPr lang="en-US" dirty="0">
            <a:solidFill>
              <a:schemeClr val="tx1"/>
            </a:solidFill>
          </a:endParaRP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dgm:spPr>
        <a:solidFill>
          <a:schemeClr val="bg1">
            <a:alpha val="90000"/>
          </a:schemeClr>
        </a:solidFill>
      </dgm:spPr>
      <dgm:t>
        <a:bodyPr/>
        <a:lstStyle/>
        <a:p>
          <a:r>
            <a:rPr lang="en-US" b="0" dirty="0">
              <a:solidFill>
                <a:schemeClr val="tx1"/>
              </a:solidFill>
            </a:rPr>
            <a:t>Student Incident Results (SIRS)</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dgm:spPr>
        <a:solidFill>
          <a:schemeClr val="bg1">
            <a:alpha val="90000"/>
          </a:schemeClr>
        </a:solidFill>
      </dgm:spPr>
      <dgm:t>
        <a:bodyPr/>
        <a:lstStyle/>
        <a:p>
          <a:r>
            <a:rPr lang="en-US" b="0" dirty="0">
              <a:solidFill>
                <a:schemeClr val="tx1"/>
              </a:solidFill>
            </a:rPr>
            <a:t>Student Offense (SOFF)</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dgm:spPr>
        <a:solidFill>
          <a:schemeClr val="bg1">
            <a:alpha val="90000"/>
          </a:schemeClr>
        </a:solidFill>
      </dgm:spPr>
      <dgm:t>
        <a:bodyPr/>
        <a:lstStyle/>
        <a:p>
          <a:r>
            <a:rPr lang="en-US" b="0" dirty="0">
              <a:solidFill>
                <a:schemeClr val="tx1"/>
              </a:solidFill>
            </a:rPr>
            <a:t>Student Absenteeism (STAS)</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67BB0F19-EF58-F64D-9F18-F6A3FDAF9721}">
      <dgm:prSet/>
      <dgm:spPr>
        <a:solidFill>
          <a:schemeClr val="bg1">
            <a:alpha val="90000"/>
          </a:schemeClr>
        </a:solidFill>
      </dgm:spPr>
      <dgm:t>
        <a:bodyPr/>
        <a:lstStyle/>
        <a:p>
          <a:r>
            <a:rPr lang="en-US" b="0" dirty="0">
              <a:solidFill>
                <a:schemeClr val="tx1"/>
              </a:solidFill>
            </a:rPr>
            <a:t>Cumulative Enrollment (SENR)</a:t>
          </a:r>
        </a:p>
      </dgm:t>
    </dgm:pt>
    <dgm:pt modelId="{0D563380-45BE-3446-A51A-084ED99F139C}" type="parTrans" cxnId="{D93D499F-43B9-8E4D-94D0-D1E1F99AC6F9}">
      <dgm:prSet/>
      <dgm:spPr/>
      <dgm:t>
        <a:bodyPr/>
        <a:lstStyle/>
        <a:p>
          <a:endParaRPr lang="en-US"/>
        </a:p>
      </dgm:t>
    </dgm:pt>
    <dgm:pt modelId="{A6E29A59-7DC1-A742-8905-527A6EE16F27}" type="sibTrans" cxnId="{D93D499F-43B9-8E4D-94D0-D1E1F99AC6F9}">
      <dgm:prSet/>
      <dgm:spPr/>
      <dgm:t>
        <a:bodyPr/>
        <a:lstStyle/>
        <a:p>
          <a:endParaRPr lang="en-US"/>
        </a:p>
      </dgm:t>
    </dgm:pt>
    <dgm:pt modelId="{EC981FC1-952B-3E4D-B89C-A930C19096A3}">
      <dgm:prSet/>
      <dgm:spPr>
        <a:solidFill>
          <a:schemeClr val="bg1">
            <a:alpha val="90000"/>
          </a:schemeClr>
        </a:solidFill>
      </dgm:spPr>
      <dgm:t>
        <a:bodyPr/>
        <a:lstStyle/>
        <a:p>
          <a:r>
            <a:rPr lang="en-US" b="0" dirty="0">
              <a:solidFill>
                <a:schemeClr val="tx1"/>
              </a:solidFill>
            </a:rPr>
            <a:t>Graduates and Completers (SENR)</a:t>
          </a:r>
        </a:p>
      </dgm:t>
    </dgm:pt>
    <dgm:pt modelId="{6CE9AFF2-24CE-BE4A-B558-3B65A5724D89}" type="parTrans" cxnId="{5AFB6B65-54EF-AA4A-B081-1A2CF86981D1}">
      <dgm:prSet/>
      <dgm:spPr/>
      <dgm:t>
        <a:bodyPr/>
        <a:lstStyle/>
        <a:p>
          <a:endParaRPr lang="en-US"/>
        </a:p>
      </dgm:t>
    </dgm:pt>
    <dgm:pt modelId="{7DF8C360-0CB0-144E-9D6E-D24A84AE3B68}" type="sibTrans" cxnId="{5AFB6B65-54EF-AA4A-B081-1A2CF86981D1}">
      <dgm:prSet/>
      <dgm:spPr/>
      <dgm:t>
        <a:bodyPr/>
        <a:lstStyle/>
        <a:p>
          <a:endParaRPr lang="en-US"/>
        </a:p>
      </dgm:t>
    </dgm:pt>
    <dgm:pt modelId="{45E2F5D3-BF98-480E-9349-CBE565046390}">
      <dgm:prSet/>
      <dgm:spPr>
        <a:solidFill>
          <a:schemeClr val="bg1">
            <a:alpha val="90000"/>
          </a:schemeClr>
        </a:solidFill>
      </dgm:spPr>
      <dgm:t>
        <a:bodyPr/>
        <a:lstStyle/>
        <a:p>
          <a:r>
            <a:rPr lang="en-US" b="0" dirty="0">
              <a:solidFill>
                <a:schemeClr val="tx1"/>
              </a:solidFill>
            </a:rPr>
            <a:t>RFEP (SELA)</a:t>
          </a:r>
        </a:p>
      </dgm:t>
    </dgm:pt>
    <dgm:pt modelId="{8A54D086-8FA6-4C3E-B8F0-9B3498B47887}" type="parTrans" cxnId="{F754817F-6716-480A-B395-5C9A9DDF97D7}">
      <dgm:prSet/>
      <dgm:spPr/>
      <dgm:t>
        <a:bodyPr/>
        <a:lstStyle/>
        <a:p>
          <a:endParaRPr lang="en-US"/>
        </a:p>
      </dgm:t>
    </dgm:pt>
    <dgm:pt modelId="{AB82E105-4F87-4EC1-8620-167E7EC1FE4C}" type="sibTrans" cxnId="{F754817F-6716-480A-B395-5C9A9DDF97D7}">
      <dgm:prSet/>
      <dgm:spPr/>
      <dgm:t>
        <a:bodyPr/>
        <a:lstStyle/>
        <a:p>
          <a:endParaRPr lang="en-US"/>
        </a:p>
      </dgm:t>
    </dgm:pt>
    <dgm:pt modelId="{37314652-5921-403D-8CB3-34034397832E}">
      <dgm:prSet/>
      <dgm:spPr>
        <a:solidFill>
          <a:schemeClr val="bg1">
            <a:alpha val="90000"/>
          </a:schemeClr>
        </a:solidFill>
      </dgm:spPr>
      <dgm:t>
        <a:bodyPr/>
        <a:lstStyle/>
        <a:p>
          <a:r>
            <a:rPr lang="en-US" b="0" dirty="0">
              <a:solidFill>
                <a:schemeClr val="tx1"/>
              </a:solidFill>
            </a:rPr>
            <a:t>Homeless Program (SPRG)</a:t>
          </a:r>
        </a:p>
      </dgm:t>
    </dgm:pt>
    <dgm:pt modelId="{18680FF9-E6FB-417D-BC24-70D9702DEFC6}" type="parTrans" cxnId="{E2E81D48-FC5F-440C-8611-1E7936F6B415}">
      <dgm:prSet/>
      <dgm:spPr/>
      <dgm:t>
        <a:bodyPr/>
        <a:lstStyle/>
        <a:p>
          <a:endParaRPr lang="en-US"/>
        </a:p>
      </dgm:t>
    </dgm:pt>
    <dgm:pt modelId="{54674BEE-299A-4E96-A88A-D43808523561}" type="sibTrans" cxnId="{E2E81D48-FC5F-440C-8611-1E7936F6B415}">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2"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3"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1" destOrd="0" parTransId="{D883CC8C-08FF-F447-A19D-6C6993762970}" sibTransId="{98623D33-1256-D742-8971-D8299209C7A9}"/>
    <dgm:cxn modelId="{E2E81D48-FC5F-440C-8611-1E7936F6B415}" srcId="{1BE9C294-65F6-CD4B-B340-6E77299D718E}" destId="{37314652-5921-403D-8CB3-34034397832E}" srcOrd="6" destOrd="0" parTransId="{18680FF9-E6FB-417D-BC24-70D9702DEFC6}" sibTransId="{54674BEE-299A-4E96-A88A-D43808523561}"/>
    <dgm:cxn modelId="{5AFB6B65-54EF-AA4A-B081-1A2CF86981D1}" srcId="{1BE9C294-65F6-CD4B-B340-6E77299D718E}" destId="{EC981FC1-952B-3E4D-B89C-A930C19096A3}" srcOrd="5" destOrd="0" parTransId="{6CE9AFF2-24CE-BE4A-B558-3B65A5724D89}" sibTransId="{7DF8C360-0CB0-144E-9D6E-D24A84AE3B68}"/>
    <dgm:cxn modelId="{F754817F-6716-480A-B395-5C9A9DDF97D7}" srcId="{1BE9C294-65F6-CD4B-B340-6E77299D718E}" destId="{45E2F5D3-BF98-480E-9349-CBE565046390}" srcOrd="7" destOrd="0" parTransId="{8A54D086-8FA6-4C3E-B8F0-9B3498B47887}" sibTransId="{AB82E105-4F87-4EC1-8620-167E7EC1FE4C}"/>
    <dgm:cxn modelId="{5CE2E789-7523-614C-A0FE-0C39F8FBD958}" type="presOf" srcId="{67BB0F19-EF58-F64D-9F18-F6A3FDAF9721}" destId="{E3E76491-8807-CA4F-8E4E-E290DDB1346B}" srcOrd="0" destOrd="4" presId="urn:microsoft.com/office/officeart/2005/8/layout/hList1"/>
    <dgm:cxn modelId="{6DE4E396-1E1F-411A-B080-1F230333EAA7}" type="presOf" srcId="{37314652-5921-403D-8CB3-34034397832E}" destId="{E3E76491-8807-CA4F-8E4E-E290DDB1346B}" srcOrd="0" destOrd="6" presId="urn:microsoft.com/office/officeart/2005/8/layout/hList1"/>
    <dgm:cxn modelId="{D93D499F-43B9-8E4D-94D0-D1E1F99AC6F9}" srcId="{1BE9C294-65F6-CD4B-B340-6E77299D718E}" destId="{67BB0F19-EF58-F64D-9F18-F6A3FDAF9721}" srcOrd="4" destOrd="0" parTransId="{0D563380-45BE-3446-A51A-084ED99F139C}" sibTransId="{A6E29A59-7DC1-A742-8905-527A6EE16F27}"/>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3" destOrd="0" parTransId="{CC6ED332-9A82-DA4F-AE72-DDE58163C7EF}" sibTransId="{C9707E90-F3FA-3B4C-8E9A-65CDF3488C49}"/>
    <dgm:cxn modelId="{E8B27CC7-C9C3-4A5A-B5C8-6ED8D82FF1DE}" type="presOf" srcId="{45E2F5D3-BF98-480E-9349-CBE565046390}" destId="{E3E76491-8807-CA4F-8E4E-E290DDB1346B}" srcOrd="0" destOrd="7" presId="urn:microsoft.com/office/officeart/2005/8/layout/hList1"/>
    <dgm:cxn modelId="{690681C9-8FCC-A14C-A78D-C13FEFE8A544}" type="presOf" srcId="{EC981FC1-952B-3E4D-B89C-A930C19096A3}" destId="{E3E76491-8807-CA4F-8E4E-E290DDB1346B}" srcOrd="0" destOrd="5" presId="urn:microsoft.com/office/officeart/2005/8/layout/hList1"/>
    <dgm:cxn modelId="{7168E2C9-25A0-7644-9090-6D09848860F6}" type="presOf" srcId="{ED54A681-10E2-9843-A913-D86CF283A578}" destId="{E3E76491-8807-CA4F-8E4E-E290DDB1346B}" srcOrd="0" destOrd="2" presId="urn:microsoft.com/office/officeart/2005/8/layout/hList1"/>
    <dgm:cxn modelId="{78DC77FD-33E6-7146-BCD9-E1CEC142E4D2}" type="presOf" srcId="{5F3893A4-2BC7-6141-AD41-9E558A7B3BB9}"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7.15</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Results- Persistently Dangerous Offense Expulsions</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809710" cy="432000"/>
        </a:xfrm>
        <a:prstGeom prst="roundRect">
          <a:avLst>
            <a:gd name="adj" fmla="val 10000"/>
          </a:avLst>
        </a:prstGeom>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48F6B24D-E7B6-446B-ADDD-8FC7B009C751}" type="presOf" srcId="{63904E9C-8F03-42CF-BDFF-DF6070A79D09}" destId="{9A61074C-906C-4281-BF99-686A1EFB894F}"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8.1 (EOY 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Cumulative Enrollment –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Student Profile - List </a:t>
          </a:r>
          <a:r>
            <a:rPr lang="en-US" sz="1000">
              <a:latin typeface="Arial" charset="0"/>
              <a:cs typeface="Arial" charset="0"/>
              <a:hlinkClick xmlns:r="http://schemas.openxmlformats.org/officeDocument/2006/relationships" r:id="rId2"/>
            </a:rPr>
            <a:t> (EOY3)</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908AE1FF-1D7C-419B-8F30-FB581A9F71A2}">
      <dgm:prSet custT="1"/>
      <dgm:spPr>
        <a:ln>
          <a:solidFill>
            <a:srgbClr val="FF715B"/>
          </a:solidFill>
        </a:ln>
      </dgm:spPr>
      <dgm:t>
        <a:bodyPr/>
        <a:lstStyle/>
        <a:p>
          <a:pPr algn="l"/>
          <a:endParaRPr lang="en-US" sz="1000"/>
        </a:p>
      </dgm:t>
    </dgm:pt>
    <dgm:pt modelId="{6AB6D8CA-FDE2-4412-ABAF-E996957710EE}" type="parTrans" cxnId="{21579B45-849C-4E74-A84F-5B5395811AF7}">
      <dgm:prSet/>
      <dgm:spPr/>
      <dgm:t>
        <a:bodyPr/>
        <a:lstStyle/>
        <a:p>
          <a:pPr algn="l"/>
          <a:endParaRPr lang="en-US" sz="1000"/>
        </a:p>
      </dgm:t>
    </dgm:pt>
    <dgm:pt modelId="{C4C564B5-4ACD-4BCD-8E57-A084A1A944B7}" type="sibTrans" cxnId="{21579B45-849C-4E74-A84F-5B5395811AF7}">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custScaleY="92037">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21579B45-849C-4E74-A84F-5B5395811AF7}" srcId="{618AB715-26CB-42F6-A400-AEBCED27021F}" destId="{908AE1FF-1D7C-419B-8F30-FB581A9F71A2}" srcOrd="1" destOrd="0" parTransId="{6AB6D8CA-FDE2-4412-ABAF-E996957710EE}" sibTransId="{C4C564B5-4ACD-4BCD-8E57-A084A1A944B7}"/>
    <dgm:cxn modelId="{48F6B24D-E7B6-446B-ADDD-8FC7B009C751}" type="presOf" srcId="{63904E9C-8F03-42CF-BDFF-DF6070A79D09}" destId="{9A61074C-906C-4281-BF99-686A1EFB894F}" srcOrd="0"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8F8476E-1DAC-4F1B-9B71-212F39F502CB}" type="presOf" srcId="{0F8C27DA-6DC1-4259-A2A3-54F9208C20BB}" destId="{5A6A87CC-CE88-4699-8972-6D59982FB55F}" srcOrd="1"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14439DFE-BBA6-4277-AB5F-C421D76B75DA}" type="presOf" srcId="{908AE1FF-1D7C-419B-8F30-FB581A9F71A2}" destId="{323EE4A5-29FA-4334-B1FE-B9F85140FA51}" srcOrd="0" destOrd="1"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1.22</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dirty="0"/>
            <a:t>Report 1.23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Graduates and Completers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Graduates and Completers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6110" custLinFactNeighborY="105"/>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48F6B24D-E7B6-446B-ADDD-8FC7B009C751}" type="presOf" srcId="{63904E9C-8F03-42CF-BDFF-DF6070A79D09}" destId="{9A61074C-906C-4281-BF99-686A1EFB894F}" srcOrd="0"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8F8476E-1DAC-4F1B-9B71-212F39F502CB}" type="presOf" srcId="{0F8C27DA-6DC1-4259-A2A3-54F9208C20BB}" destId="{5A6A87CC-CE88-4699-8972-6D59982FB55F}" srcOrd="1"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2.16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2.17</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ELA Status – ELs Reclassified RFEP (EOY 3)</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ELA Status – ELs Reclassified RFEP Student List (EOY 3)</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48F6B24D-E7B6-446B-ADDD-8FC7B009C751}" type="presOf" srcId="{63904E9C-8F03-42CF-BDFF-DF6070A79D09}" destId="{9A61074C-906C-4281-BF99-686A1EFB894F}" srcOrd="0"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8F8476E-1DAC-4F1B-9B71-212F39F502CB}" type="presOf" srcId="{0F8C27DA-6DC1-4259-A2A3-54F9208C20BB}" destId="{5A6A87CC-CE88-4699-8972-6D59982FB55F}" srcOrd="1"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5.4</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5.5</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Homeless Students Enrolled - Unduplicated Count by School </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Homeless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1143" custLinFactNeighborY="-2703"/>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48F6B24D-E7B6-446B-ADDD-8FC7B009C751}" type="presOf" srcId="{63904E9C-8F03-42CF-BDFF-DF6070A79D09}" destId="{9A61074C-906C-4281-BF99-686A1EFB894F}" srcOrd="0"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8F8476E-1DAC-4F1B-9B71-212F39F502CB}" type="presOf" srcId="{0F8C27DA-6DC1-4259-A2A3-54F9208C20BB}" destId="{5A6A87CC-CE88-4699-8972-6D59982FB55F}" srcOrd="1"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2D41FC-4F0D-469D-AD6D-B16B1A77FC67}"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3A5F24BA-F50F-4C73-BC3B-50DCEBE956AF}">
      <dgm:prSet custT="1"/>
      <dgm:spPr/>
      <dgm:t>
        <a:bodyPr/>
        <a:lstStyle/>
        <a:p>
          <a:r>
            <a:rPr lang="en-US" sz="1800" b="1"/>
            <a:t>Reporting Period</a:t>
          </a:r>
          <a:endParaRPr lang="en-US" sz="1800"/>
        </a:p>
      </dgm:t>
    </dgm:pt>
    <dgm:pt modelId="{834199CD-AD5F-4EBF-8B6D-F64AD2271F80}" type="parTrans" cxnId="{E18A8F9E-32E2-445C-BFCD-8D1D890918B1}">
      <dgm:prSet/>
      <dgm:spPr/>
      <dgm:t>
        <a:bodyPr/>
        <a:lstStyle/>
        <a:p>
          <a:endParaRPr lang="en-US" sz="1800"/>
        </a:p>
      </dgm:t>
    </dgm:pt>
    <dgm:pt modelId="{A4A78408-F40A-4783-9523-3B2485E2E397}" type="sibTrans" cxnId="{E18A8F9E-32E2-445C-BFCD-8D1D890918B1}">
      <dgm:prSet/>
      <dgm:spPr/>
      <dgm:t>
        <a:bodyPr/>
        <a:lstStyle/>
        <a:p>
          <a:endParaRPr lang="en-US" sz="1800"/>
        </a:p>
      </dgm:t>
    </dgm:pt>
    <dgm:pt modelId="{A2325025-54D6-41E7-A442-9AC27CCEB3FA}">
      <dgm:prSet custT="1"/>
      <dgm:spPr/>
      <dgm:t>
        <a:bodyPr/>
        <a:lstStyle/>
        <a:p>
          <a:r>
            <a:rPr lang="en-US" sz="1800" dirty="0"/>
            <a:t>7/1/2023 - 6/30/2024</a:t>
          </a:r>
        </a:p>
      </dgm:t>
    </dgm:pt>
    <dgm:pt modelId="{9BB3BEB6-DEF3-4C94-A186-A6C4196AD29A}" type="parTrans" cxnId="{DA68F2D0-57D5-4129-B0D6-921E40925647}">
      <dgm:prSet/>
      <dgm:spPr/>
      <dgm:t>
        <a:bodyPr/>
        <a:lstStyle/>
        <a:p>
          <a:endParaRPr lang="en-US" sz="1800"/>
        </a:p>
      </dgm:t>
    </dgm:pt>
    <dgm:pt modelId="{F4E77F3F-4B16-4F0E-BEAA-D1EE79B5EB69}" type="sibTrans" cxnId="{DA68F2D0-57D5-4129-B0D6-921E40925647}">
      <dgm:prSet/>
      <dgm:spPr/>
      <dgm:t>
        <a:bodyPr/>
        <a:lstStyle/>
        <a:p>
          <a:endParaRPr lang="en-US" sz="1800"/>
        </a:p>
      </dgm:t>
    </dgm:pt>
    <dgm:pt modelId="{8D1C0578-962A-4D6A-AB11-5141ADFF82C6}">
      <dgm:prSet custT="1"/>
      <dgm:spPr/>
      <dgm:t>
        <a:bodyPr/>
        <a:lstStyle/>
        <a:p>
          <a:r>
            <a:rPr lang="en-US" sz="1800" b="1"/>
            <a:t>Resolve Cert/DD Errors &amp; Review Reports</a:t>
          </a:r>
          <a:endParaRPr lang="en-US" sz="1800"/>
        </a:p>
      </dgm:t>
    </dgm:pt>
    <dgm:pt modelId="{E236EE2D-348F-4BB9-A07E-0E0839C8DE44}" type="parTrans" cxnId="{ABEB26F1-CC2D-452C-B9FF-995D14AE8199}">
      <dgm:prSet/>
      <dgm:spPr/>
      <dgm:t>
        <a:bodyPr/>
        <a:lstStyle/>
        <a:p>
          <a:endParaRPr lang="en-US" sz="1800"/>
        </a:p>
      </dgm:t>
    </dgm:pt>
    <dgm:pt modelId="{4F519381-9D8F-414E-A620-6504AEA6F3A8}" type="sibTrans" cxnId="{ABEB26F1-CC2D-452C-B9FF-995D14AE8199}">
      <dgm:prSet/>
      <dgm:spPr/>
      <dgm:t>
        <a:bodyPr/>
        <a:lstStyle/>
        <a:p>
          <a:endParaRPr lang="en-US" sz="1800"/>
        </a:p>
      </dgm:t>
    </dgm:pt>
    <dgm:pt modelId="{889AF40D-0793-4F10-9937-0300E5B20984}">
      <dgm:prSet custT="1"/>
      <dgm:spPr/>
      <dgm:t>
        <a:bodyPr/>
        <a:lstStyle/>
        <a:p>
          <a:r>
            <a:rPr lang="en-US" sz="1800" dirty="0"/>
            <a:t>7/12/2024</a:t>
          </a:r>
        </a:p>
      </dgm:t>
    </dgm:pt>
    <dgm:pt modelId="{BC396886-CF73-4409-AAA1-86D38972A8AA}" type="parTrans" cxnId="{CA634EF6-E048-4825-8AEF-F829A4ADC796}">
      <dgm:prSet/>
      <dgm:spPr/>
      <dgm:t>
        <a:bodyPr/>
        <a:lstStyle/>
        <a:p>
          <a:endParaRPr lang="en-US" sz="1800"/>
        </a:p>
      </dgm:t>
    </dgm:pt>
    <dgm:pt modelId="{5E64A1F2-F636-4BCF-8744-FE87B016E8CA}" type="sibTrans" cxnId="{CA634EF6-E048-4825-8AEF-F829A4ADC796}">
      <dgm:prSet/>
      <dgm:spPr/>
      <dgm:t>
        <a:bodyPr/>
        <a:lstStyle/>
        <a:p>
          <a:endParaRPr lang="en-US" sz="1800"/>
        </a:p>
      </dgm:t>
    </dgm:pt>
    <dgm:pt modelId="{12DA2612-7B78-402E-9289-548D3BFA7BAE}">
      <dgm:prSet custT="1"/>
      <dgm:spPr/>
      <dgm:t>
        <a:bodyPr/>
        <a:lstStyle/>
        <a:p>
          <a:r>
            <a:rPr lang="en-US" sz="1800" b="1" dirty="0"/>
            <a:t>EOY Certification Deadline</a:t>
          </a:r>
          <a:endParaRPr lang="en-US" sz="1800" dirty="0"/>
        </a:p>
      </dgm:t>
    </dgm:pt>
    <dgm:pt modelId="{84E9FA4B-B5AF-4D55-A8CC-BB2DC208AB4A}" type="parTrans" cxnId="{F73C65B0-98AB-4C62-B779-CEF622A8078E}">
      <dgm:prSet/>
      <dgm:spPr/>
      <dgm:t>
        <a:bodyPr/>
        <a:lstStyle/>
        <a:p>
          <a:endParaRPr lang="en-US" sz="1800"/>
        </a:p>
      </dgm:t>
    </dgm:pt>
    <dgm:pt modelId="{A83A3B04-1370-4CE4-816A-792C84B93BB5}" type="sibTrans" cxnId="{F73C65B0-98AB-4C62-B779-CEF622A8078E}">
      <dgm:prSet/>
      <dgm:spPr/>
      <dgm:t>
        <a:bodyPr/>
        <a:lstStyle/>
        <a:p>
          <a:endParaRPr lang="en-US" sz="1800"/>
        </a:p>
      </dgm:t>
    </dgm:pt>
    <dgm:pt modelId="{73DAF951-A3C0-4EEF-AD8B-A694E6DD25BF}">
      <dgm:prSet custT="1"/>
      <dgm:spPr/>
      <dgm:t>
        <a:bodyPr/>
        <a:lstStyle/>
        <a:p>
          <a:r>
            <a:rPr lang="en-US" sz="1800" dirty="0"/>
            <a:t>7/26/2024</a:t>
          </a:r>
        </a:p>
      </dgm:t>
    </dgm:pt>
    <dgm:pt modelId="{486058BB-9CA8-4F8F-A3A9-4C73D934728A}" type="parTrans" cxnId="{07723FB2-DA38-4833-9ED2-6B725D03EBE1}">
      <dgm:prSet/>
      <dgm:spPr/>
      <dgm:t>
        <a:bodyPr/>
        <a:lstStyle/>
        <a:p>
          <a:endParaRPr lang="en-US" sz="1800"/>
        </a:p>
      </dgm:t>
    </dgm:pt>
    <dgm:pt modelId="{8A96D9AB-956B-4109-9BC7-8DF5DA11DD5D}" type="sibTrans" cxnId="{07723FB2-DA38-4833-9ED2-6B725D03EBE1}">
      <dgm:prSet/>
      <dgm:spPr/>
      <dgm:t>
        <a:bodyPr/>
        <a:lstStyle/>
        <a:p>
          <a:endParaRPr lang="en-US" sz="1800"/>
        </a:p>
      </dgm:t>
    </dgm:pt>
    <dgm:pt modelId="{E24EA91D-71F8-EC46-BBFA-29F10866CEE4}">
      <dgm:prSet/>
      <dgm:spPr>
        <a:solidFill>
          <a:schemeClr val="accent1"/>
        </a:solidFill>
      </dgm:spPr>
      <dgm:t>
        <a:bodyPr/>
        <a:lstStyle/>
        <a:p>
          <a:r>
            <a:rPr lang="en-US" b="1" dirty="0"/>
            <a:t>Amendment Window Deadline</a:t>
          </a:r>
        </a:p>
      </dgm:t>
    </dgm:pt>
    <dgm:pt modelId="{3886AA2F-9BDB-284C-8FFD-C183DA9E0FE0}" type="parTrans" cxnId="{AE2BCD5D-C5FB-594C-8093-C33D48217B52}">
      <dgm:prSet/>
      <dgm:spPr/>
      <dgm:t>
        <a:bodyPr/>
        <a:lstStyle/>
        <a:p>
          <a:endParaRPr lang="en-US"/>
        </a:p>
      </dgm:t>
    </dgm:pt>
    <dgm:pt modelId="{B2081A1B-8B0C-504A-961C-4519B1F5FF6F}" type="sibTrans" cxnId="{AE2BCD5D-C5FB-594C-8093-C33D48217B52}">
      <dgm:prSet/>
      <dgm:spPr/>
      <dgm:t>
        <a:bodyPr/>
        <a:lstStyle/>
        <a:p>
          <a:endParaRPr lang="en-US"/>
        </a:p>
      </dgm:t>
    </dgm:pt>
    <dgm:pt modelId="{B3653597-8BB6-9240-967E-AC6B2C1AE65D}">
      <dgm:prSet/>
      <dgm:spPr/>
      <dgm:t>
        <a:bodyPr/>
        <a:lstStyle/>
        <a:p>
          <a:r>
            <a:rPr lang="en-US" dirty="0"/>
            <a:t>8/16/2024</a:t>
          </a:r>
        </a:p>
      </dgm:t>
    </dgm:pt>
    <dgm:pt modelId="{ED820938-9DC3-FF42-897D-93535DEECCA1}" type="parTrans" cxnId="{3A6EC10E-E516-884C-9B86-A6A3E7159D68}">
      <dgm:prSet/>
      <dgm:spPr/>
      <dgm:t>
        <a:bodyPr/>
        <a:lstStyle/>
        <a:p>
          <a:endParaRPr lang="en-US"/>
        </a:p>
      </dgm:t>
    </dgm:pt>
    <dgm:pt modelId="{1708FFBC-2A08-5B45-AF85-1C21A963FD3F}" type="sibTrans" cxnId="{3A6EC10E-E516-884C-9B86-A6A3E7159D68}">
      <dgm:prSet/>
      <dgm:spPr/>
      <dgm:t>
        <a:bodyPr/>
        <a:lstStyle/>
        <a:p>
          <a:endParaRPr lang="en-US"/>
        </a:p>
      </dgm:t>
    </dgm:pt>
    <dgm:pt modelId="{815DDECF-D2A8-E14D-9595-C49DA04B0729}" type="pres">
      <dgm:prSet presAssocID="{BF2D41FC-4F0D-469D-AD6D-B16B1A77FC67}" presName="linear" presStyleCnt="0">
        <dgm:presLayoutVars>
          <dgm:dir/>
          <dgm:animLvl val="lvl"/>
          <dgm:resizeHandles val="exact"/>
        </dgm:presLayoutVars>
      </dgm:prSet>
      <dgm:spPr/>
    </dgm:pt>
    <dgm:pt modelId="{E9FD3283-E25E-0C4E-B8A6-52427F228E0B}" type="pres">
      <dgm:prSet presAssocID="{3A5F24BA-F50F-4C73-BC3B-50DCEBE956AF}" presName="parentLin" presStyleCnt="0"/>
      <dgm:spPr/>
    </dgm:pt>
    <dgm:pt modelId="{4FE9EE08-4831-2D47-A133-7EEE2253B65D}" type="pres">
      <dgm:prSet presAssocID="{3A5F24BA-F50F-4C73-BC3B-50DCEBE956AF}" presName="parentLeftMargin" presStyleLbl="node1" presStyleIdx="0" presStyleCnt="4"/>
      <dgm:spPr/>
    </dgm:pt>
    <dgm:pt modelId="{6CB4EBD2-A424-1D4A-A201-C13792ECEDBC}" type="pres">
      <dgm:prSet presAssocID="{3A5F24BA-F50F-4C73-BC3B-50DCEBE956AF}" presName="parentText" presStyleLbl="node1" presStyleIdx="0" presStyleCnt="4">
        <dgm:presLayoutVars>
          <dgm:chMax val="0"/>
          <dgm:bulletEnabled val="1"/>
        </dgm:presLayoutVars>
      </dgm:prSet>
      <dgm:spPr/>
    </dgm:pt>
    <dgm:pt modelId="{E442C50B-EEE6-7246-A823-153B15E5609F}" type="pres">
      <dgm:prSet presAssocID="{3A5F24BA-F50F-4C73-BC3B-50DCEBE956AF}" presName="negativeSpace" presStyleCnt="0"/>
      <dgm:spPr/>
    </dgm:pt>
    <dgm:pt modelId="{F085F097-6EF1-1945-AABE-D7CC1B31048B}" type="pres">
      <dgm:prSet presAssocID="{3A5F24BA-F50F-4C73-BC3B-50DCEBE956AF}" presName="childText" presStyleLbl="conFgAcc1" presStyleIdx="0" presStyleCnt="4">
        <dgm:presLayoutVars>
          <dgm:bulletEnabled val="1"/>
        </dgm:presLayoutVars>
      </dgm:prSet>
      <dgm:spPr/>
    </dgm:pt>
    <dgm:pt modelId="{A902B7F9-4D84-D849-82D8-A334FF9BF298}" type="pres">
      <dgm:prSet presAssocID="{A4A78408-F40A-4783-9523-3B2485E2E397}" presName="spaceBetweenRectangles" presStyleCnt="0"/>
      <dgm:spPr/>
    </dgm:pt>
    <dgm:pt modelId="{447C208E-F2CD-C548-A487-60AD48A43BEB}" type="pres">
      <dgm:prSet presAssocID="{8D1C0578-962A-4D6A-AB11-5141ADFF82C6}" presName="parentLin" presStyleCnt="0"/>
      <dgm:spPr/>
    </dgm:pt>
    <dgm:pt modelId="{020C4005-3F2A-AB45-A25C-5EBE29FD146F}" type="pres">
      <dgm:prSet presAssocID="{8D1C0578-962A-4D6A-AB11-5141ADFF82C6}" presName="parentLeftMargin" presStyleLbl="node1" presStyleIdx="0" presStyleCnt="4"/>
      <dgm:spPr/>
    </dgm:pt>
    <dgm:pt modelId="{A1BF3738-140B-7D49-8970-2FD1F31ABF1B}" type="pres">
      <dgm:prSet presAssocID="{8D1C0578-962A-4D6A-AB11-5141ADFF82C6}" presName="parentText" presStyleLbl="node1" presStyleIdx="1" presStyleCnt="4">
        <dgm:presLayoutVars>
          <dgm:chMax val="0"/>
          <dgm:bulletEnabled val="1"/>
        </dgm:presLayoutVars>
      </dgm:prSet>
      <dgm:spPr/>
    </dgm:pt>
    <dgm:pt modelId="{4D3BD6EB-6B9F-FD46-86A4-02048297563F}" type="pres">
      <dgm:prSet presAssocID="{8D1C0578-962A-4D6A-AB11-5141ADFF82C6}" presName="negativeSpace" presStyleCnt="0"/>
      <dgm:spPr/>
    </dgm:pt>
    <dgm:pt modelId="{281F4786-D6D7-D24E-9F35-2B98236C661C}" type="pres">
      <dgm:prSet presAssocID="{8D1C0578-962A-4D6A-AB11-5141ADFF82C6}" presName="childText" presStyleLbl="conFgAcc1" presStyleIdx="1" presStyleCnt="4">
        <dgm:presLayoutVars>
          <dgm:bulletEnabled val="1"/>
        </dgm:presLayoutVars>
      </dgm:prSet>
      <dgm:spPr/>
    </dgm:pt>
    <dgm:pt modelId="{CE604C0B-4BF7-5F44-9913-257B8E5CBD66}" type="pres">
      <dgm:prSet presAssocID="{4F519381-9D8F-414E-A620-6504AEA6F3A8}" presName="spaceBetweenRectangles" presStyleCnt="0"/>
      <dgm:spPr/>
    </dgm:pt>
    <dgm:pt modelId="{E5BA1D98-7118-CF48-BCCD-3DBC294DF787}" type="pres">
      <dgm:prSet presAssocID="{12DA2612-7B78-402E-9289-548D3BFA7BAE}" presName="parentLin" presStyleCnt="0"/>
      <dgm:spPr/>
    </dgm:pt>
    <dgm:pt modelId="{6A7A8E39-F755-DA4E-AF1B-7B7EC24C6195}" type="pres">
      <dgm:prSet presAssocID="{12DA2612-7B78-402E-9289-548D3BFA7BAE}" presName="parentLeftMargin" presStyleLbl="node1" presStyleIdx="1" presStyleCnt="4"/>
      <dgm:spPr/>
    </dgm:pt>
    <dgm:pt modelId="{EE8C494F-3E73-0E45-B000-A92B36C18937}" type="pres">
      <dgm:prSet presAssocID="{12DA2612-7B78-402E-9289-548D3BFA7BAE}" presName="parentText" presStyleLbl="node1" presStyleIdx="2" presStyleCnt="4">
        <dgm:presLayoutVars>
          <dgm:chMax val="0"/>
          <dgm:bulletEnabled val="1"/>
        </dgm:presLayoutVars>
      </dgm:prSet>
      <dgm:spPr/>
    </dgm:pt>
    <dgm:pt modelId="{373C3422-F1C7-3947-9E15-154D86E2EAB9}" type="pres">
      <dgm:prSet presAssocID="{12DA2612-7B78-402E-9289-548D3BFA7BAE}" presName="negativeSpace" presStyleCnt="0"/>
      <dgm:spPr/>
    </dgm:pt>
    <dgm:pt modelId="{B0739201-81E7-2E48-8521-4E916FB2A453}" type="pres">
      <dgm:prSet presAssocID="{12DA2612-7B78-402E-9289-548D3BFA7BAE}" presName="childText" presStyleLbl="conFgAcc1" presStyleIdx="2" presStyleCnt="4">
        <dgm:presLayoutVars>
          <dgm:bulletEnabled val="1"/>
        </dgm:presLayoutVars>
      </dgm:prSet>
      <dgm:spPr/>
    </dgm:pt>
    <dgm:pt modelId="{9AB2ABF1-14AA-8341-B636-0C26DA85384C}" type="pres">
      <dgm:prSet presAssocID="{A83A3B04-1370-4CE4-816A-792C84B93BB5}" presName="spaceBetweenRectangles" presStyleCnt="0"/>
      <dgm:spPr/>
    </dgm:pt>
    <dgm:pt modelId="{6352392E-D0E9-5F45-9614-5B829071A684}" type="pres">
      <dgm:prSet presAssocID="{E24EA91D-71F8-EC46-BBFA-29F10866CEE4}" presName="parentLin" presStyleCnt="0"/>
      <dgm:spPr/>
    </dgm:pt>
    <dgm:pt modelId="{BA0F5AC8-95B7-A641-A4DD-D1AAAAAF4F75}" type="pres">
      <dgm:prSet presAssocID="{E24EA91D-71F8-EC46-BBFA-29F10866CEE4}" presName="parentLeftMargin" presStyleLbl="node1" presStyleIdx="2" presStyleCnt="4"/>
      <dgm:spPr/>
    </dgm:pt>
    <dgm:pt modelId="{5C67B948-D37F-1642-AE32-435308259F6C}" type="pres">
      <dgm:prSet presAssocID="{E24EA91D-71F8-EC46-BBFA-29F10866CEE4}" presName="parentText" presStyleLbl="node1" presStyleIdx="3" presStyleCnt="4">
        <dgm:presLayoutVars>
          <dgm:chMax val="0"/>
          <dgm:bulletEnabled val="1"/>
        </dgm:presLayoutVars>
      </dgm:prSet>
      <dgm:spPr/>
    </dgm:pt>
    <dgm:pt modelId="{DA85C117-1B99-C940-B881-B67FEFF39D7C}" type="pres">
      <dgm:prSet presAssocID="{E24EA91D-71F8-EC46-BBFA-29F10866CEE4}" presName="negativeSpace" presStyleCnt="0"/>
      <dgm:spPr/>
    </dgm:pt>
    <dgm:pt modelId="{053EC3F1-2297-1B46-B224-8084FA2D2807}" type="pres">
      <dgm:prSet presAssocID="{E24EA91D-71F8-EC46-BBFA-29F10866CEE4}" presName="childText" presStyleLbl="conFgAcc1" presStyleIdx="3" presStyleCnt="4">
        <dgm:presLayoutVars>
          <dgm:bulletEnabled val="1"/>
        </dgm:presLayoutVars>
      </dgm:prSet>
      <dgm:spPr/>
    </dgm:pt>
  </dgm:ptLst>
  <dgm:cxnLst>
    <dgm:cxn modelId="{3A6EC10E-E516-884C-9B86-A6A3E7159D68}" srcId="{E24EA91D-71F8-EC46-BBFA-29F10866CEE4}" destId="{B3653597-8BB6-9240-967E-AC6B2C1AE65D}" srcOrd="0" destOrd="0" parTransId="{ED820938-9DC3-FF42-897D-93535DEECCA1}" sibTransId="{1708FFBC-2A08-5B45-AF85-1C21A963FD3F}"/>
    <dgm:cxn modelId="{D3385B3A-DE8A-6B48-8A70-D2CF9691EAC2}" type="presOf" srcId="{B3653597-8BB6-9240-967E-AC6B2C1AE65D}" destId="{053EC3F1-2297-1B46-B224-8084FA2D2807}" srcOrd="0" destOrd="0" presId="urn:microsoft.com/office/officeart/2005/8/layout/list1"/>
    <dgm:cxn modelId="{770E814D-E0FE-0942-991B-C32B5C5D23AC}" type="presOf" srcId="{E24EA91D-71F8-EC46-BBFA-29F10866CEE4}" destId="{BA0F5AC8-95B7-A641-A4DD-D1AAAAAF4F75}" srcOrd="0" destOrd="0" presId="urn:microsoft.com/office/officeart/2005/8/layout/list1"/>
    <dgm:cxn modelId="{DAC03A50-90CE-AE4A-A6DD-80068BEF0411}" type="presOf" srcId="{3A5F24BA-F50F-4C73-BC3B-50DCEBE956AF}" destId="{6CB4EBD2-A424-1D4A-A201-C13792ECEDBC}" srcOrd="1" destOrd="0" presId="urn:microsoft.com/office/officeart/2005/8/layout/list1"/>
    <dgm:cxn modelId="{4C95C853-E626-4649-BE01-611D198B8CFC}" type="presOf" srcId="{73DAF951-A3C0-4EEF-AD8B-A694E6DD25BF}" destId="{B0739201-81E7-2E48-8521-4E916FB2A453}" srcOrd="0" destOrd="0" presId="urn:microsoft.com/office/officeart/2005/8/layout/list1"/>
    <dgm:cxn modelId="{AE2BCD5D-C5FB-594C-8093-C33D48217B52}" srcId="{BF2D41FC-4F0D-469D-AD6D-B16B1A77FC67}" destId="{E24EA91D-71F8-EC46-BBFA-29F10866CEE4}" srcOrd="3" destOrd="0" parTransId="{3886AA2F-9BDB-284C-8FFD-C183DA9E0FE0}" sibTransId="{B2081A1B-8B0C-504A-961C-4519B1F5FF6F}"/>
    <dgm:cxn modelId="{A3897763-C373-B142-8A2A-4C9D8BE58E4C}" type="presOf" srcId="{A2325025-54D6-41E7-A442-9AC27CCEB3FA}" destId="{F085F097-6EF1-1945-AABE-D7CC1B31048B}" srcOrd="0" destOrd="0" presId="urn:microsoft.com/office/officeart/2005/8/layout/list1"/>
    <dgm:cxn modelId="{4EEA9264-8F25-1B42-A19A-4CA50AB22AA5}" type="presOf" srcId="{3A5F24BA-F50F-4C73-BC3B-50DCEBE956AF}" destId="{4FE9EE08-4831-2D47-A133-7EEE2253B65D}" srcOrd="0" destOrd="0" presId="urn:microsoft.com/office/officeart/2005/8/layout/list1"/>
    <dgm:cxn modelId="{63ABD068-C1B0-6F48-AE5B-5C470824FDA0}" type="presOf" srcId="{12DA2612-7B78-402E-9289-548D3BFA7BAE}" destId="{EE8C494F-3E73-0E45-B000-A92B36C18937}" srcOrd="1" destOrd="0" presId="urn:microsoft.com/office/officeart/2005/8/layout/list1"/>
    <dgm:cxn modelId="{893EBF70-10C1-6E4C-9599-CCFF085F358D}" type="presOf" srcId="{12DA2612-7B78-402E-9289-548D3BFA7BAE}" destId="{6A7A8E39-F755-DA4E-AF1B-7B7EC24C6195}" srcOrd="0" destOrd="0" presId="urn:microsoft.com/office/officeart/2005/8/layout/list1"/>
    <dgm:cxn modelId="{82C0C488-2463-F242-9E41-00458133B816}" type="presOf" srcId="{8D1C0578-962A-4D6A-AB11-5141ADFF82C6}" destId="{020C4005-3F2A-AB45-A25C-5EBE29FD146F}" srcOrd="0" destOrd="0" presId="urn:microsoft.com/office/officeart/2005/8/layout/list1"/>
    <dgm:cxn modelId="{D24B1B97-15E3-E948-ACBD-9B3BA16AAE49}" type="presOf" srcId="{8D1C0578-962A-4D6A-AB11-5141ADFF82C6}" destId="{A1BF3738-140B-7D49-8970-2FD1F31ABF1B}" srcOrd="1" destOrd="0" presId="urn:microsoft.com/office/officeart/2005/8/layout/list1"/>
    <dgm:cxn modelId="{E18A8F9E-32E2-445C-BFCD-8D1D890918B1}" srcId="{BF2D41FC-4F0D-469D-AD6D-B16B1A77FC67}" destId="{3A5F24BA-F50F-4C73-BC3B-50DCEBE956AF}" srcOrd="0" destOrd="0" parTransId="{834199CD-AD5F-4EBF-8B6D-F64AD2271F80}" sibTransId="{A4A78408-F40A-4783-9523-3B2485E2E397}"/>
    <dgm:cxn modelId="{F73C65B0-98AB-4C62-B779-CEF622A8078E}" srcId="{BF2D41FC-4F0D-469D-AD6D-B16B1A77FC67}" destId="{12DA2612-7B78-402E-9289-548D3BFA7BAE}" srcOrd="2" destOrd="0" parTransId="{84E9FA4B-B5AF-4D55-A8CC-BB2DC208AB4A}" sibTransId="{A83A3B04-1370-4CE4-816A-792C84B93BB5}"/>
    <dgm:cxn modelId="{07723FB2-DA38-4833-9ED2-6B725D03EBE1}" srcId="{12DA2612-7B78-402E-9289-548D3BFA7BAE}" destId="{73DAF951-A3C0-4EEF-AD8B-A694E6DD25BF}" srcOrd="0" destOrd="0" parTransId="{486058BB-9CA8-4F8F-A3A9-4C73D934728A}" sibTransId="{8A96D9AB-956B-4109-9BC7-8DF5DA11DD5D}"/>
    <dgm:cxn modelId="{74577BC0-4DB1-3C4F-813F-C0CEA1E12032}" type="presOf" srcId="{E24EA91D-71F8-EC46-BBFA-29F10866CEE4}" destId="{5C67B948-D37F-1642-AE32-435308259F6C}" srcOrd="1" destOrd="0" presId="urn:microsoft.com/office/officeart/2005/8/layout/list1"/>
    <dgm:cxn modelId="{B75A59CF-E641-5D4D-8F18-648717262F9F}" type="presOf" srcId="{BF2D41FC-4F0D-469D-AD6D-B16B1A77FC67}" destId="{815DDECF-D2A8-E14D-9595-C49DA04B0729}" srcOrd="0" destOrd="0" presId="urn:microsoft.com/office/officeart/2005/8/layout/list1"/>
    <dgm:cxn modelId="{DA68F2D0-57D5-4129-B0D6-921E40925647}" srcId="{3A5F24BA-F50F-4C73-BC3B-50DCEBE956AF}" destId="{A2325025-54D6-41E7-A442-9AC27CCEB3FA}" srcOrd="0" destOrd="0" parTransId="{9BB3BEB6-DEF3-4C94-A186-A6C4196AD29A}" sibTransId="{F4E77F3F-4B16-4F0E-BEAA-D1EE79B5EB69}"/>
    <dgm:cxn modelId="{6CA3F9EB-525F-CC46-A083-A7588E011B03}" type="presOf" srcId="{889AF40D-0793-4F10-9937-0300E5B20984}" destId="{281F4786-D6D7-D24E-9F35-2B98236C661C}" srcOrd="0" destOrd="0" presId="urn:microsoft.com/office/officeart/2005/8/layout/list1"/>
    <dgm:cxn modelId="{ABEB26F1-CC2D-452C-B9FF-995D14AE8199}" srcId="{BF2D41FC-4F0D-469D-AD6D-B16B1A77FC67}" destId="{8D1C0578-962A-4D6A-AB11-5141ADFF82C6}" srcOrd="1" destOrd="0" parTransId="{E236EE2D-348F-4BB9-A07E-0E0839C8DE44}" sibTransId="{4F519381-9D8F-414E-A620-6504AEA6F3A8}"/>
    <dgm:cxn modelId="{CA634EF6-E048-4825-8AEF-F829A4ADC796}" srcId="{8D1C0578-962A-4D6A-AB11-5141ADFF82C6}" destId="{889AF40D-0793-4F10-9937-0300E5B20984}" srcOrd="0" destOrd="0" parTransId="{BC396886-CF73-4409-AAA1-86D38972A8AA}" sibTransId="{5E64A1F2-F636-4BCF-8744-FE87B016E8CA}"/>
    <dgm:cxn modelId="{29B8FBA6-07F5-9747-BCB7-75480139C006}" type="presParOf" srcId="{815DDECF-D2A8-E14D-9595-C49DA04B0729}" destId="{E9FD3283-E25E-0C4E-B8A6-52427F228E0B}" srcOrd="0" destOrd="0" presId="urn:microsoft.com/office/officeart/2005/8/layout/list1"/>
    <dgm:cxn modelId="{726FD492-D6C5-ED48-8AF7-30CC15B90B74}" type="presParOf" srcId="{E9FD3283-E25E-0C4E-B8A6-52427F228E0B}" destId="{4FE9EE08-4831-2D47-A133-7EEE2253B65D}" srcOrd="0" destOrd="0" presId="urn:microsoft.com/office/officeart/2005/8/layout/list1"/>
    <dgm:cxn modelId="{D9511738-C89D-C747-88BA-7E409A2CD84E}" type="presParOf" srcId="{E9FD3283-E25E-0C4E-B8A6-52427F228E0B}" destId="{6CB4EBD2-A424-1D4A-A201-C13792ECEDBC}" srcOrd="1" destOrd="0" presId="urn:microsoft.com/office/officeart/2005/8/layout/list1"/>
    <dgm:cxn modelId="{D6075874-94FF-C64E-A02F-16925A0EFC12}" type="presParOf" srcId="{815DDECF-D2A8-E14D-9595-C49DA04B0729}" destId="{E442C50B-EEE6-7246-A823-153B15E5609F}" srcOrd="1" destOrd="0" presId="urn:microsoft.com/office/officeart/2005/8/layout/list1"/>
    <dgm:cxn modelId="{B37C3B8C-4A6C-0B4F-97FC-A282AF34542D}" type="presParOf" srcId="{815DDECF-D2A8-E14D-9595-C49DA04B0729}" destId="{F085F097-6EF1-1945-AABE-D7CC1B31048B}" srcOrd="2" destOrd="0" presId="urn:microsoft.com/office/officeart/2005/8/layout/list1"/>
    <dgm:cxn modelId="{F298AB60-DCD4-5143-B423-B0914A6CF3FD}" type="presParOf" srcId="{815DDECF-D2A8-E14D-9595-C49DA04B0729}" destId="{A902B7F9-4D84-D849-82D8-A334FF9BF298}" srcOrd="3" destOrd="0" presId="urn:microsoft.com/office/officeart/2005/8/layout/list1"/>
    <dgm:cxn modelId="{3540759A-1AA4-0846-B2BF-E42DA1F6D938}" type="presParOf" srcId="{815DDECF-D2A8-E14D-9595-C49DA04B0729}" destId="{447C208E-F2CD-C548-A487-60AD48A43BEB}" srcOrd="4" destOrd="0" presId="urn:microsoft.com/office/officeart/2005/8/layout/list1"/>
    <dgm:cxn modelId="{1797A1CF-9653-0A46-9F15-24BC58F2AC9C}" type="presParOf" srcId="{447C208E-F2CD-C548-A487-60AD48A43BEB}" destId="{020C4005-3F2A-AB45-A25C-5EBE29FD146F}" srcOrd="0" destOrd="0" presId="urn:microsoft.com/office/officeart/2005/8/layout/list1"/>
    <dgm:cxn modelId="{817BF587-4966-F645-B6CD-3DC7990A7AAC}" type="presParOf" srcId="{447C208E-F2CD-C548-A487-60AD48A43BEB}" destId="{A1BF3738-140B-7D49-8970-2FD1F31ABF1B}" srcOrd="1" destOrd="0" presId="urn:microsoft.com/office/officeart/2005/8/layout/list1"/>
    <dgm:cxn modelId="{6F0A44F6-40BF-FD4A-82BA-6538DDC86CAF}" type="presParOf" srcId="{815DDECF-D2A8-E14D-9595-C49DA04B0729}" destId="{4D3BD6EB-6B9F-FD46-86A4-02048297563F}" srcOrd="5" destOrd="0" presId="urn:microsoft.com/office/officeart/2005/8/layout/list1"/>
    <dgm:cxn modelId="{E41001D2-2B36-024D-8D40-593C28198129}" type="presParOf" srcId="{815DDECF-D2A8-E14D-9595-C49DA04B0729}" destId="{281F4786-D6D7-D24E-9F35-2B98236C661C}" srcOrd="6" destOrd="0" presId="urn:microsoft.com/office/officeart/2005/8/layout/list1"/>
    <dgm:cxn modelId="{2D0315D3-DED0-794E-A754-0CE45397EFE5}" type="presParOf" srcId="{815DDECF-D2A8-E14D-9595-C49DA04B0729}" destId="{CE604C0B-4BF7-5F44-9913-257B8E5CBD66}" srcOrd="7" destOrd="0" presId="urn:microsoft.com/office/officeart/2005/8/layout/list1"/>
    <dgm:cxn modelId="{CEFC3C1C-16F1-C74A-9BED-1DBA62D3C80F}" type="presParOf" srcId="{815DDECF-D2A8-E14D-9595-C49DA04B0729}" destId="{E5BA1D98-7118-CF48-BCCD-3DBC294DF787}" srcOrd="8" destOrd="0" presId="urn:microsoft.com/office/officeart/2005/8/layout/list1"/>
    <dgm:cxn modelId="{7531DC27-79A0-2F43-A916-F327222C8BE8}" type="presParOf" srcId="{E5BA1D98-7118-CF48-BCCD-3DBC294DF787}" destId="{6A7A8E39-F755-DA4E-AF1B-7B7EC24C6195}" srcOrd="0" destOrd="0" presId="urn:microsoft.com/office/officeart/2005/8/layout/list1"/>
    <dgm:cxn modelId="{9FD3196F-0E4A-8E40-858E-F62912AAF2DA}" type="presParOf" srcId="{E5BA1D98-7118-CF48-BCCD-3DBC294DF787}" destId="{EE8C494F-3E73-0E45-B000-A92B36C18937}" srcOrd="1" destOrd="0" presId="urn:microsoft.com/office/officeart/2005/8/layout/list1"/>
    <dgm:cxn modelId="{62BBEFE3-17BF-A94E-8C44-B711A32574BF}" type="presParOf" srcId="{815DDECF-D2A8-E14D-9595-C49DA04B0729}" destId="{373C3422-F1C7-3947-9E15-154D86E2EAB9}" srcOrd="9" destOrd="0" presId="urn:microsoft.com/office/officeart/2005/8/layout/list1"/>
    <dgm:cxn modelId="{2FF33560-D05E-8D44-A685-AABBCB48EC9C}" type="presParOf" srcId="{815DDECF-D2A8-E14D-9595-C49DA04B0729}" destId="{B0739201-81E7-2E48-8521-4E916FB2A453}" srcOrd="10" destOrd="0" presId="urn:microsoft.com/office/officeart/2005/8/layout/list1"/>
    <dgm:cxn modelId="{486740D0-BDEA-204A-A9E9-0539B9BF5208}" type="presParOf" srcId="{815DDECF-D2A8-E14D-9595-C49DA04B0729}" destId="{9AB2ABF1-14AA-8341-B636-0C26DA85384C}" srcOrd="11" destOrd="0" presId="urn:microsoft.com/office/officeart/2005/8/layout/list1"/>
    <dgm:cxn modelId="{A924AE76-26EA-954B-995C-5E30F6C0F19D}" type="presParOf" srcId="{815DDECF-D2A8-E14D-9595-C49DA04B0729}" destId="{6352392E-D0E9-5F45-9614-5B829071A684}" srcOrd="12" destOrd="0" presId="urn:microsoft.com/office/officeart/2005/8/layout/list1"/>
    <dgm:cxn modelId="{611DBF7B-F7BA-104C-8BD7-0F1C77685ADD}" type="presParOf" srcId="{6352392E-D0E9-5F45-9614-5B829071A684}" destId="{BA0F5AC8-95B7-A641-A4DD-D1AAAAAF4F75}" srcOrd="0" destOrd="0" presId="urn:microsoft.com/office/officeart/2005/8/layout/list1"/>
    <dgm:cxn modelId="{A1C3C711-F8D0-6744-9FC9-7FABAA37F08A}" type="presParOf" srcId="{6352392E-D0E9-5F45-9614-5B829071A684}" destId="{5C67B948-D37F-1642-AE32-435308259F6C}" srcOrd="1" destOrd="0" presId="urn:microsoft.com/office/officeart/2005/8/layout/list1"/>
    <dgm:cxn modelId="{C93D7CD9-47AD-EE46-829A-CE966D332CCE}" type="presParOf" srcId="{815DDECF-D2A8-E14D-9595-C49DA04B0729}" destId="{DA85C117-1B99-C940-B881-B67FEFF39D7C}" srcOrd="13" destOrd="0" presId="urn:microsoft.com/office/officeart/2005/8/layout/list1"/>
    <dgm:cxn modelId="{74ADC3A7-28C5-8F4E-966B-28512C4266B2}" type="presParOf" srcId="{815DDECF-D2A8-E14D-9595-C49DA04B0729}" destId="{053EC3F1-2297-1B46-B224-8084FA2D280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14.1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14.2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rgbClr val="0E0D64"/>
              </a:solidFill>
              <a:latin typeface="Arial"/>
              <a:ea typeface="+mn-ea"/>
              <a:cs typeface="+mn-cs"/>
              <a:hlinkClick xmlns:r="http://schemas.openxmlformats.org/officeDocument/2006/relationships" r:id="rId1"/>
            </a:rPr>
            <a:t>Student Absenteeism - Count</a:t>
          </a:r>
          <a:endParaRPr lang="en-US" sz="1000">
            <a:solidFill>
              <a:srgbClr val="0E0D64"/>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rgbClr val="0E0D64"/>
              </a:solidFill>
              <a:latin typeface="Arial"/>
              <a:ea typeface="+mn-ea"/>
              <a:cs typeface="+mn-cs"/>
              <a:hlinkClick xmlns:r="http://schemas.openxmlformats.org/officeDocument/2006/relationships" r:id="rId2"/>
            </a:rPr>
            <a:t>Student Absences  – Student List</a:t>
          </a:r>
          <a:endParaRPr lang="en-US" sz="1000">
            <a:solidFill>
              <a:srgbClr val="0E0D64"/>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1142" custLinFactNeighborY="-801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48F6B24D-E7B6-446B-ADDD-8FC7B009C751}" type="presOf" srcId="{63904E9C-8F03-42CF-BDFF-DF6070A79D09}" destId="{9A61074C-906C-4281-BF99-686A1EFB894F}" srcOrd="0"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8F8476E-1DAC-4F1B-9B71-212F39F502CB}" type="presOf" srcId="{0F8C27DA-6DC1-4259-A2A3-54F9208C20BB}" destId="{5A6A87CC-CE88-4699-8972-6D59982FB55F}" srcOrd="1"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7.10</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Results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0721" custLinFactNeighborY="-1100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48F6B24D-E7B6-446B-ADDD-8FC7B009C751}" type="presOf" srcId="{63904E9C-8F03-42CF-BDFF-DF6070A79D09}" destId="{9A61074C-906C-4281-BF99-686A1EFB894F}" srcOrd="0"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8F8476E-1DAC-4F1B-9B71-212F39F502CB}" type="presOf" srcId="{0F8C27DA-6DC1-4259-A2A3-54F9208C20BB}" destId="{5A6A87CC-CE88-4699-8972-6D59982FB55F}" srcOrd="1"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DC1BD"/>
          </a:solidFill>
        </a:ln>
      </dgm:spPr>
      <dgm:t>
        <a:bodyPr/>
        <a:lstStyle/>
        <a:p>
          <a:pPr algn="l">
            <a:buFont typeface="Arial" panose="020B0604020202020204" pitchFamily="34" charset="0"/>
            <a:buChar char="•"/>
          </a:pPr>
          <a:r>
            <a:rPr lang="en-US" sz="1000" b="0" i="0">
              <a:solidFill>
                <a:srgbClr val="0E0D64"/>
              </a:solidFill>
              <a:latin typeface="+mn-lt"/>
              <a:ea typeface="+mn-ea"/>
              <a:cs typeface="+mn-cs"/>
              <a:hlinkClick xmlns:r="http://schemas.openxmlformats.org/officeDocument/2006/relationships" r:id="rId1"/>
            </a:rPr>
            <a:t>Incident Result – Count</a:t>
          </a:r>
          <a:endParaRPr lang="en-US" sz="1000">
            <a:solidFill>
              <a:srgbClr val="0E0D64"/>
            </a:solidFill>
            <a:latin typeface="+mn-lt"/>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725952" cy="432000"/>
        </a:xfrm>
        <a:prstGeom prst="roundRect">
          <a:avLst>
            <a:gd name="adj" fmla="val 10000"/>
          </a:avLst>
        </a:prstGeom>
      </dgm:spPr>
    </dgm:pt>
    <dgm:pt modelId="{9A61074C-906C-4281-BF99-686A1EFB894F}" type="pres">
      <dgm:prSet presAssocID="{B9516B90-F720-467C-9D0A-343B150499FC}" presName="desTx" presStyleLbl="fgAcc1" presStyleIdx="0" presStyleCnt="1" custLinFactNeighborX="2778" custLinFactNeighborY="-3936">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48F6B24D-E7B6-446B-ADDD-8FC7B009C751}" type="presOf" srcId="{63904E9C-8F03-42CF-BDFF-DF6070A79D09}" destId="{9A61074C-906C-4281-BF99-686A1EFB894F}"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4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7.13</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7.14</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Student Offense - Count by Offense</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Offense–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5137" custLinFactNeighborY="349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48F6B24D-E7B6-446B-ADDD-8FC7B009C751}" type="presOf" srcId="{63904E9C-8F03-42CF-BDFF-DF6070A79D09}" destId="{9A61074C-906C-4281-BF99-686A1EFB894F}" srcOrd="0"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8F8476E-1DAC-4F1B-9B71-212F39F502CB}" type="presOf" srcId="{0F8C27DA-6DC1-4259-A2A3-54F9208C20BB}" destId="{5A6A87CC-CE88-4699-8972-6D59982FB55F}" srcOrd="1"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4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AFDDDB"/>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7.18</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Incident Removals for Students with Disabilities – Count </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Incident Removals for Students with Disabilities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1949" y="10510"/>
          <a:ext cx="1673379"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24513" custLinFactNeighborY="2365"/>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48F6B24D-E7B6-446B-ADDD-8FC7B009C751}" type="presOf" srcId="{63904E9C-8F03-42CF-BDFF-DF6070A79D09}" destId="{9A61074C-906C-4281-BF99-686A1EFB894F}" srcOrd="0"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8F8476E-1DAC-4F1B-9B71-212F39F502CB}" type="presOf" srcId="{0F8C27DA-6DC1-4259-A2A3-54F9208C20BB}" destId="{5A6A87CC-CE88-4699-8972-6D59982FB55F}" srcOrd="1"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5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7.17</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Unilateral Removals for Students with Disabilities -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a:xfrm>
          <a:off x="0" y="10509"/>
          <a:ext cx="1725952" cy="432000"/>
        </a:xfrm>
        <a:prstGeom prst="roundRect">
          <a:avLst>
            <a:gd name="adj" fmla="val 10000"/>
          </a:avLst>
        </a:prstGeom>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48F6B24D-E7B6-446B-ADDD-8FC7B009C751}" type="presOf" srcId="{63904E9C-8F03-42CF-BDFF-DF6070A79D09}" destId="{9A61074C-906C-4281-BF99-686A1EFB894F}"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5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6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AAB42DB-D565-4E71-915F-F016C08DF7C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3A0A36D-ED2E-D94D-9FCE-8A80A9BB23FF}">
      <dgm:prSet custT="1"/>
      <dgm:spPr/>
      <dgm:t>
        <a:bodyPr/>
        <a:lstStyle/>
        <a:p>
          <a:pPr marL="0">
            <a:buNone/>
          </a:pPr>
          <a:r>
            <a:rPr lang="en-US" sz="1000" dirty="0">
              <a:solidFill>
                <a:schemeClr val="accent5">
                  <a:lumMod val="75000"/>
                </a:schemeClr>
              </a:solidFill>
            </a:rPr>
            <a:t>  </a:t>
          </a:r>
          <a:endParaRPr lang="en-US" sz="1000" dirty="0"/>
        </a:p>
      </dgm:t>
    </dgm:pt>
    <dgm:pt modelId="{38B02B3C-A698-EB49-924A-A0E9AFDAECBC}" type="parTrans" cxnId="{F6106F27-7B48-0347-ADE2-3AE1BDD0DE30}">
      <dgm:prSet/>
      <dgm:spPr/>
      <dgm:t>
        <a:bodyPr/>
        <a:lstStyle/>
        <a:p>
          <a:endParaRPr lang="en-US"/>
        </a:p>
      </dgm:t>
    </dgm:pt>
    <dgm:pt modelId="{7033C3B6-BB76-9B45-95FE-32BAD1EB26E5}" type="sibTrans" cxnId="{F6106F27-7B48-0347-ADE2-3AE1BDD0DE30}">
      <dgm:prSet/>
      <dgm:spPr/>
      <dgm:t>
        <a:bodyPr/>
        <a:lstStyle/>
        <a:p>
          <a:endParaRPr lang="en-US"/>
        </a:p>
      </dgm:t>
    </dgm:pt>
    <dgm:pt modelId="{D8320F1C-155C-A944-ADC3-99D67978359A}">
      <dgm:prSet custT="1"/>
      <dgm:spPr/>
      <dgm:t>
        <a:bodyPr/>
        <a:lstStyle/>
        <a:p>
          <a:pPr marL="457200" indent="0">
            <a:buNone/>
          </a:pPr>
          <a:r>
            <a:rPr lang="en-US" sz="1400" b="1" dirty="0"/>
            <a:t>Between July 1, 2023 and June 30, 2024 </a:t>
          </a:r>
          <a:r>
            <a:rPr lang="en-US" sz="1400" dirty="0"/>
            <a:t>- Children and students ages zero – 21 (inclusive) who:</a:t>
          </a:r>
          <a:endParaRPr lang="en-US" sz="1400" i="1" baseline="0" dirty="0"/>
        </a:p>
      </dgm:t>
    </dgm:pt>
    <dgm:pt modelId="{580DC24E-683B-2645-927F-6A460ECEABE2}" type="parTrans" cxnId="{729C2C53-1523-7E45-9979-15267F781477}">
      <dgm:prSet/>
      <dgm:spPr/>
      <dgm:t>
        <a:bodyPr/>
        <a:lstStyle/>
        <a:p>
          <a:endParaRPr lang="en-US"/>
        </a:p>
      </dgm:t>
    </dgm:pt>
    <dgm:pt modelId="{B3CE9DD7-B5FD-EC44-9246-F8B4A45B531E}" type="sibTrans" cxnId="{729C2C53-1523-7E45-9979-15267F781477}">
      <dgm:prSet/>
      <dgm:spPr/>
      <dgm:t>
        <a:bodyPr/>
        <a:lstStyle/>
        <a:p>
          <a:endParaRPr lang="en-US"/>
        </a:p>
      </dgm:t>
    </dgm:pt>
    <dgm:pt modelId="{0E883352-194C-3942-9679-8D2352497854}">
      <dgm:prSet custT="1"/>
      <dgm:spPr/>
      <dgm:t>
        <a:bodyPr/>
        <a:lstStyle/>
        <a:p>
          <a:pPr marL="228600" indent="0"/>
          <a:r>
            <a:rPr lang="en-US" sz="2000" i="0" dirty="0">
              <a:solidFill>
                <a:srgbClr val="42C1BD"/>
              </a:solidFill>
            </a:rPr>
            <a:t> Postsecondary Status</a:t>
          </a:r>
        </a:p>
      </dgm:t>
    </dgm:pt>
    <dgm:pt modelId="{1CA8F35C-334A-BF49-B386-5AEBDF664DBD}" type="parTrans" cxnId="{52B879AD-C85F-B84C-B090-4523B569A6DC}">
      <dgm:prSet/>
      <dgm:spPr/>
      <dgm:t>
        <a:bodyPr/>
        <a:lstStyle/>
        <a:p>
          <a:endParaRPr lang="en-US"/>
        </a:p>
      </dgm:t>
    </dgm:pt>
    <dgm:pt modelId="{EC8E2AA0-6799-BC4C-B57E-818426BA0383}" type="sibTrans" cxnId="{52B879AD-C85F-B84C-B090-4523B569A6DC}">
      <dgm:prSet/>
      <dgm:spPr/>
      <dgm:t>
        <a:bodyPr/>
        <a:lstStyle/>
        <a:p>
          <a:endParaRPr lang="en-US"/>
        </a:p>
      </dgm:t>
    </dgm:pt>
    <dgm:pt modelId="{AC25B589-AD53-1C47-8475-48D6E02EF9AE}">
      <dgm:prSet custT="1"/>
      <dgm:spPr/>
      <dgm:t>
        <a:bodyPr/>
        <a:lstStyle/>
        <a:p>
          <a:pPr marL="457200" indent="0"/>
          <a:r>
            <a:rPr lang="en-US" sz="2000" dirty="0"/>
            <a:t> </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The Postsecondary Status (PSTS) file is used by LEAs to submit postsecondary outcome data to CALPADS for students who have exited secondary education in the prior school year</a:t>
          </a:r>
          <a:endParaRPr lang="en-US" sz="2000" i="0" dirty="0">
            <a:solidFill>
              <a:schemeClr val="tx1"/>
            </a:solidFill>
          </a:endParaRPr>
        </a:p>
      </dgm:t>
    </dgm:pt>
    <dgm:pt modelId="{CDA93C4B-F09E-5444-B506-556F0956A102}" type="parTrans" cxnId="{0D895A2B-D71F-9A45-83E7-B7C758291711}">
      <dgm:prSet/>
      <dgm:spPr/>
      <dgm:t>
        <a:bodyPr/>
        <a:lstStyle/>
        <a:p>
          <a:endParaRPr lang="en-US"/>
        </a:p>
      </dgm:t>
    </dgm:pt>
    <dgm:pt modelId="{236A713E-35CB-CF4A-BA24-B518654F91C6}" type="sibTrans" cxnId="{0D895A2B-D71F-9A45-83E7-B7C758291711}">
      <dgm:prSet/>
      <dgm:spPr/>
      <dgm:t>
        <a:bodyPr/>
        <a:lstStyle/>
        <a:p>
          <a:endParaRPr lang="en-US"/>
        </a:p>
      </dgm:t>
    </dgm:pt>
    <dgm:pt modelId="{5B7886C8-3A36-6341-B9F3-E1E7BBDD3AC2}">
      <dgm:prSet custT="1"/>
      <dgm:spPr/>
      <dgm:t>
        <a:bodyPr/>
        <a:lstStyle/>
        <a:p>
          <a:pPr marL="228600" indent="0"/>
          <a:r>
            <a:rPr lang="en-US" sz="2000" dirty="0">
              <a:solidFill>
                <a:srgbClr val="42C1BD"/>
              </a:solidFill>
            </a:rPr>
            <a:t> SWD</a:t>
          </a:r>
          <a:endParaRPr lang="en-US" sz="2000" i="1" dirty="0">
            <a:solidFill>
              <a:srgbClr val="42C1BD"/>
            </a:solidFill>
          </a:endParaRPr>
        </a:p>
      </dgm:t>
    </dgm:pt>
    <dgm:pt modelId="{BEB971A7-301E-6D42-BF31-03B9BB352087}" type="sibTrans" cxnId="{1D9508A5-1217-714C-958E-A37E753017EB}">
      <dgm:prSet/>
      <dgm:spPr/>
      <dgm:t>
        <a:bodyPr/>
        <a:lstStyle/>
        <a:p>
          <a:endParaRPr lang="en-US"/>
        </a:p>
      </dgm:t>
    </dgm:pt>
    <dgm:pt modelId="{85CA2AF1-34D6-2D44-9BF4-FEA44F1CFD45}" type="parTrans" cxnId="{1D9508A5-1217-714C-958E-A37E753017EB}">
      <dgm:prSet/>
      <dgm:spPr/>
      <dgm:t>
        <a:bodyPr/>
        <a:lstStyle/>
        <a:p>
          <a:endParaRPr lang="en-US"/>
        </a:p>
      </dgm:t>
    </dgm:pt>
    <dgm:pt modelId="{582D5338-AC8B-C64F-A0EB-91BCFC8A7A45}">
      <dgm:prSet custT="1"/>
      <dgm:spPr/>
      <dgm:t>
        <a:bodyPr/>
        <a:lstStyle/>
        <a:p>
          <a:pPr marL="461963" indent="0">
            <a:buFont typeface="Arial" panose="020B0604020202020204" pitchFamily="34" charset="0"/>
            <a:buChar char="•"/>
            <a:tabLst/>
          </a:pPr>
          <a:r>
            <a:rPr lang="en-US" sz="1400" dirty="0"/>
            <a:t>Were ELIGIBLE AND PARTICIPATING in special education on an IEP, ISP, or IFSP</a:t>
          </a:r>
        </a:p>
      </dgm:t>
    </dgm:pt>
    <dgm:pt modelId="{ECF08768-2462-8C42-A5F7-DBC614452E0C}" type="parTrans" cxnId="{61BB77B5-57A7-EA4F-9193-E7778EC80C23}">
      <dgm:prSet/>
      <dgm:spPr/>
      <dgm:t>
        <a:bodyPr/>
        <a:lstStyle/>
        <a:p>
          <a:endParaRPr lang="en-US"/>
        </a:p>
      </dgm:t>
    </dgm:pt>
    <dgm:pt modelId="{9B5E710F-6A35-B94F-8401-6C6F45082019}" type="sibTrans" cxnId="{61BB77B5-57A7-EA4F-9193-E7778EC80C23}">
      <dgm:prSet/>
      <dgm:spPr/>
      <dgm:t>
        <a:bodyPr/>
        <a:lstStyle/>
        <a:p>
          <a:endParaRPr lang="en-US"/>
        </a:p>
      </dgm:t>
    </dgm:pt>
    <dgm:pt modelId="{A4B4FC54-0720-4E43-8750-761F3313F7B5}">
      <dgm:prSet custT="1"/>
      <dgm:spPr/>
      <dgm:t>
        <a:bodyPr/>
        <a:lstStyle/>
        <a:p>
          <a:pPr marL="461963" indent="0">
            <a:buFont typeface="Arial" panose="020B0604020202020204" pitchFamily="34" charset="0"/>
            <a:buChar char="•"/>
            <a:tabLst/>
          </a:pPr>
          <a:r>
            <a:rPr lang="en-US" sz="1400" dirty="0"/>
            <a:t>Were evaluated for special education but were determined to be:</a:t>
          </a:r>
        </a:p>
      </dgm:t>
    </dgm:pt>
    <dgm:pt modelId="{C7B825AC-B06A-7B40-B772-1C3D45DB4DD4}" type="parTrans" cxnId="{592998AB-9076-7E44-A574-49BA9A2F0F0F}">
      <dgm:prSet/>
      <dgm:spPr/>
      <dgm:t>
        <a:bodyPr/>
        <a:lstStyle/>
        <a:p>
          <a:endParaRPr lang="en-US"/>
        </a:p>
      </dgm:t>
    </dgm:pt>
    <dgm:pt modelId="{5D44E668-278E-3143-9967-A20B388C2E6F}" type="sibTrans" cxnId="{592998AB-9076-7E44-A574-49BA9A2F0F0F}">
      <dgm:prSet/>
      <dgm:spPr/>
      <dgm:t>
        <a:bodyPr/>
        <a:lstStyle/>
        <a:p>
          <a:endParaRPr lang="en-US"/>
        </a:p>
      </dgm:t>
    </dgm:pt>
    <dgm:pt modelId="{460166B4-709F-3747-916F-1AABCD488EA0}">
      <dgm:prSet custT="1"/>
      <dgm:spPr/>
      <dgm:t>
        <a:bodyPr/>
        <a:lstStyle/>
        <a:p>
          <a:pPr marL="461963" indent="0">
            <a:buFont typeface="Arial" panose="020B0604020202020204" pitchFamily="34" charset="0"/>
            <a:buChar char="•"/>
            <a:tabLst/>
          </a:pPr>
          <a:r>
            <a:rPr lang="en-US" sz="1400" dirty="0"/>
            <a:t>	Eligible, Not Participating</a:t>
          </a:r>
        </a:p>
      </dgm:t>
    </dgm:pt>
    <dgm:pt modelId="{8D4C81C9-44D6-0645-A7C5-05A847DE9CC3}" type="parTrans" cxnId="{3170E9AF-0AD3-4742-B993-8BA7E2183FF2}">
      <dgm:prSet/>
      <dgm:spPr/>
      <dgm:t>
        <a:bodyPr/>
        <a:lstStyle/>
        <a:p>
          <a:endParaRPr lang="en-US"/>
        </a:p>
      </dgm:t>
    </dgm:pt>
    <dgm:pt modelId="{3CB0F072-7019-5F46-90AA-83C30593639F}" type="sibTrans" cxnId="{3170E9AF-0AD3-4742-B993-8BA7E2183FF2}">
      <dgm:prSet/>
      <dgm:spPr/>
      <dgm:t>
        <a:bodyPr/>
        <a:lstStyle/>
        <a:p>
          <a:endParaRPr lang="en-US"/>
        </a:p>
      </dgm:t>
    </dgm:pt>
    <dgm:pt modelId="{14A7240B-280D-DB4C-AABF-09260E192014}">
      <dgm:prSet custT="1"/>
      <dgm:spPr/>
      <dgm:t>
        <a:bodyPr/>
        <a:lstStyle/>
        <a:p>
          <a:pPr marL="461963" indent="0">
            <a:buFont typeface="Arial" panose="020B0604020202020204" pitchFamily="34" charset="0"/>
            <a:buChar char="•"/>
            <a:tabLst/>
          </a:pPr>
          <a:r>
            <a:rPr lang="en-US" sz="1400" dirty="0"/>
            <a:t>	Not Eligible</a:t>
          </a:r>
        </a:p>
      </dgm:t>
    </dgm:pt>
    <dgm:pt modelId="{26CBA2DB-EAAA-7D44-8843-B4F6C7568303}" type="parTrans" cxnId="{100A2C2C-A9DF-4944-A9DC-943B1CED7EDE}">
      <dgm:prSet/>
      <dgm:spPr/>
      <dgm:t>
        <a:bodyPr/>
        <a:lstStyle/>
        <a:p>
          <a:endParaRPr lang="en-US"/>
        </a:p>
      </dgm:t>
    </dgm:pt>
    <dgm:pt modelId="{555ACF94-6AA7-FB46-9000-00F67C69D3AD}" type="sibTrans" cxnId="{100A2C2C-A9DF-4944-A9DC-943B1CED7EDE}">
      <dgm:prSet/>
      <dgm:spPr/>
      <dgm:t>
        <a:bodyPr/>
        <a:lstStyle/>
        <a:p>
          <a:endParaRPr lang="en-US"/>
        </a:p>
      </dgm:t>
    </dgm:pt>
    <dgm:pt modelId="{CFB2B17D-DB32-7E48-8086-E04C286BF3B0}">
      <dgm:prSet custT="1"/>
      <dgm:spPr/>
      <dgm:t>
        <a:bodyPr/>
        <a:lstStyle/>
        <a:p>
          <a:pPr marL="461963" indent="0">
            <a:buFont typeface="Arial" panose="020B0604020202020204" pitchFamily="34" charset="0"/>
            <a:buChar char="•"/>
            <a:tabLst/>
          </a:pPr>
          <a:r>
            <a:rPr lang="en-US" sz="1400" dirty="0"/>
            <a:t>Exited the special education program</a:t>
          </a:r>
        </a:p>
      </dgm:t>
    </dgm:pt>
    <dgm:pt modelId="{7A47DD11-745F-874E-B685-4AA4CAFD59C0}" type="parTrans" cxnId="{4635D630-8932-754D-A84A-C3C7D477D58C}">
      <dgm:prSet/>
      <dgm:spPr/>
      <dgm:t>
        <a:bodyPr/>
        <a:lstStyle/>
        <a:p>
          <a:endParaRPr lang="en-US"/>
        </a:p>
      </dgm:t>
    </dgm:pt>
    <dgm:pt modelId="{6F4ACBA4-2792-394C-8AF3-A8BEB5239F93}" type="sibTrans" cxnId="{4635D630-8932-754D-A84A-C3C7D477D58C}">
      <dgm:prSet/>
      <dgm:spPr/>
      <dgm:t>
        <a:bodyPr/>
        <a:lstStyle/>
        <a:p>
          <a:endParaRPr lang="en-US"/>
        </a:p>
      </dgm:t>
    </dgm:pt>
    <dgm:pt modelId="{72F3E42D-79B8-594B-B5BE-FB855D939A70}" type="pres">
      <dgm:prSet presAssocID="{8AAB42DB-D565-4E71-915F-F016C08DF7C0}" presName="Name0" presStyleCnt="0">
        <dgm:presLayoutVars>
          <dgm:dir/>
          <dgm:resizeHandles val="exact"/>
        </dgm:presLayoutVars>
      </dgm:prSet>
      <dgm:spPr/>
    </dgm:pt>
    <dgm:pt modelId="{C7D9308B-D264-124B-BEED-C5E48884341D}" type="pres">
      <dgm:prSet presAssocID="{D3A0A36D-ED2E-D94D-9FCE-8A80A9BB23FF}" presName="composite" presStyleCnt="0"/>
      <dgm:spPr/>
    </dgm:pt>
    <dgm:pt modelId="{3678D18B-7BD6-3143-AEAC-28A9492E162D}" type="pres">
      <dgm:prSet presAssocID="{D3A0A36D-ED2E-D94D-9FCE-8A80A9BB23FF}" presName="rect1" presStyleLbl="trAlignAcc1" presStyleIdx="0" presStyleCnt="1" custScaleX="102198" custScaleY="221466" custLinFactNeighborX="-2095" custLinFactNeighborY="-2933">
        <dgm:presLayoutVars>
          <dgm:bulletEnabled val="1"/>
        </dgm:presLayoutVars>
      </dgm:prSet>
      <dgm:spPr/>
    </dgm:pt>
    <dgm:pt modelId="{5EE1D9C6-F4FD-DC45-BC41-91164B97D6D1}" type="pres">
      <dgm:prSet presAssocID="{D3A0A36D-ED2E-D94D-9FCE-8A80A9BB23FF}" presName="rect2" presStyleLbl="fgImgPlace1" presStyleIdx="0" presStyleCnt="1" custScaleX="93366" custScaleY="92320" custLinFactNeighborX="-4942" custLinFactNeighborY="-44129"/>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solidFill>
            <a:schemeClr val="accent4">
              <a:lumMod val="25000"/>
              <a:lumOff val="75000"/>
            </a:schemeClr>
          </a:solidFill>
        </a:ln>
      </dgm:spPr>
    </dgm:pt>
  </dgm:ptLst>
  <dgm:cxnLst>
    <dgm:cxn modelId="{CD0DDE23-3B93-004A-AE56-96B97434EB2C}" type="presOf" srcId="{0E883352-194C-3942-9679-8D2352497854}" destId="{3678D18B-7BD6-3143-AEAC-28A9492E162D}" srcOrd="0" destOrd="8" presId="urn:microsoft.com/office/officeart/2008/layout/PictureStrips"/>
    <dgm:cxn modelId="{F6106F27-7B48-0347-ADE2-3AE1BDD0DE30}" srcId="{8AAB42DB-D565-4E71-915F-F016C08DF7C0}" destId="{D3A0A36D-ED2E-D94D-9FCE-8A80A9BB23FF}" srcOrd="0" destOrd="0" parTransId="{38B02B3C-A698-EB49-924A-A0E9AFDAECBC}" sibTransId="{7033C3B6-BB76-9B45-95FE-32BAD1EB26E5}"/>
    <dgm:cxn modelId="{0D895A2B-D71F-9A45-83E7-B7C758291711}" srcId="{0E883352-194C-3942-9679-8D2352497854}" destId="{AC25B589-AD53-1C47-8475-48D6E02EF9AE}" srcOrd="0" destOrd="0" parTransId="{CDA93C4B-F09E-5444-B506-556F0956A102}" sibTransId="{236A713E-35CB-CF4A-BA24-B518654F91C6}"/>
    <dgm:cxn modelId="{100A2C2C-A9DF-4944-A9DC-943B1CED7EDE}" srcId="{460166B4-709F-3747-916F-1AABCD488EA0}" destId="{14A7240B-280D-DB4C-AABF-09260E192014}" srcOrd="0" destOrd="0" parTransId="{26CBA2DB-EAAA-7D44-8843-B4F6C7568303}" sibTransId="{555ACF94-6AA7-FB46-9000-00F67C69D3AD}"/>
    <dgm:cxn modelId="{4635D630-8932-754D-A84A-C3C7D477D58C}" srcId="{D8320F1C-155C-A944-ADC3-99D67978359A}" destId="{CFB2B17D-DB32-7E48-8086-E04C286BF3B0}" srcOrd="2" destOrd="0" parTransId="{7A47DD11-745F-874E-B685-4AA4CAFD59C0}" sibTransId="{6F4ACBA4-2792-394C-8AF3-A8BEB5239F93}"/>
    <dgm:cxn modelId="{17825A4F-EAB1-B74B-A15F-2A087E87757B}" type="presOf" srcId="{5B7886C8-3A36-6341-B9F3-E1E7BBDD3AC2}" destId="{3678D18B-7BD6-3143-AEAC-28A9492E162D}" srcOrd="0" destOrd="1" presId="urn:microsoft.com/office/officeart/2008/layout/PictureStrips"/>
    <dgm:cxn modelId="{729C2C53-1523-7E45-9979-15267F781477}" srcId="{D3A0A36D-ED2E-D94D-9FCE-8A80A9BB23FF}" destId="{D8320F1C-155C-A944-ADC3-99D67978359A}" srcOrd="1" destOrd="0" parTransId="{580DC24E-683B-2645-927F-6A460ECEABE2}" sibTransId="{B3CE9DD7-B5FD-EC44-9246-F8B4A45B531E}"/>
    <dgm:cxn modelId="{D33AB873-E39F-FD46-A7A9-4EDC6E403997}" type="presOf" srcId="{D8320F1C-155C-A944-ADC3-99D67978359A}" destId="{3678D18B-7BD6-3143-AEAC-28A9492E162D}" srcOrd="0" destOrd="2" presId="urn:microsoft.com/office/officeart/2008/layout/PictureStrips"/>
    <dgm:cxn modelId="{1D9508A5-1217-714C-958E-A37E753017EB}" srcId="{D3A0A36D-ED2E-D94D-9FCE-8A80A9BB23FF}" destId="{5B7886C8-3A36-6341-B9F3-E1E7BBDD3AC2}" srcOrd="0" destOrd="0" parTransId="{85CA2AF1-34D6-2D44-9BF4-FEA44F1CFD45}" sibTransId="{BEB971A7-301E-6D42-BF31-03B9BB352087}"/>
    <dgm:cxn modelId="{5FD2E7A5-84E6-BC4B-89D4-117184E1BA04}" type="presOf" srcId="{D3A0A36D-ED2E-D94D-9FCE-8A80A9BB23FF}" destId="{3678D18B-7BD6-3143-AEAC-28A9492E162D}" srcOrd="0" destOrd="0" presId="urn:microsoft.com/office/officeart/2008/layout/PictureStrips"/>
    <dgm:cxn modelId="{592998AB-9076-7E44-A574-49BA9A2F0F0F}" srcId="{D8320F1C-155C-A944-ADC3-99D67978359A}" destId="{A4B4FC54-0720-4E43-8750-761F3313F7B5}" srcOrd="1" destOrd="0" parTransId="{C7B825AC-B06A-7B40-B772-1C3D45DB4DD4}" sibTransId="{5D44E668-278E-3143-9967-A20B388C2E6F}"/>
    <dgm:cxn modelId="{52B879AD-C85F-B84C-B090-4523B569A6DC}" srcId="{D3A0A36D-ED2E-D94D-9FCE-8A80A9BB23FF}" destId="{0E883352-194C-3942-9679-8D2352497854}" srcOrd="2" destOrd="0" parTransId="{1CA8F35C-334A-BF49-B386-5AEBDF664DBD}" sibTransId="{EC8E2AA0-6799-BC4C-B57E-818426BA0383}"/>
    <dgm:cxn modelId="{3170E9AF-0AD3-4742-B993-8BA7E2183FF2}" srcId="{A4B4FC54-0720-4E43-8750-761F3313F7B5}" destId="{460166B4-709F-3747-916F-1AABCD488EA0}" srcOrd="0" destOrd="0" parTransId="{8D4C81C9-44D6-0645-A7C5-05A847DE9CC3}" sibTransId="{3CB0F072-7019-5F46-90AA-83C30593639F}"/>
    <dgm:cxn modelId="{61BB77B5-57A7-EA4F-9193-E7778EC80C23}" srcId="{D8320F1C-155C-A944-ADC3-99D67978359A}" destId="{582D5338-AC8B-C64F-A0EB-91BCFC8A7A45}" srcOrd="0" destOrd="0" parTransId="{ECF08768-2462-8C42-A5F7-DBC614452E0C}" sibTransId="{9B5E710F-6A35-B94F-8401-6C6F45082019}"/>
    <dgm:cxn modelId="{AEDA10C1-DEE9-7844-83EE-9273B97B1B3F}" type="presOf" srcId="{AC25B589-AD53-1C47-8475-48D6E02EF9AE}" destId="{3678D18B-7BD6-3143-AEAC-28A9492E162D}" srcOrd="0" destOrd="9" presId="urn:microsoft.com/office/officeart/2008/layout/PictureStrips"/>
    <dgm:cxn modelId="{688E89CE-F6B3-E040-B717-9F02BD31BF5B}" type="presOf" srcId="{460166B4-709F-3747-916F-1AABCD488EA0}" destId="{3678D18B-7BD6-3143-AEAC-28A9492E162D}" srcOrd="0" destOrd="5" presId="urn:microsoft.com/office/officeart/2008/layout/PictureStrips"/>
    <dgm:cxn modelId="{B8A111CF-D82E-8B4A-9708-39C68E8B2692}" type="presOf" srcId="{14A7240B-280D-DB4C-AABF-09260E192014}" destId="{3678D18B-7BD6-3143-AEAC-28A9492E162D}" srcOrd="0" destOrd="6" presId="urn:microsoft.com/office/officeart/2008/layout/PictureStrips"/>
    <dgm:cxn modelId="{5E47E7DD-6016-4D41-A3BC-AA5FE8D00C17}" type="presOf" srcId="{A4B4FC54-0720-4E43-8750-761F3313F7B5}" destId="{3678D18B-7BD6-3143-AEAC-28A9492E162D}" srcOrd="0" destOrd="4" presId="urn:microsoft.com/office/officeart/2008/layout/PictureStrips"/>
    <dgm:cxn modelId="{E6C509F6-3536-7B45-8274-1B3D0C103349}" type="presOf" srcId="{8AAB42DB-D565-4E71-915F-F016C08DF7C0}" destId="{72F3E42D-79B8-594B-B5BE-FB855D939A70}" srcOrd="0" destOrd="0" presId="urn:microsoft.com/office/officeart/2008/layout/PictureStrips"/>
    <dgm:cxn modelId="{963645FB-9F0D-1A41-ADCB-53D25AA98FE0}" type="presOf" srcId="{582D5338-AC8B-C64F-A0EB-91BCFC8A7A45}" destId="{3678D18B-7BD6-3143-AEAC-28A9492E162D}" srcOrd="0" destOrd="3" presId="urn:microsoft.com/office/officeart/2008/layout/PictureStrips"/>
    <dgm:cxn modelId="{A17C3FFD-2B3B-A44D-8EDD-90E8CB6617CD}" type="presOf" srcId="{CFB2B17D-DB32-7E48-8086-E04C286BF3B0}" destId="{3678D18B-7BD6-3143-AEAC-28A9492E162D}" srcOrd="0" destOrd="7" presId="urn:microsoft.com/office/officeart/2008/layout/PictureStrips"/>
    <dgm:cxn modelId="{9BFA13D9-932B-F24A-BC4D-5C977D765BBC}" type="presParOf" srcId="{72F3E42D-79B8-594B-B5BE-FB855D939A70}" destId="{C7D9308B-D264-124B-BEED-C5E48884341D}" srcOrd="0" destOrd="0" presId="urn:microsoft.com/office/officeart/2008/layout/PictureStrips"/>
    <dgm:cxn modelId="{AB30853F-58C0-9B48-BF02-FB3B8E397E26}" type="presParOf" srcId="{C7D9308B-D264-124B-BEED-C5E48884341D}" destId="{3678D18B-7BD6-3143-AEAC-28A9492E162D}" srcOrd="0" destOrd="0" presId="urn:microsoft.com/office/officeart/2008/layout/PictureStrips"/>
    <dgm:cxn modelId="{8CD9CCE5-6FAC-9D40-8C99-E16920384B57}" type="presParOf" srcId="{C7D9308B-D264-124B-BEED-C5E48884341D}" destId="{5EE1D9C6-F4FD-DC45-BC41-91164B97D6D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a:t>Site Staff</a:t>
          </a:r>
          <a:endParaRPr lang="en-US" dirty="0"/>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3338AF54-35F9-B44D-8229-C9E4CBAE84AC}">
      <dgm:prSet/>
      <dgm:spPr/>
      <dgm:t>
        <a:bodyPr/>
        <a:lstStyle/>
        <a:p>
          <a:r>
            <a:rPr lang="en-US" dirty="0"/>
            <a:t>Special Ed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FC8F50CD-E754-5B48-8420-9954EFB082B6}">
      <dgm:prSet/>
      <dgm:spPr/>
      <dgm:t>
        <a:bodyPr/>
        <a:lstStyle/>
        <a:p>
          <a:r>
            <a:rPr lang="en-US" dirty="0"/>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dgm:spPr/>
      <dgm:t>
        <a:bodyPr/>
        <a:lstStyle/>
        <a:p>
          <a:r>
            <a:rPr lang="en-US" dirty="0"/>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5AB615EC-EB62-8548-9B03-40C34FFC47E8}">
      <dgm:prSet/>
      <dgm:spPr/>
      <dgm:t>
        <a:bodyPr/>
        <a:lstStyle/>
        <a:p>
          <a:r>
            <a:rPr lang="en-US" dirty="0"/>
            <a:t>SELPA Directors</a:t>
          </a:r>
        </a:p>
      </dgm:t>
    </dgm:pt>
    <dgm:pt modelId="{652BDF9E-E31E-B94A-B485-C26FCD9EACB1}" type="parTrans" cxnId="{240C5AE0-2EE7-9049-86C4-B9AE0CA28B05}">
      <dgm:prSet/>
      <dgm:spPr/>
      <dgm:t>
        <a:bodyPr/>
        <a:lstStyle/>
        <a:p>
          <a:endParaRPr lang="en-US"/>
        </a:p>
      </dgm:t>
    </dgm:pt>
    <dgm:pt modelId="{871EAA15-E8B9-2A4A-978A-459C01929E7E}" type="sibTrans" cxnId="{240C5AE0-2EE7-9049-86C4-B9AE0CA28B05}">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3" destOrd="0" parTransId="{E6CA58F4-F47C-3E47-A0F7-B322013348AF}" sibTransId="{4B53D93F-CA1B-C744-87FF-8A2BD69D812F}"/>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0898F742-4FFB-8644-A935-B262F45D5A94}" type="presOf" srcId="{DB85EE6F-0A62-4448-B588-6BC8B3AA8A00}" destId="{C6FCF26A-9540-6141-AFBB-02281A27F791}" srcOrd="0" destOrd="0" presId="urn:microsoft.com/office/officeart/2005/8/layout/hList1"/>
    <dgm:cxn modelId="{3B94B35F-44F7-D341-9B51-08562D749FA3}" type="presOf" srcId="{5AB615EC-EB62-8548-9B03-40C34FFC47E8}" destId="{E3E76491-8807-CA4F-8E4E-E290DDB1346B}" srcOrd="0" destOrd="2" presId="urn:microsoft.com/office/officeart/2005/8/layout/hList1"/>
    <dgm:cxn modelId="{B84D2B94-0D2F-684D-B9F2-CE5526028F87}" type="presOf" srcId="{CB72D423-37E9-524E-83A5-8921024F62ED}" destId="{E3E76491-8807-CA4F-8E4E-E290DDB1346B}" srcOrd="0" destOrd="4"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3" presId="urn:microsoft.com/office/officeart/2005/8/layout/hList1"/>
    <dgm:cxn modelId="{6F4635DF-E048-3043-B493-C6DE7E5DBE88}" srcId="{1BE9C294-65F6-CD4B-B340-6E77299D718E}" destId="{CB72D423-37E9-524E-83A5-8921024F62ED}" srcOrd="4" destOrd="0" parTransId="{953FC234-3D3C-C140-AD54-B3189DBE5CD3}" sibTransId="{2970BDEB-0112-D74F-8CD5-A32E5BC9A3BB}"/>
    <dgm:cxn modelId="{240C5AE0-2EE7-9049-86C4-B9AE0CA28B05}" srcId="{1BE9C294-65F6-CD4B-B340-6E77299D718E}" destId="{5AB615EC-EB62-8548-9B03-40C34FFC47E8}" srcOrd="2" destOrd="0" parTransId="{652BDF9E-E31E-B94A-B485-C26FCD9EACB1}" sibTransId="{871EAA15-E8B9-2A4A-978A-459C01929E7E}"/>
    <dgm:cxn modelId="{78154DE3-F146-6F47-9C49-649D3E1BE3A5}" srcId="{1BE9C294-65F6-CD4B-B340-6E77299D718E}" destId="{3338AF54-35F9-B44D-8229-C9E4CBAE84AC}" srcOrd="1" destOrd="0" parTransId="{B5579EB2-386A-0C44-84AA-CADF18735566}" sibTransId="{DD7D88CD-25F4-C141-9D7A-BF5CCF51764D}"/>
    <dgm:cxn modelId="{E0D10DF9-B95D-2445-8A51-FCD3493569AE}" type="presOf" srcId="{3338AF54-35F9-B44D-8229-C9E4CBAE84AC}"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custT="1"/>
      <dgm:spPr>
        <a:solidFill>
          <a:schemeClr val="bg1">
            <a:alpha val="90000"/>
          </a:schemeClr>
        </a:solidFill>
      </dgm:spPr>
      <dgm:t>
        <a:bodyPr/>
        <a:lstStyle/>
        <a:p>
          <a:r>
            <a:rPr lang="en-US" sz="1600" b="0" dirty="0">
              <a:solidFill>
                <a:schemeClr val="tx1"/>
              </a:solidFill>
            </a:rPr>
            <a:t>Special Education (SWDS)</a:t>
          </a:r>
          <a:endParaRPr lang="en-US" sz="1600" dirty="0">
            <a:solidFill>
              <a:schemeClr val="tx1"/>
            </a:solidFill>
          </a:endParaRP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custT="1"/>
      <dgm:spPr>
        <a:solidFill>
          <a:schemeClr val="bg1">
            <a:alpha val="90000"/>
          </a:schemeClr>
        </a:solidFill>
      </dgm:spPr>
      <dgm:t>
        <a:bodyPr/>
        <a:lstStyle/>
        <a:p>
          <a:r>
            <a:rPr lang="en-US" sz="1600" b="0" i="1" dirty="0">
              <a:solidFill>
                <a:schemeClr val="tx1"/>
              </a:solidFill>
            </a:rPr>
            <a:t>Special Education Services (SERV)</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custT="1"/>
      <dgm:spPr>
        <a:solidFill>
          <a:schemeClr val="bg1">
            <a:alpha val="90000"/>
          </a:schemeClr>
        </a:solidFill>
      </dgm:spPr>
      <dgm:t>
        <a:bodyPr/>
        <a:lstStyle/>
        <a:p>
          <a:r>
            <a:rPr lang="en-US" sz="1600" b="0" dirty="0">
              <a:solidFill>
                <a:schemeClr val="tx1"/>
              </a:solidFill>
            </a:rPr>
            <a:t>Post Secondary Status (PSTS)</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68E8846C-9C9D-D644-B95F-2DC031DE1FD3}">
      <dgm:prSet custT="1"/>
      <dgm:spPr>
        <a:solidFill>
          <a:schemeClr val="bg1">
            <a:alpha val="90000"/>
          </a:schemeClr>
        </a:solidFill>
      </dgm:spPr>
      <dgm:t>
        <a:bodyPr/>
        <a:lstStyle/>
        <a:p>
          <a:r>
            <a:rPr lang="en-US" sz="1600" b="0" dirty="0">
              <a:solidFill>
                <a:schemeClr val="tx1"/>
              </a:solidFill>
            </a:rPr>
            <a:t>Special Education Meetings (MEET)</a:t>
          </a:r>
          <a:endParaRPr lang="en-US" sz="1600" dirty="0">
            <a:solidFill>
              <a:schemeClr val="tx1"/>
            </a:solidFill>
          </a:endParaRPr>
        </a:p>
      </dgm:t>
    </dgm:pt>
    <dgm:pt modelId="{742A485E-AD45-094E-859C-AC89C61176DC}" type="parTrans" cxnId="{FDEE9C9A-D3AB-FC45-A0A8-1FCB2115D1F4}">
      <dgm:prSet/>
      <dgm:spPr/>
      <dgm:t>
        <a:bodyPr/>
        <a:lstStyle/>
        <a:p>
          <a:endParaRPr lang="en-US"/>
        </a:p>
      </dgm:t>
    </dgm:pt>
    <dgm:pt modelId="{F72EA12A-D3EE-2E49-8578-830A8D94EF45}" type="sibTrans" cxnId="{FDEE9C9A-D3AB-FC45-A0A8-1FCB2115D1F4}">
      <dgm:prSet/>
      <dgm:spPr/>
      <dgm:t>
        <a:bodyPr/>
        <a:lstStyle/>
        <a:p>
          <a:endParaRPr lang="en-US"/>
        </a:p>
      </dgm:t>
    </dgm:pt>
    <dgm:pt modelId="{68404447-6B8C-8941-8F12-2456AF9B6BEE}">
      <dgm:prSet custT="1"/>
      <dgm:spPr>
        <a:solidFill>
          <a:schemeClr val="bg1">
            <a:alpha val="90000"/>
          </a:schemeClr>
        </a:solidFill>
      </dgm:spPr>
      <dgm:t>
        <a:bodyPr/>
        <a:lstStyle/>
        <a:p>
          <a:r>
            <a:rPr lang="en-US" sz="1600" b="0" dirty="0">
              <a:solidFill>
                <a:schemeClr val="tx1"/>
              </a:solidFill>
            </a:rPr>
            <a:t>Special Education Plan (PLAN)</a:t>
          </a:r>
          <a:endParaRPr lang="en-US" sz="1600" dirty="0">
            <a:solidFill>
              <a:schemeClr val="tx1"/>
            </a:solidFill>
          </a:endParaRPr>
        </a:p>
      </dgm:t>
    </dgm:pt>
    <dgm:pt modelId="{AB118F49-3F4E-1E4B-9EDE-D24AFF5E64E6}" type="parTrans" cxnId="{D2F136F7-6020-4B48-9491-1B780EB1B5D2}">
      <dgm:prSet/>
      <dgm:spPr/>
      <dgm:t>
        <a:bodyPr/>
        <a:lstStyle/>
        <a:p>
          <a:endParaRPr lang="en-US"/>
        </a:p>
      </dgm:t>
    </dgm:pt>
    <dgm:pt modelId="{66B28FCA-7B20-0D4E-B0C1-DB22354B2683}" type="sibTrans" cxnId="{D2F136F7-6020-4B48-9491-1B780EB1B5D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3ACBB20E-07B0-0948-9C4E-06411B0BDFBC}" type="presOf" srcId="{68404447-6B8C-8941-8F12-2456AF9B6BEE}" destId="{E3E76491-8807-CA4F-8E4E-E290DDB1346B}" srcOrd="0" destOrd="2"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4"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3" destOrd="0" parTransId="{D883CC8C-08FF-F447-A19D-6C6993762970}" sibTransId="{98623D33-1256-D742-8971-D8299209C7A9}"/>
    <dgm:cxn modelId="{FDEE9C9A-D3AB-FC45-A0A8-1FCB2115D1F4}" srcId="{1BE9C294-65F6-CD4B-B340-6E77299D718E}" destId="{68E8846C-9C9D-D644-B95F-2DC031DE1FD3}" srcOrd="1" destOrd="0" parTransId="{742A485E-AD45-094E-859C-AC89C61176DC}" sibTransId="{F72EA12A-D3EE-2E49-8578-830A8D94EF45}"/>
    <dgm:cxn modelId="{AA6D41A9-A9EB-0E40-8D8A-05CF2761BB6E}" srcId="{1BE9C294-65F6-CD4B-B340-6E77299D718E}" destId="{9CEF66D7-F33E-0745-8E4E-745E1994F7BE}" srcOrd="0" destOrd="0" parTransId="{61754A27-EE3D-5D4A-A2B7-3D89B1DCB1E0}" sibTransId="{B26280EF-C690-7241-99B9-7A7AB5C82F8E}"/>
    <dgm:cxn modelId="{7168E2C9-25A0-7644-9090-6D09848860F6}" type="presOf" srcId="{ED54A681-10E2-9843-A913-D86CF283A578}" destId="{E3E76491-8807-CA4F-8E4E-E290DDB1346B}" srcOrd="0" destOrd="4" presId="urn:microsoft.com/office/officeart/2005/8/layout/hList1"/>
    <dgm:cxn modelId="{3BFBD8E7-B722-1C43-8034-0156E2CD1502}" type="presOf" srcId="{68E8846C-9C9D-D644-B95F-2DC031DE1FD3}" destId="{E3E76491-8807-CA4F-8E4E-E290DDB1346B}" srcOrd="0" destOrd="1" presId="urn:microsoft.com/office/officeart/2005/8/layout/hList1"/>
    <dgm:cxn modelId="{D2F136F7-6020-4B48-9491-1B780EB1B5D2}" srcId="{1BE9C294-65F6-CD4B-B340-6E77299D718E}" destId="{68404447-6B8C-8941-8F12-2456AF9B6BEE}" srcOrd="2" destOrd="0" parTransId="{AB118F49-3F4E-1E4B-9EDE-D24AFF5E64E6}" sibTransId="{66B28FCA-7B20-0D4E-B0C1-DB22354B2683}"/>
    <dgm:cxn modelId="{78DC77FD-33E6-7146-BCD9-E1CEC142E4D2}" type="presOf" srcId="{5F3893A4-2BC7-6141-AD41-9E558A7B3BB9}" destId="{E3E76491-8807-CA4F-8E4E-E290DDB1346B}" srcOrd="0" destOrd="3"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DC8215-CB61-4C84-B3C5-B41BA531AF1A}"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906E8AC0-A110-4D9D-84FE-DC2F1479EECF}">
      <dgm:prSet phldrT="[Text]"/>
      <dgm:spPr>
        <a:solidFill>
          <a:schemeClr val="accent1"/>
        </a:solidFill>
      </dgm:spPr>
      <dgm:t>
        <a:bodyPr/>
        <a:lstStyle/>
        <a:p>
          <a:r>
            <a:rPr lang="en-US"/>
            <a:t>CALPADS Activities</a:t>
          </a:r>
        </a:p>
      </dgm:t>
    </dgm:pt>
    <dgm:pt modelId="{78A853EE-6287-4154-B78F-D0EA19EC0258}" type="parTrans" cxnId="{003A3EAB-6C45-4621-9B00-D85F70499B86}">
      <dgm:prSet/>
      <dgm:spPr/>
      <dgm:t>
        <a:bodyPr/>
        <a:lstStyle/>
        <a:p>
          <a:endParaRPr lang="en-US"/>
        </a:p>
      </dgm:t>
    </dgm:pt>
    <dgm:pt modelId="{50BDF63E-D2FB-450E-AFB7-3384DFCF6C02}" type="sibTrans" cxnId="{003A3EAB-6C45-4621-9B00-D85F70499B86}">
      <dgm:prSet/>
      <dgm:spPr/>
      <dgm:t>
        <a:bodyPr/>
        <a:lstStyle/>
        <a:p>
          <a:endParaRPr lang="en-US"/>
        </a:p>
      </dgm:t>
    </dgm:pt>
    <dgm:pt modelId="{47072435-2A4A-46E3-A841-BAEC0AA4B671}">
      <dgm:prSet phldrT="[Text]"/>
      <dgm:spPr/>
      <dgm:t>
        <a:bodyPr/>
        <a:lstStyle/>
        <a:p>
          <a:r>
            <a:rPr lang="en-US" dirty="0"/>
            <a:t>determine data stakeholders you need to collaborate with</a:t>
          </a:r>
        </a:p>
      </dgm:t>
    </dgm:pt>
    <dgm:pt modelId="{68525809-9DD3-4A46-91D7-FB62DE3E218C}" type="parTrans" cxnId="{F98EA5AA-C11A-4D4E-959F-82F8F3BC3B5B}">
      <dgm:prSet/>
      <dgm:spPr/>
      <dgm:t>
        <a:bodyPr/>
        <a:lstStyle/>
        <a:p>
          <a:endParaRPr lang="en-US"/>
        </a:p>
      </dgm:t>
    </dgm:pt>
    <dgm:pt modelId="{2031BD36-9B76-4E08-B45A-A9A93BF9B520}" type="sibTrans" cxnId="{F98EA5AA-C11A-4D4E-959F-82F8F3BC3B5B}">
      <dgm:prSet/>
      <dgm:spPr/>
      <dgm:t>
        <a:bodyPr/>
        <a:lstStyle/>
        <a:p>
          <a:endParaRPr lang="en-US"/>
        </a:p>
      </dgm:t>
    </dgm:pt>
    <dgm:pt modelId="{D685B77B-6C08-416C-BD7E-22C39AADCB1D}">
      <dgm:prSet phldrT="[Text]"/>
      <dgm:spPr/>
      <dgm:t>
        <a:bodyPr/>
        <a:lstStyle/>
        <a:p>
          <a:r>
            <a:rPr lang="en-US" dirty="0"/>
            <a:t>Local Systems Activities</a:t>
          </a:r>
        </a:p>
      </dgm:t>
    </dgm:pt>
    <dgm:pt modelId="{25830F4D-F3CC-4C39-A0AC-667E68905E90}" type="parTrans" cxnId="{EFDAAF0E-27BA-4D17-B9DE-4ED9DD554EE0}">
      <dgm:prSet/>
      <dgm:spPr/>
      <dgm:t>
        <a:bodyPr/>
        <a:lstStyle/>
        <a:p>
          <a:endParaRPr lang="en-US"/>
        </a:p>
      </dgm:t>
    </dgm:pt>
    <dgm:pt modelId="{5E6A09C1-BD4D-4889-BFAA-DBC7AF79F1FF}" type="sibTrans" cxnId="{EFDAAF0E-27BA-4D17-B9DE-4ED9DD554EE0}">
      <dgm:prSet/>
      <dgm:spPr/>
      <dgm:t>
        <a:bodyPr/>
        <a:lstStyle/>
        <a:p>
          <a:endParaRPr lang="en-US"/>
        </a:p>
      </dgm:t>
    </dgm:pt>
    <dgm:pt modelId="{535E3897-06D7-470F-82E5-E64CAAD07342}">
      <dgm:prSet phldrT="[Text]"/>
      <dgm:spPr/>
      <dgm:t>
        <a:bodyPr/>
        <a:lstStyle/>
        <a:p>
          <a:r>
            <a:rPr lang="en-US" dirty="0"/>
            <a:t>Check with vendors for updates</a:t>
          </a:r>
        </a:p>
      </dgm:t>
    </dgm:pt>
    <dgm:pt modelId="{FDE1F441-715C-4B0F-8ADF-E4C52A367F1B}" type="parTrans" cxnId="{752446E3-5262-4BF8-BF22-B1DBAAAED7A3}">
      <dgm:prSet/>
      <dgm:spPr/>
      <dgm:t>
        <a:bodyPr/>
        <a:lstStyle/>
        <a:p>
          <a:endParaRPr lang="en-US"/>
        </a:p>
      </dgm:t>
    </dgm:pt>
    <dgm:pt modelId="{5E1391DD-5C7F-4F03-A590-AA5CCB864524}" type="sibTrans" cxnId="{752446E3-5262-4BF8-BF22-B1DBAAAED7A3}">
      <dgm:prSet/>
      <dgm:spPr/>
      <dgm:t>
        <a:bodyPr/>
        <a:lstStyle/>
        <a:p>
          <a:endParaRPr lang="en-US"/>
        </a:p>
      </dgm:t>
    </dgm:pt>
    <dgm:pt modelId="{25DBCA01-DF8B-476A-A0FA-056A69B88397}">
      <dgm:prSet phldrT="[Text]"/>
      <dgm:spPr/>
      <dgm:t>
        <a:bodyPr/>
        <a:lstStyle/>
        <a:p>
          <a:r>
            <a:rPr lang="en-US" dirty="0"/>
            <a:t>Verify sites and district on same SIS version</a:t>
          </a:r>
        </a:p>
      </dgm:t>
    </dgm:pt>
    <dgm:pt modelId="{ED65BC51-F017-4BB9-8F63-0BBE9FDECA71}" type="parTrans" cxnId="{9C31BBB9-BB46-4CD3-A8C1-66EDAA3EADFC}">
      <dgm:prSet/>
      <dgm:spPr/>
      <dgm:t>
        <a:bodyPr/>
        <a:lstStyle/>
        <a:p>
          <a:endParaRPr lang="en-US"/>
        </a:p>
      </dgm:t>
    </dgm:pt>
    <dgm:pt modelId="{938F4403-0864-4CD9-8289-ECABE43AF24B}" type="sibTrans" cxnId="{9C31BBB9-BB46-4CD3-A8C1-66EDAA3EADFC}">
      <dgm:prSet/>
      <dgm:spPr/>
      <dgm:t>
        <a:bodyPr/>
        <a:lstStyle/>
        <a:p>
          <a:endParaRPr lang="en-US"/>
        </a:p>
      </dgm:t>
    </dgm:pt>
    <dgm:pt modelId="{2CE4342B-740D-46F5-AB86-1CAE6165600E}">
      <dgm:prSet phldrT="[Text]"/>
      <dgm:spPr/>
      <dgm:t>
        <a:bodyPr/>
        <a:lstStyle/>
        <a:p>
          <a:r>
            <a:rPr lang="en-US" dirty="0"/>
            <a:t>Audit SIS and SEDS records to ensure required data are populated</a:t>
          </a:r>
        </a:p>
      </dgm:t>
    </dgm:pt>
    <dgm:pt modelId="{7175BDF6-5046-4D6C-9D2A-B9E6F51F409D}" type="parTrans" cxnId="{EDE59CFE-F233-4EC5-896A-F0A676131DA6}">
      <dgm:prSet/>
      <dgm:spPr/>
      <dgm:t>
        <a:bodyPr/>
        <a:lstStyle/>
        <a:p>
          <a:endParaRPr lang="en-US"/>
        </a:p>
      </dgm:t>
    </dgm:pt>
    <dgm:pt modelId="{392D162B-5660-46DE-9CC6-6897BEE74D0B}" type="sibTrans" cxnId="{EDE59CFE-F233-4EC5-896A-F0A676131DA6}">
      <dgm:prSet/>
      <dgm:spPr/>
      <dgm:t>
        <a:bodyPr/>
        <a:lstStyle/>
        <a:p>
          <a:endParaRPr lang="en-US"/>
        </a:p>
      </dgm:t>
    </dgm:pt>
    <dgm:pt modelId="{ED8347D6-E91A-4DD4-BD90-174F962F26B3}">
      <dgm:prSet phldrT="[Text]"/>
      <dgm:spPr/>
      <dgm:t>
        <a:bodyPr/>
        <a:lstStyle/>
        <a:p>
          <a:r>
            <a:rPr lang="en-US" dirty="0"/>
            <a:t>Review upcoming EOY changes internally</a:t>
          </a:r>
        </a:p>
      </dgm:t>
    </dgm:pt>
    <dgm:pt modelId="{3B5D2345-F1F6-4A24-BD5A-954B243B08DA}" type="parTrans" cxnId="{CA611BD5-D7CC-463D-9462-BC955B9CF76E}">
      <dgm:prSet/>
      <dgm:spPr/>
      <dgm:t>
        <a:bodyPr/>
        <a:lstStyle/>
        <a:p>
          <a:endParaRPr lang="en-US"/>
        </a:p>
      </dgm:t>
    </dgm:pt>
    <dgm:pt modelId="{DF8FBAB9-D7BB-4B1D-BB08-7F00D5EBE6A8}" type="sibTrans" cxnId="{CA611BD5-D7CC-463D-9462-BC955B9CF76E}">
      <dgm:prSet/>
      <dgm:spPr/>
      <dgm:t>
        <a:bodyPr/>
        <a:lstStyle/>
        <a:p>
          <a:endParaRPr lang="en-US"/>
        </a:p>
      </dgm:t>
    </dgm:pt>
    <dgm:pt modelId="{A291BEEC-2FA2-49C8-92BF-A3CCA25DA045}">
      <dgm:prSet phldrT="[Text]"/>
      <dgm:spPr/>
      <dgm:t>
        <a:bodyPr/>
        <a:lstStyle/>
        <a:p>
          <a:r>
            <a:rPr lang="en-US" dirty="0"/>
            <a:t>Audit CALPADS accounts and roles</a:t>
          </a:r>
        </a:p>
      </dgm:t>
    </dgm:pt>
    <dgm:pt modelId="{44BF94B2-B91B-43E4-B5DD-0D1646D51617}" type="parTrans" cxnId="{B20D3984-9ADA-4445-865A-163CEDA03785}">
      <dgm:prSet/>
      <dgm:spPr/>
      <dgm:t>
        <a:bodyPr/>
        <a:lstStyle/>
        <a:p>
          <a:endParaRPr lang="en-US"/>
        </a:p>
      </dgm:t>
    </dgm:pt>
    <dgm:pt modelId="{627638A7-7E7B-4758-9471-0A8E0DC52304}" type="sibTrans" cxnId="{B20D3984-9ADA-4445-865A-163CEDA03785}">
      <dgm:prSet/>
      <dgm:spPr/>
      <dgm:t>
        <a:bodyPr/>
        <a:lstStyle/>
        <a:p>
          <a:endParaRPr lang="en-US"/>
        </a:p>
      </dgm:t>
    </dgm:pt>
    <dgm:pt modelId="{D24FA933-43C2-C748-8A8E-2FB4834FD6E5}">
      <dgm:prSet phldrT="[Text]"/>
      <dgm:spPr/>
      <dgm:t>
        <a:bodyPr/>
        <a:lstStyle/>
        <a:p>
          <a:r>
            <a:rPr lang="en-US" dirty="0"/>
            <a:t>Build EOY calendar using EOY Task List</a:t>
          </a:r>
        </a:p>
      </dgm:t>
    </dgm:pt>
    <dgm:pt modelId="{C2407BCC-4F58-D349-B302-32C184C95662}" type="parTrans" cxnId="{B7DF5E66-AC04-2243-9F9E-ED4082AA0B31}">
      <dgm:prSet/>
      <dgm:spPr/>
      <dgm:t>
        <a:bodyPr/>
        <a:lstStyle/>
        <a:p>
          <a:endParaRPr lang="en-US"/>
        </a:p>
      </dgm:t>
    </dgm:pt>
    <dgm:pt modelId="{D4AEF4E1-9A46-B941-ABD7-36BA235CA818}" type="sibTrans" cxnId="{B7DF5E66-AC04-2243-9F9E-ED4082AA0B31}">
      <dgm:prSet/>
      <dgm:spPr/>
      <dgm:t>
        <a:bodyPr/>
        <a:lstStyle/>
        <a:p>
          <a:endParaRPr lang="en-US"/>
        </a:p>
      </dgm:t>
    </dgm:pt>
    <dgm:pt modelId="{24657EF9-5E10-5747-8437-F17A54FC0D92}">
      <dgm:prSet phldrT="[Text]"/>
      <dgm:spPr/>
      <dgm:t>
        <a:bodyPr/>
        <a:lstStyle/>
        <a:p>
          <a:r>
            <a:rPr lang="en-US" dirty="0"/>
            <a:t>Plan for clearing all EOY errors by July 12</a:t>
          </a:r>
          <a:r>
            <a:rPr lang="en-US" baseline="30000" dirty="0"/>
            <a:t>th</a:t>
          </a:r>
          <a:r>
            <a:rPr lang="en-US" dirty="0"/>
            <a:t>!</a:t>
          </a:r>
        </a:p>
      </dgm:t>
    </dgm:pt>
    <dgm:pt modelId="{883146E6-9BF6-9A43-9DD1-95DE252CD9EE}" type="parTrans" cxnId="{062145A7-F4AA-9E42-BD6D-6B0883EF751F}">
      <dgm:prSet/>
      <dgm:spPr/>
      <dgm:t>
        <a:bodyPr/>
        <a:lstStyle/>
        <a:p>
          <a:endParaRPr lang="en-US"/>
        </a:p>
      </dgm:t>
    </dgm:pt>
    <dgm:pt modelId="{A0827F1B-F744-BA47-85BC-12B50FC4CADD}" type="sibTrans" cxnId="{062145A7-F4AA-9E42-BD6D-6B0883EF751F}">
      <dgm:prSet/>
      <dgm:spPr/>
      <dgm:t>
        <a:bodyPr/>
        <a:lstStyle/>
        <a:p>
          <a:endParaRPr lang="en-US"/>
        </a:p>
      </dgm:t>
    </dgm:pt>
    <dgm:pt modelId="{1D926851-3332-7547-9395-395B8095E0B1}">
      <dgm:prSet phldrT="[Text]"/>
      <dgm:spPr/>
      <dgm:t>
        <a:bodyPr/>
        <a:lstStyle/>
        <a:p>
          <a:r>
            <a:rPr lang="en-US" dirty="0"/>
            <a:t>Run validations locally in SIS before uploading files to CALPADS</a:t>
          </a:r>
        </a:p>
      </dgm:t>
    </dgm:pt>
    <dgm:pt modelId="{AFFA5DD1-AD11-E34E-9740-088F37FEEBE4}" type="parTrans" cxnId="{4C283262-11B4-8841-B12B-D988357D6A5F}">
      <dgm:prSet/>
      <dgm:spPr/>
      <dgm:t>
        <a:bodyPr/>
        <a:lstStyle/>
        <a:p>
          <a:endParaRPr lang="en-US"/>
        </a:p>
      </dgm:t>
    </dgm:pt>
    <dgm:pt modelId="{9F223D5D-4BDD-CE4D-8A17-113CC12CDF16}" type="sibTrans" cxnId="{4C283262-11B4-8841-B12B-D988357D6A5F}">
      <dgm:prSet/>
      <dgm:spPr/>
      <dgm:t>
        <a:bodyPr/>
        <a:lstStyle/>
        <a:p>
          <a:endParaRPr lang="en-US"/>
        </a:p>
      </dgm:t>
    </dgm:pt>
    <dgm:pt modelId="{777378A6-596C-1941-BFDE-992121BFDEC6}">
      <dgm:prSet phldrT="[Text]"/>
      <dgm:spPr/>
      <dgm:t>
        <a:bodyPr/>
        <a:lstStyle/>
        <a:p>
          <a:r>
            <a:rPr lang="en-US" dirty="0"/>
            <a:t>Update Student Enrollment and Information now</a:t>
          </a:r>
        </a:p>
      </dgm:t>
    </dgm:pt>
    <dgm:pt modelId="{D1360A46-F7BF-E041-BAE0-A77482165998}" type="parTrans" cxnId="{88BFFE87-D71E-4141-B002-34C00B864718}">
      <dgm:prSet/>
      <dgm:spPr/>
      <dgm:t>
        <a:bodyPr/>
        <a:lstStyle/>
        <a:p>
          <a:endParaRPr lang="en-US"/>
        </a:p>
      </dgm:t>
    </dgm:pt>
    <dgm:pt modelId="{FEE06AD3-1B00-BE49-A170-0A6B32DBDD9C}" type="sibTrans" cxnId="{88BFFE87-D71E-4141-B002-34C00B864718}">
      <dgm:prSet/>
      <dgm:spPr/>
      <dgm:t>
        <a:bodyPr/>
        <a:lstStyle/>
        <a:p>
          <a:endParaRPr lang="en-US"/>
        </a:p>
      </dgm:t>
    </dgm:pt>
    <dgm:pt modelId="{02B70A73-1AD2-1341-9AC5-7BD9106EDD76}">
      <dgm:prSet phldrT="[Text]"/>
      <dgm:spPr/>
      <dgm:t>
        <a:bodyPr/>
        <a:lstStyle/>
        <a:p>
          <a:r>
            <a:rPr lang="en-US" dirty="0"/>
            <a:t>Establish error correction strategy with SPED Coordinator</a:t>
          </a:r>
        </a:p>
      </dgm:t>
    </dgm:pt>
    <dgm:pt modelId="{81840076-F946-6A4F-B288-394BA375BF54}" type="parTrans" cxnId="{69B16517-ECA8-5645-A2F8-F3CC482F7D25}">
      <dgm:prSet/>
      <dgm:spPr/>
      <dgm:t>
        <a:bodyPr/>
        <a:lstStyle/>
        <a:p>
          <a:endParaRPr lang="en-US"/>
        </a:p>
      </dgm:t>
    </dgm:pt>
    <dgm:pt modelId="{39DCBB20-932A-F243-B531-641FCF14F62E}" type="sibTrans" cxnId="{69B16517-ECA8-5645-A2F8-F3CC482F7D25}">
      <dgm:prSet/>
      <dgm:spPr/>
      <dgm:t>
        <a:bodyPr/>
        <a:lstStyle/>
        <a:p>
          <a:endParaRPr lang="en-US"/>
        </a:p>
      </dgm:t>
    </dgm:pt>
    <dgm:pt modelId="{620E96C8-A166-BC4D-A3C1-F9D9D728751E}" type="pres">
      <dgm:prSet presAssocID="{B1DC8215-CB61-4C84-B3C5-B41BA531AF1A}" presName="linear" presStyleCnt="0">
        <dgm:presLayoutVars>
          <dgm:animLvl val="lvl"/>
          <dgm:resizeHandles val="exact"/>
        </dgm:presLayoutVars>
      </dgm:prSet>
      <dgm:spPr/>
    </dgm:pt>
    <dgm:pt modelId="{A2143C23-781D-D74F-BA5D-59E59D2A8563}" type="pres">
      <dgm:prSet presAssocID="{906E8AC0-A110-4D9D-84FE-DC2F1479EECF}" presName="parentText" presStyleLbl="node1" presStyleIdx="0" presStyleCnt="2">
        <dgm:presLayoutVars>
          <dgm:chMax val="0"/>
          <dgm:bulletEnabled val="1"/>
        </dgm:presLayoutVars>
      </dgm:prSet>
      <dgm:spPr/>
    </dgm:pt>
    <dgm:pt modelId="{C21B3F82-3008-E24C-8399-0BA3F0AA2BCA}" type="pres">
      <dgm:prSet presAssocID="{906E8AC0-A110-4D9D-84FE-DC2F1479EECF}" presName="childText" presStyleLbl="revTx" presStyleIdx="0" presStyleCnt="2">
        <dgm:presLayoutVars>
          <dgm:bulletEnabled val="1"/>
        </dgm:presLayoutVars>
      </dgm:prSet>
      <dgm:spPr/>
    </dgm:pt>
    <dgm:pt modelId="{CFD27554-CAC5-0247-9B13-08982230E6DF}" type="pres">
      <dgm:prSet presAssocID="{D685B77B-6C08-416C-BD7E-22C39AADCB1D}" presName="parentText" presStyleLbl="node1" presStyleIdx="1" presStyleCnt="2">
        <dgm:presLayoutVars>
          <dgm:chMax val="0"/>
          <dgm:bulletEnabled val="1"/>
        </dgm:presLayoutVars>
      </dgm:prSet>
      <dgm:spPr/>
    </dgm:pt>
    <dgm:pt modelId="{508313A2-9622-2A41-A165-D462F266140F}" type="pres">
      <dgm:prSet presAssocID="{D685B77B-6C08-416C-BD7E-22C39AADCB1D}" presName="childText" presStyleLbl="revTx" presStyleIdx="1" presStyleCnt="2">
        <dgm:presLayoutVars>
          <dgm:bulletEnabled val="1"/>
        </dgm:presLayoutVars>
      </dgm:prSet>
      <dgm:spPr/>
    </dgm:pt>
  </dgm:ptLst>
  <dgm:cxnLst>
    <dgm:cxn modelId="{9B4F030A-9416-6F41-8D98-017E7E007E0F}" type="presOf" srcId="{02B70A73-1AD2-1341-9AC5-7BD9106EDD76}" destId="{C21B3F82-3008-E24C-8399-0BA3F0AA2BCA}" srcOrd="0" destOrd="5" presId="urn:microsoft.com/office/officeart/2005/8/layout/vList2"/>
    <dgm:cxn modelId="{EFDAAF0E-27BA-4D17-B9DE-4ED9DD554EE0}" srcId="{B1DC8215-CB61-4C84-B3C5-B41BA531AF1A}" destId="{D685B77B-6C08-416C-BD7E-22C39AADCB1D}" srcOrd="1" destOrd="0" parTransId="{25830F4D-F3CC-4C39-A0AC-667E68905E90}" sibTransId="{5E6A09C1-BD4D-4889-BFAA-DBC7AF79F1FF}"/>
    <dgm:cxn modelId="{212DE914-AB1C-2349-9508-9BE604171360}" type="presOf" srcId="{25DBCA01-DF8B-476A-A0FA-056A69B88397}" destId="{508313A2-9622-2A41-A165-D462F266140F}" srcOrd="0" destOrd="1" presId="urn:microsoft.com/office/officeart/2005/8/layout/vList2"/>
    <dgm:cxn modelId="{69B16517-ECA8-5645-A2F8-F3CC482F7D25}" srcId="{906E8AC0-A110-4D9D-84FE-DC2F1479EECF}" destId="{02B70A73-1AD2-1341-9AC5-7BD9106EDD76}" srcOrd="5" destOrd="0" parTransId="{81840076-F946-6A4F-B288-394BA375BF54}" sibTransId="{39DCBB20-932A-F243-B531-641FCF14F62E}"/>
    <dgm:cxn modelId="{A6B7151F-AD2C-4F43-BC94-F857BD7F1A66}" type="presOf" srcId="{47072435-2A4A-46E3-A841-BAEC0AA4B671}" destId="{C21B3F82-3008-E24C-8399-0BA3F0AA2BCA}" srcOrd="0" destOrd="1" presId="urn:microsoft.com/office/officeart/2005/8/layout/vList2"/>
    <dgm:cxn modelId="{217E792F-9D41-604C-8F3C-5E3EAC1A192E}" type="presOf" srcId="{D24FA933-43C2-C748-8A8E-2FB4834FD6E5}" destId="{C21B3F82-3008-E24C-8399-0BA3F0AA2BCA}" srcOrd="0" destOrd="3" presId="urn:microsoft.com/office/officeart/2005/8/layout/vList2"/>
    <dgm:cxn modelId="{7128423F-1B23-1241-87D5-0941FA3D808F}" type="presOf" srcId="{A291BEEC-2FA2-49C8-92BF-A3CCA25DA045}" destId="{C21B3F82-3008-E24C-8399-0BA3F0AA2BCA}" srcOrd="0" destOrd="0" presId="urn:microsoft.com/office/officeart/2005/8/layout/vList2"/>
    <dgm:cxn modelId="{5881325F-5B75-9E43-97CB-C4FC33DFF730}" type="presOf" srcId="{24657EF9-5E10-5747-8437-F17A54FC0D92}" destId="{C21B3F82-3008-E24C-8399-0BA3F0AA2BCA}" srcOrd="0" destOrd="6" presId="urn:microsoft.com/office/officeart/2005/8/layout/vList2"/>
    <dgm:cxn modelId="{4C283262-11B4-8841-B12B-D988357D6A5F}" srcId="{D685B77B-6C08-416C-BD7E-22C39AADCB1D}" destId="{1D926851-3332-7547-9395-395B8095E0B1}" srcOrd="3" destOrd="0" parTransId="{AFFA5DD1-AD11-E34E-9740-088F37FEEBE4}" sibTransId="{9F223D5D-4BDD-CE4D-8A17-113CC12CDF16}"/>
    <dgm:cxn modelId="{B7DF5E66-AC04-2243-9F9E-ED4082AA0B31}" srcId="{906E8AC0-A110-4D9D-84FE-DC2F1479EECF}" destId="{D24FA933-43C2-C748-8A8E-2FB4834FD6E5}" srcOrd="3" destOrd="0" parTransId="{C2407BCC-4F58-D349-B302-32C184C95662}" sibTransId="{D4AEF4E1-9A46-B941-ABD7-36BA235CA818}"/>
    <dgm:cxn modelId="{5C5F8E79-29E5-9541-A7F4-A005CF55767E}" type="presOf" srcId="{B1DC8215-CB61-4C84-B3C5-B41BA531AF1A}" destId="{620E96C8-A166-BC4D-A3C1-F9D9D728751E}" srcOrd="0" destOrd="0" presId="urn:microsoft.com/office/officeart/2005/8/layout/vList2"/>
    <dgm:cxn modelId="{2B6BFF81-8224-CC43-B016-A4FAA0899600}" type="presOf" srcId="{D685B77B-6C08-416C-BD7E-22C39AADCB1D}" destId="{CFD27554-CAC5-0247-9B13-08982230E6DF}" srcOrd="0" destOrd="0" presId="urn:microsoft.com/office/officeart/2005/8/layout/vList2"/>
    <dgm:cxn modelId="{B20D3984-9ADA-4445-865A-163CEDA03785}" srcId="{906E8AC0-A110-4D9D-84FE-DC2F1479EECF}" destId="{A291BEEC-2FA2-49C8-92BF-A3CCA25DA045}" srcOrd="0" destOrd="0" parTransId="{44BF94B2-B91B-43E4-B5DD-0D1646D51617}" sibTransId="{627638A7-7E7B-4758-9471-0A8E0DC52304}"/>
    <dgm:cxn modelId="{88BFFE87-D71E-4141-B002-34C00B864718}" srcId="{906E8AC0-A110-4D9D-84FE-DC2F1479EECF}" destId="{777378A6-596C-1941-BFDE-992121BFDEC6}" srcOrd="4" destOrd="0" parTransId="{D1360A46-F7BF-E041-BAE0-A77482165998}" sibTransId="{FEE06AD3-1B00-BE49-A170-0A6B32DBDD9C}"/>
    <dgm:cxn modelId="{1B03348F-06A8-544D-B6CA-43EEA29CD1FE}" type="presOf" srcId="{ED8347D6-E91A-4DD4-BD90-174F962F26B3}" destId="{C21B3F82-3008-E24C-8399-0BA3F0AA2BCA}" srcOrd="0" destOrd="2" presId="urn:microsoft.com/office/officeart/2005/8/layout/vList2"/>
    <dgm:cxn modelId="{2ED5C8A2-CAF5-BB4E-ABC7-A271C417C86D}" type="presOf" srcId="{535E3897-06D7-470F-82E5-E64CAAD07342}" destId="{508313A2-9622-2A41-A165-D462F266140F}" srcOrd="0" destOrd="0" presId="urn:microsoft.com/office/officeart/2005/8/layout/vList2"/>
    <dgm:cxn modelId="{062145A7-F4AA-9E42-BD6D-6B0883EF751F}" srcId="{906E8AC0-A110-4D9D-84FE-DC2F1479EECF}" destId="{24657EF9-5E10-5747-8437-F17A54FC0D92}" srcOrd="6" destOrd="0" parTransId="{883146E6-9BF6-9A43-9DD1-95DE252CD9EE}" sibTransId="{A0827F1B-F744-BA47-85BC-12B50FC4CADD}"/>
    <dgm:cxn modelId="{F98EA5AA-C11A-4D4E-959F-82F8F3BC3B5B}" srcId="{906E8AC0-A110-4D9D-84FE-DC2F1479EECF}" destId="{47072435-2A4A-46E3-A841-BAEC0AA4B671}" srcOrd="1" destOrd="0" parTransId="{68525809-9DD3-4A46-91D7-FB62DE3E218C}" sibTransId="{2031BD36-9B76-4E08-B45A-A9A93BF9B520}"/>
    <dgm:cxn modelId="{003A3EAB-6C45-4621-9B00-D85F70499B86}" srcId="{B1DC8215-CB61-4C84-B3C5-B41BA531AF1A}" destId="{906E8AC0-A110-4D9D-84FE-DC2F1479EECF}" srcOrd="0" destOrd="0" parTransId="{78A853EE-6287-4154-B78F-D0EA19EC0258}" sibTransId="{50BDF63E-D2FB-450E-AFB7-3384DFCF6C02}"/>
    <dgm:cxn modelId="{E2655DB7-FF89-3748-B948-2CF8592507E1}" type="presOf" srcId="{2CE4342B-740D-46F5-AB86-1CAE6165600E}" destId="{508313A2-9622-2A41-A165-D462F266140F}" srcOrd="0" destOrd="2" presId="urn:microsoft.com/office/officeart/2005/8/layout/vList2"/>
    <dgm:cxn modelId="{9C31BBB9-BB46-4CD3-A8C1-66EDAA3EADFC}" srcId="{D685B77B-6C08-416C-BD7E-22C39AADCB1D}" destId="{25DBCA01-DF8B-476A-A0FA-056A69B88397}" srcOrd="1" destOrd="0" parTransId="{ED65BC51-F017-4BB9-8F63-0BBE9FDECA71}" sibTransId="{938F4403-0864-4CD9-8289-ECABE43AF24B}"/>
    <dgm:cxn modelId="{F69E0FC2-4677-7E4F-9BBC-ADCB4A1921CB}" type="presOf" srcId="{1D926851-3332-7547-9395-395B8095E0B1}" destId="{508313A2-9622-2A41-A165-D462F266140F}" srcOrd="0" destOrd="3" presId="urn:microsoft.com/office/officeart/2005/8/layout/vList2"/>
    <dgm:cxn modelId="{A006E2C9-3D0D-B94F-9767-B3669C78EF33}" type="presOf" srcId="{777378A6-596C-1941-BFDE-992121BFDEC6}" destId="{C21B3F82-3008-E24C-8399-0BA3F0AA2BCA}" srcOrd="0" destOrd="4" presId="urn:microsoft.com/office/officeart/2005/8/layout/vList2"/>
    <dgm:cxn modelId="{19174DD0-11A8-5748-B313-5C8F56E13137}" type="presOf" srcId="{906E8AC0-A110-4D9D-84FE-DC2F1479EECF}" destId="{A2143C23-781D-D74F-BA5D-59E59D2A8563}" srcOrd="0" destOrd="0" presId="urn:microsoft.com/office/officeart/2005/8/layout/vList2"/>
    <dgm:cxn modelId="{CA611BD5-D7CC-463D-9462-BC955B9CF76E}" srcId="{906E8AC0-A110-4D9D-84FE-DC2F1479EECF}" destId="{ED8347D6-E91A-4DD4-BD90-174F962F26B3}" srcOrd="2" destOrd="0" parTransId="{3B5D2345-F1F6-4A24-BD5A-954B243B08DA}" sibTransId="{DF8FBAB9-D7BB-4B1D-BB08-7F00D5EBE6A8}"/>
    <dgm:cxn modelId="{752446E3-5262-4BF8-BF22-B1DBAAAED7A3}" srcId="{D685B77B-6C08-416C-BD7E-22C39AADCB1D}" destId="{535E3897-06D7-470F-82E5-E64CAAD07342}" srcOrd="0" destOrd="0" parTransId="{FDE1F441-715C-4B0F-8ADF-E4C52A367F1B}" sibTransId="{5E1391DD-5C7F-4F03-A590-AA5CCB864524}"/>
    <dgm:cxn modelId="{EDE59CFE-F233-4EC5-896A-F0A676131DA6}" srcId="{D685B77B-6C08-416C-BD7E-22C39AADCB1D}" destId="{2CE4342B-740D-46F5-AB86-1CAE6165600E}" srcOrd="2" destOrd="0" parTransId="{7175BDF6-5046-4D6C-9D2A-B9E6F51F409D}" sibTransId="{392D162B-5660-46DE-9CC6-6897BEE74D0B}"/>
    <dgm:cxn modelId="{1AF96B9A-A2F2-F34B-83F1-32DC153D83D1}" type="presParOf" srcId="{620E96C8-A166-BC4D-A3C1-F9D9D728751E}" destId="{A2143C23-781D-D74F-BA5D-59E59D2A8563}" srcOrd="0" destOrd="0" presId="urn:microsoft.com/office/officeart/2005/8/layout/vList2"/>
    <dgm:cxn modelId="{CD0A0A2A-ADC0-2843-ADAE-7EDC6125FCB4}" type="presParOf" srcId="{620E96C8-A166-BC4D-A3C1-F9D9D728751E}" destId="{C21B3F82-3008-E24C-8399-0BA3F0AA2BCA}" srcOrd="1" destOrd="0" presId="urn:microsoft.com/office/officeart/2005/8/layout/vList2"/>
    <dgm:cxn modelId="{262F6B40-2E1B-5540-BC9F-634F59816CE6}" type="presParOf" srcId="{620E96C8-A166-BC4D-A3C1-F9D9D728751E}" destId="{CFD27554-CAC5-0247-9B13-08982230E6DF}" srcOrd="2" destOrd="0" presId="urn:microsoft.com/office/officeart/2005/8/layout/vList2"/>
    <dgm:cxn modelId="{53136C4C-9DA8-B248-BE75-21C939186247}" type="presParOf" srcId="{620E96C8-A166-BC4D-A3C1-F9D9D728751E}" destId="{508313A2-9622-2A41-A165-D462F266140F}"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dgm:spPr>
      <dgm:t>
        <a:bodyPr/>
        <a:lstStyle/>
        <a:p>
          <a:pPr algn="ctr"/>
          <a:r>
            <a:rPr lang="en-US" sz="900" b="0"/>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solidFill>
          <a:srgbClr val="FF715B"/>
        </a:solidFill>
      </dgm:spPr>
      <dgm:t>
        <a:bodyPr/>
        <a:lstStyle/>
        <a:p>
          <a:pPr algn="ctr"/>
          <a:endParaRPr lang="en-US" sz="1000" b="0"/>
        </a:p>
      </dgm:t>
    </dgm:pt>
    <dgm:pt modelId="{618AB715-26CB-42F6-A400-AEBCED27021F}">
      <dgm:prSet phldrT="[Text]" custT="1"/>
      <dgm:spPr>
        <a:solidFill>
          <a:srgbClr val="FF715B"/>
        </a:solidFill>
      </dgm:spPr>
      <dgm:t>
        <a:bodyPr/>
        <a:lstStyle/>
        <a:p>
          <a:pPr algn="ctr"/>
          <a:r>
            <a:rPr lang="en-US" sz="900" b="0"/>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dgm:t>
        <a:bodyPr/>
        <a:lstStyle/>
        <a:p>
          <a:pPr algn="ctr"/>
          <a:endParaRPr lang="en-US" sz="1000" b="0"/>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17.3</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chemeClr val="accent1">
            <a:lumMod val="40000"/>
            <a:lumOff val="60000"/>
          </a:schemeClr>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17.4</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hlinkClick xmlns:r="http://schemas.openxmlformats.org/officeDocument/2006/relationships" r:id="rId1"/>
            </a:rPr>
            <a:t>Postsecondary Survey Outcome for SWDs - Count</a:t>
          </a:r>
          <a:endParaRPr lang="en-US" sz="100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Postsecondary Survey Outcome for SWDs - Student List</a:t>
          </a:r>
          <a:endParaRPr lang="en-US" sz="100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a:xfrm>
          <a:off x="2013" y="10510"/>
          <a:ext cx="1728274" cy="432000"/>
        </a:xfrm>
        <a:prstGeom prst="roundRect">
          <a:avLst>
            <a:gd name="adj" fmla="val 10000"/>
          </a:avLst>
        </a:prstGeom>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6463"/>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48F6B24D-E7B6-446B-ADDD-8FC7B009C751}" type="presOf" srcId="{63904E9C-8F03-42CF-BDFF-DF6070A79D09}" destId="{9A61074C-906C-4281-BF99-686A1EFB894F}" srcOrd="0"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8F8476E-1DAC-4F1B-9B71-212F39F502CB}" type="presOf" srcId="{0F8C27DA-6DC1-4259-A2A3-54F9208C20BB}" destId="{5A6A87CC-CE88-4699-8972-6D59982FB55F}" srcOrd="1"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chemeClr val="accent4"/>
        </a:solidFill>
        <a:ln>
          <a:solidFill>
            <a:schemeClr val="bg1"/>
          </a:solidFill>
        </a:ln>
        <a:effectLst>
          <a:outerShdw blurRad="63500" algn="ctr" rotWithShape="0">
            <a:prstClr val="black">
              <a:alpha val="40000"/>
            </a:prstClr>
          </a:outerShdw>
        </a:effectLst>
      </dgm:spPr>
      <dgm:t>
        <a:bodyPr/>
        <a:lstStyle/>
        <a:p>
          <a:r>
            <a:rPr lang="en-US" sz="1000" b="1" dirty="0">
              <a:solidFill>
                <a:schemeClr val="bg1"/>
              </a:solidFill>
            </a:rPr>
            <a:t>Report 16.12</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7B1EE247-00B8-487D-8179-23D496335152}">
      <dgm:prSet custT="1"/>
      <dgm:spPr>
        <a:ln>
          <a:solidFill>
            <a:srgbClr val="3DC1BD"/>
          </a:solidFill>
        </a:ln>
      </dgm:spPr>
      <dgm:t>
        <a:bodyPr/>
        <a:lstStyle/>
        <a:p>
          <a:pPr>
            <a:buFont typeface="Arial" panose="020B0604020202020204" pitchFamily="34" charset="0"/>
            <a:buChar char="•"/>
          </a:pPr>
          <a:r>
            <a:rPr lang="en-US" sz="1000" dirty="0">
              <a:hlinkClick xmlns:r="http://schemas.openxmlformats.org/officeDocument/2006/relationships" r:id="rId1"/>
            </a:rPr>
            <a:t>Students with Disabilities - Education Plan by Disability (EOY4)</a:t>
          </a:r>
          <a:endParaRPr lang="en-US" sz="1000" dirty="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D729053F-3586-4616-B32C-F31260E8C557}">
      <dgm:prSet custT="1"/>
      <dgm:spPr/>
      <dgm:t>
        <a:bodyPr/>
        <a:lstStyle/>
        <a:p>
          <a:pPr>
            <a:buFont typeface="Arial" panose="020B0604020202020204" pitchFamily="34" charset="0"/>
            <a:buChar char="•"/>
          </a:pPr>
          <a:endParaRPr lang="en-US" sz="1000" dirty="0">
            <a:hlinkClick xmlns:r="http://schemas.openxmlformats.org/officeDocument/2006/relationships" r:id="rId2"/>
          </a:endParaRPr>
        </a:p>
      </dgm:t>
    </dgm:pt>
    <dgm:pt modelId="{430D73AD-A314-42CE-B999-AB178C064A31}" type="parTrans" cxnId="{7509A307-E9C1-4377-8C20-66B4CB92A1F7}">
      <dgm:prSet/>
      <dgm:spPr/>
      <dgm:t>
        <a:bodyPr/>
        <a:lstStyle/>
        <a:p>
          <a:endParaRPr lang="en-US"/>
        </a:p>
      </dgm:t>
    </dgm:pt>
    <dgm:pt modelId="{98C809C2-56C7-42A4-8592-DCC5ED4EEF33}" type="sibTrans" cxnId="{7509A307-E9C1-4377-8C20-66B4CB92A1F7}">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1">
        <dgm:presLayoutVars>
          <dgm:chMax val="0"/>
          <dgm:chPref val="0"/>
          <dgm:bulletEnabled val="1"/>
        </dgm:presLayoutVars>
      </dgm:prSet>
      <dgm:spPr/>
    </dgm:pt>
    <dgm:pt modelId="{F05D16C9-FEC5-4D7F-9FCB-6AB2B74D505C}" type="pres">
      <dgm:prSet presAssocID="{B9516B90-F720-467C-9D0A-343B150499FC}" presName="parSh" presStyleLbl="node1" presStyleIdx="0" presStyleCnt="1"/>
      <dgm:spPr/>
    </dgm:pt>
    <dgm:pt modelId="{C667CE1B-53A2-4AFA-95A9-F9BE5EBD9521}" type="pres">
      <dgm:prSet presAssocID="{B9516B90-F720-467C-9D0A-343B150499FC}" presName="desTx" presStyleLbl="fgAcc1" presStyleIdx="0" presStyleCnt="1" custLinFactNeighborX="-2203" custLinFactNeighborY="2007">
        <dgm:presLayoutVars>
          <dgm:bulletEnabled val="1"/>
        </dgm:presLayoutVars>
      </dgm:prSet>
      <dgm:spPr/>
    </dgm:pt>
  </dgm:ptLst>
  <dgm:cxnLst>
    <dgm:cxn modelId="{7509A307-E9C1-4377-8C20-66B4CB92A1F7}" srcId="{B9516B90-F720-467C-9D0A-343B150499FC}" destId="{D729053F-3586-4616-B32C-F31260E8C557}" srcOrd="1" destOrd="0" parTransId="{430D73AD-A314-42CE-B999-AB178C064A31}" sibTransId="{98C809C2-56C7-42A4-8592-DCC5ED4EEF33}"/>
    <dgm:cxn modelId="{1FD3C32A-0E2D-4B8E-AB33-0965254B8FF7}" type="presOf" srcId="{B9516B90-F720-467C-9D0A-343B150499FC}" destId="{F05D16C9-FEC5-4D7F-9FCB-6AB2B74D505C}" srcOrd="1" destOrd="0" presId="urn:microsoft.com/office/officeart/2005/8/layout/process3"/>
    <dgm:cxn modelId="{01991D58-47D2-4699-B725-EF8F5415FDE0}" type="presOf" srcId="{5854CFED-34C8-49A9-840D-CFD044C71F75}" destId="{8B5F9423-134A-4820-A65A-B19E4B13B0BD}" srcOrd="0" destOrd="0" presId="urn:microsoft.com/office/officeart/2005/8/layout/process3"/>
    <dgm:cxn modelId="{FD349065-755C-4393-8CD6-FFA621109954}" type="presOf" srcId="{7B1EE247-00B8-487D-8179-23D496335152}" destId="{C667CE1B-53A2-4AFA-95A9-F9BE5EBD9521}" srcOrd="0"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6A13657C-A4B0-4392-BCAC-32F99908F11F}" type="presOf" srcId="{D729053F-3586-4616-B32C-F31260E8C557}" destId="{C667CE1B-53A2-4AFA-95A9-F9BE5EBD9521}" srcOrd="0" destOrd="1"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0525EBE-E9F8-4D84-9AAA-4A4E74E14120}" type="presOf" srcId="{B9516B90-F720-467C-9D0A-343B150499FC}" destId="{2CBA6453-F0F4-4714-9B81-BD2295A3BED5}"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15B"/>
        </a:solidFill>
        <a:ln>
          <a:solidFill>
            <a:schemeClr val="bg1"/>
          </a:solidFill>
        </a:ln>
        <a:effectLst>
          <a:outerShdw blurRad="63500" algn="ctr" rotWithShape="0">
            <a:prstClr val="black">
              <a:alpha val="40000"/>
            </a:prstClr>
          </a:outerShdw>
        </a:effectLst>
      </dgm:spPr>
      <dgm:t>
        <a:bodyPr/>
        <a:lstStyle/>
        <a:p>
          <a:r>
            <a:rPr lang="en-US" sz="1000" b="1">
              <a:solidFill>
                <a:schemeClr val="bg1"/>
              </a:solidFill>
            </a:rPr>
            <a:t>Report 16.13 *</a:t>
          </a:r>
          <a:endParaRPr lang="en-US" sz="1000" b="1" dirty="0">
            <a:solidFill>
              <a:schemeClr val="bg1"/>
            </a:solidFill>
          </a:endParaRP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custT="1"/>
      <dgm:spPr>
        <a:ln>
          <a:solidFill>
            <a:srgbClr val="FF715B"/>
          </a:solidFill>
        </a:ln>
      </dgm:spPr>
      <dgm:t>
        <a:bodyPr/>
        <a:lstStyle/>
        <a:p>
          <a:pPr>
            <a:buFont typeface="Arial" panose="020B0604020202020204" pitchFamily="34" charset="0"/>
            <a:buChar char="•"/>
          </a:pPr>
          <a:r>
            <a:rPr lang="en-US" sz="1000" dirty="0">
              <a:hlinkClick xmlns:r="http://schemas.openxmlformats.org/officeDocument/2006/relationships" r:id="rId1"/>
            </a:rPr>
            <a:t>Students with Disabilities - Federal Setting Count (EOY4)</a:t>
          </a:r>
          <a:endParaRPr lang="en-US" sz="1000" dirty="0"/>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FF715B"/>
        </a:solidFill>
        <a:ln>
          <a:solidFill>
            <a:schemeClr val="bg1"/>
          </a:solidFill>
        </a:ln>
        <a:effectLst>
          <a:outerShdw blurRad="63500" algn="ctr" rotWithShape="0">
            <a:prstClr val="black">
              <a:alpha val="40000"/>
            </a:prstClr>
          </a:outerShdw>
        </a:effectLst>
      </dgm:spPr>
      <dgm:t>
        <a:bodyPr/>
        <a:lstStyle/>
        <a:p>
          <a:r>
            <a:rPr lang="en-US" sz="1000" b="1" dirty="0">
              <a:solidFill>
                <a:schemeClr val="bg1"/>
              </a:solidFill>
            </a:rPr>
            <a:t>Report 16.14</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custT="1"/>
      <dgm:spPr>
        <a:ln>
          <a:solidFill>
            <a:srgbClr val="FF715B"/>
          </a:solidFill>
        </a:ln>
      </dgm:spPr>
      <dgm:t>
        <a:bodyPr/>
        <a:lstStyle/>
        <a:p>
          <a:pPr>
            <a:buFont typeface="Arial" panose="020B0604020202020204" pitchFamily="34" charset="0"/>
            <a:buChar char="•"/>
          </a:pPr>
          <a:r>
            <a:rPr lang="en-US" sz="1000" dirty="0">
              <a:hlinkClick xmlns:r="http://schemas.openxmlformats.org/officeDocument/2006/relationships" r:id="rId1"/>
            </a:rPr>
            <a:t>Students with Disabilities - Plan Student list (EOY4)</a:t>
          </a:r>
          <a:endParaRPr lang="en-US" sz="1000" dirty="0"/>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chemeClr val="accent4"/>
        </a:solidFill>
        <a:ln>
          <a:solidFill>
            <a:srgbClr val="37C0BB"/>
          </a:solidFill>
        </a:ln>
        <a:effectLst>
          <a:outerShdw blurRad="63500" algn="ctr" rotWithShape="0">
            <a:prstClr val="black">
              <a:alpha val="40000"/>
            </a:prstClr>
          </a:outerShdw>
        </a:effectLst>
      </dgm:spPr>
      <dgm:t>
        <a:bodyPr/>
        <a:lstStyle/>
        <a:p>
          <a:pPr algn="l"/>
          <a:r>
            <a:rPr lang="en-US" sz="1000" b="1" dirty="0"/>
            <a:t>Report 16.22</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chemeClr val="accent1">
            <a:lumMod val="40000"/>
            <a:lumOff val="60000"/>
          </a:schemeClr>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dirty="0"/>
            <a:t>Report 16.23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dirty="0">
              <a:hlinkClick xmlns:r="http://schemas.openxmlformats.org/officeDocument/2006/relationships" r:id="rId1"/>
            </a:rPr>
            <a:t>Students with Disabilities - Non- Participating Status Report – Count (EOY4)</a:t>
          </a:r>
          <a:endParaRPr lang="en-US" sz="1000" dirty="0"/>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hlinkClick xmlns:r="http://schemas.openxmlformats.org/officeDocument/2006/relationships" r:id="rId2"/>
            </a:rPr>
            <a:t>Students with Disabilities - Non- Participating Status Report - Student Details (EOY4)</a:t>
          </a:r>
          <a:endParaRPr lang="en-US" sz="1000" dirty="0"/>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custScaleX="104081" custScaleY="109832">
        <dgm:presLayoutVars>
          <dgm:bulletEnabled val="1"/>
        </dgm:presLayoutVars>
      </dgm:prSet>
      <dgm:spPr/>
    </dgm:pt>
    <dgm:pt modelId="{EFDAA157-E8C7-4FE5-BA1E-8C4B87A3E9BA}" type="pres">
      <dgm:prSet presAssocID="{0F8C27DA-6DC1-4259-A2A3-54F9208C20BB}" presName="sibTrans" presStyleLbl="sibTrans2D1" presStyleIdx="0" presStyleCnt="1" custLinFactNeighborX="15633" custLinFactNeighborY="-718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48F6B24D-E7B6-446B-ADDD-8FC7B009C751}" type="presOf" srcId="{63904E9C-8F03-42CF-BDFF-DF6070A79D09}" destId="{9A61074C-906C-4281-BF99-686A1EFB894F}" srcOrd="0"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08F8476E-1DAC-4F1B-9B71-212F39F502CB}" type="presOf" srcId="{0F8C27DA-6DC1-4259-A2A3-54F9208C20BB}" destId="{5A6A87CC-CE88-4699-8972-6D59982FB55F}" srcOrd="1"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2"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AAB42DB-D565-4E71-915F-F016C08DF7C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3A0A36D-ED2E-D94D-9FCE-8A80A9BB23FF}">
      <dgm:prSet custT="1"/>
      <dgm:spPr/>
      <dgm:t>
        <a:bodyPr/>
        <a:lstStyle/>
        <a:p>
          <a:r>
            <a:rPr lang="en-US" sz="1000" dirty="0">
              <a:solidFill>
                <a:schemeClr val="accent5">
                  <a:lumMod val="75000"/>
                </a:schemeClr>
              </a:solidFill>
            </a:rPr>
            <a:t>  </a:t>
          </a:r>
          <a:endParaRPr lang="en-US" sz="1000" dirty="0"/>
        </a:p>
      </dgm:t>
    </dgm:pt>
    <dgm:pt modelId="{38B02B3C-A698-EB49-924A-A0E9AFDAECBC}" type="parTrans" cxnId="{F6106F27-7B48-0347-ADE2-3AE1BDD0DE30}">
      <dgm:prSet/>
      <dgm:spPr/>
      <dgm:t>
        <a:bodyPr/>
        <a:lstStyle/>
        <a:p>
          <a:endParaRPr lang="en-US"/>
        </a:p>
      </dgm:t>
    </dgm:pt>
    <dgm:pt modelId="{7033C3B6-BB76-9B45-95FE-32BAD1EB26E5}" type="sibTrans" cxnId="{F6106F27-7B48-0347-ADE2-3AE1BDD0DE30}">
      <dgm:prSet/>
      <dgm:spPr/>
      <dgm:t>
        <a:bodyPr/>
        <a:lstStyle/>
        <a:p>
          <a:endParaRPr lang="en-US"/>
        </a:p>
      </dgm:t>
    </dgm:pt>
    <dgm:pt modelId="{D8320F1C-155C-A944-ADC3-99D67978359A}">
      <dgm:prSet custT="1"/>
      <dgm:spPr/>
      <dgm:t>
        <a:bodyPr/>
        <a:lstStyle/>
        <a:p>
          <a:r>
            <a:rPr lang="en-US" sz="1800" i="0"/>
            <a:t>a-g Requirements</a:t>
          </a:r>
          <a:endParaRPr lang="en-US" sz="1800" i="0" dirty="0"/>
        </a:p>
      </dgm:t>
    </dgm:pt>
    <dgm:pt modelId="{580DC24E-683B-2645-927F-6A460ECEABE2}" type="parTrans" cxnId="{729C2C53-1523-7E45-9979-15267F781477}">
      <dgm:prSet/>
      <dgm:spPr/>
      <dgm:t>
        <a:bodyPr/>
        <a:lstStyle/>
        <a:p>
          <a:endParaRPr lang="en-US"/>
        </a:p>
      </dgm:t>
    </dgm:pt>
    <dgm:pt modelId="{B3CE9DD7-B5FD-EC44-9246-F8B4A45B531E}" type="sibTrans" cxnId="{729C2C53-1523-7E45-9979-15267F781477}">
      <dgm:prSet/>
      <dgm:spPr/>
      <dgm:t>
        <a:bodyPr/>
        <a:lstStyle/>
        <a:p>
          <a:endParaRPr lang="en-US"/>
        </a:p>
      </dgm:t>
    </dgm:pt>
    <dgm:pt modelId="{818CF788-70B9-5940-BCF1-D1227EBEA6A8}">
      <dgm:prSet custT="1"/>
      <dgm:spPr/>
      <dgm:t>
        <a:bodyPr/>
        <a:lstStyle/>
        <a:p>
          <a:r>
            <a:rPr lang="en-US" sz="1800" i="0"/>
            <a:t>Credits</a:t>
          </a:r>
          <a:endParaRPr lang="en-US" sz="1800" i="0" dirty="0"/>
        </a:p>
      </dgm:t>
    </dgm:pt>
    <dgm:pt modelId="{803FCC0C-DA25-4247-A5D9-4B35F91AB5D3}" type="parTrans" cxnId="{AB760D34-8ADE-3E4B-B5EB-7B8ECBA928BD}">
      <dgm:prSet/>
      <dgm:spPr/>
      <dgm:t>
        <a:bodyPr/>
        <a:lstStyle/>
        <a:p>
          <a:endParaRPr lang="en-US"/>
        </a:p>
      </dgm:t>
    </dgm:pt>
    <dgm:pt modelId="{BCCCB841-E8ED-B441-8D47-95D364B677C7}" type="sibTrans" cxnId="{AB760D34-8ADE-3E4B-B5EB-7B8ECBA928BD}">
      <dgm:prSet/>
      <dgm:spPr/>
      <dgm:t>
        <a:bodyPr/>
        <a:lstStyle/>
        <a:p>
          <a:endParaRPr lang="en-US"/>
        </a:p>
      </dgm:t>
    </dgm:pt>
    <dgm:pt modelId="{CE69AF75-B1B5-5E4F-8357-DF42113AAA85}">
      <dgm:prSet custT="1"/>
      <dgm:spPr/>
      <dgm:t>
        <a:bodyPr/>
        <a:lstStyle/>
        <a:p>
          <a:r>
            <a:rPr lang="en-US" sz="1800" i="0"/>
            <a:t>Grades</a:t>
          </a:r>
          <a:endParaRPr lang="en-US" sz="1800" i="0" dirty="0"/>
        </a:p>
      </dgm:t>
    </dgm:pt>
    <dgm:pt modelId="{A6104AAB-EEFA-484D-9B0C-E97566FEED0A}" type="parTrans" cxnId="{3E688F41-67EC-164B-886C-60F7FB998000}">
      <dgm:prSet/>
      <dgm:spPr/>
      <dgm:t>
        <a:bodyPr/>
        <a:lstStyle/>
        <a:p>
          <a:endParaRPr lang="en-US"/>
        </a:p>
      </dgm:t>
    </dgm:pt>
    <dgm:pt modelId="{3A9C6816-D724-F14D-AF4A-6E0F2E283D62}" type="sibTrans" cxnId="{3E688F41-67EC-164B-886C-60F7FB998000}">
      <dgm:prSet/>
      <dgm:spPr/>
      <dgm:t>
        <a:bodyPr/>
        <a:lstStyle/>
        <a:p>
          <a:endParaRPr lang="en-US"/>
        </a:p>
      </dgm:t>
    </dgm:pt>
    <dgm:pt modelId="{AC25B589-AD53-1C47-8475-48D6E02EF9AE}">
      <dgm:prSet custT="1"/>
      <dgm:spPr/>
      <dgm:t>
        <a:bodyPr/>
        <a:lstStyle/>
        <a:p>
          <a:r>
            <a:rPr lang="en-US" sz="1800" i="0"/>
            <a:t>Pathways</a:t>
          </a:r>
          <a:endParaRPr lang="en-US" sz="1800" i="0" dirty="0"/>
        </a:p>
      </dgm:t>
    </dgm:pt>
    <dgm:pt modelId="{CDA93C4B-F09E-5444-B506-556F0956A102}" type="parTrans" cxnId="{0D895A2B-D71F-9A45-83E7-B7C758291711}">
      <dgm:prSet/>
      <dgm:spPr/>
      <dgm:t>
        <a:bodyPr/>
        <a:lstStyle/>
        <a:p>
          <a:endParaRPr lang="en-US"/>
        </a:p>
      </dgm:t>
    </dgm:pt>
    <dgm:pt modelId="{236A713E-35CB-CF4A-BA24-B518654F91C6}" type="sibTrans" cxnId="{0D895A2B-D71F-9A45-83E7-B7C758291711}">
      <dgm:prSet/>
      <dgm:spPr/>
      <dgm:t>
        <a:bodyPr/>
        <a:lstStyle/>
        <a:p>
          <a:endParaRPr lang="en-US"/>
        </a:p>
      </dgm:t>
    </dgm:pt>
    <dgm:pt modelId="{99BD0C83-AC45-6B45-98E6-B032E16A0234}">
      <dgm:prSet custT="1"/>
      <dgm:spPr/>
      <dgm:t>
        <a:bodyPr/>
        <a:lstStyle/>
        <a:p>
          <a:r>
            <a:rPr lang="en-US" sz="1800">
              <a:solidFill>
                <a:srgbClr val="42C1BD"/>
              </a:solidFill>
            </a:rPr>
            <a:t>Teacher Demographics</a:t>
          </a:r>
          <a:endParaRPr lang="en-US" sz="1800" dirty="0">
            <a:solidFill>
              <a:srgbClr val="42C1BD"/>
            </a:solidFill>
          </a:endParaRPr>
        </a:p>
      </dgm:t>
    </dgm:pt>
    <dgm:pt modelId="{1C664382-7920-784E-819D-9308BE3210F0}" type="sibTrans" cxnId="{E4B710C9-B74E-FB4B-8F02-0AB450C4EBC8}">
      <dgm:prSet/>
      <dgm:spPr/>
      <dgm:t>
        <a:bodyPr/>
        <a:lstStyle/>
        <a:p>
          <a:endParaRPr lang="en-US"/>
        </a:p>
      </dgm:t>
    </dgm:pt>
    <dgm:pt modelId="{41FA29BA-AC80-0D4C-A45B-48D5DEA53C36}" type="parTrans" cxnId="{E4B710C9-B74E-FB4B-8F02-0AB450C4EBC8}">
      <dgm:prSet/>
      <dgm:spPr/>
      <dgm:t>
        <a:bodyPr/>
        <a:lstStyle/>
        <a:p>
          <a:endParaRPr lang="en-US"/>
        </a:p>
      </dgm:t>
    </dgm:pt>
    <dgm:pt modelId="{B0A9497E-2756-4587-81B6-4108801DB61A}">
      <dgm:prSet custT="1"/>
      <dgm:spPr/>
      <dgm:t>
        <a:bodyPr/>
        <a:lstStyle/>
        <a:p>
          <a:r>
            <a:rPr lang="en-US" sz="1800" i="0"/>
            <a:t>Completers and Participants</a:t>
          </a:r>
          <a:endParaRPr lang="en-US" sz="1800" i="0" dirty="0"/>
        </a:p>
      </dgm:t>
    </dgm:pt>
    <dgm:pt modelId="{2A2B7080-3483-4533-8E1C-18A8C9B6A907}" type="parTrans" cxnId="{02EF341C-57BA-46F8-B2F5-E72F80E13E8B}">
      <dgm:prSet/>
      <dgm:spPr/>
      <dgm:t>
        <a:bodyPr/>
        <a:lstStyle/>
        <a:p>
          <a:endParaRPr lang="en-US"/>
        </a:p>
      </dgm:t>
    </dgm:pt>
    <dgm:pt modelId="{325B7CCA-00A7-4FED-9887-AFF0C36DBC9E}" type="sibTrans" cxnId="{02EF341C-57BA-46F8-B2F5-E72F80E13E8B}">
      <dgm:prSet/>
      <dgm:spPr/>
      <dgm:t>
        <a:bodyPr/>
        <a:lstStyle/>
        <a:p>
          <a:endParaRPr lang="en-US"/>
        </a:p>
      </dgm:t>
    </dgm:pt>
    <dgm:pt modelId="{F40112D5-9080-E143-BC78-2493B3DC4C78}">
      <dgm:prSet custT="1"/>
      <dgm:spPr/>
      <dgm:t>
        <a:bodyPr/>
        <a:lstStyle/>
        <a:p>
          <a:r>
            <a:rPr lang="en-US" sz="1800" i="0"/>
            <a:t>State course codes</a:t>
          </a:r>
          <a:endParaRPr lang="en-US" sz="1800" i="0" dirty="0"/>
        </a:p>
      </dgm:t>
    </dgm:pt>
    <dgm:pt modelId="{D1967A1F-3D6F-CA46-8F6D-77BC33D7270B}" type="parTrans" cxnId="{4F1FA805-C3D0-E942-85B0-F3D17AAC3AA3}">
      <dgm:prSet/>
      <dgm:spPr/>
      <dgm:t>
        <a:bodyPr/>
        <a:lstStyle/>
        <a:p>
          <a:endParaRPr lang="en-US"/>
        </a:p>
      </dgm:t>
    </dgm:pt>
    <dgm:pt modelId="{7E49C8F4-22DC-464D-84C6-8A556B7172C1}" type="sibTrans" cxnId="{4F1FA805-C3D0-E942-85B0-F3D17AAC3AA3}">
      <dgm:prSet/>
      <dgm:spPr/>
      <dgm:t>
        <a:bodyPr/>
        <a:lstStyle/>
        <a:p>
          <a:endParaRPr lang="en-US"/>
        </a:p>
      </dgm:t>
    </dgm:pt>
    <dgm:pt modelId="{5B7886C8-3A36-6341-B9F3-E1E7BBDD3AC2}">
      <dgm:prSet custT="1"/>
      <dgm:spPr/>
      <dgm:t>
        <a:bodyPr/>
        <a:lstStyle/>
        <a:p>
          <a:r>
            <a:rPr lang="en-US" sz="1800">
              <a:solidFill>
                <a:srgbClr val="42C1BD"/>
              </a:solidFill>
            </a:rPr>
            <a:t>Student Course Completion </a:t>
          </a:r>
          <a:endParaRPr lang="en-US" sz="1800" i="1" dirty="0">
            <a:solidFill>
              <a:srgbClr val="42C1BD"/>
            </a:solidFill>
          </a:endParaRPr>
        </a:p>
      </dgm:t>
    </dgm:pt>
    <dgm:pt modelId="{85CA2AF1-34D6-2D44-9BF4-FEA44F1CFD45}" type="parTrans" cxnId="{1D9508A5-1217-714C-958E-A37E753017EB}">
      <dgm:prSet/>
      <dgm:spPr/>
      <dgm:t>
        <a:bodyPr/>
        <a:lstStyle/>
        <a:p>
          <a:endParaRPr lang="en-US"/>
        </a:p>
      </dgm:t>
    </dgm:pt>
    <dgm:pt modelId="{BEB971A7-301E-6D42-BF31-03B9BB352087}" type="sibTrans" cxnId="{1D9508A5-1217-714C-958E-A37E753017EB}">
      <dgm:prSet/>
      <dgm:spPr/>
      <dgm:t>
        <a:bodyPr/>
        <a:lstStyle/>
        <a:p>
          <a:endParaRPr lang="en-US"/>
        </a:p>
      </dgm:t>
    </dgm:pt>
    <dgm:pt modelId="{C181491F-386D-BC47-BD75-E6CE3EFCC16F}">
      <dgm:prSet custT="1"/>
      <dgm:spPr/>
      <dgm:t>
        <a:bodyPr/>
        <a:lstStyle/>
        <a:p>
          <a:r>
            <a:rPr lang="en-US" sz="1800" i="0"/>
            <a:t>Postsecondary Articulated Course Indicator</a:t>
          </a:r>
          <a:endParaRPr lang="en-US" sz="1800" i="0" dirty="0"/>
        </a:p>
      </dgm:t>
    </dgm:pt>
    <dgm:pt modelId="{5E308D37-BE2E-B945-A70A-5B0A1FD51EEA}" type="parTrans" cxnId="{7A0163A4-D5A7-5743-BFED-DA65C6B7F7B7}">
      <dgm:prSet/>
      <dgm:spPr/>
      <dgm:t>
        <a:bodyPr/>
        <a:lstStyle/>
        <a:p>
          <a:endParaRPr lang="en-US"/>
        </a:p>
      </dgm:t>
    </dgm:pt>
    <dgm:pt modelId="{66252B49-1322-F648-9311-3AB00EC7A537}" type="sibTrans" cxnId="{7A0163A4-D5A7-5743-BFED-DA65C6B7F7B7}">
      <dgm:prSet/>
      <dgm:spPr/>
      <dgm:t>
        <a:bodyPr/>
        <a:lstStyle/>
        <a:p>
          <a:endParaRPr lang="en-US"/>
        </a:p>
      </dgm:t>
    </dgm:pt>
    <dgm:pt modelId="{ABF32C57-9A47-7945-891D-8826E5EB0903}">
      <dgm:prSet custT="1"/>
      <dgm:spPr/>
      <dgm:t>
        <a:bodyPr/>
        <a:lstStyle/>
        <a:p>
          <a:r>
            <a:rPr lang="en-US" sz="1800">
              <a:solidFill>
                <a:srgbClr val="42C1BD"/>
              </a:solidFill>
            </a:rPr>
            <a:t>Course Completion</a:t>
          </a:r>
          <a:endParaRPr lang="en-US" sz="1800" dirty="0">
            <a:solidFill>
              <a:srgbClr val="42C1BD"/>
            </a:solidFill>
          </a:endParaRPr>
        </a:p>
      </dgm:t>
    </dgm:pt>
    <dgm:pt modelId="{329C408F-0C09-A545-AF80-E4500DBAFB34}" type="sibTrans" cxnId="{CCEBB3FB-919A-9440-A2EA-EEEC27C674D3}">
      <dgm:prSet/>
      <dgm:spPr/>
      <dgm:t>
        <a:bodyPr/>
        <a:lstStyle/>
        <a:p>
          <a:endParaRPr lang="en-US"/>
        </a:p>
      </dgm:t>
    </dgm:pt>
    <dgm:pt modelId="{18605F3A-974E-4E40-9DAE-90D4E2F83823}" type="parTrans" cxnId="{CCEBB3FB-919A-9440-A2EA-EEEC27C674D3}">
      <dgm:prSet/>
      <dgm:spPr/>
      <dgm:t>
        <a:bodyPr/>
        <a:lstStyle/>
        <a:p>
          <a:endParaRPr lang="en-US"/>
        </a:p>
      </dgm:t>
    </dgm:pt>
    <dgm:pt modelId="{8F909B6D-2535-3944-8D61-5E06CDB5AC5C}">
      <dgm:prSet custT="1"/>
      <dgm:spPr/>
      <dgm:t>
        <a:bodyPr/>
        <a:lstStyle/>
        <a:p>
          <a:r>
            <a:rPr lang="en-US" sz="1800" i="0"/>
            <a:t>Course Attributes</a:t>
          </a:r>
          <a:endParaRPr lang="en-US" sz="1800" i="0" dirty="0"/>
        </a:p>
      </dgm:t>
    </dgm:pt>
    <dgm:pt modelId="{9F167727-4541-6D45-87A4-E539A6AB4251}" type="parTrans" cxnId="{88AB94DC-216C-554E-BBB7-62F8EE9B0880}">
      <dgm:prSet/>
      <dgm:spPr/>
      <dgm:t>
        <a:bodyPr/>
        <a:lstStyle/>
        <a:p>
          <a:endParaRPr lang="en-US"/>
        </a:p>
      </dgm:t>
    </dgm:pt>
    <dgm:pt modelId="{45C469E2-0DDA-4D4B-8628-52AA970A3FF2}" type="sibTrans" cxnId="{88AB94DC-216C-554E-BBB7-62F8EE9B0880}">
      <dgm:prSet/>
      <dgm:spPr/>
      <dgm:t>
        <a:bodyPr/>
        <a:lstStyle/>
        <a:p>
          <a:endParaRPr lang="en-US"/>
        </a:p>
      </dgm:t>
    </dgm:pt>
    <dgm:pt modelId="{8C6A6A7D-6CF9-A14F-9F96-6891F9B87087}">
      <dgm:prSet custT="1"/>
      <dgm:spPr/>
      <dgm:t>
        <a:bodyPr/>
        <a:lstStyle/>
        <a:p>
          <a:r>
            <a:rPr lang="en-US" sz="1800" i="0" dirty="0">
              <a:solidFill>
                <a:schemeClr val="tx1"/>
              </a:solidFill>
            </a:rPr>
            <a:t>Carnegie Units</a:t>
          </a:r>
        </a:p>
      </dgm:t>
    </dgm:pt>
    <dgm:pt modelId="{4FE9B741-BB2A-9F44-8FBD-B9E354ED6F44}" type="parTrans" cxnId="{24695622-59E1-A34E-867F-211DC1F4586D}">
      <dgm:prSet/>
      <dgm:spPr/>
      <dgm:t>
        <a:bodyPr/>
        <a:lstStyle/>
        <a:p>
          <a:endParaRPr lang="en-US"/>
        </a:p>
      </dgm:t>
    </dgm:pt>
    <dgm:pt modelId="{DEDB6A10-1A15-0347-9D95-5750B8F2F547}" type="sibTrans" cxnId="{24695622-59E1-A34E-867F-211DC1F4586D}">
      <dgm:prSet/>
      <dgm:spPr/>
      <dgm:t>
        <a:bodyPr/>
        <a:lstStyle/>
        <a:p>
          <a:endParaRPr lang="en-US"/>
        </a:p>
      </dgm:t>
    </dgm:pt>
    <dgm:pt modelId="{56C2265A-BD8A-4D5B-B609-24122166F1DB}">
      <dgm:prSet custT="1"/>
      <dgm:spPr/>
      <dgm:t>
        <a:bodyPr/>
        <a:lstStyle/>
        <a:p>
          <a:r>
            <a:rPr lang="en-US" sz="1800" i="0" dirty="0">
              <a:solidFill>
                <a:schemeClr val="tx1"/>
              </a:solidFill>
            </a:rPr>
            <a:t>College Credit</a:t>
          </a:r>
        </a:p>
      </dgm:t>
    </dgm:pt>
    <dgm:pt modelId="{4ABA9F0B-5D77-4D4D-91C6-1C56160D35A2}" type="parTrans" cxnId="{C8014E42-2E26-4E3F-8C3F-8F609F010AAB}">
      <dgm:prSet/>
      <dgm:spPr/>
      <dgm:t>
        <a:bodyPr/>
        <a:lstStyle/>
        <a:p>
          <a:endParaRPr lang="en-US"/>
        </a:p>
      </dgm:t>
    </dgm:pt>
    <dgm:pt modelId="{DAEA9322-84FA-4396-9EC1-95B22C2B35B1}" type="sibTrans" cxnId="{C8014E42-2E26-4E3F-8C3F-8F609F010AAB}">
      <dgm:prSet/>
      <dgm:spPr/>
      <dgm:t>
        <a:bodyPr/>
        <a:lstStyle/>
        <a:p>
          <a:endParaRPr lang="en-US"/>
        </a:p>
      </dgm:t>
    </dgm:pt>
    <dgm:pt modelId="{C6765E9E-5CC0-4493-9505-5299F65E88F7}">
      <dgm:prSet custT="1"/>
      <dgm:spPr/>
      <dgm:t>
        <a:bodyPr/>
        <a:lstStyle/>
        <a:p>
          <a:r>
            <a:rPr lang="en-US" sz="1800" i="0" dirty="0">
              <a:solidFill>
                <a:srgbClr val="42C1BD"/>
              </a:solidFill>
            </a:rPr>
            <a:t>CTE</a:t>
          </a:r>
        </a:p>
      </dgm:t>
    </dgm:pt>
    <dgm:pt modelId="{E5EA63D3-667B-4F08-BCCA-9DF36C40C522}" type="parTrans" cxnId="{1D432CA6-E189-41F3-ADE1-D4C9ED136A88}">
      <dgm:prSet/>
      <dgm:spPr/>
      <dgm:t>
        <a:bodyPr/>
        <a:lstStyle/>
        <a:p>
          <a:endParaRPr lang="en-US"/>
        </a:p>
      </dgm:t>
    </dgm:pt>
    <dgm:pt modelId="{32B36D7B-77D1-4235-A427-76A100A76C3A}" type="sibTrans" cxnId="{1D432CA6-E189-41F3-ADE1-D4C9ED136A88}">
      <dgm:prSet/>
      <dgm:spPr/>
      <dgm:t>
        <a:bodyPr/>
        <a:lstStyle/>
        <a:p>
          <a:endParaRPr lang="en-US"/>
        </a:p>
      </dgm:t>
    </dgm:pt>
    <dgm:pt modelId="{001F9A5C-5EBD-4A71-AB92-5AFBCEB2E182}">
      <dgm:prSet custT="1"/>
      <dgm:spPr/>
      <dgm:t>
        <a:bodyPr/>
        <a:lstStyle/>
        <a:p>
          <a:r>
            <a:rPr lang="en-US" sz="1800" i="0" dirty="0">
              <a:solidFill>
                <a:srgbClr val="42C1BD"/>
              </a:solidFill>
            </a:rPr>
            <a:t>Work Based Learning</a:t>
          </a:r>
          <a:endParaRPr lang="en-US" sz="1800" i="0" dirty="0"/>
        </a:p>
      </dgm:t>
    </dgm:pt>
    <dgm:pt modelId="{3B3447D4-FF01-4401-91E9-12A357771665}" type="parTrans" cxnId="{055BD970-C67A-4DEA-8BD7-522D72F2FEDE}">
      <dgm:prSet/>
      <dgm:spPr/>
      <dgm:t>
        <a:bodyPr/>
        <a:lstStyle/>
        <a:p>
          <a:endParaRPr lang="en-US"/>
        </a:p>
      </dgm:t>
    </dgm:pt>
    <dgm:pt modelId="{9F3C0C22-A030-4BB4-8B33-209FD9441168}" type="sibTrans" cxnId="{055BD970-C67A-4DEA-8BD7-522D72F2FEDE}">
      <dgm:prSet/>
      <dgm:spPr/>
      <dgm:t>
        <a:bodyPr/>
        <a:lstStyle/>
        <a:p>
          <a:endParaRPr lang="en-US"/>
        </a:p>
      </dgm:t>
    </dgm:pt>
    <dgm:pt modelId="{72F3E42D-79B8-594B-B5BE-FB855D939A70}" type="pres">
      <dgm:prSet presAssocID="{8AAB42DB-D565-4E71-915F-F016C08DF7C0}" presName="Name0" presStyleCnt="0">
        <dgm:presLayoutVars>
          <dgm:dir/>
          <dgm:resizeHandles val="exact"/>
        </dgm:presLayoutVars>
      </dgm:prSet>
      <dgm:spPr/>
    </dgm:pt>
    <dgm:pt modelId="{C7D9308B-D264-124B-BEED-C5E48884341D}" type="pres">
      <dgm:prSet presAssocID="{D3A0A36D-ED2E-D94D-9FCE-8A80A9BB23FF}" presName="composite" presStyleCnt="0"/>
      <dgm:spPr/>
    </dgm:pt>
    <dgm:pt modelId="{3678D18B-7BD6-3143-AEAC-28A9492E162D}" type="pres">
      <dgm:prSet presAssocID="{D3A0A36D-ED2E-D94D-9FCE-8A80A9BB23FF}" presName="rect1" presStyleLbl="trAlignAcc1" presStyleIdx="0" presStyleCnt="1" custScaleX="100050" custScaleY="221466" custLinFactNeighborX="-2095" custLinFactNeighborY="-2933">
        <dgm:presLayoutVars>
          <dgm:bulletEnabled val="1"/>
        </dgm:presLayoutVars>
      </dgm:prSet>
      <dgm:spPr/>
    </dgm:pt>
    <dgm:pt modelId="{5EE1D9C6-F4FD-DC45-BC41-91164B97D6D1}" type="pres">
      <dgm:prSet presAssocID="{D3A0A36D-ED2E-D94D-9FCE-8A80A9BB23FF}" presName="rect2" presStyleLbl="fgImgPlace1" presStyleIdx="0" presStyleCnt="1" custScaleX="93366" custScaleY="92320" custLinFactNeighborX="-4942" custLinFactNeighborY="-44129"/>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a:solidFill>
            <a:schemeClr val="accent4">
              <a:lumMod val="25000"/>
              <a:lumOff val="75000"/>
            </a:schemeClr>
          </a:solidFill>
        </a:ln>
      </dgm:spPr>
    </dgm:pt>
  </dgm:ptLst>
  <dgm:cxnLst>
    <dgm:cxn modelId="{4F1FA805-C3D0-E942-85B0-F3D17AAC3AA3}" srcId="{ABF32C57-9A47-7945-891D-8826E5EB0903}" destId="{F40112D5-9080-E143-BC78-2493B3DC4C78}" srcOrd="0" destOrd="0" parTransId="{D1967A1F-3D6F-CA46-8F6D-77BC33D7270B}" sibTransId="{7E49C8F4-22DC-464D-84C6-8A556B7172C1}"/>
    <dgm:cxn modelId="{02EF341C-57BA-46F8-B2F5-E72F80E13E8B}" srcId="{C6765E9E-5CC0-4493-9505-5299F65E88F7}" destId="{B0A9497E-2756-4587-81B6-4108801DB61A}" srcOrd="1" destOrd="0" parTransId="{2A2B7080-3483-4533-8E1C-18A8C9B6A907}" sibTransId="{325B7CCA-00A7-4FED-9887-AFF0C36DBC9E}"/>
    <dgm:cxn modelId="{24695622-59E1-A34E-867F-211DC1F4586D}" srcId="{5B7886C8-3A36-6341-B9F3-E1E7BBDD3AC2}" destId="{8C6A6A7D-6CF9-A14F-9F96-6891F9B87087}" srcOrd="3" destOrd="0" parTransId="{4FE9B741-BB2A-9F44-8FBD-B9E354ED6F44}" sibTransId="{DEDB6A10-1A15-0347-9D95-5750B8F2F547}"/>
    <dgm:cxn modelId="{DB246A26-2920-4937-A9B4-5692E07FCE20}" type="presOf" srcId="{818CF788-70B9-5940-BCF1-D1227EBEA6A8}" destId="{3678D18B-7BD6-3143-AEAC-28A9492E162D}" srcOrd="0" destOrd="8" presId="urn:microsoft.com/office/officeart/2008/layout/PictureStrips"/>
    <dgm:cxn modelId="{2F1FFE26-A7AD-4542-9C5C-334985547147}" type="presOf" srcId="{5B7886C8-3A36-6341-B9F3-E1E7BBDD3AC2}" destId="{3678D18B-7BD6-3143-AEAC-28A9492E162D}" srcOrd="0" destOrd="6" presId="urn:microsoft.com/office/officeart/2008/layout/PictureStrips"/>
    <dgm:cxn modelId="{F6106F27-7B48-0347-ADE2-3AE1BDD0DE30}" srcId="{8AAB42DB-D565-4E71-915F-F016C08DF7C0}" destId="{D3A0A36D-ED2E-D94D-9FCE-8A80A9BB23FF}" srcOrd="0" destOrd="0" parTransId="{38B02B3C-A698-EB49-924A-A0E9AFDAECBC}" sibTransId="{7033C3B6-BB76-9B45-95FE-32BAD1EB26E5}"/>
    <dgm:cxn modelId="{0D895A2B-D71F-9A45-83E7-B7C758291711}" srcId="{C6765E9E-5CC0-4493-9505-5299F65E88F7}" destId="{AC25B589-AD53-1C47-8475-48D6E02EF9AE}" srcOrd="0" destOrd="0" parTransId="{CDA93C4B-F09E-5444-B506-556F0956A102}" sibTransId="{236A713E-35CB-CF4A-BA24-B518654F91C6}"/>
    <dgm:cxn modelId="{8AD4682F-26BD-4714-90E5-3CE11A74CE15}" type="presOf" srcId="{8F909B6D-2535-3944-8D61-5E06CDB5AC5C}" destId="{3678D18B-7BD6-3143-AEAC-28A9492E162D}" srcOrd="0" destOrd="4" presId="urn:microsoft.com/office/officeart/2008/layout/PictureStrips"/>
    <dgm:cxn modelId="{74426731-F6DB-442C-8284-6305FFE67ABD}" type="presOf" srcId="{CE69AF75-B1B5-5E4F-8357-DF42113AAA85}" destId="{3678D18B-7BD6-3143-AEAC-28A9492E162D}" srcOrd="0" destOrd="9" presId="urn:microsoft.com/office/officeart/2008/layout/PictureStrips"/>
    <dgm:cxn modelId="{AB760D34-8ADE-3E4B-B5EB-7B8ECBA928BD}" srcId="{5B7886C8-3A36-6341-B9F3-E1E7BBDD3AC2}" destId="{818CF788-70B9-5940-BCF1-D1227EBEA6A8}" srcOrd="1" destOrd="0" parTransId="{803FCC0C-DA25-4247-A5D9-4B35F91AB5D3}" sibTransId="{BCCCB841-E8ED-B441-8D47-95D364B677C7}"/>
    <dgm:cxn modelId="{3E688F41-67EC-164B-886C-60F7FB998000}" srcId="{5B7886C8-3A36-6341-B9F3-E1E7BBDD3AC2}" destId="{CE69AF75-B1B5-5E4F-8357-DF42113AAA85}" srcOrd="2" destOrd="0" parTransId="{A6104AAB-EEFA-484D-9B0C-E97566FEED0A}" sibTransId="{3A9C6816-D724-F14D-AF4A-6E0F2E283D62}"/>
    <dgm:cxn modelId="{C8014E42-2E26-4E3F-8C3F-8F609F010AAB}" srcId="{5B7886C8-3A36-6341-B9F3-E1E7BBDD3AC2}" destId="{56C2265A-BD8A-4D5B-B609-24122166F1DB}" srcOrd="4" destOrd="0" parTransId="{4ABA9F0B-5D77-4D4D-91C6-1C56160D35A2}" sibTransId="{DAEA9322-84FA-4396-9EC1-95B22C2B35B1}"/>
    <dgm:cxn modelId="{F9460B4F-134E-40E8-A7F1-B848E67F96E9}" type="presOf" srcId="{D3A0A36D-ED2E-D94D-9FCE-8A80A9BB23FF}" destId="{3678D18B-7BD6-3143-AEAC-28A9492E162D}" srcOrd="0" destOrd="0" presId="urn:microsoft.com/office/officeart/2008/layout/PictureStrips"/>
    <dgm:cxn modelId="{B87BAE50-4321-479B-9305-B41EA4B3AE07}" type="presOf" srcId="{C181491F-386D-BC47-BD75-E6CE3EFCC16F}" destId="{3678D18B-7BD6-3143-AEAC-28A9492E162D}" srcOrd="0" destOrd="5" presId="urn:microsoft.com/office/officeart/2008/layout/PictureStrips"/>
    <dgm:cxn modelId="{729C2C53-1523-7E45-9979-15267F781477}" srcId="{5B7886C8-3A36-6341-B9F3-E1E7BBDD3AC2}" destId="{D8320F1C-155C-A944-ADC3-99D67978359A}" srcOrd="0" destOrd="0" parTransId="{580DC24E-683B-2645-927F-6A460ECEABE2}" sibTransId="{B3CE9DD7-B5FD-EC44-9246-F8B4A45B531E}"/>
    <dgm:cxn modelId="{0392BD56-8F72-4A3B-A120-3B9948241C7E}" type="presOf" srcId="{B0A9497E-2756-4587-81B6-4108801DB61A}" destId="{3678D18B-7BD6-3143-AEAC-28A9492E162D}" srcOrd="0" destOrd="14" presId="urn:microsoft.com/office/officeart/2008/layout/PictureStrips"/>
    <dgm:cxn modelId="{AA8B1D65-897D-4347-925C-AB660CF2EE78}" type="presOf" srcId="{AC25B589-AD53-1C47-8475-48D6E02EF9AE}" destId="{3678D18B-7BD6-3143-AEAC-28A9492E162D}" srcOrd="0" destOrd="13" presId="urn:microsoft.com/office/officeart/2008/layout/PictureStrips"/>
    <dgm:cxn modelId="{85B7D165-978A-4270-8399-DEF6882D5C1F}" type="presOf" srcId="{C6765E9E-5CC0-4493-9505-5299F65E88F7}" destId="{3678D18B-7BD6-3143-AEAC-28A9492E162D}" srcOrd="0" destOrd="12" presId="urn:microsoft.com/office/officeart/2008/layout/PictureStrips"/>
    <dgm:cxn modelId="{055BD970-C67A-4DEA-8BD7-522D72F2FEDE}" srcId="{D3A0A36D-ED2E-D94D-9FCE-8A80A9BB23FF}" destId="{001F9A5C-5EBD-4A71-AB92-5AFBCEB2E182}" srcOrd="4" destOrd="0" parTransId="{3B3447D4-FF01-4401-91E9-12A357771665}" sibTransId="{9F3C0C22-A030-4BB4-8B33-209FD9441168}"/>
    <dgm:cxn modelId="{C1C38A9B-D9C2-4580-9B5C-90705419A255}" type="presOf" srcId="{99BD0C83-AC45-6B45-98E6-B032E16A0234}" destId="{3678D18B-7BD6-3143-AEAC-28A9492E162D}" srcOrd="0" destOrd="1" presId="urn:microsoft.com/office/officeart/2008/layout/PictureStrips"/>
    <dgm:cxn modelId="{A80968A2-5BD4-42F6-9D15-455699A086BB}" type="presOf" srcId="{D8320F1C-155C-A944-ADC3-99D67978359A}" destId="{3678D18B-7BD6-3143-AEAC-28A9492E162D}" srcOrd="0" destOrd="7" presId="urn:microsoft.com/office/officeart/2008/layout/PictureStrips"/>
    <dgm:cxn modelId="{7A0163A4-D5A7-5743-BFED-DA65C6B7F7B7}" srcId="{ABF32C57-9A47-7945-891D-8826E5EB0903}" destId="{C181491F-386D-BC47-BD75-E6CE3EFCC16F}" srcOrd="2" destOrd="0" parTransId="{5E308D37-BE2E-B945-A70A-5B0A1FD51EEA}" sibTransId="{66252B49-1322-F648-9311-3AB00EC7A537}"/>
    <dgm:cxn modelId="{1D9508A5-1217-714C-958E-A37E753017EB}" srcId="{D3A0A36D-ED2E-D94D-9FCE-8A80A9BB23FF}" destId="{5B7886C8-3A36-6341-B9F3-E1E7BBDD3AC2}" srcOrd="2" destOrd="0" parTransId="{85CA2AF1-34D6-2D44-9BF4-FEA44F1CFD45}" sibTransId="{BEB971A7-301E-6D42-BF31-03B9BB352087}"/>
    <dgm:cxn modelId="{1D432CA6-E189-41F3-ADE1-D4C9ED136A88}" srcId="{D3A0A36D-ED2E-D94D-9FCE-8A80A9BB23FF}" destId="{C6765E9E-5CC0-4493-9505-5299F65E88F7}" srcOrd="3" destOrd="0" parTransId="{E5EA63D3-667B-4F08-BCCA-9DF36C40C522}" sibTransId="{32B36D7B-77D1-4235-A427-76A100A76C3A}"/>
    <dgm:cxn modelId="{88AB2EB2-43E4-40DA-92AF-206EA8BB4992}" type="presOf" srcId="{ABF32C57-9A47-7945-891D-8826E5EB0903}" destId="{3678D18B-7BD6-3143-AEAC-28A9492E162D}" srcOrd="0" destOrd="2" presId="urn:microsoft.com/office/officeart/2008/layout/PictureStrips"/>
    <dgm:cxn modelId="{E4B710C9-B74E-FB4B-8F02-0AB450C4EBC8}" srcId="{D3A0A36D-ED2E-D94D-9FCE-8A80A9BB23FF}" destId="{99BD0C83-AC45-6B45-98E6-B032E16A0234}" srcOrd="0" destOrd="0" parTransId="{41FA29BA-AC80-0D4C-A45B-48D5DEA53C36}" sibTransId="{1C664382-7920-784E-819D-9308BE3210F0}"/>
    <dgm:cxn modelId="{FE8759D0-9880-4548-B122-418886195A1F}" type="presOf" srcId="{56C2265A-BD8A-4D5B-B609-24122166F1DB}" destId="{3678D18B-7BD6-3143-AEAC-28A9492E162D}" srcOrd="0" destOrd="11" presId="urn:microsoft.com/office/officeart/2008/layout/PictureStrips"/>
    <dgm:cxn modelId="{88AB94DC-216C-554E-BBB7-62F8EE9B0880}" srcId="{ABF32C57-9A47-7945-891D-8826E5EB0903}" destId="{8F909B6D-2535-3944-8D61-5E06CDB5AC5C}" srcOrd="1" destOrd="0" parTransId="{9F167727-4541-6D45-87A4-E539A6AB4251}" sibTransId="{45C469E2-0DDA-4D4B-8628-52AA970A3FF2}"/>
    <dgm:cxn modelId="{856AE4E0-E74E-4FDE-83D5-DF5633F581AA}" type="presOf" srcId="{8C6A6A7D-6CF9-A14F-9F96-6891F9B87087}" destId="{3678D18B-7BD6-3143-AEAC-28A9492E162D}" srcOrd="0" destOrd="10" presId="urn:microsoft.com/office/officeart/2008/layout/PictureStrips"/>
    <dgm:cxn modelId="{E99599F4-8EBB-4DDF-8B1D-74B41ACCF524}" type="presOf" srcId="{F40112D5-9080-E143-BC78-2493B3DC4C78}" destId="{3678D18B-7BD6-3143-AEAC-28A9492E162D}" srcOrd="0" destOrd="3" presId="urn:microsoft.com/office/officeart/2008/layout/PictureStrips"/>
    <dgm:cxn modelId="{E6C509F6-3536-7B45-8274-1B3D0C103349}" type="presOf" srcId="{8AAB42DB-D565-4E71-915F-F016C08DF7C0}" destId="{72F3E42D-79B8-594B-B5BE-FB855D939A70}" srcOrd="0" destOrd="0" presId="urn:microsoft.com/office/officeart/2008/layout/PictureStrips"/>
    <dgm:cxn modelId="{CCEBB3FB-919A-9440-A2EA-EEEC27C674D3}" srcId="{D3A0A36D-ED2E-D94D-9FCE-8A80A9BB23FF}" destId="{ABF32C57-9A47-7945-891D-8826E5EB0903}" srcOrd="1" destOrd="0" parTransId="{18605F3A-974E-4E40-9DAE-90D4E2F83823}" sibTransId="{329C408F-0C09-A545-AF80-E4500DBAFB34}"/>
    <dgm:cxn modelId="{C7147AFE-EF69-4D36-AFA7-925BFEB5A8F5}" type="presOf" srcId="{001F9A5C-5EBD-4A71-AB92-5AFBCEB2E182}" destId="{3678D18B-7BD6-3143-AEAC-28A9492E162D}" srcOrd="0" destOrd="15" presId="urn:microsoft.com/office/officeart/2008/layout/PictureStrips"/>
    <dgm:cxn modelId="{B38CACEE-5B66-4755-9CD1-A0C89913A752}" type="presParOf" srcId="{72F3E42D-79B8-594B-B5BE-FB855D939A70}" destId="{C7D9308B-D264-124B-BEED-C5E48884341D}" srcOrd="0" destOrd="0" presId="urn:microsoft.com/office/officeart/2008/layout/PictureStrips"/>
    <dgm:cxn modelId="{4A859377-6BD0-4928-B14A-A36746DC795C}" type="presParOf" srcId="{C7D9308B-D264-124B-BEED-C5E48884341D}" destId="{3678D18B-7BD6-3143-AEAC-28A9492E162D}" srcOrd="0" destOrd="0" presId="urn:microsoft.com/office/officeart/2008/layout/PictureStrips"/>
    <dgm:cxn modelId="{A49830D4-B702-4DD4-A4C3-E097953574D6}" type="presParOf" srcId="{C7D9308B-D264-124B-BEED-C5E48884341D}" destId="{5EE1D9C6-F4FD-DC45-BC41-91164B97D6D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a:t>Site Staff</a:t>
          </a:r>
          <a:endParaRPr lang="en-US" dirty="0"/>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A06E8D13-14E2-2B40-8D26-CA422F3E8541}">
      <dgm:prSet/>
      <dgm:spPr/>
      <dgm:t>
        <a:bodyPr/>
        <a:lstStyle/>
        <a:p>
          <a:r>
            <a:rPr lang="en-US"/>
            <a:t>Registrars</a:t>
          </a:r>
          <a:endParaRPr lang="en-US" dirty="0"/>
        </a:p>
      </dgm:t>
    </dgm:pt>
    <dgm:pt modelId="{1417872F-AAD1-5C41-9545-F2400BD5D62B}" type="parTrans" cxnId="{559A3F2F-6E27-404E-8990-C494C0FCF71F}">
      <dgm:prSet/>
      <dgm:spPr/>
      <dgm:t>
        <a:bodyPr/>
        <a:lstStyle/>
        <a:p>
          <a:endParaRPr lang="en-US"/>
        </a:p>
      </dgm:t>
    </dgm:pt>
    <dgm:pt modelId="{A88624DD-4895-7340-8EF7-03A44BCEC228}" type="sibTrans" cxnId="{559A3F2F-6E27-404E-8990-C494C0FCF71F}">
      <dgm:prSet/>
      <dgm:spPr/>
      <dgm:t>
        <a:bodyPr/>
        <a:lstStyle/>
        <a:p>
          <a:endParaRPr lang="en-US"/>
        </a:p>
      </dgm:t>
    </dgm:pt>
    <dgm:pt modelId="{3338AF54-35F9-B44D-8229-C9E4CBAE84AC}">
      <dgm:prSet/>
      <dgm:spPr/>
      <dgm:t>
        <a:bodyPr/>
        <a:lstStyle/>
        <a:p>
          <a:r>
            <a:rPr lang="en-US"/>
            <a:t>Program staff</a:t>
          </a:r>
          <a:endParaRPr lang="en-US" dirty="0"/>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04A5DF7C-277A-3549-BAB7-9A39B99EC689}">
      <dgm:prSet/>
      <dgm:spPr/>
      <dgm:t>
        <a:bodyPr/>
        <a:lstStyle/>
        <a:p>
          <a:r>
            <a:rPr lang="en-US" i="0" dirty="0"/>
            <a:t>CTE</a:t>
          </a:r>
        </a:p>
      </dgm:t>
    </dgm:pt>
    <dgm:pt modelId="{07F0164F-9EB4-A94B-A548-A0CC45761C58}" type="parTrans" cxnId="{ABD6A909-C723-BD49-82EC-20419ABB237D}">
      <dgm:prSet/>
      <dgm:spPr/>
      <dgm:t>
        <a:bodyPr/>
        <a:lstStyle/>
        <a:p>
          <a:endParaRPr lang="en-US"/>
        </a:p>
      </dgm:t>
    </dgm:pt>
    <dgm:pt modelId="{9AEDFA76-270E-324B-877E-6C5F1F4FDD58}" type="sibTrans" cxnId="{ABD6A909-C723-BD49-82EC-20419ABB237D}">
      <dgm:prSet/>
      <dgm:spPr/>
      <dgm:t>
        <a:bodyPr/>
        <a:lstStyle/>
        <a:p>
          <a:endParaRPr lang="en-US"/>
        </a:p>
      </dgm:t>
    </dgm:pt>
    <dgm:pt modelId="{FC8F50CD-E754-5B48-8420-9954EFB082B6}">
      <dgm:prSet/>
      <dgm:spPr/>
      <dgm:t>
        <a:bodyPr/>
        <a:lstStyle/>
        <a:p>
          <a:r>
            <a:rPr lang="en-US"/>
            <a:t>Site Administrators</a:t>
          </a:r>
          <a:endParaRPr lang="en-US" dirty="0"/>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dgm:spPr/>
      <dgm:t>
        <a:bodyPr/>
        <a:lstStyle/>
        <a:p>
          <a:r>
            <a:rPr lang="en-US"/>
            <a:t>Student System Support Staff</a:t>
          </a:r>
          <a:endParaRPr lang="en-US" dirty="0"/>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4" destOrd="0" parTransId="{E6CA58F4-F47C-3E47-A0F7-B322013348AF}" sibTransId="{4B53D93F-CA1B-C744-87FF-8A2BD69D812F}"/>
    <dgm:cxn modelId="{ABD6A909-C723-BD49-82EC-20419ABB237D}" srcId="{1BE9C294-65F6-CD4B-B340-6E77299D718E}" destId="{04A5DF7C-277A-3549-BAB7-9A39B99EC689}" srcOrd="3" destOrd="0" parTransId="{07F0164F-9EB4-A94B-A548-A0CC45761C58}" sibTransId="{9AEDFA76-270E-324B-877E-6C5F1F4FDD58}"/>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559A3F2F-6E27-404E-8990-C494C0FCF71F}" srcId="{1BE9C294-65F6-CD4B-B340-6E77299D718E}" destId="{A06E8D13-14E2-2B40-8D26-CA422F3E8541}" srcOrd="1" destOrd="0" parTransId="{1417872F-AAD1-5C41-9545-F2400BD5D62B}" sibTransId="{A88624DD-4895-7340-8EF7-03A44BCEC228}"/>
    <dgm:cxn modelId="{A0613732-6993-7D41-B2DC-1F12D17026FB}" type="presOf" srcId="{A06E8D13-14E2-2B40-8D26-CA422F3E8541}"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28641584-2089-EC42-8409-3265AB1FE251}" type="presOf" srcId="{04A5DF7C-277A-3549-BAB7-9A39B99EC689}" destId="{E3E76491-8807-CA4F-8E4E-E290DDB1346B}" srcOrd="0" destOrd="3" presId="urn:microsoft.com/office/officeart/2005/8/layout/hList1"/>
    <dgm:cxn modelId="{B84D2B94-0D2F-684D-B9F2-CE5526028F87}" type="presOf" srcId="{CB72D423-37E9-524E-83A5-8921024F62ED}"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4" presId="urn:microsoft.com/office/officeart/2005/8/layout/hList1"/>
    <dgm:cxn modelId="{6F4635DF-E048-3043-B493-C6DE7E5DBE88}" srcId="{1BE9C294-65F6-CD4B-B340-6E77299D718E}" destId="{CB72D423-37E9-524E-83A5-8921024F62ED}" srcOrd="5" destOrd="0" parTransId="{953FC234-3D3C-C140-AD54-B3189DBE5CD3}" sibTransId="{2970BDEB-0112-D74F-8CD5-A32E5BC9A3BB}"/>
    <dgm:cxn modelId="{78154DE3-F146-6F47-9C49-649D3E1BE3A5}" srcId="{1BE9C294-65F6-CD4B-B340-6E77299D718E}" destId="{3338AF54-35F9-B44D-8229-C9E4CBAE84AC}" srcOrd="2" destOrd="0" parTransId="{B5579EB2-386A-0C44-84AA-CADF18735566}" sibTransId="{DD7D88CD-25F4-C141-9D7A-BF5CCF51764D}"/>
    <dgm:cxn modelId="{E0D10DF9-B95D-2445-8A51-FCD3493569AE}" type="presOf" srcId="{3338AF54-35F9-B44D-8229-C9E4CBAE84AC}"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b="0" dirty="0">
              <a:solidFill>
                <a:schemeClr val="tx1"/>
              </a:solidFill>
            </a:rPr>
            <a:t>Staff Demographics (SDEM)</a:t>
          </a:r>
          <a:endParaRPr lang="en-US" dirty="0">
            <a:solidFill>
              <a:schemeClr val="tx1"/>
            </a:solidFill>
          </a:endParaRP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dgm:spPr>
        <a:solidFill>
          <a:schemeClr val="bg1">
            <a:alpha val="90000"/>
          </a:schemeClr>
        </a:solidFill>
      </dgm:spPr>
      <dgm:t>
        <a:bodyPr/>
        <a:lstStyle/>
        <a:p>
          <a:r>
            <a:rPr lang="en-US" b="0" dirty="0">
              <a:solidFill>
                <a:schemeClr val="tx1"/>
              </a:solidFill>
            </a:rPr>
            <a:t>Course Completion (CRSC)</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dgm:spPr>
        <a:solidFill>
          <a:schemeClr val="bg1">
            <a:alpha val="90000"/>
          </a:schemeClr>
        </a:solidFill>
      </dgm:spPr>
      <dgm:t>
        <a:bodyPr/>
        <a:lstStyle/>
        <a:p>
          <a:r>
            <a:rPr lang="en-US" b="0" dirty="0">
              <a:solidFill>
                <a:schemeClr val="tx1"/>
              </a:solidFill>
            </a:rPr>
            <a:t>Student </a:t>
          </a:r>
          <a:r>
            <a:rPr lang="en-US" b="0" dirty="0" err="1">
              <a:solidFill>
                <a:schemeClr val="tx1"/>
              </a:solidFill>
            </a:rPr>
            <a:t>Crs</a:t>
          </a:r>
          <a:r>
            <a:rPr lang="en-US" b="0" dirty="0">
              <a:solidFill>
                <a:schemeClr val="tx1"/>
              </a:solidFill>
            </a:rPr>
            <a:t>. Completion (SCSC)</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dgm:spPr>
        <a:solidFill>
          <a:schemeClr val="bg1">
            <a:alpha val="90000"/>
          </a:schemeClr>
        </a:solidFill>
      </dgm:spPr>
      <dgm:t>
        <a:bodyPr/>
        <a:lstStyle/>
        <a:p>
          <a:r>
            <a:rPr lang="en-US" b="0" dirty="0"/>
            <a:t>Student CTE (SCTE)</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67439753-4ED6-45A3-AF6C-0DF9A306E855}">
      <dgm:prSet/>
      <dgm:spPr>
        <a:solidFill>
          <a:schemeClr val="bg1">
            <a:alpha val="90000"/>
          </a:schemeClr>
        </a:solidFill>
      </dgm:spPr>
      <dgm:t>
        <a:bodyPr/>
        <a:lstStyle/>
        <a:p>
          <a:r>
            <a:rPr lang="en-US" b="0" dirty="0"/>
            <a:t>Work Based Learning (WBLR)</a:t>
          </a:r>
        </a:p>
      </dgm:t>
    </dgm:pt>
    <dgm:pt modelId="{16B53979-61A1-492C-A077-2D03F51CF2CF}" type="parTrans" cxnId="{F5633E21-FEFC-4CDF-8B2E-1C38216F1ECE}">
      <dgm:prSet/>
      <dgm:spPr/>
      <dgm:t>
        <a:bodyPr/>
        <a:lstStyle/>
        <a:p>
          <a:endParaRPr lang="en-US"/>
        </a:p>
      </dgm:t>
    </dgm:pt>
    <dgm:pt modelId="{B392FBD5-A06B-498C-9A47-BE4DA6BF6A03}" type="sibTrans" cxnId="{F5633E21-FEFC-4CDF-8B2E-1C38216F1ECE}">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8955E0A-C928-4D8F-AF80-159ECFD9355C}" type="presOf" srcId="{67439753-4ED6-45A3-AF6C-0DF9A306E855}" destId="{E3E76491-8807-CA4F-8E4E-E290DDB1346B}" srcOrd="0" destOrd="4" presId="urn:microsoft.com/office/officeart/2005/8/layout/hList1"/>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5633E21-FEFC-4CDF-8B2E-1C38216F1ECE}" srcId="{1BE9C294-65F6-CD4B-B340-6E77299D718E}" destId="{67439753-4ED6-45A3-AF6C-0DF9A306E855}" srcOrd="4" destOrd="0" parTransId="{16B53979-61A1-492C-A077-2D03F51CF2CF}" sibTransId="{B392FBD5-A06B-498C-9A47-BE4DA6BF6A03}"/>
    <dgm:cxn modelId="{AB48BF25-5D03-B449-9245-0FE651B0A0C2}" srcId="{1BE9C294-65F6-CD4B-B340-6E77299D718E}" destId="{ED54A681-10E2-9843-A913-D86CF283A578}" srcOrd="2"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3"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1" destOrd="0" parTransId="{D883CC8C-08FF-F447-A19D-6C6993762970}" sibTransId="{98623D33-1256-D742-8971-D8299209C7A9}"/>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3" destOrd="0" parTransId="{CC6ED332-9A82-DA4F-AE72-DDE58163C7EF}" sibTransId="{C9707E90-F3FA-3B4C-8E9A-65CDF3488C49}"/>
    <dgm:cxn modelId="{7168E2C9-25A0-7644-9090-6D09848860F6}" type="presOf" srcId="{ED54A681-10E2-9843-A913-D86CF283A578}" destId="{E3E76491-8807-CA4F-8E4E-E290DDB1346B}" srcOrd="0" destOrd="2" presId="urn:microsoft.com/office/officeart/2005/8/layout/hList1"/>
    <dgm:cxn modelId="{78DC77FD-33E6-7146-BCD9-E1CEC142E4D2}" type="presOf" srcId="{5F3893A4-2BC7-6141-AD41-9E558A7B3BB9}"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3.9</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618AB715-26CB-42F6-A400-AEBCED27021F}">
      <dgm:prSet phldrT="[Text]"/>
      <dgm:spPr>
        <a:solidFill>
          <a:srgbClr val="FF715B"/>
        </a:solidFill>
        <a:effectLst>
          <a:outerShdw blurRad="63500" algn="ctr" rotWithShape="0">
            <a:prstClr val="black">
              <a:alpha val="40000"/>
            </a:prstClr>
          </a:outerShdw>
        </a:effectLst>
      </dgm:spPr>
      <dgm:t>
        <a:bodyPr/>
        <a:lstStyle/>
        <a:p>
          <a:r>
            <a:rPr lang="en-US"/>
            <a:t>Report 3.10</a:t>
          </a:r>
        </a:p>
      </dgm:t>
    </dgm:pt>
    <dgm:pt modelId="{11190C7B-DF44-4B6C-B35A-05AE849CEA61}" type="parTrans" cxnId="{88655F68-1414-4DE9-91CE-BA755D675430}">
      <dgm:prSet/>
      <dgm:spPr/>
      <dgm:t>
        <a:bodyPr/>
        <a:lstStyle/>
        <a:p>
          <a:endParaRPr lang="en-US"/>
        </a:p>
      </dgm:t>
    </dgm:pt>
    <dgm:pt modelId="{C0263583-3CD0-4D64-B33E-B5B1EA85CA93}" type="sibTrans" cxnId="{88655F68-1414-4DE9-91CE-BA755D675430}">
      <dgm:prSet/>
      <dgm:spPr/>
      <dgm:t>
        <a:bodyPr/>
        <a:lstStyle/>
        <a:p>
          <a:endParaRPr lang="en-US"/>
        </a:p>
      </dgm:t>
    </dgm:pt>
    <dgm:pt modelId="{6DCD60B3-D7B9-498F-A4C2-C56C296F24F7}">
      <dgm:prSet phldrT="[Text]"/>
      <dgm:spPr>
        <a:solidFill>
          <a:schemeClr val="accent2"/>
        </a:solidFill>
        <a:effectLst>
          <a:outerShdw blurRad="63500" algn="ctr" rotWithShape="0">
            <a:prstClr val="black">
              <a:alpha val="40000"/>
            </a:prstClr>
          </a:outerShdw>
        </a:effectLst>
      </dgm:spPr>
      <dgm:t>
        <a:bodyPr/>
        <a:lstStyle/>
        <a:p>
          <a:r>
            <a:rPr lang="en-US"/>
            <a:t>Report 3.11</a:t>
          </a:r>
        </a:p>
      </dgm:t>
    </dgm:pt>
    <dgm:pt modelId="{EE7B729A-9E94-4965-AB87-EFC503C2B051}" type="parTrans" cxnId="{E69D4ED0-F455-4A42-8C85-BAA19A28B63B}">
      <dgm:prSet/>
      <dgm:spPr/>
      <dgm:t>
        <a:bodyPr/>
        <a:lstStyle/>
        <a:p>
          <a:endParaRPr lang="en-US"/>
        </a:p>
      </dgm:t>
    </dgm:pt>
    <dgm:pt modelId="{B0372DF0-896C-49AD-8E2D-41B6B9A43D10}" type="sibTrans" cxnId="{E69D4ED0-F455-4A42-8C85-BAA19A28B63B}">
      <dgm:prSet/>
      <dgm:spPr/>
      <dgm:t>
        <a:bodyPr/>
        <a:lstStyle/>
        <a:p>
          <a:endParaRPr lang="en-US"/>
        </a:p>
      </dgm:t>
    </dgm:pt>
    <dgm:pt modelId="{7B1EE247-00B8-487D-8179-23D496335152}">
      <dgm:prSet/>
      <dgm:spPr>
        <a:ln>
          <a:solidFill>
            <a:srgbClr val="3DC1BD"/>
          </a:solidFill>
        </a:ln>
      </dgm:spPr>
      <dgm:t>
        <a:bodyPr/>
        <a:lstStyle/>
        <a:p>
          <a:r>
            <a:rPr lang="en-US" dirty="0">
              <a:hlinkClick xmlns:r="http://schemas.openxmlformats.org/officeDocument/2006/relationships" r:id="rId1"/>
            </a:rPr>
            <a:t>Course Sections Completed – Count by Content Area for Departmentalized Courses</a:t>
          </a:r>
          <a:endParaRPr lang="en-US" dirty="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013F0881-0E63-48FA-8AAD-64120E0EC7E5}">
      <dgm:prSet/>
      <dgm:spPr/>
      <dgm:t>
        <a:bodyPr/>
        <a:lstStyle/>
        <a:p>
          <a:r>
            <a:rPr lang="en-US">
              <a:hlinkClick xmlns:r="http://schemas.openxmlformats.org/officeDocument/2006/relationships" r:id="rId2"/>
            </a:rPr>
            <a:t>Course Sections Completed – Count and Details for Departmentalized Courses</a:t>
          </a:r>
          <a:endParaRPr lang="en-US"/>
        </a:p>
      </dgm:t>
    </dgm:pt>
    <dgm:pt modelId="{1156ACD0-E211-479E-BD50-C87151388930}" type="parTrans" cxnId="{5C183268-8AC6-4BD4-8509-EAF7F0CD3DDA}">
      <dgm:prSet/>
      <dgm:spPr/>
      <dgm:t>
        <a:bodyPr/>
        <a:lstStyle/>
        <a:p>
          <a:endParaRPr lang="en-US"/>
        </a:p>
      </dgm:t>
    </dgm:pt>
    <dgm:pt modelId="{9D51D219-4BBC-48BC-A59A-5CC931438395}" type="sibTrans" cxnId="{5C183268-8AC6-4BD4-8509-EAF7F0CD3DDA}">
      <dgm:prSet/>
      <dgm:spPr/>
      <dgm:t>
        <a:bodyPr/>
        <a:lstStyle/>
        <a:p>
          <a:endParaRPr lang="en-US"/>
        </a:p>
      </dgm:t>
    </dgm:pt>
    <dgm:pt modelId="{96AD65EF-5A08-4691-A3EC-63673CC1C577}">
      <dgm:prSet/>
      <dgm:spPr/>
      <dgm:t>
        <a:bodyPr/>
        <a:lstStyle/>
        <a:p>
          <a:r>
            <a:rPr lang="en-US">
              <a:hlinkClick xmlns:r="http://schemas.openxmlformats.org/officeDocument/2006/relationships" r:id="rId3"/>
            </a:rPr>
            <a:t>Course Sections Completed – Student List for Departmentalized Courses</a:t>
          </a:r>
          <a:endParaRPr lang="en-US"/>
        </a:p>
      </dgm:t>
    </dgm:pt>
    <dgm:pt modelId="{65F06A86-CD3B-463C-A706-F7CBE374D04C}" type="parTrans" cxnId="{A1688476-EB6A-427C-A0EC-300409B621C0}">
      <dgm:prSet/>
      <dgm:spPr/>
      <dgm:t>
        <a:bodyPr/>
        <a:lstStyle/>
        <a:p>
          <a:endParaRPr lang="en-US"/>
        </a:p>
      </dgm:t>
    </dgm:pt>
    <dgm:pt modelId="{E396F7B6-7407-45FD-BDE1-46E71EBB4338}" type="sibTrans" cxnId="{A1688476-EB6A-427C-A0EC-300409B621C0}">
      <dgm:prSet/>
      <dgm:spPr/>
      <dgm:t>
        <a:bodyPr/>
        <a:lstStyle/>
        <a:p>
          <a:endParaRPr lang="en-US"/>
        </a:p>
      </dgm:t>
    </dgm:pt>
    <dgm:pt modelId="{71B372AA-8FFD-47AE-98C5-AD3216B4AC1D}">
      <dgm:prSet/>
      <dgm:spPr/>
      <dgm:t>
        <a:bodyPr/>
        <a:lstStyle/>
        <a:p>
          <a:endParaRPr lang="en-US" dirty="0"/>
        </a:p>
      </dgm:t>
    </dgm:pt>
    <dgm:pt modelId="{B848277A-08C2-4A63-80F4-0F68F9CEEB1A}" type="parTrans" cxnId="{CD2DA567-A8D5-48A4-BD86-C68EDB834A5C}">
      <dgm:prSet/>
      <dgm:spPr/>
      <dgm:t>
        <a:bodyPr/>
        <a:lstStyle/>
        <a:p>
          <a:endParaRPr lang="en-US"/>
        </a:p>
      </dgm:t>
    </dgm:pt>
    <dgm:pt modelId="{967A1A1F-BF94-422B-BC88-491AB14F14A0}" type="sibTrans" cxnId="{CD2DA567-A8D5-48A4-BD86-C68EDB834A5C}">
      <dgm:prSet/>
      <dgm:spPr/>
      <dgm:t>
        <a:bodyPr/>
        <a:lstStyle/>
        <a:p>
          <a:endParaRPr lang="en-US"/>
        </a:p>
      </dgm:t>
    </dgm:pt>
    <dgm:pt modelId="{E73721C2-7B42-4621-8770-DB7E5C6128D4}">
      <dgm:prSet/>
      <dgm:spPr/>
      <dgm:t>
        <a:bodyPr/>
        <a:lstStyle/>
        <a:p>
          <a:endParaRPr lang="en-US"/>
        </a:p>
      </dgm:t>
    </dgm:pt>
    <dgm:pt modelId="{2ED05559-EE53-42C2-833D-A4AF1AAB3F98}" type="parTrans" cxnId="{771BAC3E-74D6-46FA-B95E-3396D87F2B67}">
      <dgm:prSet/>
      <dgm:spPr/>
      <dgm:t>
        <a:bodyPr/>
        <a:lstStyle/>
        <a:p>
          <a:endParaRPr lang="en-US"/>
        </a:p>
      </dgm:t>
    </dgm:pt>
    <dgm:pt modelId="{8557EC3E-8AF1-4C38-A71E-6A3DFBDD2D87}" type="sibTrans" cxnId="{771BAC3E-74D6-46FA-B95E-3396D87F2B67}">
      <dgm:prSet/>
      <dgm:spPr/>
      <dgm:t>
        <a:bodyPr/>
        <a:lstStyle/>
        <a:p>
          <a:endParaRPr lang="en-US"/>
        </a:p>
      </dgm:t>
    </dgm:pt>
    <dgm:pt modelId="{125BF390-1E1D-47CC-9DCD-CDB76520F5C2}">
      <dgm:prSet/>
      <dgm:spPr/>
      <dgm:t>
        <a:bodyPr/>
        <a:lstStyle/>
        <a:p>
          <a:endParaRPr lang="en-US"/>
        </a:p>
      </dgm:t>
    </dgm:pt>
    <dgm:pt modelId="{BF24C4BE-6DF2-4FCC-86B3-0F3D49292D68}" type="parTrans" cxnId="{1977BC77-E90A-4DC8-8C3C-30EA7B8DA025}">
      <dgm:prSet/>
      <dgm:spPr/>
      <dgm:t>
        <a:bodyPr/>
        <a:lstStyle/>
        <a:p>
          <a:endParaRPr lang="en-US"/>
        </a:p>
      </dgm:t>
    </dgm:pt>
    <dgm:pt modelId="{C5942DAD-77EB-4FFB-B840-8715F851B02F}" type="sibTrans" cxnId="{1977BC77-E90A-4DC8-8C3C-30EA7B8DA025}">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3">
        <dgm:presLayoutVars>
          <dgm:chMax val="0"/>
          <dgm:chPref val="0"/>
          <dgm:bulletEnabled val="1"/>
        </dgm:presLayoutVars>
      </dgm:prSet>
      <dgm:spPr/>
    </dgm:pt>
    <dgm:pt modelId="{F05D16C9-FEC5-4D7F-9FCB-6AB2B74D505C}" type="pres">
      <dgm:prSet presAssocID="{B9516B90-F720-467C-9D0A-343B150499FC}" presName="parSh" presStyleLbl="node1" presStyleIdx="0" presStyleCnt="3"/>
      <dgm:spPr>
        <a:xfrm>
          <a:off x="78940" y="26572"/>
          <a:ext cx="1513928" cy="475200"/>
        </a:xfrm>
        <a:prstGeom prst="roundRect">
          <a:avLst>
            <a:gd name="adj" fmla="val 10000"/>
          </a:avLst>
        </a:prstGeom>
      </dgm:spPr>
    </dgm:pt>
    <dgm:pt modelId="{C667CE1B-53A2-4AFA-95A9-F9BE5EBD9521}" type="pres">
      <dgm:prSet presAssocID="{B9516B90-F720-467C-9D0A-343B150499FC}" presName="desTx" presStyleLbl="fgAcc1" presStyleIdx="0" presStyleCnt="3" custScaleX="126341" custScaleY="64479" custLinFactNeighborX="10786" custLinFactNeighborY="-15752">
        <dgm:presLayoutVars>
          <dgm:bulletEnabled val="1"/>
        </dgm:presLayoutVars>
      </dgm:prSet>
      <dgm:spPr/>
    </dgm:pt>
    <dgm:pt modelId="{00C6806D-34FE-4E93-8A2E-BC646CEB24B1}" type="pres">
      <dgm:prSet presAssocID="{0F8C27DA-6DC1-4259-A2A3-54F9208C20BB}" presName="sibTrans" presStyleLbl="sibTrans2D1" presStyleIdx="0" presStyleCnt="2" custScaleX="122432" custLinFactNeighborX="8877" custLinFactNeighborY="3973"/>
      <dgm:spPr/>
    </dgm:pt>
    <dgm:pt modelId="{9797014A-5D60-401B-AE39-81DC51E8D296}" type="pres">
      <dgm:prSet presAssocID="{0F8C27DA-6DC1-4259-A2A3-54F9208C20BB}" presName="connTx" presStyleLbl="sibTrans2D1" presStyleIdx="0" presStyleCnt="2"/>
      <dgm:spPr/>
    </dgm:pt>
    <dgm:pt modelId="{253D4123-AE5B-4161-8F21-6070807D5DDD}" type="pres">
      <dgm:prSet presAssocID="{618AB715-26CB-42F6-A400-AEBCED27021F}" presName="composite" presStyleCnt="0"/>
      <dgm:spPr/>
    </dgm:pt>
    <dgm:pt modelId="{EA526EA3-0343-46E6-877D-DDEF737E8EDA}" type="pres">
      <dgm:prSet presAssocID="{618AB715-26CB-42F6-A400-AEBCED27021F}" presName="parTx" presStyleLbl="node1" presStyleIdx="0" presStyleCnt="3">
        <dgm:presLayoutVars>
          <dgm:chMax val="0"/>
          <dgm:chPref val="0"/>
          <dgm:bulletEnabled val="1"/>
        </dgm:presLayoutVars>
      </dgm:prSet>
      <dgm:spPr/>
    </dgm:pt>
    <dgm:pt modelId="{65355FE7-07BD-4D77-9CD3-96A7EDC7EC36}" type="pres">
      <dgm:prSet presAssocID="{618AB715-26CB-42F6-A400-AEBCED27021F}" presName="parSh" presStyleLbl="node1" presStyleIdx="1" presStyleCnt="3"/>
      <dgm:spPr/>
    </dgm:pt>
    <dgm:pt modelId="{0AD73FA7-AC78-4246-8DA1-CFE53596208B}" type="pres">
      <dgm:prSet presAssocID="{618AB715-26CB-42F6-A400-AEBCED27021F}" presName="desTx" presStyleLbl="fgAcc1" presStyleIdx="1" presStyleCnt="3" custScaleX="137427" custScaleY="68493" custLinFactNeighborX="2856" custLinFactNeighborY="-13593">
        <dgm:presLayoutVars>
          <dgm:bulletEnabled val="1"/>
        </dgm:presLayoutVars>
      </dgm:prSet>
      <dgm:spPr/>
    </dgm:pt>
    <dgm:pt modelId="{CD3ADB74-BDF5-45BD-8060-602268BDE1E4}" type="pres">
      <dgm:prSet presAssocID="{C0263583-3CD0-4D64-B33E-B5B1EA85CA93}" presName="sibTrans" presStyleLbl="sibTrans2D1" presStyleIdx="1" presStyleCnt="2" custLinFactNeighborX="-8352" custLinFactNeighborY="-15"/>
      <dgm:spPr/>
    </dgm:pt>
    <dgm:pt modelId="{0127FDDA-BD88-4F0D-A358-D3BCF16045AE}" type="pres">
      <dgm:prSet presAssocID="{C0263583-3CD0-4D64-B33E-B5B1EA85CA93}" presName="connTx" presStyleLbl="sibTrans2D1" presStyleIdx="1" presStyleCnt="2"/>
      <dgm:spPr/>
    </dgm:pt>
    <dgm:pt modelId="{28109DC6-A68D-4AE2-90E8-BAE525FAB2CD}" type="pres">
      <dgm:prSet presAssocID="{6DCD60B3-D7B9-498F-A4C2-C56C296F24F7}" presName="composite" presStyleCnt="0"/>
      <dgm:spPr/>
    </dgm:pt>
    <dgm:pt modelId="{815017E6-42A9-4414-A75F-CD5F66BE5C85}" type="pres">
      <dgm:prSet presAssocID="{6DCD60B3-D7B9-498F-A4C2-C56C296F24F7}" presName="parTx" presStyleLbl="node1" presStyleIdx="1" presStyleCnt="3">
        <dgm:presLayoutVars>
          <dgm:chMax val="0"/>
          <dgm:chPref val="0"/>
          <dgm:bulletEnabled val="1"/>
        </dgm:presLayoutVars>
      </dgm:prSet>
      <dgm:spPr/>
    </dgm:pt>
    <dgm:pt modelId="{31B932EE-0D89-4588-8762-4C6832EE839A}" type="pres">
      <dgm:prSet presAssocID="{6DCD60B3-D7B9-498F-A4C2-C56C296F24F7}" presName="parSh" presStyleLbl="node1" presStyleIdx="2" presStyleCnt="3"/>
      <dgm:spPr/>
    </dgm:pt>
    <dgm:pt modelId="{A7A61D85-2C7F-49D4-B79B-A797EF34FC6F}" type="pres">
      <dgm:prSet presAssocID="{6DCD60B3-D7B9-498F-A4C2-C56C296F24F7}" presName="desTx" presStyleLbl="fgAcc1" presStyleIdx="2" presStyleCnt="3" custScaleX="156900" custScaleY="54129" custLinFactNeighborX="1142" custLinFactNeighborY="-24415">
        <dgm:presLayoutVars>
          <dgm:bulletEnabled val="1"/>
        </dgm:presLayoutVars>
      </dgm:prSet>
      <dgm:spPr/>
    </dgm:pt>
  </dgm:ptLst>
  <dgm:cxnLst>
    <dgm:cxn modelId="{77981D0F-87B9-4FC3-9FC5-AE6C48A69C11}" type="presOf" srcId="{618AB715-26CB-42F6-A400-AEBCED27021F}" destId="{65355FE7-07BD-4D77-9CD3-96A7EDC7EC36}" srcOrd="1" destOrd="0" presId="urn:microsoft.com/office/officeart/2005/8/layout/process3"/>
    <dgm:cxn modelId="{C81E2710-F8FB-478E-BF8A-B3DE2BEC2ACA}" type="presOf" srcId="{71B372AA-8FFD-47AE-98C5-AD3216B4AC1D}" destId="{C667CE1B-53A2-4AFA-95A9-F9BE5EBD9521}" srcOrd="0" destOrd="1" presId="urn:microsoft.com/office/officeart/2005/8/layout/process3"/>
    <dgm:cxn modelId="{1FD3C32A-0E2D-4B8E-AB33-0965254B8FF7}" type="presOf" srcId="{B9516B90-F720-467C-9D0A-343B150499FC}" destId="{F05D16C9-FEC5-4D7F-9FCB-6AB2B74D505C}" srcOrd="1" destOrd="0" presId="urn:microsoft.com/office/officeart/2005/8/layout/process3"/>
    <dgm:cxn modelId="{96862A3D-01E8-4BBD-9377-6098778113B0}" type="presOf" srcId="{013F0881-0E63-48FA-8AAD-64120E0EC7E5}" destId="{0AD73FA7-AC78-4246-8DA1-CFE53596208B}" srcOrd="0" destOrd="0" presId="urn:microsoft.com/office/officeart/2005/8/layout/process3"/>
    <dgm:cxn modelId="{771BAC3E-74D6-46FA-B95E-3396D87F2B67}" srcId="{618AB715-26CB-42F6-A400-AEBCED27021F}" destId="{E73721C2-7B42-4621-8770-DB7E5C6128D4}" srcOrd="1" destOrd="0" parTransId="{2ED05559-EE53-42C2-833D-A4AF1AAB3F98}" sibTransId="{8557EC3E-8AF1-4C38-A71E-6A3DFBDD2D87}"/>
    <dgm:cxn modelId="{01991D58-47D2-4699-B725-EF8F5415FDE0}" type="presOf" srcId="{5854CFED-34C8-49A9-840D-CFD044C71F75}" destId="{8B5F9423-134A-4820-A65A-B19E4B13B0BD}" srcOrd="0" destOrd="0" presId="urn:microsoft.com/office/officeart/2005/8/layout/process3"/>
    <dgm:cxn modelId="{440D0C5A-C88B-469C-AD94-A675CEC956BA}" type="presOf" srcId="{C0263583-3CD0-4D64-B33E-B5B1EA85CA93}" destId="{0127FDDA-BD88-4F0D-A358-D3BCF16045AE}" srcOrd="1" destOrd="0" presId="urn:microsoft.com/office/officeart/2005/8/layout/process3"/>
    <dgm:cxn modelId="{2148595D-251A-4B0E-8A7F-BA92FB5F8B69}" type="presOf" srcId="{125BF390-1E1D-47CC-9DCD-CDB76520F5C2}" destId="{A7A61D85-2C7F-49D4-B79B-A797EF34FC6F}" srcOrd="0" destOrd="1" presId="urn:microsoft.com/office/officeart/2005/8/layout/process3"/>
    <dgm:cxn modelId="{FD349065-755C-4393-8CD6-FFA621109954}" type="presOf" srcId="{7B1EE247-00B8-487D-8179-23D496335152}" destId="{C667CE1B-53A2-4AFA-95A9-F9BE5EBD9521}" srcOrd="0" destOrd="0" presId="urn:microsoft.com/office/officeart/2005/8/layout/process3"/>
    <dgm:cxn modelId="{CD2DA567-A8D5-48A4-BD86-C68EDB834A5C}" srcId="{B9516B90-F720-467C-9D0A-343B150499FC}" destId="{71B372AA-8FFD-47AE-98C5-AD3216B4AC1D}" srcOrd="1" destOrd="0" parTransId="{B848277A-08C2-4A63-80F4-0F68F9CEEB1A}" sibTransId="{967A1A1F-BF94-422B-BC88-491AB14F14A0}"/>
    <dgm:cxn modelId="{5C183268-8AC6-4BD4-8509-EAF7F0CD3DDA}" srcId="{618AB715-26CB-42F6-A400-AEBCED27021F}" destId="{013F0881-0E63-48FA-8AAD-64120E0EC7E5}" srcOrd="0" destOrd="0" parTransId="{1156ACD0-E211-479E-BD50-C87151388930}" sibTransId="{9D51D219-4BBC-48BC-A59A-5CC931438395}"/>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93BF8673-50F6-43C5-9177-6027C5C6D139}" type="presOf" srcId="{618AB715-26CB-42F6-A400-AEBCED27021F}" destId="{EA526EA3-0343-46E6-877D-DDEF737E8EDA}" srcOrd="0" destOrd="0" presId="urn:microsoft.com/office/officeart/2005/8/layout/process3"/>
    <dgm:cxn modelId="{A1688476-EB6A-427C-A0EC-300409B621C0}" srcId="{6DCD60B3-D7B9-498F-A4C2-C56C296F24F7}" destId="{96AD65EF-5A08-4691-A3EC-63673CC1C577}" srcOrd="0" destOrd="0" parTransId="{65F06A86-CD3B-463C-A706-F7CBE374D04C}" sibTransId="{E396F7B6-7407-45FD-BDE1-46E71EBB4338}"/>
    <dgm:cxn modelId="{1977BC77-E90A-4DC8-8C3C-30EA7B8DA025}" srcId="{6DCD60B3-D7B9-498F-A4C2-C56C296F24F7}" destId="{125BF390-1E1D-47CC-9DCD-CDB76520F5C2}" srcOrd="1" destOrd="0" parTransId="{BF24C4BE-6DF2-4FCC-86B3-0F3D49292D68}" sibTransId="{C5942DAD-77EB-4FFB-B840-8715F851B02F}"/>
    <dgm:cxn modelId="{6CEB1283-55AE-40B4-B3C2-DC2B0C9A3BC2}" type="presOf" srcId="{0F8C27DA-6DC1-4259-A2A3-54F9208C20BB}" destId="{9797014A-5D60-401B-AE39-81DC51E8D296}" srcOrd="1" destOrd="0" presId="urn:microsoft.com/office/officeart/2005/8/layout/process3"/>
    <dgm:cxn modelId="{36155D87-620C-4F3C-88B7-D6A2E8D663E0}" srcId="{B9516B90-F720-467C-9D0A-343B150499FC}" destId="{7B1EE247-00B8-487D-8179-23D496335152}" srcOrd="0" destOrd="0" parTransId="{E4FD2013-FA18-4D3B-AA35-3BCBC16CE001}" sibTransId="{5D59044D-8B18-42DD-80C8-94CBEDB3A931}"/>
    <dgm:cxn modelId="{0B4B0993-8B47-4E35-B914-3201935B6DF6}" type="presOf" srcId="{0F8C27DA-6DC1-4259-A2A3-54F9208C20BB}" destId="{00C6806D-34FE-4E93-8A2E-BC646CEB24B1}" srcOrd="0" destOrd="0" presId="urn:microsoft.com/office/officeart/2005/8/layout/process3"/>
    <dgm:cxn modelId="{40898AB6-628F-40E4-8C13-688649972C7D}" type="presOf" srcId="{96AD65EF-5A08-4691-A3EC-63673CC1C577}" destId="{A7A61D85-2C7F-49D4-B79B-A797EF34FC6F}" srcOrd="0" destOrd="0" presId="urn:microsoft.com/office/officeart/2005/8/layout/process3"/>
    <dgm:cxn modelId="{585AF8BB-1DCD-4B3D-90E2-CC86B63A83A3}" type="presOf" srcId="{6DCD60B3-D7B9-498F-A4C2-C56C296F24F7}" destId="{815017E6-42A9-4414-A75F-CD5F66BE5C85}" srcOrd="0" destOrd="0" presId="urn:microsoft.com/office/officeart/2005/8/layout/process3"/>
    <dgm:cxn modelId="{00525EBE-E9F8-4D84-9AAA-4A4E74E14120}" type="presOf" srcId="{B9516B90-F720-467C-9D0A-343B150499FC}" destId="{2CBA6453-F0F4-4714-9B81-BD2295A3BED5}" srcOrd="0" destOrd="0" presId="urn:microsoft.com/office/officeart/2005/8/layout/process3"/>
    <dgm:cxn modelId="{E69D4ED0-F455-4A42-8C85-BAA19A28B63B}" srcId="{5854CFED-34C8-49A9-840D-CFD044C71F75}" destId="{6DCD60B3-D7B9-498F-A4C2-C56C296F24F7}" srcOrd="2" destOrd="0" parTransId="{EE7B729A-9E94-4965-AB87-EFC503C2B051}" sibTransId="{B0372DF0-896C-49AD-8E2D-41B6B9A43D10}"/>
    <dgm:cxn modelId="{11B55ED4-76D7-4705-A1F7-0FFC780FE406}" type="presOf" srcId="{E73721C2-7B42-4621-8770-DB7E5C6128D4}" destId="{0AD73FA7-AC78-4246-8DA1-CFE53596208B}" srcOrd="0" destOrd="1" presId="urn:microsoft.com/office/officeart/2005/8/layout/process3"/>
    <dgm:cxn modelId="{A5BDC9EB-E1DD-463E-A0B1-17E3E5432747}" type="presOf" srcId="{6DCD60B3-D7B9-498F-A4C2-C56C296F24F7}" destId="{31B932EE-0D89-4588-8762-4C6832EE839A}" srcOrd="1" destOrd="0" presId="urn:microsoft.com/office/officeart/2005/8/layout/process3"/>
    <dgm:cxn modelId="{9970BFF4-ABBC-4618-9C73-2F39E519CA1C}" type="presOf" srcId="{C0263583-3CD0-4D64-B33E-B5B1EA85CA93}" destId="{CD3ADB74-BDF5-45BD-8060-602268BDE1E4}"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 modelId="{D2B2CA06-167B-4907-B4FB-8A0BCBC42907}" type="presParOf" srcId="{8B5F9423-134A-4820-A65A-B19E4B13B0BD}" destId="{00C6806D-34FE-4E93-8A2E-BC646CEB24B1}" srcOrd="1" destOrd="0" presId="urn:microsoft.com/office/officeart/2005/8/layout/process3"/>
    <dgm:cxn modelId="{104DD77C-7202-40F4-80BE-0D8DEF2DA7EF}" type="presParOf" srcId="{00C6806D-34FE-4E93-8A2E-BC646CEB24B1}" destId="{9797014A-5D60-401B-AE39-81DC51E8D296}" srcOrd="0" destOrd="0" presId="urn:microsoft.com/office/officeart/2005/8/layout/process3"/>
    <dgm:cxn modelId="{1BC88B52-31CE-4038-953E-3ACFEF070945}" type="presParOf" srcId="{8B5F9423-134A-4820-A65A-B19E4B13B0BD}" destId="{253D4123-AE5B-4161-8F21-6070807D5DDD}" srcOrd="2" destOrd="0" presId="urn:microsoft.com/office/officeart/2005/8/layout/process3"/>
    <dgm:cxn modelId="{52D42E33-AE43-44DA-AFE1-3472E8AA6976}" type="presParOf" srcId="{253D4123-AE5B-4161-8F21-6070807D5DDD}" destId="{EA526EA3-0343-46E6-877D-DDEF737E8EDA}" srcOrd="0" destOrd="0" presId="urn:microsoft.com/office/officeart/2005/8/layout/process3"/>
    <dgm:cxn modelId="{4DD23D58-C26E-4596-8F4F-AE8D60765F3A}" type="presParOf" srcId="{253D4123-AE5B-4161-8F21-6070807D5DDD}" destId="{65355FE7-07BD-4D77-9CD3-96A7EDC7EC36}" srcOrd="1" destOrd="0" presId="urn:microsoft.com/office/officeart/2005/8/layout/process3"/>
    <dgm:cxn modelId="{6849D546-6CA4-4CAA-B696-4940E38E1F4D}" type="presParOf" srcId="{253D4123-AE5B-4161-8F21-6070807D5DDD}" destId="{0AD73FA7-AC78-4246-8DA1-CFE53596208B}" srcOrd="2" destOrd="0" presId="urn:microsoft.com/office/officeart/2005/8/layout/process3"/>
    <dgm:cxn modelId="{A19C88F4-6609-4A79-BEC7-FBBE08017EE8}" type="presParOf" srcId="{8B5F9423-134A-4820-A65A-B19E4B13B0BD}" destId="{CD3ADB74-BDF5-45BD-8060-602268BDE1E4}" srcOrd="3" destOrd="0" presId="urn:microsoft.com/office/officeart/2005/8/layout/process3"/>
    <dgm:cxn modelId="{3EF9CFC5-390A-488D-82D5-EBD3A6CFAA47}" type="presParOf" srcId="{CD3ADB74-BDF5-45BD-8060-602268BDE1E4}" destId="{0127FDDA-BD88-4F0D-A358-D3BCF16045AE}" srcOrd="0" destOrd="0" presId="urn:microsoft.com/office/officeart/2005/8/layout/process3"/>
    <dgm:cxn modelId="{183D2E87-36A6-4332-AF1A-76A18F2494D2}" type="presParOf" srcId="{8B5F9423-134A-4820-A65A-B19E4B13B0BD}" destId="{28109DC6-A68D-4AE2-90E8-BAE525FAB2CD}" srcOrd="4" destOrd="0" presId="urn:microsoft.com/office/officeart/2005/8/layout/process3"/>
    <dgm:cxn modelId="{DB7D1FE9-D1C1-4AE7-ADCA-A70A39823DC0}" type="presParOf" srcId="{28109DC6-A68D-4AE2-90E8-BAE525FAB2CD}" destId="{815017E6-42A9-4414-A75F-CD5F66BE5C85}" srcOrd="0" destOrd="0" presId="urn:microsoft.com/office/officeart/2005/8/layout/process3"/>
    <dgm:cxn modelId="{21EA0531-F7A0-46A6-923A-2FF1E8046EAB}" type="presParOf" srcId="{28109DC6-A68D-4AE2-90E8-BAE525FAB2CD}" destId="{31B932EE-0D89-4588-8762-4C6832EE839A}" srcOrd="1" destOrd="0" presId="urn:microsoft.com/office/officeart/2005/8/layout/process3"/>
    <dgm:cxn modelId="{1AC42FF7-842E-428F-BDD1-9AD73E22EA5C}" type="presParOf" srcId="{28109DC6-A68D-4AE2-90E8-BAE525FAB2CD}" destId="{A7A61D85-2C7F-49D4-B79B-A797EF34FC6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8CFBC3-B4F9-487F-AFB9-197BDE400E3F}" type="doc">
      <dgm:prSet loTypeId="urn:microsoft.com/office/officeart/2005/8/layout/lProcess2" loCatId="list" qsTypeId="urn:microsoft.com/office/officeart/2005/8/quickstyle/simple2" qsCatId="simple" csTypeId="urn:microsoft.com/office/officeart/2005/8/colors/accent2_2" csCatId="accent2" phldr="1"/>
      <dgm:spPr/>
      <dgm:t>
        <a:bodyPr/>
        <a:lstStyle/>
        <a:p>
          <a:endParaRPr lang="en-US"/>
        </a:p>
      </dgm:t>
    </dgm:pt>
    <dgm:pt modelId="{28458FB2-1555-435D-B941-49BB5970BC3D}">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2400" b="0" i="0" u="none" dirty="0"/>
            <a:t>EOY 3</a:t>
          </a:r>
        </a:p>
        <a:p>
          <a:pPr>
            <a:spcAft>
              <a:spcPts val="600"/>
            </a:spcAft>
          </a:pPr>
          <a:r>
            <a:rPr lang="en-US" sz="1200" dirty="0"/>
            <a:t>July 1–June 30</a:t>
          </a:r>
          <a:endParaRPr lang="en-US" sz="1200" b="0" i="0" u="none" dirty="0"/>
        </a:p>
      </dgm:t>
    </dgm:pt>
    <dgm:pt modelId="{9C613142-F86E-46CC-B996-8696A7C46ECA}" type="parTrans" cxnId="{65070E39-6D8A-408F-8077-FC1F84D33C75}">
      <dgm:prSet/>
      <dgm:spPr/>
      <dgm:t>
        <a:bodyPr/>
        <a:lstStyle/>
        <a:p>
          <a:endParaRPr lang="en-US" sz="2000"/>
        </a:p>
      </dgm:t>
    </dgm:pt>
    <dgm:pt modelId="{D9830C12-8E3E-499D-8A3D-53F537788086}" type="sibTrans" cxnId="{65070E39-6D8A-408F-8077-FC1F84D33C75}">
      <dgm:prSet/>
      <dgm:spPr/>
      <dgm:t>
        <a:bodyPr/>
        <a:lstStyle/>
        <a:p>
          <a:endParaRPr lang="en-US" sz="2000"/>
        </a:p>
      </dgm:t>
    </dgm:pt>
    <dgm:pt modelId="{599EC2A3-5B1B-47BF-A8A4-541F43542213}">
      <dgm:prSet custT="1"/>
      <dgm:spPr>
        <a:solidFill>
          <a:srgbClr val="42C1BD"/>
        </a:solidFill>
        <a:ln>
          <a:noFill/>
        </a:ln>
        <a:effectLst>
          <a:outerShdw blurRad="63500" algn="ctr" rotWithShape="0">
            <a:prstClr val="black">
              <a:alpha val="40000"/>
            </a:prstClr>
          </a:outerShdw>
        </a:effectLst>
      </dgm:spPr>
      <dgm:t>
        <a:bodyPr/>
        <a:lstStyle/>
        <a:p>
          <a:r>
            <a:rPr lang="en-US" sz="1200" b="1" i="0" u="none" dirty="0">
              <a:solidFill>
                <a:schemeClr val="bg1"/>
              </a:solidFill>
              <a:latin typeface="Arial" panose="020B0604020202020204" pitchFamily="34" charset="0"/>
              <a:cs typeface="Arial" panose="020B0604020202020204" pitchFamily="34" charset="0"/>
            </a:rPr>
            <a:t>Student Behavioral Incidents</a:t>
          </a:r>
          <a:endParaRPr lang="en-US" sz="1200" b="1" dirty="0">
            <a:solidFill>
              <a:schemeClr val="bg1"/>
            </a:solidFill>
            <a:latin typeface="Arial" panose="020B0604020202020204" pitchFamily="34" charset="0"/>
            <a:cs typeface="Arial" panose="020B0604020202020204" pitchFamily="34" charset="0"/>
          </a:endParaRPr>
        </a:p>
      </dgm:t>
    </dgm:pt>
    <dgm:pt modelId="{B61568B5-064D-4275-8EB3-E6E9B7DF9A1B}" type="parTrans" cxnId="{14CDEA8A-C013-4ECB-8E4F-CD3077D314DD}">
      <dgm:prSet/>
      <dgm:spPr/>
      <dgm:t>
        <a:bodyPr/>
        <a:lstStyle/>
        <a:p>
          <a:endParaRPr lang="en-US" sz="2000"/>
        </a:p>
      </dgm:t>
    </dgm:pt>
    <dgm:pt modelId="{2BC841F4-2139-49F4-9B23-F876378FC536}" type="sibTrans" cxnId="{14CDEA8A-C013-4ECB-8E4F-CD3077D314DD}">
      <dgm:prSet/>
      <dgm:spPr/>
      <dgm:t>
        <a:bodyPr/>
        <a:lstStyle/>
        <a:p>
          <a:endParaRPr lang="en-US" sz="2000"/>
        </a:p>
      </dgm:t>
    </dgm:pt>
    <dgm:pt modelId="{A195FBE8-A0C7-43C7-87A0-3D71FCAC184B}">
      <dgm:prSet phldrT="[Text]" custT="1"/>
      <dgm:spPr>
        <a:solidFill>
          <a:srgbClr val="42C1BD"/>
        </a:solidFill>
        <a:ln>
          <a:noFill/>
        </a:ln>
        <a:effectLst>
          <a:outerShdw blurRad="63500" algn="ctr" rotWithShape="0">
            <a:prstClr val="black">
              <a:alpha val="40000"/>
            </a:prstClr>
          </a:outerShdw>
        </a:effectLst>
      </dgm:spPr>
      <dgm:t>
        <a:bodyPr anchor="ctr"/>
        <a:lstStyle/>
        <a:p>
          <a:pPr algn="ctr"/>
          <a:r>
            <a:rPr lang="en-US" sz="1200" b="1" i="0" u="none">
              <a:solidFill>
                <a:schemeClr val="bg1"/>
              </a:solidFill>
              <a:latin typeface="Arial" panose="020B0604020202020204" pitchFamily="34" charset="0"/>
              <a:cs typeface="Arial" panose="020B0604020202020204" pitchFamily="34" charset="0"/>
            </a:rPr>
            <a:t>Course completion</a:t>
          </a:r>
          <a:endParaRPr lang="en-US" sz="1200" b="1" dirty="0">
            <a:solidFill>
              <a:schemeClr val="bg1"/>
            </a:solidFill>
            <a:latin typeface="Arial" panose="020B0604020202020204" pitchFamily="34" charset="0"/>
            <a:cs typeface="Arial" panose="020B0604020202020204" pitchFamily="34" charset="0"/>
          </a:endParaRPr>
        </a:p>
      </dgm:t>
    </dgm:pt>
    <dgm:pt modelId="{FBD49AB6-4ACA-4980-AEB4-1D28CAA5721F}" type="parTrans" cxnId="{51D11B4A-E9EB-491B-8D89-B690C5D0DF93}">
      <dgm:prSet/>
      <dgm:spPr/>
      <dgm:t>
        <a:bodyPr/>
        <a:lstStyle/>
        <a:p>
          <a:endParaRPr lang="en-US" sz="2000"/>
        </a:p>
      </dgm:t>
    </dgm:pt>
    <dgm:pt modelId="{7278B09B-3F0C-4F72-94CF-4C11323B5243}" type="sibTrans" cxnId="{51D11B4A-E9EB-491B-8D89-B690C5D0DF93}">
      <dgm:prSet/>
      <dgm:spPr/>
      <dgm:t>
        <a:bodyPr/>
        <a:lstStyle/>
        <a:p>
          <a:endParaRPr lang="en-US" sz="2000"/>
        </a:p>
      </dgm:t>
    </dgm:pt>
    <dgm:pt modelId="{785D28F0-C229-417F-84DA-64F2CA742F0E}">
      <dgm:prSet phldrT="[Tex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2400"/>
            <a:t>EOY 1</a:t>
          </a:r>
        </a:p>
        <a:p>
          <a:pPr>
            <a:lnSpc>
              <a:spcPct val="100000"/>
            </a:lnSpc>
            <a:spcAft>
              <a:spcPts val="0"/>
            </a:spcAft>
          </a:pPr>
          <a:r>
            <a:rPr lang="en-US" sz="1200"/>
            <a:t>July 1–June 30</a:t>
          </a:r>
        </a:p>
        <a:p>
          <a:pPr>
            <a:lnSpc>
              <a:spcPct val="100000"/>
            </a:lnSpc>
            <a:spcAft>
              <a:spcPts val="0"/>
            </a:spcAft>
          </a:pPr>
          <a:r>
            <a:rPr lang="en-US" sz="1200">
              <a:solidFill>
                <a:srgbClr val="42C1BD"/>
              </a:solidFill>
            </a:rPr>
            <a:t>Grades 7-12</a:t>
          </a:r>
          <a:endParaRPr lang="en-US" sz="1200" dirty="0">
            <a:solidFill>
              <a:srgbClr val="42C1BD"/>
            </a:solidFill>
          </a:endParaRPr>
        </a:p>
      </dgm:t>
    </dgm:pt>
    <dgm:pt modelId="{25D94EDD-3475-4464-8972-1052AA1E5C01}" type="sibTrans" cxnId="{784883EF-2619-47D5-BF4A-41C4C8EE30C2}">
      <dgm:prSet/>
      <dgm:spPr/>
      <dgm:t>
        <a:bodyPr/>
        <a:lstStyle/>
        <a:p>
          <a:endParaRPr lang="en-US" sz="2000"/>
        </a:p>
      </dgm:t>
    </dgm:pt>
    <dgm:pt modelId="{D170F2B9-A5B5-4870-A071-79C62FD5829C}" type="parTrans" cxnId="{784883EF-2619-47D5-BF4A-41C4C8EE30C2}">
      <dgm:prSet/>
      <dgm:spPr/>
      <dgm:t>
        <a:bodyPr/>
        <a:lstStyle/>
        <a:p>
          <a:endParaRPr lang="en-US" sz="2000"/>
        </a:p>
      </dgm:t>
    </dgm:pt>
    <dgm:pt modelId="{C68C2FB1-7088-412C-96C2-5768C6939E15}">
      <dgm:prSe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2400" b="0" i="0" u="none" dirty="0"/>
            <a:t>EOY 2</a:t>
          </a:r>
        </a:p>
        <a:p>
          <a:pPr>
            <a:lnSpc>
              <a:spcPct val="100000"/>
            </a:lnSpc>
            <a:spcAft>
              <a:spcPts val="0"/>
            </a:spcAft>
          </a:pPr>
          <a:r>
            <a:rPr lang="en-US" sz="1400" b="0" i="0" u="none" dirty="0"/>
            <a:t> </a:t>
          </a:r>
          <a:r>
            <a:rPr lang="en-US" sz="1200" dirty="0"/>
            <a:t>July 1–June 30</a:t>
          </a:r>
        </a:p>
      </dgm:t>
    </dgm:pt>
    <dgm:pt modelId="{8FA4FE59-4403-49B9-85A7-889502C9F42D}" type="sibTrans" cxnId="{C5006C33-8674-4557-BA78-2D3D87113DB1}">
      <dgm:prSet/>
      <dgm:spPr/>
      <dgm:t>
        <a:bodyPr/>
        <a:lstStyle/>
        <a:p>
          <a:endParaRPr lang="en-US" sz="2000"/>
        </a:p>
      </dgm:t>
    </dgm:pt>
    <dgm:pt modelId="{74E611EA-236C-4AFE-9910-B5AD55CD7FAE}" type="parTrans" cxnId="{C5006C33-8674-4557-BA78-2D3D87113DB1}">
      <dgm:prSet/>
      <dgm:spPr/>
      <dgm:t>
        <a:bodyPr/>
        <a:lstStyle/>
        <a:p>
          <a:endParaRPr lang="en-US" sz="2000"/>
        </a:p>
      </dgm:t>
    </dgm:pt>
    <dgm:pt modelId="{FA88D103-2A16-44F4-8E66-C53BFAABF96F}">
      <dgm:prSet custT="1"/>
      <dgm:spPr>
        <a:solidFill>
          <a:srgbClr val="FF735D"/>
        </a:solidFill>
        <a:ln>
          <a:noFill/>
        </a:ln>
        <a:effectLst>
          <a:outerShdw blurRad="63500" algn="ctr" rotWithShape="0">
            <a:prstClr val="black">
              <a:alpha val="40000"/>
            </a:prstClr>
          </a:outerShdw>
        </a:effectLst>
      </dgm:spPr>
      <dgm:t>
        <a:bodyPr/>
        <a:lstStyle/>
        <a:p>
          <a:r>
            <a:rPr lang="en-US" sz="1200" b="1" i="0" u="none" dirty="0">
              <a:latin typeface="Arial" panose="020B0604020202020204" pitchFamily="34" charset="0"/>
              <a:cs typeface="Arial" panose="020B0604020202020204" pitchFamily="34" charset="0"/>
            </a:rPr>
            <a:t>Program</a:t>
          </a:r>
          <a:r>
            <a:rPr lang="en-US" sz="1200" b="1" i="0" dirty="0">
              <a:latin typeface="Arial" panose="020B0604020202020204" pitchFamily="34" charset="0"/>
              <a:cs typeface="Arial" panose="020B0604020202020204" pitchFamily="34" charset="0"/>
            </a:rPr>
            <a:t>​</a:t>
          </a:r>
        </a:p>
        <a:p>
          <a:r>
            <a:rPr lang="en-US" sz="1200" b="1" i="0" u="none" dirty="0">
              <a:latin typeface="Arial" panose="020B0604020202020204" pitchFamily="34" charset="0"/>
              <a:cs typeface="Arial" panose="020B0604020202020204" pitchFamily="34" charset="0"/>
            </a:rPr>
            <a:t>Participation</a:t>
          </a:r>
          <a:r>
            <a:rPr lang="en-US" sz="1200" b="1" i="0" dirty="0">
              <a:latin typeface="Arial" panose="020B0604020202020204" pitchFamily="34" charset="0"/>
              <a:cs typeface="Arial" panose="020B0604020202020204" pitchFamily="34" charset="0"/>
            </a:rPr>
            <a:t>​</a:t>
          </a:r>
        </a:p>
        <a:p>
          <a:r>
            <a:rPr lang="en-US" sz="1200" b="0" i="0" dirty="0">
              <a:latin typeface="Arial" panose="020B0604020202020204" pitchFamily="34" charset="0"/>
              <a:cs typeface="Arial" panose="020B0604020202020204" pitchFamily="34" charset="0"/>
            </a:rPr>
            <a:t>​</a:t>
          </a:r>
        </a:p>
        <a:p>
          <a:r>
            <a:rPr lang="en-US" sz="1000" b="0" i="0" u="none" dirty="0">
              <a:latin typeface="Arial" panose="020B0604020202020204" pitchFamily="34" charset="0"/>
              <a:cs typeface="Arial" panose="020B0604020202020204" pitchFamily="34" charset="0"/>
            </a:rPr>
            <a:t>Title I Part A Basic Targeted </a:t>
          </a:r>
          <a:r>
            <a:rPr lang="en-US" sz="1000" b="0" i="0" dirty="0">
              <a:latin typeface="Arial" panose="020B0604020202020204" pitchFamily="34" charset="0"/>
              <a:cs typeface="Arial" panose="020B0604020202020204" pitchFamily="34" charset="0"/>
            </a:rPr>
            <a:t>​</a:t>
          </a:r>
        </a:p>
        <a:p>
          <a:r>
            <a:rPr lang="en-US" sz="1000" b="0" i="0" dirty="0">
              <a:latin typeface="Arial" panose="020B0604020202020204" pitchFamily="34" charset="0"/>
              <a:cs typeface="Arial" panose="020B0604020202020204" pitchFamily="34" charset="0"/>
            </a:rPr>
            <a:t>​</a:t>
          </a:r>
        </a:p>
        <a:p>
          <a:r>
            <a:rPr lang="en-US" sz="1000" b="0" i="0" u="none" dirty="0">
              <a:latin typeface="Arial" panose="020B0604020202020204" pitchFamily="34" charset="0"/>
              <a:cs typeface="Arial" panose="020B0604020202020204" pitchFamily="34" charset="0"/>
            </a:rPr>
            <a:t>Title I Part A Neglected </a:t>
          </a:r>
          <a:r>
            <a:rPr lang="en-US" sz="1000" b="0" i="0" dirty="0">
              <a:latin typeface="Arial" panose="020B0604020202020204" pitchFamily="34" charset="0"/>
              <a:cs typeface="Arial" panose="020B0604020202020204" pitchFamily="34" charset="0"/>
            </a:rPr>
            <a:t>​</a:t>
          </a:r>
        </a:p>
        <a:p>
          <a:r>
            <a:rPr lang="en-US" sz="1000" b="0" i="0" dirty="0">
              <a:latin typeface="Arial" panose="020B0604020202020204" pitchFamily="34" charset="0"/>
              <a:cs typeface="Arial" panose="020B0604020202020204" pitchFamily="34" charset="0"/>
            </a:rPr>
            <a:t>​</a:t>
          </a:r>
        </a:p>
        <a:p>
          <a:r>
            <a:rPr lang="en-US" sz="1000" b="0" i="0" u="none" dirty="0">
              <a:latin typeface="Arial" panose="020B0604020202020204" pitchFamily="34" charset="0"/>
              <a:cs typeface="Arial" panose="020B0604020202020204" pitchFamily="34" charset="0"/>
            </a:rPr>
            <a:t>Armed Forces Family Member </a:t>
          </a:r>
          <a:r>
            <a:rPr lang="en-US" sz="1000" b="0" i="0" dirty="0">
              <a:latin typeface="Arial" panose="020B0604020202020204" pitchFamily="34" charset="0"/>
              <a:cs typeface="Arial" panose="020B0604020202020204" pitchFamily="34" charset="0"/>
            </a:rPr>
            <a:t>​</a:t>
          </a:r>
        </a:p>
        <a:p>
          <a:r>
            <a:rPr lang="en-US" sz="1000" b="0" i="0" dirty="0">
              <a:latin typeface="Arial" panose="020B0604020202020204" pitchFamily="34" charset="0"/>
              <a:cs typeface="Arial" panose="020B0604020202020204" pitchFamily="34" charset="0"/>
            </a:rPr>
            <a:t>​</a:t>
          </a:r>
        </a:p>
        <a:p>
          <a:r>
            <a:rPr lang="en-US" sz="1000" b="0" i="0" u="none" dirty="0">
              <a:latin typeface="Arial" panose="020B0604020202020204" pitchFamily="34" charset="0"/>
              <a:cs typeface="Arial" panose="020B0604020202020204" pitchFamily="34" charset="0"/>
            </a:rPr>
            <a:t>504 Accommodation Plan </a:t>
          </a:r>
          <a:r>
            <a:rPr lang="en-US" sz="1000" b="0" i="0" dirty="0">
              <a:latin typeface="Arial" panose="020B0604020202020204" pitchFamily="34" charset="0"/>
              <a:cs typeface="Arial" panose="020B0604020202020204" pitchFamily="34" charset="0"/>
            </a:rPr>
            <a:t>​</a:t>
          </a:r>
        </a:p>
        <a:p>
          <a:r>
            <a:rPr lang="en-US" sz="1000" b="0" i="0" dirty="0">
              <a:latin typeface="Arial" panose="020B0604020202020204" pitchFamily="34" charset="0"/>
              <a:cs typeface="Arial" panose="020B0604020202020204" pitchFamily="34" charset="0"/>
            </a:rPr>
            <a:t>​</a:t>
          </a:r>
        </a:p>
        <a:p>
          <a:r>
            <a:rPr lang="en-US" sz="1000" b="0" i="0" u="none" dirty="0">
              <a:latin typeface="Arial" panose="020B0604020202020204" pitchFamily="34" charset="0"/>
              <a:cs typeface="Arial" panose="020B0604020202020204" pitchFamily="34" charset="0"/>
            </a:rPr>
            <a:t>Opportunity Program </a:t>
          </a:r>
          <a:r>
            <a:rPr lang="en-US" sz="1000" b="0" i="0" dirty="0">
              <a:latin typeface="Arial" panose="020B0604020202020204" pitchFamily="34" charset="0"/>
              <a:cs typeface="Arial" panose="020B0604020202020204" pitchFamily="34" charset="0"/>
            </a:rPr>
            <a:t>​</a:t>
          </a:r>
        </a:p>
        <a:p>
          <a:r>
            <a:rPr lang="en-US" sz="1000" b="0" i="0" dirty="0">
              <a:latin typeface="Arial" panose="020B0604020202020204" pitchFamily="34" charset="0"/>
              <a:cs typeface="Arial" panose="020B0604020202020204" pitchFamily="34" charset="0"/>
            </a:rPr>
            <a:t>​</a:t>
          </a:r>
        </a:p>
        <a:p>
          <a:r>
            <a:rPr lang="en-US" sz="1000" b="0" i="0" u="none" dirty="0">
              <a:latin typeface="Arial" panose="020B0604020202020204" pitchFamily="34" charset="0"/>
              <a:cs typeface="Arial" panose="020B0604020202020204" pitchFamily="34" charset="0"/>
            </a:rPr>
            <a:t>California Partnership Academy </a:t>
          </a:r>
          <a:r>
            <a:rPr lang="en-US" sz="1000" b="0" i="0" dirty="0">
              <a:latin typeface="Arial" panose="020B0604020202020204" pitchFamily="34" charset="0"/>
              <a:cs typeface="Arial" panose="020B0604020202020204" pitchFamily="34" charset="0"/>
            </a:rPr>
            <a:t>​</a:t>
          </a:r>
        </a:p>
        <a:p>
          <a:r>
            <a:rPr lang="en-US" sz="1200" b="0" i="0" dirty="0">
              <a:latin typeface="Arial" panose="020B0604020202020204" pitchFamily="34" charset="0"/>
              <a:cs typeface="Arial" panose="020B0604020202020204" pitchFamily="34" charset="0"/>
            </a:rPr>
            <a:t>​</a:t>
          </a:r>
        </a:p>
        <a:p>
          <a:r>
            <a:rPr lang="en-US" sz="1000" b="0" i="0" u="none" dirty="0">
              <a:latin typeface="Arial" panose="020B0604020202020204" pitchFamily="34" charset="0"/>
              <a:cs typeface="Arial" panose="020B0604020202020204" pitchFamily="34" charset="0"/>
            </a:rPr>
            <a:t>Pregnant or Parenting Programs</a:t>
          </a:r>
          <a:r>
            <a:rPr lang="en-US" sz="1000" b="0" i="0" dirty="0"/>
            <a:t>​</a:t>
          </a:r>
        </a:p>
      </dgm:t>
    </dgm:pt>
    <dgm:pt modelId="{7B9DDEDD-A86E-4F3F-9C84-41C8B5C54B2D}" type="sibTrans" cxnId="{F204790D-C716-4B5F-B1EA-29E8224AE8D1}">
      <dgm:prSet/>
      <dgm:spPr/>
      <dgm:t>
        <a:bodyPr/>
        <a:lstStyle/>
        <a:p>
          <a:endParaRPr lang="en-US" sz="2000"/>
        </a:p>
      </dgm:t>
    </dgm:pt>
    <dgm:pt modelId="{ADE242E4-ACEF-43C0-8D9F-7AA405181590}" type="parTrans" cxnId="{F204790D-C716-4B5F-B1EA-29E8224AE8D1}">
      <dgm:prSet/>
      <dgm:spPr/>
      <dgm:t>
        <a:bodyPr/>
        <a:lstStyle/>
        <a:p>
          <a:endParaRPr lang="en-US" sz="2000"/>
        </a:p>
      </dgm:t>
    </dgm:pt>
    <dgm:pt modelId="{BB652E3B-53D6-4D07-A800-32AEAAF2DD69}">
      <dgm:prSet phldrT="[Text]" custT="1"/>
      <dgm:spPr>
        <a:solidFill>
          <a:srgbClr val="42C1BD"/>
        </a:solidFill>
        <a:ln>
          <a:noFill/>
        </a:ln>
        <a:effectLst>
          <a:outerShdw blurRad="63500" algn="ctr" rotWithShape="0">
            <a:prstClr val="black">
              <a:alpha val="40000"/>
            </a:prstClr>
          </a:outerShdw>
        </a:effectLst>
      </dgm:spPr>
      <dgm:t>
        <a:bodyPr/>
        <a:lstStyle/>
        <a:p>
          <a:r>
            <a:rPr lang="en-US" sz="1200" b="1" i="0" u="none" dirty="0">
              <a:solidFill>
                <a:schemeClr val="bg1"/>
              </a:solidFill>
              <a:latin typeface="Arial" panose="020B0604020202020204" pitchFamily="34" charset="0"/>
              <a:cs typeface="Arial" panose="020B0604020202020204" pitchFamily="34" charset="0"/>
            </a:rPr>
            <a:t>CTE participants and completers (Perkins Report)</a:t>
          </a:r>
          <a:endParaRPr lang="en-US" sz="1200" b="1" dirty="0">
            <a:solidFill>
              <a:schemeClr val="bg1"/>
            </a:solidFill>
            <a:latin typeface="Arial" panose="020B0604020202020204" pitchFamily="34" charset="0"/>
            <a:cs typeface="Arial" panose="020B0604020202020204" pitchFamily="34" charset="0"/>
          </a:endParaRPr>
        </a:p>
      </dgm:t>
    </dgm:pt>
    <dgm:pt modelId="{6658147E-72E9-4B51-B8F5-9B9C3B92CA66}" type="parTrans" cxnId="{2E54E1EA-A89F-4A00-90B5-86011F9172AB}">
      <dgm:prSet/>
      <dgm:spPr/>
      <dgm:t>
        <a:bodyPr/>
        <a:lstStyle/>
        <a:p>
          <a:endParaRPr lang="en-US"/>
        </a:p>
      </dgm:t>
    </dgm:pt>
    <dgm:pt modelId="{FC5B3518-82D2-41E0-BD0F-8E7E2124D6F8}" type="sibTrans" cxnId="{2E54E1EA-A89F-4A00-90B5-86011F9172AB}">
      <dgm:prSet/>
      <dgm:spPr/>
      <dgm:t>
        <a:bodyPr/>
        <a:lstStyle/>
        <a:p>
          <a:endParaRPr lang="en-US"/>
        </a:p>
      </dgm:t>
    </dgm:pt>
    <dgm:pt modelId="{A863B5AA-7306-40E5-BB03-608816440598}">
      <dgm:prSet custT="1"/>
      <dgm:spPr>
        <a:solidFill>
          <a:srgbClr val="42C1BD"/>
        </a:solidFill>
        <a:ln>
          <a:noFill/>
        </a:ln>
        <a:effectLst>
          <a:outerShdw blurRad="63500" algn="ctr" rotWithShape="0">
            <a:prstClr val="black">
              <a:alpha val="40000"/>
            </a:prstClr>
          </a:outerShdw>
        </a:effectLst>
      </dgm:spPr>
      <dgm:t>
        <a:bodyPr/>
        <a:lstStyle/>
        <a:p>
          <a:pPr rtl="0"/>
          <a:r>
            <a:rPr lang="en-US" sz="1200" b="1" i="0" u="none" dirty="0">
              <a:solidFill>
                <a:schemeClr val="bg1"/>
              </a:solidFill>
              <a:latin typeface="Arial" panose="020B0604020202020204" pitchFamily="34" charset="0"/>
              <a:cs typeface="Arial" panose="020B0604020202020204" pitchFamily="34" charset="0"/>
            </a:rPr>
            <a:t>Student Absence Summary</a:t>
          </a:r>
        </a:p>
      </dgm:t>
    </dgm:pt>
    <dgm:pt modelId="{207D340F-7D2C-4C78-A4CC-572AF246C32D}" type="parTrans" cxnId="{4525EB50-B97C-46C4-AFB2-724840BBDCC8}">
      <dgm:prSet/>
      <dgm:spPr/>
      <dgm:t>
        <a:bodyPr/>
        <a:lstStyle/>
        <a:p>
          <a:endParaRPr lang="en-US"/>
        </a:p>
      </dgm:t>
    </dgm:pt>
    <dgm:pt modelId="{C2554957-202E-4E21-AC0D-336D34396A45}" type="sibTrans" cxnId="{4525EB50-B97C-46C4-AFB2-724840BBDCC8}">
      <dgm:prSet/>
      <dgm:spPr/>
      <dgm:t>
        <a:bodyPr/>
        <a:lstStyle/>
        <a:p>
          <a:endParaRPr lang="en-US"/>
        </a:p>
      </dgm:t>
    </dgm:pt>
    <dgm:pt modelId="{3252BFDB-27B6-40F6-8973-27301BD0323B}">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2400" b="0" i="0" u="none"/>
            <a:t>EOY 4</a:t>
          </a:r>
        </a:p>
        <a:p>
          <a:pPr>
            <a:spcAft>
              <a:spcPct val="35000"/>
            </a:spcAft>
          </a:pPr>
          <a:r>
            <a:rPr lang="en-US" sz="1200"/>
            <a:t>July 1–June 30</a:t>
          </a:r>
          <a:endParaRPr lang="en-US" sz="1200" b="1" i="0" u="none" dirty="0">
            <a:solidFill>
              <a:schemeClr val="tx1">
                <a:lumMod val="75000"/>
                <a:lumOff val="25000"/>
              </a:schemeClr>
            </a:solidFill>
            <a:latin typeface="Arial" panose="020B0604020202020204" pitchFamily="34" charset="0"/>
            <a:cs typeface="Arial" panose="020B0604020202020204" pitchFamily="34" charset="0"/>
          </a:endParaRPr>
        </a:p>
      </dgm:t>
    </dgm:pt>
    <dgm:pt modelId="{ED899030-A21D-4E78-A209-27B98ACA7FD4}" type="parTrans" cxnId="{5302FF99-B94E-42D0-935F-47FC7EB480BE}">
      <dgm:prSet/>
      <dgm:spPr/>
      <dgm:t>
        <a:bodyPr/>
        <a:lstStyle/>
        <a:p>
          <a:endParaRPr lang="en-US"/>
        </a:p>
      </dgm:t>
    </dgm:pt>
    <dgm:pt modelId="{CC0AE028-5602-4F6C-8F5B-5078AB629091}" type="sibTrans" cxnId="{5302FF99-B94E-42D0-935F-47FC7EB480BE}">
      <dgm:prSet/>
      <dgm:spPr/>
      <dgm:t>
        <a:bodyPr/>
        <a:lstStyle/>
        <a:p>
          <a:endParaRPr lang="en-US"/>
        </a:p>
      </dgm:t>
    </dgm:pt>
    <dgm:pt modelId="{61888073-47FF-476A-981B-CAD6FBB76CCC}">
      <dgm:prSet custT="1"/>
      <dgm:spPr>
        <a:solidFill>
          <a:srgbClr val="FF735D"/>
        </a:solidFill>
        <a:ln>
          <a:noFill/>
        </a:ln>
        <a:effectLst>
          <a:outerShdw blurRad="63500" algn="ctr" rotWithShape="0">
            <a:prstClr val="black">
              <a:alpha val="40000"/>
            </a:prstClr>
          </a:outerShdw>
        </a:effectLst>
      </dgm:spPr>
      <dgm:t>
        <a:bodyPr/>
        <a:lstStyle/>
        <a:p>
          <a:r>
            <a:rPr lang="en-US" sz="1200" b="1" i="0" dirty="0">
              <a:solidFill>
                <a:schemeClr val="bg1"/>
              </a:solidFill>
              <a:latin typeface="Arial" panose="020B0604020202020204" pitchFamily="34" charset="0"/>
              <a:cs typeface="Arial" panose="020B0604020202020204" pitchFamily="34" charset="0"/>
            </a:rPr>
            <a:t>SWD Status</a:t>
          </a:r>
        </a:p>
      </dgm:t>
    </dgm:pt>
    <dgm:pt modelId="{0B8EE67C-6B6E-423E-A12F-92D9CAF633CB}" type="parTrans" cxnId="{FEDFEEA7-21CE-4F6D-B5B6-9428B83374E7}">
      <dgm:prSet/>
      <dgm:spPr/>
      <dgm:t>
        <a:bodyPr/>
        <a:lstStyle/>
        <a:p>
          <a:endParaRPr lang="en-US"/>
        </a:p>
      </dgm:t>
    </dgm:pt>
    <dgm:pt modelId="{4BF0A7F0-3FF2-4D36-9A24-23545BB27930}" type="sibTrans" cxnId="{FEDFEEA7-21CE-4F6D-B5B6-9428B83374E7}">
      <dgm:prSet/>
      <dgm:spPr/>
      <dgm:t>
        <a:bodyPr/>
        <a:lstStyle/>
        <a:p>
          <a:endParaRPr lang="en-US"/>
        </a:p>
      </dgm:t>
    </dgm:pt>
    <dgm:pt modelId="{762293AC-E49F-43A6-9B6F-2E9DFE79ABF4}">
      <dgm:prSet custT="1"/>
      <dgm:spPr>
        <a:solidFill>
          <a:srgbClr val="FF735D"/>
        </a:solidFill>
        <a:ln>
          <a:noFill/>
        </a:ln>
        <a:effectLst>
          <a:outerShdw blurRad="63500" algn="ctr" rotWithShape="0">
            <a:prstClr val="black">
              <a:alpha val="40000"/>
            </a:prstClr>
          </a:outerShdw>
        </a:effectLst>
      </dgm:spPr>
      <dgm:t>
        <a:bodyPr/>
        <a:lstStyle/>
        <a:p>
          <a:pPr rtl="0"/>
          <a:r>
            <a:rPr lang="en-US" sz="1200" b="1" i="0" u="none" dirty="0">
              <a:solidFill>
                <a:schemeClr val="bg1"/>
              </a:solidFill>
              <a:latin typeface="Arial" panose="020B0604020202020204" pitchFamily="34" charset="0"/>
              <a:cs typeface="Arial" panose="020B0604020202020204" pitchFamily="34" charset="0"/>
            </a:rPr>
            <a:t>SWD Services</a:t>
          </a:r>
        </a:p>
        <a:p>
          <a:pPr rtl="0"/>
          <a:r>
            <a:rPr lang="en-US" sz="1200" b="0" i="1" u="none" dirty="0">
              <a:solidFill>
                <a:schemeClr val="bg1"/>
              </a:solidFill>
              <a:latin typeface="Arial" panose="020B0604020202020204" pitchFamily="34" charset="0"/>
              <a:cs typeface="Arial" panose="020B0604020202020204" pitchFamily="34" charset="0"/>
            </a:rPr>
            <a:t>(Not Reported AY23-24)</a:t>
          </a:r>
        </a:p>
      </dgm:t>
    </dgm:pt>
    <dgm:pt modelId="{00483A1A-1CE2-4671-BE24-49BC8F83EF1B}" type="parTrans" cxnId="{A3F2EFD7-7894-488C-BBEB-BB8EA0ED0579}">
      <dgm:prSet/>
      <dgm:spPr/>
      <dgm:t>
        <a:bodyPr/>
        <a:lstStyle/>
        <a:p>
          <a:endParaRPr lang="en-US"/>
        </a:p>
      </dgm:t>
    </dgm:pt>
    <dgm:pt modelId="{6B7F6AF9-9F6A-468F-BAAB-8DF52CA80C83}" type="sibTrans" cxnId="{A3F2EFD7-7894-488C-BBEB-BB8EA0ED0579}">
      <dgm:prSet/>
      <dgm:spPr/>
      <dgm:t>
        <a:bodyPr/>
        <a:lstStyle/>
        <a:p>
          <a:endParaRPr lang="en-US"/>
        </a:p>
      </dgm:t>
    </dgm:pt>
    <dgm:pt modelId="{60C7C8F7-94BC-4B4A-8C7A-07A377F0A0ED}">
      <dgm:prSet custT="1"/>
      <dgm:spPr>
        <a:solidFill>
          <a:srgbClr val="FF735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PSTS for SPED</a:t>
          </a:r>
          <a:endParaRPr lang="en-US" sz="1200" b="1" i="0" u="none" dirty="0">
            <a:solidFill>
              <a:schemeClr val="bg1"/>
            </a:solidFill>
            <a:latin typeface="Arial" panose="020B0604020202020204" pitchFamily="34" charset="0"/>
            <a:cs typeface="Arial" panose="020B0604020202020204" pitchFamily="34" charset="0"/>
          </a:endParaRPr>
        </a:p>
      </dgm:t>
    </dgm:pt>
    <dgm:pt modelId="{36DECD29-5037-42C0-A848-6FF7D70681D3}" type="parTrans" cxnId="{170B357E-EB77-48A0-B1EE-B2331E1AC0E3}">
      <dgm:prSet/>
      <dgm:spPr/>
      <dgm:t>
        <a:bodyPr/>
        <a:lstStyle/>
        <a:p>
          <a:endParaRPr lang="en-US"/>
        </a:p>
      </dgm:t>
    </dgm:pt>
    <dgm:pt modelId="{4BE70F55-4B1E-44F3-B06D-1A78DBB89B3A}" type="sibTrans" cxnId="{170B357E-EB77-48A0-B1EE-B2331E1AC0E3}">
      <dgm:prSet/>
      <dgm:spPr/>
      <dgm:t>
        <a:bodyPr/>
        <a:lstStyle/>
        <a:p>
          <a:endParaRPr lang="en-US"/>
        </a:p>
      </dgm:t>
    </dgm:pt>
    <dgm:pt modelId="{D84AAF9C-60A9-4AC0-AA07-526414AE9FFE}">
      <dgm:prSet custT="1"/>
      <dgm:spPr>
        <a:solidFill>
          <a:srgbClr val="42C1BD"/>
        </a:solidFill>
        <a:ln>
          <a:noFill/>
        </a:ln>
        <a:effectLst>
          <a:outerShdw blurRad="63500" algn="ctr" rotWithShape="0">
            <a:prstClr val="black">
              <a:alpha val="40000"/>
            </a:prstClr>
          </a:outerShdw>
        </a:effectLst>
      </dgm:spPr>
      <dgm:t>
        <a:bodyPr/>
        <a:lstStyle/>
        <a:p>
          <a:pPr rtl="0"/>
          <a:r>
            <a:rPr lang="en-US" sz="1200" b="1" i="0" u="none" dirty="0">
              <a:solidFill>
                <a:schemeClr val="bg1"/>
              </a:solidFill>
              <a:latin typeface="Arial" panose="020B0604020202020204" pitchFamily="34" charset="0"/>
              <a:cs typeface="Arial" panose="020B0604020202020204" pitchFamily="34" charset="0"/>
            </a:rPr>
            <a:t>Homeless Program</a:t>
          </a:r>
        </a:p>
      </dgm:t>
    </dgm:pt>
    <dgm:pt modelId="{474D35BB-5069-4E5A-9813-92B51E10050D}" type="parTrans" cxnId="{447422EB-12A5-496C-8987-4AD3E7F34DA9}">
      <dgm:prSet/>
      <dgm:spPr/>
      <dgm:t>
        <a:bodyPr/>
        <a:lstStyle/>
        <a:p>
          <a:endParaRPr lang="en-US"/>
        </a:p>
      </dgm:t>
    </dgm:pt>
    <dgm:pt modelId="{72C713C5-70FD-4533-8CE7-A6A1989D85BE}" type="sibTrans" cxnId="{447422EB-12A5-496C-8987-4AD3E7F34DA9}">
      <dgm:prSet/>
      <dgm:spPr/>
      <dgm:t>
        <a:bodyPr/>
        <a:lstStyle/>
        <a:p>
          <a:endParaRPr lang="en-US"/>
        </a:p>
      </dgm:t>
    </dgm:pt>
    <dgm:pt modelId="{0682020C-60E3-4042-8A52-DB105A0B0D5E}">
      <dgm:prSet/>
      <dgm:spPr>
        <a:solidFill>
          <a:srgbClr val="42C1BD"/>
        </a:solidFill>
      </dgm:spPr>
      <dgm:t>
        <a:bodyPr anchor="ctr"/>
        <a:lstStyle/>
        <a:p>
          <a:pPr algn="ctr"/>
          <a:r>
            <a:rPr lang="en-US" sz="1200" b="1" i="1" dirty="0">
              <a:solidFill>
                <a:schemeClr val="bg1"/>
              </a:solidFill>
              <a:latin typeface="Arial" panose="020B0604020202020204" pitchFamily="34" charset="0"/>
              <a:cs typeface="Arial" panose="020B0604020202020204" pitchFamily="34" charset="0"/>
            </a:rPr>
            <a:t>Carnegie Units</a:t>
          </a:r>
        </a:p>
      </dgm:t>
    </dgm:pt>
    <dgm:pt modelId="{54D7CF6A-A290-409E-8AD2-0DF1E462711E}" type="sibTrans" cxnId="{D7A9C60C-2FD4-4BF8-BB9F-05009C617A08}">
      <dgm:prSet/>
      <dgm:spPr/>
      <dgm:t>
        <a:bodyPr/>
        <a:lstStyle/>
        <a:p>
          <a:endParaRPr lang="en-US"/>
        </a:p>
      </dgm:t>
    </dgm:pt>
    <dgm:pt modelId="{A22DEC04-0924-4741-B92C-ECA89262DECE}" type="parTrans" cxnId="{D7A9C60C-2FD4-4BF8-BB9F-05009C617A08}">
      <dgm:prSet/>
      <dgm:spPr/>
      <dgm:t>
        <a:bodyPr/>
        <a:lstStyle/>
        <a:p>
          <a:endParaRPr lang="en-US"/>
        </a:p>
      </dgm:t>
    </dgm:pt>
    <dgm:pt modelId="{A03F7C92-62AF-4F0E-8316-CE0A26937C00}">
      <dgm:prSet/>
      <dgm:spPr>
        <a:solidFill>
          <a:srgbClr val="42C1BD"/>
        </a:solidFill>
      </dgm:spPr>
      <dgm:t>
        <a:bodyPr anchor="ctr"/>
        <a:lstStyle/>
        <a:p>
          <a:pPr algn="ctr"/>
          <a:r>
            <a:rPr lang="en-US" sz="1200" b="1" i="1" dirty="0">
              <a:solidFill>
                <a:schemeClr val="bg1"/>
              </a:solidFill>
              <a:latin typeface="Arial" panose="020B0604020202020204" pitchFamily="34" charset="0"/>
              <a:cs typeface="Arial" panose="020B0604020202020204" pitchFamily="34" charset="0"/>
            </a:rPr>
            <a:t>College Credit</a:t>
          </a:r>
        </a:p>
      </dgm:t>
    </dgm:pt>
    <dgm:pt modelId="{3750F514-0458-4008-8873-766023B25CC1}" type="parTrans" cxnId="{490E006C-500C-4E51-88C4-C41AAAA79F4B}">
      <dgm:prSet/>
      <dgm:spPr/>
      <dgm:t>
        <a:bodyPr/>
        <a:lstStyle/>
        <a:p>
          <a:endParaRPr lang="en-US"/>
        </a:p>
      </dgm:t>
    </dgm:pt>
    <dgm:pt modelId="{F94DBAEC-261B-49BB-AA83-53B70EFD0B0D}" type="sibTrans" cxnId="{490E006C-500C-4E51-88C4-C41AAAA79F4B}">
      <dgm:prSet/>
      <dgm:spPr/>
      <dgm:t>
        <a:bodyPr/>
        <a:lstStyle/>
        <a:p>
          <a:endParaRPr lang="en-US"/>
        </a:p>
      </dgm:t>
    </dgm:pt>
    <dgm:pt modelId="{96BEDDE9-71FC-454F-8367-BDEE82E96A3F}">
      <dgm:prSet custT="1"/>
      <dgm:spPr>
        <a:solidFill>
          <a:schemeClr val="accent1"/>
        </a:solidFill>
      </dgm:spPr>
      <dgm:t>
        <a:bodyPr/>
        <a:lstStyle/>
        <a:p>
          <a:r>
            <a:rPr lang="en-US" sz="1200" b="1" dirty="0">
              <a:solidFill>
                <a:schemeClr val="bg1"/>
              </a:solidFill>
              <a:latin typeface="Arial" panose="020B0604020202020204" pitchFamily="34" charset="0"/>
              <a:cs typeface="Arial" panose="020B0604020202020204" pitchFamily="34" charset="0"/>
            </a:rPr>
            <a:t>Work-Based Learning</a:t>
          </a:r>
        </a:p>
      </dgm:t>
    </dgm:pt>
    <dgm:pt modelId="{4090E204-98FA-E042-90FA-17B702FCB3BA}" type="parTrans" cxnId="{A2321A3F-42DE-814F-B473-ABB79BA891FE}">
      <dgm:prSet/>
      <dgm:spPr/>
      <dgm:t>
        <a:bodyPr/>
        <a:lstStyle/>
        <a:p>
          <a:endParaRPr lang="en-US"/>
        </a:p>
      </dgm:t>
    </dgm:pt>
    <dgm:pt modelId="{9D48F5FB-949F-EB4A-94C4-BFBBB096D739}" type="sibTrans" cxnId="{A2321A3F-42DE-814F-B473-ABB79BA891FE}">
      <dgm:prSet/>
      <dgm:spPr/>
      <dgm:t>
        <a:bodyPr/>
        <a:lstStyle/>
        <a:p>
          <a:endParaRPr lang="en-US"/>
        </a:p>
      </dgm:t>
    </dgm:pt>
    <dgm:pt modelId="{A23519B9-7575-F748-8BD8-76B4AE83860A}">
      <dgm:prSet custT="1"/>
      <dgm:spPr>
        <a:solidFill>
          <a:srgbClr val="42C1BD"/>
        </a:solidFill>
        <a:ln>
          <a:noFill/>
        </a:ln>
        <a:effectLst>
          <a:outerShdw blurRad="63500" algn="ctr" rotWithShape="0">
            <a:prstClr val="black">
              <a:alpha val="40000"/>
            </a:prstClr>
          </a:outerShdw>
        </a:effectLst>
      </dgm:spPr>
      <dgm:t>
        <a:bodyPr/>
        <a:lstStyle/>
        <a:p>
          <a:r>
            <a:rPr lang="en-US" sz="1200" b="1" i="0" u="none" dirty="0">
              <a:solidFill>
                <a:schemeClr val="bg1"/>
              </a:solidFill>
              <a:latin typeface="Arial" panose="020B0604020202020204" pitchFamily="34" charset="0"/>
              <a:cs typeface="Arial" panose="020B0604020202020204" pitchFamily="34" charset="0"/>
            </a:rPr>
            <a:t>Cumulative Enrollment</a:t>
          </a:r>
        </a:p>
      </dgm:t>
    </dgm:pt>
    <dgm:pt modelId="{8950B255-1749-A24E-9147-2D33A723C3AA}" type="parTrans" cxnId="{5E71F617-4184-8A4B-BFB0-ED48661972A0}">
      <dgm:prSet/>
      <dgm:spPr/>
      <dgm:t>
        <a:bodyPr/>
        <a:lstStyle/>
        <a:p>
          <a:endParaRPr lang="en-US"/>
        </a:p>
      </dgm:t>
    </dgm:pt>
    <dgm:pt modelId="{ECFFCD7B-9BF7-9A49-ABB0-0266EF1EB62A}" type="sibTrans" cxnId="{5E71F617-4184-8A4B-BFB0-ED48661972A0}">
      <dgm:prSet/>
      <dgm:spPr/>
      <dgm:t>
        <a:bodyPr/>
        <a:lstStyle/>
        <a:p>
          <a:endParaRPr lang="en-US"/>
        </a:p>
      </dgm:t>
    </dgm:pt>
    <dgm:pt modelId="{BDE5A831-7E12-C94B-A69B-E1EE9186263E}">
      <dgm:prSet custT="1"/>
      <dgm:spPr>
        <a:solidFill>
          <a:srgbClr val="42C1BD"/>
        </a:solidFill>
        <a:ln>
          <a:noFill/>
        </a:ln>
        <a:effectLst>
          <a:outerShdw blurRad="63500" algn="ctr" rotWithShape="0">
            <a:prstClr val="black">
              <a:alpha val="40000"/>
            </a:prstClr>
          </a:outerShdw>
        </a:effectLst>
      </dgm:spPr>
      <dgm:t>
        <a:bodyPr/>
        <a:lstStyle/>
        <a:p>
          <a:pPr rtl="0"/>
          <a:r>
            <a:rPr lang="en-US" sz="1200" b="1" i="0" u="none" dirty="0">
              <a:solidFill>
                <a:schemeClr val="bg1"/>
              </a:solidFill>
              <a:latin typeface="Arial" panose="020B0604020202020204" pitchFamily="34" charset="0"/>
              <a:cs typeface="Arial" panose="020B0604020202020204" pitchFamily="34" charset="0"/>
            </a:rPr>
            <a:t>RFEP</a:t>
          </a:r>
        </a:p>
      </dgm:t>
    </dgm:pt>
    <dgm:pt modelId="{F77B556E-ACF7-114C-8354-FEF93B48B64E}" type="parTrans" cxnId="{EC682951-24A7-2D46-969A-E0A71EFBC6FC}">
      <dgm:prSet/>
      <dgm:spPr/>
      <dgm:t>
        <a:bodyPr/>
        <a:lstStyle/>
        <a:p>
          <a:endParaRPr lang="en-US"/>
        </a:p>
      </dgm:t>
    </dgm:pt>
    <dgm:pt modelId="{2CB691B0-23AC-5A47-A808-1D47CD77DAE8}" type="sibTrans" cxnId="{EC682951-24A7-2D46-969A-E0A71EFBC6FC}">
      <dgm:prSet/>
      <dgm:spPr/>
      <dgm:t>
        <a:bodyPr/>
        <a:lstStyle/>
        <a:p>
          <a:endParaRPr lang="en-US"/>
        </a:p>
      </dgm:t>
    </dgm:pt>
    <dgm:pt modelId="{BE45C8E1-6B77-9842-BDF3-F757B30BAA0D}">
      <dgm:prSet custT="1"/>
      <dgm:spPr>
        <a:solidFill>
          <a:srgbClr val="42C1BD"/>
        </a:solidFill>
        <a:ln>
          <a:noFill/>
        </a:ln>
        <a:effectLst>
          <a:outerShdw blurRad="63500" algn="ctr" rotWithShape="0">
            <a:prstClr val="black">
              <a:alpha val="40000"/>
            </a:prstClr>
          </a:outerShdw>
        </a:effectLst>
      </dgm:spPr>
      <dgm:t>
        <a:bodyPr/>
        <a:lstStyle/>
        <a:p>
          <a:r>
            <a:rPr lang="en-US" sz="1200" b="1" dirty="0">
              <a:latin typeface="Arial" panose="020B0604020202020204" pitchFamily="34" charset="0"/>
              <a:cs typeface="Arial" panose="020B0604020202020204" pitchFamily="34" charset="0"/>
            </a:rPr>
            <a:t>Grads and Completers</a:t>
          </a:r>
          <a:endParaRPr lang="en-US" sz="1200" b="1" i="0" u="none" dirty="0">
            <a:solidFill>
              <a:schemeClr val="bg1"/>
            </a:solidFill>
            <a:latin typeface="Arial" panose="020B0604020202020204" pitchFamily="34" charset="0"/>
            <a:cs typeface="Arial" panose="020B0604020202020204" pitchFamily="34" charset="0"/>
          </a:endParaRPr>
        </a:p>
      </dgm:t>
    </dgm:pt>
    <dgm:pt modelId="{E61A7F86-7425-8842-934B-AA512B5C312B}" type="parTrans" cxnId="{45B1F8AC-5A9D-ED46-AC5C-B10692B5D096}">
      <dgm:prSet/>
      <dgm:spPr/>
      <dgm:t>
        <a:bodyPr/>
        <a:lstStyle/>
        <a:p>
          <a:endParaRPr lang="en-US"/>
        </a:p>
      </dgm:t>
    </dgm:pt>
    <dgm:pt modelId="{D59275C1-D287-5B4F-9CEC-1F5AA1718006}" type="sibTrans" cxnId="{45B1F8AC-5A9D-ED46-AC5C-B10692B5D096}">
      <dgm:prSet/>
      <dgm:spPr/>
      <dgm:t>
        <a:bodyPr/>
        <a:lstStyle/>
        <a:p>
          <a:endParaRPr lang="en-US"/>
        </a:p>
      </dgm:t>
    </dgm:pt>
    <dgm:pt modelId="{5A913331-6EFE-4D67-ABE2-616375E65E0C}">
      <dgm:prSet/>
      <dgm:spPr>
        <a:solidFill>
          <a:srgbClr val="42C1BD"/>
        </a:solidFill>
      </dgm:spPr>
      <dgm:t>
        <a:bodyPr anchor="ctr"/>
        <a:lstStyle/>
        <a:p>
          <a:pPr algn="ctr"/>
          <a:r>
            <a:rPr lang="en-US" sz="1200" b="1" i="1" dirty="0">
              <a:solidFill>
                <a:schemeClr val="bg1"/>
              </a:solidFill>
              <a:latin typeface="Arial" panose="020B0604020202020204" pitchFamily="34" charset="0"/>
              <a:cs typeface="Arial" panose="020B0604020202020204" pitchFamily="34" charset="0"/>
            </a:rPr>
            <a:t>Leadership/Military Science</a:t>
          </a:r>
        </a:p>
      </dgm:t>
    </dgm:pt>
    <dgm:pt modelId="{1754AEFC-2024-47E9-ADBE-EBBD0C786787}" type="parTrans" cxnId="{2B04A3E6-548A-4176-A816-EB27827B2750}">
      <dgm:prSet/>
      <dgm:spPr/>
      <dgm:t>
        <a:bodyPr/>
        <a:lstStyle/>
        <a:p>
          <a:endParaRPr lang="en-US"/>
        </a:p>
      </dgm:t>
    </dgm:pt>
    <dgm:pt modelId="{AF7BC13E-10E8-47A9-A016-CF47E8D10C43}" type="sibTrans" cxnId="{2B04A3E6-548A-4176-A816-EB27827B2750}">
      <dgm:prSet/>
      <dgm:spPr/>
      <dgm:t>
        <a:bodyPr/>
        <a:lstStyle/>
        <a:p>
          <a:endParaRPr lang="en-US"/>
        </a:p>
      </dgm:t>
    </dgm:pt>
    <dgm:pt modelId="{95F545CF-41CF-0648-ABF8-3CA11D255BFB}">
      <dgm:prSet custT="1"/>
      <dgm:spPr>
        <a:solidFill>
          <a:srgbClr val="FF735D"/>
        </a:solidFill>
        <a:ln>
          <a:noFill/>
        </a:ln>
        <a:effectLst>
          <a:outerShdw blurRad="63500" algn="ctr" rotWithShape="0">
            <a:prstClr val="black">
              <a:alpha val="40000"/>
            </a:prstClr>
          </a:outerShdw>
        </a:effectLst>
      </dgm:spPr>
      <dgm:t>
        <a:bodyPr/>
        <a:lstStyle/>
        <a:p>
          <a:r>
            <a:rPr lang="en-US" sz="1200" b="1" i="0" dirty="0">
              <a:solidFill>
                <a:schemeClr val="bg1"/>
              </a:solidFill>
              <a:latin typeface="Arial" panose="020B0604020202020204" pitchFamily="34" charset="0"/>
              <a:cs typeface="Arial" panose="020B0604020202020204" pitchFamily="34" charset="0"/>
            </a:rPr>
            <a:t>SWD Plans</a:t>
          </a:r>
        </a:p>
      </dgm:t>
    </dgm:pt>
    <dgm:pt modelId="{15F56233-AD01-E34B-8590-7D0A1B2E619C}" type="parTrans" cxnId="{4AA27D0D-E84F-B749-8089-68A31D0D36C9}">
      <dgm:prSet/>
      <dgm:spPr/>
      <dgm:t>
        <a:bodyPr/>
        <a:lstStyle/>
        <a:p>
          <a:endParaRPr lang="en-US"/>
        </a:p>
      </dgm:t>
    </dgm:pt>
    <dgm:pt modelId="{E73F3DAD-53A4-6B42-87E4-28B6D09F9484}" type="sibTrans" cxnId="{4AA27D0D-E84F-B749-8089-68A31D0D36C9}">
      <dgm:prSet/>
      <dgm:spPr/>
      <dgm:t>
        <a:bodyPr/>
        <a:lstStyle/>
        <a:p>
          <a:endParaRPr lang="en-US"/>
        </a:p>
      </dgm:t>
    </dgm:pt>
    <dgm:pt modelId="{0D8F6758-32C5-7446-A75B-69FCA16A48D0}">
      <dgm:prSet custT="1"/>
      <dgm:spPr>
        <a:solidFill>
          <a:srgbClr val="FF735D"/>
        </a:solidFill>
        <a:ln>
          <a:noFill/>
        </a:ln>
        <a:effectLst>
          <a:outerShdw blurRad="63500" algn="ctr" rotWithShape="0">
            <a:prstClr val="black">
              <a:alpha val="40000"/>
            </a:prstClr>
          </a:outerShdw>
        </a:effectLst>
      </dgm:spPr>
      <dgm:t>
        <a:bodyPr/>
        <a:lstStyle/>
        <a:p>
          <a:r>
            <a:rPr lang="en-US" sz="1200" b="1" i="0" dirty="0">
              <a:solidFill>
                <a:schemeClr val="bg1"/>
              </a:solidFill>
              <a:latin typeface="Arial" panose="020B0604020202020204" pitchFamily="34" charset="0"/>
              <a:cs typeface="Arial" panose="020B0604020202020204" pitchFamily="34" charset="0"/>
            </a:rPr>
            <a:t>SWD Meetings</a:t>
          </a:r>
        </a:p>
      </dgm:t>
    </dgm:pt>
    <dgm:pt modelId="{824FB7D8-55ED-624D-934F-B91CA4C70E22}" type="parTrans" cxnId="{EB4727FA-880D-F94B-A3E6-777CF17789E8}">
      <dgm:prSet/>
      <dgm:spPr/>
      <dgm:t>
        <a:bodyPr/>
        <a:lstStyle/>
        <a:p>
          <a:endParaRPr lang="en-US"/>
        </a:p>
      </dgm:t>
    </dgm:pt>
    <dgm:pt modelId="{ED6E6387-8B94-0948-A3BF-0AAF6318CF6B}" type="sibTrans" cxnId="{EB4727FA-880D-F94B-A3E6-777CF17789E8}">
      <dgm:prSet/>
      <dgm:spPr/>
      <dgm:t>
        <a:bodyPr/>
        <a:lstStyle/>
        <a:p>
          <a:endParaRPr lang="en-US"/>
        </a:p>
      </dgm:t>
    </dgm:pt>
    <dgm:pt modelId="{F72CDD2D-83D4-43AA-983A-0DF4249E72E3}" type="pres">
      <dgm:prSet presAssocID="{198CFBC3-B4F9-487F-AFB9-197BDE400E3F}" presName="theList" presStyleCnt="0">
        <dgm:presLayoutVars>
          <dgm:dir/>
          <dgm:animLvl val="lvl"/>
          <dgm:resizeHandles val="exact"/>
        </dgm:presLayoutVars>
      </dgm:prSet>
      <dgm:spPr/>
    </dgm:pt>
    <dgm:pt modelId="{735E9025-061B-48B7-9BB7-0AC28100543C}" type="pres">
      <dgm:prSet presAssocID="{785D28F0-C229-417F-84DA-64F2CA742F0E}" presName="compNode" presStyleCnt="0"/>
      <dgm:spPr/>
    </dgm:pt>
    <dgm:pt modelId="{6700A3AD-A4CD-4270-A862-E5A3D25973CD}" type="pres">
      <dgm:prSet presAssocID="{785D28F0-C229-417F-84DA-64F2CA742F0E}" presName="aNode" presStyleLbl="bgShp" presStyleIdx="0" presStyleCnt="4"/>
      <dgm:spPr/>
    </dgm:pt>
    <dgm:pt modelId="{5ED1DE2B-01E3-43CF-86B3-9D9582249A43}" type="pres">
      <dgm:prSet presAssocID="{785D28F0-C229-417F-84DA-64F2CA742F0E}" presName="textNode" presStyleLbl="bgShp" presStyleIdx="0" presStyleCnt="4"/>
      <dgm:spPr/>
    </dgm:pt>
    <dgm:pt modelId="{DF7DB7F4-1E3E-4055-AD17-BA4D4BA5B422}" type="pres">
      <dgm:prSet presAssocID="{785D28F0-C229-417F-84DA-64F2CA742F0E}" presName="compChildNode" presStyleCnt="0"/>
      <dgm:spPr/>
    </dgm:pt>
    <dgm:pt modelId="{41A07404-8CEF-4C1E-A2C0-4D43F803B223}" type="pres">
      <dgm:prSet presAssocID="{785D28F0-C229-417F-84DA-64F2CA742F0E}" presName="theInnerList" presStyleCnt="0"/>
      <dgm:spPr/>
    </dgm:pt>
    <dgm:pt modelId="{984E36E6-FCC6-403D-9C23-8985CE6615E6}" type="pres">
      <dgm:prSet presAssocID="{A195FBE8-A0C7-43C7-87A0-3D71FCAC184B}" presName="childNode" presStyleLbl="node1" presStyleIdx="0" presStyleCnt="15" custLinFactNeighborX="-1533">
        <dgm:presLayoutVars>
          <dgm:bulletEnabled val="1"/>
        </dgm:presLayoutVars>
      </dgm:prSet>
      <dgm:spPr/>
    </dgm:pt>
    <dgm:pt modelId="{F266DBEF-D939-4F1B-BC10-93F72531499F}" type="pres">
      <dgm:prSet presAssocID="{A195FBE8-A0C7-43C7-87A0-3D71FCAC184B}" presName="aSpace2" presStyleCnt="0"/>
      <dgm:spPr/>
    </dgm:pt>
    <dgm:pt modelId="{59F622B9-36AA-4CBA-8F16-FEFE92BEC7D3}" type="pres">
      <dgm:prSet presAssocID="{BB652E3B-53D6-4D07-A800-32AEAAF2DD69}" presName="childNode" presStyleLbl="node1" presStyleIdx="1" presStyleCnt="15">
        <dgm:presLayoutVars>
          <dgm:bulletEnabled val="1"/>
        </dgm:presLayoutVars>
      </dgm:prSet>
      <dgm:spPr/>
    </dgm:pt>
    <dgm:pt modelId="{ECE629A6-2713-8F41-9D46-BB2FB743687D}" type="pres">
      <dgm:prSet presAssocID="{BB652E3B-53D6-4D07-A800-32AEAAF2DD69}" presName="aSpace2" presStyleCnt="0"/>
      <dgm:spPr/>
    </dgm:pt>
    <dgm:pt modelId="{9F0FC08E-1F66-244F-8170-860D1AF617CF}" type="pres">
      <dgm:prSet presAssocID="{96BEDDE9-71FC-454F-8367-BDEE82E96A3F}" presName="childNode" presStyleLbl="node1" presStyleIdx="2" presStyleCnt="15">
        <dgm:presLayoutVars>
          <dgm:bulletEnabled val="1"/>
        </dgm:presLayoutVars>
      </dgm:prSet>
      <dgm:spPr/>
    </dgm:pt>
    <dgm:pt modelId="{663D7D96-50DA-4B97-9CA4-03C67EA8D154}" type="pres">
      <dgm:prSet presAssocID="{785D28F0-C229-417F-84DA-64F2CA742F0E}" presName="aSpace" presStyleCnt="0"/>
      <dgm:spPr/>
    </dgm:pt>
    <dgm:pt modelId="{671D5926-CB60-4105-8043-64503D875773}" type="pres">
      <dgm:prSet presAssocID="{C68C2FB1-7088-412C-96C2-5768C6939E15}" presName="compNode" presStyleCnt="0"/>
      <dgm:spPr/>
    </dgm:pt>
    <dgm:pt modelId="{BE5A2188-BBCE-4972-9F52-2C8F5AE3B57F}" type="pres">
      <dgm:prSet presAssocID="{C68C2FB1-7088-412C-96C2-5768C6939E15}" presName="aNode" presStyleLbl="bgShp" presStyleIdx="1" presStyleCnt="4"/>
      <dgm:spPr/>
    </dgm:pt>
    <dgm:pt modelId="{86BA2902-A55F-4BF0-B0F9-56809754F2FA}" type="pres">
      <dgm:prSet presAssocID="{C68C2FB1-7088-412C-96C2-5768C6939E15}" presName="textNode" presStyleLbl="bgShp" presStyleIdx="1" presStyleCnt="4"/>
      <dgm:spPr/>
    </dgm:pt>
    <dgm:pt modelId="{5185E85C-2E28-4041-A0C4-E12378C53264}" type="pres">
      <dgm:prSet presAssocID="{C68C2FB1-7088-412C-96C2-5768C6939E15}" presName="compChildNode" presStyleCnt="0"/>
      <dgm:spPr/>
    </dgm:pt>
    <dgm:pt modelId="{97DCDE58-5EBA-4DC6-8B08-A96E13A3D543}" type="pres">
      <dgm:prSet presAssocID="{C68C2FB1-7088-412C-96C2-5768C6939E15}" presName="theInnerList" presStyleCnt="0"/>
      <dgm:spPr/>
    </dgm:pt>
    <dgm:pt modelId="{E0584857-0D0E-4CE8-9FE5-B50BF2E7F84E}" type="pres">
      <dgm:prSet presAssocID="{FA88D103-2A16-44F4-8E66-C53BFAABF96F}" presName="childNode" presStyleLbl="node1" presStyleIdx="3" presStyleCnt="15">
        <dgm:presLayoutVars>
          <dgm:bulletEnabled val="1"/>
        </dgm:presLayoutVars>
      </dgm:prSet>
      <dgm:spPr/>
    </dgm:pt>
    <dgm:pt modelId="{4A73EEB5-C1D2-4D07-A7FF-51E2A8C47969}" type="pres">
      <dgm:prSet presAssocID="{C68C2FB1-7088-412C-96C2-5768C6939E15}" presName="aSpace" presStyleCnt="0"/>
      <dgm:spPr/>
    </dgm:pt>
    <dgm:pt modelId="{E0874072-3282-45F6-9AD9-3FE242404D62}" type="pres">
      <dgm:prSet presAssocID="{28458FB2-1555-435D-B941-49BB5970BC3D}" presName="compNode" presStyleCnt="0"/>
      <dgm:spPr/>
    </dgm:pt>
    <dgm:pt modelId="{B1E82609-C3D5-4CD6-AD76-D0F5E866AB17}" type="pres">
      <dgm:prSet presAssocID="{28458FB2-1555-435D-B941-49BB5970BC3D}" presName="aNode" presStyleLbl="bgShp" presStyleIdx="2" presStyleCnt="4" custLinFactNeighborX="2881"/>
      <dgm:spPr/>
    </dgm:pt>
    <dgm:pt modelId="{64519E0C-0CBD-43A1-B8D7-A20EFEC8F103}" type="pres">
      <dgm:prSet presAssocID="{28458FB2-1555-435D-B941-49BB5970BC3D}" presName="textNode" presStyleLbl="bgShp" presStyleIdx="2" presStyleCnt="4"/>
      <dgm:spPr/>
    </dgm:pt>
    <dgm:pt modelId="{5270E5D5-2A1A-4C63-B351-8D4E9D565E29}" type="pres">
      <dgm:prSet presAssocID="{28458FB2-1555-435D-B941-49BB5970BC3D}" presName="compChildNode" presStyleCnt="0"/>
      <dgm:spPr/>
    </dgm:pt>
    <dgm:pt modelId="{7E37361A-A578-4438-A61B-191D8ABC4F66}" type="pres">
      <dgm:prSet presAssocID="{28458FB2-1555-435D-B941-49BB5970BC3D}" presName="theInnerList" presStyleCnt="0"/>
      <dgm:spPr/>
    </dgm:pt>
    <dgm:pt modelId="{70E7E48E-2265-45D3-97D2-92FADA8EED0F}" type="pres">
      <dgm:prSet presAssocID="{599EC2A3-5B1B-47BF-A8A4-541F43542213}" presName="childNode" presStyleLbl="node1" presStyleIdx="4" presStyleCnt="15" custScaleY="76984" custLinFactY="85283" custLinFactNeighborX="-511" custLinFactNeighborY="100000">
        <dgm:presLayoutVars>
          <dgm:bulletEnabled val="1"/>
        </dgm:presLayoutVars>
      </dgm:prSet>
      <dgm:spPr/>
    </dgm:pt>
    <dgm:pt modelId="{DF1E0491-1D69-494E-BC6E-F34717CB6188}" type="pres">
      <dgm:prSet presAssocID="{599EC2A3-5B1B-47BF-A8A4-541F43542213}" presName="aSpace2" presStyleCnt="0"/>
      <dgm:spPr/>
    </dgm:pt>
    <dgm:pt modelId="{B7B1D589-2E89-4DBD-990D-FD47AC30A94C}" type="pres">
      <dgm:prSet presAssocID="{A863B5AA-7306-40E5-BB03-608816440598}" presName="childNode" presStyleLbl="node1" presStyleIdx="5" presStyleCnt="15" custScaleY="117758" custLinFactY="97414" custLinFactNeighborX="224" custLinFactNeighborY="100000">
        <dgm:presLayoutVars>
          <dgm:bulletEnabled val="1"/>
        </dgm:presLayoutVars>
      </dgm:prSet>
      <dgm:spPr/>
    </dgm:pt>
    <dgm:pt modelId="{0A597FC4-4CB3-4712-9503-7D90D1FBFFFD}" type="pres">
      <dgm:prSet presAssocID="{A863B5AA-7306-40E5-BB03-608816440598}" presName="aSpace2" presStyleCnt="0"/>
      <dgm:spPr/>
    </dgm:pt>
    <dgm:pt modelId="{F7FAB534-63C0-E443-896F-D1CB64786131}" type="pres">
      <dgm:prSet presAssocID="{BE45C8E1-6B77-9842-BDF3-F757B30BAA0D}" presName="childNode" presStyleLbl="node1" presStyleIdx="6" presStyleCnt="15" custLinFactY="100000" custLinFactNeighborX="-224" custLinFactNeighborY="125487">
        <dgm:presLayoutVars>
          <dgm:bulletEnabled val="1"/>
        </dgm:presLayoutVars>
      </dgm:prSet>
      <dgm:spPr/>
    </dgm:pt>
    <dgm:pt modelId="{7423D71E-E5C3-F54C-AE39-276BF19EC40D}" type="pres">
      <dgm:prSet presAssocID="{BE45C8E1-6B77-9842-BDF3-F757B30BAA0D}" presName="aSpace2" presStyleCnt="0"/>
      <dgm:spPr/>
    </dgm:pt>
    <dgm:pt modelId="{746DD393-AB3B-40F8-80DA-BCA4A30B9F26}" type="pres">
      <dgm:prSet presAssocID="{D84AAF9C-60A9-4AC0-AA07-526414AE9FFE}" presName="childNode" presStyleLbl="node1" presStyleIdx="7" presStyleCnt="15" custLinFactY="100000" custLinFactNeighborX="399" custLinFactNeighborY="139592">
        <dgm:presLayoutVars>
          <dgm:bulletEnabled val="1"/>
        </dgm:presLayoutVars>
      </dgm:prSet>
      <dgm:spPr/>
    </dgm:pt>
    <dgm:pt modelId="{F8DBAE02-9B76-6C44-9171-53A866C6B2A8}" type="pres">
      <dgm:prSet presAssocID="{D84AAF9C-60A9-4AC0-AA07-526414AE9FFE}" presName="aSpace2" presStyleCnt="0"/>
      <dgm:spPr/>
    </dgm:pt>
    <dgm:pt modelId="{B56FF270-1941-A14E-A40C-FBA2BF05BBEB}" type="pres">
      <dgm:prSet presAssocID="{BDE5A831-7E12-C94B-A69B-E1EE9186263E}" presName="childNode" presStyleLbl="node1" presStyleIdx="8" presStyleCnt="15" custScaleY="51575" custLinFactY="100000" custLinFactNeighborX="861" custLinFactNeighborY="181886">
        <dgm:presLayoutVars>
          <dgm:bulletEnabled val="1"/>
        </dgm:presLayoutVars>
      </dgm:prSet>
      <dgm:spPr/>
    </dgm:pt>
    <dgm:pt modelId="{34BF3F56-C30B-0540-803C-8B2CBC5BCE4E}" type="pres">
      <dgm:prSet presAssocID="{BDE5A831-7E12-C94B-A69B-E1EE9186263E}" presName="aSpace2" presStyleCnt="0"/>
      <dgm:spPr/>
    </dgm:pt>
    <dgm:pt modelId="{BCAEB101-6B57-2847-930F-2DB65BA715CB}" type="pres">
      <dgm:prSet presAssocID="{A23519B9-7575-F748-8BD8-76B4AE83860A}" presName="childNode" presStyleLbl="node1" presStyleIdx="9" presStyleCnt="15" custLinFactY="-472373" custLinFactNeighborY="-500000">
        <dgm:presLayoutVars>
          <dgm:bulletEnabled val="1"/>
        </dgm:presLayoutVars>
      </dgm:prSet>
      <dgm:spPr/>
    </dgm:pt>
    <dgm:pt modelId="{B56DABE4-F7AB-4F0A-8854-474F8F1DF245}" type="pres">
      <dgm:prSet presAssocID="{28458FB2-1555-435D-B941-49BB5970BC3D}" presName="aSpace" presStyleCnt="0"/>
      <dgm:spPr/>
    </dgm:pt>
    <dgm:pt modelId="{DF221D90-9C7A-4F97-95F2-507D7789FB70}" type="pres">
      <dgm:prSet presAssocID="{3252BFDB-27B6-40F6-8973-27301BD0323B}" presName="compNode" presStyleCnt="0"/>
      <dgm:spPr/>
    </dgm:pt>
    <dgm:pt modelId="{F055861F-AA59-4BCD-A6D0-320F1154DD12}" type="pres">
      <dgm:prSet presAssocID="{3252BFDB-27B6-40F6-8973-27301BD0323B}" presName="aNode" presStyleLbl="bgShp" presStyleIdx="3" presStyleCnt="4"/>
      <dgm:spPr/>
    </dgm:pt>
    <dgm:pt modelId="{7D4A87CF-D3F1-4B92-82E4-B1985D7CAE79}" type="pres">
      <dgm:prSet presAssocID="{3252BFDB-27B6-40F6-8973-27301BD0323B}" presName="textNode" presStyleLbl="bgShp" presStyleIdx="3" presStyleCnt="4"/>
      <dgm:spPr/>
    </dgm:pt>
    <dgm:pt modelId="{40E32436-A88A-44EE-8E77-4583F1CF4B1C}" type="pres">
      <dgm:prSet presAssocID="{3252BFDB-27B6-40F6-8973-27301BD0323B}" presName="compChildNode" presStyleCnt="0"/>
      <dgm:spPr/>
    </dgm:pt>
    <dgm:pt modelId="{1E1D67B5-ADF1-4BE5-B6C8-A839774D30CE}" type="pres">
      <dgm:prSet presAssocID="{3252BFDB-27B6-40F6-8973-27301BD0323B}" presName="theInnerList" presStyleCnt="0"/>
      <dgm:spPr/>
    </dgm:pt>
    <dgm:pt modelId="{05E1A145-AD7C-40EA-BE77-77755BA2C7EB}" type="pres">
      <dgm:prSet presAssocID="{61888073-47FF-476A-981B-CAD6FBB76CCC}" presName="childNode" presStyleLbl="node1" presStyleIdx="10" presStyleCnt="15">
        <dgm:presLayoutVars>
          <dgm:bulletEnabled val="1"/>
        </dgm:presLayoutVars>
      </dgm:prSet>
      <dgm:spPr/>
    </dgm:pt>
    <dgm:pt modelId="{4007051A-F798-474A-A91E-9DF85AB0E57B}" type="pres">
      <dgm:prSet presAssocID="{61888073-47FF-476A-981B-CAD6FBB76CCC}" presName="aSpace2" presStyleCnt="0"/>
      <dgm:spPr/>
    </dgm:pt>
    <dgm:pt modelId="{095FA340-B096-BE4F-80DF-7D6FD1638102}" type="pres">
      <dgm:prSet presAssocID="{95F545CF-41CF-0648-ABF8-3CA11D255BFB}" presName="childNode" presStyleLbl="node1" presStyleIdx="11" presStyleCnt="15">
        <dgm:presLayoutVars>
          <dgm:bulletEnabled val="1"/>
        </dgm:presLayoutVars>
      </dgm:prSet>
      <dgm:spPr/>
    </dgm:pt>
    <dgm:pt modelId="{6057C6BC-0D82-1E42-A3FA-283A2C4DB899}" type="pres">
      <dgm:prSet presAssocID="{95F545CF-41CF-0648-ABF8-3CA11D255BFB}" presName="aSpace2" presStyleCnt="0"/>
      <dgm:spPr/>
    </dgm:pt>
    <dgm:pt modelId="{E0FA16C4-7BA9-484A-B794-34966943DA8F}" type="pres">
      <dgm:prSet presAssocID="{0D8F6758-32C5-7446-A75B-69FCA16A48D0}" presName="childNode" presStyleLbl="node1" presStyleIdx="12" presStyleCnt="15">
        <dgm:presLayoutVars>
          <dgm:bulletEnabled val="1"/>
        </dgm:presLayoutVars>
      </dgm:prSet>
      <dgm:spPr/>
    </dgm:pt>
    <dgm:pt modelId="{93E204CE-A97B-2F4D-A9A4-17E6129B96E4}" type="pres">
      <dgm:prSet presAssocID="{0D8F6758-32C5-7446-A75B-69FCA16A48D0}" presName="aSpace2" presStyleCnt="0"/>
      <dgm:spPr/>
    </dgm:pt>
    <dgm:pt modelId="{27069AFF-88E1-4EB9-B9BE-5E19BE05E521}" type="pres">
      <dgm:prSet presAssocID="{762293AC-E49F-43A6-9B6F-2E9DFE79ABF4}" presName="childNode" presStyleLbl="node1" presStyleIdx="13" presStyleCnt="15">
        <dgm:presLayoutVars>
          <dgm:bulletEnabled val="1"/>
        </dgm:presLayoutVars>
      </dgm:prSet>
      <dgm:spPr/>
    </dgm:pt>
    <dgm:pt modelId="{A0227C8D-5F37-4486-A979-C55FFDC0CA64}" type="pres">
      <dgm:prSet presAssocID="{762293AC-E49F-43A6-9B6F-2E9DFE79ABF4}" presName="aSpace2" presStyleCnt="0"/>
      <dgm:spPr/>
    </dgm:pt>
    <dgm:pt modelId="{F1B2665C-682A-4F71-ACE5-146F28EF34E5}" type="pres">
      <dgm:prSet presAssocID="{60C7C8F7-94BC-4B4A-8C7A-07A377F0A0ED}" presName="childNode" presStyleLbl="node1" presStyleIdx="14" presStyleCnt="15">
        <dgm:presLayoutVars>
          <dgm:bulletEnabled val="1"/>
        </dgm:presLayoutVars>
      </dgm:prSet>
      <dgm:spPr/>
    </dgm:pt>
  </dgm:ptLst>
  <dgm:cxnLst>
    <dgm:cxn modelId="{BFC43209-2A94-4476-A457-2311CF2162E0}" type="presOf" srcId="{5A913331-6EFE-4D67-ABE2-616375E65E0C}" destId="{984E36E6-FCC6-403D-9C23-8985CE6615E6}" srcOrd="0" destOrd="3" presId="urn:microsoft.com/office/officeart/2005/8/layout/lProcess2"/>
    <dgm:cxn modelId="{D7A9C60C-2FD4-4BF8-BB9F-05009C617A08}" srcId="{A195FBE8-A0C7-43C7-87A0-3D71FCAC184B}" destId="{0682020C-60E3-4042-8A52-DB105A0B0D5E}" srcOrd="0" destOrd="0" parTransId="{A22DEC04-0924-4741-B92C-ECA89262DECE}" sibTransId="{54D7CF6A-A290-409E-8AD2-0DF1E462711E}"/>
    <dgm:cxn modelId="{F204790D-C716-4B5F-B1EA-29E8224AE8D1}" srcId="{C68C2FB1-7088-412C-96C2-5768C6939E15}" destId="{FA88D103-2A16-44F4-8E66-C53BFAABF96F}" srcOrd="0" destOrd="0" parTransId="{ADE242E4-ACEF-43C0-8D9F-7AA405181590}" sibTransId="{7B9DDEDD-A86E-4F3F-9C84-41C8B5C54B2D}"/>
    <dgm:cxn modelId="{4AA27D0D-E84F-B749-8089-68A31D0D36C9}" srcId="{3252BFDB-27B6-40F6-8973-27301BD0323B}" destId="{95F545CF-41CF-0648-ABF8-3CA11D255BFB}" srcOrd="1" destOrd="0" parTransId="{15F56233-AD01-E34B-8590-7D0A1B2E619C}" sibTransId="{E73F3DAD-53A4-6B42-87E4-28B6D09F9484}"/>
    <dgm:cxn modelId="{5E71F617-4184-8A4B-BFB0-ED48661972A0}" srcId="{28458FB2-1555-435D-B941-49BB5970BC3D}" destId="{A23519B9-7575-F748-8BD8-76B4AE83860A}" srcOrd="5" destOrd="0" parTransId="{8950B255-1749-A24E-9147-2D33A723C3AA}" sibTransId="{ECFFCD7B-9BF7-9A49-ABB0-0266EF1EB62A}"/>
    <dgm:cxn modelId="{C5006C33-8674-4557-BA78-2D3D87113DB1}" srcId="{198CFBC3-B4F9-487F-AFB9-197BDE400E3F}" destId="{C68C2FB1-7088-412C-96C2-5768C6939E15}" srcOrd="1" destOrd="0" parTransId="{74E611EA-236C-4AFE-9910-B5AD55CD7FAE}" sibTransId="{8FA4FE59-4403-49B9-85A7-889502C9F42D}"/>
    <dgm:cxn modelId="{EFA6A738-E46D-EE4F-98DA-1AEEB9E5D264}" type="presOf" srcId="{96BEDDE9-71FC-454F-8367-BDEE82E96A3F}" destId="{9F0FC08E-1F66-244F-8170-860D1AF617CF}" srcOrd="0" destOrd="0" presId="urn:microsoft.com/office/officeart/2005/8/layout/lProcess2"/>
    <dgm:cxn modelId="{65070E39-6D8A-408F-8077-FC1F84D33C75}" srcId="{198CFBC3-B4F9-487F-AFB9-197BDE400E3F}" destId="{28458FB2-1555-435D-B941-49BB5970BC3D}" srcOrd="2" destOrd="0" parTransId="{9C613142-F86E-46CC-B996-8696A7C46ECA}" sibTransId="{D9830C12-8E3E-499D-8A3D-53F537788086}"/>
    <dgm:cxn modelId="{185F7739-9A5D-4933-91F8-A3AF98B31F13}" type="presOf" srcId="{C68C2FB1-7088-412C-96C2-5768C6939E15}" destId="{86BA2902-A55F-4BF0-B0F9-56809754F2FA}" srcOrd="1" destOrd="0" presId="urn:microsoft.com/office/officeart/2005/8/layout/lProcess2"/>
    <dgm:cxn modelId="{EC2E713A-2DB8-4FC3-8002-B07082D64862}" type="presOf" srcId="{A863B5AA-7306-40E5-BB03-608816440598}" destId="{B7B1D589-2E89-4DBD-990D-FD47AC30A94C}" srcOrd="0" destOrd="0" presId="urn:microsoft.com/office/officeart/2005/8/layout/lProcess2"/>
    <dgm:cxn modelId="{E3F02D3C-BE09-244D-8618-1F4079299D26}" type="presOf" srcId="{0D8F6758-32C5-7446-A75B-69FCA16A48D0}" destId="{E0FA16C4-7BA9-484A-B794-34966943DA8F}" srcOrd="0" destOrd="0" presId="urn:microsoft.com/office/officeart/2005/8/layout/lProcess2"/>
    <dgm:cxn modelId="{A2321A3F-42DE-814F-B473-ABB79BA891FE}" srcId="{785D28F0-C229-417F-84DA-64F2CA742F0E}" destId="{96BEDDE9-71FC-454F-8367-BDEE82E96A3F}" srcOrd="2" destOrd="0" parTransId="{4090E204-98FA-E042-90FA-17B702FCB3BA}" sibTransId="{9D48F5FB-949F-EB4A-94C4-BFBBB096D739}"/>
    <dgm:cxn modelId="{7CE50442-BAB2-4718-8EF2-0B4609BF7827}" type="presOf" srcId="{28458FB2-1555-435D-B941-49BB5970BC3D}" destId="{B1E82609-C3D5-4CD6-AD76-D0F5E866AB17}" srcOrd="0" destOrd="0" presId="urn:microsoft.com/office/officeart/2005/8/layout/lProcess2"/>
    <dgm:cxn modelId="{1670B743-ACC3-8D41-86B4-E87925D7296E}" type="presOf" srcId="{A23519B9-7575-F748-8BD8-76B4AE83860A}" destId="{BCAEB101-6B57-2847-930F-2DB65BA715CB}" srcOrd="0" destOrd="0" presId="urn:microsoft.com/office/officeart/2005/8/layout/lProcess2"/>
    <dgm:cxn modelId="{51D11B4A-E9EB-491B-8D89-B690C5D0DF93}" srcId="{785D28F0-C229-417F-84DA-64F2CA742F0E}" destId="{A195FBE8-A0C7-43C7-87A0-3D71FCAC184B}" srcOrd="0" destOrd="0" parTransId="{FBD49AB6-4ACA-4980-AEB4-1D28CAA5721F}" sibTransId="{7278B09B-3F0C-4F72-94CF-4C11323B5243}"/>
    <dgm:cxn modelId="{4B770B4B-88AC-44AC-BA75-541F946A702F}" type="presOf" srcId="{28458FB2-1555-435D-B941-49BB5970BC3D}" destId="{64519E0C-0CBD-43A1-B8D7-A20EFEC8F103}" srcOrd="1" destOrd="0" presId="urn:microsoft.com/office/officeart/2005/8/layout/lProcess2"/>
    <dgm:cxn modelId="{4525EB50-B97C-46C4-AFB2-724840BBDCC8}" srcId="{28458FB2-1555-435D-B941-49BB5970BC3D}" destId="{A863B5AA-7306-40E5-BB03-608816440598}" srcOrd="1" destOrd="0" parTransId="{207D340F-7D2C-4C78-A4CC-572AF246C32D}" sibTransId="{C2554957-202E-4E21-AC0D-336D34396A45}"/>
    <dgm:cxn modelId="{EC682951-24A7-2D46-969A-E0A71EFBC6FC}" srcId="{28458FB2-1555-435D-B941-49BB5970BC3D}" destId="{BDE5A831-7E12-C94B-A69B-E1EE9186263E}" srcOrd="4" destOrd="0" parTransId="{F77B556E-ACF7-114C-8354-FEF93B48B64E}" sibTransId="{2CB691B0-23AC-5A47-A808-1D47CD77DAE8}"/>
    <dgm:cxn modelId="{A475CA54-AE47-4C89-9F8B-1B1708A66B37}" type="presOf" srcId="{599EC2A3-5B1B-47BF-A8A4-541F43542213}" destId="{70E7E48E-2265-45D3-97D2-92FADA8EED0F}" srcOrd="0" destOrd="0" presId="urn:microsoft.com/office/officeart/2005/8/layout/lProcess2"/>
    <dgm:cxn modelId="{B20B2555-7440-4C01-9677-EE4DA225BD42}" type="presOf" srcId="{A03F7C92-62AF-4F0E-8316-CE0A26937C00}" destId="{984E36E6-FCC6-403D-9C23-8985CE6615E6}" srcOrd="0" destOrd="2" presId="urn:microsoft.com/office/officeart/2005/8/layout/lProcess2"/>
    <dgm:cxn modelId="{3732765B-6D77-B54C-A98C-EA692D8A3234}" type="presOf" srcId="{95F545CF-41CF-0648-ABF8-3CA11D255BFB}" destId="{095FA340-B096-BE4F-80DF-7D6FD1638102}" srcOrd="0" destOrd="0" presId="urn:microsoft.com/office/officeart/2005/8/layout/lProcess2"/>
    <dgm:cxn modelId="{612CEE66-80CC-4D88-A3B0-18A53F36D75C}" type="presOf" srcId="{D84AAF9C-60A9-4AC0-AA07-526414AE9FFE}" destId="{746DD393-AB3B-40F8-80DA-BCA4A30B9F26}" srcOrd="0" destOrd="0" presId="urn:microsoft.com/office/officeart/2005/8/layout/lProcess2"/>
    <dgm:cxn modelId="{99D90768-71FE-4451-AC7C-F785B2F27873}" type="presOf" srcId="{61888073-47FF-476A-981B-CAD6FBB76CCC}" destId="{05E1A145-AD7C-40EA-BE77-77755BA2C7EB}" srcOrd="0" destOrd="0" presId="urn:microsoft.com/office/officeart/2005/8/layout/lProcess2"/>
    <dgm:cxn modelId="{490E006C-500C-4E51-88C4-C41AAAA79F4B}" srcId="{A195FBE8-A0C7-43C7-87A0-3D71FCAC184B}" destId="{A03F7C92-62AF-4F0E-8316-CE0A26937C00}" srcOrd="1" destOrd="0" parTransId="{3750F514-0458-4008-8873-766023B25CC1}" sibTransId="{F94DBAEC-261B-49BB-AA83-53B70EFD0B0D}"/>
    <dgm:cxn modelId="{810A037C-884F-48EE-8B0C-EB6695E6D2FB}" type="presOf" srcId="{198CFBC3-B4F9-487F-AFB9-197BDE400E3F}" destId="{F72CDD2D-83D4-43AA-983A-0DF4249E72E3}" srcOrd="0" destOrd="0" presId="urn:microsoft.com/office/officeart/2005/8/layout/lProcess2"/>
    <dgm:cxn modelId="{170B357E-EB77-48A0-B1EE-B2331E1AC0E3}" srcId="{3252BFDB-27B6-40F6-8973-27301BD0323B}" destId="{60C7C8F7-94BC-4B4A-8C7A-07A377F0A0ED}" srcOrd="4" destOrd="0" parTransId="{36DECD29-5037-42C0-A848-6FF7D70681D3}" sibTransId="{4BE70F55-4B1E-44F3-B06D-1A78DBB89B3A}"/>
    <dgm:cxn modelId="{14CDEA8A-C013-4ECB-8E4F-CD3077D314DD}" srcId="{28458FB2-1555-435D-B941-49BB5970BC3D}" destId="{599EC2A3-5B1B-47BF-A8A4-541F43542213}" srcOrd="0" destOrd="0" parTransId="{B61568B5-064D-4275-8EB3-E6E9B7DF9A1B}" sibTransId="{2BC841F4-2139-49F4-9B23-F876378FC536}"/>
    <dgm:cxn modelId="{1EBDB58B-5463-4B62-9692-439C4F7175D4}" type="presOf" srcId="{FA88D103-2A16-44F4-8E66-C53BFAABF96F}" destId="{E0584857-0D0E-4CE8-9FE5-B50BF2E7F84E}" srcOrd="0" destOrd="0" presId="urn:microsoft.com/office/officeart/2005/8/layout/lProcess2"/>
    <dgm:cxn modelId="{5302FF99-B94E-42D0-935F-47FC7EB480BE}" srcId="{198CFBC3-B4F9-487F-AFB9-197BDE400E3F}" destId="{3252BFDB-27B6-40F6-8973-27301BD0323B}" srcOrd="3" destOrd="0" parTransId="{ED899030-A21D-4E78-A209-27B98ACA7FD4}" sibTransId="{CC0AE028-5602-4F6C-8F5B-5078AB629091}"/>
    <dgm:cxn modelId="{CBE0BC9E-51DA-4282-A664-95FEC535ED83}" type="presOf" srcId="{3252BFDB-27B6-40F6-8973-27301BD0323B}" destId="{F055861F-AA59-4BCD-A6D0-320F1154DD12}" srcOrd="0" destOrd="0" presId="urn:microsoft.com/office/officeart/2005/8/layout/lProcess2"/>
    <dgm:cxn modelId="{C1E27EA3-B03F-4D80-A5F9-964DCBE69301}" type="presOf" srcId="{762293AC-E49F-43A6-9B6F-2E9DFE79ABF4}" destId="{27069AFF-88E1-4EB9-B9BE-5E19BE05E521}" srcOrd="0" destOrd="0" presId="urn:microsoft.com/office/officeart/2005/8/layout/lProcess2"/>
    <dgm:cxn modelId="{FEDFEEA7-21CE-4F6D-B5B6-9428B83374E7}" srcId="{3252BFDB-27B6-40F6-8973-27301BD0323B}" destId="{61888073-47FF-476A-981B-CAD6FBB76CCC}" srcOrd="0" destOrd="0" parTransId="{0B8EE67C-6B6E-423E-A12F-92D9CAF633CB}" sibTransId="{4BF0A7F0-3FF2-4D36-9A24-23545BB27930}"/>
    <dgm:cxn modelId="{23CBE0A9-8264-418A-B387-FF534C4F3D6A}" type="presOf" srcId="{C68C2FB1-7088-412C-96C2-5768C6939E15}" destId="{BE5A2188-BBCE-4972-9F52-2C8F5AE3B57F}" srcOrd="0" destOrd="0" presId="urn:microsoft.com/office/officeart/2005/8/layout/lProcess2"/>
    <dgm:cxn modelId="{45B1F8AC-5A9D-ED46-AC5C-B10692B5D096}" srcId="{28458FB2-1555-435D-B941-49BB5970BC3D}" destId="{BE45C8E1-6B77-9842-BDF3-F757B30BAA0D}" srcOrd="2" destOrd="0" parTransId="{E61A7F86-7425-8842-934B-AA512B5C312B}" sibTransId="{D59275C1-D287-5B4F-9CEC-1F5AA1718006}"/>
    <dgm:cxn modelId="{8A53A8B9-E568-4409-AA74-4F4B003CB043}" type="presOf" srcId="{0682020C-60E3-4042-8A52-DB105A0B0D5E}" destId="{984E36E6-FCC6-403D-9C23-8985CE6615E6}" srcOrd="0" destOrd="1" presId="urn:microsoft.com/office/officeart/2005/8/layout/lProcess2"/>
    <dgm:cxn modelId="{A3F2EFD7-7894-488C-BBEB-BB8EA0ED0579}" srcId="{3252BFDB-27B6-40F6-8973-27301BD0323B}" destId="{762293AC-E49F-43A6-9B6F-2E9DFE79ABF4}" srcOrd="3" destOrd="0" parTransId="{00483A1A-1CE2-4671-BE24-49BC8F83EF1B}" sibTransId="{6B7F6AF9-9F6A-468F-BAAB-8DF52CA80C83}"/>
    <dgm:cxn modelId="{EFA5C0DF-1768-AC4B-92E1-79653ECD22E8}" type="presOf" srcId="{BE45C8E1-6B77-9842-BDF3-F757B30BAA0D}" destId="{F7FAB534-63C0-E443-896F-D1CB64786131}" srcOrd="0" destOrd="0" presId="urn:microsoft.com/office/officeart/2005/8/layout/lProcess2"/>
    <dgm:cxn modelId="{780255E3-053D-4A8D-B280-49BA280A4FBE}" type="presOf" srcId="{A195FBE8-A0C7-43C7-87A0-3D71FCAC184B}" destId="{984E36E6-FCC6-403D-9C23-8985CE6615E6}" srcOrd="0" destOrd="0" presId="urn:microsoft.com/office/officeart/2005/8/layout/lProcess2"/>
    <dgm:cxn modelId="{2B04A3E6-548A-4176-A816-EB27827B2750}" srcId="{A195FBE8-A0C7-43C7-87A0-3D71FCAC184B}" destId="{5A913331-6EFE-4D67-ABE2-616375E65E0C}" srcOrd="2" destOrd="0" parTransId="{1754AEFC-2024-47E9-ADBE-EBBD0C786787}" sibTransId="{AF7BC13E-10E8-47A9-A016-CF47E8D10C43}"/>
    <dgm:cxn modelId="{2E54E1EA-A89F-4A00-90B5-86011F9172AB}" srcId="{785D28F0-C229-417F-84DA-64F2CA742F0E}" destId="{BB652E3B-53D6-4D07-A800-32AEAAF2DD69}" srcOrd="1" destOrd="0" parTransId="{6658147E-72E9-4B51-B8F5-9B9C3B92CA66}" sibTransId="{FC5B3518-82D2-41E0-BD0F-8E7E2124D6F8}"/>
    <dgm:cxn modelId="{447422EB-12A5-496C-8987-4AD3E7F34DA9}" srcId="{28458FB2-1555-435D-B941-49BB5970BC3D}" destId="{D84AAF9C-60A9-4AC0-AA07-526414AE9FFE}" srcOrd="3" destOrd="0" parTransId="{474D35BB-5069-4E5A-9813-92B51E10050D}" sibTransId="{72C713C5-70FD-4533-8CE7-A6A1989D85BE}"/>
    <dgm:cxn modelId="{6795A6EB-09E0-40FD-8ADB-3DADF5AB6AAC}" type="presOf" srcId="{785D28F0-C229-417F-84DA-64F2CA742F0E}" destId="{5ED1DE2B-01E3-43CF-86B3-9D9582249A43}" srcOrd="1" destOrd="0" presId="urn:microsoft.com/office/officeart/2005/8/layout/lProcess2"/>
    <dgm:cxn modelId="{784883EF-2619-47D5-BF4A-41C4C8EE30C2}" srcId="{198CFBC3-B4F9-487F-AFB9-197BDE400E3F}" destId="{785D28F0-C229-417F-84DA-64F2CA742F0E}" srcOrd="0" destOrd="0" parTransId="{D170F2B9-A5B5-4870-A071-79C62FD5829C}" sibTransId="{25D94EDD-3475-4464-8972-1052AA1E5C01}"/>
    <dgm:cxn modelId="{3B81ABF3-8A2B-4E77-9108-EB73A8663E3F}" type="presOf" srcId="{785D28F0-C229-417F-84DA-64F2CA742F0E}" destId="{6700A3AD-A4CD-4270-A862-E5A3D25973CD}" srcOrd="0" destOrd="0" presId="urn:microsoft.com/office/officeart/2005/8/layout/lProcess2"/>
    <dgm:cxn modelId="{117CA7F5-4CA7-495F-9DD0-3DDB41C8EA6B}" type="presOf" srcId="{60C7C8F7-94BC-4B4A-8C7A-07A377F0A0ED}" destId="{F1B2665C-682A-4F71-ACE5-146F28EF34E5}" srcOrd="0" destOrd="0" presId="urn:microsoft.com/office/officeart/2005/8/layout/lProcess2"/>
    <dgm:cxn modelId="{EB4727FA-880D-F94B-A3E6-777CF17789E8}" srcId="{3252BFDB-27B6-40F6-8973-27301BD0323B}" destId="{0D8F6758-32C5-7446-A75B-69FCA16A48D0}" srcOrd="2" destOrd="0" parTransId="{824FB7D8-55ED-624D-934F-B91CA4C70E22}" sibTransId="{ED6E6387-8B94-0948-A3BF-0AAF6318CF6B}"/>
    <dgm:cxn modelId="{2D6036FB-FB88-40D2-A18D-F162B0597938}" type="presOf" srcId="{3252BFDB-27B6-40F6-8973-27301BD0323B}" destId="{7D4A87CF-D3F1-4B92-82E4-B1985D7CAE79}" srcOrd="1" destOrd="0" presId="urn:microsoft.com/office/officeart/2005/8/layout/lProcess2"/>
    <dgm:cxn modelId="{B95B4BFF-D34B-DF46-AD98-4C6F342FE856}" type="presOf" srcId="{BDE5A831-7E12-C94B-A69B-E1EE9186263E}" destId="{B56FF270-1941-A14E-A40C-FBA2BF05BBEB}" srcOrd="0" destOrd="0" presId="urn:microsoft.com/office/officeart/2005/8/layout/lProcess2"/>
    <dgm:cxn modelId="{9E8AF2FF-5370-4F11-BAA5-062997D7B47E}" type="presOf" srcId="{BB652E3B-53D6-4D07-A800-32AEAAF2DD69}" destId="{59F622B9-36AA-4CBA-8F16-FEFE92BEC7D3}" srcOrd="0" destOrd="0" presId="urn:microsoft.com/office/officeart/2005/8/layout/lProcess2"/>
    <dgm:cxn modelId="{7ACD4B2C-1AEA-4813-AD42-8DED874B647A}" type="presParOf" srcId="{F72CDD2D-83D4-43AA-983A-0DF4249E72E3}" destId="{735E9025-061B-48B7-9BB7-0AC28100543C}" srcOrd="0" destOrd="0" presId="urn:microsoft.com/office/officeart/2005/8/layout/lProcess2"/>
    <dgm:cxn modelId="{6A44F8A4-04E8-4B8D-89C7-AFE9C9ED357E}" type="presParOf" srcId="{735E9025-061B-48B7-9BB7-0AC28100543C}" destId="{6700A3AD-A4CD-4270-A862-E5A3D25973CD}" srcOrd="0" destOrd="0" presId="urn:microsoft.com/office/officeart/2005/8/layout/lProcess2"/>
    <dgm:cxn modelId="{59F06861-E816-4589-B910-E5E4C0C4BA73}" type="presParOf" srcId="{735E9025-061B-48B7-9BB7-0AC28100543C}" destId="{5ED1DE2B-01E3-43CF-86B3-9D9582249A43}" srcOrd="1" destOrd="0" presId="urn:microsoft.com/office/officeart/2005/8/layout/lProcess2"/>
    <dgm:cxn modelId="{86AAD003-EF52-485D-B731-9FB9DD7AF337}" type="presParOf" srcId="{735E9025-061B-48B7-9BB7-0AC28100543C}" destId="{DF7DB7F4-1E3E-4055-AD17-BA4D4BA5B422}" srcOrd="2" destOrd="0" presId="urn:microsoft.com/office/officeart/2005/8/layout/lProcess2"/>
    <dgm:cxn modelId="{23751D9C-57D7-4388-AD00-3A03EA252374}" type="presParOf" srcId="{DF7DB7F4-1E3E-4055-AD17-BA4D4BA5B422}" destId="{41A07404-8CEF-4C1E-A2C0-4D43F803B223}" srcOrd="0" destOrd="0" presId="urn:microsoft.com/office/officeart/2005/8/layout/lProcess2"/>
    <dgm:cxn modelId="{08026769-D015-4117-8115-0F0E6D3F0D65}" type="presParOf" srcId="{41A07404-8CEF-4C1E-A2C0-4D43F803B223}" destId="{984E36E6-FCC6-403D-9C23-8985CE6615E6}" srcOrd="0" destOrd="0" presId="urn:microsoft.com/office/officeart/2005/8/layout/lProcess2"/>
    <dgm:cxn modelId="{09E3F404-3B3F-4738-B4FE-B3D0C08A5BAB}" type="presParOf" srcId="{41A07404-8CEF-4C1E-A2C0-4D43F803B223}" destId="{F266DBEF-D939-4F1B-BC10-93F72531499F}" srcOrd="1" destOrd="0" presId="urn:microsoft.com/office/officeart/2005/8/layout/lProcess2"/>
    <dgm:cxn modelId="{2C2299BD-555D-453B-98D7-8B378D43E85E}" type="presParOf" srcId="{41A07404-8CEF-4C1E-A2C0-4D43F803B223}" destId="{59F622B9-36AA-4CBA-8F16-FEFE92BEC7D3}" srcOrd="2" destOrd="0" presId="urn:microsoft.com/office/officeart/2005/8/layout/lProcess2"/>
    <dgm:cxn modelId="{5AFC9154-B0CD-5A4F-89B0-2FB49C44B3F5}" type="presParOf" srcId="{41A07404-8CEF-4C1E-A2C0-4D43F803B223}" destId="{ECE629A6-2713-8F41-9D46-BB2FB743687D}" srcOrd="3" destOrd="0" presId="urn:microsoft.com/office/officeart/2005/8/layout/lProcess2"/>
    <dgm:cxn modelId="{DCBDC52E-5FD3-2B4C-8B09-D667B0076950}" type="presParOf" srcId="{41A07404-8CEF-4C1E-A2C0-4D43F803B223}" destId="{9F0FC08E-1F66-244F-8170-860D1AF617CF}" srcOrd="4" destOrd="0" presId="urn:microsoft.com/office/officeart/2005/8/layout/lProcess2"/>
    <dgm:cxn modelId="{43461955-AA50-4086-9481-B7A2D221A9C2}" type="presParOf" srcId="{F72CDD2D-83D4-43AA-983A-0DF4249E72E3}" destId="{663D7D96-50DA-4B97-9CA4-03C67EA8D154}" srcOrd="1" destOrd="0" presId="urn:microsoft.com/office/officeart/2005/8/layout/lProcess2"/>
    <dgm:cxn modelId="{BD5C2FD7-38AD-4009-8B39-FCD975F30234}" type="presParOf" srcId="{F72CDD2D-83D4-43AA-983A-0DF4249E72E3}" destId="{671D5926-CB60-4105-8043-64503D875773}" srcOrd="2" destOrd="0" presId="urn:microsoft.com/office/officeart/2005/8/layout/lProcess2"/>
    <dgm:cxn modelId="{60A95E96-39FA-4490-BE70-F61F9622C9C9}" type="presParOf" srcId="{671D5926-CB60-4105-8043-64503D875773}" destId="{BE5A2188-BBCE-4972-9F52-2C8F5AE3B57F}" srcOrd="0" destOrd="0" presId="urn:microsoft.com/office/officeart/2005/8/layout/lProcess2"/>
    <dgm:cxn modelId="{2AA137C8-EA2F-4EB6-AAF0-6B0E1716309A}" type="presParOf" srcId="{671D5926-CB60-4105-8043-64503D875773}" destId="{86BA2902-A55F-4BF0-B0F9-56809754F2FA}" srcOrd="1" destOrd="0" presId="urn:microsoft.com/office/officeart/2005/8/layout/lProcess2"/>
    <dgm:cxn modelId="{6BC30173-2815-4531-B140-934D22C9D457}" type="presParOf" srcId="{671D5926-CB60-4105-8043-64503D875773}" destId="{5185E85C-2E28-4041-A0C4-E12378C53264}" srcOrd="2" destOrd="0" presId="urn:microsoft.com/office/officeart/2005/8/layout/lProcess2"/>
    <dgm:cxn modelId="{6EB225C6-6F7E-4D07-A94F-E8BED2392365}" type="presParOf" srcId="{5185E85C-2E28-4041-A0C4-E12378C53264}" destId="{97DCDE58-5EBA-4DC6-8B08-A96E13A3D543}" srcOrd="0" destOrd="0" presId="urn:microsoft.com/office/officeart/2005/8/layout/lProcess2"/>
    <dgm:cxn modelId="{AEEA0A68-E1BC-44C1-9270-CF7D102DA407}" type="presParOf" srcId="{97DCDE58-5EBA-4DC6-8B08-A96E13A3D543}" destId="{E0584857-0D0E-4CE8-9FE5-B50BF2E7F84E}" srcOrd="0" destOrd="0" presId="urn:microsoft.com/office/officeart/2005/8/layout/lProcess2"/>
    <dgm:cxn modelId="{386E2D54-CD9F-45BC-9897-3860893408D9}" type="presParOf" srcId="{F72CDD2D-83D4-43AA-983A-0DF4249E72E3}" destId="{4A73EEB5-C1D2-4D07-A7FF-51E2A8C47969}" srcOrd="3" destOrd="0" presId="urn:microsoft.com/office/officeart/2005/8/layout/lProcess2"/>
    <dgm:cxn modelId="{088C7532-33A1-46C5-B8BB-EEB97CC7C92B}" type="presParOf" srcId="{F72CDD2D-83D4-43AA-983A-0DF4249E72E3}" destId="{E0874072-3282-45F6-9AD9-3FE242404D62}" srcOrd="4" destOrd="0" presId="urn:microsoft.com/office/officeart/2005/8/layout/lProcess2"/>
    <dgm:cxn modelId="{D9114451-CB2A-4BBC-B8B4-EA49C448C523}" type="presParOf" srcId="{E0874072-3282-45F6-9AD9-3FE242404D62}" destId="{B1E82609-C3D5-4CD6-AD76-D0F5E866AB17}" srcOrd="0" destOrd="0" presId="urn:microsoft.com/office/officeart/2005/8/layout/lProcess2"/>
    <dgm:cxn modelId="{9EE457B2-1940-4B15-8B04-8659962B67E4}" type="presParOf" srcId="{E0874072-3282-45F6-9AD9-3FE242404D62}" destId="{64519E0C-0CBD-43A1-B8D7-A20EFEC8F103}" srcOrd="1" destOrd="0" presId="urn:microsoft.com/office/officeart/2005/8/layout/lProcess2"/>
    <dgm:cxn modelId="{2F7CE648-AD27-41DE-81A0-3E0C9497495A}" type="presParOf" srcId="{E0874072-3282-45F6-9AD9-3FE242404D62}" destId="{5270E5D5-2A1A-4C63-B351-8D4E9D565E29}" srcOrd="2" destOrd="0" presId="urn:microsoft.com/office/officeart/2005/8/layout/lProcess2"/>
    <dgm:cxn modelId="{AE352240-0AC2-47F6-8E06-D561458EE58B}" type="presParOf" srcId="{5270E5D5-2A1A-4C63-B351-8D4E9D565E29}" destId="{7E37361A-A578-4438-A61B-191D8ABC4F66}" srcOrd="0" destOrd="0" presId="urn:microsoft.com/office/officeart/2005/8/layout/lProcess2"/>
    <dgm:cxn modelId="{4C8A858F-BB50-45EB-A424-D07495ED3C1D}" type="presParOf" srcId="{7E37361A-A578-4438-A61B-191D8ABC4F66}" destId="{70E7E48E-2265-45D3-97D2-92FADA8EED0F}" srcOrd="0" destOrd="0" presId="urn:microsoft.com/office/officeart/2005/8/layout/lProcess2"/>
    <dgm:cxn modelId="{657BD458-C744-41D8-A476-79299F22ABAC}" type="presParOf" srcId="{7E37361A-A578-4438-A61B-191D8ABC4F66}" destId="{DF1E0491-1D69-494E-BC6E-F34717CB6188}" srcOrd="1" destOrd="0" presId="urn:microsoft.com/office/officeart/2005/8/layout/lProcess2"/>
    <dgm:cxn modelId="{201965B1-F409-4DBC-B7A2-C3F8A6F8DB84}" type="presParOf" srcId="{7E37361A-A578-4438-A61B-191D8ABC4F66}" destId="{B7B1D589-2E89-4DBD-990D-FD47AC30A94C}" srcOrd="2" destOrd="0" presId="urn:microsoft.com/office/officeart/2005/8/layout/lProcess2"/>
    <dgm:cxn modelId="{F878D6A0-0DFA-46C7-8B36-3996E859C445}" type="presParOf" srcId="{7E37361A-A578-4438-A61B-191D8ABC4F66}" destId="{0A597FC4-4CB3-4712-9503-7D90D1FBFFFD}" srcOrd="3" destOrd="0" presId="urn:microsoft.com/office/officeart/2005/8/layout/lProcess2"/>
    <dgm:cxn modelId="{3197F660-D96F-4C41-9744-56175B7C2D5C}" type="presParOf" srcId="{7E37361A-A578-4438-A61B-191D8ABC4F66}" destId="{F7FAB534-63C0-E443-896F-D1CB64786131}" srcOrd="4" destOrd="0" presId="urn:microsoft.com/office/officeart/2005/8/layout/lProcess2"/>
    <dgm:cxn modelId="{BA92EA2D-B1D6-E345-8420-0F9A68BA683B}" type="presParOf" srcId="{7E37361A-A578-4438-A61B-191D8ABC4F66}" destId="{7423D71E-E5C3-F54C-AE39-276BF19EC40D}" srcOrd="5" destOrd="0" presId="urn:microsoft.com/office/officeart/2005/8/layout/lProcess2"/>
    <dgm:cxn modelId="{3E49C77A-1DCB-4DA0-809B-705B01C178F0}" type="presParOf" srcId="{7E37361A-A578-4438-A61B-191D8ABC4F66}" destId="{746DD393-AB3B-40F8-80DA-BCA4A30B9F26}" srcOrd="6" destOrd="0" presId="urn:microsoft.com/office/officeart/2005/8/layout/lProcess2"/>
    <dgm:cxn modelId="{143E3F2F-54CC-B242-B233-2CD1F009AC57}" type="presParOf" srcId="{7E37361A-A578-4438-A61B-191D8ABC4F66}" destId="{F8DBAE02-9B76-6C44-9171-53A866C6B2A8}" srcOrd="7" destOrd="0" presId="urn:microsoft.com/office/officeart/2005/8/layout/lProcess2"/>
    <dgm:cxn modelId="{5305BE9E-73BC-DF4C-84CA-0D32B7EDDA1E}" type="presParOf" srcId="{7E37361A-A578-4438-A61B-191D8ABC4F66}" destId="{B56FF270-1941-A14E-A40C-FBA2BF05BBEB}" srcOrd="8" destOrd="0" presId="urn:microsoft.com/office/officeart/2005/8/layout/lProcess2"/>
    <dgm:cxn modelId="{8D09FE21-46F5-B54A-A02F-8EC50BFECF2D}" type="presParOf" srcId="{7E37361A-A578-4438-A61B-191D8ABC4F66}" destId="{34BF3F56-C30B-0540-803C-8B2CBC5BCE4E}" srcOrd="9" destOrd="0" presId="urn:microsoft.com/office/officeart/2005/8/layout/lProcess2"/>
    <dgm:cxn modelId="{D49D7C8C-9BAB-0742-A65B-D34807A854C1}" type="presParOf" srcId="{7E37361A-A578-4438-A61B-191D8ABC4F66}" destId="{BCAEB101-6B57-2847-930F-2DB65BA715CB}" srcOrd="10" destOrd="0" presId="urn:microsoft.com/office/officeart/2005/8/layout/lProcess2"/>
    <dgm:cxn modelId="{525760DC-3957-4DD0-AF4B-5E86F034E88A}" type="presParOf" srcId="{F72CDD2D-83D4-43AA-983A-0DF4249E72E3}" destId="{B56DABE4-F7AB-4F0A-8854-474F8F1DF245}" srcOrd="5" destOrd="0" presId="urn:microsoft.com/office/officeart/2005/8/layout/lProcess2"/>
    <dgm:cxn modelId="{8868CF2B-5FA7-411E-B71F-4D62EC53E574}" type="presParOf" srcId="{F72CDD2D-83D4-43AA-983A-0DF4249E72E3}" destId="{DF221D90-9C7A-4F97-95F2-507D7789FB70}" srcOrd="6" destOrd="0" presId="urn:microsoft.com/office/officeart/2005/8/layout/lProcess2"/>
    <dgm:cxn modelId="{C0D6A266-F536-49F5-B5C5-67A36E021AF7}" type="presParOf" srcId="{DF221D90-9C7A-4F97-95F2-507D7789FB70}" destId="{F055861F-AA59-4BCD-A6D0-320F1154DD12}" srcOrd="0" destOrd="0" presId="urn:microsoft.com/office/officeart/2005/8/layout/lProcess2"/>
    <dgm:cxn modelId="{1BC5A42E-44BD-4923-BC1B-0723782FEB92}" type="presParOf" srcId="{DF221D90-9C7A-4F97-95F2-507D7789FB70}" destId="{7D4A87CF-D3F1-4B92-82E4-B1985D7CAE79}" srcOrd="1" destOrd="0" presId="urn:microsoft.com/office/officeart/2005/8/layout/lProcess2"/>
    <dgm:cxn modelId="{E18FAE17-3066-49E3-B5EE-DF3C8CB95A23}" type="presParOf" srcId="{DF221D90-9C7A-4F97-95F2-507D7789FB70}" destId="{40E32436-A88A-44EE-8E77-4583F1CF4B1C}" srcOrd="2" destOrd="0" presId="urn:microsoft.com/office/officeart/2005/8/layout/lProcess2"/>
    <dgm:cxn modelId="{B83EBE90-5AA1-4B46-A606-3D268B5F1AB4}" type="presParOf" srcId="{40E32436-A88A-44EE-8E77-4583F1CF4B1C}" destId="{1E1D67B5-ADF1-4BE5-B6C8-A839774D30CE}" srcOrd="0" destOrd="0" presId="urn:microsoft.com/office/officeart/2005/8/layout/lProcess2"/>
    <dgm:cxn modelId="{E7095D56-7A97-47F7-AC10-2C962012030E}" type="presParOf" srcId="{1E1D67B5-ADF1-4BE5-B6C8-A839774D30CE}" destId="{05E1A145-AD7C-40EA-BE77-77755BA2C7EB}" srcOrd="0" destOrd="0" presId="urn:microsoft.com/office/officeart/2005/8/layout/lProcess2"/>
    <dgm:cxn modelId="{333AEDF8-258A-46C4-97FE-CFF6DF18DBFF}" type="presParOf" srcId="{1E1D67B5-ADF1-4BE5-B6C8-A839774D30CE}" destId="{4007051A-F798-474A-A91E-9DF85AB0E57B}" srcOrd="1" destOrd="0" presId="urn:microsoft.com/office/officeart/2005/8/layout/lProcess2"/>
    <dgm:cxn modelId="{542C7415-E4F8-3344-A834-80A053D5E9E0}" type="presParOf" srcId="{1E1D67B5-ADF1-4BE5-B6C8-A839774D30CE}" destId="{095FA340-B096-BE4F-80DF-7D6FD1638102}" srcOrd="2" destOrd="0" presId="urn:microsoft.com/office/officeart/2005/8/layout/lProcess2"/>
    <dgm:cxn modelId="{50182660-6076-1643-8B72-D2581CB5A845}" type="presParOf" srcId="{1E1D67B5-ADF1-4BE5-B6C8-A839774D30CE}" destId="{6057C6BC-0D82-1E42-A3FA-283A2C4DB899}" srcOrd="3" destOrd="0" presId="urn:microsoft.com/office/officeart/2005/8/layout/lProcess2"/>
    <dgm:cxn modelId="{62FC9193-5EDA-D949-B690-2CB1FAF5DC9C}" type="presParOf" srcId="{1E1D67B5-ADF1-4BE5-B6C8-A839774D30CE}" destId="{E0FA16C4-7BA9-484A-B794-34966943DA8F}" srcOrd="4" destOrd="0" presId="urn:microsoft.com/office/officeart/2005/8/layout/lProcess2"/>
    <dgm:cxn modelId="{9739784F-7412-C943-A3A9-B43212BA5916}" type="presParOf" srcId="{1E1D67B5-ADF1-4BE5-B6C8-A839774D30CE}" destId="{93E204CE-A97B-2F4D-A9A4-17E6129B96E4}" srcOrd="5" destOrd="0" presId="urn:microsoft.com/office/officeart/2005/8/layout/lProcess2"/>
    <dgm:cxn modelId="{79BADA27-DB59-4271-AB3E-2C079AB08629}" type="presParOf" srcId="{1E1D67B5-ADF1-4BE5-B6C8-A839774D30CE}" destId="{27069AFF-88E1-4EB9-B9BE-5E19BE05E521}" srcOrd="6" destOrd="0" presId="urn:microsoft.com/office/officeart/2005/8/layout/lProcess2"/>
    <dgm:cxn modelId="{88203132-208D-489C-A8C2-118636E59D5D}" type="presParOf" srcId="{1E1D67B5-ADF1-4BE5-B6C8-A839774D30CE}" destId="{A0227C8D-5F37-4486-A979-C55FFDC0CA64}" srcOrd="7" destOrd="0" presId="urn:microsoft.com/office/officeart/2005/8/layout/lProcess2"/>
    <dgm:cxn modelId="{7753DB12-90C5-4BF0-AF24-4655B7CD1E7E}" type="presParOf" srcId="{1E1D67B5-ADF1-4BE5-B6C8-A839774D30CE}" destId="{F1B2665C-682A-4F71-ACE5-146F28EF34E5}"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a:hlinkClick xmlns:r="http://schemas.openxmlformats.org/officeDocument/2006/relationships" r:id="rId1"/>
            </a:rPr>
            <a:t>Educational Options Course Completion – Student Count</a:t>
          </a:r>
          <a:r>
            <a:rPr lang="en-US"/>
            <a:t> </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523D914D-FDE6-4240-A8F3-718C7D2B88CB}">
      <dgm:prSet/>
      <dgm:spPr>
        <a:ln>
          <a:solidFill>
            <a:srgbClr val="37C0BB"/>
          </a:solidFill>
        </a:ln>
      </dgm:spPr>
      <dgm:t>
        <a:bodyPr/>
        <a:lstStyle/>
        <a:p>
          <a:endParaRPr lang="en-US"/>
        </a:p>
      </dgm:t>
    </dgm:pt>
    <dgm:pt modelId="{6ED3EE30-EA4C-4B0B-B093-FE4883607317}" type="parTrans" cxnId="{CE23FEE0-EC6A-49F3-96BA-339C125C6198}">
      <dgm:prSet/>
      <dgm:spPr/>
      <dgm:t>
        <a:bodyPr/>
        <a:lstStyle/>
        <a:p>
          <a:endParaRPr lang="en-US"/>
        </a:p>
      </dgm:t>
    </dgm:pt>
    <dgm:pt modelId="{5506F93E-D563-4DA6-8662-E53509810E0E}" type="sibTrans" cxnId="{CE23FEE0-EC6A-49F3-96BA-339C125C6198}">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dgm:spPr>
        <a:xfrm>
          <a:off x="1018" y="18095"/>
          <a:ext cx="1613970" cy="432000"/>
        </a:xfrm>
        <a:prstGeom prst="roundRect">
          <a:avLst>
            <a:gd name="adj" fmla="val 10000"/>
          </a:avLst>
        </a:prstGeom>
      </dgm:spPr>
    </dgm:pt>
    <dgm:pt modelId="{01A871B4-AA96-41F9-9854-6A16387FB0F9}" type="pres">
      <dgm:prSet presAssocID="{B9516B90-F720-467C-9D0A-343B150499FC}" presName="desTx" presStyleLbl="fgAcc1" presStyleIdx="0" presStyleCnt="1" custScaleX="130831" custLinFactNeighborX="63" custLinFactNeighborY="494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24B33CB9-9108-4533-B121-72F5F3DBFB70}" type="presOf" srcId="{523D914D-FDE6-4240-A8F3-718C7D2B88CB}" destId="{01A871B4-AA96-41F9-9854-6A16387FB0F9}" srcOrd="0" destOrd="1" presId="urn:microsoft.com/office/officeart/2005/8/layout/process3"/>
    <dgm:cxn modelId="{ED5E7AD0-0A88-4674-8DE8-22AEE0FD82CE}" type="presOf" srcId="{5854CFED-34C8-49A9-840D-CFD044C71F75}" destId="{AB112317-E086-4BE3-B699-1B67A19975EA}" srcOrd="0" destOrd="0" presId="urn:microsoft.com/office/officeart/2005/8/layout/process3"/>
    <dgm:cxn modelId="{CE23FEE0-EC6A-49F3-96BA-339C125C6198}" srcId="{B9516B90-F720-467C-9D0A-343B150499FC}" destId="{523D914D-FDE6-4240-A8F3-718C7D2B88CB}" srcOrd="1" destOrd="0" parTransId="{6ED3EE30-EA4C-4B0B-B093-FE4883607317}" sibTransId="{5506F93E-D563-4DA6-8662-E53509810E0E}"/>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778" custLinFactNeighborY="3776">
        <dgm:presLayoutVars>
          <dgm:bulletEnabled val="1"/>
        </dgm:presLayoutVars>
      </dgm:prSet>
      <dgm:spPr/>
    </dgm:pt>
    <dgm:pt modelId="{55E936AE-85A7-4293-9E90-3F423240A182}" type="pres">
      <dgm:prSet presAssocID="{0F8C27DA-6DC1-4259-A2A3-54F9208C20BB}" presName="sibTrans" presStyleLbl="sibTrans2D1" presStyleIdx="0" presStyleCnt="1" custLinFactNeighborX="0" custLinFactNeighborY="2160"/>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78"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3"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8BED17B6-F576-49F8-8CBF-215ADCC53DE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06C3DB0E-C67F-451B-A8D7-BA76D096F9A1}">
      <dgm:prSet phldrT="[Text]"/>
      <dgm:spPr/>
      <dgm:t>
        <a:bodyPr/>
        <a:lstStyle/>
        <a:p>
          <a:pPr>
            <a:buFont typeface="Arial" panose="020B0604020202020204" pitchFamily="34" charset="0"/>
            <a:buChar char="•"/>
          </a:pPr>
          <a:r>
            <a:rPr lang="en-US" b="1" i="1" dirty="0">
              <a:solidFill>
                <a:schemeClr val="bg1"/>
              </a:solidFill>
            </a:rPr>
            <a:t>Accountability</a:t>
          </a:r>
          <a:r>
            <a:rPr lang="en-US" b="1" i="0" dirty="0">
              <a:solidFill>
                <a:schemeClr val="bg1"/>
              </a:solidFill>
            </a:rPr>
            <a:t> DSEA Extract</a:t>
          </a:r>
          <a:r>
            <a:rPr lang="en-US" b="0" i="0" dirty="0">
              <a:solidFill>
                <a:schemeClr val="bg1"/>
              </a:solidFill>
            </a:rPr>
            <a:t> </a:t>
          </a:r>
        </a:p>
        <a:p>
          <a:pPr>
            <a:buFont typeface="Arial" panose="020B0604020202020204" pitchFamily="34" charset="0"/>
            <a:buChar char="•"/>
          </a:pPr>
          <a:r>
            <a:rPr lang="en-US" b="0" i="0" dirty="0">
              <a:solidFill>
                <a:schemeClr val="bg1"/>
              </a:solidFill>
            </a:rPr>
            <a:t>-SWDs reported by other LEAs with the requestor as the DSEA (receiving)</a:t>
          </a:r>
        </a:p>
        <a:p>
          <a:pPr>
            <a:buFont typeface="Arial" panose="020B0604020202020204" pitchFamily="34" charset="0"/>
            <a:buChar char="•"/>
          </a:pPr>
          <a:r>
            <a:rPr lang="en-US" b="0" i="0" dirty="0">
              <a:solidFill>
                <a:schemeClr val="bg1"/>
              </a:solidFill>
            </a:rPr>
            <a:t>-SWDs reported by the requestor with a different DSEA (sending)</a:t>
          </a:r>
        </a:p>
        <a:p>
          <a:pPr>
            <a:buFont typeface="Arial" panose="020B0604020202020204" pitchFamily="34" charset="0"/>
            <a:buChar char="•"/>
          </a:pPr>
          <a:r>
            <a:rPr lang="en-US" b="0" i="0" dirty="0">
              <a:solidFill>
                <a:schemeClr val="bg1"/>
              </a:solidFill>
            </a:rPr>
            <a:t>-Limited in grade level and enrollment status.</a:t>
          </a:r>
        </a:p>
        <a:p>
          <a:pPr>
            <a:buFont typeface="Arial" panose="020B0604020202020204" pitchFamily="34" charset="0"/>
            <a:buChar char="•"/>
          </a:pPr>
          <a:r>
            <a:rPr lang="en-US" b="0" i="0" dirty="0">
              <a:solidFill>
                <a:schemeClr val="bg1"/>
              </a:solidFill>
            </a:rPr>
            <a:t>- Does not include charter schools</a:t>
          </a:r>
          <a:endParaRPr lang="en-US" dirty="0">
            <a:solidFill>
              <a:schemeClr val="bg1"/>
            </a:solidFill>
          </a:endParaRPr>
        </a:p>
      </dgm:t>
    </dgm:pt>
    <dgm:pt modelId="{7F95EA61-40DF-47BE-BCB3-EBAFB835AC5F}" type="parTrans" cxnId="{4757371C-3BCB-4DAA-8D8A-47B828510AE6}">
      <dgm:prSet/>
      <dgm:spPr/>
      <dgm:t>
        <a:bodyPr/>
        <a:lstStyle/>
        <a:p>
          <a:endParaRPr lang="en-US"/>
        </a:p>
      </dgm:t>
    </dgm:pt>
    <dgm:pt modelId="{5E9CA569-E739-4972-A791-0D1DA5933880}" type="sibTrans" cxnId="{4757371C-3BCB-4DAA-8D8A-47B828510AE6}">
      <dgm:prSet/>
      <dgm:spPr/>
      <dgm:t>
        <a:bodyPr/>
        <a:lstStyle/>
        <a:p>
          <a:endParaRPr lang="en-US"/>
        </a:p>
      </dgm:t>
    </dgm:pt>
    <dgm:pt modelId="{E95B40BE-63CC-478F-8594-DE6603FDC63B}">
      <dgm:prSet/>
      <dgm:spPr>
        <a:solidFill>
          <a:schemeClr val="accent4"/>
        </a:solidFill>
      </dgm:spPr>
      <dgm:t>
        <a:bodyPr/>
        <a:lstStyle/>
        <a:p>
          <a:pPr>
            <a:buFont typeface="Arial" panose="020B0604020202020204" pitchFamily="34" charset="0"/>
            <a:buChar char="•"/>
          </a:pPr>
          <a:r>
            <a:rPr lang="en-US" b="1" i="1" dirty="0">
              <a:solidFill>
                <a:schemeClr val="bg1"/>
              </a:solidFill>
            </a:rPr>
            <a:t>Informational</a:t>
          </a:r>
          <a:r>
            <a:rPr lang="en-US" b="1" i="0" dirty="0">
              <a:solidFill>
                <a:schemeClr val="bg1"/>
              </a:solidFill>
            </a:rPr>
            <a:t> DSEA Extract</a:t>
          </a:r>
          <a:r>
            <a:rPr lang="en-US" b="0" i="0" dirty="0">
              <a:solidFill>
                <a:schemeClr val="bg1"/>
              </a:solidFill>
            </a:rPr>
            <a:t> </a:t>
          </a:r>
        </a:p>
        <a:p>
          <a:pPr>
            <a:buFont typeface="Arial" panose="020B0604020202020204" pitchFamily="34" charset="0"/>
            <a:buChar char="•"/>
          </a:pPr>
          <a:r>
            <a:rPr lang="en-US" b="0" i="0" dirty="0">
              <a:solidFill>
                <a:schemeClr val="bg1"/>
              </a:solidFill>
            </a:rPr>
            <a:t>- SWDs not enrolled in the requestor’s LEA but have their LEA populated as the DSEA</a:t>
          </a:r>
        </a:p>
        <a:p>
          <a:pPr>
            <a:buFont typeface="Arial" panose="020B0604020202020204" pitchFamily="34" charset="0"/>
            <a:buChar char="•"/>
          </a:pPr>
          <a:r>
            <a:rPr lang="en-US" b="0" i="0" dirty="0">
              <a:solidFill>
                <a:schemeClr val="bg1"/>
              </a:solidFill>
            </a:rPr>
            <a:t>- All grade levels and enrollment statuses</a:t>
          </a:r>
        </a:p>
        <a:p>
          <a:pPr>
            <a:buFont typeface="Arial" panose="020B0604020202020204" pitchFamily="34" charset="0"/>
            <a:buChar char="•"/>
          </a:pPr>
          <a:r>
            <a:rPr lang="en-US" b="0" i="0" dirty="0">
              <a:solidFill>
                <a:schemeClr val="bg1"/>
              </a:solidFill>
            </a:rPr>
            <a:t>-Includes charter schools</a:t>
          </a:r>
        </a:p>
      </dgm:t>
    </dgm:pt>
    <dgm:pt modelId="{9B26907A-DB54-42F5-9635-2580F04759B9}" type="parTrans" cxnId="{25CFAA25-29EE-4866-A848-18D034251562}">
      <dgm:prSet/>
      <dgm:spPr/>
      <dgm:t>
        <a:bodyPr/>
        <a:lstStyle/>
        <a:p>
          <a:endParaRPr lang="en-US"/>
        </a:p>
      </dgm:t>
    </dgm:pt>
    <dgm:pt modelId="{6C7701ED-9E10-46B9-A063-59CA9E813A6E}" type="sibTrans" cxnId="{25CFAA25-29EE-4866-A848-18D034251562}">
      <dgm:prSet/>
      <dgm:spPr/>
      <dgm:t>
        <a:bodyPr/>
        <a:lstStyle/>
        <a:p>
          <a:endParaRPr lang="en-US"/>
        </a:p>
      </dgm:t>
    </dgm:pt>
    <dgm:pt modelId="{BC32DBA9-1E9A-4A6B-9A44-F8C57735591C}" type="pres">
      <dgm:prSet presAssocID="{8BED17B6-F576-49F8-8CBF-215ADCC53DE6}" presName="diagram" presStyleCnt="0">
        <dgm:presLayoutVars>
          <dgm:dir/>
          <dgm:resizeHandles val="exact"/>
        </dgm:presLayoutVars>
      </dgm:prSet>
      <dgm:spPr/>
    </dgm:pt>
    <dgm:pt modelId="{F5168353-E4C8-48F7-B103-9E4CFAB5B436}" type="pres">
      <dgm:prSet presAssocID="{06C3DB0E-C67F-451B-A8D7-BA76D096F9A1}" presName="node" presStyleLbl="node1" presStyleIdx="0" presStyleCnt="2">
        <dgm:presLayoutVars>
          <dgm:bulletEnabled val="1"/>
        </dgm:presLayoutVars>
      </dgm:prSet>
      <dgm:spPr/>
    </dgm:pt>
    <dgm:pt modelId="{10857233-7CD6-4189-B120-A4B854134F02}" type="pres">
      <dgm:prSet presAssocID="{5E9CA569-E739-4972-A791-0D1DA5933880}" presName="sibTrans" presStyleCnt="0"/>
      <dgm:spPr/>
    </dgm:pt>
    <dgm:pt modelId="{C05C0D30-5BDB-49DA-A6A1-FFE1125CC555}" type="pres">
      <dgm:prSet presAssocID="{E95B40BE-63CC-478F-8594-DE6603FDC63B}" presName="node" presStyleLbl="node1" presStyleIdx="1" presStyleCnt="2">
        <dgm:presLayoutVars>
          <dgm:bulletEnabled val="1"/>
        </dgm:presLayoutVars>
      </dgm:prSet>
      <dgm:spPr/>
    </dgm:pt>
  </dgm:ptLst>
  <dgm:cxnLst>
    <dgm:cxn modelId="{4757371C-3BCB-4DAA-8D8A-47B828510AE6}" srcId="{8BED17B6-F576-49F8-8CBF-215ADCC53DE6}" destId="{06C3DB0E-C67F-451B-A8D7-BA76D096F9A1}" srcOrd="0" destOrd="0" parTransId="{7F95EA61-40DF-47BE-BCB3-EBAFB835AC5F}" sibTransId="{5E9CA569-E739-4972-A791-0D1DA5933880}"/>
    <dgm:cxn modelId="{25CFAA25-29EE-4866-A848-18D034251562}" srcId="{8BED17B6-F576-49F8-8CBF-215ADCC53DE6}" destId="{E95B40BE-63CC-478F-8594-DE6603FDC63B}" srcOrd="1" destOrd="0" parTransId="{9B26907A-DB54-42F5-9635-2580F04759B9}" sibTransId="{6C7701ED-9E10-46B9-A063-59CA9E813A6E}"/>
    <dgm:cxn modelId="{FFBCC13B-0D35-42BD-9E5D-26396670EA16}" type="presOf" srcId="{06C3DB0E-C67F-451B-A8D7-BA76D096F9A1}" destId="{F5168353-E4C8-48F7-B103-9E4CFAB5B436}" srcOrd="0" destOrd="0" presId="urn:microsoft.com/office/officeart/2005/8/layout/default"/>
    <dgm:cxn modelId="{610CB659-77CC-4FC4-9CA2-FB7CB1F24A3C}" type="presOf" srcId="{8BED17B6-F576-49F8-8CBF-215ADCC53DE6}" destId="{BC32DBA9-1E9A-4A6B-9A44-F8C57735591C}" srcOrd="0" destOrd="0" presId="urn:microsoft.com/office/officeart/2005/8/layout/default"/>
    <dgm:cxn modelId="{BD9E74B2-41DD-4603-8BFA-FE2F750C9296}" type="presOf" srcId="{E95B40BE-63CC-478F-8594-DE6603FDC63B}" destId="{C05C0D30-5BDB-49DA-A6A1-FFE1125CC555}" srcOrd="0" destOrd="0" presId="urn:microsoft.com/office/officeart/2005/8/layout/default"/>
    <dgm:cxn modelId="{FDE41569-A77E-4621-B345-625E88F7A498}" type="presParOf" srcId="{BC32DBA9-1E9A-4A6B-9A44-F8C57735591C}" destId="{F5168353-E4C8-48F7-B103-9E4CFAB5B436}" srcOrd="0" destOrd="0" presId="urn:microsoft.com/office/officeart/2005/8/layout/default"/>
    <dgm:cxn modelId="{F38CA022-6009-4287-BA96-B026D105FE78}" type="presParOf" srcId="{BC32DBA9-1E9A-4A6B-9A44-F8C57735591C}" destId="{10857233-7CD6-4189-B120-A4B854134F02}" srcOrd="1" destOrd="0" presId="urn:microsoft.com/office/officeart/2005/8/layout/default"/>
    <dgm:cxn modelId="{CCCB3DE6-CB6A-404A-AF3D-3AAC35CB67E8}" type="presParOf" srcId="{BC32DBA9-1E9A-4A6B-9A44-F8C57735591C}" destId="{C05C0D30-5BDB-49DA-A6A1-FFE1125CC555}"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AB42DB-D565-4E71-915F-F016C08DF7C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C5B87E10-70F8-4F4E-BA91-E33DE75DEC29}">
      <dgm:prSet phldrT="[Text]" custT="1"/>
      <dgm:spPr/>
      <dgm:t>
        <a:bodyPr/>
        <a:lstStyle/>
        <a:p>
          <a:r>
            <a:rPr lang="en-US" sz="1600" b="0" i="0" u="none" dirty="0"/>
            <a:t>108 - Opportunity Program</a:t>
          </a:r>
          <a:endParaRPr lang="en-US" sz="1600" dirty="0"/>
        </a:p>
      </dgm:t>
    </dgm:pt>
    <dgm:pt modelId="{F6A42A03-C9C6-4845-882E-D403B3D54FB1}" type="parTrans" cxnId="{54162F35-A833-4AF9-9CAE-6AEE0A028A8A}">
      <dgm:prSet/>
      <dgm:spPr/>
      <dgm:t>
        <a:bodyPr/>
        <a:lstStyle/>
        <a:p>
          <a:endParaRPr lang="en-US"/>
        </a:p>
      </dgm:t>
    </dgm:pt>
    <dgm:pt modelId="{89D27AB7-5A0B-4588-8B72-76E82311CB8D}" type="sibTrans" cxnId="{54162F35-A833-4AF9-9CAE-6AEE0A028A8A}">
      <dgm:prSet/>
      <dgm:spPr/>
      <dgm:t>
        <a:bodyPr/>
        <a:lstStyle/>
        <a:p>
          <a:endParaRPr lang="en-US"/>
        </a:p>
      </dgm:t>
    </dgm:pt>
    <dgm:pt modelId="{EF1A24C4-0B2D-4F63-8129-FAA3A6D21989}">
      <dgm:prSet custT="1"/>
      <dgm:spPr/>
      <dgm:t>
        <a:bodyPr/>
        <a:lstStyle/>
        <a:p>
          <a:pPr rtl="0">
            <a:spcAft>
              <a:spcPts val="400"/>
            </a:spcAft>
          </a:pPr>
          <a:r>
            <a:rPr lang="en-US" sz="1600" b="0" i="0" u="none" dirty="0"/>
            <a:t>113 - California Partnership Academy</a:t>
          </a:r>
        </a:p>
      </dgm:t>
    </dgm:pt>
    <dgm:pt modelId="{2927F339-BA23-45A9-B591-E8C2C3D9F228}" type="parTrans" cxnId="{F8F4E62C-A04B-4275-8FA9-5572BD5B9F56}">
      <dgm:prSet/>
      <dgm:spPr/>
      <dgm:t>
        <a:bodyPr/>
        <a:lstStyle/>
        <a:p>
          <a:endParaRPr lang="en-US"/>
        </a:p>
      </dgm:t>
    </dgm:pt>
    <dgm:pt modelId="{58289CB8-90CA-4EE1-935D-21C6178E2D16}" type="sibTrans" cxnId="{F8F4E62C-A04B-4275-8FA9-5572BD5B9F56}">
      <dgm:prSet/>
      <dgm:spPr/>
      <dgm:t>
        <a:bodyPr/>
        <a:lstStyle/>
        <a:p>
          <a:endParaRPr lang="en-US"/>
        </a:p>
      </dgm:t>
    </dgm:pt>
    <dgm:pt modelId="{06FE3257-7BB1-49B6-8967-C8C29003E898}">
      <dgm:prSet custT="1"/>
      <dgm:spPr/>
      <dgm:t>
        <a:bodyPr/>
        <a:lstStyle/>
        <a:p>
          <a:pPr rtl="0">
            <a:spcAft>
              <a:spcPts val="400"/>
            </a:spcAft>
          </a:pPr>
          <a:r>
            <a:rPr lang="en-US" sz="1600" b="0" i="0" u="none" dirty="0"/>
            <a:t>162 - Pregnant</a:t>
          </a:r>
          <a:r>
            <a:rPr lang="en-US" sz="1600" b="0" i="0" u="none" baseline="0" dirty="0"/>
            <a:t> or Parenting Programs</a:t>
          </a:r>
          <a:endParaRPr lang="en-US" sz="1600" b="0" i="0" u="none" dirty="0"/>
        </a:p>
      </dgm:t>
    </dgm:pt>
    <dgm:pt modelId="{3821DE24-2FA1-4D1B-9AD3-E69B5C4C4C79}" type="parTrans" cxnId="{ABB1D8E6-3612-4B84-A886-8F76FADAB6AD}">
      <dgm:prSet/>
      <dgm:spPr/>
      <dgm:t>
        <a:bodyPr/>
        <a:lstStyle/>
        <a:p>
          <a:endParaRPr lang="en-US"/>
        </a:p>
      </dgm:t>
    </dgm:pt>
    <dgm:pt modelId="{E4FBCB61-1670-41FA-B209-DEDB6ED3B755}" type="sibTrans" cxnId="{ABB1D8E6-3612-4B84-A886-8F76FADAB6AD}">
      <dgm:prSet/>
      <dgm:spPr/>
      <dgm:t>
        <a:bodyPr/>
        <a:lstStyle/>
        <a:p>
          <a:endParaRPr lang="en-US"/>
        </a:p>
      </dgm:t>
    </dgm:pt>
    <dgm:pt modelId="{EEF79C26-C3E8-6D41-97C0-9181841C377D}">
      <dgm:prSet custT="1"/>
      <dgm:spPr/>
      <dgm:t>
        <a:bodyPr/>
        <a:lstStyle/>
        <a:p>
          <a:r>
            <a:rPr lang="en-US" sz="1600" b="0" i="0" u="none" dirty="0"/>
            <a:t>122 - NCLB</a:t>
          </a:r>
          <a:r>
            <a:rPr lang="en-US" sz="1600" b="0" i="0" u="none" baseline="0" dirty="0"/>
            <a:t> Title I Part A Basic Targeted</a:t>
          </a:r>
          <a:endParaRPr lang="en-US" sz="1600" dirty="0"/>
        </a:p>
      </dgm:t>
    </dgm:pt>
    <dgm:pt modelId="{7143C79B-A07A-2C44-93F6-F42A1AF83C24}" type="parTrans" cxnId="{3F585358-C722-564C-9C30-6F127ECF0AFA}">
      <dgm:prSet/>
      <dgm:spPr/>
      <dgm:t>
        <a:bodyPr/>
        <a:lstStyle/>
        <a:p>
          <a:endParaRPr lang="en-US"/>
        </a:p>
      </dgm:t>
    </dgm:pt>
    <dgm:pt modelId="{7C8B9C66-6C31-4648-A5FD-BD3AFFCC7282}" type="sibTrans" cxnId="{3F585358-C722-564C-9C30-6F127ECF0AFA}">
      <dgm:prSet/>
      <dgm:spPr/>
      <dgm:t>
        <a:bodyPr/>
        <a:lstStyle/>
        <a:p>
          <a:endParaRPr lang="en-US"/>
        </a:p>
      </dgm:t>
    </dgm:pt>
    <dgm:pt modelId="{D3A0A36D-ED2E-D94D-9FCE-8A80A9BB23FF}">
      <dgm:prSet custT="1"/>
      <dgm:spPr/>
      <dgm:t>
        <a:bodyPr/>
        <a:lstStyle/>
        <a:p>
          <a:r>
            <a:rPr lang="en-US" sz="2400" dirty="0"/>
            <a:t>FEDERAL</a:t>
          </a:r>
        </a:p>
      </dgm:t>
    </dgm:pt>
    <dgm:pt modelId="{38B02B3C-A698-EB49-924A-A0E9AFDAECBC}" type="parTrans" cxnId="{F6106F27-7B48-0347-ADE2-3AE1BDD0DE30}">
      <dgm:prSet/>
      <dgm:spPr/>
      <dgm:t>
        <a:bodyPr/>
        <a:lstStyle/>
        <a:p>
          <a:endParaRPr lang="en-US"/>
        </a:p>
      </dgm:t>
    </dgm:pt>
    <dgm:pt modelId="{7033C3B6-BB76-9B45-95FE-32BAD1EB26E5}" type="sibTrans" cxnId="{F6106F27-7B48-0347-ADE2-3AE1BDD0DE30}">
      <dgm:prSet/>
      <dgm:spPr/>
      <dgm:t>
        <a:bodyPr/>
        <a:lstStyle/>
        <a:p>
          <a:endParaRPr lang="en-US"/>
        </a:p>
      </dgm:t>
    </dgm:pt>
    <dgm:pt modelId="{2C11F531-870D-C94D-9964-39C32818D1E4}">
      <dgm:prSet custT="1"/>
      <dgm:spPr/>
      <dgm:t>
        <a:bodyPr/>
        <a:lstStyle/>
        <a:p>
          <a:pPr rtl="0"/>
          <a:r>
            <a:rPr lang="en-US" sz="1600" b="0" i="0" u="none" dirty="0"/>
            <a:t>174 - NCLB</a:t>
          </a:r>
          <a:r>
            <a:rPr lang="en-US" sz="1600" b="0" i="0" u="none" baseline="0" dirty="0"/>
            <a:t> Title I Part A Neglected</a:t>
          </a:r>
          <a:endParaRPr lang="en-US" sz="1600" b="0" i="0" u="none" dirty="0"/>
        </a:p>
      </dgm:t>
    </dgm:pt>
    <dgm:pt modelId="{A5F50C83-BA25-7845-B7DA-3D4E161E430F}" type="parTrans" cxnId="{AE39B5CD-6A7F-F343-9194-F5D6B5655B4D}">
      <dgm:prSet/>
      <dgm:spPr/>
      <dgm:t>
        <a:bodyPr/>
        <a:lstStyle/>
        <a:p>
          <a:endParaRPr lang="en-US"/>
        </a:p>
      </dgm:t>
    </dgm:pt>
    <dgm:pt modelId="{25D5F232-6A2A-114D-B517-F719DE4D7CDE}" type="sibTrans" cxnId="{AE39B5CD-6A7F-F343-9194-F5D6B5655B4D}">
      <dgm:prSet/>
      <dgm:spPr/>
      <dgm:t>
        <a:bodyPr/>
        <a:lstStyle/>
        <a:p>
          <a:endParaRPr lang="en-US"/>
        </a:p>
      </dgm:t>
    </dgm:pt>
    <dgm:pt modelId="{FE151CB2-2E6B-2D44-AFC1-F424399CF0C6}">
      <dgm:prSet custT="1"/>
      <dgm:spPr/>
      <dgm:t>
        <a:bodyPr/>
        <a:lstStyle/>
        <a:p>
          <a:pPr rtl="0"/>
          <a:r>
            <a:rPr lang="en-US" sz="1600" b="0" i="0" u="none" dirty="0"/>
            <a:t>192 - </a:t>
          </a:r>
          <a:r>
            <a:rPr lang="en-US" sz="1600" b="0" i="0" u="none" dirty="0">
              <a:solidFill>
                <a:schemeClr val="tx1"/>
              </a:solidFill>
            </a:rPr>
            <a:t>Armed Forces Family Member</a:t>
          </a:r>
        </a:p>
      </dgm:t>
    </dgm:pt>
    <dgm:pt modelId="{134A57F9-24D7-314C-9C06-08E113BD7D61}" type="parTrans" cxnId="{566CD0D0-7007-0446-9C24-A21D60747516}">
      <dgm:prSet/>
      <dgm:spPr/>
      <dgm:t>
        <a:bodyPr/>
        <a:lstStyle/>
        <a:p>
          <a:endParaRPr lang="en-US"/>
        </a:p>
      </dgm:t>
    </dgm:pt>
    <dgm:pt modelId="{1F397B82-1004-8044-86BB-14E4E1BBA502}" type="sibTrans" cxnId="{566CD0D0-7007-0446-9C24-A21D60747516}">
      <dgm:prSet/>
      <dgm:spPr/>
      <dgm:t>
        <a:bodyPr/>
        <a:lstStyle/>
        <a:p>
          <a:endParaRPr lang="en-US"/>
        </a:p>
      </dgm:t>
    </dgm:pt>
    <dgm:pt modelId="{83826FDC-EF22-F747-BF14-50D2ABA669FF}">
      <dgm:prSet phldrT="[Text]" custT="1"/>
      <dgm:spPr/>
      <dgm:t>
        <a:bodyPr/>
        <a:lstStyle/>
        <a:p>
          <a:r>
            <a:rPr lang="en-US" sz="2400" dirty="0"/>
            <a:t>STATE</a:t>
          </a:r>
        </a:p>
      </dgm:t>
    </dgm:pt>
    <dgm:pt modelId="{5A5EE419-2559-A443-969E-79BBD0CD093B}" type="parTrans" cxnId="{C3878388-EF3E-0342-B409-7C0C234E8787}">
      <dgm:prSet/>
      <dgm:spPr/>
      <dgm:t>
        <a:bodyPr/>
        <a:lstStyle/>
        <a:p>
          <a:endParaRPr lang="en-US"/>
        </a:p>
      </dgm:t>
    </dgm:pt>
    <dgm:pt modelId="{2516D1F4-366F-CB43-8E92-0B177F072720}" type="sibTrans" cxnId="{C3878388-EF3E-0342-B409-7C0C234E8787}">
      <dgm:prSet/>
      <dgm:spPr/>
      <dgm:t>
        <a:bodyPr/>
        <a:lstStyle/>
        <a:p>
          <a:endParaRPr lang="en-US"/>
        </a:p>
      </dgm:t>
    </dgm:pt>
    <dgm:pt modelId="{E647F402-BD8F-8F4E-B241-051E1CE99548}">
      <dgm:prSet phldrT="[Text]" custT="1"/>
      <dgm:spPr/>
      <dgm:t>
        <a:bodyPr/>
        <a:lstStyle/>
        <a:p>
          <a:r>
            <a:rPr lang="en-US" sz="1600" b="0" i="0" u="none" dirty="0"/>
            <a:t>101 - 504 Accommodation</a:t>
          </a:r>
          <a:r>
            <a:rPr lang="en-US" sz="1600" b="0" i="0" u="none" baseline="0" dirty="0"/>
            <a:t> Plan</a:t>
          </a:r>
          <a:endParaRPr lang="en-US" sz="1600" dirty="0"/>
        </a:p>
      </dgm:t>
    </dgm:pt>
    <dgm:pt modelId="{B3B09F95-7D89-924E-A2D6-0A1651EF7A13}" type="parTrans" cxnId="{0113B3F8-AD21-AA45-8200-5C2081619F68}">
      <dgm:prSet/>
      <dgm:spPr/>
      <dgm:t>
        <a:bodyPr/>
        <a:lstStyle/>
        <a:p>
          <a:endParaRPr lang="en-US"/>
        </a:p>
      </dgm:t>
    </dgm:pt>
    <dgm:pt modelId="{9B7E3527-2239-444C-BAAF-B570811C887B}" type="sibTrans" cxnId="{0113B3F8-AD21-AA45-8200-5C2081619F68}">
      <dgm:prSet/>
      <dgm:spPr/>
      <dgm:t>
        <a:bodyPr/>
        <a:lstStyle/>
        <a:p>
          <a:endParaRPr lang="en-US"/>
        </a:p>
      </dgm:t>
    </dgm:pt>
    <dgm:pt modelId="{72F3E42D-79B8-594B-B5BE-FB855D939A70}" type="pres">
      <dgm:prSet presAssocID="{8AAB42DB-D565-4E71-915F-F016C08DF7C0}" presName="Name0" presStyleCnt="0">
        <dgm:presLayoutVars>
          <dgm:dir/>
          <dgm:resizeHandles val="exact"/>
        </dgm:presLayoutVars>
      </dgm:prSet>
      <dgm:spPr/>
    </dgm:pt>
    <dgm:pt modelId="{C7D9308B-D264-124B-BEED-C5E48884341D}" type="pres">
      <dgm:prSet presAssocID="{D3A0A36D-ED2E-D94D-9FCE-8A80A9BB23FF}" presName="composite" presStyleCnt="0"/>
      <dgm:spPr/>
    </dgm:pt>
    <dgm:pt modelId="{3678D18B-7BD6-3143-AEAC-28A9492E162D}" type="pres">
      <dgm:prSet presAssocID="{D3A0A36D-ED2E-D94D-9FCE-8A80A9BB23FF}" presName="rect1" presStyleLbl="trAlignAcc1" presStyleIdx="0" presStyleCnt="2">
        <dgm:presLayoutVars>
          <dgm:bulletEnabled val="1"/>
        </dgm:presLayoutVars>
      </dgm:prSet>
      <dgm:spPr/>
    </dgm:pt>
    <dgm:pt modelId="{5EE1D9C6-F4FD-DC45-BC41-91164B97D6D1}" type="pres">
      <dgm:prSet presAssocID="{D3A0A36D-ED2E-D94D-9FCE-8A80A9BB23FF}" presName="rect2" presStyleLbl="fgImgPlace1" presStyleIdx="0" presStyleCnt="2"/>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a:solidFill>
            <a:schemeClr val="accent4">
              <a:lumMod val="25000"/>
              <a:lumOff val="75000"/>
            </a:schemeClr>
          </a:solidFill>
        </a:ln>
      </dgm:spPr>
    </dgm:pt>
    <dgm:pt modelId="{60E13BA9-6B56-B148-A512-A254F38ED870}" type="pres">
      <dgm:prSet presAssocID="{7033C3B6-BB76-9B45-95FE-32BAD1EB26E5}" presName="sibTrans" presStyleCnt="0"/>
      <dgm:spPr/>
    </dgm:pt>
    <dgm:pt modelId="{C51AAA68-E784-964C-ADFA-A391971A90D5}" type="pres">
      <dgm:prSet presAssocID="{83826FDC-EF22-F747-BF14-50D2ABA669FF}" presName="composite" presStyleCnt="0"/>
      <dgm:spPr/>
    </dgm:pt>
    <dgm:pt modelId="{E227D3FD-AD82-DF4B-A67A-DE6CE15028D9}" type="pres">
      <dgm:prSet presAssocID="{83826FDC-EF22-F747-BF14-50D2ABA669FF}" presName="rect1" presStyleLbl="trAlignAcc1" presStyleIdx="1" presStyleCnt="2" custScaleY="113543">
        <dgm:presLayoutVars>
          <dgm:bulletEnabled val="1"/>
        </dgm:presLayoutVars>
      </dgm:prSet>
      <dgm:spPr/>
    </dgm:pt>
    <dgm:pt modelId="{91351770-9275-144D-9166-4E98E0257529}" type="pres">
      <dgm:prSet presAssocID="{83826FDC-EF22-F747-BF14-50D2ABA669FF}" presName="rect2" presStyleLbl="fgImgPlace1" presStyleIdx="1" presStyleCnt="2"/>
      <dgm:spPr>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a:solidFill>
            <a:schemeClr val="accent4">
              <a:lumMod val="25000"/>
              <a:lumOff val="75000"/>
            </a:schemeClr>
          </a:solidFill>
        </a:ln>
      </dgm:spPr>
    </dgm:pt>
  </dgm:ptLst>
  <dgm:cxnLst>
    <dgm:cxn modelId="{00D13B0C-AF06-CC4D-AB56-C1A33115349E}" type="presOf" srcId="{06FE3257-7BB1-49B6-8967-C8C29003E898}" destId="{E227D3FD-AD82-DF4B-A67A-DE6CE15028D9}" srcOrd="0" destOrd="4" presId="urn:microsoft.com/office/officeart/2008/layout/PictureStrips"/>
    <dgm:cxn modelId="{F4562E14-DC47-414E-9406-8285208C2DB6}" type="presOf" srcId="{EEF79C26-C3E8-6D41-97C0-9181841C377D}" destId="{3678D18B-7BD6-3143-AEAC-28A9492E162D}" srcOrd="0" destOrd="1" presId="urn:microsoft.com/office/officeart/2008/layout/PictureStrips"/>
    <dgm:cxn modelId="{40975F14-0DF7-824D-BFF0-269530391497}" type="presOf" srcId="{D3A0A36D-ED2E-D94D-9FCE-8A80A9BB23FF}" destId="{3678D18B-7BD6-3143-AEAC-28A9492E162D}" srcOrd="0" destOrd="0" presId="urn:microsoft.com/office/officeart/2008/layout/PictureStrips"/>
    <dgm:cxn modelId="{85C68925-EDCD-5844-B49A-DAEC963CE481}" type="presOf" srcId="{EF1A24C4-0B2D-4F63-8129-FAA3A6D21989}" destId="{E227D3FD-AD82-DF4B-A67A-DE6CE15028D9}" srcOrd="0" destOrd="3" presId="urn:microsoft.com/office/officeart/2008/layout/PictureStrips"/>
    <dgm:cxn modelId="{F6106F27-7B48-0347-ADE2-3AE1BDD0DE30}" srcId="{8AAB42DB-D565-4E71-915F-F016C08DF7C0}" destId="{D3A0A36D-ED2E-D94D-9FCE-8A80A9BB23FF}" srcOrd="0" destOrd="0" parTransId="{38B02B3C-A698-EB49-924A-A0E9AFDAECBC}" sibTransId="{7033C3B6-BB76-9B45-95FE-32BAD1EB26E5}"/>
    <dgm:cxn modelId="{F8F4E62C-A04B-4275-8FA9-5572BD5B9F56}" srcId="{83826FDC-EF22-F747-BF14-50D2ABA669FF}" destId="{EF1A24C4-0B2D-4F63-8129-FAA3A6D21989}" srcOrd="2" destOrd="0" parTransId="{2927F339-BA23-45A9-B591-E8C2C3D9F228}" sibTransId="{58289CB8-90CA-4EE1-935D-21C6178E2D16}"/>
    <dgm:cxn modelId="{54162F35-A833-4AF9-9CAE-6AEE0A028A8A}" srcId="{83826FDC-EF22-F747-BF14-50D2ABA669FF}" destId="{C5B87E10-70F8-4F4E-BA91-E33DE75DEC29}" srcOrd="1" destOrd="0" parTransId="{F6A42A03-C9C6-4845-882E-D403B3D54FB1}" sibTransId="{89D27AB7-5A0B-4588-8B72-76E82311CB8D}"/>
    <dgm:cxn modelId="{A02A3B57-AF75-DD4F-9DD2-E73029AF3E7A}" type="presOf" srcId="{C5B87E10-70F8-4F4E-BA91-E33DE75DEC29}" destId="{E227D3FD-AD82-DF4B-A67A-DE6CE15028D9}" srcOrd="0" destOrd="2" presId="urn:microsoft.com/office/officeart/2008/layout/PictureStrips"/>
    <dgm:cxn modelId="{3F585358-C722-564C-9C30-6F127ECF0AFA}" srcId="{D3A0A36D-ED2E-D94D-9FCE-8A80A9BB23FF}" destId="{EEF79C26-C3E8-6D41-97C0-9181841C377D}" srcOrd="0" destOrd="0" parTransId="{7143C79B-A07A-2C44-93F6-F42A1AF83C24}" sibTransId="{7C8B9C66-6C31-4648-A5FD-BD3AFFCC7282}"/>
    <dgm:cxn modelId="{5DED026F-49F5-EF49-B2DF-AB7934B2D1B9}" type="presOf" srcId="{83826FDC-EF22-F747-BF14-50D2ABA669FF}" destId="{E227D3FD-AD82-DF4B-A67A-DE6CE15028D9}" srcOrd="0" destOrd="0" presId="urn:microsoft.com/office/officeart/2008/layout/PictureStrips"/>
    <dgm:cxn modelId="{E3373979-8395-354A-825B-F0D61D8D5C84}" type="presOf" srcId="{8AAB42DB-D565-4E71-915F-F016C08DF7C0}" destId="{72F3E42D-79B8-594B-B5BE-FB855D939A70}" srcOrd="0" destOrd="0" presId="urn:microsoft.com/office/officeart/2008/layout/PictureStrips"/>
    <dgm:cxn modelId="{C3878388-EF3E-0342-B409-7C0C234E8787}" srcId="{8AAB42DB-D565-4E71-915F-F016C08DF7C0}" destId="{83826FDC-EF22-F747-BF14-50D2ABA669FF}" srcOrd="1" destOrd="0" parTransId="{5A5EE419-2559-A443-969E-79BBD0CD093B}" sibTransId="{2516D1F4-366F-CB43-8E92-0B177F072720}"/>
    <dgm:cxn modelId="{0D7130CB-E310-2246-B15A-B5C59ABE7289}" type="presOf" srcId="{E647F402-BD8F-8F4E-B241-051E1CE99548}" destId="{E227D3FD-AD82-DF4B-A67A-DE6CE15028D9}" srcOrd="0" destOrd="1" presId="urn:microsoft.com/office/officeart/2008/layout/PictureStrips"/>
    <dgm:cxn modelId="{AE39B5CD-6A7F-F343-9194-F5D6B5655B4D}" srcId="{D3A0A36D-ED2E-D94D-9FCE-8A80A9BB23FF}" destId="{2C11F531-870D-C94D-9964-39C32818D1E4}" srcOrd="1" destOrd="0" parTransId="{A5F50C83-BA25-7845-B7DA-3D4E161E430F}" sibTransId="{25D5F232-6A2A-114D-B517-F719DE4D7CDE}"/>
    <dgm:cxn modelId="{566CD0D0-7007-0446-9C24-A21D60747516}" srcId="{D3A0A36D-ED2E-D94D-9FCE-8A80A9BB23FF}" destId="{FE151CB2-2E6B-2D44-AFC1-F424399CF0C6}" srcOrd="2" destOrd="0" parTransId="{134A57F9-24D7-314C-9C06-08E113BD7D61}" sibTransId="{1F397B82-1004-8044-86BB-14E4E1BBA502}"/>
    <dgm:cxn modelId="{DB4361DA-B738-5F4E-BE86-88B787612975}" type="presOf" srcId="{2C11F531-870D-C94D-9964-39C32818D1E4}" destId="{3678D18B-7BD6-3143-AEAC-28A9492E162D}" srcOrd="0" destOrd="2" presId="urn:microsoft.com/office/officeart/2008/layout/PictureStrips"/>
    <dgm:cxn modelId="{ABB1D8E6-3612-4B84-A886-8F76FADAB6AD}" srcId="{83826FDC-EF22-F747-BF14-50D2ABA669FF}" destId="{06FE3257-7BB1-49B6-8967-C8C29003E898}" srcOrd="3" destOrd="0" parTransId="{3821DE24-2FA1-4D1B-9AD3-E69B5C4C4C79}" sibTransId="{E4FBCB61-1670-41FA-B209-DEDB6ED3B755}"/>
    <dgm:cxn modelId="{E1AF0CEC-FD42-1B45-BD59-00BC9BF726A1}" type="presOf" srcId="{FE151CB2-2E6B-2D44-AFC1-F424399CF0C6}" destId="{3678D18B-7BD6-3143-AEAC-28A9492E162D}" srcOrd="0" destOrd="3" presId="urn:microsoft.com/office/officeart/2008/layout/PictureStrips"/>
    <dgm:cxn modelId="{0113B3F8-AD21-AA45-8200-5C2081619F68}" srcId="{83826FDC-EF22-F747-BF14-50D2ABA669FF}" destId="{E647F402-BD8F-8F4E-B241-051E1CE99548}" srcOrd="0" destOrd="0" parTransId="{B3B09F95-7D89-924E-A2D6-0A1651EF7A13}" sibTransId="{9B7E3527-2239-444C-BAAF-B570811C887B}"/>
    <dgm:cxn modelId="{88B48309-24B4-CD42-9E2A-E3D3A6194004}" type="presParOf" srcId="{72F3E42D-79B8-594B-B5BE-FB855D939A70}" destId="{C7D9308B-D264-124B-BEED-C5E48884341D}" srcOrd="0" destOrd="0" presId="urn:microsoft.com/office/officeart/2008/layout/PictureStrips"/>
    <dgm:cxn modelId="{4C87D823-0123-654F-BFC1-6291F806FD6A}" type="presParOf" srcId="{C7D9308B-D264-124B-BEED-C5E48884341D}" destId="{3678D18B-7BD6-3143-AEAC-28A9492E162D}" srcOrd="0" destOrd="0" presId="urn:microsoft.com/office/officeart/2008/layout/PictureStrips"/>
    <dgm:cxn modelId="{5147683E-D9EC-E84D-9721-16E3E0E5204C}" type="presParOf" srcId="{C7D9308B-D264-124B-BEED-C5E48884341D}" destId="{5EE1D9C6-F4FD-DC45-BC41-91164B97D6D1}" srcOrd="1" destOrd="0" presId="urn:microsoft.com/office/officeart/2008/layout/PictureStrips"/>
    <dgm:cxn modelId="{7BF5D3B8-F1AC-4B46-B4D6-9EBED9779BB0}" type="presParOf" srcId="{72F3E42D-79B8-594B-B5BE-FB855D939A70}" destId="{60E13BA9-6B56-B148-A512-A254F38ED870}" srcOrd="1" destOrd="0" presId="urn:microsoft.com/office/officeart/2008/layout/PictureStrips"/>
    <dgm:cxn modelId="{9218319D-2982-8A45-B104-E7A10BE63869}" type="presParOf" srcId="{72F3E42D-79B8-594B-B5BE-FB855D939A70}" destId="{C51AAA68-E784-964C-ADFA-A391971A90D5}" srcOrd="2" destOrd="0" presId="urn:microsoft.com/office/officeart/2008/layout/PictureStrips"/>
    <dgm:cxn modelId="{455944EC-5326-1449-A7B4-A2AE5597FCF9}" type="presParOf" srcId="{C51AAA68-E784-964C-ADFA-A391971A90D5}" destId="{E227D3FD-AD82-DF4B-A67A-DE6CE15028D9}" srcOrd="0" destOrd="0" presId="urn:microsoft.com/office/officeart/2008/layout/PictureStrips"/>
    <dgm:cxn modelId="{FA5D1AEA-D2E2-9547-8A9B-6F07DF2EB6C5}" type="presParOf" srcId="{C51AAA68-E784-964C-ADFA-A391971A90D5}" destId="{91351770-9275-144D-9166-4E98E025752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dirty="0"/>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69B4889-B9A4-BC4C-AB29-EE7A3BEC3318}">
      <dgm:prSet/>
      <dgm:spPr>
        <a:solidFill>
          <a:schemeClr val="bg1">
            <a:alpha val="90000"/>
          </a:schemeClr>
        </a:solidFill>
      </dgm:spPr>
      <dgm:t>
        <a:bodyPr/>
        <a:lstStyle/>
        <a:p>
          <a:r>
            <a:rPr lang="en-US" dirty="0"/>
            <a:t>Program staff</a:t>
          </a:r>
        </a:p>
      </dgm:t>
    </dgm:pt>
    <dgm:pt modelId="{676EB8BC-7CE6-2349-BCD4-E415538F7983}" type="parTrans" cxnId="{D8A642C4-9C4F-DA40-AB29-CC7626D60F7A}">
      <dgm:prSet/>
      <dgm:spPr/>
      <dgm:t>
        <a:bodyPr/>
        <a:lstStyle/>
        <a:p>
          <a:endParaRPr lang="en-US"/>
        </a:p>
      </dgm:t>
    </dgm:pt>
    <dgm:pt modelId="{4D03778F-F0CC-BF42-A2BA-7D9C737CD18F}" type="sibTrans" cxnId="{D8A642C4-9C4F-DA40-AB29-CC7626D60F7A}">
      <dgm:prSet/>
      <dgm:spPr/>
      <dgm:t>
        <a:bodyPr/>
        <a:lstStyle/>
        <a:p>
          <a:endParaRPr lang="en-US"/>
        </a:p>
      </dgm:t>
    </dgm:pt>
    <dgm:pt modelId="{55EB534B-BA19-1F4F-B5D2-5E86D5A6B964}">
      <dgm:prSet/>
      <dgm:spPr>
        <a:solidFill>
          <a:schemeClr val="bg1">
            <a:alpha val="90000"/>
          </a:schemeClr>
        </a:solidFill>
      </dgm:spPr>
      <dgm:t>
        <a:bodyPr/>
        <a:lstStyle/>
        <a:p>
          <a:r>
            <a:rPr lang="en-US" dirty="0"/>
            <a:t>Site Administrators</a:t>
          </a:r>
        </a:p>
      </dgm:t>
    </dgm:pt>
    <dgm:pt modelId="{B6258624-889E-7140-8190-CE985D0694E3}" type="parTrans" cxnId="{A897EA44-E032-1444-AD3D-B7B3EFF7B2C7}">
      <dgm:prSet/>
      <dgm:spPr/>
      <dgm:t>
        <a:bodyPr/>
        <a:lstStyle/>
        <a:p>
          <a:endParaRPr lang="en-US"/>
        </a:p>
      </dgm:t>
    </dgm:pt>
    <dgm:pt modelId="{24E303D8-6D0F-FA4E-959D-F47635AE84DE}" type="sibTrans" cxnId="{A897EA44-E032-1444-AD3D-B7B3EFF7B2C7}">
      <dgm:prSet/>
      <dgm:spPr/>
      <dgm:t>
        <a:bodyPr/>
        <a:lstStyle/>
        <a:p>
          <a:endParaRPr lang="en-US"/>
        </a:p>
      </dgm:t>
    </dgm:pt>
    <dgm:pt modelId="{6BFE851B-56A4-D84E-9A5F-5343534E995E}">
      <dgm:prSet/>
      <dgm:spPr>
        <a:solidFill>
          <a:schemeClr val="bg1">
            <a:alpha val="90000"/>
          </a:schemeClr>
        </a:solidFill>
      </dgm:spPr>
      <dgm:t>
        <a:bodyPr/>
        <a:lstStyle/>
        <a:p>
          <a:r>
            <a:rPr lang="en-US" dirty="0"/>
            <a:t>Student System Support Staff</a:t>
          </a:r>
        </a:p>
      </dgm:t>
    </dgm:pt>
    <dgm:pt modelId="{E3F947DD-308A-BA4A-BC8F-3A07FE863E9E}" type="parTrans" cxnId="{898368D2-8974-5A41-89A7-A00938AE8596}">
      <dgm:prSet/>
      <dgm:spPr/>
      <dgm:t>
        <a:bodyPr/>
        <a:lstStyle/>
        <a:p>
          <a:endParaRPr lang="en-US"/>
        </a:p>
      </dgm:t>
    </dgm:pt>
    <dgm:pt modelId="{DAA0446B-3E95-6641-8851-EDAA989B9AC3}" type="sibTrans" cxnId="{898368D2-8974-5A41-89A7-A00938AE8596}">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2653882B-20FF-C241-A78F-EF1B3E7EC51F}" type="presOf" srcId="{55EB534B-BA19-1F4F-B5D2-5E86D5A6B964}" destId="{E3E76491-8807-CA4F-8E4E-E290DDB1346B}" srcOrd="0" destOrd="2" presId="urn:microsoft.com/office/officeart/2005/8/layout/hList1"/>
    <dgm:cxn modelId="{A8A88A38-AA25-1844-A02F-D1B51E177F10}" type="presOf" srcId="{169B4889-B9A4-BC4C-AB29-EE7A3BEC3318}"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A897EA44-E032-1444-AD3D-B7B3EFF7B2C7}" srcId="{1BE9C294-65F6-CD4B-B340-6E77299D718E}" destId="{55EB534B-BA19-1F4F-B5D2-5E86D5A6B964}" srcOrd="2" destOrd="0" parTransId="{B6258624-889E-7140-8190-CE985D0694E3}" sibTransId="{24E303D8-6D0F-FA4E-959D-F47635AE84DE}"/>
    <dgm:cxn modelId="{F5BB767E-D419-3E4E-88FB-22A8CDFE1972}" type="presOf" srcId="{6BFE851B-56A4-D84E-9A5F-5343534E995E}" destId="{E3E76491-8807-CA4F-8E4E-E290DDB1346B}" srcOrd="0" destOrd="3"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8A642C4-9C4F-DA40-AB29-CC7626D60F7A}" srcId="{1BE9C294-65F6-CD4B-B340-6E77299D718E}" destId="{169B4889-B9A4-BC4C-AB29-EE7A3BEC3318}" srcOrd="1" destOrd="0" parTransId="{676EB8BC-7CE6-2349-BCD4-E415538F7983}" sibTransId="{4D03778F-F0CC-BF42-A2BA-7D9C737CD18F}"/>
    <dgm:cxn modelId="{898368D2-8974-5A41-89A7-A00938AE8596}" srcId="{1BE9C294-65F6-CD4B-B340-6E77299D718E}" destId="{6BFE851B-56A4-D84E-9A5F-5343534E995E}" srcOrd="3" destOrd="0" parTransId="{E3F947DD-308A-BA4A-BC8F-3A07FE863E9E}" sibTransId="{DAA0446B-3E95-6641-8851-EDAA989B9AC3}"/>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A5D6DF-FD93-D547-B1C4-99EB79876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9D2B921-C46E-EB4A-8838-99A404B4E265}">
      <dgm:prSet custT="1"/>
      <dgm:spPr>
        <a:solidFill>
          <a:srgbClr val="00B0F0"/>
        </a:solidFill>
      </dgm:spPr>
      <dgm:t>
        <a:bodyPr/>
        <a:lstStyle/>
        <a:p>
          <a:r>
            <a:rPr lang="en-US" sz="1900" b="0" dirty="0"/>
            <a:t>Data Submitted Via</a:t>
          </a:r>
        </a:p>
      </dgm:t>
    </dgm:pt>
    <dgm:pt modelId="{04021E22-61A0-114D-8E07-064D61BD5FC6}" type="parTrans" cxnId="{D4AC0D60-FC82-2341-9C98-F8CCD068D116}">
      <dgm:prSet/>
      <dgm:spPr/>
      <dgm:t>
        <a:bodyPr/>
        <a:lstStyle/>
        <a:p>
          <a:endParaRPr lang="en-US"/>
        </a:p>
      </dgm:t>
    </dgm:pt>
    <dgm:pt modelId="{6DCB0AF9-E822-834B-A202-3AFC180ECCA2}" type="sibTrans" cxnId="{D4AC0D60-FC82-2341-9C98-F8CCD068D116}">
      <dgm:prSet/>
      <dgm:spPr/>
      <dgm:t>
        <a:bodyPr/>
        <a:lstStyle/>
        <a:p>
          <a:endParaRPr lang="en-US"/>
        </a:p>
      </dgm:t>
    </dgm:pt>
    <dgm:pt modelId="{9E1D06A3-7CA2-7542-B955-5E14821E5E6E}">
      <dgm:prSet custT="1"/>
      <dgm:spPr>
        <a:solidFill>
          <a:schemeClr val="bg1">
            <a:alpha val="90000"/>
          </a:schemeClr>
        </a:solidFill>
      </dgm:spPr>
      <dgm:t>
        <a:bodyPr/>
        <a:lstStyle/>
        <a:p>
          <a:r>
            <a:rPr lang="en-US" sz="1900" b="0" dirty="0"/>
            <a:t>STUDENT PROGRAM (SPRG)</a:t>
          </a:r>
        </a:p>
      </dgm:t>
    </dgm:pt>
    <dgm:pt modelId="{ABF00A83-4477-AB42-AEA1-0C3935C26D33}" type="parTrans" cxnId="{A0BF847A-A1AD-EC4D-9C28-FEE364EE9D11}">
      <dgm:prSet/>
      <dgm:spPr/>
      <dgm:t>
        <a:bodyPr/>
        <a:lstStyle/>
        <a:p>
          <a:endParaRPr lang="en-US"/>
        </a:p>
      </dgm:t>
    </dgm:pt>
    <dgm:pt modelId="{2A21CD77-5CE5-5E42-B705-6FA32ECFA5A3}" type="sibTrans" cxnId="{A0BF847A-A1AD-EC4D-9C28-FEE364EE9D11}">
      <dgm:prSet/>
      <dgm:spPr/>
      <dgm:t>
        <a:bodyPr/>
        <a:lstStyle/>
        <a:p>
          <a:endParaRPr lang="en-US"/>
        </a:p>
      </dgm:t>
    </dgm:pt>
    <dgm:pt modelId="{FADFC171-CDA6-7743-83CA-2EA9DAB809AA}" type="pres">
      <dgm:prSet presAssocID="{12A5D6DF-FD93-D547-B1C4-99EB7987655E}" presName="Name0" presStyleCnt="0">
        <dgm:presLayoutVars>
          <dgm:dir/>
          <dgm:animLvl val="lvl"/>
          <dgm:resizeHandles val="exact"/>
        </dgm:presLayoutVars>
      </dgm:prSet>
      <dgm:spPr/>
    </dgm:pt>
    <dgm:pt modelId="{D8FCAB9C-3B0B-D44B-906B-40BB07CB0F99}" type="pres">
      <dgm:prSet presAssocID="{19D2B921-C46E-EB4A-8838-99A404B4E265}" presName="composite" presStyleCnt="0"/>
      <dgm:spPr/>
    </dgm:pt>
    <dgm:pt modelId="{F8B2BF6F-4764-4445-B9E2-AD7F980F27BE}" type="pres">
      <dgm:prSet presAssocID="{19D2B921-C46E-EB4A-8838-99A404B4E265}" presName="parTx" presStyleLbl="alignNode1" presStyleIdx="0" presStyleCnt="1" custLinFactY="-71221" custLinFactNeighborX="0" custLinFactNeighborY="-100000">
        <dgm:presLayoutVars>
          <dgm:chMax val="0"/>
          <dgm:chPref val="0"/>
          <dgm:bulletEnabled val="1"/>
        </dgm:presLayoutVars>
      </dgm:prSet>
      <dgm:spPr/>
    </dgm:pt>
    <dgm:pt modelId="{E4306441-07D9-2A45-BB70-402DDA20986F}" type="pres">
      <dgm:prSet presAssocID="{19D2B921-C46E-EB4A-8838-99A404B4E265}" presName="desTx" presStyleLbl="alignAccFollowNode1" presStyleIdx="0" presStyleCnt="1">
        <dgm:presLayoutVars>
          <dgm:bulletEnabled val="1"/>
        </dgm:presLayoutVars>
      </dgm:prSet>
      <dgm:spPr/>
    </dgm:pt>
  </dgm:ptLst>
  <dgm:cxnLst>
    <dgm:cxn modelId="{D1F9CA1E-F8EF-734B-8EE5-B862207797B0}" type="presOf" srcId="{19D2B921-C46E-EB4A-8838-99A404B4E265}" destId="{F8B2BF6F-4764-4445-B9E2-AD7F980F27BE}" srcOrd="0" destOrd="0" presId="urn:microsoft.com/office/officeart/2005/8/layout/hList1"/>
    <dgm:cxn modelId="{31FD214A-237B-0F4A-AD67-839B56EC6C73}" type="presOf" srcId="{9E1D06A3-7CA2-7542-B955-5E14821E5E6E}" destId="{E4306441-07D9-2A45-BB70-402DDA20986F}" srcOrd="0" destOrd="0" presId="urn:microsoft.com/office/officeart/2005/8/layout/hList1"/>
    <dgm:cxn modelId="{D4AC0D60-FC82-2341-9C98-F8CCD068D116}" srcId="{12A5D6DF-FD93-D547-B1C4-99EB7987655E}" destId="{19D2B921-C46E-EB4A-8838-99A404B4E265}" srcOrd="0" destOrd="0" parTransId="{04021E22-61A0-114D-8E07-064D61BD5FC6}" sibTransId="{6DCB0AF9-E822-834B-A202-3AFC180ECCA2}"/>
    <dgm:cxn modelId="{A0BF847A-A1AD-EC4D-9C28-FEE364EE9D11}" srcId="{19D2B921-C46E-EB4A-8838-99A404B4E265}" destId="{9E1D06A3-7CA2-7542-B955-5E14821E5E6E}" srcOrd="0" destOrd="0" parTransId="{ABF00A83-4477-AB42-AEA1-0C3935C26D33}" sibTransId="{2A21CD77-5CE5-5E42-B705-6FA32ECFA5A3}"/>
    <dgm:cxn modelId="{8C996BC6-461E-E849-AB12-8BE6FEE0063A}" type="presOf" srcId="{12A5D6DF-FD93-D547-B1C4-99EB7987655E}" destId="{FADFC171-CDA6-7743-83CA-2EA9DAB809AA}" srcOrd="0" destOrd="0" presId="urn:microsoft.com/office/officeart/2005/8/layout/hList1"/>
    <dgm:cxn modelId="{5BFB5B5C-3D90-874A-B718-682F949757C4}" type="presParOf" srcId="{FADFC171-CDA6-7743-83CA-2EA9DAB809AA}" destId="{D8FCAB9C-3B0B-D44B-906B-40BB07CB0F99}" srcOrd="0" destOrd="0" presId="urn:microsoft.com/office/officeart/2005/8/layout/hList1"/>
    <dgm:cxn modelId="{A74C5477-344B-9E4E-A306-4538A155E955}" type="presParOf" srcId="{D8FCAB9C-3B0B-D44B-906B-40BB07CB0F99}" destId="{F8B2BF6F-4764-4445-B9E2-AD7F980F27BE}" srcOrd="0" destOrd="0" presId="urn:microsoft.com/office/officeart/2005/8/layout/hList1"/>
    <dgm:cxn modelId="{BD3994BA-747C-D947-8D7B-E85AC0BE32C1}" type="presParOf" srcId="{D8FCAB9C-3B0B-D44B-906B-40BB07CB0F99}" destId="{E4306441-07D9-2A45-BB70-402DDA20986F}"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custT="1"/>
      <dgm:spPr>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gm:spPr>
      <dgm:t>
        <a:bodyPr spcFirstLastPara="0" vert="horz" wrap="square" lIns="71120" tIns="71120" rIns="71120" bIns="38100" numCol="1" spcCol="1270" anchor="t" anchorCtr="0"/>
        <a:lstStyle/>
        <a:p>
          <a:pPr marL="0" lvl="0" indent="0" algn="l" defTabSz="444500">
            <a:lnSpc>
              <a:spcPct val="90000"/>
            </a:lnSpc>
            <a:spcBef>
              <a:spcPct val="0"/>
            </a:spcBef>
            <a:spcAft>
              <a:spcPct val="35000"/>
            </a:spcAft>
            <a:buNone/>
          </a:pPr>
          <a:r>
            <a:rPr lang="en-US" sz="1400" b="1" kern="1200">
              <a:solidFill>
                <a:srgbClr val="FFFFFF"/>
              </a:solidFill>
              <a:latin typeface="Arial" panose="020B0604020202020204"/>
              <a:ea typeface="+mn-ea"/>
              <a:cs typeface="+mn-cs"/>
            </a:rPr>
            <a:t>Report 5.1</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7B1EE247-00B8-487D-8179-23D496335152}">
      <dgm:prSet custT="1"/>
      <dgm:spPr>
        <a:ln>
          <a:solidFill>
            <a:srgbClr val="3DC1BD"/>
          </a:solidFill>
        </a:ln>
      </dgm:spPr>
      <dgm:t>
        <a:bodyPr/>
        <a:lstStyle/>
        <a:p>
          <a:r>
            <a:rPr lang="en-US" sz="1400" dirty="0">
              <a:hlinkClick xmlns:r="http://schemas.openxmlformats.org/officeDocument/2006/relationships" r:id="rId1"/>
            </a:rPr>
            <a:t>Program Participants - Count</a:t>
          </a:r>
          <a:endParaRPr lang="en-US" sz="1400" dirty="0"/>
        </a:p>
      </dgm:t>
    </dgm:pt>
    <dgm:pt modelId="{E4FD2013-FA18-4D3B-AA35-3BCBC16CE001}" type="parTrans" cxnId="{36155D87-620C-4F3C-88B7-D6A2E8D663E0}">
      <dgm:prSet/>
      <dgm:spPr/>
      <dgm:t>
        <a:bodyPr/>
        <a:lstStyle/>
        <a:p>
          <a:endParaRPr lang="en-US"/>
        </a:p>
      </dgm:t>
    </dgm:pt>
    <dgm:pt modelId="{5D59044D-8B18-42DD-80C8-94CBEDB3A931}" type="sibTrans" cxnId="{36155D87-620C-4F3C-88B7-D6A2E8D663E0}">
      <dgm:prSet/>
      <dgm:spPr/>
      <dgm:t>
        <a:bodyPr/>
        <a:lstStyle/>
        <a:p>
          <a:endParaRPr lang="en-US"/>
        </a:p>
      </dgm:t>
    </dgm:pt>
    <dgm:pt modelId="{8B5F9423-134A-4820-A65A-B19E4B13B0BD}" type="pres">
      <dgm:prSet presAssocID="{5854CFED-34C8-49A9-840D-CFD044C71F75}" presName="linearFlow" presStyleCnt="0">
        <dgm:presLayoutVars>
          <dgm:dir/>
          <dgm:animLvl val="lvl"/>
          <dgm:resizeHandles val="exact"/>
        </dgm:presLayoutVars>
      </dgm:prSet>
      <dgm:spPr/>
    </dgm:pt>
    <dgm:pt modelId="{E4505112-4F22-47BD-BCD1-645E3DDA064C}" type="pres">
      <dgm:prSet presAssocID="{B9516B90-F720-467C-9D0A-343B150499FC}" presName="composite" presStyleCnt="0"/>
      <dgm:spPr/>
    </dgm:pt>
    <dgm:pt modelId="{2CBA6453-F0F4-4714-9B81-BD2295A3BED5}" type="pres">
      <dgm:prSet presAssocID="{B9516B90-F720-467C-9D0A-343B150499FC}" presName="parTx" presStyleLbl="node1" presStyleIdx="0" presStyleCnt="1">
        <dgm:presLayoutVars>
          <dgm:chMax val="0"/>
          <dgm:chPref val="0"/>
          <dgm:bulletEnabled val="1"/>
        </dgm:presLayoutVars>
      </dgm:prSet>
      <dgm:spPr/>
    </dgm:pt>
    <dgm:pt modelId="{F05D16C9-FEC5-4D7F-9FCB-6AB2B74D505C}" type="pres">
      <dgm:prSet presAssocID="{B9516B90-F720-467C-9D0A-343B150499FC}" presName="parSh" presStyleLbl="node1" presStyleIdx="0" presStyleCnt="1" custScaleX="127887" custLinFactNeighborX="5402" custLinFactNeighborY="6838"/>
      <dgm:spPr>
        <a:xfrm>
          <a:off x="77600" y="59692"/>
          <a:ext cx="1813925" cy="648000"/>
        </a:xfrm>
        <a:prstGeom prst="roundRect">
          <a:avLst>
            <a:gd name="adj" fmla="val 10000"/>
          </a:avLst>
        </a:prstGeom>
      </dgm:spPr>
    </dgm:pt>
    <dgm:pt modelId="{C667CE1B-53A2-4AFA-95A9-F9BE5EBD9521}" type="pres">
      <dgm:prSet presAssocID="{B9516B90-F720-467C-9D0A-343B150499FC}" presName="desTx" presStyleLbl="fgAcc1" presStyleIdx="0" presStyleCnt="1" custScaleX="120482" custScaleY="54484" custLinFactNeighborX="-1023" custLinFactNeighborY="-33531">
        <dgm:presLayoutVars>
          <dgm:bulletEnabled val="1"/>
        </dgm:presLayoutVars>
      </dgm:prSet>
      <dgm:spPr/>
    </dgm:pt>
  </dgm:ptLst>
  <dgm:cxnLst>
    <dgm:cxn modelId="{1FD3C32A-0E2D-4B8E-AB33-0965254B8FF7}" type="presOf" srcId="{B9516B90-F720-467C-9D0A-343B150499FC}" destId="{F05D16C9-FEC5-4D7F-9FCB-6AB2B74D505C}" srcOrd="1" destOrd="0" presId="urn:microsoft.com/office/officeart/2005/8/layout/process3"/>
    <dgm:cxn modelId="{01991D58-47D2-4699-B725-EF8F5415FDE0}" type="presOf" srcId="{5854CFED-34C8-49A9-840D-CFD044C71F75}" destId="{8B5F9423-134A-4820-A65A-B19E4B13B0BD}" srcOrd="0" destOrd="0" presId="urn:microsoft.com/office/officeart/2005/8/layout/process3"/>
    <dgm:cxn modelId="{FD349065-755C-4393-8CD6-FFA621109954}" type="presOf" srcId="{7B1EE247-00B8-487D-8179-23D496335152}" destId="{C667CE1B-53A2-4AFA-95A9-F9BE5EBD9521}" srcOrd="0"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36155D87-620C-4F3C-88B7-D6A2E8D663E0}" srcId="{B9516B90-F720-467C-9D0A-343B150499FC}" destId="{7B1EE247-00B8-487D-8179-23D496335152}" srcOrd="0" destOrd="0" parTransId="{E4FD2013-FA18-4D3B-AA35-3BCBC16CE001}" sibTransId="{5D59044D-8B18-42DD-80C8-94CBEDB3A931}"/>
    <dgm:cxn modelId="{00525EBE-E9F8-4D84-9AAA-4A4E74E14120}" type="presOf" srcId="{B9516B90-F720-467C-9D0A-343B150499FC}" destId="{2CBA6453-F0F4-4714-9B81-BD2295A3BED5}" srcOrd="0" destOrd="0" presId="urn:microsoft.com/office/officeart/2005/8/layout/process3"/>
    <dgm:cxn modelId="{13ACA34B-74F9-45D1-8643-36260A1C2EA5}" type="presParOf" srcId="{8B5F9423-134A-4820-A65A-B19E4B13B0BD}" destId="{E4505112-4F22-47BD-BCD1-645E3DDA064C}" srcOrd="0" destOrd="0" presId="urn:microsoft.com/office/officeart/2005/8/layout/process3"/>
    <dgm:cxn modelId="{C06F088E-5697-4571-B984-9B3CFFB34FCE}" type="presParOf" srcId="{E4505112-4F22-47BD-BCD1-645E3DDA064C}" destId="{2CBA6453-F0F4-4714-9B81-BD2295A3BED5}" srcOrd="0" destOrd="0" presId="urn:microsoft.com/office/officeart/2005/8/layout/process3"/>
    <dgm:cxn modelId="{70BE8AD2-DCED-44BA-AEC4-E42C030B0935}" type="presParOf" srcId="{E4505112-4F22-47BD-BCD1-645E3DDA064C}" destId="{F05D16C9-FEC5-4D7F-9FCB-6AB2B74D505C}" srcOrd="1" destOrd="0" presId="urn:microsoft.com/office/officeart/2005/8/layout/process3"/>
    <dgm:cxn modelId="{75CCD49D-07DB-49E2-97E4-EFFBF87B4A32}" type="presParOf" srcId="{E4505112-4F22-47BD-BCD1-645E3DDA064C}" destId="{C667CE1B-53A2-4AFA-95A9-F9BE5EBD9521}" srcOrd="2" destOrd="0" presId="urn:microsoft.com/office/officeart/2005/8/layout/process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B9516B90-F720-467C-9D0A-343B150499FC}">
      <dgm:prSet phldrT="[Text]"/>
      <dgm:spPr>
        <a:solidFill>
          <a:schemeClr val="accent2"/>
        </a:solidFill>
        <a:ln>
          <a:solidFill>
            <a:schemeClr val="bg1"/>
          </a:solidFill>
        </a:ln>
        <a:effectLst>
          <a:outerShdw blurRad="63500" algn="ctr" rotWithShape="0">
            <a:prstClr val="black">
              <a:alpha val="40000"/>
            </a:prstClr>
          </a:outerShdw>
        </a:effectLst>
      </dgm:spPr>
      <dgm:t>
        <a:bodyPr/>
        <a:lstStyle/>
        <a:p>
          <a:r>
            <a:rPr lang="en-US" b="1">
              <a:solidFill>
                <a:schemeClr val="bg1"/>
              </a:solidFill>
            </a:rPr>
            <a:t>Report 5.2</a:t>
          </a:r>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EC4F8AA7-42E4-4221-B660-17F8A23FA32E}">
      <dgm:prSet/>
      <dgm:spPr>
        <a:ln>
          <a:solidFill>
            <a:srgbClr val="37C0BB"/>
          </a:solidFill>
        </a:ln>
      </dgm:spPr>
      <dgm:t>
        <a:bodyPr/>
        <a:lstStyle/>
        <a:p>
          <a:r>
            <a:rPr lang="en-US" dirty="0">
              <a:hlinkClick xmlns:r="http://schemas.openxmlformats.org/officeDocument/2006/relationships" r:id="rId1"/>
            </a:rPr>
            <a:t>Program Participants - NCLB Title I Part A Basic Targeted Education Services</a:t>
          </a:r>
          <a:r>
            <a:rPr lang="en-US" dirty="0"/>
            <a:t> </a:t>
          </a:r>
        </a:p>
      </dgm:t>
    </dgm:pt>
    <dgm:pt modelId="{FBA3FBE6-5626-431D-8F0F-A92589B5B6F9}" type="parTrans" cxnId="{DCC5EE11-C8DD-4939-BB9A-7203DBEFB15A}">
      <dgm:prSet/>
      <dgm:spPr/>
      <dgm:t>
        <a:bodyPr/>
        <a:lstStyle/>
        <a:p>
          <a:endParaRPr lang="en-US"/>
        </a:p>
      </dgm:t>
    </dgm:pt>
    <dgm:pt modelId="{4070C3A8-9345-4A35-98E2-F2C2FC739F02}" type="sibTrans" cxnId="{DCC5EE11-C8DD-4939-BB9A-7203DBEFB15A}">
      <dgm:prSet/>
      <dgm:spPr/>
      <dgm:t>
        <a:bodyPr/>
        <a:lstStyle/>
        <a:p>
          <a:endParaRPr lang="en-US"/>
        </a:p>
      </dgm:t>
    </dgm:pt>
    <dgm:pt modelId="{AB112317-E086-4BE3-B699-1B67A19975EA}" type="pres">
      <dgm:prSet presAssocID="{5854CFED-34C8-49A9-840D-CFD044C71F75}" presName="linearFlow" presStyleCnt="0">
        <dgm:presLayoutVars>
          <dgm:dir/>
          <dgm:animLvl val="lvl"/>
          <dgm:resizeHandles val="exact"/>
        </dgm:presLayoutVars>
      </dgm:prSet>
      <dgm:spPr/>
    </dgm:pt>
    <dgm:pt modelId="{173F34EF-114C-4390-8040-24005AEC9FC9}" type="pres">
      <dgm:prSet presAssocID="{B9516B90-F720-467C-9D0A-343B150499FC}" presName="composite" presStyleCnt="0"/>
      <dgm:spPr/>
    </dgm:pt>
    <dgm:pt modelId="{F8E61158-E130-40EF-BA3B-14BFB14BB926}" type="pres">
      <dgm:prSet presAssocID="{B9516B90-F720-467C-9D0A-343B150499FC}" presName="parTx" presStyleLbl="node1" presStyleIdx="0" presStyleCnt="1">
        <dgm:presLayoutVars>
          <dgm:chMax val="0"/>
          <dgm:chPref val="0"/>
          <dgm:bulletEnabled val="1"/>
        </dgm:presLayoutVars>
      </dgm:prSet>
      <dgm:spPr/>
    </dgm:pt>
    <dgm:pt modelId="{E1524A4B-CF01-43C7-B66F-17D7281328D2}" type="pres">
      <dgm:prSet presAssocID="{B9516B90-F720-467C-9D0A-343B150499FC}" presName="parSh" presStyleLbl="node1" presStyleIdx="0" presStyleCnt="1" custLinFactX="-84993" custLinFactNeighborX="-100000" custLinFactNeighborY="-32422"/>
      <dgm:spPr/>
    </dgm:pt>
    <dgm:pt modelId="{01A871B4-AA96-41F9-9854-6A16387FB0F9}" type="pres">
      <dgm:prSet presAssocID="{B9516B90-F720-467C-9D0A-343B150499FC}" presName="desTx" presStyleLbl="fgAcc1" presStyleIdx="0" presStyleCnt="1" custScaleX="120482">
        <dgm:presLayoutVars>
          <dgm:bulletEnabled val="1"/>
        </dgm:presLayoutVars>
      </dgm:prSet>
      <dgm:spPr/>
    </dgm:pt>
  </dgm:ptLst>
  <dgm:cxnLst>
    <dgm:cxn modelId="{DCC5EE11-C8DD-4939-BB9A-7203DBEFB15A}" srcId="{B9516B90-F720-467C-9D0A-343B150499FC}" destId="{EC4F8AA7-42E4-4221-B660-17F8A23FA32E}" srcOrd="0" destOrd="0" parTransId="{FBA3FBE6-5626-431D-8F0F-A92589B5B6F9}" sibTransId="{4070C3A8-9345-4A35-98E2-F2C2FC739F02}"/>
    <dgm:cxn modelId="{3956EF6A-CBEA-4396-B66B-F77BCCE2CA67}" srcId="{5854CFED-34C8-49A9-840D-CFD044C71F75}" destId="{B9516B90-F720-467C-9D0A-343B150499FC}" srcOrd="0" destOrd="0" parTransId="{D67661EB-63E2-4113-918D-067E0CB6DEA0}" sibTransId="{0F8C27DA-6DC1-4259-A2A3-54F9208C20BB}"/>
    <dgm:cxn modelId="{67ED3B94-8ABB-4C7D-A8F3-AC0887E9B8AE}" type="presOf" srcId="{B9516B90-F720-467C-9D0A-343B150499FC}" destId="{F8E61158-E130-40EF-BA3B-14BFB14BB926}" srcOrd="0" destOrd="0" presId="urn:microsoft.com/office/officeart/2005/8/layout/process3"/>
    <dgm:cxn modelId="{39A131A8-A6B2-4AE5-A935-AEFC28129A14}" type="presOf" srcId="{B9516B90-F720-467C-9D0A-343B150499FC}" destId="{E1524A4B-CF01-43C7-B66F-17D7281328D2}" srcOrd="1" destOrd="0" presId="urn:microsoft.com/office/officeart/2005/8/layout/process3"/>
    <dgm:cxn modelId="{ED5E7AD0-0A88-4674-8DE8-22AEE0FD82CE}" type="presOf" srcId="{5854CFED-34C8-49A9-840D-CFD044C71F75}" destId="{AB112317-E086-4BE3-B699-1B67A19975EA}" srcOrd="0" destOrd="0" presId="urn:microsoft.com/office/officeart/2005/8/layout/process3"/>
    <dgm:cxn modelId="{8BEB7DE6-7FDA-4AA6-B451-D3B5D36C1221}" type="presOf" srcId="{EC4F8AA7-42E4-4221-B660-17F8A23FA32E}" destId="{01A871B4-AA96-41F9-9854-6A16387FB0F9}" srcOrd="0" destOrd="0" presId="urn:microsoft.com/office/officeart/2005/8/layout/process3"/>
    <dgm:cxn modelId="{5D01BFDA-B2D2-4791-9229-B32393B45D5F}" type="presParOf" srcId="{AB112317-E086-4BE3-B699-1B67A19975EA}" destId="{173F34EF-114C-4390-8040-24005AEC9FC9}" srcOrd="0" destOrd="0" presId="urn:microsoft.com/office/officeart/2005/8/layout/process3"/>
    <dgm:cxn modelId="{F076D5A8-7BAD-4340-92FD-531EDCE12C40}" type="presParOf" srcId="{173F34EF-114C-4390-8040-24005AEC9FC9}" destId="{F8E61158-E130-40EF-BA3B-14BFB14BB926}" srcOrd="0" destOrd="0" presId="urn:microsoft.com/office/officeart/2005/8/layout/process3"/>
    <dgm:cxn modelId="{555D1890-47D5-4CCC-B007-FF017F0F9895}" type="presParOf" srcId="{173F34EF-114C-4390-8040-24005AEC9FC9}" destId="{E1524A4B-CF01-43C7-B66F-17D7281328D2}" srcOrd="1" destOrd="0" presId="urn:microsoft.com/office/officeart/2005/8/layout/process3"/>
    <dgm:cxn modelId="{19C4B23F-B9B2-4C61-B5FE-F056C999BA43}" type="presParOf" srcId="{173F34EF-114C-4390-8040-24005AEC9FC9}" destId="{01A871B4-AA96-41F9-9854-6A16387FB0F9}" srcOrd="2" destOrd="0" presId="urn:microsoft.com/office/officeart/2005/8/layout/process3"/>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024302"/>
          <a:ext cx="2135655" cy="596051"/>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1"/>
              </a:solidFill>
              <a:latin typeface="Arial Black"/>
            </a:rPr>
            <a:t>Introduction</a:t>
          </a:r>
          <a:endParaRPr lang="en-US" sz="1900" kern="1200" dirty="0">
            <a:solidFill>
              <a:schemeClr val="bg1"/>
            </a:solidFill>
          </a:endParaRPr>
        </a:p>
      </dsp:txBody>
      <dsp:txXfrm>
        <a:off x="17458" y="1041760"/>
        <a:ext cx="2100739" cy="561135"/>
      </dsp:txXfrm>
    </dsp:sp>
    <dsp:sp modelId="{590E7029-C9B2-481B-BA5A-2C3C0C1970E7}">
      <dsp:nvSpPr>
        <dsp:cNvPr id="0" name=""/>
        <dsp:cNvSpPr/>
      </dsp:nvSpPr>
      <dsp:spPr>
        <a:xfrm>
          <a:off x="213565" y="1620354"/>
          <a:ext cx="216511" cy="493547"/>
        </a:xfrm>
        <a:custGeom>
          <a:avLst/>
          <a:gdLst/>
          <a:ahLst/>
          <a:cxnLst/>
          <a:rect l="0" t="0" r="0" b="0"/>
          <a:pathLst>
            <a:path>
              <a:moveTo>
                <a:pt x="0" y="0"/>
              </a:moveTo>
              <a:lnTo>
                <a:pt x="0" y="493547"/>
              </a:lnTo>
              <a:lnTo>
                <a:pt x="216511" y="493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0076" y="1817983"/>
          <a:ext cx="1780119" cy="59183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dirty="0">
              <a:solidFill>
                <a:schemeClr val="tx1"/>
              </a:solidFill>
            </a:rPr>
            <a:t>System Overview</a:t>
          </a:r>
          <a:endParaRPr lang="en-US" sz="1600" b="0" kern="1200" dirty="0">
            <a:solidFill>
              <a:schemeClr val="tx1"/>
            </a:solidFill>
          </a:endParaRPr>
        </a:p>
      </dsp:txBody>
      <dsp:txXfrm>
        <a:off x="447410" y="1835317"/>
        <a:ext cx="1745451" cy="557167"/>
      </dsp:txXfrm>
    </dsp:sp>
    <dsp:sp modelId="{71131542-811F-4B34-B30B-97386FCA3A31}">
      <dsp:nvSpPr>
        <dsp:cNvPr id="0" name=""/>
        <dsp:cNvSpPr/>
      </dsp:nvSpPr>
      <dsp:spPr>
        <a:xfrm>
          <a:off x="213565" y="1620354"/>
          <a:ext cx="217513" cy="1198394"/>
        </a:xfrm>
        <a:custGeom>
          <a:avLst/>
          <a:gdLst/>
          <a:ahLst/>
          <a:cxnLst/>
          <a:rect l="0" t="0" r="0" b="0"/>
          <a:pathLst>
            <a:path>
              <a:moveTo>
                <a:pt x="0" y="0"/>
              </a:moveTo>
              <a:lnTo>
                <a:pt x="0" y="1198394"/>
              </a:lnTo>
              <a:lnTo>
                <a:pt x="217513" y="119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31079" y="2514553"/>
          <a:ext cx="1794857"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solidFill>
                <a:schemeClr val="tx1"/>
              </a:solidFill>
              <a:latin typeface="+mn-lt"/>
            </a:rPr>
            <a:t>Data Privacy</a:t>
          </a:r>
          <a:endParaRPr lang="en-US" sz="1600" b="0" kern="1200" dirty="0">
            <a:solidFill>
              <a:schemeClr val="tx1"/>
            </a:solidFill>
          </a:endParaRPr>
        </a:p>
      </dsp:txBody>
      <dsp:txXfrm>
        <a:off x="448898" y="2532372"/>
        <a:ext cx="1759219" cy="572751"/>
      </dsp:txXfrm>
    </dsp:sp>
    <dsp:sp modelId="{2A107175-FE0D-48E9-B1E6-F78A8861E760}">
      <dsp:nvSpPr>
        <dsp:cNvPr id="0" name=""/>
        <dsp:cNvSpPr/>
      </dsp:nvSpPr>
      <dsp:spPr>
        <a:xfrm>
          <a:off x="2443798" y="1022471"/>
          <a:ext cx="1930615"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Arial Black"/>
            </a:rPr>
            <a:t>Basics</a:t>
          </a:r>
          <a:endParaRPr lang="en-US" sz="1900" kern="1200" dirty="0"/>
        </a:p>
      </dsp:txBody>
      <dsp:txXfrm>
        <a:off x="2461617" y="1040290"/>
        <a:ext cx="1894977" cy="572751"/>
      </dsp:txXfrm>
    </dsp:sp>
    <dsp:sp modelId="{F5C8E4DE-47F2-D641-A048-18660726E6C2}">
      <dsp:nvSpPr>
        <dsp:cNvPr id="0" name=""/>
        <dsp:cNvSpPr/>
      </dsp:nvSpPr>
      <dsp:spPr>
        <a:xfrm>
          <a:off x="2636860" y="1630861"/>
          <a:ext cx="193061" cy="456292"/>
        </a:xfrm>
        <a:custGeom>
          <a:avLst/>
          <a:gdLst/>
          <a:ahLst/>
          <a:cxnLst/>
          <a:rect l="0" t="0" r="0" b="0"/>
          <a:pathLst>
            <a:path>
              <a:moveTo>
                <a:pt x="0" y="0"/>
              </a:moveTo>
              <a:lnTo>
                <a:pt x="0" y="456292"/>
              </a:lnTo>
              <a:lnTo>
                <a:pt x="193061"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29921" y="1782958"/>
          <a:ext cx="17137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a:t>
          </a:r>
        </a:p>
      </dsp:txBody>
      <dsp:txXfrm>
        <a:off x="2847740" y="1800777"/>
        <a:ext cx="1678133" cy="572751"/>
      </dsp:txXfrm>
    </dsp:sp>
    <dsp:sp modelId="{EB91547C-B25F-134E-91E4-FC75225187FE}">
      <dsp:nvSpPr>
        <dsp:cNvPr id="0" name=""/>
        <dsp:cNvSpPr/>
      </dsp:nvSpPr>
      <dsp:spPr>
        <a:xfrm>
          <a:off x="2636860" y="1630861"/>
          <a:ext cx="193061" cy="1216779"/>
        </a:xfrm>
        <a:custGeom>
          <a:avLst/>
          <a:gdLst/>
          <a:ahLst/>
          <a:cxnLst/>
          <a:rect l="0" t="0" r="0" b="0"/>
          <a:pathLst>
            <a:path>
              <a:moveTo>
                <a:pt x="0" y="0"/>
              </a:moveTo>
              <a:lnTo>
                <a:pt x="0" y="1216779"/>
              </a:lnTo>
              <a:lnTo>
                <a:pt x="193061" y="1216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829921" y="2543446"/>
          <a:ext cx="17122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CALPADS Basics (SELPA)</a:t>
          </a:r>
        </a:p>
      </dsp:txBody>
      <dsp:txXfrm>
        <a:off x="2847740" y="2561265"/>
        <a:ext cx="1676633" cy="572751"/>
      </dsp:txXfrm>
    </dsp:sp>
    <dsp:sp modelId="{9FE2BB90-3871-4567-AEC8-D740C8B1162E}">
      <dsp:nvSpPr>
        <dsp:cNvPr id="0" name=""/>
        <dsp:cNvSpPr/>
      </dsp:nvSpPr>
      <dsp:spPr>
        <a:xfrm>
          <a:off x="4678609" y="1022471"/>
          <a:ext cx="1928973"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Population</a:t>
          </a:r>
        </a:p>
      </dsp:txBody>
      <dsp:txXfrm>
        <a:off x="4696428" y="1040290"/>
        <a:ext cx="1893335" cy="572751"/>
      </dsp:txXfrm>
    </dsp:sp>
    <dsp:sp modelId="{76FC1566-7BD6-408D-B551-8DE3303DCB94}">
      <dsp:nvSpPr>
        <dsp:cNvPr id="0" name=""/>
        <dsp:cNvSpPr/>
      </dsp:nvSpPr>
      <dsp:spPr>
        <a:xfrm>
          <a:off x="4871506" y="1630861"/>
          <a:ext cx="192897" cy="483983"/>
        </a:xfrm>
        <a:custGeom>
          <a:avLst/>
          <a:gdLst/>
          <a:ahLst/>
          <a:cxnLst/>
          <a:rect l="0" t="0" r="0" b="0"/>
          <a:pathLst>
            <a:path>
              <a:moveTo>
                <a:pt x="0" y="0"/>
              </a:moveTo>
              <a:lnTo>
                <a:pt x="0" y="483983"/>
              </a:lnTo>
              <a:lnTo>
                <a:pt x="192897" y="48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064403" y="1704713"/>
          <a:ext cx="1563824" cy="82026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dirty="0"/>
            <a:t>Submission: Data Population</a:t>
          </a:r>
        </a:p>
      </dsp:txBody>
      <dsp:txXfrm>
        <a:off x="5088428" y="1728738"/>
        <a:ext cx="1515774" cy="772211"/>
      </dsp:txXfrm>
    </dsp:sp>
    <dsp:sp modelId="{5F4FE63E-D045-4FE0-BED7-AC233FA05BC5}">
      <dsp:nvSpPr>
        <dsp:cNvPr id="0" name=""/>
        <dsp:cNvSpPr/>
      </dsp:nvSpPr>
      <dsp:spPr>
        <a:xfrm>
          <a:off x="4871506" y="1630861"/>
          <a:ext cx="192897" cy="1456342"/>
        </a:xfrm>
        <a:custGeom>
          <a:avLst/>
          <a:gdLst/>
          <a:ahLst/>
          <a:cxnLst/>
          <a:rect l="0" t="0" r="0" b="0"/>
          <a:pathLst>
            <a:path>
              <a:moveTo>
                <a:pt x="0" y="0"/>
              </a:moveTo>
              <a:lnTo>
                <a:pt x="0" y="1456342"/>
              </a:lnTo>
              <a:lnTo>
                <a:pt x="192897" y="1456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064403" y="2677073"/>
          <a:ext cx="1563824" cy="82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File Type: Data Population</a:t>
          </a:r>
        </a:p>
      </dsp:txBody>
      <dsp:txXfrm>
        <a:off x="5088428" y="2701098"/>
        <a:ext cx="1515774" cy="772211"/>
      </dsp:txXfrm>
    </dsp:sp>
    <dsp:sp modelId="{5FE69C41-8302-4ED9-B1A7-D79F37FF95A6}">
      <dsp:nvSpPr>
        <dsp:cNvPr id="0" name=""/>
        <dsp:cNvSpPr/>
      </dsp:nvSpPr>
      <dsp:spPr>
        <a:xfrm>
          <a:off x="6911777" y="1022471"/>
          <a:ext cx="2164724" cy="608389"/>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Data Collections</a:t>
          </a:r>
        </a:p>
      </dsp:txBody>
      <dsp:txXfrm>
        <a:off x="6929596" y="1040290"/>
        <a:ext cx="2129086" cy="572751"/>
      </dsp:txXfrm>
    </dsp:sp>
    <dsp:sp modelId="{28202B14-6AC1-4BB3-9DAE-4338390CA4B2}">
      <dsp:nvSpPr>
        <dsp:cNvPr id="0" name=""/>
        <dsp:cNvSpPr/>
      </dsp:nvSpPr>
      <dsp:spPr>
        <a:xfrm>
          <a:off x="7128249" y="1630861"/>
          <a:ext cx="216472" cy="518113"/>
        </a:xfrm>
        <a:custGeom>
          <a:avLst/>
          <a:gdLst/>
          <a:ahLst/>
          <a:cxnLst/>
          <a:rect l="0" t="0" r="0" b="0"/>
          <a:pathLst>
            <a:path>
              <a:moveTo>
                <a:pt x="0" y="0"/>
              </a:moveTo>
              <a:lnTo>
                <a:pt x="0" y="518113"/>
              </a:lnTo>
              <a:lnTo>
                <a:pt x="216472" y="518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44722" y="1782958"/>
          <a:ext cx="1795509" cy="732032"/>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Fall 1-2 Reporting and Certification</a:t>
          </a:r>
        </a:p>
      </dsp:txBody>
      <dsp:txXfrm>
        <a:off x="7366162" y="1804398"/>
        <a:ext cx="1752629" cy="689152"/>
      </dsp:txXfrm>
    </dsp:sp>
    <dsp:sp modelId="{DF13BE71-12D8-4C6D-98B0-E887EFA96535}">
      <dsp:nvSpPr>
        <dsp:cNvPr id="0" name=""/>
        <dsp:cNvSpPr/>
      </dsp:nvSpPr>
      <dsp:spPr>
        <a:xfrm>
          <a:off x="7128249" y="1630861"/>
          <a:ext cx="216472" cy="1450997"/>
        </a:xfrm>
        <a:custGeom>
          <a:avLst/>
          <a:gdLst/>
          <a:ahLst/>
          <a:cxnLst/>
          <a:rect l="0" t="0" r="0" b="0"/>
          <a:pathLst>
            <a:path>
              <a:moveTo>
                <a:pt x="0" y="0"/>
              </a:moveTo>
              <a:lnTo>
                <a:pt x="0" y="1450997"/>
              </a:lnTo>
              <a:lnTo>
                <a:pt x="216472" y="14509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44722" y="2667089"/>
          <a:ext cx="1857896" cy="829539"/>
        </a:xfrm>
        <a:prstGeom prst="roundRect">
          <a:avLst>
            <a:gd name="adj" fmla="val 10000"/>
          </a:avLst>
        </a:prstGeom>
        <a:solidFill>
          <a:schemeClr val="accent2">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EOY 1-4 Reporting and Certification</a:t>
          </a:r>
        </a:p>
      </dsp:txBody>
      <dsp:txXfrm>
        <a:off x="7369018" y="2691385"/>
        <a:ext cx="1809304" cy="780947"/>
      </dsp:txXfrm>
    </dsp:sp>
    <dsp:sp modelId="{3909728C-C39F-3649-970B-EC4820128263}">
      <dsp:nvSpPr>
        <dsp:cNvPr id="0" name=""/>
        <dsp:cNvSpPr/>
      </dsp:nvSpPr>
      <dsp:spPr>
        <a:xfrm>
          <a:off x="7128249" y="1630861"/>
          <a:ext cx="216472" cy="2322059"/>
        </a:xfrm>
        <a:custGeom>
          <a:avLst/>
          <a:gdLst/>
          <a:ahLst/>
          <a:cxnLst/>
          <a:rect l="0" t="0" r="0" b="0"/>
          <a:pathLst>
            <a:path>
              <a:moveTo>
                <a:pt x="0" y="0"/>
              </a:moveTo>
              <a:lnTo>
                <a:pt x="0" y="2322059"/>
              </a:lnTo>
              <a:lnTo>
                <a:pt x="216472" y="2322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344722" y="3648726"/>
          <a:ext cx="1857682"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4 Year Cohort</a:t>
          </a:r>
        </a:p>
      </dsp:txBody>
      <dsp:txXfrm>
        <a:off x="7362541" y="3666545"/>
        <a:ext cx="1822044" cy="572751"/>
      </dsp:txXfrm>
    </dsp:sp>
    <dsp:sp modelId="{BA2FC38C-5A59-41BB-B2FE-C9C8C019FE92}">
      <dsp:nvSpPr>
        <dsp:cNvPr id="0" name=""/>
        <dsp:cNvSpPr/>
      </dsp:nvSpPr>
      <dsp:spPr>
        <a:xfrm>
          <a:off x="9380696" y="1022471"/>
          <a:ext cx="1863133" cy="608389"/>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Skill Building</a:t>
          </a:r>
        </a:p>
      </dsp:txBody>
      <dsp:txXfrm>
        <a:off x="9398515" y="1040290"/>
        <a:ext cx="1827495" cy="572751"/>
      </dsp:txXfrm>
    </dsp:sp>
    <dsp:sp modelId="{BA3C272B-145C-4833-A8A5-4153CCFEF045}">
      <dsp:nvSpPr>
        <dsp:cNvPr id="0" name=""/>
        <dsp:cNvSpPr/>
      </dsp:nvSpPr>
      <dsp:spPr>
        <a:xfrm>
          <a:off x="9567009" y="1630861"/>
          <a:ext cx="186313" cy="456292"/>
        </a:xfrm>
        <a:custGeom>
          <a:avLst/>
          <a:gdLst/>
          <a:ahLst/>
          <a:cxnLst/>
          <a:rect l="0" t="0" r="0" b="0"/>
          <a:pathLst>
            <a:path>
              <a:moveTo>
                <a:pt x="0" y="0"/>
              </a:moveTo>
              <a:lnTo>
                <a:pt x="0" y="456292"/>
              </a:lnTo>
              <a:lnTo>
                <a:pt x="186313"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753323" y="1782958"/>
          <a:ext cx="1582728"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Skill Building</a:t>
          </a:r>
        </a:p>
      </dsp:txBody>
      <dsp:txXfrm>
        <a:off x="9771142" y="1800777"/>
        <a:ext cx="1547090" cy="5727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2466557" cy="907200"/>
        </a:xfrm>
        <a:prstGeom prst="roundRect">
          <a:avLst>
            <a:gd name="adj" fmla="val 10000"/>
          </a:avLst>
        </a:prstGeom>
        <a:solidFill>
          <a:srgbClr val="FF715B"/>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bg1"/>
              </a:solidFill>
            </a:rPr>
            <a:t>Report 5.3</a:t>
          </a:r>
        </a:p>
      </dsp:txBody>
      <dsp:txXfrm>
        <a:off x="0" y="0"/>
        <a:ext cx="2466557" cy="604800"/>
      </dsp:txXfrm>
    </dsp:sp>
    <dsp:sp modelId="{01A871B4-AA96-41F9-9854-6A16387FB0F9}">
      <dsp:nvSpPr>
        <dsp:cNvPr id="0" name=""/>
        <dsp:cNvSpPr/>
      </dsp:nvSpPr>
      <dsp:spPr>
        <a:xfrm>
          <a:off x="127098" y="595398"/>
          <a:ext cx="2971757" cy="674726"/>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Count</a:t>
          </a:r>
          <a:endParaRPr lang="en-US" sz="1400" kern="1200" dirty="0"/>
        </a:p>
      </dsp:txBody>
      <dsp:txXfrm>
        <a:off x="146860" y="615160"/>
        <a:ext cx="2932233" cy="6352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8D18B-7BD6-3143-AEAC-28A9492E162D}">
      <dsp:nvSpPr>
        <dsp:cNvPr id="0" name=""/>
        <dsp:cNvSpPr/>
      </dsp:nvSpPr>
      <dsp:spPr>
        <a:xfrm>
          <a:off x="213077" y="0"/>
          <a:ext cx="6116402" cy="5588899"/>
        </a:xfrm>
        <a:prstGeom prst="rect">
          <a:avLst/>
        </a:prstGeom>
        <a:solidFill>
          <a:schemeClr val="bg1">
            <a:alpha val="4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48792"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FEDERAL &amp; STATE</a:t>
          </a:r>
        </a:p>
        <a:p>
          <a:pPr marL="228600" lvl="1" indent="-228600" algn="l" defTabSz="1066800">
            <a:lnSpc>
              <a:spcPct val="90000"/>
            </a:lnSpc>
            <a:spcBef>
              <a:spcPct val="0"/>
            </a:spcBef>
            <a:spcAft>
              <a:spcPct val="15000"/>
            </a:spcAft>
            <a:buChar char="•"/>
          </a:pPr>
          <a:r>
            <a:rPr lang="en-US" sz="2400" kern="1200" dirty="0">
              <a:solidFill>
                <a:srgbClr val="42C1BD"/>
              </a:solidFill>
            </a:rPr>
            <a:t>Incidents</a:t>
          </a:r>
        </a:p>
        <a:p>
          <a:pPr marL="457200" lvl="2" indent="-228600" algn="l" defTabSz="977900">
            <a:lnSpc>
              <a:spcPct val="90000"/>
            </a:lnSpc>
            <a:spcBef>
              <a:spcPct val="0"/>
            </a:spcBef>
            <a:spcAft>
              <a:spcPct val="15000"/>
            </a:spcAft>
            <a:buChar char="•"/>
          </a:pPr>
          <a:r>
            <a:rPr lang="en-US" sz="2200" kern="1200" dirty="0"/>
            <a:t>All Incident resulting in:</a:t>
          </a:r>
          <a:endParaRPr lang="en-US" sz="2200" kern="1200" dirty="0">
            <a:solidFill>
              <a:schemeClr val="accent5">
                <a:lumMod val="75000"/>
              </a:schemeClr>
            </a:solidFill>
          </a:endParaRPr>
        </a:p>
        <a:p>
          <a:pPr marL="514350" lvl="3" indent="-171450" algn="l" defTabSz="800100">
            <a:lnSpc>
              <a:spcPct val="90000"/>
            </a:lnSpc>
            <a:spcBef>
              <a:spcPct val="0"/>
            </a:spcBef>
            <a:spcAft>
              <a:spcPct val="15000"/>
            </a:spcAft>
            <a:buFont typeface="Arial" panose="020B0604020202020204" pitchFamily="34" charset="0"/>
            <a:buChar char="•"/>
          </a:pPr>
          <a:r>
            <a:rPr lang="en-US" sz="1800" kern="1200" dirty="0"/>
            <a:t>Use of Physical Restraint</a:t>
          </a:r>
        </a:p>
        <a:p>
          <a:pPr marL="514350" lvl="3" indent="-171450" algn="l" defTabSz="800100">
            <a:lnSpc>
              <a:spcPct val="90000"/>
            </a:lnSpc>
            <a:spcBef>
              <a:spcPct val="0"/>
            </a:spcBef>
            <a:spcAft>
              <a:spcPct val="15000"/>
            </a:spcAft>
            <a:buFont typeface="Arial" panose="020B0604020202020204" pitchFamily="34" charset="0"/>
            <a:buChar char="•"/>
          </a:pPr>
          <a:r>
            <a:rPr lang="en-US" sz="1800" kern="1200" dirty="0"/>
            <a:t>Mechanical Restraint</a:t>
          </a:r>
        </a:p>
        <a:p>
          <a:pPr marL="514350" lvl="3" indent="-171450" algn="l" defTabSz="800100">
            <a:lnSpc>
              <a:spcPct val="90000"/>
            </a:lnSpc>
            <a:spcBef>
              <a:spcPct val="0"/>
            </a:spcBef>
            <a:spcAft>
              <a:spcPct val="15000"/>
            </a:spcAft>
            <a:buFont typeface="Arial" panose="020B0604020202020204" pitchFamily="34" charset="0"/>
            <a:buChar char="•"/>
          </a:pPr>
          <a:r>
            <a:rPr lang="en-US" sz="1800" kern="1200" dirty="0"/>
            <a:t>Seclusion</a:t>
          </a:r>
        </a:p>
        <a:p>
          <a:pPr marL="457200" lvl="2" indent="-228600" algn="l" defTabSz="977900">
            <a:lnSpc>
              <a:spcPct val="90000"/>
            </a:lnSpc>
            <a:spcBef>
              <a:spcPct val="0"/>
            </a:spcBef>
            <a:spcAft>
              <a:spcPct val="15000"/>
            </a:spcAft>
            <a:buChar char="•"/>
          </a:pPr>
          <a:r>
            <a:rPr lang="en-US" sz="2200" kern="1200" dirty="0"/>
            <a:t>Statutory Offenses committed</a:t>
          </a:r>
        </a:p>
        <a:p>
          <a:pPr marL="457200" lvl="2" indent="-228600" algn="l" defTabSz="977900">
            <a:lnSpc>
              <a:spcPct val="90000"/>
            </a:lnSpc>
            <a:spcBef>
              <a:spcPct val="0"/>
            </a:spcBef>
            <a:spcAft>
              <a:spcPct val="15000"/>
            </a:spcAft>
            <a:buChar char="•"/>
          </a:pPr>
          <a:r>
            <a:rPr lang="en-US" sz="2200" kern="1200" dirty="0"/>
            <a:t>Incident Result (one or more)</a:t>
          </a:r>
        </a:p>
        <a:p>
          <a:pPr marL="457200" lvl="2" indent="-228600" algn="l" defTabSz="977900">
            <a:lnSpc>
              <a:spcPct val="90000"/>
            </a:lnSpc>
            <a:spcBef>
              <a:spcPct val="0"/>
            </a:spcBef>
            <a:spcAft>
              <a:spcPct val="15000"/>
            </a:spcAft>
            <a:buChar char="•"/>
          </a:pPr>
          <a:r>
            <a:rPr lang="en-US" sz="2200" kern="1200" dirty="0"/>
            <a:t>Student Offense</a:t>
          </a:r>
        </a:p>
        <a:p>
          <a:pPr marL="457200" lvl="2" indent="-228600" algn="l" defTabSz="977900">
            <a:lnSpc>
              <a:spcPct val="90000"/>
            </a:lnSpc>
            <a:spcBef>
              <a:spcPct val="0"/>
            </a:spcBef>
            <a:spcAft>
              <a:spcPct val="15000"/>
            </a:spcAft>
            <a:buChar char="•"/>
          </a:pPr>
          <a:r>
            <a:rPr lang="en-US" sz="2200" i="0" kern="1200" dirty="0"/>
            <a:t>All Suspensions &amp; Expulsions</a:t>
          </a:r>
        </a:p>
        <a:p>
          <a:pPr marL="228600" lvl="1" indent="-228600" algn="l" defTabSz="1066800">
            <a:lnSpc>
              <a:spcPct val="90000"/>
            </a:lnSpc>
            <a:spcBef>
              <a:spcPct val="0"/>
            </a:spcBef>
            <a:spcAft>
              <a:spcPct val="15000"/>
            </a:spcAft>
            <a:buChar char="•"/>
          </a:pPr>
          <a:r>
            <a:rPr lang="en-US" sz="2400" i="0" kern="1200" dirty="0">
              <a:solidFill>
                <a:srgbClr val="42C1BD"/>
              </a:solidFill>
            </a:rPr>
            <a:t>Student Absenteeism</a:t>
          </a:r>
        </a:p>
        <a:p>
          <a:pPr marL="228600" lvl="1" indent="-228600" algn="l" defTabSz="1066800">
            <a:lnSpc>
              <a:spcPct val="90000"/>
            </a:lnSpc>
            <a:spcBef>
              <a:spcPct val="0"/>
            </a:spcBef>
            <a:spcAft>
              <a:spcPct val="15000"/>
            </a:spcAft>
            <a:buChar char="•"/>
          </a:pPr>
          <a:r>
            <a:rPr lang="en-US" sz="2400" i="0" kern="1200" dirty="0">
              <a:solidFill>
                <a:srgbClr val="42C1BD"/>
              </a:solidFill>
            </a:rPr>
            <a:t>Cumulative Enrollment</a:t>
          </a:r>
        </a:p>
        <a:p>
          <a:pPr marL="228600" lvl="1" indent="-228600" algn="l" defTabSz="1066800">
            <a:lnSpc>
              <a:spcPct val="90000"/>
            </a:lnSpc>
            <a:spcBef>
              <a:spcPct val="0"/>
            </a:spcBef>
            <a:spcAft>
              <a:spcPct val="15000"/>
            </a:spcAft>
            <a:buChar char="•"/>
          </a:pPr>
          <a:r>
            <a:rPr lang="en-US" sz="2400" i="0" kern="1200" dirty="0">
              <a:solidFill>
                <a:srgbClr val="42C1BD"/>
              </a:solidFill>
            </a:rPr>
            <a:t>Graduates and Completers</a:t>
          </a:r>
        </a:p>
        <a:p>
          <a:pPr marL="228600" lvl="1" indent="-228600" algn="l" defTabSz="1066800">
            <a:lnSpc>
              <a:spcPct val="90000"/>
            </a:lnSpc>
            <a:spcBef>
              <a:spcPct val="0"/>
            </a:spcBef>
            <a:spcAft>
              <a:spcPct val="15000"/>
            </a:spcAft>
            <a:buChar char="•"/>
          </a:pPr>
          <a:r>
            <a:rPr lang="en-US" sz="2400" i="0" kern="1200" dirty="0">
              <a:solidFill>
                <a:srgbClr val="42C1BD"/>
              </a:solidFill>
            </a:rPr>
            <a:t>Program 191 – Homeless</a:t>
          </a:r>
        </a:p>
        <a:p>
          <a:pPr marL="228600" lvl="1" indent="-228600" algn="l" defTabSz="1066800">
            <a:lnSpc>
              <a:spcPct val="90000"/>
            </a:lnSpc>
            <a:spcBef>
              <a:spcPct val="0"/>
            </a:spcBef>
            <a:spcAft>
              <a:spcPct val="15000"/>
            </a:spcAft>
            <a:buChar char="•"/>
          </a:pPr>
          <a:r>
            <a:rPr lang="en-US" sz="2400" i="0" kern="1200" dirty="0">
              <a:solidFill>
                <a:srgbClr val="42C1BD"/>
              </a:solidFill>
            </a:rPr>
            <a:t>RFEP Students</a:t>
          </a:r>
        </a:p>
      </dsp:txBody>
      <dsp:txXfrm>
        <a:off x="213077" y="0"/>
        <a:ext cx="6116402" cy="5588899"/>
      </dsp:txXfrm>
    </dsp:sp>
    <dsp:sp modelId="{5EE1D9C6-F4FD-DC45-BC41-91164B97D6D1}">
      <dsp:nvSpPr>
        <dsp:cNvPr id="0" name=""/>
        <dsp:cNvSpPr/>
      </dsp:nvSpPr>
      <dsp:spPr>
        <a:xfrm>
          <a:off x="66706" y="170062"/>
          <a:ext cx="1393929" cy="215161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76698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Staff Involved with Submission</a:t>
          </a:r>
        </a:p>
      </dsp:txBody>
      <dsp:txXfrm>
        <a:off x="0" y="0"/>
        <a:ext cx="4766983" cy="576000"/>
      </dsp:txXfrm>
    </dsp:sp>
    <dsp:sp modelId="{E3E76491-8807-CA4F-8E4E-E290DDB1346B}">
      <dsp:nvSpPr>
        <dsp:cNvPr id="0" name=""/>
        <dsp:cNvSpPr/>
      </dsp:nvSpPr>
      <dsp:spPr>
        <a:xfrm>
          <a:off x="0" y="581121"/>
          <a:ext cx="4766983" cy="219599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Site Administrators</a:t>
          </a:r>
        </a:p>
        <a:p>
          <a:pPr marL="228600" lvl="1" indent="-228600" algn="l" defTabSz="889000">
            <a:lnSpc>
              <a:spcPct val="90000"/>
            </a:lnSpc>
            <a:spcBef>
              <a:spcPct val="0"/>
            </a:spcBef>
            <a:spcAft>
              <a:spcPct val="15000"/>
            </a:spcAft>
            <a:buChar char="•"/>
          </a:pPr>
          <a:r>
            <a:rPr lang="en-US" sz="2000" kern="1200"/>
            <a:t>District Administrators</a:t>
          </a:r>
          <a:endParaRPr lang="en-US" sz="2000" kern="1200" dirty="0"/>
        </a:p>
        <a:p>
          <a:pPr marL="228600" lvl="1" indent="-228600" algn="l" defTabSz="889000">
            <a:lnSpc>
              <a:spcPct val="90000"/>
            </a:lnSpc>
            <a:spcBef>
              <a:spcPct val="0"/>
            </a:spcBef>
            <a:spcAft>
              <a:spcPct val="15000"/>
            </a:spcAft>
            <a:buChar char="•"/>
          </a:pPr>
          <a:r>
            <a:rPr lang="en-US" sz="2000" kern="1200"/>
            <a:t>SIS Support Staff</a:t>
          </a:r>
          <a:endParaRPr lang="en-US" sz="2000" kern="1200" dirty="0"/>
        </a:p>
        <a:p>
          <a:pPr marL="228600" lvl="1" indent="-228600" algn="l" defTabSz="889000">
            <a:lnSpc>
              <a:spcPct val="90000"/>
            </a:lnSpc>
            <a:spcBef>
              <a:spcPct val="0"/>
            </a:spcBef>
            <a:spcAft>
              <a:spcPct val="15000"/>
            </a:spcAft>
            <a:buChar char="•"/>
          </a:pPr>
          <a:r>
            <a:rPr lang="en-US" sz="2000" kern="1200"/>
            <a:t>Special Ed staff</a:t>
          </a:r>
          <a:endParaRPr lang="en-US" sz="2000" kern="1200" dirty="0"/>
        </a:p>
        <a:p>
          <a:pPr marL="228600" lvl="1" indent="-228600" algn="l" defTabSz="889000">
            <a:lnSpc>
              <a:spcPct val="90000"/>
            </a:lnSpc>
            <a:spcBef>
              <a:spcPct val="0"/>
            </a:spcBef>
            <a:spcAft>
              <a:spcPct val="15000"/>
            </a:spcAft>
            <a:buChar char="•"/>
          </a:pPr>
          <a:r>
            <a:rPr lang="en-US" sz="2000" kern="1200"/>
            <a:t>Attendance Clerks</a:t>
          </a:r>
          <a:endParaRPr lang="en-US" sz="2000" kern="1200" dirty="0"/>
        </a:p>
        <a:p>
          <a:pPr marL="228600" lvl="1" indent="-228600" algn="l" defTabSz="889000">
            <a:lnSpc>
              <a:spcPct val="90000"/>
            </a:lnSpc>
            <a:spcBef>
              <a:spcPct val="0"/>
            </a:spcBef>
            <a:spcAft>
              <a:spcPct val="15000"/>
            </a:spcAft>
            <a:buChar char="•"/>
          </a:pPr>
          <a:r>
            <a:rPr lang="en-US" sz="2000" kern="1200" dirty="0"/>
            <a:t>Attendance Supervisor</a:t>
          </a:r>
        </a:p>
      </dsp:txBody>
      <dsp:txXfrm>
        <a:off x="0" y="581121"/>
        <a:ext cx="4766983" cy="21959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13067"/>
          <a:ext cx="4766983" cy="4608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Data Submitted Via</a:t>
          </a:r>
        </a:p>
      </dsp:txBody>
      <dsp:txXfrm>
        <a:off x="0" y="13067"/>
        <a:ext cx="4766983" cy="460800"/>
      </dsp:txXfrm>
    </dsp:sp>
    <dsp:sp modelId="{E3E76491-8807-CA4F-8E4E-E290DDB1346B}">
      <dsp:nvSpPr>
        <dsp:cNvPr id="0" name=""/>
        <dsp:cNvSpPr/>
      </dsp:nvSpPr>
      <dsp:spPr>
        <a:xfrm>
          <a:off x="0" y="501561"/>
          <a:ext cx="4766983" cy="223992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solidFill>
                <a:schemeClr val="tx1"/>
              </a:solidFill>
            </a:rPr>
            <a:t>Student Incident (SINC)</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kern="1200" dirty="0">
              <a:solidFill>
                <a:schemeClr val="tx1"/>
              </a:solidFill>
            </a:rPr>
            <a:t>Student Incident Results (SIRS)</a:t>
          </a:r>
        </a:p>
        <a:p>
          <a:pPr marL="171450" lvl="1" indent="-171450" algn="l" defTabSz="711200">
            <a:lnSpc>
              <a:spcPct val="90000"/>
            </a:lnSpc>
            <a:spcBef>
              <a:spcPct val="0"/>
            </a:spcBef>
            <a:spcAft>
              <a:spcPct val="15000"/>
            </a:spcAft>
            <a:buChar char="•"/>
          </a:pPr>
          <a:r>
            <a:rPr lang="en-US" sz="1600" b="0" kern="1200" dirty="0">
              <a:solidFill>
                <a:schemeClr val="tx1"/>
              </a:solidFill>
            </a:rPr>
            <a:t>Student Offense (SOFF)</a:t>
          </a:r>
        </a:p>
        <a:p>
          <a:pPr marL="171450" lvl="1" indent="-171450" algn="l" defTabSz="711200">
            <a:lnSpc>
              <a:spcPct val="90000"/>
            </a:lnSpc>
            <a:spcBef>
              <a:spcPct val="0"/>
            </a:spcBef>
            <a:spcAft>
              <a:spcPct val="15000"/>
            </a:spcAft>
            <a:buChar char="•"/>
          </a:pPr>
          <a:r>
            <a:rPr lang="en-US" sz="1600" b="0" kern="1200" dirty="0">
              <a:solidFill>
                <a:schemeClr val="tx1"/>
              </a:solidFill>
            </a:rPr>
            <a:t>Student Absenteeism (STAS)</a:t>
          </a:r>
        </a:p>
        <a:p>
          <a:pPr marL="171450" lvl="1" indent="-171450" algn="l" defTabSz="711200">
            <a:lnSpc>
              <a:spcPct val="90000"/>
            </a:lnSpc>
            <a:spcBef>
              <a:spcPct val="0"/>
            </a:spcBef>
            <a:spcAft>
              <a:spcPct val="15000"/>
            </a:spcAft>
            <a:buChar char="•"/>
          </a:pPr>
          <a:r>
            <a:rPr lang="en-US" sz="1600" b="0" kern="1200" dirty="0">
              <a:solidFill>
                <a:schemeClr val="tx1"/>
              </a:solidFill>
            </a:rPr>
            <a:t>Cumulative Enrollment (SENR)</a:t>
          </a:r>
        </a:p>
        <a:p>
          <a:pPr marL="171450" lvl="1" indent="-171450" algn="l" defTabSz="711200">
            <a:lnSpc>
              <a:spcPct val="90000"/>
            </a:lnSpc>
            <a:spcBef>
              <a:spcPct val="0"/>
            </a:spcBef>
            <a:spcAft>
              <a:spcPct val="15000"/>
            </a:spcAft>
            <a:buChar char="•"/>
          </a:pPr>
          <a:r>
            <a:rPr lang="en-US" sz="1600" b="0" kern="1200" dirty="0">
              <a:solidFill>
                <a:schemeClr val="tx1"/>
              </a:solidFill>
            </a:rPr>
            <a:t>Graduates and Completers (SENR)</a:t>
          </a:r>
        </a:p>
        <a:p>
          <a:pPr marL="171450" lvl="1" indent="-171450" algn="l" defTabSz="711200">
            <a:lnSpc>
              <a:spcPct val="90000"/>
            </a:lnSpc>
            <a:spcBef>
              <a:spcPct val="0"/>
            </a:spcBef>
            <a:spcAft>
              <a:spcPct val="15000"/>
            </a:spcAft>
            <a:buChar char="•"/>
          </a:pPr>
          <a:r>
            <a:rPr lang="en-US" sz="1600" b="0" kern="1200" dirty="0">
              <a:solidFill>
                <a:schemeClr val="tx1"/>
              </a:solidFill>
            </a:rPr>
            <a:t>Homeless Program (SPRG)</a:t>
          </a:r>
        </a:p>
        <a:p>
          <a:pPr marL="171450" lvl="1" indent="-171450" algn="l" defTabSz="711200">
            <a:lnSpc>
              <a:spcPct val="90000"/>
            </a:lnSpc>
            <a:spcBef>
              <a:spcPct val="0"/>
            </a:spcBef>
            <a:spcAft>
              <a:spcPct val="15000"/>
            </a:spcAft>
            <a:buChar char="•"/>
          </a:pPr>
          <a:r>
            <a:rPr lang="en-US" sz="1600" b="0" kern="1200" dirty="0">
              <a:solidFill>
                <a:schemeClr val="tx1"/>
              </a:solidFill>
            </a:rPr>
            <a:t>RFEP (SELA)</a:t>
          </a:r>
        </a:p>
      </dsp:txBody>
      <dsp:txXfrm>
        <a:off x="0" y="501561"/>
        <a:ext cx="4766983" cy="22399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809710"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7.15</a:t>
          </a:r>
        </a:p>
      </dsp:txBody>
      <dsp:txXfrm>
        <a:off x="0" y="1509"/>
        <a:ext cx="1809710" cy="288000"/>
      </dsp:txXfrm>
    </dsp:sp>
    <dsp:sp modelId="{9A61074C-906C-4281-BF99-686A1EFB894F}">
      <dsp:nvSpPr>
        <dsp:cNvPr id="0" name=""/>
        <dsp:cNvSpPr/>
      </dsp:nvSpPr>
      <dsp:spPr>
        <a:xfrm>
          <a:off x="370663" y="289509"/>
          <a:ext cx="1809710"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Results- Persistently Dangerous Offense Expulsions</a:t>
          </a:r>
          <a:endParaRPr lang="en-US" sz="1000" kern="1200"/>
        </a:p>
      </dsp:txBody>
      <dsp:txXfrm>
        <a:off x="388061" y="306907"/>
        <a:ext cx="1774914" cy="55920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4088" y="28185"/>
          <a:ext cx="1726300" cy="388135"/>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1.21</a:t>
          </a:r>
        </a:p>
      </dsp:txBody>
      <dsp:txXfrm>
        <a:off x="4088" y="28185"/>
        <a:ext cx="1726300" cy="258756"/>
      </dsp:txXfrm>
    </dsp:sp>
    <dsp:sp modelId="{9A61074C-906C-4281-BF99-686A1EFB894F}">
      <dsp:nvSpPr>
        <dsp:cNvPr id="0" name=""/>
        <dsp:cNvSpPr/>
      </dsp:nvSpPr>
      <dsp:spPr>
        <a:xfrm>
          <a:off x="357322" y="286941"/>
          <a:ext cx="1726300" cy="569893"/>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Cumulative Enrollment – Count</a:t>
          </a:r>
          <a:endParaRPr lang="en-US" sz="1000" kern="1200"/>
        </a:p>
      </dsp:txBody>
      <dsp:txXfrm>
        <a:off x="374014" y="303633"/>
        <a:ext cx="1692916" cy="536509"/>
      </dsp:txXfrm>
    </dsp:sp>
    <dsp:sp modelId="{EFDAA157-E8C7-4FE5-BA1E-8C4B87A3E9BA}">
      <dsp:nvSpPr>
        <dsp:cNvPr id="0" name=""/>
        <dsp:cNvSpPr/>
      </dsp:nvSpPr>
      <dsp:spPr>
        <a:xfrm rot="41060">
          <a:off x="1992012" y="-40623"/>
          <a:ext cx="554723" cy="42987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017" y="44581"/>
        <a:ext cx="425762" cy="257922"/>
      </dsp:txXfrm>
    </dsp:sp>
    <dsp:sp modelId="{60F25804-FC92-4D78-8128-845EC73FFC2E}">
      <dsp:nvSpPr>
        <dsp:cNvPr id="0" name=""/>
        <dsp:cNvSpPr/>
      </dsp:nvSpPr>
      <dsp:spPr>
        <a:xfrm>
          <a:off x="2776962" y="61317"/>
          <a:ext cx="1728274" cy="388135"/>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8.1 (EOY 3)</a:t>
          </a:r>
        </a:p>
      </dsp:txBody>
      <dsp:txXfrm>
        <a:off x="2776962" y="61317"/>
        <a:ext cx="1728274" cy="258756"/>
      </dsp:txXfrm>
    </dsp:sp>
    <dsp:sp modelId="{323EE4A5-29FA-4334-B1FE-B9F85140FA51}">
      <dsp:nvSpPr>
        <dsp:cNvPr id="0" name=""/>
        <dsp:cNvSpPr/>
      </dsp:nvSpPr>
      <dsp:spPr>
        <a:xfrm>
          <a:off x="3130196" y="340957"/>
          <a:ext cx="1728274" cy="482745"/>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Student Profile - List </a:t>
          </a:r>
          <a:r>
            <a:rPr lang="en-US" sz="1000" kern="1200">
              <a:latin typeface="Arial" charset="0"/>
              <a:cs typeface="Arial" charset="0"/>
              <a:hlinkClick xmlns:r="http://schemas.openxmlformats.org/officeDocument/2006/relationships" r:id="rId2"/>
            </a:rPr>
            <a:t> (EOY3)</a:t>
          </a:r>
          <a:endParaRPr lang="en-US" sz="1000" kern="1200"/>
        </a:p>
        <a:p>
          <a:pPr marL="57150" lvl="1" indent="-57150" algn="l" defTabSz="444500">
            <a:lnSpc>
              <a:spcPct val="90000"/>
            </a:lnSpc>
            <a:spcBef>
              <a:spcPct val="0"/>
            </a:spcBef>
            <a:spcAft>
              <a:spcPct val="15000"/>
            </a:spcAft>
            <a:buChar char="•"/>
          </a:pPr>
          <a:endParaRPr lang="en-US" sz="1000" kern="1200"/>
        </a:p>
      </dsp:txBody>
      <dsp:txXfrm>
        <a:off x="3144335" y="355096"/>
        <a:ext cx="1699996" cy="45446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1.22</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Graduates and Completers Count</a:t>
          </a:r>
          <a:endParaRPr lang="en-US" sz="1000" kern="1200"/>
        </a:p>
      </dsp:txBody>
      <dsp:txXfrm>
        <a:off x="372867" y="315380"/>
        <a:ext cx="1694534" cy="542260"/>
      </dsp:txXfrm>
    </dsp:sp>
    <dsp:sp modelId="{EFDAA157-E8C7-4FE5-BA1E-8C4B87A3E9BA}">
      <dsp:nvSpPr>
        <dsp:cNvPr id="0" name=""/>
        <dsp:cNvSpPr/>
      </dsp:nvSpPr>
      <dsp:spPr>
        <a:xfrm>
          <a:off x="1958350" y="-60183"/>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58350" y="25875"/>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Report 1.23</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Graduates and Completers Student List</a:t>
          </a:r>
          <a:endParaRPr lang="en-US" sz="1000" kern="1200"/>
        </a:p>
      </dsp:txBody>
      <dsp:txXfrm>
        <a:off x="3149141" y="315380"/>
        <a:ext cx="1694534" cy="5422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2.16</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ELA Status – ELs Reclassified RFEP (EOY 3)</a:t>
          </a:r>
          <a:endParaRPr lang="en-US" sz="1000" kern="1200"/>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2.17</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ELA Status – ELs Reclassified RFEP Student List (EOY 3)</a:t>
          </a:r>
          <a:endParaRPr lang="en-US" sz="1000" kern="1200"/>
        </a:p>
      </dsp:txBody>
      <dsp:txXfrm>
        <a:off x="3149669" y="306908"/>
        <a:ext cx="1693478" cy="55920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5.4</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Homeless Students Enrolled - Unduplicated Count by School </a:t>
          </a:r>
          <a:endParaRPr lang="en-US" sz="1000" kern="1200"/>
        </a:p>
      </dsp:txBody>
      <dsp:txXfrm>
        <a:off x="373395" y="306908"/>
        <a:ext cx="1693478" cy="559204"/>
      </dsp:txXfrm>
    </dsp:sp>
    <dsp:sp modelId="{EFDAA157-E8C7-4FE5-BA1E-8C4B87A3E9BA}">
      <dsp:nvSpPr>
        <dsp:cNvPr id="0" name=""/>
        <dsp:cNvSpPr/>
      </dsp:nvSpPr>
      <dsp:spPr>
        <a:xfrm>
          <a:off x="2054180" y="-8126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54180" y="479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5.5</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Homeless Student List</a:t>
          </a:r>
          <a:endParaRPr lang="en-US" sz="1000" kern="1200"/>
        </a:p>
      </dsp:txBody>
      <dsp:txXfrm>
        <a:off x="3149669" y="306908"/>
        <a:ext cx="1693478" cy="559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5F097-6EF1-1945-AABE-D7CC1B31048B}">
      <dsp:nvSpPr>
        <dsp:cNvPr id="0" name=""/>
        <dsp:cNvSpPr/>
      </dsp:nvSpPr>
      <dsp:spPr>
        <a:xfrm>
          <a:off x="0" y="327811"/>
          <a:ext cx="5472000" cy="736312"/>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688" tIns="354076" rIns="42468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7/1/2023 - 6/30/2024</a:t>
          </a:r>
        </a:p>
      </dsp:txBody>
      <dsp:txXfrm>
        <a:off x="0" y="327811"/>
        <a:ext cx="5472000" cy="736312"/>
      </dsp:txXfrm>
    </dsp:sp>
    <dsp:sp modelId="{6CB4EBD2-A424-1D4A-A201-C13792ECEDBC}">
      <dsp:nvSpPr>
        <dsp:cNvPr id="0" name=""/>
        <dsp:cNvSpPr/>
      </dsp:nvSpPr>
      <dsp:spPr>
        <a:xfrm>
          <a:off x="273600" y="76891"/>
          <a:ext cx="3830400"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0" rIns="144780" bIns="0" numCol="1" spcCol="1270" anchor="ctr" anchorCtr="0">
          <a:noAutofit/>
        </a:bodyPr>
        <a:lstStyle/>
        <a:p>
          <a:pPr marL="0" lvl="0" indent="0" algn="l" defTabSz="800100">
            <a:lnSpc>
              <a:spcPct val="90000"/>
            </a:lnSpc>
            <a:spcBef>
              <a:spcPct val="0"/>
            </a:spcBef>
            <a:spcAft>
              <a:spcPct val="35000"/>
            </a:spcAft>
            <a:buNone/>
          </a:pPr>
          <a:r>
            <a:rPr lang="en-US" sz="1800" b="1" kern="1200"/>
            <a:t>Reporting Period</a:t>
          </a:r>
          <a:endParaRPr lang="en-US" sz="1800" kern="1200"/>
        </a:p>
      </dsp:txBody>
      <dsp:txXfrm>
        <a:off x="298098" y="101389"/>
        <a:ext cx="3781404" cy="452844"/>
      </dsp:txXfrm>
    </dsp:sp>
    <dsp:sp modelId="{281F4786-D6D7-D24E-9F35-2B98236C661C}">
      <dsp:nvSpPr>
        <dsp:cNvPr id="0" name=""/>
        <dsp:cNvSpPr/>
      </dsp:nvSpPr>
      <dsp:spPr>
        <a:xfrm>
          <a:off x="0" y="1406844"/>
          <a:ext cx="5472000" cy="736312"/>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688" tIns="354076" rIns="42468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7/12/2024</a:t>
          </a:r>
        </a:p>
      </dsp:txBody>
      <dsp:txXfrm>
        <a:off x="0" y="1406844"/>
        <a:ext cx="5472000" cy="736312"/>
      </dsp:txXfrm>
    </dsp:sp>
    <dsp:sp modelId="{A1BF3738-140B-7D49-8970-2FD1F31ABF1B}">
      <dsp:nvSpPr>
        <dsp:cNvPr id="0" name=""/>
        <dsp:cNvSpPr/>
      </dsp:nvSpPr>
      <dsp:spPr>
        <a:xfrm>
          <a:off x="273600" y="1155924"/>
          <a:ext cx="3830400"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0" rIns="144780" bIns="0" numCol="1" spcCol="1270" anchor="ctr" anchorCtr="0">
          <a:noAutofit/>
        </a:bodyPr>
        <a:lstStyle/>
        <a:p>
          <a:pPr marL="0" lvl="0" indent="0" algn="l" defTabSz="800100">
            <a:lnSpc>
              <a:spcPct val="90000"/>
            </a:lnSpc>
            <a:spcBef>
              <a:spcPct val="0"/>
            </a:spcBef>
            <a:spcAft>
              <a:spcPct val="35000"/>
            </a:spcAft>
            <a:buNone/>
          </a:pPr>
          <a:r>
            <a:rPr lang="en-US" sz="1800" b="1" kern="1200"/>
            <a:t>Resolve Cert/DD Errors &amp; Review Reports</a:t>
          </a:r>
          <a:endParaRPr lang="en-US" sz="1800" kern="1200"/>
        </a:p>
      </dsp:txBody>
      <dsp:txXfrm>
        <a:off x="298098" y="1180422"/>
        <a:ext cx="3781404" cy="452844"/>
      </dsp:txXfrm>
    </dsp:sp>
    <dsp:sp modelId="{B0739201-81E7-2E48-8521-4E916FB2A453}">
      <dsp:nvSpPr>
        <dsp:cNvPr id="0" name=""/>
        <dsp:cNvSpPr/>
      </dsp:nvSpPr>
      <dsp:spPr>
        <a:xfrm>
          <a:off x="0" y="2485876"/>
          <a:ext cx="5472000" cy="736312"/>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688" tIns="354076" rIns="42468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7/26/2024</a:t>
          </a:r>
        </a:p>
      </dsp:txBody>
      <dsp:txXfrm>
        <a:off x="0" y="2485876"/>
        <a:ext cx="5472000" cy="736312"/>
      </dsp:txXfrm>
    </dsp:sp>
    <dsp:sp modelId="{EE8C494F-3E73-0E45-B000-A92B36C18937}">
      <dsp:nvSpPr>
        <dsp:cNvPr id="0" name=""/>
        <dsp:cNvSpPr/>
      </dsp:nvSpPr>
      <dsp:spPr>
        <a:xfrm>
          <a:off x="273600" y="2234956"/>
          <a:ext cx="3830400"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0" rIns="144780" bIns="0" numCol="1" spcCol="1270" anchor="ctr" anchorCtr="0">
          <a:noAutofit/>
        </a:bodyPr>
        <a:lstStyle/>
        <a:p>
          <a:pPr marL="0" lvl="0" indent="0" algn="l" defTabSz="800100">
            <a:lnSpc>
              <a:spcPct val="90000"/>
            </a:lnSpc>
            <a:spcBef>
              <a:spcPct val="0"/>
            </a:spcBef>
            <a:spcAft>
              <a:spcPct val="35000"/>
            </a:spcAft>
            <a:buNone/>
          </a:pPr>
          <a:r>
            <a:rPr lang="en-US" sz="1800" b="1" kern="1200" dirty="0"/>
            <a:t>EOY Certification Deadline</a:t>
          </a:r>
          <a:endParaRPr lang="en-US" sz="1800" kern="1200" dirty="0"/>
        </a:p>
      </dsp:txBody>
      <dsp:txXfrm>
        <a:off x="298098" y="2259454"/>
        <a:ext cx="3781404" cy="452844"/>
      </dsp:txXfrm>
    </dsp:sp>
    <dsp:sp modelId="{053EC3F1-2297-1B46-B224-8084FA2D2807}">
      <dsp:nvSpPr>
        <dsp:cNvPr id="0" name=""/>
        <dsp:cNvSpPr/>
      </dsp:nvSpPr>
      <dsp:spPr>
        <a:xfrm>
          <a:off x="0" y="3564909"/>
          <a:ext cx="5472000" cy="709537"/>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4688" tIns="354076" rIns="42468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8/16/2024</a:t>
          </a:r>
        </a:p>
      </dsp:txBody>
      <dsp:txXfrm>
        <a:off x="0" y="3564909"/>
        <a:ext cx="5472000" cy="709537"/>
      </dsp:txXfrm>
    </dsp:sp>
    <dsp:sp modelId="{5C67B948-D37F-1642-AE32-435308259F6C}">
      <dsp:nvSpPr>
        <dsp:cNvPr id="0" name=""/>
        <dsp:cNvSpPr/>
      </dsp:nvSpPr>
      <dsp:spPr>
        <a:xfrm>
          <a:off x="273600" y="3313989"/>
          <a:ext cx="3830400" cy="50184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0" rIns="144780" bIns="0" numCol="1" spcCol="1270" anchor="ctr" anchorCtr="0">
          <a:noAutofit/>
        </a:bodyPr>
        <a:lstStyle/>
        <a:p>
          <a:pPr marL="0" lvl="0" indent="0" algn="l" defTabSz="755650">
            <a:lnSpc>
              <a:spcPct val="90000"/>
            </a:lnSpc>
            <a:spcBef>
              <a:spcPct val="0"/>
            </a:spcBef>
            <a:spcAft>
              <a:spcPct val="35000"/>
            </a:spcAft>
            <a:buNone/>
          </a:pPr>
          <a:r>
            <a:rPr lang="en-US" sz="1700" b="1" kern="1200" dirty="0"/>
            <a:t>Amendment Window Deadline</a:t>
          </a:r>
        </a:p>
      </dsp:txBody>
      <dsp:txXfrm>
        <a:off x="298098" y="3338487"/>
        <a:ext cx="3781404" cy="45284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14.1</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rgbClr val="0E0D64"/>
              </a:solidFill>
              <a:latin typeface="Arial"/>
              <a:ea typeface="+mn-ea"/>
              <a:cs typeface="+mn-cs"/>
              <a:hlinkClick xmlns:r="http://schemas.openxmlformats.org/officeDocument/2006/relationships" r:id="rId1"/>
            </a:rPr>
            <a:t>Student Absenteeism - Count</a:t>
          </a:r>
          <a:endParaRPr lang="en-US" sz="1000" kern="1200">
            <a:solidFill>
              <a:srgbClr val="0E0D64"/>
            </a:solidFill>
          </a:endParaRPr>
        </a:p>
      </dsp:txBody>
      <dsp:txXfrm>
        <a:off x="372867" y="315380"/>
        <a:ext cx="1694534" cy="542260"/>
      </dsp:txXfrm>
    </dsp:sp>
    <dsp:sp modelId="{EFDAA157-E8C7-4FE5-BA1E-8C4B87A3E9BA}">
      <dsp:nvSpPr>
        <dsp:cNvPr id="0" name=""/>
        <dsp:cNvSpPr/>
      </dsp:nvSpPr>
      <dsp:spPr>
        <a:xfrm>
          <a:off x="2054174" y="-95135"/>
          <a:ext cx="555440" cy="430290"/>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54174" y="-9077"/>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14.2</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rgbClr val="0E0D64"/>
              </a:solidFill>
              <a:latin typeface="Arial"/>
              <a:ea typeface="+mn-ea"/>
              <a:cs typeface="+mn-cs"/>
              <a:hlinkClick xmlns:r="http://schemas.openxmlformats.org/officeDocument/2006/relationships" r:id="rId2"/>
            </a:rPr>
            <a:t>Student Absences  – Student List</a:t>
          </a:r>
          <a:endParaRPr lang="en-US" sz="1000" kern="1200">
            <a:solidFill>
              <a:srgbClr val="0E0D64"/>
            </a:solidFill>
          </a:endParaRPr>
        </a:p>
      </dsp:txBody>
      <dsp:txXfrm>
        <a:off x="3149141" y="315380"/>
        <a:ext cx="1694534" cy="54226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7.10</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Count</a:t>
          </a:r>
          <a:endParaRPr lang="en-US" sz="1000" kern="1200"/>
        </a:p>
      </dsp:txBody>
      <dsp:txXfrm>
        <a:off x="361559" y="315380"/>
        <a:ext cx="1639639" cy="542260"/>
      </dsp:txXfrm>
    </dsp:sp>
    <dsp:sp modelId="{EFDAA157-E8C7-4FE5-BA1E-8C4B87A3E9BA}">
      <dsp:nvSpPr>
        <dsp:cNvPr id="0" name=""/>
        <dsp:cNvSpPr/>
      </dsp:nvSpPr>
      <dsp:spPr>
        <a:xfrm>
          <a:off x="2040444" y="-99634"/>
          <a:ext cx="537798"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40444" y="-16309"/>
        <a:ext cx="412811" cy="249973"/>
      </dsp:txXfrm>
    </dsp:sp>
    <dsp:sp modelId="{60F25804-FC92-4D78-8128-845EC73FFC2E}">
      <dsp:nvSpPr>
        <dsp:cNvPr id="0" name=""/>
        <dsp:cNvSpPr/>
      </dsp:nvSpPr>
      <dsp:spPr>
        <a:xfrm>
          <a:off x="2690042"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7.12</a:t>
          </a:r>
        </a:p>
      </dsp:txBody>
      <dsp:txXfrm>
        <a:off x="2690042" y="10510"/>
        <a:ext cx="1673379" cy="288000"/>
      </dsp:txXfrm>
    </dsp:sp>
    <dsp:sp modelId="{323EE4A5-29FA-4334-B1FE-B9F85140FA51}">
      <dsp:nvSpPr>
        <dsp:cNvPr id="0" name=""/>
        <dsp:cNvSpPr/>
      </dsp:nvSpPr>
      <dsp:spPr>
        <a:xfrm>
          <a:off x="3032782"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Results - Student List</a:t>
          </a:r>
          <a:endParaRPr lang="en-US" sz="1000" kern="1200"/>
        </a:p>
      </dsp:txBody>
      <dsp:txXfrm>
        <a:off x="3049652" y="315380"/>
        <a:ext cx="1639639" cy="54226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0509"/>
          <a:ext cx="172595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7.11</a:t>
          </a:r>
        </a:p>
      </dsp:txBody>
      <dsp:txXfrm>
        <a:off x="0" y="10509"/>
        <a:ext cx="1725952" cy="288000"/>
      </dsp:txXfrm>
    </dsp:sp>
    <dsp:sp modelId="{9A61074C-906C-4281-BF99-686A1EFB894F}">
      <dsp:nvSpPr>
        <dsp:cNvPr id="0" name=""/>
        <dsp:cNvSpPr/>
      </dsp:nvSpPr>
      <dsp:spPr>
        <a:xfrm>
          <a:off x="353508" y="275838"/>
          <a:ext cx="1725952" cy="576000"/>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b="0" i="0" kern="1200">
              <a:solidFill>
                <a:srgbClr val="0E0D64"/>
              </a:solidFill>
              <a:latin typeface="+mn-lt"/>
              <a:ea typeface="+mn-ea"/>
              <a:cs typeface="+mn-cs"/>
              <a:hlinkClick xmlns:r="http://schemas.openxmlformats.org/officeDocument/2006/relationships" r:id="rId1"/>
            </a:rPr>
            <a:t>Incident Result – Count</a:t>
          </a:r>
          <a:endParaRPr lang="en-US" sz="1000" kern="1200">
            <a:solidFill>
              <a:srgbClr val="0E0D64"/>
            </a:solidFill>
            <a:latin typeface="+mn-lt"/>
          </a:endParaRPr>
        </a:p>
      </dsp:txBody>
      <dsp:txXfrm>
        <a:off x="370378" y="292708"/>
        <a:ext cx="1692212" cy="54226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7.13</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Student Offense - Count by Offense</a:t>
          </a:r>
          <a:endParaRPr lang="en-US" sz="1000" kern="1200"/>
        </a:p>
      </dsp:txBody>
      <dsp:txXfrm>
        <a:off x="361559" y="315380"/>
        <a:ext cx="1639639" cy="542260"/>
      </dsp:txXfrm>
    </dsp:sp>
    <dsp:sp modelId="{EFDAA157-E8C7-4FE5-BA1E-8C4B87A3E9BA}">
      <dsp:nvSpPr>
        <dsp:cNvPr id="0" name=""/>
        <dsp:cNvSpPr/>
      </dsp:nvSpPr>
      <dsp:spPr>
        <a:xfrm>
          <a:off x="2064192" y="-39228"/>
          <a:ext cx="537797"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64192" y="44097"/>
        <a:ext cx="412810" cy="249973"/>
      </dsp:txXfrm>
    </dsp:sp>
    <dsp:sp modelId="{60F25804-FC92-4D78-8128-845EC73FFC2E}">
      <dsp:nvSpPr>
        <dsp:cNvPr id="0" name=""/>
        <dsp:cNvSpPr/>
      </dsp:nvSpPr>
      <dsp:spPr>
        <a:xfrm>
          <a:off x="2690041"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7.14</a:t>
          </a:r>
        </a:p>
      </dsp:txBody>
      <dsp:txXfrm>
        <a:off x="2690041" y="10510"/>
        <a:ext cx="1673379" cy="288000"/>
      </dsp:txXfrm>
    </dsp:sp>
    <dsp:sp modelId="{323EE4A5-29FA-4334-B1FE-B9F85140FA51}">
      <dsp:nvSpPr>
        <dsp:cNvPr id="0" name=""/>
        <dsp:cNvSpPr/>
      </dsp:nvSpPr>
      <dsp:spPr>
        <a:xfrm>
          <a:off x="3032781"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Offense– Student List</a:t>
          </a:r>
          <a:endParaRPr lang="en-US" sz="1000" kern="1200"/>
        </a:p>
      </dsp:txBody>
      <dsp:txXfrm>
        <a:off x="3049651" y="315380"/>
        <a:ext cx="1639639" cy="54226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510"/>
          <a:ext cx="1673379"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7.16</a:t>
          </a:r>
        </a:p>
      </dsp:txBody>
      <dsp:txXfrm>
        <a:off x="1949" y="1510"/>
        <a:ext cx="1673379" cy="288000"/>
      </dsp:txXfrm>
    </dsp:sp>
    <dsp:sp modelId="{9A61074C-906C-4281-BF99-686A1EFB894F}">
      <dsp:nvSpPr>
        <dsp:cNvPr id="0" name=""/>
        <dsp:cNvSpPr/>
      </dsp:nvSpPr>
      <dsp:spPr>
        <a:xfrm>
          <a:off x="344689"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Incident Removals for Students with Disabilities – Count </a:t>
          </a:r>
          <a:endParaRPr lang="en-US" sz="1000" kern="1200"/>
        </a:p>
      </dsp:txBody>
      <dsp:txXfrm>
        <a:off x="362087" y="306908"/>
        <a:ext cx="1638583" cy="559204"/>
      </dsp:txXfrm>
    </dsp:sp>
    <dsp:sp modelId="{EFDAA157-E8C7-4FE5-BA1E-8C4B87A3E9BA}">
      <dsp:nvSpPr>
        <dsp:cNvPr id="0" name=""/>
        <dsp:cNvSpPr/>
      </dsp:nvSpPr>
      <dsp:spPr>
        <a:xfrm>
          <a:off x="2060837" y="-52948"/>
          <a:ext cx="537797" cy="416623"/>
        </a:xfrm>
        <a:prstGeom prst="rightArrow">
          <a:avLst>
            <a:gd name="adj1" fmla="val 60000"/>
            <a:gd name="adj2" fmla="val 50000"/>
          </a:avLst>
        </a:prstGeom>
        <a:solidFill>
          <a:srgbClr val="AFDDD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60837" y="30377"/>
        <a:ext cx="412810" cy="249973"/>
      </dsp:txXfrm>
    </dsp:sp>
    <dsp:sp modelId="{60F25804-FC92-4D78-8128-845EC73FFC2E}">
      <dsp:nvSpPr>
        <dsp:cNvPr id="0" name=""/>
        <dsp:cNvSpPr/>
      </dsp:nvSpPr>
      <dsp:spPr>
        <a:xfrm>
          <a:off x="2690041" y="1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7.18</a:t>
          </a:r>
        </a:p>
      </dsp:txBody>
      <dsp:txXfrm>
        <a:off x="2690041" y="1510"/>
        <a:ext cx="1673379" cy="288000"/>
      </dsp:txXfrm>
    </dsp:sp>
    <dsp:sp modelId="{323EE4A5-29FA-4334-B1FE-B9F85140FA51}">
      <dsp:nvSpPr>
        <dsp:cNvPr id="0" name=""/>
        <dsp:cNvSpPr/>
      </dsp:nvSpPr>
      <dsp:spPr>
        <a:xfrm>
          <a:off x="3032781"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Incident Removals for Students with Disabilities – Student List</a:t>
          </a:r>
          <a:endParaRPr lang="en-US" sz="1000" kern="1200"/>
        </a:p>
      </dsp:txBody>
      <dsp:txXfrm>
        <a:off x="3050179" y="306908"/>
        <a:ext cx="1638583" cy="55920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72595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7.17</a:t>
          </a:r>
        </a:p>
      </dsp:txBody>
      <dsp:txXfrm>
        <a:off x="0" y="1509"/>
        <a:ext cx="1725952" cy="288000"/>
      </dsp:txXfrm>
    </dsp:sp>
    <dsp:sp modelId="{9A61074C-906C-4281-BF99-686A1EFB894F}">
      <dsp:nvSpPr>
        <dsp:cNvPr id="0" name=""/>
        <dsp:cNvSpPr/>
      </dsp:nvSpPr>
      <dsp:spPr>
        <a:xfrm>
          <a:off x="353508" y="289509"/>
          <a:ext cx="1725952"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Unilateral Removals for Students with Disabilities - Count</a:t>
          </a:r>
          <a:endParaRPr lang="en-US" sz="1000" kern="1200"/>
        </a:p>
      </dsp:txBody>
      <dsp:txXfrm>
        <a:off x="370906" y="306907"/>
        <a:ext cx="1691156" cy="55920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8D18B-7BD6-3143-AEAC-28A9492E162D}">
      <dsp:nvSpPr>
        <dsp:cNvPr id="0" name=""/>
        <dsp:cNvSpPr/>
      </dsp:nvSpPr>
      <dsp:spPr>
        <a:xfrm>
          <a:off x="471042" y="0"/>
          <a:ext cx="6713544" cy="454638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0471"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solidFill>
                <a:schemeClr val="accent5">
                  <a:lumMod val="75000"/>
                </a:schemeClr>
              </a:solidFill>
            </a:rPr>
            <a:t>  </a:t>
          </a:r>
          <a:endParaRPr lang="en-US" sz="1000" kern="1200" dirty="0"/>
        </a:p>
        <a:p>
          <a:pPr marL="228600" lvl="1" indent="0" algn="l" defTabSz="889000">
            <a:lnSpc>
              <a:spcPct val="90000"/>
            </a:lnSpc>
            <a:spcBef>
              <a:spcPct val="0"/>
            </a:spcBef>
            <a:spcAft>
              <a:spcPct val="15000"/>
            </a:spcAft>
            <a:buChar char="•"/>
          </a:pPr>
          <a:r>
            <a:rPr lang="en-US" sz="2000" kern="1200" dirty="0">
              <a:solidFill>
                <a:srgbClr val="42C1BD"/>
              </a:solidFill>
            </a:rPr>
            <a:t> SWD</a:t>
          </a:r>
          <a:endParaRPr lang="en-US" sz="2000" i="1" kern="1200" dirty="0">
            <a:solidFill>
              <a:srgbClr val="42C1BD"/>
            </a:solidFill>
          </a:endParaRPr>
        </a:p>
        <a:p>
          <a:pPr marL="457200" lvl="1" indent="0" algn="l" defTabSz="622300">
            <a:lnSpc>
              <a:spcPct val="90000"/>
            </a:lnSpc>
            <a:spcBef>
              <a:spcPct val="0"/>
            </a:spcBef>
            <a:spcAft>
              <a:spcPct val="15000"/>
            </a:spcAft>
            <a:buNone/>
          </a:pPr>
          <a:r>
            <a:rPr lang="en-US" sz="1400" b="1" kern="1200" dirty="0"/>
            <a:t>Between July 1, 2023 and June 30, 2024 </a:t>
          </a:r>
          <a:r>
            <a:rPr lang="en-US" sz="1400" kern="1200" dirty="0"/>
            <a:t>- Children and students ages zero – 21 (inclusive) who:</a:t>
          </a:r>
          <a:endParaRPr lang="en-US" sz="1400" i="1" kern="1200" baseline="0" dirty="0"/>
        </a:p>
        <a:p>
          <a:pPr marL="461963" lvl="2" indent="0" algn="l" defTabSz="622300">
            <a:lnSpc>
              <a:spcPct val="90000"/>
            </a:lnSpc>
            <a:spcBef>
              <a:spcPct val="0"/>
            </a:spcBef>
            <a:spcAft>
              <a:spcPct val="15000"/>
            </a:spcAft>
            <a:buFont typeface="Arial" panose="020B0604020202020204" pitchFamily="34" charset="0"/>
            <a:buChar char="•"/>
            <a:tabLst/>
          </a:pPr>
          <a:r>
            <a:rPr lang="en-US" sz="1400" kern="1200" dirty="0"/>
            <a:t>Were ELIGIBLE AND PARTICIPATING in special education on an IEP, ISP, or IFSP</a:t>
          </a:r>
        </a:p>
        <a:p>
          <a:pPr marL="461963" lvl="2" indent="0" algn="l" defTabSz="622300">
            <a:lnSpc>
              <a:spcPct val="90000"/>
            </a:lnSpc>
            <a:spcBef>
              <a:spcPct val="0"/>
            </a:spcBef>
            <a:spcAft>
              <a:spcPct val="15000"/>
            </a:spcAft>
            <a:buFont typeface="Arial" panose="020B0604020202020204" pitchFamily="34" charset="0"/>
            <a:buChar char="•"/>
            <a:tabLst/>
          </a:pPr>
          <a:r>
            <a:rPr lang="en-US" sz="1400" kern="1200" dirty="0"/>
            <a:t>Were evaluated for special education but were determined to be:</a:t>
          </a:r>
        </a:p>
        <a:p>
          <a:pPr marL="461963" lvl="3" indent="0" algn="l" defTabSz="622300">
            <a:lnSpc>
              <a:spcPct val="90000"/>
            </a:lnSpc>
            <a:spcBef>
              <a:spcPct val="0"/>
            </a:spcBef>
            <a:spcAft>
              <a:spcPct val="15000"/>
            </a:spcAft>
            <a:buFont typeface="Arial" panose="020B0604020202020204" pitchFamily="34" charset="0"/>
            <a:buChar char="•"/>
            <a:tabLst/>
          </a:pPr>
          <a:r>
            <a:rPr lang="en-US" sz="1400" kern="1200" dirty="0"/>
            <a:t>	Eligible, Not Participating</a:t>
          </a:r>
        </a:p>
        <a:p>
          <a:pPr marL="461963" lvl="4" indent="0" algn="l" defTabSz="622300">
            <a:lnSpc>
              <a:spcPct val="90000"/>
            </a:lnSpc>
            <a:spcBef>
              <a:spcPct val="0"/>
            </a:spcBef>
            <a:spcAft>
              <a:spcPct val="15000"/>
            </a:spcAft>
            <a:buFont typeface="Arial" panose="020B0604020202020204" pitchFamily="34" charset="0"/>
            <a:buChar char="•"/>
            <a:tabLst/>
          </a:pPr>
          <a:r>
            <a:rPr lang="en-US" sz="1400" kern="1200" dirty="0"/>
            <a:t>	Not Eligible</a:t>
          </a:r>
        </a:p>
        <a:p>
          <a:pPr marL="461963" lvl="2" indent="0" algn="l" defTabSz="622300">
            <a:lnSpc>
              <a:spcPct val="90000"/>
            </a:lnSpc>
            <a:spcBef>
              <a:spcPct val="0"/>
            </a:spcBef>
            <a:spcAft>
              <a:spcPct val="15000"/>
            </a:spcAft>
            <a:buFont typeface="Arial" panose="020B0604020202020204" pitchFamily="34" charset="0"/>
            <a:buChar char="•"/>
            <a:tabLst/>
          </a:pPr>
          <a:r>
            <a:rPr lang="en-US" sz="1400" kern="1200" dirty="0"/>
            <a:t>Exited the special education program</a:t>
          </a:r>
        </a:p>
        <a:p>
          <a:pPr marL="228600" lvl="1" indent="0" algn="l" defTabSz="889000">
            <a:lnSpc>
              <a:spcPct val="90000"/>
            </a:lnSpc>
            <a:spcBef>
              <a:spcPct val="0"/>
            </a:spcBef>
            <a:spcAft>
              <a:spcPct val="15000"/>
            </a:spcAft>
            <a:buChar char="•"/>
          </a:pPr>
          <a:r>
            <a:rPr lang="en-US" sz="2000" i="0" kern="1200" dirty="0">
              <a:solidFill>
                <a:srgbClr val="42C1BD"/>
              </a:solidFill>
            </a:rPr>
            <a:t> Postsecondary Status</a:t>
          </a:r>
        </a:p>
        <a:p>
          <a:pPr marL="457200" lvl="2" indent="0" algn="l" defTabSz="889000">
            <a:lnSpc>
              <a:spcPct val="90000"/>
            </a:lnSpc>
            <a:spcBef>
              <a:spcPct val="0"/>
            </a:spcBef>
            <a:spcAft>
              <a:spcPct val="15000"/>
            </a:spcAft>
            <a:buChar char="•"/>
          </a:pPr>
          <a:r>
            <a:rPr lang="en-US" sz="2000" kern="1200" dirty="0"/>
            <a:t> </a:t>
          </a:r>
          <a:r>
            <a:rPr lang="en-US" sz="20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Postsecondary Status (PSTS) file is used by LEAs to submit postsecondary outcome data to CALPADS for students who have exited secondary education in the prior school year</a:t>
          </a:r>
          <a:endParaRPr lang="en-US" sz="2000" i="0" kern="1200" dirty="0">
            <a:solidFill>
              <a:schemeClr val="tx1"/>
            </a:solidFill>
          </a:endParaRPr>
        </a:p>
      </dsp:txBody>
      <dsp:txXfrm>
        <a:off x="471042" y="0"/>
        <a:ext cx="6713544" cy="4546388"/>
      </dsp:txXfrm>
    </dsp:sp>
    <dsp:sp modelId="{5EE1D9C6-F4FD-DC45-BC41-91164B97D6D1}">
      <dsp:nvSpPr>
        <dsp:cNvPr id="0" name=""/>
        <dsp:cNvSpPr/>
      </dsp:nvSpPr>
      <dsp:spPr>
        <a:xfrm>
          <a:off x="383795" y="82949"/>
          <a:ext cx="1341671" cy="198996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9612"/>
          <a:ext cx="4617978"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Staff Involved with Submission</a:t>
          </a:r>
        </a:p>
      </dsp:txBody>
      <dsp:txXfrm>
        <a:off x="0" y="9612"/>
        <a:ext cx="4617978" cy="633600"/>
      </dsp:txXfrm>
    </dsp:sp>
    <dsp:sp modelId="{E3E76491-8807-CA4F-8E4E-E290DDB1346B}">
      <dsp:nvSpPr>
        <dsp:cNvPr id="0" name=""/>
        <dsp:cNvSpPr/>
      </dsp:nvSpPr>
      <dsp:spPr>
        <a:xfrm>
          <a:off x="0" y="681291"/>
          <a:ext cx="4617978" cy="205326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Site Staff</a:t>
          </a:r>
          <a:endParaRPr lang="en-US" sz="2200" kern="1200" dirty="0"/>
        </a:p>
        <a:p>
          <a:pPr marL="228600" lvl="1" indent="-228600" algn="l" defTabSz="977900">
            <a:lnSpc>
              <a:spcPct val="90000"/>
            </a:lnSpc>
            <a:spcBef>
              <a:spcPct val="0"/>
            </a:spcBef>
            <a:spcAft>
              <a:spcPct val="15000"/>
            </a:spcAft>
            <a:buChar char="•"/>
          </a:pPr>
          <a:r>
            <a:rPr lang="en-US" sz="2200" kern="1200" dirty="0"/>
            <a:t>Special Ed staff</a:t>
          </a:r>
        </a:p>
        <a:p>
          <a:pPr marL="228600" lvl="1" indent="-228600" algn="l" defTabSz="977900">
            <a:lnSpc>
              <a:spcPct val="90000"/>
            </a:lnSpc>
            <a:spcBef>
              <a:spcPct val="0"/>
            </a:spcBef>
            <a:spcAft>
              <a:spcPct val="15000"/>
            </a:spcAft>
            <a:buChar char="•"/>
          </a:pPr>
          <a:r>
            <a:rPr lang="en-US" sz="2200" kern="1200" dirty="0"/>
            <a:t>SELPA Directors</a:t>
          </a:r>
        </a:p>
        <a:p>
          <a:pPr marL="228600" lvl="1" indent="-228600" algn="l" defTabSz="977900">
            <a:lnSpc>
              <a:spcPct val="90000"/>
            </a:lnSpc>
            <a:spcBef>
              <a:spcPct val="0"/>
            </a:spcBef>
            <a:spcAft>
              <a:spcPct val="15000"/>
            </a:spcAft>
            <a:buChar char="•"/>
          </a:pPr>
          <a:r>
            <a:rPr lang="en-US" sz="2200" kern="1200" dirty="0"/>
            <a:t>Site Administrators</a:t>
          </a:r>
        </a:p>
        <a:p>
          <a:pPr marL="228600" lvl="1" indent="-228600" algn="l" defTabSz="977900">
            <a:lnSpc>
              <a:spcPct val="90000"/>
            </a:lnSpc>
            <a:spcBef>
              <a:spcPct val="0"/>
            </a:spcBef>
            <a:spcAft>
              <a:spcPct val="15000"/>
            </a:spcAft>
            <a:buChar char="•"/>
          </a:pPr>
          <a:r>
            <a:rPr lang="en-US" sz="2200" kern="1200" dirty="0"/>
            <a:t>Student System Support Staff</a:t>
          </a:r>
        </a:p>
      </dsp:txBody>
      <dsp:txXfrm>
        <a:off x="0" y="681291"/>
        <a:ext cx="4617978" cy="205326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10080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142240" rIns="248920" bIns="142240" numCol="1" spcCol="1270" anchor="ctr" anchorCtr="0">
          <a:noAutofit/>
        </a:bodyPr>
        <a:lstStyle/>
        <a:p>
          <a:pPr marL="0" lvl="0" indent="0" algn="ctr" defTabSz="1555750">
            <a:lnSpc>
              <a:spcPct val="90000"/>
            </a:lnSpc>
            <a:spcBef>
              <a:spcPct val="0"/>
            </a:spcBef>
            <a:spcAft>
              <a:spcPct val="35000"/>
            </a:spcAft>
            <a:buNone/>
          </a:pPr>
          <a:r>
            <a:rPr lang="en-US" sz="3500" kern="1200" dirty="0"/>
            <a:t>Data Submitted Via</a:t>
          </a:r>
        </a:p>
      </dsp:txBody>
      <dsp:txXfrm>
        <a:off x="0" y="0"/>
        <a:ext cx="4617978" cy="1008000"/>
      </dsp:txXfrm>
    </dsp:sp>
    <dsp:sp modelId="{E3E76491-8807-CA4F-8E4E-E290DDB1346B}">
      <dsp:nvSpPr>
        <dsp:cNvPr id="0" name=""/>
        <dsp:cNvSpPr/>
      </dsp:nvSpPr>
      <dsp:spPr>
        <a:xfrm>
          <a:off x="0" y="1019468"/>
          <a:ext cx="4617978" cy="153719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kern="1200" dirty="0">
              <a:solidFill>
                <a:schemeClr val="tx1"/>
              </a:solidFill>
            </a:rPr>
            <a:t>Special Education (SWDS)</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kern="1200" dirty="0">
              <a:solidFill>
                <a:schemeClr val="tx1"/>
              </a:solidFill>
            </a:rPr>
            <a:t>Special Education Meetings (MEET)</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kern="1200" dirty="0">
              <a:solidFill>
                <a:schemeClr val="tx1"/>
              </a:solidFill>
            </a:rPr>
            <a:t>Special Education Plan (PLAN)</a:t>
          </a:r>
          <a:endParaRPr lang="en-US" sz="1600" kern="1200" dirty="0">
            <a:solidFill>
              <a:schemeClr val="tx1"/>
            </a:solidFill>
          </a:endParaRPr>
        </a:p>
        <a:p>
          <a:pPr marL="171450" lvl="1" indent="-171450" algn="l" defTabSz="711200">
            <a:lnSpc>
              <a:spcPct val="90000"/>
            </a:lnSpc>
            <a:spcBef>
              <a:spcPct val="0"/>
            </a:spcBef>
            <a:spcAft>
              <a:spcPct val="15000"/>
            </a:spcAft>
            <a:buChar char="•"/>
          </a:pPr>
          <a:r>
            <a:rPr lang="en-US" sz="1600" b="0" i="1" kern="1200" dirty="0">
              <a:solidFill>
                <a:schemeClr val="tx1"/>
              </a:solidFill>
            </a:rPr>
            <a:t>Special Education Services (SERV)</a:t>
          </a:r>
        </a:p>
        <a:p>
          <a:pPr marL="171450" lvl="1" indent="-171450" algn="l" defTabSz="711200">
            <a:lnSpc>
              <a:spcPct val="90000"/>
            </a:lnSpc>
            <a:spcBef>
              <a:spcPct val="0"/>
            </a:spcBef>
            <a:spcAft>
              <a:spcPct val="15000"/>
            </a:spcAft>
            <a:buChar char="•"/>
          </a:pPr>
          <a:r>
            <a:rPr lang="en-US" sz="1600" b="0" kern="1200" dirty="0">
              <a:solidFill>
                <a:schemeClr val="tx1"/>
              </a:solidFill>
            </a:rPr>
            <a:t>Post Secondary Status (PSTS)</a:t>
          </a:r>
        </a:p>
      </dsp:txBody>
      <dsp:txXfrm>
        <a:off x="0" y="1019468"/>
        <a:ext cx="4617978" cy="15371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43C23-781D-D74F-BA5D-59E59D2A8563}">
      <dsp:nvSpPr>
        <dsp:cNvPr id="0" name=""/>
        <dsp:cNvSpPr/>
      </dsp:nvSpPr>
      <dsp:spPr>
        <a:xfrm>
          <a:off x="0" y="96307"/>
          <a:ext cx="6389215" cy="551655"/>
        </a:xfrm>
        <a:prstGeom prst="roundRect">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CALPADS Activities</a:t>
          </a:r>
        </a:p>
      </dsp:txBody>
      <dsp:txXfrm>
        <a:off x="26930" y="123237"/>
        <a:ext cx="6335355" cy="497795"/>
      </dsp:txXfrm>
    </dsp:sp>
    <dsp:sp modelId="{C21B3F82-3008-E24C-8399-0BA3F0AA2BCA}">
      <dsp:nvSpPr>
        <dsp:cNvPr id="0" name=""/>
        <dsp:cNvSpPr/>
      </dsp:nvSpPr>
      <dsp:spPr>
        <a:xfrm>
          <a:off x="0" y="647962"/>
          <a:ext cx="6389215" cy="2142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858"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Audit CALPADS accounts and roles</a:t>
          </a:r>
        </a:p>
        <a:p>
          <a:pPr marL="171450" lvl="1" indent="-171450" algn="l" defTabSz="800100">
            <a:lnSpc>
              <a:spcPct val="90000"/>
            </a:lnSpc>
            <a:spcBef>
              <a:spcPct val="0"/>
            </a:spcBef>
            <a:spcAft>
              <a:spcPct val="20000"/>
            </a:spcAft>
            <a:buChar char="•"/>
          </a:pPr>
          <a:r>
            <a:rPr lang="en-US" sz="1800" kern="1200" dirty="0"/>
            <a:t>determine data stakeholders you need to collaborate with</a:t>
          </a:r>
        </a:p>
        <a:p>
          <a:pPr marL="171450" lvl="1" indent="-171450" algn="l" defTabSz="800100">
            <a:lnSpc>
              <a:spcPct val="90000"/>
            </a:lnSpc>
            <a:spcBef>
              <a:spcPct val="0"/>
            </a:spcBef>
            <a:spcAft>
              <a:spcPct val="20000"/>
            </a:spcAft>
            <a:buChar char="•"/>
          </a:pPr>
          <a:r>
            <a:rPr lang="en-US" sz="1800" kern="1200" dirty="0"/>
            <a:t>Review upcoming EOY changes internally</a:t>
          </a:r>
        </a:p>
        <a:p>
          <a:pPr marL="171450" lvl="1" indent="-171450" algn="l" defTabSz="800100">
            <a:lnSpc>
              <a:spcPct val="90000"/>
            </a:lnSpc>
            <a:spcBef>
              <a:spcPct val="0"/>
            </a:spcBef>
            <a:spcAft>
              <a:spcPct val="20000"/>
            </a:spcAft>
            <a:buChar char="•"/>
          </a:pPr>
          <a:r>
            <a:rPr lang="en-US" sz="1800" kern="1200" dirty="0"/>
            <a:t>Build EOY calendar using EOY Task List</a:t>
          </a:r>
        </a:p>
        <a:p>
          <a:pPr marL="171450" lvl="1" indent="-171450" algn="l" defTabSz="800100">
            <a:lnSpc>
              <a:spcPct val="90000"/>
            </a:lnSpc>
            <a:spcBef>
              <a:spcPct val="0"/>
            </a:spcBef>
            <a:spcAft>
              <a:spcPct val="20000"/>
            </a:spcAft>
            <a:buChar char="•"/>
          </a:pPr>
          <a:r>
            <a:rPr lang="en-US" sz="1800" kern="1200" dirty="0"/>
            <a:t>Update Student Enrollment and Information now</a:t>
          </a:r>
        </a:p>
        <a:p>
          <a:pPr marL="171450" lvl="1" indent="-171450" algn="l" defTabSz="800100">
            <a:lnSpc>
              <a:spcPct val="90000"/>
            </a:lnSpc>
            <a:spcBef>
              <a:spcPct val="0"/>
            </a:spcBef>
            <a:spcAft>
              <a:spcPct val="20000"/>
            </a:spcAft>
            <a:buChar char="•"/>
          </a:pPr>
          <a:r>
            <a:rPr lang="en-US" sz="1800" kern="1200" dirty="0"/>
            <a:t>Establish error correction strategy with SPED Coordinator</a:t>
          </a:r>
        </a:p>
        <a:p>
          <a:pPr marL="171450" lvl="1" indent="-171450" algn="l" defTabSz="800100">
            <a:lnSpc>
              <a:spcPct val="90000"/>
            </a:lnSpc>
            <a:spcBef>
              <a:spcPct val="0"/>
            </a:spcBef>
            <a:spcAft>
              <a:spcPct val="20000"/>
            </a:spcAft>
            <a:buChar char="•"/>
          </a:pPr>
          <a:r>
            <a:rPr lang="en-US" sz="1800" kern="1200" dirty="0"/>
            <a:t>Plan for clearing all EOY errors by July 12</a:t>
          </a:r>
          <a:r>
            <a:rPr lang="en-US" sz="1800" kern="1200" baseline="30000" dirty="0"/>
            <a:t>th</a:t>
          </a:r>
          <a:r>
            <a:rPr lang="en-US" sz="1800" kern="1200" dirty="0"/>
            <a:t>!</a:t>
          </a:r>
        </a:p>
      </dsp:txBody>
      <dsp:txXfrm>
        <a:off x="0" y="647962"/>
        <a:ext cx="6389215" cy="2142450"/>
      </dsp:txXfrm>
    </dsp:sp>
    <dsp:sp modelId="{CFD27554-CAC5-0247-9B13-08982230E6DF}">
      <dsp:nvSpPr>
        <dsp:cNvPr id="0" name=""/>
        <dsp:cNvSpPr/>
      </dsp:nvSpPr>
      <dsp:spPr>
        <a:xfrm>
          <a:off x="0" y="2790413"/>
          <a:ext cx="6389215" cy="55165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Local Systems Activities</a:t>
          </a:r>
        </a:p>
      </dsp:txBody>
      <dsp:txXfrm>
        <a:off x="26930" y="2817343"/>
        <a:ext cx="6335355" cy="497795"/>
      </dsp:txXfrm>
    </dsp:sp>
    <dsp:sp modelId="{508313A2-9622-2A41-A165-D462F266140F}">
      <dsp:nvSpPr>
        <dsp:cNvPr id="0" name=""/>
        <dsp:cNvSpPr/>
      </dsp:nvSpPr>
      <dsp:spPr>
        <a:xfrm>
          <a:off x="0" y="3342068"/>
          <a:ext cx="6389215" cy="1713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858"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Check with vendors for updates</a:t>
          </a:r>
        </a:p>
        <a:p>
          <a:pPr marL="171450" lvl="1" indent="-171450" algn="l" defTabSz="800100">
            <a:lnSpc>
              <a:spcPct val="90000"/>
            </a:lnSpc>
            <a:spcBef>
              <a:spcPct val="0"/>
            </a:spcBef>
            <a:spcAft>
              <a:spcPct val="20000"/>
            </a:spcAft>
            <a:buChar char="•"/>
          </a:pPr>
          <a:r>
            <a:rPr lang="en-US" sz="1800" kern="1200" dirty="0"/>
            <a:t>Verify sites and district on same SIS version</a:t>
          </a:r>
        </a:p>
        <a:p>
          <a:pPr marL="171450" lvl="1" indent="-171450" algn="l" defTabSz="800100">
            <a:lnSpc>
              <a:spcPct val="90000"/>
            </a:lnSpc>
            <a:spcBef>
              <a:spcPct val="0"/>
            </a:spcBef>
            <a:spcAft>
              <a:spcPct val="20000"/>
            </a:spcAft>
            <a:buChar char="•"/>
          </a:pPr>
          <a:r>
            <a:rPr lang="en-US" sz="1800" kern="1200" dirty="0"/>
            <a:t>Audit SIS and SEDS records to ensure required data are populated</a:t>
          </a:r>
        </a:p>
        <a:p>
          <a:pPr marL="171450" lvl="1" indent="-171450" algn="l" defTabSz="800100">
            <a:lnSpc>
              <a:spcPct val="90000"/>
            </a:lnSpc>
            <a:spcBef>
              <a:spcPct val="0"/>
            </a:spcBef>
            <a:spcAft>
              <a:spcPct val="20000"/>
            </a:spcAft>
            <a:buChar char="•"/>
          </a:pPr>
          <a:r>
            <a:rPr lang="en-US" sz="1800" kern="1200" dirty="0"/>
            <a:t>Run validations locally in SIS before uploading files to CALPADS</a:t>
          </a:r>
        </a:p>
      </dsp:txBody>
      <dsp:txXfrm>
        <a:off x="0" y="3342068"/>
        <a:ext cx="6389215" cy="171396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686200" cy="486613"/>
        </a:xfrm>
        <a:prstGeom prst="roundRect">
          <a:avLst>
            <a:gd name="adj" fmla="val 10000"/>
          </a:avLst>
        </a:prstGeom>
        <a:solidFill>
          <a:srgbClr val="2E92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t>Aggregate Report</a:t>
          </a:r>
        </a:p>
      </dsp:txBody>
      <dsp:txXfrm>
        <a:off x="14252" y="14252"/>
        <a:ext cx="657696" cy="458109"/>
      </dsp:txXfrm>
    </dsp:sp>
    <dsp:sp modelId="{55E936AE-85A7-4293-9E90-3F423240A182}">
      <dsp:nvSpPr>
        <dsp:cNvPr id="0" name=""/>
        <dsp:cNvSpPr/>
      </dsp:nvSpPr>
      <dsp:spPr>
        <a:xfrm rot="5400000">
          <a:off x="251748" y="498927"/>
          <a:ext cx="182702" cy="218976"/>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p>
      </dsp:txBody>
      <dsp:txXfrm rot="-5400000">
        <a:off x="277407" y="517064"/>
        <a:ext cx="131386" cy="127891"/>
      </dsp:txXfrm>
    </dsp:sp>
    <dsp:sp modelId="{0430A618-02C7-4E49-9EAE-E05EC2371766}">
      <dsp:nvSpPr>
        <dsp:cNvPr id="0" name=""/>
        <dsp:cNvSpPr/>
      </dsp:nvSpPr>
      <dsp:spPr>
        <a:xfrm>
          <a:off x="0" y="730217"/>
          <a:ext cx="686200" cy="486613"/>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t>Supporting Report</a:t>
          </a:r>
        </a:p>
      </dsp:txBody>
      <dsp:txXfrm>
        <a:off x="14252" y="744469"/>
        <a:ext cx="657696" cy="45810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17.3</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1"/>
            </a:rPr>
            <a:t>Postsecondary Survey Outcome for SWDs - Count</a:t>
          </a:r>
          <a:endParaRPr lang="en-US" sz="1000" kern="1200"/>
        </a:p>
      </dsp:txBody>
      <dsp:txXfrm>
        <a:off x="373395" y="306908"/>
        <a:ext cx="1693478" cy="559204"/>
      </dsp:txXfrm>
    </dsp:sp>
    <dsp:sp modelId="{EFDAA157-E8C7-4FE5-BA1E-8C4B87A3E9BA}">
      <dsp:nvSpPr>
        <dsp:cNvPr id="0" name=""/>
        <dsp:cNvSpPr/>
      </dsp:nvSpPr>
      <dsp:spPr>
        <a:xfrm>
          <a:off x="2083729" y="-69635"/>
          <a:ext cx="555440" cy="430290"/>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83729"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17.4</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Postsecondary Survey Outcome for SWDs - Student List</a:t>
          </a:r>
          <a:endParaRPr lang="en-US" sz="1000" kern="1200"/>
        </a:p>
      </dsp:txBody>
      <dsp:txXfrm>
        <a:off x="3149669" y="306908"/>
        <a:ext cx="1693478" cy="55920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0" y="3467"/>
          <a:ext cx="1805788" cy="518399"/>
        </a:xfrm>
        <a:prstGeom prst="roundRect">
          <a:avLst>
            <a:gd name="adj" fmla="val 10000"/>
          </a:avLst>
        </a:prstGeom>
        <a:solidFill>
          <a:schemeClr val="accent4"/>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bg1"/>
              </a:solidFill>
            </a:rPr>
            <a:t>Report 16.12</a:t>
          </a:r>
        </a:p>
      </dsp:txBody>
      <dsp:txXfrm>
        <a:off x="0" y="3467"/>
        <a:ext cx="1805788" cy="345600"/>
      </dsp:txXfrm>
    </dsp:sp>
    <dsp:sp modelId="{C667CE1B-53A2-4AFA-95A9-F9BE5EBD9521}">
      <dsp:nvSpPr>
        <dsp:cNvPr id="0" name=""/>
        <dsp:cNvSpPr/>
      </dsp:nvSpPr>
      <dsp:spPr>
        <a:xfrm>
          <a:off x="330078" y="352534"/>
          <a:ext cx="1805788" cy="777600"/>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hlinkClick xmlns:r="http://schemas.openxmlformats.org/officeDocument/2006/relationships" r:id="rId1"/>
            </a:rPr>
            <a:t>Students with Disabilities - Education Plan by Disability (EOY4)</a:t>
          </a:r>
          <a:endParaRPr lang="en-US" sz="1000" kern="1200" dirty="0"/>
        </a:p>
        <a:p>
          <a:pPr marL="57150" lvl="1" indent="-57150" algn="l" defTabSz="444500">
            <a:lnSpc>
              <a:spcPct val="90000"/>
            </a:lnSpc>
            <a:spcBef>
              <a:spcPct val="0"/>
            </a:spcBef>
            <a:spcAft>
              <a:spcPct val="15000"/>
            </a:spcAft>
            <a:buFont typeface="Arial" panose="020B0604020202020204" pitchFamily="34" charset="0"/>
            <a:buChar char="•"/>
          </a:pPr>
          <a:endParaRPr lang="en-US" sz="1000" kern="1200" dirty="0">
            <a:hlinkClick xmlns:r="http://schemas.openxmlformats.org/officeDocument/2006/relationships" r:id="rId2"/>
          </a:endParaRPr>
        </a:p>
      </dsp:txBody>
      <dsp:txXfrm>
        <a:off x="352853" y="375309"/>
        <a:ext cx="1760238" cy="732050"/>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1759466" cy="432000"/>
        </a:xfrm>
        <a:prstGeom prst="roundRect">
          <a:avLst>
            <a:gd name="adj" fmla="val 10000"/>
          </a:avLst>
        </a:prstGeom>
        <a:solidFill>
          <a:srgbClr val="FF715B"/>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chemeClr val="bg1"/>
              </a:solidFill>
            </a:rPr>
            <a:t>Report 16.13 *</a:t>
          </a:r>
          <a:endParaRPr lang="en-US" sz="1000" b="1" kern="1200" dirty="0">
            <a:solidFill>
              <a:schemeClr val="bg1"/>
            </a:solidFill>
          </a:endParaRPr>
        </a:p>
      </dsp:txBody>
      <dsp:txXfrm>
        <a:off x="0" y="0"/>
        <a:ext cx="1759466" cy="288000"/>
      </dsp:txXfrm>
    </dsp:sp>
    <dsp:sp modelId="{01A871B4-AA96-41F9-9854-6A16387FB0F9}">
      <dsp:nvSpPr>
        <dsp:cNvPr id="0" name=""/>
        <dsp:cNvSpPr/>
      </dsp:nvSpPr>
      <dsp:spPr>
        <a:xfrm>
          <a:off x="360372" y="289510"/>
          <a:ext cx="1759466"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hlinkClick xmlns:r="http://schemas.openxmlformats.org/officeDocument/2006/relationships" r:id="rId1"/>
            </a:rPr>
            <a:t>Students with Disabilities - Federal Setting Count (EOY4)</a:t>
          </a:r>
          <a:endParaRPr lang="en-US" sz="1000" kern="1200" dirty="0"/>
        </a:p>
      </dsp:txBody>
      <dsp:txXfrm>
        <a:off x="377770" y="306908"/>
        <a:ext cx="1724670" cy="55920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1822167" cy="518399"/>
        </a:xfrm>
        <a:prstGeom prst="roundRect">
          <a:avLst>
            <a:gd name="adj" fmla="val 10000"/>
          </a:avLst>
        </a:prstGeom>
        <a:solidFill>
          <a:srgbClr val="FF715B"/>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solidFill>
                <a:schemeClr val="bg1"/>
              </a:solidFill>
            </a:rPr>
            <a:t>Report 16.14</a:t>
          </a:r>
        </a:p>
      </dsp:txBody>
      <dsp:txXfrm>
        <a:off x="0" y="0"/>
        <a:ext cx="1822167" cy="345600"/>
      </dsp:txXfrm>
    </dsp:sp>
    <dsp:sp modelId="{01A871B4-AA96-41F9-9854-6A16387FB0F9}">
      <dsp:nvSpPr>
        <dsp:cNvPr id="0" name=""/>
        <dsp:cNvSpPr/>
      </dsp:nvSpPr>
      <dsp:spPr>
        <a:xfrm>
          <a:off x="373215" y="358295"/>
          <a:ext cx="1822167" cy="6912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hlinkClick xmlns:r="http://schemas.openxmlformats.org/officeDocument/2006/relationships" r:id="rId1"/>
            </a:rPr>
            <a:t>Students with Disabilities - Plan Student list (EOY4)</a:t>
          </a:r>
          <a:endParaRPr lang="en-US" sz="1000" kern="1200" dirty="0"/>
        </a:p>
      </dsp:txBody>
      <dsp:txXfrm>
        <a:off x="393460" y="378540"/>
        <a:ext cx="1781677" cy="65071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5152" y="-111538"/>
          <a:ext cx="1714773" cy="394034"/>
        </a:xfrm>
        <a:prstGeom prst="roundRect">
          <a:avLst>
            <a:gd name="adj" fmla="val 10000"/>
          </a:avLst>
        </a:prstGeom>
        <a:solidFill>
          <a:schemeClr val="accent4"/>
        </a:solidFill>
        <a:ln w="12700" cap="flat" cmpd="sng" algn="ctr">
          <a:solidFill>
            <a:srgbClr val="37C0BB"/>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Report 16.22</a:t>
          </a:r>
        </a:p>
      </dsp:txBody>
      <dsp:txXfrm>
        <a:off x="5152" y="-111538"/>
        <a:ext cx="1714773" cy="262689"/>
      </dsp:txXfrm>
    </dsp:sp>
    <dsp:sp modelId="{9A61074C-906C-4281-BF99-686A1EFB894F}">
      <dsp:nvSpPr>
        <dsp:cNvPr id="0" name=""/>
        <dsp:cNvSpPr/>
      </dsp:nvSpPr>
      <dsp:spPr>
        <a:xfrm>
          <a:off x="320754" y="111538"/>
          <a:ext cx="1784753" cy="88502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dirty="0">
              <a:hlinkClick xmlns:r="http://schemas.openxmlformats.org/officeDocument/2006/relationships" r:id="rId1"/>
            </a:rPr>
            <a:t>Students with Disabilities - Non- Participating Status Report – Count (EOY4)</a:t>
          </a:r>
          <a:endParaRPr lang="en-US" sz="1000" kern="1200" dirty="0"/>
        </a:p>
      </dsp:txBody>
      <dsp:txXfrm>
        <a:off x="346675" y="137459"/>
        <a:ext cx="1732911" cy="833178"/>
      </dsp:txXfrm>
    </dsp:sp>
    <dsp:sp modelId="{EFDAA157-E8C7-4FE5-BA1E-8C4B87A3E9BA}">
      <dsp:nvSpPr>
        <dsp:cNvPr id="0" name=""/>
        <dsp:cNvSpPr/>
      </dsp:nvSpPr>
      <dsp:spPr>
        <a:xfrm rot="137480">
          <a:off x="2077091" y="-167650"/>
          <a:ext cx="569412" cy="426512"/>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077142" y="-84906"/>
        <a:ext cx="441458" cy="255908"/>
      </dsp:txXfrm>
    </dsp:sp>
    <dsp:sp modelId="{60F25804-FC92-4D78-8128-845EC73FFC2E}">
      <dsp:nvSpPr>
        <dsp:cNvPr id="0" name=""/>
        <dsp:cNvSpPr/>
      </dsp:nvSpPr>
      <dsp:spPr>
        <a:xfrm>
          <a:off x="2793430" y="0"/>
          <a:ext cx="1713383" cy="394034"/>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dirty="0"/>
            <a:t>Report 16.23</a:t>
          </a:r>
        </a:p>
      </dsp:txBody>
      <dsp:txXfrm>
        <a:off x="2793430" y="0"/>
        <a:ext cx="1713383" cy="262689"/>
      </dsp:txXfrm>
    </dsp:sp>
    <dsp:sp modelId="{323EE4A5-29FA-4334-B1FE-B9F85140FA51}">
      <dsp:nvSpPr>
        <dsp:cNvPr id="0" name=""/>
        <dsp:cNvSpPr/>
      </dsp:nvSpPr>
      <dsp:spPr>
        <a:xfrm>
          <a:off x="3144022" y="262689"/>
          <a:ext cx="1713383" cy="62233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hlinkClick xmlns:r="http://schemas.openxmlformats.org/officeDocument/2006/relationships" r:id="rId2"/>
            </a:rPr>
            <a:t>Students with Disabilities - Non- Participating Status Report - Student Details (EOY4)</a:t>
          </a:r>
          <a:endParaRPr lang="en-US" sz="1000" kern="1200" dirty="0"/>
        </a:p>
      </dsp:txBody>
      <dsp:txXfrm>
        <a:off x="3162249" y="280916"/>
        <a:ext cx="1676929" cy="585876"/>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8D18B-7BD6-3143-AEAC-28A9492E162D}">
      <dsp:nvSpPr>
        <dsp:cNvPr id="0" name=""/>
        <dsp:cNvSpPr/>
      </dsp:nvSpPr>
      <dsp:spPr>
        <a:xfrm>
          <a:off x="466606" y="0"/>
          <a:ext cx="6791277" cy="469776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36769"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solidFill>
                <a:schemeClr val="accent5">
                  <a:lumMod val="75000"/>
                </a:schemeClr>
              </a:solidFill>
            </a:rPr>
            <a:t>  </a:t>
          </a:r>
          <a:endParaRPr lang="en-US" sz="1000" kern="1200" dirty="0"/>
        </a:p>
        <a:p>
          <a:pPr marL="171450" lvl="1" indent="-171450" algn="l" defTabSz="800100">
            <a:lnSpc>
              <a:spcPct val="90000"/>
            </a:lnSpc>
            <a:spcBef>
              <a:spcPct val="0"/>
            </a:spcBef>
            <a:spcAft>
              <a:spcPct val="15000"/>
            </a:spcAft>
            <a:buChar char="•"/>
          </a:pPr>
          <a:r>
            <a:rPr lang="en-US" sz="1800" kern="1200">
              <a:solidFill>
                <a:srgbClr val="42C1BD"/>
              </a:solidFill>
            </a:rPr>
            <a:t>Teacher Demographics</a:t>
          </a:r>
          <a:endParaRPr lang="en-US" sz="1800" kern="1200" dirty="0">
            <a:solidFill>
              <a:srgbClr val="42C1BD"/>
            </a:solidFill>
          </a:endParaRPr>
        </a:p>
        <a:p>
          <a:pPr marL="171450" lvl="1" indent="-171450" algn="l" defTabSz="800100">
            <a:lnSpc>
              <a:spcPct val="90000"/>
            </a:lnSpc>
            <a:spcBef>
              <a:spcPct val="0"/>
            </a:spcBef>
            <a:spcAft>
              <a:spcPct val="15000"/>
            </a:spcAft>
            <a:buChar char="•"/>
          </a:pPr>
          <a:r>
            <a:rPr lang="en-US" sz="1800" kern="1200">
              <a:solidFill>
                <a:srgbClr val="42C1BD"/>
              </a:solidFill>
            </a:rPr>
            <a:t>Course Completion</a:t>
          </a:r>
          <a:endParaRPr lang="en-US" sz="1800" kern="1200" dirty="0">
            <a:solidFill>
              <a:srgbClr val="42C1BD"/>
            </a:solidFill>
          </a:endParaRPr>
        </a:p>
        <a:p>
          <a:pPr marL="342900" lvl="2" indent="-171450" algn="l" defTabSz="800100">
            <a:lnSpc>
              <a:spcPct val="90000"/>
            </a:lnSpc>
            <a:spcBef>
              <a:spcPct val="0"/>
            </a:spcBef>
            <a:spcAft>
              <a:spcPct val="15000"/>
            </a:spcAft>
            <a:buChar char="•"/>
          </a:pPr>
          <a:r>
            <a:rPr lang="en-US" sz="1800" i="0" kern="1200"/>
            <a:t>State course codes</a:t>
          </a:r>
          <a:endParaRPr lang="en-US" sz="1800" i="0" kern="1200" dirty="0"/>
        </a:p>
        <a:p>
          <a:pPr marL="342900" lvl="2" indent="-171450" algn="l" defTabSz="800100">
            <a:lnSpc>
              <a:spcPct val="90000"/>
            </a:lnSpc>
            <a:spcBef>
              <a:spcPct val="0"/>
            </a:spcBef>
            <a:spcAft>
              <a:spcPct val="15000"/>
            </a:spcAft>
            <a:buChar char="•"/>
          </a:pPr>
          <a:r>
            <a:rPr lang="en-US" sz="1800" i="0" kern="1200"/>
            <a:t>Course Attributes</a:t>
          </a:r>
          <a:endParaRPr lang="en-US" sz="1800" i="0" kern="1200" dirty="0"/>
        </a:p>
        <a:p>
          <a:pPr marL="342900" lvl="2" indent="-171450" algn="l" defTabSz="800100">
            <a:lnSpc>
              <a:spcPct val="90000"/>
            </a:lnSpc>
            <a:spcBef>
              <a:spcPct val="0"/>
            </a:spcBef>
            <a:spcAft>
              <a:spcPct val="15000"/>
            </a:spcAft>
            <a:buChar char="•"/>
          </a:pPr>
          <a:r>
            <a:rPr lang="en-US" sz="1800" i="0" kern="1200"/>
            <a:t>Postsecondary Articulated Course Indicator</a:t>
          </a:r>
          <a:endParaRPr lang="en-US" sz="1800" i="0" kern="1200" dirty="0"/>
        </a:p>
        <a:p>
          <a:pPr marL="171450" lvl="1" indent="-171450" algn="l" defTabSz="800100">
            <a:lnSpc>
              <a:spcPct val="90000"/>
            </a:lnSpc>
            <a:spcBef>
              <a:spcPct val="0"/>
            </a:spcBef>
            <a:spcAft>
              <a:spcPct val="15000"/>
            </a:spcAft>
            <a:buChar char="•"/>
          </a:pPr>
          <a:r>
            <a:rPr lang="en-US" sz="1800" kern="1200">
              <a:solidFill>
                <a:srgbClr val="42C1BD"/>
              </a:solidFill>
            </a:rPr>
            <a:t>Student Course Completion </a:t>
          </a:r>
          <a:endParaRPr lang="en-US" sz="1800" i="1" kern="1200" dirty="0">
            <a:solidFill>
              <a:srgbClr val="42C1BD"/>
            </a:solidFill>
          </a:endParaRPr>
        </a:p>
        <a:p>
          <a:pPr marL="342900" lvl="2" indent="-171450" algn="l" defTabSz="800100">
            <a:lnSpc>
              <a:spcPct val="90000"/>
            </a:lnSpc>
            <a:spcBef>
              <a:spcPct val="0"/>
            </a:spcBef>
            <a:spcAft>
              <a:spcPct val="15000"/>
            </a:spcAft>
            <a:buChar char="•"/>
          </a:pPr>
          <a:r>
            <a:rPr lang="en-US" sz="1800" i="0" kern="1200"/>
            <a:t>a-g Requirements</a:t>
          </a:r>
          <a:endParaRPr lang="en-US" sz="1800" i="0" kern="1200" dirty="0"/>
        </a:p>
        <a:p>
          <a:pPr marL="342900" lvl="2" indent="-171450" algn="l" defTabSz="800100">
            <a:lnSpc>
              <a:spcPct val="90000"/>
            </a:lnSpc>
            <a:spcBef>
              <a:spcPct val="0"/>
            </a:spcBef>
            <a:spcAft>
              <a:spcPct val="15000"/>
            </a:spcAft>
            <a:buChar char="•"/>
          </a:pPr>
          <a:r>
            <a:rPr lang="en-US" sz="1800" i="0" kern="1200"/>
            <a:t>Credits</a:t>
          </a:r>
          <a:endParaRPr lang="en-US" sz="1800" i="0" kern="1200" dirty="0"/>
        </a:p>
        <a:p>
          <a:pPr marL="342900" lvl="2" indent="-171450" algn="l" defTabSz="800100">
            <a:lnSpc>
              <a:spcPct val="90000"/>
            </a:lnSpc>
            <a:spcBef>
              <a:spcPct val="0"/>
            </a:spcBef>
            <a:spcAft>
              <a:spcPct val="15000"/>
            </a:spcAft>
            <a:buChar char="•"/>
          </a:pPr>
          <a:r>
            <a:rPr lang="en-US" sz="1800" i="0" kern="1200"/>
            <a:t>Grades</a:t>
          </a:r>
          <a:endParaRPr lang="en-US" sz="1800" i="0" kern="1200" dirty="0"/>
        </a:p>
        <a:p>
          <a:pPr marL="342900" lvl="2" indent="-171450" algn="l" defTabSz="800100">
            <a:lnSpc>
              <a:spcPct val="90000"/>
            </a:lnSpc>
            <a:spcBef>
              <a:spcPct val="0"/>
            </a:spcBef>
            <a:spcAft>
              <a:spcPct val="15000"/>
            </a:spcAft>
            <a:buChar char="•"/>
          </a:pPr>
          <a:r>
            <a:rPr lang="en-US" sz="1800" i="0" kern="1200" dirty="0">
              <a:solidFill>
                <a:schemeClr val="tx1"/>
              </a:solidFill>
            </a:rPr>
            <a:t>Carnegie Units</a:t>
          </a:r>
        </a:p>
        <a:p>
          <a:pPr marL="342900" lvl="2" indent="-171450" algn="l" defTabSz="800100">
            <a:lnSpc>
              <a:spcPct val="90000"/>
            </a:lnSpc>
            <a:spcBef>
              <a:spcPct val="0"/>
            </a:spcBef>
            <a:spcAft>
              <a:spcPct val="15000"/>
            </a:spcAft>
            <a:buChar char="•"/>
          </a:pPr>
          <a:r>
            <a:rPr lang="en-US" sz="1800" i="0" kern="1200" dirty="0">
              <a:solidFill>
                <a:schemeClr val="tx1"/>
              </a:solidFill>
            </a:rPr>
            <a:t>College Credit</a:t>
          </a:r>
        </a:p>
        <a:p>
          <a:pPr marL="171450" lvl="1" indent="-171450" algn="l" defTabSz="800100">
            <a:lnSpc>
              <a:spcPct val="90000"/>
            </a:lnSpc>
            <a:spcBef>
              <a:spcPct val="0"/>
            </a:spcBef>
            <a:spcAft>
              <a:spcPct val="15000"/>
            </a:spcAft>
            <a:buChar char="•"/>
          </a:pPr>
          <a:r>
            <a:rPr lang="en-US" sz="1800" i="0" kern="1200" dirty="0">
              <a:solidFill>
                <a:srgbClr val="42C1BD"/>
              </a:solidFill>
            </a:rPr>
            <a:t>CTE</a:t>
          </a:r>
        </a:p>
        <a:p>
          <a:pPr marL="342900" lvl="2" indent="-171450" algn="l" defTabSz="800100">
            <a:lnSpc>
              <a:spcPct val="90000"/>
            </a:lnSpc>
            <a:spcBef>
              <a:spcPct val="0"/>
            </a:spcBef>
            <a:spcAft>
              <a:spcPct val="15000"/>
            </a:spcAft>
            <a:buChar char="•"/>
          </a:pPr>
          <a:r>
            <a:rPr lang="en-US" sz="1800" i="0" kern="1200"/>
            <a:t>Pathways</a:t>
          </a:r>
          <a:endParaRPr lang="en-US" sz="1800" i="0" kern="1200" dirty="0"/>
        </a:p>
        <a:p>
          <a:pPr marL="342900" lvl="2" indent="-171450" algn="l" defTabSz="800100">
            <a:lnSpc>
              <a:spcPct val="90000"/>
            </a:lnSpc>
            <a:spcBef>
              <a:spcPct val="0"/>
            </a:spcBef>
            <a:spcAft>
              <a:spcPct val="15000"/>
            </a:spcAft>
            <a:buChar char="•"/>
          </a:pPr>
          <a:r>
            <a:rPr lang="en-US" sz="1800" i="0" kern="1200"/>
            <a:t>Completers and Participants</a:t>
          </a:r>
          <a:endParaRPr lang="en-US" sz="1800" i="0" kern="1200" dirty="0"/>
        </a:p>
        <a:p>
          <a:pPr marL="171450" lvl="1" indent="-171450" algn="l" defTabSz="800100">
            <a:lnSpc>
              <a:spcPct val="90000"/>
            </a:lnSpc>
            <a:spcBef>
              <a:spcPct val="0"/>
            </a:spcBef>
            <a:spcAft>
              <a:spcPct val="15000"/>
            </a:spcAft>
            <a:buChar char="•"/>
          </a:pPr>
          <a:r>
            <a:rPr lang="en-US" sz="1800" i="0" kern="1200" dirty="0">
              <a:solidFill>
                <a:srgbClr val="42C1BD"/>
              </a:solidFill>
            </a:rPr>
            <a:t>Work Based Learning</a:t>
          </a:r>
          <a:endParaRPr lang="en-US" sz="1800" i="0" kern="1200" dirty="0"/>
        </a:p>
      </dsp:txBody>
      <dsp:txXfrm>
        <a:off x="466606" y="0"/>
        <a:ext cx="6791277" cy="4697767"/>
      </dsp:txXfrm>
    </dsp:sp>
    <dsp:sp modelId="{5EE1D9C6-F4FD-DC45-BC41-91164B97D6D1}">
      <dsp:nvSpPr>
        <dsp:cNvPr id="0" name=""/>
        <dsp:cNvSpPr/>
      </dsp:nvSpPr>
      <dsp:spPr>
        <a:xfrm>
          <a:off x="303552" y="86690"/>
          <a:ext cx="1386344" cy="2056219"/>
        </a:xfrm>
        <a:prstGeom prst="rect">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Staff Involved with Submission</a:t>
          </a:r>
        </a:p>
      </dsp:txBody>
      <dsp:txXfrm>
        <a:off x="0" y="0"/>
        <a:ext cx="4617978" cy="576000"/>
      </dsp:txXfrm>
    </dsp:sp>
    <dsp:sp modelId="{E3E76491-8807-CA4F-8E4E-E290DDB1346B}">
      <dsp:nvSpPr>
        <dsp:cNvPr id="0" name=""/>
        <dsp:cNvSpPr/>
      </dsp:nvSpPr>
      <dsp:spPr>
        <a:xfrm>
          <a:off x="0" y="581121"/>
          <a:ext cx="4617978" cy="219599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Site Staff</a:t>
          </a:r>
          <a:endParaRPr lang="en-US" sz="2000" kern="1200" dirty="0"/>
        </a:p>
        <a:p>
          <a:pPr marL="228600" lvl="1" indent="-228600" algn="l" defTabSz="889000">
            <a:lnSpc>
              <a:spcPct val="90000"/>
            </a:lnSpc>
            <a:spcBef>
              <a:spcPct val="0"/>
            </a:spcBef>
            <a:spcAft>
              <a:spcPct val="15000"/>
            </a:spcAft>
            <a:buChar char="•"/>
          </a:pPr>
          <a:r>
            <a:rPr lang="en-US" sz="2000" kern="1200"/>
            <a:t>Registrars</a:t>
          </a:r>
          <a:endParaRPr lang="en-US" sz="2000" kern="1200" dirty="0"/>
        </a:p>
        <a:p>
          <a:pPr marL="228600" lvl="1" indent="-228600" algn="l" defTabSz="889000">
            <a:lnSpc>
              <a:spcPct val="90000"/>
            </a:lnSpc>
            <a:spcBef>
              <a:spcPct val="0"/>
            </a:spcBef>
            <a:spcAft>
              <a:spcPct val="15000"/>
            </a:spcAft>
            <a:buChar char="•"/>
          </a:pPr>
          <a:r>
            <a:rPr lang="en-US" sz="2000" kern="1200"/>
            <a:t>Program staff</a:t>
          </a:r>
          <a:endParaRPr lang="en-US" sz="2000" kern="1200" dirty="0"/>
        </a:p>
        <a:p>
          <a:pPr marL="228600" lvl="1" indent="-228600" algn="l" defTabSz="889000">
            <a:lnSpc>
              <a:spcPct val="90000"/>
            </a:lnSpc>
            <a:spcBef>
              <a:spcPct val="0"/>
            </a:spcBef>
            <a:spcAft>
              <a:spcPct val="15000"/>
            </a:spcAft>
            <a:buChar char="•"/>
          </a:pPr>
          <a:r>
            <a:rPr lang="en-US" sz="2000" i="0" kern="1200" dirty="0"/>
            <a:t>CTE</a:t>
          </a:r>
        </a:p>
        <a:p>
          <a:pPr marL="228600" lvl="1" indent="-228600" algn="l" defTabSz="889000">
            <a:lnSpc>
              <a:spcPct val="90000"/>
            </a:lnSpc>
            <a:spcBef>
              <a:spcPct val="0"/>
            </a:spcBef>
            <a:spcAft>
              <a:spcPct val="15000"/>
            </a:spcAft>
            <a:buChar char="•"/>
          </a:pPr>
          <a:r>
            <a:rPr lang="en-US" sz="2000" kern="1200"/>
            <a:t>Site Administrators</a:t>
          </a:r>
          <a:endParaRPr lang="en-US" sz="2000" kern="1200" dirty="0"/>
        </a:p>
        <a:p>
          <a:pPr marL="228600" lvl="1" indent="-228600" algn="l" defTabSz="889000">
            <a:lnSpc>
              <a:spcPct val="90000"/>
            </a:lnSpc>
            <a:spcBef>
              <a:spcPct val="0"/>
            </a:spcBef>
            <a:spcAft>
              <a:spcPct val="15000"/>
            </a:spcAft>
            <a:buChar char="•"/>
          </a:pPr>
          <a:r>
            <a:rPr lang="en-US" sz="2000" kern="1200"/>
            <a:t>Student System Support Staff</a:t>
          </a:r>
          <a:endParaRPr lang="en-US" sz="2000" kern="1200" dirty="0"/>
        </a:p>
      </dsp:txBody>
      <dsp:txXfrm>
        <a:off x="0" y="581121"/>
        <a:ext cx="4617978" cy="2195999"/>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6048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t>Data Submitted Via</a:t>
          </a:r>
        </a:p>
      </dsp:txBody>
      <dsp:txXfrm>
        <a:off x="0" y="0"/>
        <a:ext cx="4617978" cy="604800"/>
      </dsp:txXfrm>
    </dsp:sp>
    <dsp:sp modelId="{E3E76491-8807-CA4F-8E4E-E290DDB1346B}">
      <dsp:nvSpPr>
        <dsp:cNvPr id="0" name=""/>
        <dsp:cNvSpPr/>
      </dsp:nvSpPr>
      <dsp:spPr>
        <a:xfrm>
          <a:off x="0" y="606503"/>
          <a:ext cx="4617978" cy="195993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0" kern="1200" dirty="0">
              <a:solidFill>
                <a:schemeClr val="tx1"/>
              </a:solidFill>
            </a:rPr>
            <a:t>Staff Demographics (SDEM)</a:t>
          </a:r>
          <a:endParaRPr lang="en-US" sz="2100" kern="1200" dirty="0">
            <a:solidFill>
              <a:schemeClr val="tx1"/>
            </a:solidFill>
          </a:endParaRPr>
        </a:p>
        <a:p>
          <a:pPr marL="228600" lvl="1" indent="-228600" algn="l" defTabSz="933450">
            <a:lnSpc>
              <a:spcPct val="90000"/>
            </a:lnSpc>
            <a:spcBef>
              <a:spcPct val="0"/>
            </a:spcBef>
            <a:spcAft>
              <a:spcPct val="15000"/>
            </a:spcAft>
            <a:buChar char="•"/>
          </a:pPr>
          <a:r>
            <a:rPr lang="en-US" sz="2100" b="0" kern="1200" dirty="0">
              <a:solidFill>
                <a:schemeClr val="tx1"/>
              </a:solidFill>
            </a:rPr>
            <a:t>Course Completion (CRSC)</a:t>
          </a:r>
        </a:p>
        <a:p>
          <a:pPr marL="228600" lvl="1" indent="-228600" algn="l" defTabSz="933450">
            <a:lnSpc>
              <a:spcPct val="90000"/>
            </a:lnSpc>
            <a:spcBef>
              <a:spcPct val="0"/>
            </a:spcBef>
            <a:spcAft>
              <a:spcPct val="15000"/>
            </a:spcAft>
            <a:buChar char="•"/>
          </a:pPr>
          <a:r>
            <a:rPr lang="en-US" sz="2100" b="0" kern="1200" dirty="0">
              <a:solidFill>
                <a:schemeClr val="tx1"/>
              </a:solidFill>
            </a:rPr>
            <a:t>Student </a:t>
          </a:r>
          <a:r>
            <a:rPr lang="en-US" sz="2100" b="0" kern="1200" dirty="0" err="1">
              <a:solidFill>
                <a:schemeClr val="tx1"/>
              </a:solidFill>
            </a:rPr>
            <a:t>Crs</a:t>
          </a:r>
          <a:r>
            <a:rPr lang="en-US" sz="2100" b="0" kern="1200" dirty="0">
              <a:solidFill>
                <a:schemeClr val="tx1"/>
              </a:solidFill>
            </a:rPr>
            <a:t>. Completion (SCSC)</a:t>
          </a:r>
        </a:p>
        <a:p>
          <a:pPr marL="228600" lvl="1" indent="-228600" algn="l" defTabSz="933450">
            <a:lnSpc>
              <a:spcPct val="90000"/>
            </a:lnSpc>
            <a:spcBef>
              <a:spcPct val="0"/>
            </a:spcBef>
            <a:spcAft>
              <a:spcPct val="15000"/>
            </a:spcAft>
            <a:buChar char="•"/>
          </a:pPr>
          <a:r>
            <a:rPr lang="en-US" sz="2100" b="0" kern="1200" dirty="0"/>
            <a:t>Student CTE (SCTE)</a:t>
          </a:r>
        </a:p>
        <a:p>
          <a:pPr marL="228600" lvl="1" indent="-228600" algn="l" defTabSz="933450">
            <a:lnSpc>
              <a:spcPct val="90000"/>
            </a:lnSpc>
            <a:spcBef>
              <a:spcPct val="0"/>
            </a:spcBef>
            <a:spcAft>
              <a:spcPct val="15000"/>
            </a:spcAft>
            <a:buChar char="•"/>
          </a:pPr>
          <a:r>
            <a:rPr lang="en-US" sz="2100" b="0" kern="1200" dirty="0"/>
            <a:t>Work Based Learning (WBLR)</a:t>
          </a:r>
        </a:p>
      </dsp:txBody>
      <dsp:txXfrm>
        <a:off x="0" y="606503"/>
        <a:ext cx="4617978" cy="195993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2144" y="68358"/>
          <a:ext cx="1565742"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3.9</a:t>
          </a:r>
        </a:p>
      </dsp:txBody>
      <dsp:txXfrm>
        <a:off x="2144" y="68358"/>
        <a:ext cx="1565742" cy="288000"/>
      </dsp:txXfrm>
    </dsp:sp>
    <dsp:sp modelId="{C667CE1B-53A2-4AFA-95A9-F9BE5EBD9521}">
      <dsp:nvSpPr>
        <dsp:cNvPr id="0" name=""/>
        <dsp:cNvSpPr/>
      </dsp:nvSpPr>
      <dsp:spPr>
        <a:xfrm>
          <a:off x="285503" y="377688"/>
          <a:ext cx="1978174" cy="684766"/>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hlinkClick xmlns:r="http://schemas.openxmlformats.org/officeDocument/2006/relationships" r:id="rId1"/>
            </a:rPr>
            <a:t>Course Sections Completed – Count by Content Area for Departmentalized Courses</a:t>
          </a:r>
          <a:endParaRPr lang="en-US" sz="800" kern="1200" dirty="0"/>
        </a:p>
        <a:p>
          <a:pPr marL="57150" lvl="1" indent="-57150" algn="l" defTabSz="355600">
            <a:lnSpc>
              <a:spcPct val="90000"/>
            </a:lnSpc>
            <a:spcBef>
              <a:spcPct val="0"/>
            </a:spcBef>
            <a:spcAft>
              <a:spcPct val="15000"/>
            </a:spcAft>
            <a:buChar char="•"/>
          </a:pPr>
          <a:endParaRPr lang="en-US" sz="800" kern="1200" dirty="0"/>
        </a:p>
      </dsp:txBody>
      <dsp:txXfrm>
        <a:off x="305559" y="397744"/>
        <a:ext cx="1938062" cy="644654"/>
      </dsp:txXfrm>
    </dsp:sp>
    <dsp:sp modelId="{00C6806D-34FE-4E93-8A2E-BC646CEB24B1}">
      <dsp:nvSpPr>
        <dsp:cNvPr id="0" name=""/>
        <dsp:cNvSpPr/>
      </dsp:nvSpPr>
      <dsp:spPr>
        <a:xfrm rot="21586538">
          <a:off x="1842473" y="27537"/>
          <a:ext cx="749901"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842473" y="105731"/>
        <a:ext cx="632954" cy="233894"/>
      </dsp:txXfrm>
    </dsp:sp>
    <dsp:sp modelId="{65355FE7-07BD-4D77-9CD3-96A7EDC7EC36}">
      <dsp:nvSpPr>
        <dsp:cNvPr id="0" name=""/>
        <dsp:cNvSpPr/>
      </dsp:nvSpPr>
      <dsp:spPr>
        <a:xfrm>
          <a:off x="2723546" y="57701"/>
          <a:ext cx="1565742"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3.10</a:t>
          </a:r>
        </a:p>
      </dsp:txBody>
      <dsp:txXfrm>
        <a:off x="2723546" y="57701"/>
        <a:ext cx="1565742" cy="288000"/>
      </dsp:txXfrm>
    </dsp:sp>
    <dsp:sp modelId="{0AD73FA7-AC78-4246-8DA1-CFE53596208B}">
      <dsp:nvSpPr>
        <dsp:cNvPr id="0" name=""/>
        <dsp:cNvSpPr/>
      </dsp:nvSpPr>
      <dsp:spPr>
        <a:xfrm>
          <a:off x="2795953" y="368645"/>
          <a:ext cx="2151753" cy="7273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2"/>
            </a:rPr>
            <a:t>Course Sections Completed – Count and Details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2817258" y="389950"/>
        <a:ext cx="2109143" cy="684785"/>
      </dsp:txXfrm>
    </dsp:sp>
    <dsp:sp modelId="{CD3ADB74-BDF5-45BD-8060-602268BDE1E4}">
      <dsp:nvSpPr>
        <dsp:cNvPr id="0" name=""/>
        <dsp:cNvSpPr/>
      </dsp:nvSpPr>
      <dsp:spPr>
        <a:xfrm rot="44698">
          <a:off x="4570535" y="26065"/>
          <a:ext cx="724681" cy="38982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570540" y="103270"/>
        <a:ext cx="607734" cy="233894"/>
      </dsp:txXfrm>
    </dsp:sp>
    <dsp:sp modelId="{31B932EE-0D89-4588-8762-4C6832EE839A}">
      <dsp:nvSpPr>
        <dsp:cNvPr id="0" name=""/>
        <dsp:cNvSpPr/>
      </dsp:nvSpPr>
      <dsp:spPr>
        <a:xfrm>
          <a:off x="5656497" y="95837"/>
          <a:ext cx="1565742" cy="43200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kern="1200"/>
            <a:t>Report 3.11</a:t>
          </a:r>
        </a:p>
      </dsp:txBody>
      <dsp:txXfrm>
        <a:off x="5656497" y="95837"/>
        <a:ext cx="1565742" cy="288000"/>
      </dsp:txXfrm>
    </dsp:sp>
    <dsp:sp modelId="{A7A61D85-2C7F-49D4-B79B-A797EF34FC6F}">
      <dsp:nvSpPr>
        <dsp:cNvPr id="0" name=""/>
        <dsp:cNvSpPr/>
      </dsp:nvSpPr>
      <dsp:spPr>
        <a:xfrm>
          <a:off x="5533882" y="368125"/>
          <a:ext cx="2456650" cy="5748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a:hlinkClick xmlns:r="http://schemas.openxmlformats.org/officeDocument/2006/relationships" r:id="rId3"/>
            </a:rPr>
            <a:t>Course Sections Completed – Student List for Departmentalized Courses</a:t>
          </a:r>
          <a:endParaRPr lang="en-US" sz="800" kern="1200"/>
        </a:p>
        <a:p>
          <a:pPr marL="57150" lvl="1" indent="-57150" algn="l" defTabSz="355600">
            <a:lnSpc>
              <a:spcPct val="90000"/>
            </a:lnSpc>
            <a:spcBef>
              <a:spcPct val="0"/>
            </a:spcBef>
            <a:spcAft>
              <a:spcPct val="15000"/>
            </a:spcAft>
            <a:buChar char="•"/>
          </a:pPr>
          <a:endParaRPr lang="en-US" sz="800" kern="1200"/>
        </a:p>
      </dsp:txBody>
      <dsp:txXfrm>
        <a:off x="5550719" y="384962"/>
        <a:ext cx="2422976" cy="5411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0A3AD-A4CD-4270-A862-E5A3D25973CD}">
      <dsp:nvSpPr>
        <dsp:cNvPr id="0" name=""/>
        <dsp:cNvSpPr/>
      </dsp:nvSpPr>
      <dsp:spPr>
        <a:xfrm>
          <a:off x="2733" y="0"/>
          <a:ext cx="2682729"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kern="1200"/>
            <a:t>EOY 1</a:t>
          </a:r>
        </a:p>
        <a:p>
          <a:pPr marL="0" lvl="0" indent="0" algn="ctr" defTabSz="1066800">
            <a:lnSpc>
              <a:spcPct val="100000"/>
            </a:lnSpc>
            <a:spcBef>
              <a:spcPct val="0"/>
            </a:spcBef>
            <a:spcAft>
              <a:spcPts val="0"/>
            </a:spcAft>
            <a:buNone/>
          </a:pPr>
          <a:r>
            <a:rPr lang="en-US" sz="1200" kern="1200"/>
            <a:t>July 1–June 30</a:t>
          </a:r>
        </a:p>
        <a:p>
          <a:pPr marL="0" lvl="0" indent="0" algn="ctr" defTabSz="1066800">
            <a:lnSpc>
              <a:spcPct val="100000"/>
            </a:lnSpc>
            <a:spcBef>
              <a:spcPct val="0"/>
            </a:spcBef>
            <a:spcAft>
              <a:spcPts val="0"/>
            </a:spcAft>
            <a:buNone/>
          </a:pPr>
          <a:r>
            <a:rPr lang="en-US" sz="1200" kern="1200">
              <a:solidFill>
                <a:srgbClr val="42C1BD"/>
              </a:solidFill>
            </a:rPr>
            <a:t>Grades 7-12</a:t>
          </a:r>
          <a:endParaRPr lang="en-US" sz="1200" kern="1200" dirty="0">
            <a:solidFill>
              <a:srgbClr val="42C1BD"/>
            </a:solidFill>
          </a:endParaRPr>
        </a:p>
      </dsp:txBody>
      <dsp:txXfrm>
        <a:off x="2733" y="0"/>
        <a:ext cx="2682729" cy="1531620"/>
      </dsp:txXfrm>
    </dsp:sp>
    <dsp:sp modelId="{984E36E6-FCC6-403D-9C23-8985CE6615E6}">
      <dsp:nvSpPr>
        <dsp:cNvPr id="0" name=""/>
        <dsp:cNvSpPr/>
      </dsp:nvSpPr>
      <dsp:spPr>
        <a:xfrm>
          <a:off x="238105" y="1532056"/>
          <a:ext cx="2146183"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Course completion</a:t>
          </a:r>
          <a:endParaRPr lang="en-US" sz="1200" b="1" kern="1200" dirty="0">
            <a:solidFill>
              <a:schemeClr val="bg1"/>
            </a:solidFill>
            <a:latin typeface="Arial" panose="020B0604020202020204" pitchFamily="34" charset="0"/>
            <a:cs typeface="Arial" panose="020B0604020202020204" pitchFamily="34" charset="0"/>
          </a:endParaRPr>
        </a:p>
        <a:p>
          <a:pPr marL="114300" lvl="1" indent="-114300" algn="ctr" defTabSz="533400">
            <a:lnSpc>
              <a:spcPct val="90000"/>
            </a:lnSpc>
            <a:spcBef>
              <a:spcPct val="0"/>
            </a:spcBef>
            <a:spcAft>
              <a:spcPct val="15000"/>
            </a:spcAft>
            <a:buChar char="•"/>
          </a:pPr>
          <a:r>
            <a:rPr lang="en-US" sz="1200" b="1" i="1" kern="1200" dirty="0">
              <a:solidFill>
                <a:schemeClr val="bg1"/>
              </a:solidFill>
              <a:latin typeface="Arial" panose="020B0604020202020204" pitchFamily="34" charset="0"/>
              <a:cs typeface="Arial" panose="020B0604020202020204" pitchFamily="34" charset="0"/>
            </a:rPr>
            <a:t>Carnegie Units</a:t>
          </a:r>
        </a:p>
        <a:p>
          <a:pPr marL="114300" lvl="1" indent="-114300" algn="ctr" defTabSz="533400">
            <a:lnSpc>
              <a:spcPct val="90000"/>
            </a:lnSpc>
            <a:spcBef>
              <a:spcPct val="0"/>
            </a:spcBef>
            <a:spcAft>
              <a:spcPct val="15000"/>
            </a:spcAft>
            <a:buChar char="•"/>
          </a:pPr>
          <a:r>
            <a:rPr lang="en-US" sz="1200" b="1" i="1" kern="1200" dirty="0">
              <a:solidFill>
                <a:schemeClr val="bg1"/>
              </a:solidFill>
              <a:latin typeface="Arial" panose="020B0604020202020204" pitchFamily="34" charset="0"/>
              <a:cs typeface="Arial" panose="020B0604020202020204" pitchFamily="34" charset="0"/>
            </a:rPr>
            <a:t>College Credit</a:t>
          </a:r>
        </a:p>
        <a:p>
          <a:pPr marL="114300" lvl="1" indent="-114300" algn="ctr" defTabSz="533400">
            <a:lnSpc>
              <a:spcPct val="90000"/>
            </a:lnSpc>
            <a:spcBef>
              <a:spcPct val="0"/>
            </a:spcBef>
            <a:spcAft>
              <a:spcPct val="15000"/>
            </a:spcAft>
            <a:buChar char="•"/>
          </a:pPr>
          <a:r>
            <a:rPr lang="en-US" sz="1200" b="1" i="1" kern="1200" dirty="0">
              <a:solidFill>
                <a:schemeClr val="bg1"/>
              </a:solidFill>
              <a:latin typeface="Arial" panose="020B0604020202020204" pitchFamily="34" charset="0"/>
              <a:cs typeface="Arial" panose="020B0604020202020204" pitchFamily="34" charset="0"/>
            </a:rPr>
            <a:t>Leadership/Military Science</a:t>
          </a:r>
        </a:p>
      </dsp:txBody>
      <dsp:txXfrm>
        <a:off x="267482" y="1561433"/>
        <a:ext cx="2087429" cy="944252"/>
      </dsp:txXfrm>
    </dsp:sp>
    <dsp:sp modelId="{59F622B9-36AA-4CBA-8F16-FEFE92BEC7D3}">
      <dsp:nvSpPr>
        <dsp:cNvPr id="0" name=""/>
        <dsp:cNvSpPr/>
      </dsp:nvSpPr>
      <dsp:spPr>
        <a:xfrm>
          <a:off x="271006" y="2689371"/>
          <a:ext cx="2146183"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CTE participants and completers (Perkins Report)</a:t>
          </a:r>
          <a:endParaRPr lang="en-US" sz="1200" b="1" kern="1200" dirty="0">
            <a:solidFill>
              <a:schemeClr val="bg1"/>
            </a:solidFill>
            <a:latin typeface="Arial" panose="020B0604020202020204" pitchFamily="34" charset="0"/>
            <a:cs typeface="Arial" panose="020B0604020202020204" pitchFamily="34" charset="0"/>
          </a:endParaRPr>
        </a:p>
      </dsp:txBody>
      <dsp:txXfrm>
        <a:off x="300383" y="2718748"/>
        <a:ext cx="2087429" cy="944252"/>
      </dsp:txXfrm>
    </dsp:sp>
    <dsp:sp modelId="{9F0FC08E-1F66-244F-8170-860D1AF617CF}">
      <dsp:nvSpPr>
        <dsp:cNvPr id="0" name=""/>
        <dsp:cNvSpPr/>
      </dsp:nvSpPr>
      <dsp:spPr>
        <a:xfrm>
          <a:off x="271006" y="3846687"/>
          <a:ext cx="2146183" cy="1003006"/>
        </a:xfrm>
        <a:prstGeom prst="roundRect">
          <a:avLst>
            <a:gd name="adj" fmla="val 10000"/>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latin typeface="Arial" panose="020B0604020202020204" pitchFamily="34" charset="0"/>
              <a:cs typeface="Arial" panose="020B0604020202020204" pitchFamily="34" charset="0"/>
            </a:rPr>
            <a:t>Work-Based Learning</a:t>
          </a:r>
        </a:p>
      </dsp:txBody>
      <dsp:txXfrm>
        <a:off x="300383" y="3876064"/>
        <a:ext cx="2087429" cy="944252"/>
      </dsp:txXfrm>
    </dsp:sp>
    <dsp:sp modelId="{BE5A2188-BBCE-4972-9F52-2C8F5AE3B57F}">
      <dsp:nvSpPr>
        <dsp:cNvPr id="0" name=""/>
        <dsp:cNvSpPr/>
      </dsp:nvSpPr>
      <dsp:spPr>
        <a:xfrm>
          <a:off x="2886668" y="0"/>
          <a:ext cx="2682729"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b="0" i="0" u="none" kern="1200" dirty="0"/>
            <a:t>EOY 2</a:t>
          </a:r>
        </a:p>
        <a:p>
          <a:pPr marL="0" lvl="0" indent="0" algn="ctr" defTabSz="1066800">
            <a:lnSpc>
              <a:spcPct val="100000"/>
            </a:lnSpc>
            <a:spcBef>
              <a:spcPct val="0"/>
            </a:spcBef>
            <a:spcAft>
              <a:spcPts val="0"/>
            </a:spcAft>
            <a:buNone/>
          </a:pPr>
          <a:r>
            <a:rPr lang="en-US" sz="1400" b="0" i="0" u="none" kern="1200" dirty="0"/>
            <a:t> </a:t>
          </a:r>
          <a:r>
            <a:rPr lang="en-US" sz="1200" kern="1200" dirty="0"/>
            <a:t>July 1–June 30</a:t>
          </a:r>
        </a:p>
      </dsp:txBody>
      <dsp:txXfrm>
        <a:off x="2886668" y="0"/>
        <a:ext cx="2682729" cy="1531620"/>
      </dsp:txXfrm>
    </dsp:sp>
    <dsp:sp modelId="{E0584857-0D0E-4CE8-9FE5-B50BF2E7F84E}">
      <dsp:nvSpPr>
        <dsp:cNvPr id="0" name=""/>
        <dsp:cNvSpPr/>
      </dsp:nvSpPr>
      <dsp:spPr>
        <a:xfrm>
          <a:off x="3154941" y="1531620"/>
          <a:ext cx="2146183" cy="3318510"/>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latin typeface="Arial" panose="020B0604020202020204" pitchFamily="34" charset="0"/>
              <a:cs typeface="Arial" panose="020B0604020202020204" pitchFamily="34" charset="0"/>
            </a:rPr>
            <a:t>Program</a:t>
          </a:r>
          <a:r>
            <a:rPr lang="en-US" sz="1200" b="1"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200" b="1" i="0" u="none" kern="1200" dirty="0">
              <a:latin typeface="Arial" panose="020B0604020202020204" pitchFamily="34" charset="0"/>
              <a:cs typeface="Arial" panose="020B0604020202020204" pitchFamily="34" charset="0"/>
            </a:rPr>
            <a:t>Participation</a:t>
          </a:r>
          <a:r>
            <a:rPr lang="en-US" sz="1200" b="1"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dirty="0">
              <a:latin typeface="Arial" panose="020B0604020202020204" pitchFamily="34" charset="0"/>
              <a:cs typeface="Arial" panose="020B0604020202020204" pitchFamily="34" charset="0"/>
            </a:rPr>
            <a:t>Title I Part A Basic Targeted </a:t>
          </a:r>
          <a:r>
            <a:rPr lang="en-US" sz="1000" b="0"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dirty="0">
              <a:latin typeface="Arial" panose="020B0604020202020204" pitchFamily="34" charset="0"/>
              <a:cs typeface="Arial" panose="020B0604020202020204" pitchFamily="34" charset="0"/>
            </a:rPr>
            <a:t>Title I Part A Neglected </a:t>
          </a:r>
          <a:r>
            <a:rPr lang="en-US" sz="1000" b="0"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dirty="0">
              <a:latin typeface="Arial" panose="020B0604020202020204" pitchFamily="34" charset="0"/>
              <a:cs typeface="Arial" panose="020B0604020202020204" pitchFamily="34" charset="0"/>
            </a:rPr>
            <a:t>Armed Forces Family Member </a:t>
          </a:r>
          <a:r>
            <a:rPr lang="en-US" sz="1000" b="0"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dirty="0">
              <a:latin typeface="Arial" panose="020B0604020202020204" pitchFamily="34" charset="0"/>
              <a:cs typeface="Arial" panose="020B0604020202020204" pitchFamily="34" charset="0"/>
            </a:rPr>
            <a:t>504 Accommodation Plan </a:t>
          </a:r>
          <a:r>
            <a:rPr lang="en-US" sz="1000" b="0"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dirty="0">
              <a:latin typeface="Arial" panose="020B0604020202020204" pitchFamily="34" charset="0"/>
              <a:cs typeface="Arial" panose="020B0604020202020204" pitchFamily="34" charset="0"/>
            </a:rPr>
            <a:t>Opportunity Program </a:t>
          </a:r>
          <a:r>
            <a:rPr lang="en-US" sz="1000" b="0"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dirty="0">
              <a:latin typeface="Arial" panose="020B0604020202020204" pitchFamily="34" charset="0"/>
              <a:cs typeface="Arial" panose="020B0604020202020204" pitchFamily="34" charset="0"/>
            </a:rPr>
            <a:t>California Partnership Academy </a:t>
          </a:r>
          <a:r>
            <a:rPr lang="en-US" sz="1000" b="0"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200" b="0" i="0" kern="1200" dirty="0">
              <a:latin typeface="Arial" panose="020B0604020202020204" pitchFamily="34" charset="0"/>
              <a:cs typeface="Arial" panose="020B0604020202020204" pitchFamily="34" charset="0"/>
            </a:rPr>
            <a:t>​</a:t>
          </a:r>
        </a:p>
        <a:p>
          <a:pPr marL="0" lvl="0" indent="0" algn="ctr" defTabSz="533400">
            <a:lnSpc>
              <a:spcPct val="90000"/>
            </a:lnSpc>
            <a:spcBef>
              <a:spcPct val="0"/>
            </a:spcBef>
            <a:spcAft>
              <a:spcPct val="35000"/>
            </a:spcAft>
            <a:buNone/>
          </a:pPr>
          <a:r>
            <a:rPr lang="en-US" sz="1000" b="0" i="0" u="none" kern="1200" dirty="0">
              <a:latin typeface="Arial" panose="020B0604020202020204" pitchFamily="34" charset="0"/>
              <a:cs typeface="Arial" panose="020B0604020202020204" pitchFamily="34" charset="0"/>
            </a:rPr>
            <a:t>Pregnant or Parenting Programs</a:t>
          </a:r>
          <a:r>
            <a:rPr lang="en-US" sz="1000" b="0" i="0" kern="1200" dirty="0"/>
            <a:t>​</a:t>
          </a:r>
        </a:p>
      </dsp:txBody>
      <dsp:txXfrm>
        <a:off x="3217801" y="1594480"/>
        <a:ext cx="2020463" cy="3192790"/>
      </dsp:txXfrm>
    </dsp:sp>
    <dsp:sp modelId="{B1E82609-C3D5-4CD6-AD76-D0F5E866AB17}">
      <dsp:nvSpPr>
        <dsp:cNvPr id="0" name=""/>
        <dsp:cNvSpPr/>
      </dsp:nvSpPr>
      <dsp:spPr>
        <a:xfrm>
          <a:off x="5847891" y="0"/>
          <a:ext cx="2682729"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i="0" u="none" kern="1200" dirty="0"/>
            <a:t>EOY 3</a:t>
          </a:r>
        </a:p>
        <a:p>
          <a:pPr marL="0" lvl="0" indent="0" algn="ctr" defTabSz="1066800">
            <a:lnSpc>
              <a:spcPct val="90000"/>
            </a:lnSpc>
            <a:spcBef>
              <a:spcPct val="0"/>
            </a:spcBef>
            <a:spcAft>
              <a:spcPts val="600"/>
            </a:spcAft>
            <a:buNone/>
          </a:pPr>
          <a:r>
            <a:rPr lang="en-US" sz="1200" kern="1200" dirty="0"/>
            <a:t>July 1–June 30</a:t>
          </a:r>
          <a:endParaRPr lang="en-US" sz="1200" b="0" i="0" u="none" kern="1200" dirty="0"/>
        </a:p>
      </dsp:txBody>
      <dsp:txXfrm>
        <a:off x="5847891" y="0"/>
        <a:ext cx="2682729" cy="1531620"/>
      </dsp:txXfrm>
    </dsp:sp>
    <dsp:sp modelId="{70E7E48E-2265-45D3-97D2-92FADA8EED0F}">
      <dsp:nvSpPr>
        <dsp:cNvPr id="0" name=""/>
        <dsp:cNvSpPr/>
      </dsp:nvSpPr>
      <dsp:spPr>
        <a:xfrm>
          <a:off x="6027908" y="2067995"/>
          <a:ext cx="2146183" cy="409778"/>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Student Behavioral Incidents</a:t>
          </a:r>
          <a:endParaRPr lang="en-US" sz="1200" b="1" kern="1200" dirty="0">
            <a:solidFill>
              <a:schemeClr val="bg1"/>
            </a:solidFill>
            <a:latin typeface="Arial" panose="020B0604020202020204" pitchFamily="34" charset="0"/>
            <a:cs typeface="Arial" panose="020B0604020202020204" pitchFamily="34" charset="0"/>
          </a:endParaRPr>
        </a:p>
      </dsp:txBody>
      <dsp:txXfrm>
        <a:off x="6039910" y="2079997"/>
        <a:ext cx="2122179" cy="385774"/>
      </dsp:txXfrm>
    </dsp:sp>
    <dsp:sp modelId="{B7B1D589-2E89-4DBD-990D-FD47AC30A94C}">
      <dsp:nvSpPr>
        <dsp:cNvPr id="0" name=""/>
        <dsp:cNvSpPr/>
      </dsp:nvSpPr>
      <dsp:spPr>
        <a:xfrm>
          <a:off x="6043682" y="2624237"/>
          <a:ext cx="2146183" cy="626814"/>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Student Absence Summary</a:t>
          </a:r>
        </a:p>
      </dsp:txBody>
      <dsp:txXfrm>
        <a:off x="6062041" y="2642596"/>
        <a:ext cx="2109465" cy="590096"/>
      </dsp:txXfrm>
    </dsp:sp>
    <dsp:sp modelId="{F7FAB534-63C0-E443-896F-D1CB64786131}">
      <dsp:nvSpPr>
        <dsp:cNvPr id="0" name=""/>
        <dsp:cNvSpPr/>
      </dsp:nvSpPr>
      <dsp:spPr>
        <a:xfrm>
          <a:off x="6034067" y="3367578"/>
          <a:ext cx="2146183"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Grads and Completers</a:t>
          </a:r>
          <a:endParaRPr lang="en-US" sz="1200" b="1" i="0" u="none" kern="1200" dirty="0">
            <a:solidFill>
              <a:schemeClr val="bg1"/>
            </a:solidFill>
            <a:latin typeface="Arial" panose="020B0604020202020204" pitchFamily="34" charset="0"/>
            <a:cs typeface="Arial" panose="020B0604020202020204" pitchFamily="34" charset="0"/>
          </a:endParaRPr>
        </a:p>
      </dsp:txBody>
      <dsp:txXfrm>
        <a:off x="6049657" y="3383168"/>
        <a:ext cx="2115003" cy="501110"/>
      </dsp:txXfrm>
    </dsp:sp>
    <dsp:sp modelId="{746DD393-AB3B-40F8-80DA-BCA4A30B9F26}">
      <dsp:nvSpPr>
        <dsp:cNvPr id="0" name=""/>
        <dsp:cNvSpPr/>
      </dsp:nvSpPr>
      <dsp:spPr>
        <a:xfrm>
          <a:off x="6047438" y="3993310"/>
          <a:ext cx="2146183"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Homeless Program</a:t>
          </a:r>
        </a:p>
      </dsp:txBody>
      <dsp:txXfrm>
        <a:off x="6063028" y="4008900"/>
        <a:ext cx="2115003" cy="501110"/>
      </dsp:txXfrm>
    </dsp:sp>
    <dsp:sp modelId="{B56FF270-1941-A14E-A40C-FBA2BF05BBEB}">
      <dsp:nvSpPr>
        <dsp:cNvPr id="0" name=""/>
        <dsp:cNvSpPr/>
      </dsp:nvSpPr>
      <dsp:spPr>
        <a:xfrm>
          <a:off x="6057353" y="4642126"/>
          <a:ext cx="2146183" cy="274528"/>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RFEP</a:t>
          </a:r>
        </a:p>
      </dsp:txBody>
      <dsp:txXfrm>
        <a:off x="6065394" y="4650167"/>
        <a:ext cx="2130101" cy="258446"/>
      </dsp:txXfrm>
    </dsp:sp>
    <dsp:sp modelId="{BCAEB101-6B57-2847-930F-2DB65BA715CB}">
      <dsp:nvSpPr>
        <dsp:cNvPr id="0" name=""/>
        <dsp:cNvSpPr/>
      </dsp:nvSpPr>
      <dsp:spPr>
        <a:xfrm>
          <a:off x="6038875" y="1393458"/>
          <a:ext cx="2146183" cy="532290"/>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Cumulative Enrollment</a:t>
          </a:r>
        </a:p>
      </dsp:txBody>
      <dsp:txXfrm>
        <a:off x="6054465" y="1409048"/>
        <a:ext cx="2115003" cy="501110"/>
      </dsp:txXfrm>
    </dsp:sp>
    <dsp:sp modelId="{F055861F-AA59-4BCD-A6D0-320F1154DD12}">
      <dsp:nvSpPr>
        <dsp:cNvPr id="0" name=""/>
        <dsp:cNvSpPr/>
      </dsp:nvSpPr>
      <dsp:spPr>
        <a:xfrm>
          <a:off x="8654536" y="0"/>
          <a:ext cx="2682729"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i="0" u="none" kern="1200"/>
            <a:t>EOY 4</a:t>
          </a:r>
        </a:p>
        <a:p>
          <a:pPr marL="0" lvl="0" indent="0" algn="ctr" defTabSz="1066800">
            <a:lnSpc>
              <a:spcPct val="90000"/>
            </a:lnSpc>
            <a:spcBef>
              <a:spcPct val="0"/>
            </a:spcBef>
            <a:spcAft>
              <a:spcPct val="35000"/>
            </a:spcAft>
            <a:buNone/>
          </a:pPr>
          <a:r>
            <a:rPr lang="en-US" sz="1200" kern="1200"/>
            <a:t>July 1–June 30</a:t>
          </a:r>
          <a:endParaRPr lang="en-US" sz="1200" b="1" i="0" u="none" kern="1200" dirty="0">
            <a:solidFill>
              <a:schemeClr val="tx1">
                <a:lumMod val="75000"/>
                <a:lumOff val="25000"/>
              </a:schemeClr>
            </a:solidFill>
            <a:latin typeface="Arial" panose="020B0604020202020204" pitchFamily="34" charset="0"/>
            <a:cs typeface="Arial" panose="020B0604020202020204" pitchFamily="34" charset="0"/>
          </a:endParaRPr>
        </a:p>
      </dsp:txBody>
      <dsp:txXfrm>
        <a:off x="8654536" y="0"/>
        <a:ext cx="2682729" cy="1531620"/>
      </dsp:txXfrm>
    </dsp:sp>
    <dsp:sp modelId="{05E1A145-AD7C-40EA-BE77-77755BA2C7EB}">
      <dsp:nvSpPr>
        <dsp:cNvPr id="0" name=""/>
        <dsp:cNvSpPr/>
      </dsp:nvSpPr>
      <dsp:spPr>
        <a:xfrm>
          <a:off x="8922809" y="1532585"/>
          <a:ext cx="2146183" cy="590623"/>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solidFill>
                <a:schemeClr val="bg1"/>
              </a:solidFill>
              <a:latin typeface="Arial" panose="020B0604020202020204" pitchFamily="34" charset="0"/>
              <a:cs typeface="Arial" panose="020B0604020202020204" pitchFamily="34" charset="0"/>
            </a:rPr>
            <a:t>SWD Status</a:t>
          </a:r>
        </a:p>
      </dsp:txBody>
      <dsp:txXfrm>
        <a:off x="8940108" y="1549884"/>
        <a:ext cx="2111585" cy="556025"/>
      </dsp:txXfrm>
    </dsp:sp>
    <dsp:sp modelId="{095FA340-B096-BE4F-80DF-7D6FD1638102}">
      <dsp:nvSpPr>
        <dsp:cNvPr id="0" name=""/>
        <dsp:cNvSpPr/>
      </dsp:nvSpPr>
      <dsp:spPr>
        <a:xfrm>
          <a:off x="8922809" y="2214074"/>
          <a:ext cx="2146183" cy="590623"/>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solidFill>
                <a:schemeClr val="bg1"/>
              </a:solidFill>
              <a:latin typeface="Arial" panose="020B0604020202020204" pitchFamily="34" charset="0"/>
              <a:cs typeface="Arial" panose="020B0604020202020204" pitchFamily="34" charset="0"/>
            </a:rPr>
            <a:t>SWD Plans</a:t>
          </a:r>
        </a:p>
      </dsp:txBody>
      <dsp:txXfrm>
        <a:off x="8940108" y="2231373"/>
        <a:ext cx="2111585" cy="556025"/>
      </dsp:txXfrm>
    </dsp:sp>
    <dsp:sp modelId="{E0FA16C4-7BA9-484A-B794-34966943DA8F}">
      <dsp:nvSpPr>
        <dsp:cNvPr id="0" name=""/>
        <dsp:cNvSpPr/>
      </dsp:nvSpPr>
      <dsp:spPr>
        <a:xfrm>
          <a:off x="8922809" y="2895563"/>
          <a:ext cx="2146183" cy="590623"/>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kern="1200" dirty="0">
              <a:solidFill>
                <a:schemeClr val="bg1"/>
              </a:solidFill>
              <a:latin typeface="Arial" panose="020B0604020202020204" pitchFamily="34" charset="0"/>
              <a:cs typeface="Arial" panose="020B0604020202020204" pitchFamily="34" charset="0"/>
            </a:rPr>
            <a:t>SWD Meetings</a:t>
          </a:r>
        </a:p>
      </dsp:txBody>
      <dsp:txXfrm>
        <a:off x="8940108" y="2912862"/>
        <a:ext cx="2111585" cy="556025"/>
      </dsp:txXfrm>
    </dsp:sp>
    <dsp:sp modelId="{27069AFF-88E1-4EB9-B9BE-5E19BE05E521}">
      <dsp:nvSpPr>
        <dsp:cNvPr id="0" name=""/>
        <dsp:cNvSpPr/>
      </dsp:nvSpPr>
      <dsp:spPr>
        <a:xfrm>
          <a:off x="8922809" y="3577051"/>
          <a:ext cx="2146183" cy="590623"/>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SWD Services</a:t>
          </a:r>
        </a:p>
        <a:p>
          <a:pPr marL="0" lvl="0" indent="0" algn="ctr" defTabSz="533400" rtl="0">
            <a:lnSpc>
              <a:spcPct val="90000"/>
            </a:lnSpc>
            <a:spcBef>
              <a:spcPct val="0"/>
            </a:spcBef>
            <a:spcAft>
              <a:spcPct val="35000"/>
            </a:spcAft>
            <a:buNone/>
          </a:pPr>
          <a:r>
            <a:rPr lang="en-US" sz="1200" b="0" i="1" u="none" kern="1200" dirty="0">
              <a:solidFill>
                <a:schemeClr val="bg1"/>
              </a:solidFill>
              <a:latin typeface="Arial" panose="020B0604020202020204" pitchFamily="34" charset="0"/>
              <a:cs typeface="Arial" panose="020B0604020202020204" pitchFamily="34" charset="0"/>
            </a:rPr>
            <a:t>(Not Reported AY23-24)</a:t>
          </a:r>
        </a:p>
      </dsp:txBody>
      <dsp:txXfrm>
        <a:off x="8940108" y="3594350"/>
        <a:ext cx="2111585" cy="556025"/>
      </dsp:txXfrm>
    </dsp:sp>
    <dsp:sp modelId="{F1B2665C-682A-4F71-ACE5-146F28EF34E5}">
      <dsp:nvSpPr>
        <dsp:cNvPr id="0" name=""/>
        <dsp:cNvSpPr/>
      </dsp:nvSpPr>
      <dsp:spPr>
        <a:xfrm>
          <a:off x="8922809" y="4258540"/>
          <a:ext cx="2146183" cy="590623"/>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PSTS for SPED</a:t>
          </a:r>
          <a:endParaRPr lang="en-US" sz="1200" b="1" i="0" u="none" kern="1200" dirty="0">
            <a:solidFill>
              <a:schemeClr val="bg1"/>
            </a:solidFill>
            <a:latin typeface="Arial" panose="020B0604020202020204" pitchFamily="34" charset="0"/>
            <a:cs typeface="Arial" panose="020B0604020202020204" pitchFamily="34" charset="0"/>
          </a:endParaRPr>
        </a:p>
      </dsp:txBody>
      <dsp:txXfrm>
        <a:off x="8940108" y="4275839"/>
        <a:ext cx="2111585" cy="556025"/>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1018" y="95"/>
          <a:ext cx="1613970" cy="4320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solidFill>
                <a:srgbClr val="FFFFFF"/>
              </a:solidFill>
              <a:latin typeface="Arial" panose="020B0604020202020204"/>
              <a:ea typeface="+mn-ea"/>
              <a:cs typeface="+mn-cs"/>
            </a:rPr>
            <a:t>Report 3.16</a:t>
          </a:r>
        </a:p>
      </dsp:txBody>
      <dsp:txXfrm>
        <a:off x="1018" y="95"/>
        <a:ext cx="1613970" cy="288000"/>
      </dsp:txXfrm>
    </dsp:sp>
    <dsp:sp modelId="{01A871B4-AA96-41F9-9854-6A16387FB0F9}">
      <dsp:nvSpPr>
        <dsp:cNvPr id="0" name=""/>
        <dsp:cNvSpPr/>
      </dsp:nvSpPr>
      <dsp:spPr>
        <a:xfrm>
          <a:off x="83806" y="288191"/>
          <a:ext cx="2111574" cy="77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Char char="•"/>
          </a:pPr>
          <a:r>
            <a:rPr lang="en-US" sz="1000" kern="1200">
              <a:hlinkClick xmlns:r="http://schemas.openxmlformats.org/officeDocument/2006/relationships" r:id="rId1"/>
            </a:rPr>
            <a:t>Educational Options Course Completion – Student Count</a:t>
          </a:r>
          <a:r>
            <a:rPr lang="en-US" sz="1000" kern="1200"/>
            <a:t> </a:t>
          </a:r>
        </a:p>
        <a:p>
          <a:pPr marL="57150" lvl="1" indent="-57150" algn="l" defTabSz="444500">
            <a:lnSpc>
              <a:spcPct val="90000"/>
            </a:lnSpc>
            <a:spcBef>
              <a:spcPct val="0"/>
            </a:spcBef>
            <a:spcAft>
              <a:spcPct val="15000"/>
            </a:spcAft>
            <a:buChar char="•"/>
          </a:pPr>
          <a:endParaRPr lang="en-US" sz="1000" kern="1200"/>
        </a:p>
      </dsp:txBody>
      <dsp:txXfrm>
        <a:off x="106476" y="310861"/>
        <a:ext cx="2066234" cy="728660"/>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13250"/>
          <a:ext cx="686200" cy="690669"/>
        </a:xfrm>
        <a:prstGeom prst="roundRect">
          <a:avLst>
            <a:gd name="adj" fmla="val 10000"/>
          </a:avLst>
        </a:prstGeom>
        <a:solidFill>
          <a:srgbClr val="2E929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33348"/>
        <a:ext cx="646004" cy="650473"/>
      </dsp:txXfrm>
    </dsp:sp>
    <dsp:sp modelId="{55E936AE-85A7-4293-9E90-3F423240A182}">
      <dsp:nvSpPr>
        <dsp:cNvPr id="0" name=""/>
        <dsp:cNvSpPr/>
      </dsp:nvSpPr>
      <dsp:spPr>
        <a:xfrm rot="5400000">
          <a:off x="218410" y="721485"/>
          <a:ext cx="249379"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59" y="752196"/>
        <a:ext cx="186481" cy="174565"/>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68353-E4C8-48F7-B103-9E4CFAB5B436}">
      <dsp:nvSpPr>
        <dsp:cNvPr id="0" name=""/>
        <dsp:cNvSpPr/>
      </dsp:nvSpPr>
      <dsp:spPr>
        <a:xfrm>
          <a:off x="1283" y="413504"/>
          <a:ext cx="5006206" cy="300372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Arial" panose="020B0604020202020204" pitchFamily="34" charset="0"/>
            <a:buNone/>
          </a:pPr>
          <a:r>
            <a:rPr lang="en-US" sz="2100" b="1" i="1" kern="1200" dirty="0">
              <a:solidFill>
                <a:schemeClr val="bg1"/>
              </a:solidFill>
            </a:rPr>
            <a:t>Accountability</a:t>
          </a:r>
          <a:r>
            <a:rPr lang="en-US" sz="2100" b="1" i="0" kern="1200" dirty="0">
              <a:solidFill>
                <a:schemeClr val="bg1"/>
              </a:solidFill>
            </a:rPr>
            <a:t> DSEA Extract</a:t>
          </a:r>
          <a:r>
            <a:rPr lang="en-US" sz="2100" b="0" i="0" kern="1200" dirty="0">
              <a:solidFill>
                <a:schemeClr val="bg1"/>
              </a:solidFill>
            </a:rPr>
            <a:t> </a:t>
          </a:r>
        </a:p>
        <a:p>
          <a:pPr marL="0" lvl="0" indent="0" algn="ctr" defTabSz="933450">
            <a:lnSpc>
              <a:spcPct val="90000"/>
            </a:lnSpc>
            <a:spcBef>
              <a:spcPct val="0"/>
            </a:spcBef>
            <a:spcAft>
              <a:spcPct val="35000"/>
            </a:spcAft>
            <a:buFont typeface="Arial" panose="020B0604020202020204" pitchFamily="34" charset="0"/>
            <a:buNone/>
          </a:pPr>
          <a:r>
            <a:rPr lang="en-US" sz="2100" b="0" i="0" kern="1200" dirty="0">
              <a:solidFill>
                <a:schemeClr val="bg1"/>
              </a:solidFill>
            </a:rPr>
            <a:t>-SWDs reported by other LEAs with the requestor as the DSEA (receiving)</a:t>
          </a:r>
        </a:p>
        <a:p>
          <a:pPr marL="0" lvl="0" indent="0" algn="ctr" defTabSz="933450">
            <a:lnSpc>
              <a:spcPct val="90000"/>
            </a:lnSpc>
            <a:spcBef>
              <a:spcPct val="0"/>
            </a:spcBef>
            <a:spcAft>
              <a:spcPct val="35000"/>
            </a:spcAft>
            <a:buFont typeface="Arial" panose="020B0604020202020204" pitchFamily="34" charset="0"/>
            <a:buNone/>
          </a:pPr>
          <a:r>
            <a:rPr lang="en-US" sz="2100" b="0" i="0" kern="1200" dirty="0">
              <a:solidFill>
                <a:schemeClr val="bg1"/>
              </a:solidFill>
            </a:rPr>
            <a:t>-SWDs reported by the requestor with a different DSEA (sending)</a:t>
          </a:r>
        </a:p>
        <a:p>
          <a:pPr marL="0" lvl="0" indent="0" algn="ctr" defTabSz="933450">
            <a:lnSpc>
              <a:spcPct val="90000"/>
            </a:lnSpc>
            <a:spcBef>
              <a:spcPct val="0"/>
            </a:spcBef>
            <a:spcAft>
              <a:spcPct val="35000"/>
            </a:spcAft>
            <a:buFont typeface="Arial" panose="020B0604020202020204" pitchFamily="34" charset="0"/>
            <a:buNone/>
          </a:pPr>
          <a:r>
            <a:rPr lang="en-US" sz="2100" b="0" i="0" kern="1200" dirty="0">
              <a:solidFill>
                <a:schemeClr val="bg1"/>
              </a:solidFill>
            </a:rPr>
            <a:t>-Limited in grade level and enrollment status.</a:t>
          </a:r>
        </a:p>
        <a:p>
          <a:pPr marL="0" lvl="0" indent="0" algn="ctr" defTabSz="933450">
            <a:lnSpc>
              <a:spcPct val="90000"/>
            </a:lnSpc>
            <a:spcBef>
              <a:spcPct val="0"/>
            </a:spcBef>
            <a:spcAft>
              <a:spcPct val="35000"/>
            </a:spcAft>
            <a:buFont typeface="Arial" panose="020B0604020202020204" pitchFamily="34" charset="0"/>
            <a:buNone/>
          </a:pPr>
          <a:r>
            <a:rPr lang="en-US" sz="2100" b="0" i="0" kern="1200" dirty="0">
              <a:solidFill>
                <a:schemeClr val="bg1"/>
              </a:solidFill>
            </a:rPr>
            <a:t>- Does not include charter schools</a:t>
          </a:r>
          <a:endParaRPr lang="en-US" sz="2100" kern="1200" dirty="0">
            <a:solidFill>
              <a:schemeClr val="bg1"/>
            </a:solidFill>
          </a:endParaRPr>
        </a:p>
      </dsp:txBody>
      <dsp:txXfrm>
        <a:off x="1283" y="413504"/>
        <a:ext cx="5006206" cy="3003723"/>
      </dsp:txXfrm>
    </dsp:sp>
    <dsp:sp modelId="{C05C0D30-5BDB-49DA-A6A1-FFE1125CC555}">
      <dsp:nvSpPr>
        <dsp:cNvPr id="0" name=""/>
        <dsp:cNvSpPr/>
      </dsp:nvSpPr>
      <dsp:spPr>
        <a:xfrm>
          <a:off x="5508110" y="413504"/>
          <a:ext cx="5006206" cy="3003723"/>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Arial" panose="020B0604020202020204" pitchFamily="34" charset="0"/>
            <a:buNone/>
          </a:pPr>
          <a:r>
            <a:rPr lang="en-US" sz="2100" b="1" i="1" kern="1200" dirty="0">
              <a:solidFill>
                <a:schemeClr val="bg1"/>
              </a:solidFill>
            </a:rPr>
            <a:t>Informational</a:t>
          </a:r>
          <a:r>
            <a:rPr lang="en-US" sz="2100" b="1" i="0" kern="1200" dirty="0">
              <a:solidFill>
                <a:schemeClr val="bg1"/>
              </a:solidFill>
            </a:rPr>
            <a:t> DSEA Extract</a:t>
          </a:r>
          <a:r>
            <a:rPr lang="en-US" sz="2100" b="0" i="0" kern="1200" dirty="0">
              <a:solidFill>
                <a:schemeClr val="bg1"/>
              </a:solidFill>
            </a:rPr>
            <a:t> </a:t>
          </a:r>
        </a:p>
        <a:p>
          <a:pPr marL="0" lvl="0" indent="0" algn="ctr" defTabSz="933450">
            <a:lnSpc>
              <a:spcPct val="90000"/>
            </a:lnSpc>
            <a:spcBef>
              <a:spcPct val="0"/>
            </a:spcBef>
            <a:spcAft>
              <a:spcPct val="35000"/>
            </a:spcAft>
            <a:buFont typeface="Arial" panose="020B0604020202020204" pitchFamily="34" charset="0"/>
            <a:buNone/>
          </a:pPr>
          <a:r>
            <a:rPr lang="en-US" sz="2100" b="0" i="0" kern="1200" dirty="0">
              <a:solidFill>
                <a:schemeClr val="bg1"/>
              </a:solidFill>
            </a:rPr>
            <a:t>- SWDs not enrolled in the requestor’s LEA but have their LEA populated as the DSEA</a:t>
          </a:r>
        </a:p>
        <a:p>
          <a:pPr marL="0" lvl="0" indent="0" algn="ctr" defTabSz="933450">
            <a:lnSpc>
              <a:spcPct val="90000"/>
            </a:lnSpc>
            <a:spcBef>
              <a:spcPct val="0"/>
            </a:spcBef>
            <a:spcAft>
              <a:spcPct val="35000"/>
            </a:spcAft>
            <a:buFont typeface="Arial" panose="020B0604020202020204" pitchFamily="34" charset="0"/>
            <a:buNone/>
          </a:pPr>
          <a:r>
            <a:rPr lang="en-US" sz="2100" b="0" i="0" kern="1200" dirty="0">
              <a:solidFill>
                <a:schemeClr val="bg1"/>
              </a:solidFill>
            </a:rPr>
            <a:t>- All grade levels and enrollment statuses</a:t>
          </a:r>
        </a:p>
        <a:p>
          <a:pPr marL="0" lvl="0" indent="0" algn="ctr" defTabSz="933450">
            <a:lnSpc>
              <a:spcPct val="90000"/>
            </a:lnSpc>
            <a:spcBef>
              <a:spcPct val="0"/>
            </a:spcBef>
            <a:spcAft>
              <a:spcPct val="35000"/>
            </a:spcAft>
            <a:buFont typeface="Arial" panose="020B0604020202020204" pitchFamily="34" charset="0"/>
            <a:buNone/>
          </a:pPr>
          <a:r>
            <a:rPr lang="en-US" sz="2100" b="0" i="0" kern="1200" dirty="0">
              <a:solidFill>
                <a:schemeClr val="bg1"/>
              </a:solidFill>
            </a:rPr>
            <a:t>-Includes charter schools</a:t>
          </a:r>
        </a:p>
      </dsp:txBody>
      <dsp:txXfrm>
        <a:off x="5508110" y="413504"/>
        <a:ext cx="5006206" cy="30037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8D18B-7BD6-3143-AEAC-28A9492E162D}">
      <dsp:nvSpPr>
        <dsp:cNvPr id="0" name=""/>
        <dsp:cNvSpPr/>
      </dsp:nvSpPr>
      <dsp:spPr>
        <a:xfrm>
          <a:off x="228847" y="423113"/>
          <a:ext cx="5492344" cy="17163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62546"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FEDERAL</a:t>
          </a:r>
        </a:p>
        <a:p>
          <a:pPr marL="171450" lvl="1" indent="-171450" algn="l" defTabSz="711200">
            <a:lnSpc>
              <a:spcPct val="90000"/>
            </a:lnSpc>
            <a:spcBef>
              <a:spcPct val="0"/>
            </a:spcBef>
            <a:spcAft>
              <a:spcPct val="15000"/>
            </a:spcAft>
            <a:buChar char="•"/>
          </a:pPr>
          <a:r>
            <a:rPr lang="en-US" sz="1600" b="0" i="0" u="none" kern="1200" dirty="0"/>
            <a:t>122 - NCLB</a:t>
          </a:r>
          <a:r>
            <a:rPr lang="en-US" sz="1600" b="0" i="0" u="none" kern="1200" baseline="0" dirty="0"/>
            <a:t> Title I Part A Basic Targeted</a:t>
          </a:r>
          <a:endParaRPr lang="en-US" sz="1600" kern="1200" dirty="0"/>
        </a:p>
        <a:p>
          <a:pPr marL="171450" lvl="1" indent="-171450" algn="l" defTabSz="711200" rtl="0">
            <a:lnSpc>
              <a:spcPct val="90000"/>
            </a:lnSpc>
            <a:spcBef>
              <a:spcPct val="0"/>
            </a:spcBef>
            <a:spcAft>
              <a:spcPct val="15000"/>
            </a:spcAft>
            <a:buChar char="•"/>
          </a:pPr>
          <a:r>
            <a:rPr lang="en-US" sz="1600" b="0" i="0" u="none" kern="1200" dirty="0"/>
            <a:t>174 - NCLB</a:t>
          </a:r>
          <a:r>
            <a:rPr lang="en-US" sz="1600" b="0" i="0" u="none" kern="1200" baseline="0" dirty="0"/>
            <a:t> Title I Part A Neglected</a:t>
          </a:r>
          <a:endParaRPr lang="en-US" sz="1600" b="0" i="0" u="none" kern="1200" dirty="0"/>
        </a:p>
        <a:p>
          <a:pPr marL="171450" lvl="1" indent="-171450" algn="l" defTabSz="711200" rtl="0">
            <a:lnSpc>
              <a:spcPct val="90000"/>
            </a:lnSpc>
            <a:spcBef>
              <a:spcPct val="0"/>
            </a:spcBef>
            <a:spcAft>
              <a:spcPct val="15000"/>
            </a:spcAft>
            <a:buChar char="•"/>
          </a:pPr>
          <a:r>
            <a:rPr lang="en-US" sz="1600" b="0" i="0" u="none" kern="1200" dirty="0"/>
            <a:t>192 - </a:t>
          </a:r>
          <a:r>
            <a:rPr lang="en-US" sz="1600" b="0" i="0" u="none" kern="1200" dirty="0">
              <a:solidFill>
                <a:schemeClr val="tx1"/>
              </a:solidFill>
            </a:rPr>
            <a:t>Armed Forces Family Member</a:t>
          </a:r>
        </a:p>
      </dsp:txBody>
      <dsp:txXfrm>
        <a:off x="228847" y="423113"/>
        <a:ext cx="5492344" cy="1716357"/>
      </dsp:txXfrm>
    </dsp:sp>
    <dsp:sp modelId="{5EE1D9C6-F4FD-DC45-BC41-91164B97D6D1}">
      <dsp:nvSpPr>
        <dsp:cNvPr id="0" name=""/>
        <dsp:cNvSpPr/>
      </dsp:nvSpPr>
      <dsp:spPr>
        <a:xfrm>
          <a:off x="0" y="175194"/>
          <a:ext cx="1201450" cy="1802175"/>
        </a:xfrm>
        <a:prstGeom prst="rect">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 modelId="{E227D3FD-AD82-DF4B-A67A-DE6CE15028D9}">
      <dsp:nvSpPr>
        <dsp:cNvPr id="0" name=""/>
        <dsp:cNvSpPr/>
      </dsp:nvSpPr>
      <dsp:spPr>
        <a:xfrm>
          <a:off x="228847" y="2759517"/>
          <a:ext cx="5492344" cy="194880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62546"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STATE</a:t>
          </a:r>
        </a:p>
        <a:p>
          <a:pPr marL="171450" lvl="1" indent="-171450" algn="l" defTabSz="711200">
            <a:lnSpc>
              <a:spcPct val="90000"/>
            </a:lnSpc>
            <a:spcBef>
              <a:spcPct val="0"/>
            </a:spcBef>
            <a:spcAft>
              <a:spcPct val="15000"/>
            </a:spcAft>
            <a:buChar char="•"/>
          </a:pPr>
          <a:r>
            <a:rPr lang="en-US" sz="1600" b="0" i="0" u="none" kern="1200" dirty="0"/>
            <a:t>101 - 504 Accommodation</a:t>
          </a:r>
          <a:r>
            <a:rPr lang="en-US" sz="1600" b="0" i="0" u="none" kern="1200" baseline="0" dirty="0"/>
            <a:t> Plan</a:t>
          </a:r>
          <a:endParaRPr lang="en-US" sz="1600" kern="1200" dirty="0"/>
        </a:p>
        <a:p>
          <a:pPr marL="171450" lvl="1" indent="-171450" algn="l" defTabSz="711200">
            <a:lnSpc>
              <a:spcPct val="90000"/>
            </a:lnSpc>
            <a:spcBef>
              <a:spcPct val="0"/>
            </a:spcBef>
            <a:spcAft>
              <a:spcPct val="15000"/>
            </a:spcAft>
            <a:buChar char="•"/>
          </a:pPr>
          <a:r>
            <a:rPr lang="en-US" sz="1600" b="0" i="0" u="none" kern="1200" dirty="0"/>
            <a:t>108 - Opportunity Program</a:t>
          </a:r>
          <a:endParaRPr lang="en-US" sz="1600" kern="1200" dirty="0"/>
        </a:p>
        <a:p>
          <a:pPr marL="171450" lvl="1" indent="-171450" algn="l" defTabSz="711200" rtl="0">
            <a:lnSpc>
              <a:spcPct val="90000"/>
            </a:lnSpc>
            <a:spcBef>
              <a:spcPct val="0"/>
            </a:spcBef>
            <a:spcAft>
              <a:spcPts val="400"/>
            </a:spcAft>
            <a:buChar char="•"/>
          </a:pPr>
          <a:r>
            <a:rPr lang="en-US" sz="1600" b="0" i="0" u="none" kern="1200" dirty="0"/>
            <a:t>113 - California Partnership Academy</a:t>
          </a:r>
        </a:p>
        <a:p>
          <a:pPr marL="171450" lvl="1" indent="-171450" algn="l" defTabSz="711200" rtl="0">
            <a:lnSpc>
              <a:spcPct val="90000"/>
            </a:lnSpc>
            <a:spcBef>
              <a:spcPct val="0"/>
            </a:spcBef>
            <a:spcAft>
              <a:spcPts val="400"/>
            </a:spcAft>
            <a:buChar char="•"/>
          </a:pPr>
          <a:r>
            <a:rPr lang="en-US" sz="1600" b="0" i="0" u="none" kern="1200" dirty="0"/>
            <a:t>162 - Pregnant</a:t>
          </a:r>
          <a:r>
            <a:rPr lang="en-US" sz="1600" b="0" i="0" u="none" kern="1200" baseline="0" dirty="0"/>
            <a:t> or Parenting Programs</a:t>
          </a:r>
          <a:endParaRPr lang="en-US" sz="1600" b="0" i="0" u="none" kern="1200" dirty="0"/>
        </a:p>
      </dsp:txBody>
      <dsp:txXfrm>
        <a:off x="228847" y="2759517"/>
        <a:ext cx="5492344" cy="1948803"/>
      </dsp:txXfrm>
    </dsp:sp>
    <dsp:sp modelId="{91351770-9275-144D-9166-4E98E0257529}">
      <dsp:nvSpPr>
        <dsp:cNvPr id="0" name=""/>
        <dsp:cNvSpPr/>
      </dsp:nvSpPr>
      <dsp:spPr>
        <a:xfrm>
          <a:off x="0" y="2627822"/>
          <a:ext cx="1201450" cy="1802175"/>
        </a:xfrm>
        <a:prstGeom prst="rect">
          <a:avLst/>
        </a:prstGeom>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9704"/>
          <a:ext cx="476698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Staff Involved with Submission</a:t>
          </a:r>
        </a:p>
      </dsp:txBody>
      <dsp:txXfrm>
        <a:off x="0" y="9704"/>
        <a:ext cx="4766983" cy="547200"/>
      </dsp:txXfrm>
    </dsp:sp>
    <dsp:sp modelId="{E3E76491-8807-CA4F-8E4E-E290DDB1346B}">
      <dsp:nvSpPr>
        <dsp:cNvPr id="0" name=""/>
        <dsp:cNvSpPr/>
      </dsp:nvSpPr>
      <dsp:spPr>
        <a:xfrm>
          <a:off x="0" y="556904"/>
          <a:ext cx="4766983" cy="1434262"/>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Site Staff</a:t>
          </a:r>
        </a:p>
        <a:p>
          <a:pPr marL="171450" lvl="1" indent="-171450" algn="l" defTabSz="844550">
            <a:lnSpc>
              <a:spcPct val="90000"/>
            </a:lnSpc>
            <a:spcBef>
              <a:spcPct val="0"/>
            </a:spcBef>
            <a:spcAft>
              <a:spcPct val="15000"/>
            </a:spcAft>
            <a:buChar char="•"/>
          </a:pPr>
          <a:r>
            <a:rPr lang="en-US" sz="1900" kern="1200" dirty="0"/>
            <a:t>Program staff</a:t>
          </a:r>
        </a:p>
        <a:p>
          <a:pPr marL="171450" lvl="1" indent="-171450" algn="l" defTabSz="844550">
            <a:lnSpc>
              <a:spcPct val="90000"/>
            </a:lnSpc>
            <a:spcBef>
              <a:spcPct val="0"/>
            </a:spcBef>
            <a:spcAft>
              <a:spcPct val="15000"/>
            </a:spcAft>
            <a:buChar char="•"/>
          </a:pPr>
          <a:r>
            <a:rPr lang="en-US" sz="1900" kern="1200" dirty="0"/>
            <a:t>Site Administrators</a:t>
          </a:r>
        </a:p>
        <a:p>
          <a:pPr marL="171450" lvl="1" indent="-171450" algn="l" defTabSz="844550">
            <a:lnSpc>
              <a:spcPct val="90000"/>
            </a:lnSpc>
            <a:spcBef>
              <a:spcPct val="0"/>
            </a:spcBef>
            <a:spcAft>
              <a:spcPct val="15000"/>
            </a:spcAft>
            <a:buChar char="•"/>
          </a:pPr>
          <a:r>
            <a:rPr lang="en-US" sz="1900" kern="1200" dirty="0"/>
            <a:t>Student System Support Staff</a:t>
          </a:r>
        </a:p>
      </dsp:txBody>
      <dsp:txXfrm>
        <a:off x="0" y="556904"/>
        <a:ext cx="4766983" cy="14342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2BF6F-4764-4445-B9E2-AD7F980F27BE}">
      <dsp:nvSpPr>
        <dsp:cNvPr id="0" name=""/>
        <dsp:cNvSpPr/>
      </dsp:nvSpPr>
      <dsp:spPr>
        <a:xfrm>
          <a:off x="0" y="0"/>
          <a:ext cx="4766983" cy="419436"/>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kern="1200" dirty="0"/>
            <a:t>Data Submitted Via</a:t>
          </a:r>
        </a:p>
      </dsp:txBody>
      <dsp:txXfrm>
        <a:off x="0" y="0"/>
        <a:ext cx="4766983" cy="419436"/>
      </dsp:txXfrm>
    </dsp:sp>
    <dsp:sp modelId="{E4306441-07D9-2A45-BB70-402DDA20986F}">
      <dsp:nvSpPr>
        <dsp:cNvPr id="0" name=""/>
        <dsp:cNvSpPr/>
      </dsp:nvSpPr>
      <dsp:spPr>
        <a:xfrm>
          <a:off x="0" y="429679"/>
          <a:ext cx="4766983" cy="52154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dirty="0"/>
            <a:t>STUDENT PROGRAM (SPRG)</a:t>
          </a:r>
        </a:p>
      </dsp:txBody>
      <dsp:txXfrm>
        <a:off x="0" y="429679"/>
        <a:ext cx="4766983" cy="5215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D16C9-FEC5-4D7F-9FCB-6AB2B74D505C}">
      <dsp:nvSpPr>
        <dsp:cNvPr id="0" name=""/>
        <dsp:cNvSpPr/>
      </dsp:nvSpPr>
      <dsp:spPr>
        <a:xfrm>
          <a:off x="107516" y="80481"/>
          <a:ext cx="2513213" cy="820800"/>
        </a:xfrm>
        <a:prstGeom prst="roundRect">
          <a:avLst>
            <a:gd name="adj" fmla="val 10000"/>
          </a:avLst>
        </a:pr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400" b="1" kern="1200">
              <a:solidFill>
                <a:srgbClr val="FFFFFF"/>
              </a:solidFill>
              <a:latin typeface="Arial" panose="020B0604020202020204"/>
              <a:ea typeface="+mn-ea"/>
              <a:cs typeface="+mn-cs"/>
            </a:rPr>
            <a:t>Report 5.1</a:t>
          </a:r>
        </a:p>
      </dsp:txBody>
      <dsp:txXfrm>
        <a:off x="107516" y="80481"/>
        <a:ext cx="2513213" cy="547200"/>
      </dsp:txXfrm>
    </dsp:sp>
    <dsp:sp modelId="{C667CE1B-53A2-4AFA-95A9-F9BE5EBD9521}">
      <dsp:nvSpPr>
        <dsp:cNvPr id="0" name=""/>
        <dsp:cNvSpPr/>
      </dsp:nvSpPr>
      <dsp:spPr>
        <a:xfrm>
          <a:off x="456521" y="453655"/>
          <a:ext cx="2367691" cy="596272"/>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Count</a:t>
          </a:r>
          <a:endParaRPr lang="en-US" sz="1400" kern="1200" dirty="0"/>
        </a:p>
      </dsp:txBody>
      <dsp:txXfrm>
        <a:off x="473985" y="471119"/>
        <a:ext cx="2332763" cy="5613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24A4B-CF01-43C7-B66F-17D7281328D2}">
      <dsp:nvSpPr>
        <dsp:cNvPr id="0" name=""/>
        <dsp:cNvSpPr/>
      </dsp:nvSpPr>
      <dsp:spPr>
        <a:xfrm>
          <a:off x="0" y="0"/>
          <a:ext cx="2608832" cy="604800"/>
        </a:xfrm>
        <a:prstGeom prst="roundRect">
          <a:avLst>
            <a:gd name="adj" fmla="val 10000"/>
          </a:avLst>
        </a:prstGeom>
        <a:solidFill>
          <a:schemeClr val="accent2"/>
        </a:solidFill>
        <a:ln w="12700" cap="flat" cmpd="sng" algn="ctr">
          <a:solidFill>
            <a:schemeClr val="bg1"/>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bg1"/>
              </a:solidFill>
            </a:rPr>
            <a:t>Report 5.2</a:t>
          </a:r>
        </a:p>
      </dsp:txBody>
      <dsp:txXfrm>
        <a:off x="0" y="0"/>
        <a:ext cx="2608832" cy="403200"/>
      </dsp:txXfrm>
    </dsp:sp>
    <dsp:sp modelId="{01A871B4-AA96-41F9-9854-6A16387FB0F9}">
      <dsp:nvSpPr>
        <dsp:cNvPr id="0" name=""/>
        <dsp:cNvSpPr/>
      </dsp:nvSpPr>
      <dsp:spPr>
        <a:xfrm>
          <a:off x="268576" y="506422"/>
          <a:ext cx="3143173" cy="8316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hlinkClick xmlns:r="http://schemas.openxmlformats.org/officeDocument/2006/relationships" r:id="rId1"/>
            </a:rPr>
            <a:t>Program Participants - NCLB Title I Part A Basic Targeted Education Services</a:t>
          </a:r>
          <a:r>
            <a:rPr lang="en-US" sz="1400" kern="1200" dirty="0"/>
            <a:t> </a:t>
          </a:r>
        </a:p>
      </dsp:txBody>
      <dsp:txXfrm>
        <a:off x="292933" y="530779"/>
        <a:ext cx="3094459" cy="78288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A9E2DD4-2E30-4434-A427-2EC50491079F}" type="slidenum">
              <a:rPr lang="en-US" smtClean="0"/>
              <a:t>‹#›</a:t>
            </a:fld>
            <a:endParaRPr lang="en-US" dirty="0"/>
          </a:p>
        </p:txBody>
      </p:sp>
      <p:sp>
        <p:nvSpPr>
          <p:cNvPr id="6" name="Date Placeholder 5">
            <a:extLst>
              <a:ext uri="{FF2B5EF4-FFF2-40B4-BE49-F238E27FC236}">
                <a16:creationId xmlns:a16="http://schemas.microsoft.com/office/drawing/2014/main" id="{7F9789C7-38C4-DF47-8A69-0610D9124580}"/>
              </a:ext>
            </a:extLst>
          </p:cNvPr>
          <p:cNvSpPr>
            <a:spLocks noGrp="1"/>
          </p:cNvSpPr>
          <p:nvPr>
            <p:ph type="dt" sz="quarter" idx="1"/>
          </p:nvPr>
        </p:nvSpPr>
        <p:spPr>
          <a:xfrm>
            <a:off x="3971344" y="1"/>
            <a:ext cx="3037840" cy="466972"/>
          </a:xfrm>
          <a:prstGeom prst="rect">
            <a:avLst/>
          </a:prstGeom>
        </p:spPr>
        <p:txBody>
          <a:bodyPr vert="horz" lIns="93177" tIns="46589" rIns="93177" bIns="46589" rtlCol="0"/>
          <a:lstStyle>
            <a:lvl1pPr algn="r">
              <a:defRPr sz="1200"/>
            </a:lvl1pPr>
          </a:lstStyle>
          <a:p>
            <a:fld id="{707D5ECA-873A-6044-B8DF-47C62D9DCF04}" type="datetimeFigureOut">
              <a:rPr lang="en-US" smtClean="0"/>
              <a:t>5/1/24</a:t>
            </a:fld>
            <a:endParaRPr lang="en-US"/>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B7B4C180-10CF-422C-B717-65F1B78C7EB7}" type="datetimeFigureOut">
              <a:rPr lang="en-US" noProof="0" smtClean="0"/>
              <a:t>5/1/24</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umentation.calpads.org/Reports/SnapshotODSReports/#eoy-1-report-mapping-guid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EOY Advanced training for experienced CALPADS</a:t>
            </a:r>
            <a:r>
              <a:rPr lang="en-US" baseline="0" dirty="0"/>
              <a:t> users</a:t>
            </a:r>
            <a:r>
              <a:rPr lang="en-US" dirty="0"/>
              <a:t>. In this training, we will provide</a:t>
            </a:r>
            <a:r>
              <a:rPr lang="en-US" baseline="0" dirty="0"/>
              <a:t> a brief overview of the </a:t>
            </a:r>
            <a:r>
              <a:rPr lang="en-US" dirty="0"/>
              <a:t>EOY submissions and go over the EOY</a:t>
            </a:r>
            <a:r>
              <a:rPr lang="en-US" baseline="0" dirty="0"/>
              <a:t> changes for this year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move on to the individual</a:t>
            </a:r>
            <a:r>
              <a:rPr lang="en-US" baseline="0" dirty="0"/>
              <a:t> submissions.  The first submission we will cover is EOY 2 required for all LEAs -- Program Participation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06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39763"/>
            <a:ext cx="6219825" cy="3498850"/>
          </a:xfrm>
        </p:spPr>
      </p:sp>
      <p:sp>
        <p:nvSpPr>
          <p:cNvPr id="3" name="Notes Placeholder 2"/>
          <p:cNvSpPr>
            <a:spLocks noGrp="1"/>
          </p:cNvSpPr>
          <p:nvPr>
            <p:ph type="body" idx="1"/>
          </p:nvPr>
        </p:nvSpPr>
        <p:spPr/>
        <p:txBody>
          <a:bodyPr/>
          <a:lstStyle/>
          <a:p>
            <a:r>
              <a:rPr lang="en-US" baseline="0" dirty="0"/>
              <a:t>Reminders:</a:t>
            </a:r>
          </a:p>
          <a:p>
            <a:endParaRPr lang="en-US" baseline="0" dirty="0"/>
          </a:p>
          <a:p>
            <a:pPr marL="174708" indent="-174708">
              <a:buFont typeface="Arial" panose="020B0604020202020204" pitchFamily="34" charset="0"/>
              <a:buChar char="•"/>
            </a:pPr>
            <a:r>
              <a:rPr lang="en-US" baseline="0" dirty="0"/>
              <a:t>EOY 2 counts all students reported for the 8 programs and identifies students from 7/1 prior year to 6/30 current year.</a:t>
            </a:r>
          </a:p>
          <a:p>
            <a:pPr marL="174708" indent="-174708">
              <a:buFont typeface="Arial" panose="020B0604020202020204" pitchFamily="34" charset="0"/>
              <a:buChar char="•"/>
            </a:pPr>
            <a:r>
              <a:rPr lang="en-US" baseline="0" dirty="0"/>
              <a:t>Check Title I status for your schools.</a:t>
            </a:r>
          </a:p>
          <a:p>
            <a:pPr marL="174708" indent="-174708">
              <a:buFont typeface="Arial" panose="020B0604020202020204" pitchFamily="34" charset="0"/>
              <a:buChar char="•"/>
            </a:pPr>
            <a:r>
              <a:rPr lang="en-US" baseline="0" dirty="0"/>
              <a:t>Program code 162 is also used in Perkins reporting as the “Single Parent” count for CTE reporting</a:t>
            </a:r>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11</a:t>
            </a:fld>
            <a:endParaRPr lang="en-US"/>
          </a:p>
        </p:txBody>
      </p:sp>
    </p:spTree>
    <p:extLst>
      <p:ext uri="{BB962C8B-B14F-4D97-AF65-F5344CB8AC3E}">
        <p14:creationId xmlns:p14="http://schemas.microsoft.com/office/powerpoint/2010/main" val="3543420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a:solidFill>
                  <a:srgbClr val="002060"/>
                </a:solidFill>
              </a:rPr>
              <a:t>To avoid</a:t>
            </a:r>
            <a:r>
              <a:rPr lang="en-US" baseline="0" dirty="0">
                <a:solidFill>
                  <a:srgbClr val="002060"/>
                </a:solidFill>
              </a:rPr>
              <a:t> CERT097, </a:t>
            </a:r>
            <a:r>
              <a:rPr lang="en-US" dirty="0">
                <a:solidFill>
                  <a:srgbClr val="002060"/>
                </a:solidFill>
              </a:rPr>
              <a:t>LEAs must annually report whether schools are operating a schoolwide or targeted program in the Consolidated Application Reporting System (CARS)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a:solidFill>
                  <a:srgbClr val="002060"/>
                </a:solidFill>
              </a:rPr>
              <a:t>Only schools being reported as operating targeted programs should submit Title I Basic Targeted program records</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a:solidFill>
                  <a:srgbClr val="002060"/>
                </a:solidFill>
              </a:rPr>
              <a:t>LEAs should not report Title I Basic Targeted program records for schools that are Title I Schoolwide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a:solidFill>
                  <a:srgbClr val="002060"/>
                </a:solidFill>
              </a:rPr>
              <a:t>LEAs can report multiple Educational Services for a student under Title1 Targeted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dirty="0">
                <a:solidFill>
                  <a:srgbClr val="002060"/>
                </a:solidFill>
              </a:rPr>
              <a:t>CALPADS will accept </a:t>
            </a:r>
            <a:r>
              <a:rPr lang="en-US" b="1" dirty="0">
                <a:solidFill>
                  <a:srgbClr val="002060"/>
                </a:solidFill>
              </a:rPr>
              <a:t>multiple SPRG Title 1 </a:t>
            </a:r>
            <a:r>
              <a:rPr lang="en-US" dirty="0">
                <a:solidFill>
                  <a:srgbClr val="002060"/>
                </a:solidFill>
              </a:rPr>
              <a:t>records for the same student, in the same reporting period, with different Education Services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836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aseline="0" dirty="0"/>
              <a:t>EOY 2 Data Mapping Guides in the user manual -- </a:t>
            </a:r>
            <a:r>
              <a:rPr lang="en-US" sz="1200" dirty="0">
                <a:hlinkClick r:id="rId3"/>
              </a:rPr>
              <a:t>https://documentation.calpads.org/Reports/SnapshotODSReports/#eoy-1-report-mapping-guides</a:t>
            </a:r>
            <a:endParaRPr lang="en-US" baseline="0"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13</a:t>
            </a:fld>
            <a:endParaRPr lang="en-US" noProof="0"/>
          </a:p>
        </p:txBody>
      </p:sp>
    </p:spTree>
    <p:extLst>
      <p:ext uri="{BB962C8B-B14F-4D97-AF65-F5344CB8AC3E}">
        <p14:creationId xmlns:p14="http://schemas.microsoft.com/office/powerpoint/2010/main" val="2037036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we are going to review</a:t>
            </a:r>
            <a:r>
              <a:rPr lang="en-US" baseline="0" dirty="0"/>
              <a:t> the EOY 3 - Absence Summary/Cumulative Enrollment/Discipline/Homeless submission that is required for all LEAs.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797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6713" y="727075"/>
            <a:ext cx="6276975" cy="3530600"/>
          </a:xfrm>
        </p:spPr>
      </p:sp>
      <p:sp>
        <p:nvSpPr>
          <p:cNvPr id="3" name="Notes Placeholder 2"/>
          <p:cNvSpPr>
            <a:spLocks noGrp="1"/>
          </p:cNvSpPr>
          <p:nvPr>
            <p:ph type="body" idx="1"/>
          </p:nvPr>
        </p:nvSpPr>
        <p:spPr/>
        <p:txBody>
          <a:bodyPr/>
          <a:lstStyle/>
          <a:p>
            <a:pPr>
              <a:spcAft>
                <a:spcPts val="1223"/>
              </a:spcAft>
            </a:pPr>
            <a:r>
              <a:rPr lang="en-US" dirty="0"/>
              <a:t>Discipline file restructured into three files referred to as “Incident” submission, in order to collect the use of:</a:t>
            </a:r>
          </a:p>
          <a:p>
            <a:pPr marL="698830" lvl="1" indent="-232943">
              <a:spcAft>
                <a:spcPts val="1223"/>
              </a:spcAft>
              <a:buFont typeface="+mj-lt"/>
              <a:buAutoNum type="arabicPeriod"/>
            </a:pPr>
            <a:r>
              <a:rPr lang="en-US" dirty="0"/>
              <a:t>Behavioral Restraint, which includes </a:t>
            </a:r>
          </a:p>
          <a:p>
            <a:pPr marL="1106481" lvl="2" indent="-174708">
              <a:spcAft>
                <a:spcPts val="1223"/>
              </a:spcAft>
              <a:buFont typeface="Arial" panose="020B0604020202020204" pitchFamily="34" charset="0"/>
              <a:buChar char="•"/>
            </a:pPr>
            <a:r>
              <a:rPr lang="en-US" dirty="0"/>
              <a:t>Mechanical Restraint – Use of a device or equipment to restrict a pupil’s freedom of movement (with exceptions)</a:t>
            </a:r>
          </a:p>
          <a:p>
            <a:pPr marL="1106481" lvl="2" indent="-174708">
              <a:spcAft>
                <a:spcPts val="1223"/>
              </a:spcAft>
              <a:buFont typeface="Arial" panose="020B0604020202020204" pitchFamily="34" charset="0"/>
              <a:buChar char="•"/>
            </a:pPr>
            <a:r>
              <a:rPr lang="en-US" dirty="0"/>
              <a:t>Physical Restraint – A personal restriction that immobilizes or reduces the ability of a pupil to move his or her torso, arms, legs, or head freely (with exceptions)</a:t>
            </a:r>
          </a:p>
          <a:p>
            <a:pPr marL="698830" lvl="1" indent="-232943">
              <a:spcAft>
                <a:spcPts val="1223"/>
              </a:spcAft>
              <a:buFont typeface="+mj-lt"/>
              <a:buAutoNum type="arabicPeriod"/>
            </a:pPr>
            <a:r>
              <a:rPr lang="en-US" dirty="0"/>
              <a:t>Seclusion, which means the involuntary confinement of a pupil alone in a room or area from which the pupil is physically prevented from leaving</a:t>
            </a:r>
          </a:p>
          <a:p>
            <a:endParaRPr lang="en-US" baseline="0" dirty="0"/>
          </a:p>
          <a:p>
            <a:pPr defTabSz="931774">
              <a:defRPr/>
            </a:pPr>
            <a:r>
              <a:rPr lang="en-US" dirty="0"/>
              <a:t>The homeless subgroup is part of many </a:t>
            </a:r>
            <a:r>
              <a:rPr lang="en-US" dirty="0" err="1"/>
              <a:t>DataQuest</a:t>
            </a:r>
            <a:r>
              <a:rPr lang="en-US" dirty="0"/>
              <a:t> and Dashboard accountability metrics that are sourced from EOY 3 (e.g., suspension and chronic absenteeism rates that both depend on the EOY 3 cumulative enrollment). </a:t>
            </a:r>
          </a:p>
          <a:p>
            <a:pPr defTabSz="931774">
              <a:defRPr/>
            </a:pPr>
            <a:endParaRPr lang="en-US" dirty="0"/>
          </a:p>
          <a:p>
            <a:r>
              <a:rPr lang="en-US" baseline="0" dirty="0"/>
              <a:t>Reminders:</a:t>
            </a:r>
          </a:p>
          <a:p>
            <a:endParaRPr lang="en-US" baseline="0" dirty="0"/>
          </a:p>
          <a:p>
            <a:pPr marL="174708" indent="-174708" defTabSz="931774" eaLnBrk="0" fontAlgn="base" hangingPunct="0">
              <a:spcBef>
                <a:spcPct val="30000"/>
              </a:spcBef>
              <a:spcAft>
                <a:spcPct val="0"/>
              </a:spcAft>
              <a:buFont typeface="Arial" panose="020B0604020202020204" pitchFamily="34" charset="0"/>
              <a:buChar char="•"/>
              <a:defRPr/>
            </a:pPr>
            <a:r>
              <a:rPr lang="en-US" dirty="0"/>
              <a:t>All students who committed an offense (defined in Ed Code 48900 or 48915) are reported regardless of outcome or duration</a:t>
            </a:r>
          </a:p>
          <a:p>
            <a:pPr marL="174708" indent="-174708" defTabSz="931774" eaLnBrk="0" fontAlgn="base" hangingPunct="0">
              <a:spcBef>
                <a:spcPct val="30000"/>
              </a:spcBef>
              <a:spcAft>
                <a:spcPct val="0"/>
              </a:spcAft>
              <a:buFont typeface="Arial" panose="020B0604020202020204" pitchFamily="34" charset="0"/>
              <a:buChar char="•"/>
              <a:defRPr/>
            </a:pPr>
            <a:r>
              <a:rPr lang="en-US" dirty="0"/>
              <a:t>All students who committed firearm offenses (codes 100, 101, 103, 104 &amp; 105) reported regardless of outcome</a:t>
            </a:r>
          </a:p>
          <a:p>
            <a:pPr marL="174708" indent="-174708" defTabSz="931774" eaLnBrk="0" fontAlgn="base" hangingPunct="0">
              <a:spcBef>
                <a:spcPct val="30000"/>
              </a:spcBef>
              <a:spcAft>
                <a:spcPct val="0"/>
              </a:spcAft>
              <a:buFont typeface="Arial" panose="020B0604020202020204" pitchFamily="34" charset="0"/>
              <a:buChar char="•"/>
              <a:defRPr/>
            </a:pPr>
            <a:r>
              <a:rPr lang="en-US" dirty="0"/>
              <a:t>Deciding the most severe offense is a local decision. Refer to the guidelines found in section 2.1.4 of the data guide.</a:t>
            </a:r>
          </a:p>
        </p:txBody>
      </p:sp>
      <p:sp>
        <p:nvSpPr>
          <p:cNvPr id="4" name="Slide Number Placeholder 3"/>
          <p:cNvSpPr>
            <a:spLocks noGrp="1"/>
          </p:cNvSpPr>
          <p:nvPr>
            <p:ph type="sldNum" sz="quarter" idx="10"/>
          </p:nvPr>
        </p:nvSpPr>
        <p:spPr/>
        <p:txBody>
          <a:bodyPr/>
          <a:lstStyle/>
          <a:p>
            <a:fld id="{6B2E4CFC-E8F4-4244-9FA9-02C9B2239340}" type="slidenum">
              <a:rPr lang="en-US" smtClean="0"/>
              <a:pPr/>
              <a:t>15</a:t>
            </a:fld>
            <a:endParaRPr lang="en-US"/>
          </a:p>
        </p:txBody>
      </p:sp>
    </p:spTree>
    <p:extLst>
      <p:ext uri="{BB962C8B-B14F-4D97-AF65-F5344CB8AC3E}">
        <p14:creationId xmlns:p14="http://schemas.microsoft.com/office/powerpoint/2010/main" val="3660676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65175"/>
            <a:ext cx="6191250" cy="3482975"/>
          </a:xfrm>
        </p:spPr>
      </p:sp>
      <p:sp>
        <p:nvSpPr>
          <p:cNvPr id="3" name="Notes Placeholder 2"/>
          <p:cNvSpPr>
            <a:spLocks noGrp="1"/>
          </p:cNvSpPr>
          <p:nvPr>
            <p:ph type="body" idx="1"/>
          </p:nvPr>
        </p:nvSpPr>
        <p:spPr/>
        <p:txBody>
          <a:bodyPr/>
          <a:lstStyle/>
          <a:p>
            <a:pPr defTabSz="942601">
              <a:defRPr/>
            </a:pPr>
            <a:r>
              <a:rPr lang="en-US" sz="1100" b="1" dirty="0"/>
              <a:t>For students committing an offense that ties to Ed Codes 48900 or 48915 you will want to make sure student profile data are current in CALPADS.</a:t>
            </a:r>
          </a:p>
          <a:p>
            <a:pPr defTabSz="942601">
              <a:defRPr/>
            </a:pPr>
            <a:endParaRPr lang="en-US" sz="1100" dirty="0"/>
          </a:p>
          <a:p>
            <a:pPr marL="174708" indent="-174708" defTabSz="942601">
              <a:buFontTx/>
              <a:buChar char="-"/>
              <a:defRPr/>
            </a:pPr>
            <a:r>
              <a:rPr lang="en-US" sz="1100" dirty="0"/>
              <a:t>The SINC, SIRS, SOFF files will report:</a:t>
            </a:r>
          </a:p>
          <a:p>
            <a:pPr marL="640594" lvl="1" indent="-174708">
              <a:buFont typeface="Arial" panose="020B0604020202020204" pitchFamily="34" charset="0"/>
              <a:buChar char="•"/>
            </a:pPr>
            <a:r>
              <a:rPr lang="en-US" sz="1100" dirty="0">
                <a:solidFill>
                  <a:srgbClr val="FF0000"/>
                </a:solidFill>
              </a:rPr>
              <a:t>ALL INCIDENTS</a:t>
            </a:r>
            <a:r>
              <a:rPr lang="en-US" sz="1100" dirty="0"/>
              <a:t> for students that are a result of offenses outlined in Education Code 48900 and 48915</a:t>
            </a:r>
          </a:p>
          <a:p>
            <a:pPr marL="640594" lvl="1" indent="-174708">
              <a:buFont typeface="Arial" panose="020B0604020202020204" pitchFamily="34" charset="0"/>
              <a:buChar char="•"/>
            </a:pPr>
            <a:r>
              <a:rPr lang="en-US" sz="1100" dirty="0"/>
              <a:t>The associated outcome (disciplinary actions) associated with each student for a particular incident, even if it did not result in suspension or expulsion</a:t>
            </a:r>
          </a:p>
          <a:p>
            <a:pPr marL="640594" lvl="1" indent="-174708">
              <a:buFont typeface="Arial" panose="020B0604020202020204" pitchFamily="34" charset="0"/>
              <a:buChar char="•"/>
            </a:pPr>
            <a:r>
              <a:rPr lang="en-US" sz="1100" dirty="0"/>
              <a:t>Any restraint or seclusion regardless if it was as a result of 48900 or 48915 violation</a:t>
            </a:r>
          </a:p>
          <a:p>
            <a:pPr marL="640594" lvl="1" indent="-174708">
              <a:buFont typeface="Arial" panose="020B0604020202020204" pitchFamily="34" charset="0"/>
              <a:buChar char="•"/>
            </a:pPr>
            <a:r>
              <a:rPr lang="en-US" sz="1100" dirty="0"/>
              <a:t>Disciplinary actions (including “other means of correction” or no action) of </a:t>
            </a:r>
            <a:r>
              <a:rPr lang="en-US" sz="1100" dirty="0">
                <a:solidFill>
                  <a:srgbClr val="FF0000"/>
                </a:solidFill>
              </a:rPr>
              <a:t>ANY duration </a:t>
            </a:r>
            <a:r>
              <a:rPr lang="en-US" sz="1100" dirty="0"/>
              <a:t>(including ZERO) for ALL students</a:t>
            </a:r>
          </a:p>
          <a:p>
            <a:pPr defTabSz="942601">
              <a:defRPr/>
            </a:pPr>
            <a:endParaRPr lang="en-US" sz="1100" dirty="0"/>
          </a:p>
          <a:p>
            <a:pPr defTabSz="942601">
              <a:defRPr/>
            </a:pPr>
            <a:r>
              <a:rPr lang="en-US" sz="1100" i="1" dirty="0"/>
              <a:t>Note: Removal to Interim Alternative Setting should be rare (see flash # 119 for more details).</a:t>
            </a:r>
          </a:p>
          <a:p>
            <a:pPr defTabSz="942601">
              <a:defRPr/>
            </a:pPr>
            <a:endParaRPr lang="en-US" sz="1100" dirty="0"/>
          </a:p>
          <a:p>
            <a:pPr defTabSz="942601">
              <a:defRPr/>
            </a:pPr>
            <a:r>
              <a:rPr lang="en-US" sz="1100" u="sng" dirty="0"/>
              <a:t>Reminders:</a:t>
            </a:r>
          </a:p>
          <a:p>
            <a:pPr defTabSz="942601" eaLnBrk="0" fontAlgn="base" hangingPunct="0">
              <a:spcBef>
                <a:spcPct val="30000"/>
              </a:spcBef>
              <a:spcAft>
                <a:spcPct val="0"/>
              </a:spcAft>
              <a:defRPr/>
            </a:pPr>
            <a:r>
              <a:rPr lang="en-US" sz="1100" dirty="0"/>
              <a:t>-Students with Disabilities must have an active SPED record</a:t>
            </a:r>
          </a:p>
          <a:p>
            <a:r>
              <a:rPr lang="en-US" sz="1100" dirty="0"/>
              <a:t>-Summer school Incidents - see Data Guide section 2.1.4 - </a:t>
            </a:r>
            <a:r>
              <a:rPr lang="en-US" dirty="0"/>
              <a:t>LEAs should also submit any offenses committed by students enrolled in a summer school program, even if that school is not the school where the student is primarily enrolled during the regular school year. The LEA should create a secondary enrollment for the student and submit the disciplinary incident to CALPADS.</a:t>
            </a:r>
            <a:r>
              <a:rPr lang="en-US" sz="1100" dirty="0"/>
              <a:t> </a:t>
            </a:r>
          </a:p>
          <a:p>
            <a:pPr defTabSz="942601">
              <a:defRPr/>
            </a:pPr>
            <a:endParaRPr lang="en-US" sz="1100" dirty="0"/>
          </a:p>
          <a:p>
            <a:pPr lvl="0"/>
            <a:endParaRPr lang="en-US" sz="1100" dirty="0"/>
          </a:p>
          <a:p>
            <a:pPr defTabSz="942601">
              <a:defRPr/>
            </a:pPr>
            <a:endParaRPr lang="en-US" sz="1100" dirty="0"/>
          </a:p>
          <a:p>
            <a:pPr lvl="0"/>
            <a:endParaRPr lang="en-US" sz="1100" dirty="0"/>
          </a:p>
          <a:p>
            <a:pPr defTabSz="942601">
              <a:defRPr/>
            </a:pPr>
            <a:endParaRPr lang="en-US" sz="1100" dirty="0"/>
          </a:p>
          <a:p>
            <a:pPr defTabSz="942601">
              <a:defRPr/>
            </a:pPr>
            <a:endParaRPr lang="en-US" sz="1100" dirty="0"/>
          </a:p>
          <a:p>
            <a:endParaRPr lang="en-US" sz="1100" dirty="0"/>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16</a:t>
            </a:fld>
            <a:endParaRPr lang="en-US" dirty="0"/>
          </a:p>
        </p:txBody>
      </p:sp>
    </p:spTree>
    <p:extLst>
      <p:ext uri="{BB962C8B-B14F-4D97-AF65-F5344CB8AC3E}">
        <p14:creationId xmlns:p14="http://schemas.microsoft.com/office/powerpoint/2010/main" val="1659849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Are LEAs required to submit data for students at Nonpublic schools?</a:t>
            </a:r>
          </a:p>
          <a:p>
            <a:r>
              <a:rPr lang="en-US" dirty="0"/>
              <a:t>YES – LEAs are required to submit incident data that occurred at Nonpublic schools</a:t>
            </a:r>
          </a:p>
          <a:p>
            <a:r>
              <a:rPr lang="en-US" dirty="0"/>
              <a:t>LEA need to work with the NPS to collect and report the data that reflects the time the student attended the NPS during the school year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59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EOY 3 Data Mapping Guides in the user manual -- </a:t>
            </a:r>
            <a:r>
              <a:rPr lang="en-US" sz="1200" dirty="0">
                <a:hlinkClick r:id="rId3"/>
              </a:rPr>
              <a:t>https://documentation.calpads.org/Reports/SnapshotODSReports/#eoy-1-report-mapping-guides</a:t>
            </a:r>
            <a:endParaRPr lang="en-US" sz="1200"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18</a:t>
            </a:fld>
            <a:endParaRPr lang="en-US" noProof="0"/>
          </a:p>
        </p:txBody>
      </p:sp>
    </p:spTree>
    <p:extLst>
      <p:ext uri="{BB962C8B-B14F-4D97-AF65-F5344CB8AC3E}">
        <p14:creationId xmlns:p14="http://schemas.microsoft.com/office/powerpoint/2010/main" val="2369566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we are going to review</a:t>
            </a:r>
            <a:r>
              <a:rPr lang="en-US" baseline="0" dirty="0"/>
              <a:t> the EOY 4 - Students with Disabilities and Postsecondary Status submission that is required for all LEAs.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56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ptos" panose="020B0004020202020204" pitchFamily="34" charset="0"/>
              </a:rPr>
              <a:t>- This slide reflects the CALPADS course catalog.  In the top we have the various Subject Areas and their respective Programs shown below each one. </a:t>
            </a:r>
            <a:r>
              <a:rPr lang="en-US" b="1" dirty="0"/>
              <a:t>The first three skill areas contain programs that are the prerequisite for the Data Collection programs and the EOY Advanced is part of the EOY 1-4 Reporting and Certification program, which you are attending today.  </a:t>
            </a:r>
            <a:r>
              <a:rPr lang="en-US" dirty="0"/>
              <a:t>We also have the Skill Building program consisting of courses which are available in self-paced format.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0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584200"/>
            <a:ext cx="6296025" cy="3541713"/>
          </a:xfrm>
        </p:spPr>
      </p:sp>
      <p:sp>
        <p:nvSpPr>
          <p:cNvPr id="3" name="Notes Placeholder 2"/>
          <p:cNvSpPr>
            <a:spLocks noGrp="1"/>
          </p:cNvSpPr>
          <p:nvPr>
            <p:ph type="body" idx="1"/>
          </p:nvPr>
        </p:nvSpPr>
        <p:spPr/>
        <p:txBody>
          <a:bodyPr/>
          <a:lstStyle/>
          <a:p>
            <a:pPr marL="0" indent="0">
              <a:lnSpc>
                <a:spcPct val="100000"/>
              </a:lnSpc>
              <a:spcBef>
                <a:spcPts val="0"/>
              </a:spcBef>
              <a:spcAft>
                <a:spcPts val="1200"/>
              </a:spcAft>
              <a:buNone/>
            </a:pPr>
            <a:r>
              <a:rPr lang="en-US" sz="1200" dirty="0"/>
              <a:t>LEAs should only submit Postsecondary Status (PSTS) records for students with disabilities with Education Plan Type 100 (IEP) who exited secondary education in the prior year, with the exception of a few circumstances. </a:t>
            </a:r>
            <a:r>
              <a:rPr lang="en-US" sz="1200" b="1" dirty="0">
                <a:solidFill>
                  <a:srgbClr val="FF0000"/>
                </a:solidFill>
              </a:rPr>
              <a:t>Do not report those students who:</a:t>
            </a:r>
          </a:p>
          <a:p>
            <a:pPr marL="171450" indent="-171450">
              <a:spcBef>
                <a:spcPts val="0"/>
              </a:spcBef>
              <a:spcAft>
                <a:spcPts val="1200"/>
              </a:spcAft>
              <a:buFont typeface="Arial" panose="020B0604020202020204" pitchFamily="34" charset="0"/>
              <a:buChar char="•"/>
            </a:pPr>
            <a:r>
              <a:rPr lang="en-US" sz="1200" dirty="0"/>
              <a:t>returned to regular education</a:t>
            </a:r>
          </a:p>
          <a:p>
            <a:pPr marL="171450" indent="-171450">
              <a:spcBef>
                <a:spcPts val="0"/>
              </a:spcBef>
              <a:spcAft>
                <a:spcPts val="1200"/>
              </a:spcAft>
              <a:buFont typeface="Arial" panose="020B0604020202020204" pitchFamily="34" charset="0"/>
              <a:buChar char="•"/>
            </a:pPr>
            <a:r>
              <a:rPr lang="en-US" sz="1200" dirty="0"/>
              <a:t>transferred to another program, or </a:t>
            </a:r>
          </a:p>
          <a:p>
            <a:pPr marL="171450" indent="-171450">
              <a:spcBef>
                <a:spcPts val="0"/>
              </a:spcBef>
              <a:spcAft>
                <a:spcPts val="1200"/>
              </a:spcAft>
              <a:buFont typeface="Arial" panose="020B0604020202020204" pitchFamily="34" charset="0"/>
              <a:buChar char="•"/>
            </a:pPr>
            <a:r>
              <a:rPr lang="en-US" sz="1200" dirty="0"/>
              <a:t>are deceased </a:t>
            </a:r>
          </a:p>
          <a:p>
            <a:endParaRPr lang="en-US" dirty="0"/>
          </a:p>
          <a:p>
            <a:endParaRPr lang="en-US" dirty="0"/>
          </a:p>
          <a:p>
            <a:pPr marL="171450" marR="0" lvl="0" indent="-171450" fontAlgn="auto">
              <a:lnSpc>
                <a:spcPct val="150000"/>
              </a:lnSpc>
              <a:spcBef>
                <a:spcPts val="600"/>
              </a:spcBef>
              <a:spcAft>
                <a:spcPts val="600"/>
              </a:spcAft>
              <a:buClrTx/>
              <a:buSzTx/>
              <a:buFont typeface="Arial" panose="020B0604020202020204" pitchFamily="34" charset="0"/>
              <a:buChar char="•"/>
              <a:tabLst/>
              <a:defRPr/>
            </a:pPr>
            <a:r>
              <a:rPr lang="en-US" sz="1200" kern="1700" dirty="0">
                <a:solidFill>
                  <a:srgbClr val="5E6D85"/>
                </a:solidFill>
                <a:latin typeface="Arial" panose="020B0604020202020204" pitchFamily="34" charset="0"/>
                <a:cs typeface="Arial" panose="020B0604020202020204" pitchFamily="34" charset="0"/>
              </a:rPr>
              <a:t>Education Program Participation Type - Program Participation Type Code = 30 (SPED), then a SENR record for the prior Academic Year with a valid Student School Completion Status (100, 120, 250, 320, 330, 360 or Student Exit Category (E125, E140, E230, E300, E400, E410, T260, T270, T280, T310, T370, T380) must exist.</a:t>
            </a:r>
          </a:p>
          <a:p>
            <a:pPr marL="171450" marR="0" lvl="0" indent="-171450" fontAlgn="auto">
              <a:lnSpc>
                <a:spcPct val="150000"/>
              </a:lnSpc>
              <a:spcBef>
                <a:spcPts val="600"/>
              </a:spcBef>
              <a:spcAft>
                <a:spcPts val="600"/>
              </a:spcAft>
              <a:buClrTx/>
              <a:buSzTx/>
              <a:buFont typeface="Arial" panose="020B0604020202020204" pitchFamily="34" charset="0"/>
              <a:buChar char="•"/>
              <a:tabLst/>
              <a:defRPr/>
            </a:pPr>
            <a:r>
              <a:rPr lang="en-US" sz="1200" kern="1700" dirty="0">
                <a:solidFill>
                  <a:srgbClr val="5E6D85"/>
                </a:solidFill>
                <a:latin typeface="Arial" panose="020B0604020202020204" pitchFamily="34" charset="0"/>
                <a:cs typeface="Arial" panose="020B0604020202020204" pitchFamily="34" charset="0"/>
              </a:rPr>
              <a:t>Postsecondary Status - Student's postsecondary status after exiting secondary education</a:t>
            </a:r>
          </a:p>
          <a:p>
            <a:pPr marL="171450" marR="0" lvl="0" indent="-171450" fontAlgn="auto">
              <a:lnSpc>
                <a:spcPct val="150000"/>
              </a:lnSpc>
              <a:spcBef>
                <a:spcPts val="600"/>
              </a:spcBef>
              <a:spcAft>
                <a:spcPts val="600"/>
              </a:spcAft>
              <a:buClrTx/>
              <a:buSzTx/>
              <a:buFont typeface="Arial" panose="020B0604020202020204" pitchFamily="34" charset="0"/>
              <a:buChar char="•"/>
              <a:tabLst/>
              <a:defRPr/>
            </a:pPr>
            <a:endParaRPr lang="en-US" sz="1200" kern="1700" dirty="0">
              <a:solidFill>
                <a:srgbClr val="5E6D85"/>
              </a:solidFill>
              <a:latin typeface="Arial" panose="020B0604020202020204" pitchFamily="34" charset="0"/>
              <a:cs typeface="Arial" panose="020B0604020202020204" pitchFamily="34" charset="0"/>
            </a:endParaRPr>
          </a:p>
          <a:p>
            <a:pPr marL="0" marR="0" lvl="0" indent="0" fontAlgn="auto">
              <a:lnSpc>
                <a:spcPct val="150000"/>
              </a:lnSpc>
              <a:spcBef>
                <a:spcPts val="600"/>
              </a:spcBef>
              <a:spcAft>
                <a:spcPts val="600"/>
              </a:spcAft>
              <a:buClrTx/>
              <a:buSzTx/>
              <a:buFont typeface="Arial" panose="020B0604020202020204" pitchFamily="34" charset="0"/>
              <a:buNone/>
              <a:tabLst/>
              <a:defRPr/>
            </a:pPr>
            <a:r>
              <a:rPr lang="en-US" sz="1200" kern="1700" dirty="0">
                <a:solidFill>
                  <a:srgbClr val="5E6D85"/>
                </a:solidFill>
                <a:latin typeface="Arial" panose="020B0604020202020204" pitchFamily="34" charset="0"/>
                <a:cs typeface="Arial" panose="020B0604020202020204" pitchFamily="34" charset="0"/>
              </a:rPr>
              <a:t>Training Video: https://</a:t>
            </a:r>
            <a:r>
              <a:rPr lang="en-US" sz="1200" kern="1700" dirty="0" err="1">
                <a:solidFill>
                  <a:srgbClr val="5E6D85"/>
                </a:solidFill>
                <a:latin typeface="Arial" panose="020B0604020202020204" pitchFamily="34" charset="0"/>
                <a:cs typeface="Arial" panose="020B0604020202020204" pitchFamily="34" charset="0"/>
              </a:rPr>
              <a:t>www.youtube.com</a:t>
            </a:r>
            <a:r>
              <a:rPr lang="en-US" sz="1200" kern="1700" dirty="0">
                <a:solidFill>
                  <a:srgbClr val="5E6D85"/>
                </a:solidFill>
                <a:latin typeface="Arial" panose="020B0604020202020204" pitchFamily="34" charset="0"/>
                <a:cs typeface="Arial" panose="020B0604020202020204" pitchFamily="34" charset="0"/>
              </a:rPr>
              <a:t>/</a:t>
            </a:r>
            <a:r>
              <a:rPr lang="en-US" sz="1200" kern="1700" dirty="0" err="1">
                <a:solidFill>
                  <a:srgbClr val="5E6D85"/>
                </a:solidFill>
                <a:latin typeface="Arial" panose="020B0604020202020204" pitchFamily="34" charset="0"/>
                <a:cs typeface="Arial" panose="020B0604020202020204" pitchFamily="34" charset="0"/>
              </a:rPr>
              <a:t>playlist?list</a:t>
            </a:r>
            <a:r>
              <a:rPr lang="en-US" sz="1200" kern="1700" dirty="0">
                <a:solidFill>
                  <a:srgbClr val="5E6D85"/>
                </a:solidFill>
                <a:latin typeface="Arial" panose="020B0604020202020204" pitchFamily="34" charset="0"/>
                <a:cs typeface="Arial" panose="020B0604020202020204" pitchFamily="34" charset="0"/>
              </a:rPr>
              <a:t>=PLsnFpLOXpp4L9MlVjpW9tANzckYJ8PwQT</a:t>
            </a:r>
          </a:p>
          <a:p>
            <a:pPr marL="0" marR="0" lvl="0" indent="0" fontAlgn="auto">
              <a:lnSpc>
                <a:spcPct val="150000"/>
              </a:lnSpc>
              <a:spcBef>
                <a:spcPts val="600"/>
              </a:spcBef>
              <a:spcAft>
                <a:spcPts val="600"/>
              </a:spcAft>
              <a:buClrTx/>
              <a:buSzTx/>
              <a:buFont typeface="Arial" panose="020B0604020202020204" pitchFamily="34" charset="0"/>
              <a:buNone/>
              <a:tabLst/>
              <a:defRPr/>
            </a:pPr>
            <a:r>
              <a:rPr lang="en-US" sz="1200" kern="1700" dirty="0">
                <a:solidFill>
                  <a:srgbClr val="5E6D85"/>
                </a:solidFill>
                <a:latin typeface="Arial" panose="020B0604020202020204" pitchFamily="34" charset="0"/>
                <a:cs typeface="Arial" panose="020B0604020202020204" pitchFamily="34" charset="0"/>
              </a:rPr>
              <a:t>User Manual: https://</a:t>
            </a:r>
            <a:r>
              <a:rPr lang="en-US" sz="1200" kern="1700" dirty="0" err="1">
                <a:solidFill>
                  <a:srgbClr val="5E6D85"/>
                </a:solidFill>
                <a:latin typeface="Arial" panose="020B0604020202020204" pitchFamily="34" charset="0"/>
                <a:cs typeface="Arial" panose="020B0604020202020204" pitchFamily="34" charset="0"/>
              </a:rPr>
              <a:t>documentation.calpads.org</a:t>
            </a:r>
            <a:r>
              <a:rPr lang="en-US" sz="1200" kern="1700" dirty="0">
                <a:solidFill>
                  <a:srgbClr val="5E6D85"/>
                </a:solidFill>
                <a:latin typeface="Arial" panose="020B0604020202020204" pitchFamily="34" charset="0"/>
                <a:cs typeface="Arial" panose="020B0604020202020204" pitchFamily="34" charset="0"/>
              </a:rPr>
              <a:t>/</a:t>
            </a:r>
            <a:r>
              <a:rPr lang="en-US" sz="1200" kern="1700" dirty="0" err="1">
                <a:solidFill>
                  <a:srgbClr val="5E6D85"/>
                </a:solidFill>
                <a:latin typeface="Arial" panose="020B0604020202020204" pitchFamily="34" charset="0"/>
                <a:cs typeface="Arial" panose="020B0604020202020204" pitchFamily="34" charset="0"/>
              </a:rPr>
              <a:t>OnlineMaintenance</a:t>
            </a:r>
            <a:r>
              <a:rPr lang="en-US" sz="1200" kern="1700" dirty="0">
                <a:solidFill>
                  <a:srgbClr val="5E6D85"/>
                </a:solidFill>
                <a:latin typeface="Arial" panose="020B0604020202020204" pitchFamily="34" charset="0"/>
                <a:cs typeface="Arial" panose="020B0604020202020204" pitchFamily="34" charset="0"/>
              </a:rPr>
              <a:t>/</a:t>
            </a:r>
            <a:r>
              <a:rPr lang="en-US" sz="1200" kern="1700" dirty="0" err="1">
                <a:solidFill>
                  <a:srgbClr val="5E6D85"/>
                </a:solidFill>
                <a:latin typeface="Arial" panose="020B0604020202020204" pitchFamily="34" charset="0"/>
                <a:cs typeface="Arial" panose="020B0604020202020204" pitchFamily="34" charset="0"/>
              </a:rPr>
              <a:t>StudentDataMaintenance</a:t>
            </a:r>
            <a:r>
              <a:rPr lang="en-US" sz="1200" kern="1700" dirty="0">
                <a:solidFill>
                  <a:srgbClr val="5E6D85"/>
                </a:solidFill>
                <a:latin typeface="Arial" panose="020B0604020202020204" pitchFamily="34" charset="0"/>
                <a:cs typeface="Arial" panose="020B0604020202020204" pitchFamily="34" charset="0"/>
              </a:rPr>
              <a:t>/</a:t>
            </a:r>
            <a:r>
              <a:rPr lang="en-US" sz="1200" kern="1700" dirty="0" err="1">
                <a:solidFill>
                  <a:srgbClr val="5E6D85"/>
                </a:solidFill>
                <a:latin typeface="Arial" panose="020B0604020202020204" pitchFamily="34" charset="0"/>
                <a:cs typeface="Arial" panose="020B0604020202020204" pitchFamily="34" charset="0"/>
              </a:rPr>
              <a:t>StudentDetailsPSTS</a:t>
            </a:r>
            <a:r>
              <a:rPr lang="en-US" sz="1200" kern="1700" dirty="0">
                <a:solidFill>
                  <a:srgbClr val="5E6D85"/>
                </a:solidFill>
                <a:latin typeface="Arial" panose="020B0604020202020204" pitchFamily="34" charset="0"/>
                <a:cs typeface="Arial" panose="020B0604020202020204" pitchFamily="34" charset="0"/>
              </a:rPr>
              <a:t>/#which-students-require-postsecondary-status-records-in-the-eoy-4-submission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20</a:t>
            </a:fld>
            <a:endParaRPr lang="en-US"/>
          </a:p>
        </p:txBody>
      </p:sp>
    </p:spTree>
    <p:extLst>
      <p:ext uri="{BB962C8B-B14F-4D97-AF65-F5344CB8AC3E}">
        <p14:creationId xmlns:p14="http://schemas.microsoft.com/office/powerpoint/2010/main" val="3506712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EOY 4 Data Mapping Guides in the user manual -- </a:t>
            </a:r>
            <a:r>
              <a:rPr lang="en-US" sz="1200" dirty="0">
                <a:hlinkClick r:id="rId3"/>
              </a:rPr>
              <a:t>https://documentation.calpads.org/Reports/SnapshotODSReports/#eoy-1-report-mapping-guides</a:t>
            </a:r>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21</a:t>
            </a:fld>
            <a:endParaRPr lang="en-US" noProof="0"/>
          </a:p>
        </p:txBody>
      </p:sp>
    </p:spTree>
    <p:extLst>
      <p:ext uri="{BB962C8B-B14F-4D97-AF65-F5344CB8AC3E}">
        <p14:creationId xmlns:p14="http://schemas.microsoft.com/office/powerpoint/2010/main" val="3158893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EOY 1 submission is for schools with grades 7-12 </a:t>
            </a:r>
            <a:r>
              <a:rPr lang="en-US" baseline="0" dirty="0"/>
              <a:t>that offer departmentalized courses.  In a few minutes or so we will get to the upcoming changes section which applies to all the LEAs. So, please tune back in soon if this section doesn’t apply to you.  </a:t>
            </a:r>
            <a:r>
              <a:rPr lang="en-US" dirty="0"/>
              <a:t>Now we will cover End of Year 1</a:t>
            </a:r>
            <a:r>
              <a:rPr lang="en-US" baseline="0" dirty="0"/>
              <a:t> which includes Course Completion and Career and Technical Education, also known as CTE.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591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0038" y="638175"/>
            <a:ext cx="6410325" cy="3605213"/>
          </a:xfrm>
        </p:spPr>
      </p:sp>
      <p:sp>
        <p:nvSpPr>
          <p:cNvPr id="3" name="Notes Placeholder 2"/>
          <p:cNvSpPr>
            <a:spLocks noGrp="1"/>
          </p:cNvSpPr>
          <p:nvPr>
            <p:ph type="body" idx="1"/>
          </p:nvPr>
        </p:nvSpPr>
        <p:spPr/>
        <p:txBody>
          <a:bodyPr/>
          <a:lstStyle/>
          <a:p>
            <a:r>
              <a:rPr lang="en-US" dirty="0"/>
              <a:t>Review</a:t>
            </a:r>
            <a:r>
              <a:rPr lang="en-US" baseline="0" dirty="0"/>
              <a:t> items on the slide.</a:t>
            </a:r>
          </a:p>
          <a:p>
            <a:endParaRPr lang="en-US" baseline="0" dirty="0"/>
          </a:p>
          <a:p>
            <a:pPr defTabSz="931774">
              <a:defRPr/>
            </a:pPr>
            <a:r>
              <a:rPr lang="en-US" dirty="0">
                <a:latin typeface="Arial" panose="020B0604020202020204" pitchFamily="34" charset="0"/>
                <a:ea typeface="Calibri" panose="020F0502020204030204" pitchFamily="34" charset="0"/>
                <a:cs typeface="Arial" panose="020B0604020202020204" pitchFamily="34" charset="0"/>
              </a:rPr>
              <a:t>LEAs are required to submit the Student Course Section (SCSC) file with the number of Carnegie Units a student earned for a course. For more information on this data element, you may refer to the CALPADS File Specification or CFS document.</a:t>
            </a:r>
          </a:p>
          <a:p>
            <a:endParaRPr lang="en-US" baseline="0" dirty="0"/>
          </a:p>
          <a:p>
            <a:r>
              <a:rPr lang="en-US" baseline="0" dirty="0"/>
              <a:t>Reminders:</a:t>
            </a:r>
          </a:p>
          <a:p>
            <a:endParaRPr lang="en-US" baseline="0" dirty="0"/>
          </a:p>
          <a:p>
            <a:pPr marL="174708" indent="-174708" defTabSz="931774" eaLnBrk="0" fontAlgn="base" hangingPunct="0">
              <a:spcBef>
                <a:spcPct val="30000"/>
              </a:spcBef>
              <a:spcAft>
                <a:spcPct val="0"/>
              </a:spcAft>
              <a:buFont typeface="Arial" panose="020B0604020202020204" pitchFamily="34" charset="0"/>
              <a:buChar char="•"/>
              <a:defRPr/>
            </a:pPr>
            <a:r>
              <a:rPr lang="en-US" dirty="0"/>
              <a:t>Course completion for End of Year 1 is not compared to Course enrollment from Fall 2</a:t>
            </a:r>
          </a:p>
          <a:p>
            <a:pPr marL="174708" indent="-174708" defTabSz="931774" eaLnBrk="0" fontAlgn="base" hangingPunct="0">
              <a:spcBef>
                <a:spcPct val="30000"/>
              </a:spcBef>
              <a:spcAft>
                <a:spcPct val="0"/>
              </a:spcAft>
              <a:buFont typeface="Arial" panose="020B0604020202020204" pitchFamily="34" charset="0"/>
              <a:buChar char="•"/>
              <a:defRPr/>
            </a:pPr>
            <a:r>
              <a:rPr lang="en-US" dirty="0"/>
              <a:t>Course completion is only required for departmentalized classes in grades 7-12</a:t>
            </a:r>
          </a:p>
          <a:p>
            <a:pPr marL="174708" indent="-174708" defTabSz="931774" eaLnBrk="0" fontAlgn="base" hangingPunct="0">
              <a:spcBef>
                <a:spcPct val="30000"/>
              </a:spcBef>
              <a:spcAft>
                <a:spcPct val="0"/>
              </a:spcAft>
              <a:buFont typeface="Arial" panose="020B0604020202020204" pitchFamily="34" charset="0"/>
              <a:buChar char="•"/>
              <a:defRPr/>
            </a:pPr>
            <a:r>
              <a:rPr lang="en-US" dirty="0"/>
              <a:t>CTE Participants are reported in the CRSC file only while Completers are determined using the SCTE file</a:t>
            </a:r>
          </a:p>
          <a:p>
            <a:pPr marL="174708" indent="-174708" defTabSz="931774" eaLnBrk="0" fontAlgn="base" hangingPunct="0">
              <a:spcBef>
                <a:spcPct val="30000"/>
              </a:spcBef>
              <a:spcAft>
                <a:spcPct val="0"/>
              </a:spcAft>
              <a:buFont typeface="Arial" panose="020B0604020202020204" pitchFamily="34" charset="0"/>
              <a:buChar char="•"/>
              <a:defRPr/>
            </a:pPr>
            <a:r>
              <a:rPr lang="en-US" dirty="0"/>
              <a:t>SEIDs submitted in Course Section Completion (CRSC) records are checked to make sure a corresponding Staff Demographic (SDEM) record exists in CALPADS (unless SEID is 9999999999)</a:t>
            </a:r>
          </a:p>
          <a:p>
            <a:pPr marL="174708" indent="-174708" defTabSz="931774" eaLnBrk="0" fontAlgn="base" hangingPunct="0">
              <a:spcBef>
                <a:spcPct val="30000"/>
              </a:spcBef>
              <a:spcAft>
                <a:spcPct val="0"/>
              </a:spcAft>
              <a:buFont typeface="Arial" panose="020B0604020202020204" pitchFamily="34" charset="0"/>
              <a:buChar char="•"/>
              <a:defRPr/>
            </a:pPr>
            <a:r>
              <a:rPr lang="en-US" dirty="0"/>
              <a:t>Do not submit the SASS file. Staff Assignment data is not required for EOY and submitting a file may wipe out previously submitted data</a:t>
            </a:r>
          </a:p>
          <a:p>
            <a:pPr marL="174708" indent="-174708" defTabSz="931774" eaLnBrk="0" fontAlgn="base" hangingPunct="0">
              <a:spcBef>
                <a:spcPct val="30000"/>
              </a:spcBef>
              <a:spcAft>
                <a:spcPct val="0"/>
              </a:spcAft>
              <a:buFont typeface="Arial" panose="020B0604020202020204" pitchFamily="34" charset="0"/>
              <a:buChar char="•"/>
              <a:defRPr/>
            </a:pPr>
            <a:r>
              <a:rPr lang="en-US" dirty="0"/>
              <a:t>Work Based Learning is a new collection to help expand indicators for the College &amp; Career Indicators on the Dashboard</a:t>
            </a:r>
          </a:p>
          <a:p>
            <a:endParaRPr lang="en-US" dirty="0"/>
          </a:p>
        </p:txBody>
      </p:sp>
      <p:sp>
        <p:nvSpPr>
          <p:cNvPr id="4" name="Slide Number Placeholder 3"/>
          <p:cNvSpPr>
            <a:spLocks noGrp="1"/>
          </p:cNvSpPr>
          <p:nvPr>
            <p:ph type="sldNum" sz="quarter" idx="10"/>
          </p:nvPr>
        </p:nvSpPr>
        <p:spPr/>
        <p:txBody>
          <a:bodyPr/>
          <a:lstStyle/>
          <a:p>
            <a:fld id="{6B2E4CFC-E8F4-4244-9FA9-02C9B2239340}" type="slidenum">
              <a:rPr lang="en-US" smtClean="0"/>
              <a:pPr/>
              <a:t>23</a:t>
            </a:fld>
            <a:endParaRPr lang="en-US"/>
          </a:p>
        </p:txBody>
      </p:sp>
    </p:spTree>
    <p:extLst>
      <p:ext uri="{BB962C8B-B14F-4D97-AF65-F5344CB8AC3E}">
        <p14:creationId xmlns:p14="http://schemas.microsoft.com/office/powerpoint/2010/main" val="2178614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LEAs must submit Work Based Learning or WBLR records to CALPADS for all students in grades 9-12 who participate in an internship or other work-based learning program while enrolled at the LEA. </a:t>
            </a:r>
          </a:p>
          <a:p>
            <a:endParaRPr lang="en-US" dirty="0"/>
          </a:p>
          <a:p>
            <a:r>
              <a:rPr lang="en-US" dirty="0"/>
              <a:t>This includes completion of any work-based learning for students enrolled at the LEA at any time during the reporting year. Work-based learning data is found in the local SIS and gathered by a team of CTE, SPED, and CALPADS coordinators. Though you will commonly find work-based learning data within CTE and Special Education, it is not exclusive to these two areas, and students can be in work-based learning programs with any measure of curriculum throughout your schools. Because of this, it is important to have a process in place for identifying and reporting work-based learning programs.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LEA Admins will need to assign the</a:t>
            </a:r>
            <a:r>
              <a:rPr lang="en-US" sz="1200" b="1" dirty="0"/>
              <a:t> WBLR Edit, View, and Extract </a:t>
            </a:r>
            <a:r>
              <a:rPr lang="en-US" sz="1200" dirty="0"/>
              <a:t>roles to their account and other user accounts working with the WBLR file. SELPAs will need to request the state to add the </a:t>
            </a:r>
            <a:r>
              <a:rPr lang="en-US" sz="1200" b="1" dirty="0"/>
              <a:t>WBLR Extract </a:t>
            </a:r>
            <a:r>
              <a:rPr lang="en-US" sz="1200" dirty="0"/>
              <a:t>role to their account.  </a:t>
            </a:r>
          </a:p>
          <a:p>
            <a:endParaRPr lang="en-US" dirty="0"/>
          </a:p>
          <a:p>
            <a:endParaRPr lang="en-US" dirty="0"/>
          </a:p>
          <a:p>
            <a:r>
              <a:rPr lang="en-US"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CALPADS Flash 184: https://</a:t>
            </a:r>
            <a:r>
              <a:rPr lang="en-US" dirty="0" err="1"/>
              <a:t>www.cde.ca.gov</a:t>
            </a:r>
            <a:r>
              <a:rPr lang="en-US" dirty="0"/>
              <a:t>/ds/</a:t>
            </a:r>
            <a:r>
              <a:rPr lang="en-US" dirty="0" err="1"/>
              <a:t>sp</a:t>
            </a:r>
            <a:r>
              <a:rPr lang="en-US" dirty="0"/>
              <a:t>/cl/calpadsupdflash184.asp</a:t>
            </a:r>
          </a:p>
          <a:p>
            <a:r>
              <a:rPr lang="en-US" dirty="0"/>
              <a:t>CALPADS Flash 229: https://</a:t>
            </a:r>
            <a:r>
              <a:rPr lang="en-US" dirty="0" err="1"/>
              <a:t>www.cde.ca.gov</a:t>
            </a:r>
            <a:r>
              <a:rPr lang="en-US" dirty="0"/>
              <a:t>/ds/</a:t>
            </a:r>
            <a:r>
              <a:rPr lang="en-US" dirty="0" err="1"/>
              <a:t>sp</a:t>
            </a:r>
            <a:r>
              <a:rPr lang="en-US" dirty="0"/>
              <a:t>/cl/calpadsupdflash229.asp</a:t>
            </a:r>
          </a:p>
          <a:p>
            <a:r>
              <a:rPr lang="en-US" dirty="0"/>
              <a:t>CALPADS Flash 265: https://</a:t>
            </a:r>
            <a:r>
              <a:rPr lang="en-US" dirty="0" err="1"/>
              <a:t>www.cde.ca.gov</a:t>
            </a:r>
            <a:r>
              <a:rPr lang="en-US" dirty="0"/>
              <a:t>/ds/</a:t>
            </a:r>
            <a:r>
              <a:rPr lang="en-US" dirty="0" err="1"/>
              <a:t>sp</a:t>
            </a:r>
            <a:r>
              <a:rPr lang="en-US" dirty="0"/>
              <a:t>/cl/calpadsupdflash265.asp</a:t>
            </a:r>
            <a:br>
              <a:rPr lang="en-US" dirty="0"/>
            </a:br>
            <a:endParaRPr lang="en-US" dirty="0"/>
          </a:p>
          <a:p>
            <a:r>
              <a:rPr lang="en-US" dirty="0"/>
              <a:t>CSIS WBLR Data Population: https://</a:t>
            </a:r>
            <a:r>
              <a:rPr lang="en-US" dirty="0" err="1"/>
              <a:t>www.youtube.com</a:t>
            </a:r>
            <a:r>
              <a:rPr lang="en-US" dirty="0"/>
              <a:t>/</a:t>
            </a:r>
            <a:r>
              <a:rPr lang="en-US" dirty="0" err="1"/>
              <a:t>playlist?list</a:t>
            </a:r>
            <a:r>
              <a:rPr lang="en-US" dirty="0"/>
              <a:t>=PLsnFpLOXpp4KDvoW_Hg8BenKP53bv3MGl</a:t>
            </a:r>
          </a:p>
          <a:p>
            <a:endParaRPr lang="en-US" dirty="0"/>
          </a:p>
          <a:p>
            <a:r>
              <a:rPr lang="en-US" dirty="0"/>
              <a:t>CALPADS User Manual: https://</a:t>
            </a:r>
            <a:r>
              <a:rPr lang="en-US" dirty="0" err="1"/>
              <a:t>documentation.calpads.org</a:t>
            </a:r>
            <a:r>
              <a:rPr lang="en-US" dirty="0"/>
              <a:t>/</a:t>
            </a:r>
            <a:r>
              <a:rPr lang="en-US" dirty="0" err="1"/>
              <a:t>OnlineMaintenance</a:t>
            </a:r>
            <a:r>
              <a:rPr lang="en-US" dirty="0"/>
              <a:t>/</a:t>
            </a:r>
            <a:r>
              <a:rPr lang="en-US" dirty="0" err="1"/>
              <a:t>StudentDataMaintenance</a:t>
            </a:r>
            <a:r>
              <a:rPr lang="en-US" dirty="0"/>
              <a:t>/</a:t>
            </a:r>
            <a:r>
              <a:rPr lang="en-US" dirty="0" err="1"/>
              <a:t>StudentDetailsWBLR</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63300"/>
                </a:solidFill>
                <a:effectLst/>
                <a:latin typeface="Arial" panose="020B0604020202020204" pitchFamily="34" charset="0"/>
              </a:rPr>
              <a:t>Work-Based Learning Measures for the CCI: </a:t>
            </a:r>
          </a:p>
          <a:p>
            <a:r>
              <a:rPr lang="en-US" dirty="0"/>
              <a:t>https://</a:t>
            </a:r>
            <a:r>
              <a:rPr lang="en-US" dirty="0" err="1"/>
              <a:t>www.cde.ca.gov</a:t>
            </a:r>
            <a:r>
              <a:rPr lang="en-US" dirty="0"/>
              <a:t>/ta/ac/cm/</a:t>
            </a:r>
            <a:r>
              <a:rPr lang="en-US" dirty="0" err="1"/>
              <a:t>workbasedcci.asp#newmeasures</a:t>
            </a:r>
            <a:endParaRPr lang="en-US" dirty="0"/>
          </a:p>
          <a:p>
            <a:endParaRPr lang="en-US" dirty="0"/>
          </a:p>
          <a:p>
            <a:endParaRPr lang="en-US" dirty="0"/>
          </a:p>
          <a:p>
            <a:endParaRPr lang="en-US" dirty="0"/>
          </a:p>
          <a:p>
            <a:r>
              <a:rPr lang="en-US" dirty="0"/>
              <a:t>References:</a:t>
            </a:r>
          </a:p>
          <a:p>
            <a:endParaRPr lang="en-US" dirty="0"/>
          </a:p>
          <a:p>
            <a:endParaRPr lang="en-US" dirty="0"/>
          </a:p>
          <a:p>
            <a:r>
              <a:rPr lang="en-US" dirty="0"/>
              <a:t>CSIS WBLR Data Population: https://</a:t>
            </a:r>
            <a:r>
              <a:rPr lang="en-US" dirty="0" err="1"/>
              <a:t>www.youtube.com</a:t>
            </a:r>
            <a:r>
              <a:rPr lang="en-US" dirty="0"/>
              <a:t>/</a:t>
            </a:r>
            <a:r>
              <a:rPr lang="en-US" dirty="0" err="1"/>
              <a:t>playlist?list</a:t>
            </a:r>
            <a:r>
              <a:rPr lang="en-US" dirty="0"/>
              <a:t>=PLsnFpLOXpp4KDvoW_Hg8BenKP53bv3MGl</a:t>
            </a:r>
          </a:p>
          <a:p>
            <a:endParaRPr lang="en-US" dirty="0"/>
          </a:p>
          <a:p>
            <a:endParaRPr lang="en-US" dirty="0"/>
          </a:p>
          <a:p>
            <a:r>
              <a:rPr lang="en-US" dirty="0"/>
              <a:t>CALPADS User Manual: https://</a:t>
            </a:r>
            <a:r>
              <a:rPr lang="en-US" dirty="0" err="1"/>
              <a:t>documentation.calpads.org</a:t>
            </a:r>
            <a:r>
              <a:rPr lang="en-US" dirty="0"/>
              <a:t>/</a:t>
            </a:r>
            <a:r>
              <a:rPr lang="en-US" dirty="0" err="1"/>
              <a:t>OnlineMaintenance</a:t>
            </a:r>
            <a:r>
              <a:rPr lang="en-US" dirty="0"/>
              <a:t>/</a:t>
            </a:r>
            <a:r>
              <a:rPr lang="en-US" dirty="0" err="1"/>
              <a:t>StudentDataMaintenance</a:t>
            </a:r>
            <a:r>
              <a:rPr lang="en-US" dirty="0"/>
              <a:t>/</a:t>
            </a:r>
            <a:r>
              <a:rPr lang="en-US" dirty="0" err="1"/>
              <a:t>StudentDetailsWBLR</a:t>
            </a:r>
            <a:r>
              <a:rPr lang="en-US" dirty="0"/>
              <a:t>/</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dirty="0"/>
          </a:p>
        </p:txBody>
      </p:sp>
    </p:spTree>
    <p:extLst>
      <p:ext uri="{BB962C8B-B14F-4D97-AF65-F5344CB8AC3E}">
        <p14:creationId xmlns:p14="http://schemas.microsoft.com/office/powerpoint/2010/main" val="2737762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baseline="0" dirty="0"/>
              <a:t>EOY 1 Data Mapping Guides in the user manual -- </a:t>
            </a:r>
            <a:r>
              <a:rPr lang="en-US" sz="1200" dirty="0">
                <a:hlinkClick r:id="rId3"/>
              </a:rPr>
              <a:t>https://documentation.calpads.org/Reports/SnapshotODSReports/#eoy-1-report-mapping-guides</a:t>
            </a:r>
            <a:r>
              <a:rPr lang="en-US" sz="1200" baseline="0" dirty="0"/>
              <a:t>.  </a:t>
            </a:r>
            <a:endParaRPr lang="en-US"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25</a:t>
            </a:fld>
            <a:endParaRPr lang="en-US" noProof="0"/>
          </a:p>
        </p:txBody>
      </p:sp>
    </p:spTree>
    <p:extLst>
      <p:ext uri="{BB962C8B-B14F-4D97-AF65-F5344CB8AC3E}">
        <p14:creationId xmlns:p14="http://schemas.microsoft.com/office/powerpoint/2010/main" val="2040783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331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27</a:t>
            </a:fld>
            <a:endParaRPr lang="en-US" noProof="0" dirty="0"/>
          </a:p>
        </p:txBody>
      </p:sp>
    </p:spTree>
    <p:extLst>
      <p:ext uri="{BB962C8B-B14F-4D97-AF65-F5344CB8AC3E}">
        <p14:creationId xmlns:p14="http://schemas.microsoft.com/office/powerpoint/2010/main" val="1939977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28</a:t>
            </a:fld>
            <a:endParaRPr lang="en-US" noProof="0" dirty="0"/>
          </a:p>
        </p:txBody>
      </p:sp>
    </p:spTree>
    <p:extLst>
      <p:ext uri="{BB962C8B-B14F-4D97-AF65-F5344CB8AC3E}">
        <p14:creationId xmlns:p14="http://schemas.microsoft.com/office/powerpoint/2010/main" val="3983641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Data submitted in the CRSC and SCSC files as part of the EOY 1 submission are used to identify whether students in the 4-year Adjusted Cohort Graduate Rate (ACGR) are prepared for college/career as measured by the College/Career Indicator (CCI) on the California School Dashboard.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71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expect experienced CALPADS data Coordinators to be attending this session.  </a:t>
            </a:r>
          </a:p>
          <a:p>
            <a:endParaRPr lang="en-US" dirty="0"/>
          </a:p>
          <a:p>
            <a:r>
              <a:rPr lang="en-US" dirty="0"/>
              <a:t>If you are new to CALPADS, we strongly recommend that you attend the regular EOY Reporting &amp; Certification trainings as this session's main focus is on the changes only and we would not be discussing the data requirements and population in this course.</a:t>
            </a:r>
          </a:p>
        </p:txBody>
      </p:sp>
      <p:sp>
        <p:nvSpPr>
          <p:cNvPr id="4" name="Slide Number Placeholder 3"/>
          <p:cNvSpPr>
            <a:spLocks noGrp="1"/>
          </p:cNvSpPr>
          <p:nvPr>
            <p:ph type="sldNum" sz="quarter" idx="10"/>
          </p:nvPr>
        </p:nvSpPr>
        <p:spPr/>
        <p:txBody>
          <a:bodyPr/>
          <a:lstStyle/>
          <a:p>
            <a:fld id="{6B2E4CFC-E8F4-4244-9FA9-02C9B2239340}" type="slidenum">
              <a:rPr lang="en-US" smtClean="0"/>
              <a:pPr/>
              <a:t>3</a:t>
            </a:fld>
            <a:endParaRPr lang="en-US"/>
          </a:p>
        </p:txBody>
      </p:sp>
    </p:spTree>
    <p:extLst>
      <p:ext uri="{BB962C8B-B14F-4D97-AF65-F5344CB8AC3E}">
        <p14:creationId xmlns:p14="http://schemas.microsoft.com/office/powerpoint/2010/main" val="1952453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both sets of courses that satisfy the college credit and Leadership/Military Science the report should be request twice with different filters.</a:t>
            </a:r>
          </a:p>
          <a:p>
            <a:pPr marL="228600" indent="-228600">
              <a:buAutoNum type="arabicParenR"/>
            </a:pPr>
            <a:r>
              <a:rPr lang="en-US" dirty="0"/>
              <a:t>To find college credit courses and Leadership/Military Science in the 9x series select the State Course codes of 9020, 9082, 9096, 9120, 9154, 9200, 9227, 9273, 9303, 9358, 9373</a:t>
            </a:r>
          </a:p>
          <a:p>
            <a:pPr marL="228600" indent="-228600">
              <a:buAutoNum type="arabicParenR"/>
            </a:pPr>
            <a:endParaRPr lang="en-US" dirty="0"/>
          </a:p>
          <a:p>
            <a:pPr marL="228600" indent="-228600">
              <a:buAutoNum type="arabicParenR"/>
            </a:pPr>
            <a:r>
              <a:rPr lang="en-US" dirty="0"/>
              <a:t>To find the CTE courses with the Non Standard Instructional codes of 23 and 24 select the CTE Course = Y and Non Standard Instructional Level to 23 and 24</a:t>
            </a:r>
          </a:p>
          <a:p>
            <a:pPr marL="228600" indent="-228600">
              <a:buAutoNum type="arabicParenR"/>
            </a:pPr>
            <a:endParaRPr lang="en-US" dirty="0"/>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355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058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32</a:t>
            </a:fld>
            <a:endParaRPr lang="en-US" noProof="0" dirty="0"/>
          </a:p>
        </p:txBody>
      </p:sp>
    </p:spTree>
    <p:extLst>
      <p:ext uri="{BB962C8B-B14F-4D97-AF65-F5344CB8AC3E}">
        <p14:creationId xmlns:p14="http://schemas.microsoft.com/office/powerpoint/2010/main" val="2991365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Flash 191</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33</a:t>
            </a:fld>
            <a:endParaRPr lang="en-US" noProof="0" dirty="0"/>
          </a:p>
        </p:txBody>
      </p:sp>
    </p:spTree>
    <p:extLst>
      <p:ext uri="{BB962C8B-B14F-4D97-AF65-F5344CB8AC3E}">
        <p14:creationId xmlns:p14="http://schemas.microsoft.com/office/powerpoint/2010/main" val="2991365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t>Use the Cumulative Enrollment Type filter to view different cumulative counts</a:t>
            </a:r>
          </a:p>
          <a:p>
            <a:r>
              <a:rPr lang="en-US" i="1" strike="sngStrike" dirty="0"/>
              <a:t> </a:t>
            </a:r>
          </a:p>
          <a:p>
            <a:r>
              <a:rPr lang="en-US" i="1" dirty="0"/>
              <a:t>Adjusted Enrollment, Cumulative Enrollment and Completer Enrollment</a:t>
            </a:r>
            <a:endParaRPr lang="en-US" dirty="0"/>
          </a:p>
          <a:p>
            <a:r>
              <a:rPr lang="en-US" i="1" dirty="0"/>
              <a:t> </a:t>
            </a:r>
            <a:endParaRPr lang="en-US" dirty="0"/>
          </a:p>
          <a:p>
            <a:r>
              <a:rPr lang="en-US" dirty="0"/>
              <a:t>Adjusted Cumulative Enrollment is only those records that have an Enrollment Start Date &gt; = July 1 of the Report Academic Year. </a:t>
            </a:r>
          </a:p>
          <a:p>
            <a:r>
              <a:rPr lang="en-US" dirty="0"/>
              <a:t>For example: Report Academic Year = 2021-2022</a:t>
            </a:r>
          </a:p>
          <a:p>
            <a:r>
              <a:rPr lang="en-US" dirty="0"/>
              <a:t>Enrollment Start Date =&gt; July 1, 2021 would be Adjusted Cumulative Enrollment </a:t>
            </a:r>
          </a:p>
          <a:p>
            <a:endParaRPr lang="en-US" dirty="0"/>
          </a:p>
          <a:p>
            <a:r>
              <a:rPr lang="en-US" dirty="0"/>
              <a:t>One-year completers =  to include in revisions to pull through 8/15 for grad/completers only</a:t>
            </a:r>
          </a:p>
        </p:txBody>
      </p:sp>
      <p:sp>
        <p:nvSpPr>
          <p:cNvPr id="4" name="Slide Number Placeholder 3"/>
          <p:cNvSpPr>
            <a:spLocks noGrp="1"/>
          </p:cNvSpPr>
          <p:nvPr>
            <p:ph type="sldNum" sz="quarter" idx="10"/>
          </p:nvPr>
        </p:nvSpPr>
        <p:spPr/>
        <p:txBody>
          <a:bodyPr/>
          <a:lstStyle/>
          <a:p>
            <a:fld id="{424F8FCD-FE5E-4E00-822F-1B19EA298FC9}"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4F8FCD-FE5E-4E00-822F-1B19EA298FC9}"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36</a:t>
            </a:fld>
            <a:endParaRPr lang="en-US" noProof="0" dirty="0"/>
          </a:p>
        </p:txBody>
      </p:sp>
    </p:spTree>
    <p:extLst>
      <p:ext uri="{BB962C8B-B14F-4D97-AF65-F5344CB8AC3E}">
        <p14:creationId xmlns:p14="http://schemas.microsoft.com/office/powerpoint/2010/main" val="3350268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4F8FCD-FE5E-4E00-822F-1B19EA298FC9}" type="slidenum">
              <a:rPr lang="en-US" smtClean="0"/>
              <a:pPr/>
              <a:t>37</a:t>
            </a:fld>
            <a:endParaRPr lang="en-US" dirty="0"/>
          </a:p>
        </p:txBody>
      </p:sp>
    </p:spTree>
    <p:extLst>
      <p:ext uri="{BB962C8B-B14F-4D97-AF65-F5344CB8AC3E}">
        <p14:creationId xmlns:p14="http://schemas.microsoft.com/office/powerpoint/2010/main" val="2905999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4F8FCD-FE5E-4E00-822F-1B19EA298FC9}" type="slidenum">
              <a:rPr lang="en-US" smtClean="0"/>
              <a:pPr/>
              <a:t>38</a:t>
            </a:fld>
            <a:endParaRPr lang="en-US" dirty="0"/>
          </a:p>
        </p:txBody>
      </p:sp>
    </p:spTree>
    <p:extLst>
      <p:ext uri="{BB962C8B-B14F-4D97-AF65-F5344CB8AC3E}">
        <p14:creationId xmlns:p14="http://schemas.microsoft.com/office/powerpoint/2010/main" val="1071620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24F8FCD-FE5E-4E00-822F-1B19EA298FC9}" type="slidenum">
              <a:rPr lang="en-US" smtClean="0"/>
              <a:pPr/>
              <a:t>39</a:t>
            </a:fld>
            <a:endParaRPr lang="en-US" dirty="0"/>
          </a:p>
        </p:txBody>
      </p:sp>
    </p:spTree>
    <p:extLst>
      <p:ext uri="{BB962C8B-B14F-4D97-AF65-F5344CB8AC3E}">
        <p14:creationId xmlns:p14="http://schemas.microsoft.com/office/powerpoint/2010/main" val="28383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kern="0" dirty="0"/>
              <a:t>At the end of this session, with the information provided, LEAs should be able to:</a:t>
            </a:r>
          </a:p>
          <a:p>
            <a:pPr marL="0" indent="0">
              <a:buFont typeface="Wingdings" pitchFamily="2" charset="2"/>
              <a:buNone/>
            </a:pP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Identify the </a:t>
            </a:r>
            <a:r>
              <a:rPr lang="en-US" sz="1200" dirty="0"/>
              <a:t>the changes for EOY submission</a:t>
            </a: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Learn about the </a:t>
            </a:r>
            <a:r>
              <a:rPr lang="en-US" dirty="0"/>
              <a:t>system changes and establish a submission strategy that works best for your LEA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Coordinate </a:t>
            </a:r>
            <a:r>
              <a:rPr lang="en-US" dirty="0"/>
              <a:t>with other staff to ensure everyone is aware of new changes</a:t>
            </a:r>
          </a:p>
          <a:p>
            <a:pPr marL="171450" indent="-171450">
              <a:buFont typeface="Arial" panose="020B0604020202020204" pitchFamily="34" charset="0"/>
              <a:buChar char="•"/>
            </a:pPr>
            <a:r>
              <a:rPr lang="en-US" sz="1200" kern="0" dirty="0"/>
              <a:t>Lastly, certify </a:t>
            </a:r>
            <a:r>
              <a:rPr lang="en-US" dirty="0"/>
              <a:t>EOY 1- 4 reports on or before the final submission deadline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In support of the CSIS mission of increasing local capacity among our LEAs, our trainings have a focus on skill development, and so throughout this training we will provide information and guidance to help you develop some of the skills shown on this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68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b="0" i="0" dirty="0">
                <a:solidFill>
                  <a:srgbClr val="000000"/>
                </a:solidFill>
                <a:effectLst/>
                <a:latin typeface="Segoe UI VSS (Regular)"/>
              </a:rPr>
              <a:t>This is part of the work to move one-year grad reports from Fall 1 to EOY to be consistent with the pulling of the data for the cohort.</a:t>
            </a:r>
          </a:p>
          <a:p>
            <a:r>
              <a:rPr lang="en-US" dirty="0"/>
              <a:t>One-year completers are to be included in revisions to pull through 8/15 for grad/completers only</a:t>
            </a:r>
          </a:p>
        </p:txBody>
      </p:sp>
      <p:sp>
        <p:nvSpPr>
          <p:cNvPr id="4" name="Slide Number Placeholder 3"/>
          <p:cNvSpPr>
            <a:spLocks noGrp="1"/>
          </p:cNvSpPr>
          <p:nvPr>
            <p:ph type="sldNum" sz="quarter" idx="10"/>
          </p:nvPr>
        </p:nvSpPr>
        <p:spPr/>
        <p:txBody>
          <a:bodyPr/>
          <a:lstStyle/>
          <a:p>
            <a:fld id="{424F8FCD-FE5E-4E00-822F-1B19EA298FC9}"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SPED data collected for SWD provides information for accountability and is required by legislation. </a:t>
            </a:r>
          </a:p>
          <a:p>
            <a:pPr defTabSz="1955800">
              <a:lnSpc>
                <a:spcPct val="90000"/>
              </a:lnSpc>
              <a:spcBef>
                <a:spcPct val="0"/>
              </a:spcBef>
              <a:spcAft>
                <a:spcPct val="35000"/>
              </a:spcAft>
            </a:pPr>
            <a:r>
              <a:rPr lang="en-US" dirty="0"/>
              <a:t> </a:t>
            </a:r>
            <a:r>
              <a:rPr lang="en-US" sz="4400" b="1" dirty="0"/>
              <a:t>Special Education (SPED)</a:t>
            </a:r>
          </a:p>
          <a:p>
            <a:pPr marL="342900" lvl="1" indent="-342900" defTabSz="1511300">
              <a:lnSpc>
                <a:spcPct val="90000"/>
              </a:lnSpc>
              <a:spcBef>
                <a:spcPct val="0"/>
              </a:spcBef>
              <a:spcAft>
                <a:spcPct val="15000"/>
              </a:spcAft>
              <a:buChar char="•"/>
            </a:pPr>
            <a:r>
              <a:rPr lang="en-US" sz="3400" dirty="0"/>
              <a:t>Student counts and program exits for IDEA</a:t>
            </a:r>
          </a:p>
          <a:p>
            <a:pPr marL="342900" lvl="1" indent="-342900" defTabSz="1511300">
              <a:lnSpc>
                <a:spcPct val="90000"/>
              </a:lnSpc>
              <a:spcBef>
                <a:spcPct val="0"/>
              </a:spcBef>
              <a:spcAft>
                <a:spcPct val="15000"/>
              </a:spcAft>
              <a:buChar char="•"/>
            </a:pPr>
            <a:r>
              <a:rPr lang="en-US" sz="3400" dirty="0"/>
              <a:t>Special Education Monitoring</a:t>
            </a:r>
          </a:p>
          <a:p>
            <a:pPr marL="342900" lvl="1" indent="-342900" defTabSz="1511300">
              <a:lnSpc>
                <a:spcPct val="90000"/>
              </a:lnSpc>
              <a:spcBef>
                <a:spcPct val="0"/>
              </a:spcBef>
              <a:spcAft>
                <a:spcPct val="15000"/>
              </a:spcAft>
              <a:buChar char="•"/>
            </a:pPr>
            <a:r>
              <a:rPr lang="en-US" sz="3400" dirty="0"/>
              <a:t>DSEA – Dashboard accountability</a:t>
            </a:r>
          </a:p>
          <a:p>
            <a:pPr defTabSz="1955800">
              <a:lnSpc>
                <a:spcPct val="90000"/>
              </a:lnSpc>
              <a:spcBef>
                <a:spcPct val="0"/>
              </a:spcBef>
              <a:spcAft>
                <a:spcPct val="35000"/>
              </a:spcAft>
            </a:pPr>
            <a:r>
              <a:rPr lang="en-US" sz="4400" b="1" dirty="0"/>
              <a:t>Special Education Services (SSRV)</a:t>
            </a:r>
          </a:p>
          <a:p>
            <a:pPr marL="342900" lvl="1" indent="-342900" defTabSz="1511300">
              <a:lnSpc>
                <a:spcPct val="90000"/>
              </a:lnSpc>
              <a:spcBef>
                <a:spcPct val="0"/>
              </a:spcBef>
              <a:spcAft>
                <a:spcPct val="15000"/>
              </a:spcAft>
              <a:buChar char="•"/>
            </a:pPr>
            <a:r>
              <a:rPr lang="en-US" sz="3400" dirty="0"/>
              <a:t>Special Education Monitoring</a:t>
            </a:r>
          </a:p>
          <a:p>
            <a:pPr defTabSz="1955800">
              <a:lnSpc>
                <a:spcPct val="90000"/>
              </a:lnSpc>
              <a:spcBef>
                <a:spcPct val="0"/>
              </a:spcBef>
              <a:spcAft>
                <a:spcPct val="35000"/>
              </a:spcAft>
            </a:pPr>
            <a:r>
              <a:rPr lang="en-US" sz="4400" b="1" dirty="0"/>
              <a:t>Postsecondary Status (PSTS)</a:t>
            </a:r>
          </a:p>
          <a:p>
            <a:pPr marL="342900" lvl="1" indent="-342900" defTabSz="1511300">
              <a:lnSpc>
                <a:spcPct val="90000"/>
              </a:lnSpc>
              <a:spcBef>
                <a:spcPct val="0"/>
              </a:spcBef>
              <a:spcAft>
                <a:spcPct val="15000"/>
              </a:spcAft>
              <a:buChar char="•"/>
            </a:pPr>
            <a:r>
              <a:rPr lang="en-US" sz="3400" dirty="0"/>
              <a:t>Post-school outcomes for IDEA; outcomes of SWD who exited secondary education in 2019-20 </a:t>
            </a:r>
            <a:endParaRPr lang="en-US" sz="3400" dirty="0">
              <a:cs typeface="Calibri"/>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41</a:t>
            </a:fld>
            <a:endParaRPr lang="en-US" noProof="0" dirty="0"/>
          </a:p>
        </p:txBody>
      </p:sp>
    </p:spTree>
    <p:extLst>
      <p:ext uri="{BB962C8B-B14F-4D97-AF65-F5344CB8AC3E}">
        <p14:creationId xmlns:p14="http://schemas.microsoft.com/office/powerpoint/2010/main" val="21081030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42</a:t>
            </a:fld>
            <a:endParaRPr lang="en-US" noProof="0" dirty="0"/>
          </a:p>
        </p:txBody>
      </p:sp>
    </p:spTree>
    <p:extLst>
      <p:ext uri="{BB962C8B-B14F-4D97-AF65-F5344CB8AC3E}">
        <p14:creationId xmlns:p14="http://schemas.microsoft.com/office/powerpoint/2010/main" val="3486621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43</a:t>
            </a:fld>
            <a:endParaRPr lang="en-US" noProof="0" dirty="0"/>
          </a:p>
        </p:txBody>
      </p:sp>
    </p:spTree>
    <p:extLst>
      <p:ext uri="{BB962C8B-B14F-4D97-AF65-F5344CB8AC3E}">
        <p14:creationId xmlns:p14="http://schemas.microsoft.com/office/powerpoint/2010/main" val="340854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pPr/>
              <a:t>44</a:t>
            </a:fld>
            <a:endParaRPr lang="en-US"/>
          </a:p>
        </p:txBody>
      </p:sp>
    </p:spTree>
    <p:extLst>
      <p:ext uri="{BB962C8B-B14F-4D97-AF65-F5344CB8AC3E}">
        <p14:creationId xmlns:p14="http://schemas.microsoft.com/office/powerpoint/2010/main" val="2305319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45</a:t>
            </a:fld>
            <a:endParaRPr lang="en-US" noProof="0" dirty="0"/>
          </a:p>
        </p:txBody>
      </p:sp>
    </p:spTree>
    <p:extLst>
      <p:ext uri="{BB962C8B-B14F-4D97-AF65-F5344CB8AC3E}">
        <p14:creationId xmlns:p14="http://schemas.microsoft.com/office/powerpoint/2010/main" val="18335707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dirty="0"/>
          </a:p>
        </p:txBody>
      </p:sp>
    </p:spTree>
    <p:extLst>
      <p:ext uri="{BB962C8B-B14F-4D97-AF65-F5344CB8AC3E}">
        <p14:creationId xmlns:p14="http://schemas.microsoft.com/office/powerpoint/2010/main" val="8537038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take a closer look at the EOY 1-4 changes for this year.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8025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8025"/>
            <a:ext cx="6300788" cy="3544888"/>
          </a:xfrm>
        </p:spPr>
      </p:sp>
      <p:sp>
        <p:nvSpPr>
          <p:cNvPr id="3" name="Notes Placeholder 2"/>
          <p:cNvSpPr>
            <a:spLocks noGrp="1"/>
          </p:cNvSpPr>
          <p:nvPr>
            <p:ph type="body" idx="1"/>
          </p:nvPr>
        </p:nvSpPr>
        <p:spPr/>
        <p:txBody>
          <a:bodyPr/>
          <a:lstStyle/>
          <a:p>
            <a:r>
              <a:rPr lang="en-US" dirty="0"/>
              <a:t>Here are the code set changes as a result of the changes for EOY.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 Not Provided by Employer - </a:t>
            </a:r>
            <a:r>
              <a:rPr lang="en-US" i="1" dirty="0"/>
              <a:t>The student did not receive a rating because the employer: (1) failed to provide an evaluation or (2) did not evaluate the student’s performance on the internship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Flash#265 has more details about the WBLR changes for this year and next AY - https://</a:t>
            </a:r>
            <a:r>
              <a:rPr lang="en-US" i="1" dirty="0" err="1"/>
              <a:t>www.cde.ca.gov</a:t>
            </a:r>
            <a:r>
              <a:rPr lang="en-US" i="1" dirty="0"/>
              <a:t>/ds/</a:t>
            </a:r>
            <a:r>
              <a:rPr lang="en-US" i="1" dirty="0" err="1"/>
              <a:t>sp</a:t>
            </a:r>
            <a:r>
              <a:rPr lang="en-US" i="1" dirty="0"/>
              <a:t>/cl/calpadsupdflash265.asp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indent="0">
              <a:lnSpc>
                <a:spcPct val="100000"/>
              </a:lnSpc>
              <a:buNone/>
            </a:pPr>
            <a:r>
              <a:rPr lang="en-US" sz="1200" dirty="0"/>
              <a:t>The School Completion Status Code 330 name and definition has been updated to account for the replacement of the California High School Proficiency Exam (CHSPE) with the California Proficiency Program (CPP) based on Education Code Section 48412:</a:t>
            </a:r>
          </a:p>
          <a:p>
            <a:pPr marL="0" indent="0">
              <a:lnSpc>
                <a:spcPct val="100000"/>
              </a:lnSpc>
              <a:buNone/>
            </a:pPr>
            <a:endParaRPr lang="en-US" sz="1200" dirty="0"/>
          </a:p>
          <a:p>
            <a:pPr>
              <a:lnSpc>
                <a:spcPct val="100000"/>
              </a:lnSpc>
            </a:pPr>
            <a:r>
              <a:rPr lang="en-US" sz="1200" i="1" dirty="0"/>
              <a:t>330 - Received a CA Certificate of Proficiency  (and no standard HS diploma) - The student withdrew from/left school and the district has acceptable documentation that the student received a California Certificate of Proficiency issued by the State Board of Education by passing a California proficiency test authorized by Education Code Section 48412, which includes the California High School Proficiency Exam (CHSPE), or a test that is part of the California Proficiency Program (CPP). Currently, the CPP includes passage of the mathematics and English language arts subtests of the </a:t>
            </a:r>
            <a:r>
              <a:rPr lang="en-US" sz="1200" i="1" dirty="0" err="1"/>
              <a:t>HiSET</a:t>
            </a:r>
            <a:r>
              <a:rPr lang="en-US" sz="1200" i="1" dirty="0"/>
              <a:t>®-Proficiency. Note: The CHSPE has been replaced by the CPP; prior passage of the CHSPE remains valid for students opting to leave school before meeting graduation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6" name="Slide Number Placeholder 5">
            <a:extLst>
              <a:ext uri="{FF2B5EF4-FFF2-40B4-BE49-F238E27FC236}">
                <a16:creationId xmlns:a16="http://schemas.microsoft.com/office/drawing/2014/main" id="{0FD76B1D-8188-8D49-A289-2A2048813AE3}"/>
              </a:ext>
            </a:extLst>
          </p:cNvPr>
          <p:cNvSpPr>
            <a:spLocks noGrp="1"/>
          </p:cNvSpPr>
          <p:nvPr>
            <p:ph type="sldNum" sz="quarter" idx="5"/>
          </p:nvPr>
        </p:nvSpPr>
        <p:spPr/>
        <p:txBody>
          <a:bodyPr/>
          <a:lstStyle/>
          <a:p>
            <a:pPr>
              <a:defRPr/>
            </a:pPr>
            <a:fld id="{BA0496DD-8960-4E28-AE87-4DFBD025EC31}" type="slidenum">
              <a:rPr lang="en-US" smtClean="0"/>
              <a:pPr>
                <a:defRPr/>
              </a:pPr>
              <a:t>48</a:t>
            </a:fld>
            <a:endParaRPr lang="en-US"/>
          </a:p>
        </p:txBody>
      </p:sp>
    </p:spTree>
    <p:extLst>
      <p:ext uri="{BB962C8B-B14F-4D97-AF65-F5344CB8AC3E}">
        <p14:creationId xmlns:p14="http://schemas.microsoft.com/office/powerpoint/2010/main" val="11150599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8025"/>
            <a:ext cx="6300788" cy="3544888"/>
          </a:xfrm>
        </p:spPr>
      </p:sp>
      <p:sp>
        <p:nvSpPr>
          <p:cNvPr id="3" name="Notes Placeholder 2"/>
          <p:cNvSpPr>
            <a:spLocks noGrp="1"/>
          </p:cNvSpPr>
          <p:nvPr>
            <p:ph type="body" idx="1"/>
          </p:nvPr>
        </p:nvSpPr>
        <p:spPr/>
        <p:txBody>
          <a:bodyPr/>
          <a:lstStyle/>
          <a:p>
            <a:r>
              <a:rPr lang="en-US" dirty="0"/>
              <a:t>Here are the document changes as a result of the changes for EOY.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6" name="Slide Number Placeholder 5">
            <a:extLst>
              <a:ext uri="{FF2B5EF4-FFF2-40B4-BE49-F238E27FC236}">
                <a16:creationId xmlns:a16="http://schemas.microsoft.com/office/drawing/2014/main" id="{0FD76B1D-8188-8D49-A289-2A2048813AE3}"/>
              </a:ext>
            </a:extLst>
          </p:cNvPr>
          <p:cNvSpPr>
            <a:spLocks noGrp="1"/>
          </p:cNvSpPr>
          <p:nvPr>
            <p:ph type="sldNum" sz="quarter" idx="5"/>
          </p:nvPr>
        </p:nvSpPr>
        <p:spPr/>
        <p:txBody>
          <a:bodyPr/>
          <a:lstStyle/>
          <a:p>
            <a:pPr>
              <a:defRPr/>
            </a:pPr>
            <a:fld id="{BA0496DD-8960-4E28-AE87-4DFBD025EC31}" type="slidenum">
              <a:rPr lang="en-US" smtClean="0"/>
              <a:pPr>
                <a:defRPr/>
              </a:pPr>
              <a:t>49</a:t>
            </a:fld>
            <a:endParaRPr lang="en-US"/>
          </a:p>
        </p:txBody>
      </p:sp>
    </p:spTree>
    <p:extLst>
      <p:ext uri="{BB962C8B-B14F-4D97-AF65-F5344CB8AC3E}">
        <p14:creationId xmlns:p14="http://schemas.microsoft.com/office/powerpoint/2010/main" val="218894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 overview of the submission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Discuss the details of this year’s EOY changes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Review the certification process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Cover some common problems and wrap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8025"/>
            <a:ext cx="6300788" cy="3544888"/>
          </a:xfrm>
        </p:spPr>
      </p:sp>
      <p:sp>
        <p:nvSpPr>
          <p:cNvPr id="3" name="Notes Placeholder 2"/>
          <p:cNvSpPr>
            <a:spLocks noGrp="1"/>
          </p:cNvSpPr>
          <p:nvPr>
            <p:ph type="body" idx="1"/>
          </p:nvPr>
        </p:nvSpPr>
        <p:spPr/>
        <p:txBody>
          <a:bodyPr/>
          <a:lstStyle/>
          <a:p>
            <a:r>
              <a:rPr lang="en-US" dirty="0"/>
              <a:t>Here we will discuss the</a:t>
            </a:r>
            <a:r>
              <a:rPr lang="en-US" baseline="0" dirty="0"/>
              <a:t> validation changes for this year and their impact.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SELA0280 - this will be reverted back to allow for TBD because of sign language students. See CR 2590...will likely implement before July 2024.</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WBLR0649E1 (W) - </a:t>
            </a:r>
            <a:r>
              <a:rPr lang="en-US" sz="1200" b="0" i="0" kern="1200" dirty="0">
                <a:solidFill>
                  <a:schemeClr val="tx1"/>
                </a:solidFill>
                <a:effectLst/>
                <a:latin typeface="+mn-lt"/>
                <a:ea typeface="+mn-ea"/>
                <a:cs typeface="+mn-cs"/>
              </a:rPr>
              <a:t>Missing State Course Code - Embedded Work-Based Learning for Internships - </a:t>
            </a:r>
            <a:r>
              <a:rPr lang="en-US" b="0" i="0" dirty="0">
                <a:solidFill>
                  <a:srgbClr val="FF0000"/>
                </a:solidFill>
                <a:effectLst/>
                <a:highlight>
                  <a:srgbClr val="FFFFFF"/>
                </a:highlight>
                <a:latin typeface="Arial" panose="020B0604020202020204" pitchFamily="34" charset="0"/>
              </a:rPr>
              <a:t>If Work-Based Learning Type Code is equal to 10 (Internship), then State Course Code - Embedded Work-Based Learning must be populated with a CTE or Work Experience Course.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FF0000"/>
              </a:solidFill>
              <a:effectLst/>
              <a:highlight>
                <a:srgbClr val="FFFFFF"/>
              </a:highligh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FF0000"/>
                </a:solidFill>
                <a:effectLst/>
                <a:highlight>
                  <a:srgbClr val="FFFFFF"/>
                </a:highlight>
                <a:latin typeface="Arial" panose="020B0604020202020204" pitchFamily="34" charset="0"/>
                <a:ea typeface="+mn-ea"/>
                <a:cs typeface="+mn-cs"/>
              </a:rPr>
              <a:t>GERR0005 - </a:t>
            </a:r>
            <a:r>
              <a:rPr lang="en-US" b="0" i="0" dirty="0">
                <a:solidFill>
                  <a:srgbClr val="000000"/>
                </a:solidFill>
                <a:effectLst/>
                <a:highlight>
                  <a:srgbClr val="FFFFFF"/>
                </a:highlight>
                <a:latin typeface="Segoe UI VSS (Regular)"/>
              </a:rPr>
              <a:t>For students, </a:t>
            </a:r>
            <a:r>
              <a:rPr lang="en-US" b="0" i="0" dirty="0" err="1">
                <a:solidFill>
                  <a:srgbClr val="000000"/>
                </a:solidFill>
                <a:effectLst/>
                <a:highlight>
                  <a:srgbClr val="FFFFFF"/>
                </a:highlight>
                <a:latin typeface="Segoe UI VSS (Regular)"/>
              </a:rPr>
              <a:t>RFEPed</a:t>
            </a:r>
            <a:r>
              <a:rPr lang="en-US" b="0" i="0" dirty="0">
                <a:solidFill>
                  <a:srgbClr val="000000"/>
                </a:solidFill>
                <a:effectLst/>
                <a:highlight>
                  <a:srgbClr val="FFFFFF"/>
                </a:highlight>
                <a:latin typeface="Segoe UI VSS (Regular)"/>
              </a:rPr>
              <a:t> after July 1 but before school starts for the next school and there is no enrollment in CALPADS,  submit an ELAS of RFEP with/ a start date equal to the last day the student was enrolled in the prior school year where the student was enrolled.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highlight>
                <a:srgbClr val="FFFFFF"/>
              </a:highlight>
              <a:latin typeface="Segoe UI VSS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highlight>
                  <a:srgbClr val="FFFFFF"/>
                </a:highlight>
                <a:latin typeface="Segoe UI VSS (Regular)"/>
              </a:rPr>
              <a:t>Students will be counted as </a:t>
            </a:r>
            <a:r>
              <a:rPr lang="en-US" b="0" i="0" dirty="0" err="1">
                <a:solidFill>
                  <a:srgbClr val="000000"/>
                </a:solidFill>
                <a:effectLst/>
                <a:highlight>
                  <a:srgbClr val="FFFFFF"/>
                </a:highlight>
                <a:latin typeface="Segoe UI VSS (Regular)"/>
              </a:rPr>
              <a:t>RFEPed</a:t>
            </a:r>
            <a:r>
              <a:rPr lang="en-US" b="0" i="0" dirty="0">
                <a:solidFill>
                  <a:srgbClr val="000000"/>
                </a:solidFill>
                <a:effectLst/>
                <a:highlight>
                  <a:srgbClr val="FFFFFF"/>
                </a:highlight>
                <a:latin typeface="Segoe UI VSS (Regular)"/>
              </a:rPr>
              <a:t> in the school where they were last enrolled and LEAs will need to verify and certify the count in report 2.16 for EOY 3.</a:t>
            </a:r>
            <a:endParaRPr lang="en-US" sz="1200" kern="1200" dirty="0">
              <a:solidFill>
                <a:schemeClr val="tx1"/>
              </a:solidFill>
              <a:effectLst/>
              <a:latin typeface="+mn-lt"/>
              <a:ea typeface="+mn-ea"/>
              <a:cs typeface="+mn-cs"/>
            </a:endParaRPr>
          </a:p>
          <a:p>
            <a:endParaRPr lang="en-US" baseline="0" dirty="0"/>
          </a:p>
          <a:p>
            <a:endParaRPr lang="en-US" baseline="0" dirty="0"/>
          </a:p>
          <a:p>
            <a:endParaRPr lang="en-US" baseline="0" dirty="0"/>
          </a:p>
          <a:p>
            <a:endParaRPr lang="en-US" baseline="0" dirty="0"/>
          </a:p>
        </p:txBody>
      </p:sp>
      <p:sp>
        <p:nvSpPr>
          <p:cNvPr id="6" name="Slide Number Placeholder 5">
            <a:extLst>
              <a:ext uri="{FF2B5EF4-FFF2-40B4-BE49-F238E27FC236}">
                <a16:creationId xmlns:a16="http://schemas.microsoft.com/office/drawing/2014/main" id="{56678976-BC32-C240-8757-280D38F2FDCA}"/>
              </a:ext>
            </a:extLst>
          </p:cNvPr>
          <p:cNvSpPr>
            <a:spLocks noGrp="1"/>
          </p:cNvSpPr>
          <p:nvPr>
            <p:ph type="sldNum" sz="quarter" idx="5"/>
          </p:nvPr>
        </p:nvSpPr>
        <p:spPr/>
        <p:txBody>
          <a:bodyPr/>
          <a:lstStyle/>
          <a:p>
            <a:pPr>
              <a:defRPr/>
            </a:pPr>
            <a:fld id="{BA0496DD-8960-4E28-AE87-4DFBD025EC31}" type="slidenum">
              <a:rPr lang="en-US" smtClean="0"/>
              <a:pPr>
                <a:defRPr/>
              </a:pPr>
              <a:t>50</a:t>
            </a:fld>
            <a:endParaRPr lang="en-US"/>
          </a:p>
        </p:txBody>
      </p:sp>
    </p:spTree>
    <p:extLst>
      <p:ext uri="{BB962C8B-B14F-4D97-AF65-F5344CB8AC3E}">
        <p14:creationId xmlns:p14="http://schemas.microsoft.com/office/powerpoint/2010/main" val="2149809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8025"/>
            <a:ext cx="6300788" cy="3544888"/>
          </a:xfrm>
        </p:spPr>
      </p:sp>
      <p:sp>
        <p:nvSpPr>
          <p:cNvPr id="3" name="Notes Placeholder 2"/>
          <p:cNvSpPr>
            <a:spLocks noGrp="1"/>
          </p:cNvSpPr>
          <p:nvPr>
            <p:ph type="body" idx="1"/>
          </p:nvPr>
        </p:nvSpPr>
        <p:spPr/>
        <p:txBody>
          <a:bodyPr/>
          <a:lstStyle/>
          <a:p>
            <a:r>
              <a:rPr lang="en-US" dirty="0"/>
              <a:t>Here we will discuss the</a:t>
            </a:r>
            <a:r>
              <a:rPr lang="en-US" baseline="0" dirty="0"/>
              <a:t> validation changes for this year and their impact.</a:t>
            </a:r>
          </a:p>
          <a:p>
            <a:endParaRPr lang="en-US" baseline="0" dirty="0"/>
          </a:p>
          <a:p>
            <a:r>
              <a:rPr lang="en-US" baseline="0" dirty="0"/>
              <a:t>CERT156 (F) - </a:t>
            </a:r>
            <a:r>
              <a:rPr lang="en-US" b="1" i="0" dirty="0">
                <a:solidFill>
                  <a:srgbClr val="000000"/>
                </a:solidFill>
                <a:effectLst/>
                <a:highlight>
                  <a:srgbClr val="FFFFFF"/>
                </a:highlight>
                <a:latin typeface="Segoe UI VSS (Regular)"/>
              </a:rPr>
              <a:t>Background</a:t>
            </a:r>
            <a:r>
              <a:rPr lang="en-US" b="0" i="0" dirty="0">
                <a:solidFill>
                  <a:srgbClr val="000000"/>
                </a:solidFill>
                <a:effectLst/>
                <a:highlight>
                  <a:srgbClr val="FFFFFF"/>
                </a:highlight>
                <a:latin typeface="Segoe UI VSS (Regular)"/>
              </a:rPr>
              <a:t> - Currently CERT156 is not triggering for students who have only an Incident Results code - </a:t>
            </a:r>
            <a:r>
              <a:rPr lang="en-US" b="1" i="0" dirty="0">
                <a:solidFill>
                  <a:srgbClr val="000000"/>
                </a:solidFill>
                <a:effectLst/>
                <a:highlight>
                  <a:srgbClr val="FFFFFF"/>
                </a:highlight>
                <a:latin typeface="Segoe UI VSS (Regular)"/>
              </a:rPr>
              <a:t>300-other means of correction </a:t>
            </a:r>
            <a:r>
              <a:rPr lang="en-US" b="0" i="0" dirty="0">
                <a:solidFill>
                  <a:srgbClr val="000000"/>
                </a:solidFill>
                <a:effectLst/>
                <a:highlight>
                  <a:srgbClr val="FFFFFF"/>
                </a:highlight>
                <a:latin typeface="Segoe UI VSS (Regular)"/>
              </a:rPr>
              <a:t>and no other suspension-specific results. This CERT now triggers for students reported as being suspended in the STAS and </a:t>
            </a:r>
            <a:r>
              <a:rPr lang="en-US" b="1" i="0" dirty="0">
                <a:solidFill>
                  <a:srgbClr val="000000"/>
                </a:solidFill>
                <a:effectLst/>
                <a:highlight>
                  <a:srgbClr val="FFFFFF"/>
                </a:highlight>
                <a:latin typeface="Segoe UI VSS (Regular)"/>
              </a:rPr>
              <a:t>has NO suspension specific results codes submitted</a:t>
            </a:r>
            <a:r>
              <a:rPr lang="en-US" b="0" i="0" dirty="0">
                <a:solidFill>
                  <a:srgbClr val="000000"/>
                </a:solidFill>
                <a:effectLst/>
                <a:highlight>
                  <a:srgbClr val="FFFFFF"/>
                </a:highlight>
                <a:latin typeface="Segoe UI VSS (Regular)"/>
              </a:rPr>
              <a:t>.</a:t>
            </a:r>
          </a:p>
          <a:p>
            <a:endParaRPr lang="en-US" b="0" i="0" baseline="0" dirty="0">
              <a:solidFill>
                <a:srgbClr val="000000"/>
              </a:solidFill>
              <a:effectLst/>
              <a:highlight>
                <a:srgbClr val="FFFFFF"/>
              </a:highlight>
              <a:latin typeface="Segoe UI VSS (Regular)"/>
            </a:endParaRPr>
          </a:p>
          <a:p>
            <a:endParaRPr lang="en-US" b="0" i="0" baseline="0" dirty="0">
              <a:solidFill>
                <a:srgbClr val="000000"/>
              </a:solidFill>
              <a:effectLst/>
              <a:highlight>
                <a:srgbClr val="FFFFFF"/>
              </a:highlight>
              <a:latin typeface="Segoe UI VSS (Regular)"/>
            </a:endParaRPr>
          </a:p>
          <a:p>
            <a:r>
              <a:rPr lang="en-US" b="0" i="0" baseline="0" dirty="0">
                <a:solidFill>
                  <a:srgbClr val="000000"/>
                </a:solidFill>
                <a:effectLst/>
                <a:highlight>
                  <a:srgbClr val="FFFFFF"/>
                </a:highlight>
                <a:latin typeface="Segoe UI VSS (Regular)"/>
              </a:rPr>
              <a:t>CERT157 and CERT158 - </a:t>
            </a:r>
            <a:r>
              <a:rPr lang="en-US" b="1" i="0" dirty="0">
                <a:solidFill>
                  <a:srgbClr val="000000"/>
                </a:solidFill>
                <a:effectLst/>
                <a:highlight>
                  <a:srgbClr val="FFFFFF"/>
                </a:highlight>
                <a:latin typeface="Segoe UI VSS (Regular)"/>
              </a:rPr>
              <a:t>Background:</a:t>
            </a:r>
            <a:r>
              <a:rPr lang="en-US" b="0" i="0" dirty="0">
                <a:solidFill>
                  <a:srgbClr val="000000"/>
                </a:solidFill>
                <a:effectLst/>
                <a:highlight>
                  <a:srgbClr val="FFFFFF"/>
                </a:highlight>
                <a:latin typeface="Segoe UI VSS (Regular)"/>
              </a:rPr>
              <a:t> modified to only trigger if the student has a SWDS record effective on the incident occurrence date where the status is = 1 Eligible and Participating. </a:t>
            </a:r>
          </a:p>
          <a:p>
            <a:endParaRPr lang="en-US" b="0" i="0" dirty="0">
              <a:solidFill>
                <a:srgbClr val="000000"/>
              </a:solidFill>
              <a:effectLst/>
              <a:highlight>
                <a:srgbClr val="FFFFFF"/>
              </a:highlight>
              <a:latin typeface="Segoe UI VSS (Regular)"/>
            </a:endParaRPr>
          </a:p>
        </p:txBody>
      </p:sp>
      <p:sp>
        <p:nvSpPr>
          <p:cNvPr id="6" name="Slide Number Placeholder 5">
            <a:extLst>
              <a:ext uri="{FF2B5EF4-FFF2-40B4-BE49-F238E27FC236}">
                <a16:creationId xmlns:a16="http://schemas.microsoft.com/office/drawing/2014/main" id="{56678976-BC32-C240-8757-280D38F2FDCA}"/>
              </a:ext>
            </a:extLst>
          </p:cNvPr>
          <p:cNvSpPr>
            <a:spLocks noGrp="1"/>
          </p:cNvSpPr>
          <p:nvPr>
            <p:ph type="sldNum" sz="quarter" idx="5"/>
          </p:nvPr>
        </p:nvSpPr>
        <p:spPr/>
        <p:txBody>
          <a:bodyPr/>
          <a:lstStyle/>
          <a:p>
            <a:pPr>
              <a:defRPr/>
            </a:pPr>
            <a:fld id="{BA0496DD-8960-4E28-AE87-4DFBD025EC31}" type="slidenum">
              <a:rPr lang="en-US" smtClean="0"/>
              <a:pPr>
                <a:defRPr/>
              </a:pPr>
              <a:t>51</a:t>
            </a:fld>
            <a:endParaRPr lang="en-US"/>
          </a:p>
        </p:txBody>
      </p:sp>
    </p:spTree>
    <p:extLst>
      <p:ext uri="{BB962C8B-B14F-4D97-AF65-F5344CB8AC3E}">
        <p14:creationId xmlns:p14="http://schemas.microsoft.com/office/powerpoint/2010/main" val="20981771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8025"/>
            <a:ext cx="6300788" cy="3544888"/>
          </a:xfrm>
        </p:spPr>
      </p:sp>
      <p:sp>
        <p:nvSpPr>
          <p:cNvPr id="3" name="Notes Placeholder 2"/>
          <p:cNvSpPr>
            <a:spLocks noGrp="1"/>
          </p:cNvSpPr>
          <p:nvPr>
            <p:ph type="body" idx="1"/>
          </p:nvPr>
        </p:nvSpPr>
        <p:spPr/>
        <p:txBody>
          <a:bodyPr/>
          <a:lstStyle/>
          <a:p>
            <a:r>
              <a:rPr lang="en-US" dirty="0"/>
              <a:t>Here we will discuss the</a:t>
            </a:r>
            <a:r>
              <a:rPr lang="en-US" baseline="0" dirty="0"/>
              <a:t> DD changes for this year and their impact.</a:t>
            </a:r>
          </a:p>
          <a:p>
            <a:endParaRPr lang="en-US" baseline="0" dirty="0"/>
          </a:p>
          <a:p>
            <a:pPr marL="171450" indent="-171450">
              <a:buFontTx/>
              <a:buChar char="-"/>
            </a:pPr>
            <a:r>
              <a:rPr lang="en-US" sz="1200" b="1" kern="1200" dirty="0">
                <a:solidFill>
                  <a:schemeClr val="tx1"/>
                </a:solidFill>
                <a:effectLst/>
                <a:latin typeface="+mn-lt"/>
                <a:ea typeface="+mn-ea"/>
                <a:cs typeface="+mn-cs"/>
              </a:rPr>
              <a:t>SINC0652E3 (W) </a:t>
            </a:r>
            <a:r>
              <a:rPr lang="en-US" sz="1200" kern="1200" dirty="0">
                <a:solidFill>
                  <a:schemeClr val="tx1"/>
                </a:solidFill>
                <a:effectLst/>
                <a:latin typeface="+mn-lt"/>
                <a:ea typeface="+mn-ea"/>
                <a:cs typeface="+mn-cs"/>
              </a:rPr>
              <a:t>- </a:t>
            </a:r>
            <a:r>
              <a:rPr lang="en-US" b="0" i="0" dirty="0">
                <a:solidFill>
                  <a:srgbClr val="000000"/>
                </a:solidFill>
                <a:effectLst/>
                <a:highlight>
                  <a:srgbClr val="FFFFFF"/>
                </a:highlight>
                <a:latin typeface="Segoe UI VSS (Regular)"/>
              </a:rPr>
              <a:t>CDE was looking into the data from EOY3 and found some students having the same incident ID in the same district but different schools. The team agreed to create a warning-only DD to let users know of the possible issue. </a:t>
            </a:r>
            <a:r>
              <a:rPr lang="en-US" baseline="0" dirty="0"/>
              <a:t>SELA0054E3 - This error’s trigger logic has been updated to only look at the current AY records.</a:t>
            </a:r>
          </a:p>
          <a:p>
            <a:pPr marL="171450" indent="-171450">
              <a:buFontTx/>
              <a:buChar char="-"/>
            </a:pPr>
            <a:r>
              <a:rPr lang="en-US" sz="1200" b="0" i="0" kern="1200" dirty="0">
                <a:solidFill>
                  <a:schemeClr val="tx1"/>
                </a:solidFill>
                <a:effectLst/>
                <a:latin typeface="+mn-lt"/>
                <a:ea typeface="+mn-ea"/>
                <a:cs typeface="+mn-cs"/>
              </a:rPr>
              <a:t>Changed SINF0060E2 to E3 and severity to Fatal</a:t>
            </a:r>
            <a:endParaRPr lang="en-US" baseline="0" dirty="0"/>
          </a:p>
        </p:txBody>
      </p:sp>
      <p:sp>
        <p:nvSpPr>
          <p:cNvPr id="6" name="Slide Number Placeholder 5">
            <a:extLst>
              <a:ext uri="{FF2B5EF4-FFF2-40B4-BE49-F238E27FC236}">
                <a16:creationId xmlns:a16="http://schemas.microsoft.com/office/drawing/2014/main" id="{56678976-BC32-C240-8757-280D38F2FDCA}"/>
              </a:ext>
            </a:extLst>
          </p:cNvPr>
          <p:cNvSpPr>
            <a:spLocks noGrp="1"/>
          </p:cNvSpPr>
          <p:nvPr>
            <p:ph type="sldNum" sz="quarter" idx="5"/>
          </p:nvPr>
        </p:nvSpPr>
        <p:spPr/>
        <p:txBody>
          <a:bodyPr/>
          <a:lstStyle/>
          <a:p>
            <a:pPr>
              <a:defRPr/>
            </a:pPr>
            <a:fld id="{BA0496DD-8960-4E28-AE87-4DFBD025EC31}" type="slidenum">
              <a:rPr lang="en-US" smtClean="0"/>
              <a:pPr>
                <a:defRPr/>
              </a:pPr>
              <a:t>52</a:t>
            </a:fld>
            <a:endParaRPr lang="en-US"/>
          </a:p>
        </p:txBody>
      </p:sp>
    </p:spTree>
    <p:extLst>
      <p:ext uri="{BB962C8B-B14F-4D97-AF65-F5344CB8AC3E}">
        <p14:creationId xmlns:p14="http://schemas.microsoft.com/office/powerpoint/2010/main" val="39175448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8025"/>
            <a:ext cx="6300788" cy="3544888"/>
          </a:xfrm>
        </p:spPr>
      </p:sp>
      <p:sp>
        <p:nvSpPr>
          <p:cNvPr id="3" name="Notes Placeholder 2"/>
          <p:cNvSpPr>
            <a:spLocks noGrp="1"/>
          </p:cNvSpPr>
          <p:nvPr>
            <p:ph type="body" idx="1"/>
          </p:nvPr>
        </p:nvSpPr>
        <p:spPr/>
        <p:txBody>
          <a:bodyPr/>
          <a:lstStyle/>
          <a:p>
            <a:r>
              <a:rPr lang="en-US" dirty="0"/>
              <a:t>Here are the document changes as a result of the changes for EOY.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6" name="Slide Number Placeholder 5">
            <a:extLst>
              <a:ext uri="{FF2B5EF4-FFF2-40B4-BE49-F238E27FC236}">
                <a16:creationId xmlns:a16="http://schemas.microsoft.com/office/drawing/2014/main" id="{0FD76B1D-8188-8D49-A289-2A2048813AE3}"/>
              </a:ext>
            </a:extLst>
          </p:cNvPr>
          <p:cNvSpPr>
            <a:spLocks noGrp="1"/>
          </p:cNvSpPr>
          <p:nvPr>
            <p:ph type="sldNum" sz="quarter" idx="5"/>
          </p:nvPr>
        </p:nvSpPr>
        <p:spPr/>
        <p:txBody>
          <a:bodyPr/>
          <a:lstStyle/>
          <a:p>
            <a:pPr>
              <a:defRPr/>
            </a:pPr>
            <a:fld id="{BA0496DD-8960-4E28-AE87-4DFBD025EC31}" type="slidenum">
              <a:rPr lang="en-US" smtClean="0"/>
              <a:pPr>
                <a:defRPr/>
              </a:pPr>
              <a:t>53</a:t>
            </a:fld>
            <a:endParaRPr lang="en-US"/>
          </a:p>
        </p:txBody>
      </p:sp>
    </p:spTree>
    <p:extLst>
      <p:ext uri="{BB962C8B-B14F-4D97-AF65-F5344CB8AC3E}">
        <p14:creationId xmlns:p14="http://schemas.microsoft.com/office/powerpoint/2010/main" val="35375953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8025"/>
            <a:ext cx="6300788" cy="3544888"/>
          </a:xfrm>
        </p:spPr>
      </p:sp>
      <p:sp>
        <p:nvSpPr>
          <p:cNvPr id="3" name="Notes Placeholder 2"/>
          <p:cNvSpPr>
            <a:spLocks noGrp="1"/>
          </p:cNvSpPr>
          <p:nvPr>
            <p:ph type="body" idx="1"/>
          </p:nvPr>
        </p:nvSpPr>
        <p:spPr/>
        <p:txBody>
          <a:bodyPr/>
          <a:lstStyle/>
          <a:p>
            <a:r>
              <a:rPr lang="en-US" dirty="0"/>
              <a:t>Here are the document changes as a result of the changes for EOY.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6" name="Slide Number Placeholder 5">
            <a:extLst>
              <a:ext uri="{FF2B5EF4-FFF2-40B4-BE49-F238E27FC236}">
                <a16:creationId xmlns:a16="http://schemas.microsoft.com/office/drawing/2014/main" id="{0FD76B1D-8188-8D49-A289-2A2048813AE3}"/>
              </a:ext>
            </a:extLst>
          </p:cNvPr>
          <p:cNvSpPr>
            <a:spLocks noGrp="1"/>
          </p:cNvSpPr>
          <p:nvPr>
            <p:ph type="sldNum" sz="quarter" idx="5"/>
          </p:nvPr>
        </p:nvSpPr>
        <p:spPr/>
        <p:txBody>
          <a:bodyPr/>
          <a:lstStyle/>
          <a:p>
            <a:pPr>
              <a:defRPr/>
            </a:pPr>
            <a:fld id="{BA0496DD-8960-4E28-AE87-4DFBD025EC31}" type="slidenum">
              <a:rPr lang="en-US" smtClean="0"/>
              <a:pPr>
                <a:defRPr/>
              </a:pPr>
              <a:t>54</a:t>
            </a:fld>
            <a:endParaRPr lang="en-US"/>
          </a:p>
        </p:txBody>
      </p:sp>
    </p:spTree>
    <p:extLst>
      <p:ext uri="{BB962C8B-B14F-4D97-AF65-F5344CB8AC3E}">
        <p14:creationId xmlns:p14="http://schemas.microsoft.com/office/powerpoint/2010/main" val="38392169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8025"/>
            <a:ext cx="6300788" cy="3544888"/>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p>
          <a:p>
            <a:endParaRPr lang="en-US" baseline="0" dirty="0"/>
          </a:p>
          <a:p>
            <a:r>
              <a:rPr lang="en-US" baseline="0" dirty="0"/>
              <a:t>Currently, the reports and glossary term have a range of 7-12th grade, but should be limited to 9-12th grade to match the expected schools information</a:t>
            </a:r>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55</a:t>
            </a:fld>
            <a:endParaRPr lang="en-US"/>
          </a:p>
        </p:txBody>
      </p:sp>
    </p:spTree>
    <p:extLst>
      <p:ext uri="{BB962C8B-B14F-4D97-AF65-F5344CB8AC3E}">
        <p14:creationId xmlns:p14="http://schemas.microsoft.com/office/powerpoint/2010/main" val="34854533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8025"/>
            <a:ext cx="6300788" cy="3544888"/>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p>
          <a:p>
            <a:endParaRPr lang="en-US" baseline="0"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56</a:t>
            </a:fld>
            <a:endParaRPr lang="en-US"/>
          </a:p>
        </p:txBody>
      </p:sp>
    </p:spTree>
    <p:extLst>
      <p:ext uri="{BB962C8B-B14F-4D97-AF65-F5344CB8AC3E}">
        <p14:creationId xmlns:p14="http://schemas.microsoft.com/office/powerpoint/2010/main" val="21448323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8025"/>
            <a:ext cx="6300788" cy="3544888"/>
          </a:xfrm>
        </p:spPr>
      </p:sp>
      <p:sp>
        <p:nvSpPr>
          <p:cNvPr id="3" name="Notes Placeholder 2"/>
          <p:cNvSpPr>
            <a:spLocks noGrp="1"/>
          </p:cNvSpPr>
          <p:nvPr>
            <p:ph type="body" idx="1"/>
          </p:nvPr>
        </p:nvSpPr>
        <p:spPr/>
        <p:txBody>
          <a:bodyPr/>
          <a:lstStyle/>
          <a:p>
            <a:r>
              <a:rPr lang="en-US" dirty="0"/>
              <a:t>Here we will discuss the</a:t>
            </a:r>
            <a:r>
              <a:rPr lang="en-US" baseline="0" dirty="0"/>
              <a:t> reports changes for this year and their impact.</a:t>
            </a:r>
          </a:p>
          <a:p>
            <a:endParaRPr lang="en-US" baseline="0" dirty="0"/>
          </a:p>
        </p:txBody>
      </p:sp>
      <p:sp>
        <p:nvSpPr>
          <p:cNvPr id="6" name="Slide Number Placeholder 5">
            <a:extLst>
              <a:ext uri="{FF2B5EF4-FFF2-40B4-BE49-F238E27FC236}">
                <a16:creationId xmlns:a16="http://schemas.microsoft.com/office/drawing/2014/main" id="{3E7FD072-176D-6C4D-AD84-40AEDDDD3173}"/>
              </a:ext>
            </a:extLst>
          </p:cNvPr>
          <p:cNvSpPr>
            <a:spLocks noGrp="1"/>
          </p:cNvSpPr>
          <p:nvPr>
            <p:ph type="sldNum" sz="quarter" idx="5"/>
          </p:nvPr>
        </p:nvSpPr>
        <p:spPr/>
        <p:txBody>
          <a:bodyPr/>
          <a:lstStyle/>
          <a:p>
            <a:pPr>
              <a:defRPr/>
            </a:pPr>
            <a:fld id="{BA0496DD-8960-4E28-AE87-4DFBD025EC31}" type="slidenum">
              <a:rPr lang="en-US" smtClean="0"/>
              <a:pPr>
                <a:defRPr/>
              </a:pPr>
              <a:t>57</a:t>
            </a:fld>
            <a:endParaRPr lang="en-US"/>
          </a:p>
        </p:txBody>
      </p:sp>
    </p:spTree>
    <p:extLst>
      <p:ext uri="{BB962C8B-B14F-4D97-AF65-F5344CB8AC3E}">
        <p14:creationId xmlns:p14="http://schemas.microsoft.com/office/powerpoint/2010/main" val="1394825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reminders…</a:t>
            </a:r>
            <a:endParaRPr lang="en-US" dirty="0"/>
          </a:p>
        </p:txBody>
      </p:sp>
      <p:sp>
        <p:nvSpPr>
          <p:cNvPr id="4" name="Slide Number Placeholder 3"/>
          <p:cNvSpPr>
            <a:spLocks noGrp="1"/>
          </p:cNvSpPr>
          <p:nvPr>
            <p:ph type="sldNum" sz="quarter" idx="5"/>
          </p:nvPr>
        </p:nvSpPr>
        <p:spPr/>
        <p:txBody>
          <a:bodyPr/>
          <a:lstStyle/>
          <a:p>
            <a:fld id="{8A5E0A4B-16BB-4E6B-9655-016D107B0FF6}" type="slidenum">
              <a:rPr lang="en-US" smtClean="0"/>
              <a:t>58</a:t>
            </a:fld>
            <a:endParaRPr lang="en-US"/>
          </a:p>
        </p:txBody>
      </p:sp>
    </p:spTree>
    <p:extLst>
      <p:ext uri="{BB962C8B-B14F-4D97-AF65-F5344CB8AC3E}">
        <p14:creationId xmlns:p14="http://schemas.microsoft.com/office/powerpoint/2010/main" val="7046924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review some of the common problem.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27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goal is to help LEAs build their local capacity.  Therefore:</a:t>
            </a:r>
          </a:p>
          <a:p>
            <a:endParaRPr lang="en-US" dirty="0"/>
          </a:p>
          <a:p>
            <a:pPr marL="174708" indent="-174708">
              <a:buFont typeface="Arial" panose="020B0604020202020204" pitchFamily="34" charset="0"/>
              <a:buChar char="•"/>
            </a:pPr>
            <a:r>
              <a:rPr lang="en-US" dirty="0"/>
              <a:t>The expectation is for each LEA to resolve all fatal errors by July 12</a:t>
            </a:r>
            <a:r>
              <a:rPr lang="en-US" baseline="30000" dirty="0"/>
              <a:t>th</a:t>
            </a:r>
            <a:r>
              <a:rPr lang="en-US" dirty="0"/>
              <a:t> and Approve by end of July.   </a:t>
            </a:r>
          </a:p>
          <a:p>
            <a:endParaRPr lang="en-US" dirty="0"/>
          </a:p>
          <a:p>
            <a:r>
              <a:rPr lang="en-US" dirty="0"/>
              <a:t>The EOY snapshot reports will generate on</a:t>
            </a:r>
            <a:r>
              <a:rPr lang="en-US" baseline="0" dirty="0"/>
              <a:t> — </a:t>
            </a:r>
            <a:r>
              <a:rPr lang="en-US" b="1" baseline="0" dirty="0"/>
              <a:t>May 7</a:t>
            </a:r>
            <a:r>
              <a:rPr lang="en-US" b="1" baseline="30000" dirty="0"/>
              <a:t>th</a:t>
            </a:r>
            <a:r>
              <a:rPr lang="en-US" b="1" baseline="0" dirty="0"/>
              <a:t>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The EOY error resolution is </a:t>
            </a:r>
            <a:r>
              <a:rPr lang="en-US" baseline="0" dirty="0"/>
              <a:t>— </a:t>
            </a:r>
            <a:r>
              <a:rPr lang="en-US" b="1" baseline="0" dirty="0"/>
              <a:t>July 12</a:t>
            </a:r>
            <a:r>
              <a:rPr lang="en-US" b="1" baseline="30000" dirty="0"/>
              <a:t>th</a:t>
            </a:r>
            <a:r>
              <a:rPr lang="en-US" b="1" baseline="0" dirty="0"/>
              <a:t> </a:t>
            </a:r>
            <a:endParaRPr lang="en-US" baseline="0" dirty="0"/>
          </a:p>
          <a:p>
            <a:pPr defTabSz="931774">
              <a:defRPr/>
            </a:pPr>
            <a:r>
              <a:rPr lang="en-US" dirty="0"/>
              <a:t>The EOY submission window deadline is </a:t>
            </a:r>
            <a:r>
              <a:rPr lang="en-US" baseline="0" dirty="0"/>
              <a:t>— </a:t>
            </a:r>
            <a:r>
              <a:rPr lang="en-US" b="1" baseline="0" dirty="0"/>
              <a:t>July 26</a:t>
            </a:r>
            <a:r>
              <a:rPr lang="en-US" b="1" baseline="30000" dirty="0"/>
              <a:t>th</a:t>
            </a:r>
            <a:r>
              <a:rPr lang="en-US" b="1" baseline="0" dirty="0"/>
              <a:t> </a:t>
            </a:r>
            <a:endParaRPr lang="en-US" baseline="0" dirty="0"/>
          </a:p>
          <a:p>
            <a:r>
              <a:rPr lang="en-US" baseline="0" dirty="0"/>
              <a:t>The FINAL amendment deadline is </a:t>
            </a:r>
            <a:r>
              <a:rPr lang="en-US" b="1" baseline="0" dirty="0"/>
              <a:t>August 16</a:t>
            </a:r>
            <a:r>
              <a:rPr lang="en-US" b="1" baseline="30000" dirty="0"/>
              <a:t>th</a:t>
            </a:r>
            <a:r>
              <a:rPr lang="en-US" b="1" baseline="0" dirty="0"/>
              <a:t> </a:t>
            </a:r>
          </a:p>
          <a:p>
            <a:endParaRPr lang="en-US" baseline="0" dirty="0"/>
          </a:p>
          <a:p>
            <a:r>
              <a:rPr lang="en-US" baseline="0" dirty="0"/>
              <a:t>Also, these dates can change so it is best to check the CDE’s calendar using the link on this slide.</a:t>
            </a:r>
          </a:p>
          <a:p>
            <a:r>
              <a:rPr lang="en-US" baseline="0" dirty="0"/>
              <a:t>Minimize data cleanup in CP.  If you are cleaning data (resolving validation and CDDs) for more than 2 weeks in CALPADS, that is an indication there are local issues that need to be addressed.  CDE will always reconsider the timelines if the system is not performing as expected.</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a:t>
            </a:fld>
            <a:endParaRPr lang="en-US" noProof="0" dirty="0"/>
          </a:p>
        </p:txBody>
      </p:sp>
    </p:spTree>
    <p:extLst>
      <p:ext uri="{BB962C8B-B14F-4D97-AF65-F5344CB8AC3E}">
        <p14:creationId xmlns:p14="http://schemas.microsoft.com/office/powerpoint/2010/main" val="35882946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9091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7124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endParaRPr lang="en-US" baseline="0" dirty="0"/>
          </a:p>
          <a:p>
            <a:pPr marL="228600" indent="-228600" defTabSz="916503">
              <a:buFont typeface="+mj-lt"/>
              <a:buAutoNum type="arabicPeriod"/>
              <a:defRPr/>
            </a:pPr>
            <a:r>
              <a:rPr lang="en-US" baseline="0" dirty="0"/>
              <a:t>Ensure your annual school designation in CARS is done early on to avoid CERT097 fatal certification error.</a:t>
            </a:r>
            <a:endParaRPr lang="en-US" sz="1200" kern="1200" dirty="0">
              <a:solidFill>
                <a:schemeClr val="tx1"/>
              </a:solidFill>
              <a:effectLst/>
              <a:latin typeface="Arial" charset="0"/>
              <a:ea typeface="+mn-ea"/>
              <a:cs typeface="Arial" charset="0"/>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8942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2243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852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ln/>
        </p:spPr>
        <p:txBody>
          <a:bodyPr/>
          <a:lstStyle/>
          <a:p>
            <a:pPr marL="366719" marR="0" lvl="0" indent="-114816"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As part of improving your project management skills, here are some things to consider prior to submitting and certifying EOY…</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8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549">
              <a:defRPr sz="1000">
                <a:solidFill>
                  <a:schemeClr val="tx1"/>
                </a:solidFill>
                <a:latin typeface="Arial" panose="020B0604020202020204" pitchFamily="34" charset="0"/>
                <a:cs typeface="Arial" panose="020B0604020202020204" pitchFamily="34" charset="0"/>
              </a:defRPr>
            </a:lvl1pPr>
            <a:lvl2pPr marL="785332" indent="-302051" defTabSz="1013549">
              <a:defRPr sz="1000">
                <a:solidFill>
                  <a:schemeClr val="tx1"/>
                </a:solidFill>
                <a:latin typeface="Arial" panose="020B0604020202020204" pitchFamily="34" charset="0"/>
                <a:cs typeface="Arial" panose="020B0604020202020204" pitchFamily="34" charset="0"/>
              </a:defRPr>
            </a:lvl2pPr>
            <a:lvl3pPr marL="1208205" indent="-241642" defTabSz="1013549">
              <a:defRPr sz="1000">
                <a:solidFill>
                  <a:schemeClr val="tx1"/>
                </a:solidFill>
                <a:latin typeface="Arial" panose="020B0604020202020204" pitchFamily="34" charset="0"/>
                <a:cs typeface="Arial" panose="020B0604020202020204" pitchFamily="34" charset="0"/>
              </a:defRPr>
            </a:lvl3pPr>
            <a:lvl4pPr marL="1691487" indent="-241642" defTabSz="1013549">
              <a:defRPr sz="1000">
                <a:solidFill>
                  <a:schemeClr val="tx1"/>
                </a:solidFill>
                <a:latin typeface="Arial" panose="020B0604020202020204" pitchFamily="34" charset="0"/>
                <a:cs typeface="Arial" panose="020B0604020202020204" pitchFamily="34" charset="0"/>
              </a:defRPr>
            </a:lvl4pPr>
            <a:lvl5pPr marL="2174767" indent="-241642" defTabSz="1013549">
              <a:defRPr sz="1000">
                <a:solidFill>
                  <a:schemeClr val="tx1"/>
                </a:solidFill>
                <a:latin typeface="Arial" panose="020B0604020202020204" pitchFamily="34" charset="0"/>
                <a:cs typeface="Arial" panose="020B0604020202020204" pitchFamily="34" charset="0"/>
              </a:defRPr>
            </a:lvl5pPr>
            <a:lvl6pPr marL="2658048" indent="-241642" defTabSz="1013549"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3141330" indent="-241642" defTabSz="1013549"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624612" indent="-241642" defTabSz="1013549"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4107893" indent="-241642" defTabSz="1013549"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algn="r" defTabSz="1013549" rtl="0" eaLnBrk="1" fontAlgn="auto" latinLnBrk="0" hangingPunct="1">
              <a:lnSpc>
                <a:spcPct val="100000"/>
              </a:lnSpc>
              <a:spcBef>
                <a:spcPts val="0"/>
              </a:spcBef>
              <a:spcAft>
                <a:spcPts val="0"/>
              </a:spcAft>
              <a:buClrTx/>
              <a:buSzTx/>
              <a:buFontTx/>
              <a:buNone/>
              <a:tabLst/>
              <a:defRPr/>
            </a:pPr>
            <a:fld id="{F07A5487-DE52-4F23-BE2D-E29D5C54433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13549"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77651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68</a:t>
            </a:fld>
            <a:endParaRPr lang="en-US" noProof="0" dirty="0"/>
          </a:p>
        </p:txBody>
      </p:sp>
    </p:spTree>
    <p:extLst>
      <p:ext uri="{BB962C8B-B14F-4D97-AF65-F5344CB8AC3E}">
        <p14:creationId xmlns:p14="http://schemas.microsoft.com/office/powerpoint/2010/main" val="22916731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ln/>
        </p:spPr>
        <p:txBody>
          <a:bodyPr/>
          <a:lstStyle/>
          <a:p>
            <a:pPr marL="373687" indent="-116998">
              <a:buFont typeface="Arial" pitchFamily="34" charset="0"/>
              <a:buChar char="•"/>
              <a:defRPr/>
            </a:pPr>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1228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32806">
              <a:defRPr sz="1000">
                <a:solidFill>
                  <a:schemeClr val="tx1"/>
                </a:solidFill>
                <a:latin typeface="Arial" panose="020B0604020202020204" pitchFamily="34" charset="0"/>
                <a:cs typeface="Arial" panose="020B0604020202020204" pitchFamily="34" charset="0"/>
              </a:defRPr>
            </a:lvl1pPr>
            <a:lvl2pPr marL="800253" indent="-307790" defTabSz="1032806">
              <a:defRPr sz="1000">
                <a:solidFill>
                  <a:schemeClr val="tx1"/>
                </a:solidFill>
                <a:latin typeface="Arial" panose="020B0604020202020204" pitchFamily="34" charset="0"/>
                <a:cs typeface="Arial" panose="020B0604020202020204" pitchFamily="34" charset="0"/>
              </a:defRPr>
            </a:lvl2pPr>
            <a:lvl3pPr marL="1231161" indent="-246233" defTabSz="1032806">
              <a:defRPr sz="1000">
                <a:solidFill>
                  <a:schemeClr val="tx1"/>
                </a:solidFill>
                <a:latin typeface="Arial" panose="020B0604020202020204" pitchFamily="34" charset="0"/>
                <a:cs typeface="Arial" panose="020B0604020202020204" pitchFamily="34" charset="0"/>
              </a:defRPr>
            </a:lvl3pPr>
            <a:lvl4pPr marL="1723625" indent="-246233" defTabSz="1032806">
              <a:defRPr sz="1000">
                <a:solidFill>
                  <a:schemeClr val="tx1"/>
                </a:solidFill>
                <a:latin typeface="Arial" panose="020B0604020202020204" pitchFamily="34" charset="0"/>
                <a:cs typeface="Arial" panose="020B0604020202020204" pitchFamily="34" charset="0"/>
              </a:defRPr>
            </a:lvl4pPr>
            <a:lvl5pPr marL="2216088" indent="-246233" defTabSz="1032806">
              <a:defRPr sz="1000">
                <a:solidFill>
                  <a:schemeClr val="tx1"/>
                </a:solidFill>
                <a:latin typeface="Arial" panose="020B0604020202020204" pitchFamily="34" charset="0"/>
                <a:cs typeface="Arial" panose="020B0604020202020204" pitchFamily="34" charset="0"/>
              </a:defRPr>
            </a:lvl5pPr>
            <a:lvl6pPr marL="2708551" indent="-246233" defTabSz="1032806"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3201015" indent="-246233" defTabSz="1032806"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693480" indent="-246233" defTabSz="1032806"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4185943" indent="-246233" defTabSz="1032806"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fld id="{F07A5487-DE52-4F23-BE2D-E29D5C544337}" type="slidenum">
              <a:rPr lang="en-US" altLang="en-US" sz="1200"/>
              <a:pPr/>
              <a:t>69</a:t>
            </a:fld>
            <a:endParaRPr lang="en-US" altLang="en-US" sz="1200" dirty="0"/>
          </a:p>
        </p:txBody>
      </p:sp>
    </p:spTree>
    <p:extLst>
      <p:ext uri="{BB962C8B-B14F-4D97-AF65-F5344CB8AC3E}">
        <p14:creationId xmlns:p14="http://schemas.microsoft.com/office/powerpoint/2010/main" val="4682481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42938"/>
            <a:ext cx="6191250" cy="3482975"/>
          </a:xfrm>
        </p:spPr>
      </p:sp>
      <p:sp>
        <p:nvSpPr>
          <p:cNvPr id="3" name="Notes Placeholder 2"/>
          <p:cNvSpPr>
            <a:spLocks noGrp="1"/>
          </p:cNvSpPr>
          <p:nvPr>
            <p:ph type="body" idx="1"/>
          </p:nvPr>
        </p:nvSpPr>
        <p:spPr/>
        <p:txBody>
          <a:bodyPr/>
          <a:lstStyle/>
          <a:p>
            <a:r>
              <a:rPr lang="en-US" dirty="0"/>
              <a:t>The</a:t>
            </a:r>
            <a:r>
              <a:rPr lang="en-US" baseline="0" dirty="0"/>
              <a:t> strategy you implement should be made between now and the start of the official submission widow. Consult with the subject area experts, site staff and district admin to determine how best to complete the EOY submission.</a:t>
            </a:r>
            <a:endParaRPr lang="en-US" dirty="0"/>
          </a:p>
        </p:txBody>
      </p:sp>
      <p:sp>
        <p:nvSpPr>
          <p:cNvPr id="4" name="Slide Number Placeholder 3"/>
          <p:cNvSpPr>
            <a:spLocks noGrp="1"/>
          </p:cNvSpPr>
          <p:nvPr>
            <p:ph type="sldNum" sz="quarter" idx="10"/>
          </p:nvPr>
        </p:nvSpPr>
        <p:spPr/>
        <p:txBody>
          <a:bodyPr/>
          <a:lstStyle/>
          <a:p>
            <a:pPr>
              <a:defRPr/>
            </a:pPr>
            <a:fld id="{30A2722D-CA8D-42F3-9721-EBC8A8E15EAC}" type="slidenum">
              <a:rPr lang="en-US" smtClean="0"/>
              <a:pPr>
                <a:defRPr/>
              </a:pPr>
              <a:t>70</a:t>
            </a:fld>
            <a:endParaRPr lang="en-US" dirty="0"/>
          </a:p>
        </p:txBody>
      </p:sp>
    </p:spTree>
    <p:extLst>
      <p:ext uri="{BB962C8B-B14F-4D97-AF65-F5344CB8AC3E}">
        <p14:creationId xmlns:p14="http://schemas.microsoft.com/office/powerpoint/2010/main" val="165328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a:t>
            </a:fld>
            <a:endParaRPr lang="en-US" noProof="0" dirty="0"/>
          </a:p>
        </p:txBody>
      </p:sp>
    </p:spTree>
    <p:extLst>
      <p:ext uri="{BB962C8B-B14F-4D97-AF65-F5344CB8AC3E}">
        <p14:creationId xmlns:p14="http://schemas.microsoft.com/office/powerpoint/2010/main" val="11317766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01675"/>
            <a:ext cx="6080125" cy="3419475"/>
          </a:xfrm>
        </p:spPr>
      </p:sp>
      <p:sp>
        <p:nvSpPr>
          <p:cNvPr id="3" name="Notes Placeholder 2"/>
          <p:cNvSpPr>
            <a:spLocks noGrp="1"/>
          </p:cNvSpPr>
          <p:nvPr>
            <p:ph type="body" idx="1"/>
          </p:nvPr>
        </p:nvSpPr>
        <p:spPr/>
        <p:txBody>
          <a:bodyPr/>
          <a:lstStyle/>
          <a:p>
            <a:pPr defTabSz="933917">
              <a:defRPr/>
            </a:pPr>
            <a:r>
              <a:rPr lang="en-US" dirty="0"/>
              <a:t>Change Cohort Process and reconcile earlier by end of July and work on remaining few at the end because Cohort ends one day prior to the deadline day. Check updated Checklist for information and tips.</a:t>
            </a:r>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71</a:t>
            </a:fld>
            <a:endParaRPr lang="en-US" dirty="0"/>
          </a:p>
        </p:txBody>
      </p:sp>
    </p:spTree>
    <p:extLst>
      <p:ext uri="{BB962C8B-B14F-4D97-AF65-F5344CB8AC3E}">
        <p14:creationId xmlns:p14="http://schemas.microsoft.com/office/powerpoint/2010/main" val="33745907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a:t>
            </a:r>
            <a:r>
              <a:rPr lang="en-US" baseline="0" dirty="0"/>
              <a:t> what data is submitted for EOY and what it is used for both at the state and federal levels.  It also shows what impact it will have if your LEA does not certify EOY.</a:t>
            </a:r>
          </a:p>
          <a:p>
            <a:endParaRPr lang="en-US" baseline="0" dirty="0"/>
          </a:p>
          <a:p>
            <a:r>
              <a:rPr lang="en-US" baseline="0" dirty="0"/>
              <a:t>Reminder </a:t>
            </a:r>
            <a:r>
              <a:rPr lang="mr-IN" baseline="0" dirty="0"/>
              <a:t>–</a:t>
            </a:r>
            <a:r>
              <a:rPr lang="en-US" baseline="0" dirty="0"/>
              <a:t> Please note that your EOY 1 and 3 data submission is the data source for some of the indicators of the Ca. School Dashboard.  Therefore, it is becoming even more critical to complete and certify the EOY submissions on time.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5546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086" fontAlgn="base">
              <a:spcBef>
                <a:spcPct val="0"/>
              </a:spcBef>
              <a:spcAft>
                <a:spcPct val="0"/>
              </a:spcAft>
              <a:defRPr/>
            </a:pPr>
            <a:fld id="{168375C1-7C5C-42A2-80F2-05631BB3764E}" type="slidenum">
              <a:rPr lang="en-US">
                <a:solidFill>
                  <a:srgbClr val="000000"/>
                </a:solidFill>
                <a:latin typeface="Arial" charset="0"/>
                <a:cs typeface="Arial" charset="0"/>
              </a:rPr>
              <a:pPr defTabSz="949086" fontAlgn="base">
                <a:spcBef>
                  <a:spcPct val="0"/>
                </a:spcBef>
                <a:spcAft>
                  <a:spcPct val="0"/>
                </a:spcAft>
                <a:defRPr/>
              </a:pPr>
              <a:t>74</a:t>
            </a:fld>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34022923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342010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take the time to complete our training survey.  Your responses assist in improving our trainings.  </a:t>
            </a:r>
          </a:p>
          <a:p>
            <a:endParaRPr lang="en-US" baseline="0" dirty="0"/>
          </a:p>
          <a:p>
            <a:r>
              <a:rPr lang="en-US" baseline="0" dirty="0"/>
              <a:t>We review these surveys on a regular basis—in fact due to LEAs’ suggestions we have changed our survey, have included more visual aids, and demonstrations in our trainings.</a:t>
            </a:r>
          </a:p>
          <a:p>
            <a:endParaRPr lang="en-US" baseline="0" dirty="0"/>
          </a:p>
          <a:p>
            <a:pPr defTabSz="931774" eaLnBrk="0" fontAlgn="base" hangingPunct="0">
              <a:spcBef>
                <a:spcPct val="30000"/>
              </a:spcBef>
              <a:spcAft>
                <a:spcPct val="0"/>
              </a:spcAft>
              <a:defRPr/>
            </a:pPr>
            <a:r>
              <a:rPr lang="en-US" baseline="0" dirty="0"/>
              <a:t>If you experience any technical difficulty with accessing the survey, please try the alternative long URL:</a:t>
            </a:r>
            <a:endParaRPr lang="en-US" dirty="0"/>
          </a:p>
          <a:p>
            <a:endParaRPr lang="en-US" dirty="0"/>
          </a:p>
          <a:p>
            <a:r>
              <a:rPr lang="en-US" dirty="0"/>
              <a:t>Long URL: https://forms.office.com/Pages/ResponsePage.aspx?id=k1b3XxqV6E2E3dWxsESwNX2FYi3dRZNNt8LpvkF_wmhUNVRLOVBDVkoySE01UTJSRk42VTlaUUFIQi4u</a:t>
            </a:r>
          </a:p>
          <a:p>
            <a:endParaRPr lang="en-US" dirty="0"/>
          </a:p>
          <a:p>
            <a:r>
              <a:rPr lang="en-US" dirty="0"/>
              <a:t>Short URL:</a:t>
            </a:r>
            <a:r>
              <a:rPr lang="en-US" dirty="0">
                <a:latin typeface="Arial" charset="0"/>
              </a:rPr>
              <a:t> </a:t>
            </a:r>
            <a:r>
              <a:rPr lang="en-US" i="1" dirty="0">
                <a:latin typeface="Calibri" pitchFamily="34" charset="0"/>
                <a:hlinkClick r:id="rId3"/>
              </a:rPr>
              <a:t>https://bit.ly/2MXsECg</a:t>
            </a:r>
            <a:endParaRPr lang="en-US" i="1" dirty="0">
              <a:latin typeface="Calibri" pitchFamily="34" charset="0"/>
            </a:endParaRPr>
          </a:p>
          <a:p>
            <a:endParaRPr lang="en-US" i="1" dirty="0">
              <a:latin typeface="Calibri" pitchFamily="34" charset="0"/>
            </a:endParaRPr>
          </a:p>
          <a:p>
            <a:pPr defTabSz="931774" eaLnBrk="0" fontAlgn="base" hangingPunct="0">
              <a:spcBef>
                <a:spcPct val="30000"/>
              </a:spcBef>
              <a:spcAft>
                <a:spcPct val="0"/>
              </a:spcAft>
              <a:defRPr/>
            </a:pPr>
            <a:r>
              <a:rPr lang="en-US" baseline="0" dirty="0"/>
              <a:t>Thank you for providing us the opportunity to evaluate our trainings.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4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the overview of the EOY Submissions and look at what is changing and what is remaining the same.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961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These are the current CALPADS EOY Data Collections and a high level view of the data collected in each.</a:t>
            </a:r>
          </a:p>
          <a:p>
            <a:endParaRPr lang="en-US" altLang="en-US" dirty="0">
              <a:latin typeface="Arial" panose="020B0604020202020204" pitchFamily="34" charset="0"/>
            </a:endParaRPr>
          </a:p>
          <a:p>
            <a:pPr defTabSz="931774" eaLnBrk="0" fontAlgn="base" hangingPunct="0">
              <a:spcBef>
                <a:spcPct val="30000"/>
              </a:spcBef>
              <a:spcAft>
                <a:spcPct val="0"/>
              </a:spcAft>
              <a:defRPr/>
            </a:pPr>
            <a:r>
              <a:rPr lang="en-US" dirty="0"/>
              <a:t>Unlike</a:t>
            </a:r>
            <a:r>
              <a:rPr lang="en-US" baseline="0" dirty="0"/>
              <a:t> Fall 1 and Fall 2, EOY reports on the entire year from 7/1 of prior year to 6/30 of the current year, which means any new students or students who have left during this timeline will be reported.  </a:t>
            </a:r>
          </a:p>
          <a:p>
            <a:pPr defTabSz="931774" eaLnBrk="0" fontAlgn="base" hangingPunct="0">
              <a:spcBef>
                <a:spcPct val="30000"/>
              </a:spcBef>
              <a:spcAft>
                <a:spcPct val="0"/>
              </a:spcAft>
              <a:defRPr/>
            </a:pPr>
            <a:endParaRPr lang="en-US" baseline="0" dirty="0"/>
          </a:p>
          <a:p>
            <a:pPr defTabSz="931774" eaLnBrk="0" fontAlgn="base" hangingPunct="0">
              <a:spcBef>
                <a:spcPct val="30000"/>
              </a:spcBef>
              <a:spcAft>
                <a:spcPct val="0"/>
              </a:spcAft>
              <a:defRPr/>
            </a:pPr>
            <a:r>
              <a:rPr lang="en-US" baseline="0" dirty="0"/>
              <a:t>Participant reads slide on their own</a:t>
            </a:r>
          </a:p>
          <a:p>
            <a:pPr defTabSz="931774" eaLnBrk="0" fontAlgn="base" hangingPunct="0">
              <a:spcBef>
                <a:spcPct val="30000"/>
              </a:spcBef>
              <a:spcAft>
                <a:spcPct val="0"/>
              </a:spcAft>
              <a:defRPr/>
            </a:pPr>
            <a:endParaRPr lang="en-US" baseline="0" dirty="0"/>
          </a:p>
          <a:p>
            <a:pPr defTabSz="931774" eaLnBrk="0" fontAlgn="base" hangingPunct="0">
              <a:spcBef>
                <a:spcPct val="30000"/>
              </a:spcBef>
              <a:spcAft>
                <a:spcPct val="0"/>
              </a:spcAft>
              <a:defRPr/>
            </a:pPr>
            <a:r>
              <a:rPr lang="en-US" baseline="0" dirty="0"/>
              <a:t>Notes:</a:t>
            </a:r>
          </a:p>
          <a:p>
            <a:pPr defTabSz="931774" eaLnBrk="0" fontAlgn="base" hangingPunct="0">
              <a:spcBef>
                <a:spcPct val="30000"/>
              </a:spcBef>
              <a:spcAft>
                <a:spcPct val="0"/>
              </a:spcAft>
              <a:defRPr/>
            </a:pPr>
            <a:endParaRPr lang="en-US" dirty="0">
              <a:solidFill>
                <a:schemeClr val="tx1">
                  <a:lumMod val="50000"/>
                </a:schemeClr>
              </a:solidFill>
            </a:endParaRPr>
          </a:p>
          <a:p>
            <a:pPr defTabSz="931774" eaLnBrk="0" fontAlgn="base" hangingPunct="0">
              <a:spcBef>
                <a:spcPct val="30000"/>
              </a:spcBef>
              <a:spcAft>
                <a:spcPct val="0"/>
              </a:spcAft>
              <a:defRPr/>
            </a:pPr>
            <a:r>
              <a:rPr lang="en-US" dirty="0">
                <a:solidFill>
                  <a:schemeClr val="tx1">
                    <a:lumMod val="50000"/>
                  </a:schemeClr>
                </a:solidFill>
              </a:rPr>
              <a:t>Student Enrollment (SENR) and Student Information (SINF) must be up-to-date in CALPADS before uploading EOY files.</a:t>
            </a:r>
          </a:p>
          <a:p>
            <a:pPr defTabSz="931774" eaLnBrk="0" fontAlgn="base" hangingPunct="0">
              <a:spcBef>
                <a:spcPct val="30000"/>
              </a:spcBef>
              <a:spcAft>
                <a:spcPct val="0"/>
              </a:spcAft>
              <a:defRPr/>
            </a:pPr>
            <a:endParaRPr lang="en-US" dirty="0">
              <a:solidFill>
                <a:schemeClr val="tx1">
                  <a:lumMod val="50000"/>
                </a:schemeClr>
              </a:solidFill>
            </a:endParaRPr>
          </a:p>
          <a:p>
            <a:pPr defTabSz="931774" eaLnBrk="0" fontAlgn="base" hangingPunct="0">
              <a:spcBef>
                <a:spcPct val="30000"/>
              </a:spcBef>
              <a:spcAft>
                <a:spcPct val="0"/>
              </a:spcAft>
              <a:defRPr/>
            </a:pPr>
            <a:r>
              <a:rPr lang="en-US" dirty="0">
                <a:solidFill>
                  <a:srgbClr val="C00000"/>
                </a:solidFill>
              </a:rPr>
              <a:t>For EOY-1, do not submit staff assignment or SASS. It is not used in EOY reporting.  It may cause a problem with Fall 2 staff assignment data if replaced.</a:t>
            </a:r>
            <a:endParaRPr lang="en-US" dirty="0">
              <a:solidFill>
                <a:schemeClr val="tx1">
                  <a:lumMod val="50000"/>
                </a:schemeClr>
              </a:solidFill>
            </a:endParaRPr>
          </a:p>
          <a:p>
            <a:endParaRPr lang="en-US" dirty="0"/>
          </a:p>
        </p:txBody>
      </p:sp>
      <p:sp>
        <p:nvSpPr>
          <p:cNvPr id="4" name="Slide Number Placeholder 3"/>
          <p:cNvSpPr>
            <a:spLocks noGrp="1"/>
          </p:cNvSpPr>
          <p:nvPr>
            <p:ph type="sldNum" sz="quarter" idx="5"/>
          </p:nvPr>
        </p:nvSpPr>
        <p:spPr/>
        <p:txBody>
          <a:bodyPr/>
          <a:lstStyle/>
          <a:p>
            <a:pPr>
              <a:defRPr/>
            </a:pPr>
            <a:fld id="{BA0496DD-8960-4E28-AE87-4DFBD025EC31}" type="slidenum">
              <a:rPr lang="en-US" smtClean="0"/>
              <a:pPr>
                <a:defRPr/>
              </a:pPr>
              <a:t>9</a:t>
            </a:fld>
            <a:endParaRPr lang="en-US"/>
          </a:p>
        </p:txBody>
      </p:sp>
    </p:spTree>
    <p:extLst>
      <p:ext uri="{BB962C8B-B14F-4D97-AF65-F5344CB8AC3E}">
        <p14:creationId xmlns:p14="http://schemas.microsoft.com/office/powerpoint/2010/main" val="3788856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4990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005550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4664282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9351242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647092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2132926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5369942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5823862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333914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956690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1239141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485676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694437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5429533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5124455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7591898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479503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endParaRPr lang="en-US" noProof="0" dirty="0"/>
          </a:p>
        </p:txBody>
      </p:sp>
    </p:spTree>
    <p:extLst>
      <p:ext uri="{BB962C8B-B14F-4D97-AF65-F5344CB8AC3E}">
        <p14:creationId xmlns:p14="http://schemas.microsoft.com/office/powerpoint/2010/main" val="38256286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503784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0789427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701250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00447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endParaRPr lang="en-US" noProof="0" dirty="0"/>
          </a:p>
        </p:txBody>
      </p:sp>
    </p:spTree>
    <p:extLst>
      <p:ext uri="{BB962C8B-B14F-4D97-AF65-F5344CB8AC3E}">
        <p14:creationId xmlns:p14="http://schemas.microsoft.com/office/powerpoint/2010/main" val="3183868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8419005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923988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1665248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212476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2016277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90818798"/>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8527347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835963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1604538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6476555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21741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4143398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6062905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9241446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0934149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601414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6874001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3767186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5927673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609235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3803014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748759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2233927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238779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0041232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74240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360767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endParaRPr lang="en-US" noProof="0" dirty="0"/>
          </a:p>
        </p:txBody>
      </p:sp>
    </p:spTree>
    <p:extLst>
      <p:ext uri="{BB962C8B-B14F-4D97-AF65-F5344CB8AC3E}">
        <p14:creationId xmlns:p14="http://schemas.microsoft.com/office/powerpoint/2010/main" val="10964394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682416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7748110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059942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4128339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2798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1826376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335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9580905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24317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180986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3559210489"/>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584421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418410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185756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8076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63137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322923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14331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3854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36028094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4811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5750432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0031116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654361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19967573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1424260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3083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2383967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38448265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4565386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9328406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2838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126971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039163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369600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0240231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endParaRPr lang="en-US" noProof="0" dirty="0"/>
          </a:p>
        </p:txBody>
      </p:sp>
    </p:spTree>
    <p:extLst>
      <p:ext uri="{BB962C8B-B14F-4D97-AF65-F5344CB8AC3E}">
        <p14:creationId xmlns:p14="http://schemas.microsoft.com/office/powerpoint/2010/main" val="361919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2266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8509191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1178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79138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63778818"/>
      </p:ext>
    </p:extLst>
  </p:cSld>
  <p:clrMapOvr>
    <a:overrideClrMapping bg1="lt1" tx1="dk1" bg2="lt2" tx2="dk2" accent1="accent1" accent2="accent2" accent3="accent3" accent4="accent4" accent5="accent5" accent6="accent6" hlink="hlink" folHlink="folHlink"/>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6910186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52224695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472857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1419634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46010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212319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673163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16203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endParaRPr lang="en-US" noProof="0" dirty="0"/>
          </a:p>
        </p:txBody>
      </p:sp>
    </p:spTree>
    <p:extLst>
      <p:ext uri="{BB962C8B-B14F-4D97-AF65-F5344CB8AC3E}">
        <p14:creationId xmlns:p14="http://schemas.microsoft.com/office/powerpoint/2010/main" val="390947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078319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2405460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 Advanced Reporting and Certification v1.1 May 1, 2024</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962507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824582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2939294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p>
        </p:txBody>
      </p:sp>
    </p:spTree>
    <p:extLst>
      <p:ext uri="{BB962C8B-B14F-4D97-AF65-F5344CB8AC3E}">
        <p14:creationId xmlns:p14="http://schemas.microsoft.com/office/powerpoint/2010/main" val="16364982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8733077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0845752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189207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20448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4427807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9141466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53410865"/>
      </p:ext>
    </p:extLst>
  </p:cSld>
  <p:clrMapOvr>
    <a:overrideClrMapping bg1="lt1" tx1="dk1" bg2="lt2" tx2="dk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1,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0668739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393935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57104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6890396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6387623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1,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1793592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1,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9247659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363966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2343910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4191279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5796531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1361816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122132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165436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 Advanced Reporting and Certification v1.1 May 1,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132061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283353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2627262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1256047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707896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750706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p>
        </p:txBody>
      </p:sp>
    </p:spTree>
    <p:extLst>
      <p:ext uri="{BB962C8B-B14F-4D97-AF65-F5344CB8AC3E}">
        <p14:creationId xmlns:p14="http://schemas.microsoft.com/office/powerpoint/2010/main" val="158330760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0033786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421873419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 Advanced Reporting and Certification v1.1 May 1, 2024</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9353673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 Advanced Reporting and Certification v1.1 May 1, 2024</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99538743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1906447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863792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870089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023236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36630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endParaRPr lang="en-US" noProof="0" dirty="0"/>
          </a:p>
        </p:txBody>
      </p:sp>
    </p:spTree>
    <p:extLst>
      <p:ext uri="{BB962C8B-B14F-4D97-AF65-F5344CB8AC3E}">
        <p14:creationId xmlns:p14="http://schemas.microsoft.com/office/powerpoint/2010/main" val="3246202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5598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734568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endParaRPr lang="en-US" noProof="0" dirty="0"/>
          </a:p>
        </p:txBody>
      </p:sp>
    </p:spTree>
    <p:extLst>
      <p:ext uri="{BB962C8B-B14F-4D97-AF65-F5344CB8AC3E}">
        <p14:creationId xmlns:p14="http://schemas.microsoft.com/office/powerpoint/2010/main" val="4113460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242967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blipFill>
          <a:blip r:embed="rId2"/>
          <a:stretch>
            <a:fillRect/>
          </a:stretch>
        </a:blip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86496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11B520B1-6943-4489-92FF-75F2493CCD07}"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n-US"/>
              <a:t>EOY - Advanced Reporting and Certification v1.1 May 1, 2024</a:t>
            </a:r>
          </a:p>
        </p:txBody>
      </p:sp>
    </p:spTree>
    <p:extLst>
      <p:ext uri="{BB962C8B-B14F-4D97-AF65-F5344CB8AC3E}">
        <p14:creationId xmlns:p14="http://schemas.microsoft.com/office/powerpoint/2010/main" val="108027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EOY - Advanced Reporting and Certification v1.1 May 1, 2024</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16957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49080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pPr>
              <a:defRPr/>
            </a:pPr>
            <a:r>
              <a:rPr lang="en-US"/>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4948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51754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175" y="819311"/>
            <a:ext cx="12185825" cy="5967252"/>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4060026357"/>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n-US"/>
              <a:t>EOY - Advanced Reporting and Certification v1.1 May 1,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486948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34944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226009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671068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 Advanced Reporting and Certification v1.1 May 1,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366226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D3D46EFB-0A64-4653-9A20-9EFEB001D985}" type="slidenum">
              <a:rPr lang="en-US" smtClean="0"/>
              <a:pPr>
                <a:defRPr/>
              </a:pPr>
              <a:t>‹#›</a:t>
            </a:fld>
            <a:endParaRPr lang="en-US"/>
          </a:p>
        </p:txBody>
      </p:sp>
    </p:spTree>
    <p:extLst>
      <p:ext uri="{BB962C8B-B14F-4D97-AF65-F5344CB8AC3E}">
        <p14:creationId xmlns:p14="http://schemas.microsoft.com/office/powerpoint/2010/main" val="666413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n-US"/>
              <a:t>EOY - Advanced Reporting and Certification v1.1 May 1, 2024</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09EA43A2-B4E3-403D-B646-A570092A65D2}" type="slidenum">
              <a:rPr lang="en-US" smtClean="0"/>
              <a:pPr>
                <a:defRPr/>
              </a:pPr>
              <a:t>‹#›</a:t>
            </a:fld>
            <a:endParaRPr lang="en-US"/>
          </a:p>
        </p:txBody>
      </p:sp>
    </p:spTree>
    <p:extLst>
      <p:ext uri="{BB962C8B-B14F-4D97-AF65-F5344CB8AC3E}">
        <p14:creationId xmlns:p14="http://schemas.microsoft.com/office/powerpoint/2010/main" val="547559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pPr>
              <a:defRPr/>
            </a:pPr>
            <a:r>
              <a:rPr lang="en-US"/>
              <a:t>EOY - Advanced Reporting and Certification v1.1 May 1, 2024</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pPr>
              <a:defRPr/>
            </a:pPr>
            <a:fld id="{49BEC4F1-57D4-4D09-8107-BE29184386AC}" type="slidenum">
              <a:rPr lang="en-US" smtClean="0"/>
              <a:pPr>
                <a:defRPr/>
              </a:pPr>
              <a:t>‹#›</a:t>
            </a:fld>
            <a:endParaRPr lang="en-US"/>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7683129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97887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 Advanced Reporting and Certification v1.1 May 1,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1642267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363053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0400736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 Advanced Reporting and Certification v1.1 May 1,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4465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800816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BB4C87F9-946B-4B3C-9482-D9DBAFCB5320}" type="slidenum">
              <a:rPr lang="en-US" smtClean="0"/>
              <a:pPr>
                <a:defRPr/>
              </a:pPr>
              <a:t>‹#›</a:t>
            </a:fld>
            <a:endParaRPr lang="en-US"/>
          </a:p>
        </p:txBody>
      </p:sp>
    </p:spTree>
    <p:extLst>
      <p:ext uri="{BB962C8B-B14F-4D97-AF65-F5344CB8AC3E}">
        <p14:creationId xmlns:p14="http://schemas.microsoft.com/office/powerpoint/2010/main" val="22792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pPr>
              <a:defRPr/>
            </a:pPr>
            <a:r>
              <a:rPr lang="en-US"/>
              <a:t>EOY - Advanced Reporting and Certification v1.1 May 1, 2024</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pPr>
              <a:defRPr/>
            </a:pPr>
            <a:fld id="{D5449987-D549-4136-9617-497F91F4508D}" type="slidenum">
              <a:rPr lang="en-US" smtClean="0"/>
              <a:pPr>
                <a:defRPr/>
              </a:pPr>
              <a:t>‹#›</a:t>
            </a:fld>
            <a:endParaRPr lang="en-US"/>
          </a:p>
        </p:txBody>
      </p:sp>
    </p:spTree>
    <p:extLst>
      <p:ext uri="{BB962C8B-B14F-4D97-AF65-F5344CB8AC3E}">
        <p14:creationId xmlns:p14="http://schemas.microsoft.com/office/powerpoint/2010/main" val="4069502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07716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 Advanced Reporting and Certification v1.1 May 1, 2024</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671482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 Advanced Reporting and Certification v1.1 May 1, 2024</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9975202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6485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9CE8E97C-5F26-4DDC-8BC2-BF823C37AC35}"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n-US"/>
              <a:t>EOY - Advanced Reporting and Certification v1.1 May 1, 2024</a:t>
            </a:r>
          </a:p>
        </p:txBody>
      </p:sp>
    </p:spTree>
    <p:extLst>
      <p:ext uri="{BB962C8B-B14F-4D97-AF65-F5344CB8AC3E}">
        <p14:creationId xmlns:p14="http://schemas.microsoft.com/office/powerpoint/2010/main" val="193310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AF90469F-BED0-4277-9EE9-74AE5DC0FCC3}"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EOY - Advanced Reporting and Certification v1.1 May 1,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67451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5DDD43CB-BE3B-4B9F-8E63-743213D1AF5C}"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EOY - Advanced Reporting and Certification v1.1 May 1, 2024</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302267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Diagonal Stripe 1">
            <a:extLst>
              <a:ext uri="{FF2B5EF4-FFF2-40B4-BE49-F238E27FC236}">
                <a16:creationId xmlns:a16="http://schemas.microsoft.com/office/drawing/2014/main" id="{134788FD-2278-B148-9AD2-BDD956624149}"/>
              </a:ext>
            </a:extLst>
          </p:cNvPr>
          <p:cNvSpPr/>
          <p:nvPr userDrawn="1"/>
        </p:nvSpPr>
        <p:spPr bwMode="auto">
          <a:xfrm>
            <a:off x="-4483" y="0"/>
            <a:ext cx="6890498" cy="6866969"/>
          </a:xfrm>
          <a:prstGeom prst="diagStrip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11" name="Rectangle 9"/>
          <p:cNvSpPr>
            <a:spLocks noGrp="1" noChangeArrowheads="1"/>
          </p:cNvSpPr>
          <p:nvPr>
            <p:ph type="dt" sz="quarter" idx="10"/>
          </p:nvPr>
        </p:nvSpPr>
        <p:spPr>
          <a:xfrm>
            <a:off x="1219202" y="6172203"/>
            <a:ext cx="2840567" cy="474663"/>
          </a:xfrm>
          <a:prstGeom prst="rect">
            <a:avLst/>
          </a:prstGeom>
        </p:spPr>
        <p:txBody>
          <a:bodyPr/>
          <a:lstStyle>
            <a:lvl1pPr>
              <a:defRPr sz="1400">
                <a:solidFill>
                  <a:schemeClr val="bg1"/>
                </a:solidFill>
              </a:defRPr>
            </a:lvl1pPr>
          </a:lstStyle>
          <a:p>
            <a:pPr>
              <a:defRPr/>
            </a:pPr>
            <a:endParaRPr lang="en-US"/>
          </a:p>
        </p:txBody>
      </p:sp>
      <p:sp>
        <p:nvSpPr>
          <p:cNvPr id="12" name="Rectangle 10"/>
          <p:cNvSpPr>
            <a:spLocks noGrp="1" noChangeArrowheads="1"/>
          </p:cNvSpPr>
          <p:nvPr>
            <p:ph type="ftr" sz="quarter" idx="11"/>
          </p:nvPr>
        </p:nvSpPr>
        <p:spPr>
          <a:xfrm>
            <a:off x="4368800" y="6248403"/>
            <a:ext cx="7215717" cy="474663"/>
          </a:xfrm>
        </p:spPr>
        <p:txBody>
          <a:bodyPr/>
          <a:lstStyle>
            <a:lvl1pPr>
              <a:defRPr/>
            </a:lvl1pPr>
          </a:lstStyle>
          <a:p>
            <a:pPr>
              <a:defRPr/>
            </a:pPr>
            <a:r>
              <a:rPr lang="en-US"/>
              <a:t>EOY - Advanced Reporting and Certification v1.1 May 1, 2024</a:t>
            </a:r>
          </a:p>
        </p:txBody>
      </p:sp>
      <p:pic>
        <p:nvPicPr>
          <p:cNvPr id="14" name="Picture 13">
            <a:extLst>
              <a:ext uri="{FF2B5EF4-FFF2-40B4-BE49-F238E27FC236}">
                <a16:creationId xmlns:a16="http://schemas.microsoft.com/office/drawing/2014/main" id="{1781A1E3-B06F-D54D-8FBB-8C8D3C4FF9F6}"/>
              </a:ext>
            </a:extLst>
          </p:cNvPr>
          <p:cNvPicPr>
            <a:picLocks noChangeAspect="1"/>
          </p:cNvPicPr>
          <p:nvPr userDrawn="1"/>
        </p:nvPicPr>
        <p:blipFill>
          <a:blip r:embed="rId2"/>
          <a:stretch>
            <a:fillRect/>
          </a:stretch>
        </p:blipFill>
        <p:spPr>
          <a:xfrm>
            <a:off x="11143592" y="53829"/>
            <a:ext cx="864730" cy="853044"/>
          </a:xfrm>
          <a:prstGeom prst="rect">
            <a:avLst/>
          </a:prstGeom>
        </p:spPr>
      </p:pic>
      <p:pic>
        <p:nvPicPr>
          <p:cNvPr id="15" name="Picture 14">
            <a:extLst>
              <a:ext uri="{FF2B5EF4-FFF2-40B4-BE49-F238E27FC236}">
                <a16:creationId xmlns:a16="http://schemas.microsoft.com/office/drawing/2014/main" id="{BE7275B3-1651-2949-AB93-D592E171D060}"/>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43000"/>
                    </a14:imgEffect>
                  </a14:imgLayer>
                </a14:imgProps>
              </a:ext>
              <a:ext uri="{28A0092B-C50C-407E-A947-70E740481C1C}">
                <a14:useLocalDpi xmlns:a14="http://schemas.microsoft.com/office/drawing/2010/main"/>
              </a:ext>
            </a:extLst>
          </a:blip>
          <a:stretch>
            <a:fillRect/>
          </a:stretch>
        </p:blipFill>
        <p:spPr>
          <a:xfrm>
            <a:off x="6886016" y="53829"/>
            <a:ext cx="4041835" cy="899424"/>
          </a:xfrm>
          <a:prstGeom prst="rect">
            <a:avLst/>
          </a:prstGeom>
        </p:spPr>
      </p:pic>
      <p:sp>
        <p:nvSpPr>
          <p:cNvPr id="18" name="AutoShape 12">
            <a:extLst>
              <a:ext uri="{FF2B5EF4-FFF2-40B4-BE49-F238E27FC236}">
                <a16:creationId xmlns:a16="http://schemas.microsoft.com/office/drawing/2014/main" id="{8ACA714C-2E83-7645-B0D6-AA89F693BAAC}"/>
              </a:ext>
            </a:extLst>
          </p:cNvPr>
          <p:cNvSpPr>
            <a:spLocks noGrp="1" noChangeArrowheads="1"/>
          </p:cNvSpPr>
          <p:nvPr>
            <p:ph type="ctrTitle" sz="quarter" hasCustomPrompt="1"/>
          </p:nvPr>
        </p:nvSpPr>
        <p:spPr>
          <a:xfrm>
            <a:off x="5410201" y="1464562"/>
            <a:ext cx="6172200" cy="1425222"/>
          </a:xfrm>
          <a:prstGeom prst="roundRect">
            <a:avLst>
              <a:gd name="adj" fmla="val 50000"/>
            </a:avLst>
          </a:prstGeom>
        </p:spPr>
        <p:txBody>
          <a:bodyPr anchor="ctr"/>
          <a:lstStyle>
            <a:lvl1pPr algn="ctr">
              <a:defRPr sz="2800">
                <a:solidFill>
                  <a:schemeClr val="tx1"/>
                </a:solidFill>
                <a:latin typeface="+mj-lt"/>
                <a:cs typeface="Cordia New" panose="020B0304020202020204" pitchFamily="34" charset="-34"/>
              </a:defRPr>
            </a:lvl1pPr>
          </a:lstStyle>
          <a:p>
            <a:r>
              <a:rPr lang="en-US" dirty="0"/>
              <a:t>Click to edit Master </a:t>
            </a:r>
            <a:br>
              <a:rPr lang="en-US" dirty="0"/>
            </a:br>
            <a:r>
              <a:rPr lang="en-US" dirty="0"/>
              <a:t>title style</a:t>
            </a:r>
          </a:p>
        </p:txBody>
      </p:sp>
      <p:sp>
        <p:nvSpPr>
          <p:cNvPr id="19" name="Diagonal Stripe 18">
            <a:extLst>
              <a:ext uri="{FF2B5EF4-FFF2-40B4-BE49-F238E27FC236}">
                <a16:creationId xmlns:a16="http://schemas.microsoft.com/office/drawing/2014/main" id="{6B143BDE-8850-2945-8B0F-7B92A6A84305}"/>
              </a:ext>
            </a:extLst>
          </p:cNvPr>
          <p:cNvSpPr/>
          <p:nvPr userDrawn="1"/>
        </p:nvSpPr>
        <p:spPr bwMode="auto">
          <a:xfrm>
            <a:off x="-6725" y="0"/>
            <a:ext cx="6890500" cy="3200060"/>
          </a:xfrm>
          <a:prstGeom prst="diagStripe">
            <a:avLst/>
          </a:prstGeom>
          <a:solidFill>
            <a:srgbClr val="4CAFE0">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1" name="Diagonal Stripe 20">
            <a:extLst>
              <a:ext uri="{FF2B5EF4-FFF2-40B4-BE49-F238E27FC236}">
                <a16:creationId xmlns:a16="http://schemas.microsoft.com/office/drawing/2014/main" id="{93EC5C30-9C29-6640-BE1B-83B09C68DE5F}"/>
              </a:ext>
            </a:extLst>
          </p:cNvPr>
          <p:cNvSpPr/>
          <p:nvPr userDrawn="1"/>
        </p:nvSpPr>
        <p:spPr bwMode="auto">
          <a:xfrm>
            <a:off x="-6725" y="3744750"/>
            <a:ext cx="12198725" cy="3122220"/>
          </a:xfrm>
          <a:prstGeom prst="diagStripe">
            <a:avLst/>
          </a:prstGeom>
          <a:gradFill>
            <a:gsLst>
              <a:gs pos="0">
                <a:schemeClr val="accent5">
                  <a:alpha val="0"/>
                  <a:lumMod val="0"/>
                  <a:lumOff val="100000"/>
                </a:schemeClr>
              </a:gs>
              <a:gs pos="100000">
                <a:srgbClr val="FFA50C"/>
              </a:gs>
            </a:gsLst>
            <a:path path="circle">
              <a:fillToRect l="50000" t="-80000" r="50000" b="18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cs typeface="Arial" charset="0"/>
            </a:endParaRPr>
          </a:p>
        </p:txBody>
      </p:sp>
      <p:sp>
        <p:nvSpPr>
          <p:cNvPr id="249864" name="Rectangle 8"/>
          <p:cNvSpPr>
            <a:spLocks noGrp="1" noChangeArrowheads="1"/>
          </p:cNvSpPr>
          <p:nvPr>
            <p:ph type="subTitle" idx="1"/>
          </p:nvPr>
        </p:nvSpPr>
        <p:spPr>
          <a:xfrm>
            <a:off x="5789611" y="3630445"/>
            <a:ext cx="5350933" cy="1447801"/>
          </a:xfrm>
        </p:spPr>
        <p:txBody>
          <a:bodyPr anchor="b"/>
          <a:lstStyle>
            <a:lvl1pPr marL="0" indent="0">
              <a:buFont typeface="Wingdings" pitchFamily="2" charset="2"/>
              <a:buNone/>
              <a:defRPr>
                <a:solidFill>
                  <a:srgbClr val="663300"/>
                </a:solidFill>
              </a:defRPr>
            </a:lvl1pPr>
          </a:lstStyle>
          <a:p>
            <a:r>
              <a:rPr lang="en-US" dirty="0"/>
              <a:t>Click to edit Master subtitle style</a:t>
            </a:r>
          </a:p>
        </p:txBody>
      </p:sp>
    </p:spTree>
    <p:extLst>
      <p:ext uri="{BB962C8B-B14F-4D97-AF65-F5344CB8AC3E}">
        <p14:creationId xmlns:p14="http://schemas.microsoft.com/office/powerpoint/2010/main" val="126468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784651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72499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377295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endParaRPr lang="en-US" noProof="0" dirty="0"/>
          </a:p>
        </p:txBody>
      </p:sp>
    </p:spTree>
    <p:extLst>
      <p:ext uri="{BB962C8B-B14F-4D97-AF65-F5344CB8AC3E}">
        <p14:creationId xmlns:p14="http://schemas.microsoft.com/office/powerpoint/2010/main" val="3800621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268026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742232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9806343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3317654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2596805414"/>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42844595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174917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0987995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279690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431480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260800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5466978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1268444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740332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4745310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2417795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9206417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04870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4144796435"/>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8804426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3586479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22757333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5906369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541652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endParaRPr lang="en-US" noProof="0" dirty="0"/>
          </a:p>
        </p:txBody>
      </p:sp>
    </p:spTree>
    <p:extLst>
      <p:ext uri="{BB962C8B-B14F-4D97-AF65-F5344CB8AC3E}">
        <p14:creationId xmlns:p14="http://schemas.microsoft.com/office/powerpoint/2010/main" val="34957735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276588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0552398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1803112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576346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349723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 Advanced Reporting and Certification v1.1 May 1, 2024</a:t>
            </a:r>
            <a:endParaRPr lang="en-US" noProof="0" dirty="0"/>
          </a:p>
        </p:txBody>
      </p:sp>
    </p:spTree>
    <p:extLst>
      <p:ext uri="{BB962C8B-B14F-4D97-AF65-F5344CB8AC3E}">
        <p14:creationId xmlns:p14="http://schemas.microsoft.com/office/powerpoint/2010/main" val="38028372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 Advanced Reporting and Certification v1.1 May 1, 2024</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762143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5461888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6415552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41189342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3137878737"/>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8182218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233232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0556110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09917995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slideLayout" Target="../slideLayouts/slideLayout79.xml"/><Relationship Id="rId55" Type="http://schemas.openxmlformats.org/officeDocument/2006/relationships/slideLayout" Target="../slideLayouts/slideLayout84.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9" Type="http://schemas.openxmlformats.org/officeDocument/2006/relationships/slideLayout" Target="../slideLayouts/slideLayout58.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3" Type="http://schemas.openxmlformats.org/officeDocument/2006/relationships/slideLayout" Target="../slideLayouts/slideLayout82.xml"/><Relationship Id="rId58" Type="http://schemas.openxmlformats.org/officeDocument/2006/relationships/slideLayout" Target="../slideLayouts/slideLayout87.xml"/><Relationship Id="rId5" Type="http://schemas.openxmlformats.org/officeDocument/2006/relationships/slideLayout" Target="../slideLayouts/slideLayout34.xml"/><Relationship Id="rId61" Type="http://schemas.openxmlformats.org/officeDocument/2006/relationships/image" Target="../media/image2.png"/><Relationship Id="rId19" Type="http://schemas.openxmlformats.org/officeDocument/2006/relationships/slideLayout" Target="../slideLayouts/slideLayout4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slideLayout" Target="../slideLayouts/slideLayout77.xml"/><Relationship Id="rId56" Type="http://schemas.openxmlformats.org/officeDocument/2006/relationships/slideLayout" Target="../slideLayouts/slideLayout85.xml"/><Relationship Id="rId8" Type="http://schemas.openxmlformats.org/officeDocument/2006/relationships/slideLayout" Target="../slideLayouts/slideLayout37.xml"/><Relationship Id="rId51" Type="http://schemas.openxmlformats.org/officeDocument/2006/relationships/slideLayout" Target="../slideLayouts/slideLayout80.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59" Type="http://schemas.openxmlformats.org/officeDocument/2006/relationships/theme" Target="../theme/theme2.xml"/><Relationship Id="rId20" Type="http://schemas.openxmlformats.org/officeDocument/2006/relationships/slideLayout" Target="../slideLayouts/slideLayout49.xml"/><Relationship Id="rId41" Type="http://schemas.openxmlformats.org/officeDocument/2006/relationships/slideLayout" Target="../slideLayouts/slideLayout70.xml"/><Relationship Id="rId54" Type="http://schemas.openxmlformats.org/officeDocument/2006/relationships/slideLayout" Target="../slideLayouts/slideLayout83.xml"/><Relationship Id="rId62" Type="http://schemas.openxmlformats.org/officeDocument/2006/relationships/image" Target="../media/image3.svg"/><Relationship Id="rId1" Type="http://schemas.openxmlformats.org/officeDocument/2006/relationships/slideLayout" Target="../slideLayouts/slideLayout30.xml"/><Relationship Id="rId6" Type="http://schemas.openxmlformats.org/officeDocument/2006/relationships/slideLayout" Target="../slideLayouts/slideLayout35.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slideLayout" Target="../slideLayouts/slideLayout78.xml"/><Relationship Id="rId57" Type="http://schemas.openxmlformats.org/officeDocument/2006/relationships/slideLayout" Target="../slideLayouts/slideLayout86.xml"/><Relationship Id="rId10" Type="http://schemas.openxmlformats.org/officeDocument/2006/relationships/slideLayout" Target="../slideLayouts/slideLayout39.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52" Type="http://schemas.openxmlformats.org/officeDocument/2006/relationships/slideLayout" Target="../slideLayouts/slideLayout81.xml"/><Relationship Id="rId60" Type="http://schemas.openxmlformats.org/officeDocument/2006/relationships/image" Target="../media/image1.png"/><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3.sv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image" Target="../media/image2.png"/><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image" Target="../media/image1.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theme" Target="../theme/theme3.xml"/><Relationship Id="rId8"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34" Type="http://schemas.openxmlformats.org/officeDocument/2006/relationships/image" Target="../media/image3.svg"/><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33" Type="http://schemas.openxmlformats.org/officeDocument/2006/relationships/image" Target="../media/image2.png"/><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32" Type="http://schemas.openxmlformats.org/officeDocument/2006/relationships/image" Target="../media/image1.png"/><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31" Type="http://schemas.openxmlformats.org/officeDocument/2006/relationships/theme" Target="../theme/theme4.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slideLayout" Target="../slideLayouts/slideLayout146.xml"/><Relationship Id="rId8" Type="http://schemas.openxmlformats.org/officeDocument/2006/relationships/slideLayout" Target="../slideLayouts/slideLayout12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39" Type="http://schemas.openxmlformats.org/officeDocument/2006/relationships/slideLayout" Target="../slideLayouts/slideLayout185.xml"/><Relationship Id="rId21" Type="http://schemas.openxmlformats.org/officeDocument/2006/relationships/slideLayout" Target="../slideLayouts/slideLayout167.xml"/><Relationship Id="rId34" Type="http://schemas.openxmlformats.org/officeDocument/2006/relationships/slideLayout" Target="../slideLayouts/slideLayout180.xml"/><Relationship Id="rId42" Type="http://schemas.openxmlformats.org/officeDocument/2006/relationships/slideLayout" Target="../slideLayouts/slideLayout188.xml"/><Relationship Id="rId47" Type="http://schemas.openxmlformats.org/officeDocument/2006/relationships/slideLayout" Target="../slideLayouts/slideLayout193.xml"/><Relationship Id="rId50" Type="http://schemas.openxmlformats.org/officeDocument/2006/relationships/image" Target="../media/image2.png"/><Relationship Id="rId7" Type="http://schemas.openxmlformats.org/officeDocument/2006/relationships/slideLayout" Target="../slideLayouts/slideLayout15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9" Type="http://schemas.openxmlformats.org/officeDocument/2006/relationships/slideLayout" Target="../slideLayouts/slideLayout175.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slideLayout" Target="../slideLayouts/slideLayout178.xml"/><Relationship Id="rId37" Type="http://schemas.openxmlformats.org/officeDocument/2006/relationships/slideLayout" Target="../slideLayouts/slideLayout183.xml"/><Relationship Id="rId40" Type="http://schemas.openxmlformats.org/officeDocument/2006/relationships/slideLayout" Target="../slideLayouts/slideLayout186.xml"/><Relationship Id="rId45" Type="http://schemas.openxmlformats.org/officeDocument/2006/relationships/slideLayout" Target="../slideLayouts/slideLayout191.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36" Type="http://schemas.openxmlformats.org/officeDocument/2006/relationships/slideLayout" Target="../slideLayouts/slideLayout182.xml"/><Relationship Id="rId49" Type="http://schemas.openxmlformats.org/officeDocument/2006/relationships/image" Target="../media/image1.png"/><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4" Type="http://schemas.openxmlformats.org/officeDocument/2006/relationships/slideLayout" Target="../slideLayouts/slideLayout190.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35" Type="http://schemas.openxmlformats.org/officeDocument/2006/relationships/slideLayout" Target="../slideLayouts/slideLayout181.xml"/><Relationship Id="rId43" Type="http://schemas.openxmlformats.org/officeDocument/2006/relationships/slideLayout" Target="../slideLayouts/slideLayout189.xml"/><Relationship Id="rId48" Type="http://schemas.openxmlformats.org/officeDocument/2006/relationships/theme" Target="../theme/theme5.xml"/><Relationship Id="rId8" Type="http://schemas.openxmlformats.org/officeDocument/2006/relationships/slideLayout" Target="../slideLayouts/slideLayout154.xml"/><Relationship Id="rId51" Type="http://schemas.openxmlformats.org/officeDocument/2006/relationships/image" Target="../media/image3.svg"/><Relationship Id="rId3" Type="http://schemas.openxmlformats.org/officeDocument/2006/relationships/slideLayout" Target="../slideLayouts/slideLayout149.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slideLayout" Target="../slideLayouts/slideLayout179.xml"/><Relationship Id="rId38" Type="http://schemas.openxmlformats.org/officeDocument/2006/relationships/slideLayout" Target="../slideLayouts/slideLayout184.xml"/><Relationship Id="rId46" Type="http://schemas.openxmlformats.org/officeDocument/2006/relationships/slideLayout" Target="../slideLayouts/slideLayout192.xml"/><Relationship Id="rId20" Type="http://schemas.openxmlformats.org/officeDocument/2006/relationships/slideLayout" Target="../slideLayouts/slideLayout166.xml"/><Relationship Id="rId41" Type="http://schemas.openxmlformats.org/officeDocument/2006/relationships/slideLayout" Target="../slideLayouts/slideLayout187.xml"/><Relationship Id="rId1" Type="http://schemas.openxmlformats.org/officeDocument/2006/relationships/slideLayout" Target="../slideLayouts/slideLayout147.xml"/><Relationship Id="rId6" Type="http://schemas.openxmlformats.org/officeDocument/2006/relationships/slideLayout" Target="../slideLayouts/slideLayout15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 Type="http://schemas.openxmlformats.org/officeDocument/2006/relationships/slideLayout" Target="../slideLayouts/slideLayout196.xml"/><Relationship Id="rId21" Type="http://schemas.openxmlformats.org/officeDocument/2006/relationships/slideLayout" Target="../slideLayouts/slideLayout214.xml"/><Relationship Id="rId34" Type="http://schemas.openxmlformats.org/officeDocument/2006/relationships/image" Target="../media/image1.png"/><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theme" Target="../theme/theme6.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29" Type="http://schemas.openxmlformats.org/officeDocument/2006/relationships/slideLayout" Target="../slideLayouts/slideLayout222.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image" Target="../media/image3.svg"/><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image" Target="../media/image2.png"/><Relationship Id="rId8" Type="http://schemas.openxmlformats.org/officeDocument/2006/relationships/slideLayout" Target="../slideLayouts/slideLayout2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 Advanced Reporting and Certification v1.1 May 1,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2327890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pPr>
              <a:defRPr/>
            </a:pPr>
            <a:fld id="{11B520B1-6943-4489-92FF-75F2493CCD07}" type="slidenum">
              <a:rPr lang="en-US" smtClean="0"/>
              <a:pPr>
                <a:defRPr/>
              </a:pPr>
              <a:t>‹#›</a:t>
            </a:fld>
            <a:endParaRPr lang="en-US"/>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62736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pPr>
              <a:defRPr/>
            </a:pPr>
            <a:r>
              <a:rPr lang="en-US"/>
              <a:t>EOY - Advanced Reporting and Certification v1.1 May 1, 2024</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5503864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3" r:id="rId36"/>
    <p:sldLayoutId id="2147483854" r:id="rId37"/>
    <p:sldLayoutId id="2147483855" r:id="rId38"/>
    <p:sldLayoutId id="2147483856" r:id="rId39"/>
    <p:sldLayoutId id="2147483857" r:id="rId40"/>
    <p:sldLayoutId id="2147483858" r:id="rId41"/>
    <p:sldLayoutId id="2147483859" r:id="rId42"/>
    <p:sldLayoutId id="2147483860" r:id="rId43"/>
    <p:sldLayoutId id="2147483861" r:id="rId44"/>
    <p:sldLayoutId id="2147483862" r:id="rId45"/>
    <p:sldLayoutId id="2147483863" r:id="rId46"/>
    <p:sldLayoutId id="2147483864" r:id="rId47"/>
    <p:sldLayoutId id="2147483865" r:id="rId48"/>
    <p:sldLayoutId id="2147483866" r:id="rId49"/>
    <p:sldLayoutId id="2147483867" r:id="rId50"/>
    <p:sldLayoutId id="2147483868" r:id="rId51"/>
    <p:sldLayoutId id="2147483869" r:id="rId52"/>
    <p:sldLayoutId id="2147483870" r:id="rId53"/>
    <p:sldLayoutId id="2147483871" r:id="rId54"/>
    <p:sldLayoutId id="2147483872" r:id="rId55"/>
    <p:sldLayoutId id="2147483873" r:id="rId56"/>
    <p:sldLayoutId id="2147483874" r:id="rId57"/>
    <p:sldLayoutId id="2147483875" r:id="rId5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 Advanced Reporting and Certification v1.1 May 1,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2" cstate="hq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61132491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 Advanced Reporting and Certification v1.1 May 1,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3" cstate="hq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1724659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4028"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 id="2147483935" r:id="rId30"/>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 Advanced Reporting and Certification v1.1 May 1, 2024</a:t>
            </a:r>
            <a:endParaRPr lang="en-US" noProof="0" dirty="0"/>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18222130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 id="2147483966" r:id="rId30"/>
    <p:sldLayoutId id="2147483967" r:id="rId31"/>
    <p:sldLayoutId id="2147483968" r:id="rId32"/>
    <p:sldLayoutId id="2147483969" r:id="rId33"/>
    <p:sldLayoutId id="2147483971" r:id="rId34"/>
    <p:sldLayoutId id="2147483972" r:id="rId35"/>
    <p:sldLayoutId id="2147483973" r:id="rId36"/>
    <p:sldLayoutId id="2147483977" r:id="rId37"/>
    <p:sldLayoutId id="2147483980" r:id="rId38"/>
    <p:sldLayoutId id="2147483981" r:id="rId39"/>
    <p:sldLayoutId id="2147483982" r:id="rId40"/>
    <p:sldLayoutId id="2147483987" r:id="rId41"/>
    <p:sldLayoutId id="2147483988" r:id="rId42"/>
    <p:sldLayoutId id="2147483990" r:id="rId43"/>
    <p:sldLayoutId id="2147483991" r:id="rId44"/>
    <p:sldLayoutId id="2147483992" r:id="rId45"/>
    <p:sldLayoutId id="2147483993" r:id="rId46"/>
    <p:sldLayoutId id="2147483994"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 Advanced Reporting and Certification v1.1 May 1, 2024</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514249872"/>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 id="2147484015" r:id="rId20"/>
    <p:sldLayoutId id="2147484016" r:id="rId21"/>
    <p:sldLayoutId id="2147484017" r:id="rId22"/>
    <p:sldLayoutId id="2147484018" r:id="rId23"/>
    <p:sldLayoutId id="2147484019" r:id="rId24"/>
    <p:sldLayoutId id="2147484020" r:id="rId25"/>
    <p:sldLayoutId id="2147484021" r:id="rId26"/>
    <p:sldLayoutId id="2147484022" r:id="rId27"/>
    <p:sldLayoutId id="2147484023" r:id="rId28"/>
    <p:sldLayoutId id="2147484024" r:id="rId29"/>
    <p:sldLayoutId id="2147484025" r:id="rId30"/>
    <p:sldLayoutId id="2147484026" r:id="rId31"/>
    <p:sldLayoutId id="2147484027" r:id="rId32"/>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48.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49.xml"/><Relationship Id="rId5" Type="http://schemas.openxmlformats.org/officeDocument/2006/relationships/image" Target="../media/image34.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18" Type="http://schemas.microsoft.com/office/2007/relationships/diagramDrawing" Target="../diagrams/drawing7.xml"/><Relationship Id="rId3" Type="http://schemas.openxmlformats.org/officeDocument/2006/relationships/notesSlide" Target="../notesSlides/notesSlide11.xml"/><Relationship Id="rId7" Type="http://schemas.openxmlformats.org/officeDocument/2006/relationships/diagramColors" Target="../diagrams/colors5.xml"/><Relationship Id="rId12" Type="http://schemas.openxmlformats.org/officeDocument/2006/relationships/diagramColors" Target="../diagrams/colors6.xml"/><Relationship Id="rId17" Type="http://schemas.openxmlformats.org/officeDocument/2006/relationships/diagramColors" Target="../diagrams/colors7.xml"/><Relationship Id="rId2" Type="http://schemas.openxmlformats.org/officeDocument/2006/relationships/slideLayout" Target="../slideLayouts/slideLayout139.xml"/><Relationship Id="rId16" Type="http://schemas.openxmlformats.org/officeDocument/2006/relationships/diagramQuickStyle" Target="../diagrams/quickStyle7.xml"/><Relationship Id="rId1" Type="http://schemas.openxmlformats.org/officeDocument/2006/relationships/tags" Target="../tags/tag1.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5" Type="http://schemas.openxmlformats.org/officeDocument/2006/relationships/diagramLayout" Target="../diagrams/layout7.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8.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18" Type="http://schemas.openxmlformats.org/officeDocument/2006/relationships/diagramData" Target="../diagrams/data11.xml"/><Relationship Id="rId3" Type="http://schemas.openxmlformats.org/officeDocument/2006/relationships/diagramData" Target="../diagrams/data8.xml"/><Relationship Id="rId21" Type="http://schemas.openxmlformats.org/officeDocument/2006/relationships/diagramColors" Target="../diagrams/colors11.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notesSlide" Target="../notesSlides/notesSlide13.xml"/><Relationship Id="rId16" Type="http://schemas.openxmlformats.org/officeDocument/2006/relationships/diagramColors" Target="../diagrams/colors10.xml"/><Relationship Id="rId20" Type="http://schemas.openxmlformats.org/officeDocument/2006/relationships/diagramQuickStyle" Target="../diagrams/quickStyle11.xml"/><Relationship Id="rId1" Type="http://schemas.openxmlformats.org/officeDocument/2006/relationships/slideLayout" Target="../slideLayouts/slideLayout168.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19" Type="http://schemas.openxmlformats.org/officeDocument/2006/relationships/diagramLayout" Target="../diagrams/layout11.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 Id="rId22" Type="http://schemas.microsoft.com/office/2007/relationships/diagramDrawing" Target="../diagrams/drawing1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49.xml"/><Relationship Id="rId5" Type="http://schemas.openxmlformats.org/officeDocument/2006/relationships/image" Target="../media/image38.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diagramDrawing" Target="../diagrams/drawing13.xml"/><Relationship Id="rId18" Type="http://schemas.microsoft.com/office/2007/relationships/diagramDrawing" Target="../diagrams/drawing14.xml"/><Relationship Id="rId3" Type="http://schemas.openxmlformats.org/officeDocument/2006/relationships/notesSlide" Target="../notesSlides/notesSlide15.xml"/><Relationship Id="rId7" Type="http://schemas.openxmlformats.org/officeDocument/2006/relationships/diagramColors" Target="../diagrams/colors12.xml"/><Relationship Id="rId12" Type="http://schemas.openxmlformats.org/officeDocument/2006/relationships/diagramColors" Target="../diagrams/colors13.xml"/><Relationship Id="rId17" Type="http://schemas.openxmlformats.org/officeDocument/2006/relationships/diagramColors" Target="../diagrams/colors14.xml"/><Relationship Id="rId2" Type="http://schemas.openxmlformats.org/officeDocument/2006/relationships/slideLayout" Target="../slideLayouts/slideLayout139.xml"/><Relationship Id="rId16" Type="http://schemas.openxmlformats.org/officeDocument/2006/relationships/diagramQuickStyle" Target="../diagrams/quickStyle14.xml"/><Relationship Id="rId1" Type="http://schemas.openxmlformats.org/officeDocument/2006/relationships/tags" Target="../tags/tag2.xml"/><Relationship Id="rId6" Type="http://schemas.openxmlformats.org/officeDocument/2006/relationships/diagramQuickStyle" Target="../diagrams/quickStyle12.xml"/><Relationship Id="rId11" Type="http://schemas.openxmlformats.org/officeDocument/2006/relationships/diagramQuickStyle" Target="../diagrams/quickStyle13.xml"/><Relationship Id="rId5" Type="http://schemas.openxmlformats.org/officeDocument/2006/relationships/diagramLayout" Target="../diagrams/layout12.xml"/><Relationship Id="rId15" Type="http://schemas.openxmlformats.org/officeDocument/2006/relationships/diagramLayout" Target="../diagrams/layout14.xml"/><Relationship Id="rId10" Type="http://schemas.openxmlformats.org/officeDocument/2006/relationships/diagramLayout" Target="../diagrams/layout13.xml"/><Relationship Id="rId4" Type="http://schemas.openxmlformats.org/officeDocument/2006/relationships/diagramData" Target="../diagrams/data12.xml"/><Relationship Id="rId9" Type="http://schemas.openxmlformats.org/officeDocument/2006/relationships/diagramData" Target="../diagrams/data13.xml"/><Relationship Id="rId14" Type="http://schemas.openxmlformats.org/officeDocument/2006/relationships/diagramData" Target="../diagrams/data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9.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38.xml"/></Relationships>
</file>

<file path=ppt/slides/_rels/slide18.xml.rels><?xml version="1.0" encoding="UTF-8" standalone="yes"?>
<Relationships xmlns="http://schemas.openxmlformats.org/package/2006/relationships"><Relationship Id="rId13" Type="http://schemas.openxmlformats.org/officeDocument/2006/relationships/diagramData" Target="../diagrams/data17.xml"/><Relationship Id="rId18" Type="http://schemas.openxmlformats.org/officeDocument/2006/relationships/diagramData" Target="../diagrams/data18.xml"/><Relationship Id="rId26" Type="http://schemas.openxmlformats.org/officeDocument/2006/relationships/diagramColors" Target="../diagrams/colors19.xml"/><Relationship Id="rId39" Type="http://schemas.openxmlformats.org/officeDocument/2006/relationships/diagramLayout" Target="../diagrams/layout22.xml"/><Relationship Id="rId21" Type="http://schemas.openxmlformats.org/officeDocument/2006/relationships/diagramColors" Target="../diagrams/colors18.xml"/><Relationship Id="rId34" Type="http://schemas.openxmlformats.org/officeDocument/2006/relationships/diagramLayout" Target="../diagrams/layout21.xml"/><Relationship Id="rId42" Type="http://schemas.microsoft.com/office/2007/relationships/diagramDrawing" Target="../diagrams/drawing22.xml"/><Relationship Id="rId47" Type="http://schemas.microsoft.com/office/2007/relationships/diagramDrawing" Target="../diagrams/drawing23.xml"/><Relationship Id="rId50" Type="http://schemas.openxmlformats.org/officeDocument/2006/relationships/diagramQuickStyle" Target="../diagrams/quickStyle24.xml"/><Relationship Id="rId55" Type="http://schemas.openxmlformats.org/officeDocument/2006/relationships/diagramQuickStyle" Target="../diagrams/quickStyle25.xml"/><Relationship Id="rId7" Type="http://schemas.microsoft.com/office/2007/relationships/diagramDrawing" Target="../diagrams/drawing15.xml"/><Relationship Id="rId2" Type="http://schemas.openxmlformats.org/officeDocument/2006/relationships/notesSlide" Target="../notesSlides/notesSlide18.xml"/><Relationship Id="rId16" Type="http://schemas.openxmlformats.org/officeDocument/2006/relationships/diagramColors" Target="../diagrams/colors17.xml"/><Relationship Id="rId29" Type="http://schemas.openxmlformats.org/officeDocument/2006/relationships/diagramLayout" Target="../diagrams/layout20.xml"/><Relationship Id="rId11" Type="http://schemas.openxmlformats.org/officeDocument/2006/relationships/diagramColors" Target="../diagrams/colors16.xml"/><Relationship Id="rId24" Type="http://schemas.openxmlformats.org/officeDocument/2006/relationships/diagramLayout" Target="../diagrams/layout19.xml"/><Relationship Id="rId32" Type="http://schemas.microsoft.com/office/2007/relationships/diagramDrawing" Target="../diagrams/drawing20.xml"/><Relationship Id="rId37" Type="http://schemas.microsoft.com/office/2007/relationships/diagramDrawing" Target="../diagrams/drawing21.xml"/><Relationship Id="rId40" Type="http://schemas.openxmlformats.org/officeDocument/2006/relationships/diagramQuickStyle" Target="../diagrams/quickStyle22.xml"/><Relationship Id="rId45" Type="http://schemas.openxmlformats.org/officeDocument/2006/relationships/diagramQuickStyle" Target="../diagrams/quickStyle23.xml"/><Relationship Id="rId53" Type="http://schemas.openxmlformats.org/officeDocument/2006/relationships/diagramData" Target="../diagrams/data25.xml"/><Relationship Id="rId58" Type="http://schemas.openxmlformats.org/officeDocument/2006/relationships/diagramData" Target="../diagrams/data26.xml"/><Relationship Id="rId5" Type="http://schemas.openxmlformats.org/officeDocument/2006/relationships/diagramQuickStyle" Target="../diagrams/quickStyle15.xml"/><Relationship Id="rId61" Type="http://schemas.openxmlformats.org/officeDocument/2006/relationships/diagramColors" Target="../diagrams/colors26.xml"/><Relationship Id="rId19" Type="http://schemas.openxmlformats.org/officeDocument/2006/relationships/diagramLayout" Target="../diagrams/layout18.xml"/><Relationship Id="rId14" Type="http://schemas.openxmlformats.org/officeDocument/2006/relationships/diagramLayout" Target="../diagrams/layout17.xml"/><Relationship Id="rId22" Type="http://schemas.microsoft.com/office/2007/relationships/diagramDrawing" Target="../diagrams/drawing18.xml"/><Relationship Id="rId27" Type="http://schemas.microsoft.com/office/2007/relationships/diagramDrawing" Target="../diagrams/drawing19.xml"/><Relationship Id="rId30" Type="http://schemas.openxmlformats.org/officeDocument/2006/relationships/diagramQuickStyle" Target="../diagrams/quickStyle20.xml"/><Relationship Id="rId35" Type="http://schemas.openxmlformats.org/officeDocument/2006/relationships/diagramQuickStyle" Target="../diagrams/quickStyle21.xml"/><Relationship Id="rId43" Type="http://schemas.openxmlformats.org/officeDocument/2006/relationships/diagramData" Target="../diagrams/data23.xml"/><Relationship Id="rId48" Type="http://schemas.openxmlformats.org/officeDocument/2006/relationships/diagramData" Target="../diagrams/data24.xml"/><Relationship Id="rId56" Type="http://schemas.openxmlformats.org/officeDocument/2006/relationships/diagramColors" Target="../diagrams/colors25.xml"/><Relationship Id="rId8" Type="http://schemas.openxmlformats.org/officeDocument/2006/relationships/diagramData" Target="../diagrams/data16.xml"/><Relationship Id="rId51" Type="http://schemas.openxmlformats.org/officeDocument/2006/relationships/diagramColors" Target="../diagrams/colors24.xml"/><Relationship Id="rId3" Type="http://schemas.openxmlformats.org/officeDocument/2006/relationships/diagramData" Target="../diagrams/data15.xml"/><Relationship Id="rId12" Type="http://schemas.microsoft.com/office/2007/relationships/diagramDrawing" Target="../diagrams/drawing16.xml"/><Relationship Id="rId17" Type="http://schemas.microsoft.com/office/2007/relationships/diagramDrawing" Target="../diagrams/drawing17.xml"/><Relationship Id="rId25" Type="http://schemas.openxmlformats.org/officeDocument/2006/relationships/diagramQuickStyle" Target="../diagrams/quickStyle19.xml"/><Relationship Id="rId33" Type="http://schemas.openxmlformats.org/officeDocument/2006/relationships/diagramData" Target="../diagrams/data21.xml"/><Relationship Id="rId38" Type="http://schemas.openxmlformats.org/officeDocument/2006/relationships/diagramData" Target="../diagrams/data22.xml"/><Relationship Id="rId46" Type="http://schemas.openxmlformats.org/officeDocument/2006/relationships/diagramColors" Target="../diagrams/colors23.xml"/><Relationship Id="rId59" Type="http://schemas.openxmlformats.org/officeDocument/2006/relationships/diagramLayout" Target="../diagrams/layout26.xml"/><Relationship Id="rId20" Type="http://schemas.openxmlformats.org/officeDocument/2006/relationships/diagramQuickStyle" Target="../diagrams/quickStyle18.xml"/><Relationship Id="rId41" Type="http://schemas.openxmlformats.org/officeDocument/2006/relationships/diagramColors" Target="../diagrams/colors22.xml"/><Relationship Id="rId54" Type="http://schemas.openxmlformats.org/officeDocument/2006/relationships/diagramLayout" Target="../diagrams/layout25.xml"/><Relationship Id="rId62" Type="http://schemas.microsoft.com/office/2007/relationships/diagramDrawing" Target="../diagrams/drawing26.xml"/><Relationship Id="rId1" Type="http://schemas.openxmlformats.org/officeDocument/2006/relationships/slideLayout" Target="../slideLayouts/slideLayout138.xml"/><Relationship Id="rId6" Type="http://schemas.openxmlformats.org/officeDocument/2006/relationships/diagramColors" Target="../diagrams/colors15.xml"/><Relationship Id="rId15" Type="http://schemas.openxmlformats.org/officeDocument/2006/relationships/diagramQuickStyle" Target="../diagrams/quickStyle17.xml"/><Relationship Id="rId23" Type="http://schemas.openxmlformats.org/officeDocument/2006/relationships/diagramData" Target="../diagrams/data19.xml"/><Relationship Id="rId28" Type="http://schemas.openxmlformats.org/officeDocument/2006/relationships/diagramData" Target="../diagrams/data20.xml"/><Relationship Id="rId36" Type="http://schemas.openxmlformats.org/officeDocument/2006/relationships/diagramColors" Target="../diagrams/colors21.xml"/><Relationship Id="rId49" Type="http://schemas.openxmlformats.org/officeDocument/2006/relationships/diagramLayout" Target="../diagrams/layout24.xml"/><Relationship Id="rId57" Type="http://schemas.microsoft.com/office/2007/relationships/diagramDrawing" Target="../diagrams/drawing25.xml"/><Relationship Id="rId10" Type="http://schemas.openxmlformats.org/officeDocument/2006/relationships/diagramQuickStyle" Target="../diagrams/quickStyle16.xml"/><Relationship Id="rId31" Type="http://schemas.openxmlformats.org/officeDocument/2006/relationships/diagramColors" Target="../diagrams/colors20.xml"/><Relationship Id="rId44" Type="http://schemas.openxmlformats.org/officeDocument/2006/relationships/diagramLayout" Target="../diagrams/layout23.xml"/><Relationship Id="rId52" Type="http://schemas.microsoft.com/office/2007/relationships/diagramDrawing" Target="../diagrams/drawing24.xml"/><Relationship Id="rId60" Type="http://schemas.openxmlformats.org/officeDocument/2006/relationships/diagramQuickStyle" Target="../diagrams/quickStyle2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149.xml"/><Relationship Id="rId5" Type="http://schemas.openxmlformats.org/officeDocument/2006/relationships/image" Target="../media/image38.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27.xml"/><Relationship Id="rId13" Type="http://schemas.microsoft.com/office/2007/relationships/diagramDrawing" Target="../diagrams/drawing28.xml"/><Relationship Id="rId18" Type="http://schemas.microsoft.com/office/2007/relationships/diagramDrawing" Target="../diagrams/drawing29.xml"/><Relationship Id="rId3" Type="http://schemas.openxmlformats.org/officeDocument/2006/relationships/notesSlide" Target="../notesSlides/notesSlide20.xml"/><Relationship Id="rId7" Type="http://schemas.openxmlformats.org/officeDocument/2006/relationships/diagramColors" Target="../diagrams/colors27.xml"/><Relationship Id="rId12" Type="http://schemas.openxmlformats.org/officeDocument/2006/relationships/diagramColors" Target="../diagrams/colors28.xml"/><Relationship Id="rId17" Type="http://schemas.openxmlformats.org/officeDocument/2006/relationships/diagramColors" Target="../diagrams/colors29.xml"/><Relationship Id="rId2" Type="http://schemas.openxmlformats.org/officeDocument/2006/relationships/slideLayout" Target="../slideLayouts/slideLayout139.xml"/><Relationship Id="rId16" Type="http://schemas.openxmlformats.org/officeDocument/2006/relationships/diagramQuickStyle" Target="../diagrams/quickStyle29.xml"/><Relationship Id="rId1" Type="http://schemas.openxmlformats.org/officeDocument/2006/relationships/tags" Target="../tags/tag3.xml"/><Relationship Id="rId6" Type="http://schemas.openxmlformats.org/officeDocument/2006/relationships/diagramQuickStyle" Target="../diagrams/quickStyle27.xml"/><Relationship Id="rId11" Type="http://schemas.openxmlformats.org/officeDocument/2006/relationships/diagramQuickStyle" Target="../diagrams/quickStyle28.xml"/><Relationship Id="rId5" Type="http://schemas.openxmlformats.org/officeDocument/2006/relationships/diagramLayout" Target="../diagrams/layout27.xml"/><Relationship Id="rId15" Type="http://schemas.openxmlformats.org/officeDocument/2006/relationships/diagramLayout" Target="../diagrams/layout29.xml"/><Relationship Id="rId10" Type="http://schemas.openxmlformats.org/officeDocument/2006/relationships/diagramLayout" Target="../diagrams/layout28.xml"/><Relationship Id="rId4" Type="http://schemas.openxmlformats.org/officeDocument/2006/relationships/diagramData" Target="../diagrams/data27.xml"/><Relationship Id="rId9" Type="http://schemas.openxmlformats.org/officeDocument/2006/relationships/diagramData" Target="../diagrams/data28.xml"/><Relationship Id="rId14" Type="http://schemas.openxmlformats.org/officeDocument/2006/relationships/diagramData" Target="../diagrams/data29.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31.xml"/><Relationship Id="rId13" Type="http://schemas.openxmlformats.org/officeDocument/2006/relationships/diagramData" Target="../diagrams/data32.xml"/><Relationship Id="rId18" Type="http://schemas.openxmlformats.org/officeDocument/2006/relationships/diagramData" Target="../diagrams/data33.xml"/><Relationship Id="rId26" Type="http://schemas.openxmlformats.org/officeDocument/2006/relationships/diagramColors" Target="../diagrams/colors34.xml"/><Relationship Id="rId3" Type="http://schemas.openxmlformats.org/officeDocument/2006/relationships/diagramData" Target="../diagrams/data30.xml"/><Relationship Id="rId21" Type="http://schemas.openxmlformats.org/officeDocument/2006/relationships/diagramColors" Target="../diagrams/colors33.xml"/><Relationship Id="rId7" Type="http://schemas.microsoft.com/office/2007/relationships/diagramDrawing" Target="../diagrams/drawing30.xml"/><Relationship Id="rId12" Type="http://schemas.microsoft.com/office/2007/relationships/diagramDrawing" Target="../diagrams/drawing31.xml"/><Relationship Id="rId17" Type="http://schemas.microsoft.com/office/2007/relationships/diagramDrawing" Target="../diagrams/drawing32.xml"/><Relationship Id="rId25" Type="http://schemas.openxmlformats.org/officeDocument/2006/relationships/diagramQuickStyle" Target="../diagrams/quickStyle34.xml"/><Relationship Id="rId2" Type="http://schemas.openxmlformats.org/officeDocument/2006/relationships/notesSlide" Target="../notesSlides/notesSlide21.xml"/><Relationship Id="rId16" Type="http://schemas.openxmlformats.org/officeDocument/2006/relationships/diagramColors" Target="../diagrams/colors32.xml"/><Relationship Id="rId20" Type="http://schemas.openxmlformats.org/officeDocument/2006/relationships/diagramQuickStyle" Target="../diagrams/quickStyle33.xml"/><Relationship Id="rId29" Type="http://schemas.openxmlformats.org/officeDocument/2006/relationships/diagramLayout" Target="../diagrams/layout35.xml"/><Relationship Id="rId1" Type="http://schemas.openxmlformats.org/officeDocument/2006/relationships/slideLayout" Target="../slideLayouts/slideLayout139.xml"/><Relationship Id="rId6" Type="http://schemas.openxmlformats.org/officeDocument/2006/relationships/diagramColors" Target="../diagrams/colors30.xml"/><Relationship Id="rId11" Type="http://schemas.openxmlformats.org/officeDocument/2006/relationships/diagramColors" Target="../diagrams/colors31.xml"/><Relationship Id="rId24" Type="http://schemas.openxmlformats.org/officeDocument/2006/relationships/diagramLayout" Target="../diagrams/layout34.xml"/><Relationship Id="rId32" Type="http://schemas.microsoft.com/office/2007/relationships/diagramDrawing" Target="../diagrams/drawing35.xml"/><Relationship Id="rId5" Type="http://schemas.openxmlformats.org/officeDocument/2006/relationships/diagramQuickStyle" Target="../diagrams/quickStyle30.xml"/><Relationship Id="rId15" Type="http://schemas.openxmlformats.org/officeDocument/2006/relationships/diagramQuickStyle" Target="../diagrams/quickStyle32.xml"/><Relationship Id="rId23" Type="http://schemas.openxmlformats.org/officeDocument/2006/relationships/diagramData" Target="../diagrams/data34.xml"/><Relationship Id="rId28" Type="http://schemas.openxmlformats.org/officeDocument/2006/relationships/diagramData" Target="../diagrams/data35.xml"/><Relationship Id="rId10" Type="http://schemas.openxmlformats.org/officeDocument/2006/relationships/diagramQuickStyle" Target="../diagrams/quickStyle31.xml"/><Relationship Id="rId19" Type="http://schemas.openxmlformats.org/officeDocument/2006/relationships/diagramLayout" Target="../diagrams/layout33.xml"/><Relationship Id="rId31" Type="http://schemas.openxmlformats.org/officeDocument/2006/relationships/diagramColors" Target="../diagrams/colors35.xml"/><Relationship Id="rId4" Type="http://schemas.openxmlformats.org/officeDocument/2006/relationships/diagramLayout" Target="../diagrams/layout30.xml"/><Relationship Id="rId9" Type="http://schemas.openxmlformats.org/officeDocument/2006/relationships/diagramLayout" Target="../diagrams/layout31.xml"/><Relationship Id="rId14" Type="http://schemas.openxmlformats.org/officeDocument/2006/relationships/diagramLayout" Target="../diagrams/layout32.xml"/><Relationship Id="rId22" Type="http://schemas.microsoft.com/office/2007/relationships/diagramDrawing" Target="../diagrams/drawing33.xml"/><Relationship Id="rId27" Type="http://schemas.microsoft.com/office/2007/relationships/diagramDrawing" Target="../diagrams/drawing34.xml"/><Relationship Id="rId30" Type="http://schemas.openxmlformats.org/officeDocument/2006/relationships/diagramQuickStyle" Target="../diagrams/quickStyle35.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149.xml"/><Relationship Id="rId5" Type="http://schemas.openxmlformats.org/officeDocument/2006/relationships/image" Target="../media/image38.sv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microsoft.com/office/2007/relationships/diagramDrawing" Target="../diagrams/drawing36.xml"/><Relationship Id="rId13" Type="http://schemas.microsoft.com/office/2007/relationships/diagramDrawing" Target="../diagrams/drawing37.xml"/><Relationship Id="rId18" Type="http://schemas.microsoft.com/office/2007/relationships/diagramDrawing" Target="../diagrams/drawing38.xml"/><Relationship Id="rId3" Type="http://schemas.openxmlformats.org/officeDocument/2006/relationships/notesSlide" Target="../notesSlides/notesSlide23.xml"/><Relationship Id="rId7" Type="http://schemas.openxmlformats.org/officeDocument/2006/relationships/diagramColors" Target="../diagrams/colors36.xml"/><Relationship Id="rId12" Type="http://schemas.openxmlformats.org/officeDocument/2006/relationships/diagramColors" Target="../diagrams/colors37.xml"/><Relationship Id="rId17" Type="http://schemas.openxmlformats.org/officeDocument/2006/relationships/diagramColors" Target="../diagrams/colors38.xml"/><Relationship Id="rId2" Type="http://schemas.openxmlformats.org/officeDocument/2006/relationships/slideLayout" Target="../slideLayouts/slideLayout139.xml"/><Relationship Id="rId16" Type="http://schemas.openxmlformats.org/officeDocument/2006/relationships/diagramQuickStyle" Target="../diagrams/quickStyle38.xml"/><Relationship Id="rId1" Type="http://schemas.openxmlformats.org/officeDocument/2006/relationships/tags" Target="../tags/tag4.xml"/><Relationship Id="rId6" Type="http://schemas.openxmlformats.org/officeDocument/2006/relationships/diagramQuickStyle" Target="../diagrams/quickStyle36.xml"/><Relationship Id="rId11" Type="http://schemas.openxmlformats.org/officeDocument/2006/relationships/diagramQuickStyle" Target="../diagrams/quickStyle37.xml"/><Relationship Id="rId5" Type="http://schemas.openxmlformats.org/officeDocument/2006/relationships/diagramLayout" Target="../diagrams/layout36.xml"/><Relationship Id="rId15" Type="http://schemas.openxmlformats.org/officeDocument/2006/relationships/diagramLayout" Target="../diagrams/layout38.xml"/><Relationship Id="rId10" Type="http://schemas.openxmlformats.org/officeDocument/2006/relationships/diagramLayout" Target="../diagrams/layout37.xml"/><Relationship Id="rId4" Type="http://schemas.openxmlformats.org/officeDocument/2006/relationships/diagramData" Target="../diagrams/data36.xml"/><Relationship Id="rId9" Type="http://schemas.openxmlformats.org/officeDocument/2006/relationships/diagramData" Target="../diagrams/data37.xml"/><Relationship Id="rId14" Type="http://schemas.openxmlformats.org/officeDocument/2006/relationships/diagramData" Target="../diagrams/data38.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139.xml"/><Relationship Id="rId6" Type="http://schemas.openxmlformats.org/officeDocument/2006/relationships/image" Target="../media/image46.png"/><Relationship Id="rId5" Type="http://schemas.openxmlformats.org/officeDocument/2006/relationships/image" Target="../media/image1.png"/><Relationship Id="rId4" Type="http://schemas.openxmlformats.org/officeDocument/2006/relationships/hyperlink" Target="https://cassandrajohn.com/2016/07/26/first-rules-of-data-analysis/"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documentation.calpads.org/Reports/EOY1/Report3.14_CareerTechnicalEducationParticipantsCount/" TargetMode="External"/><Relationship Id="rId13" Type="http://schemas.openxmlformats.org/officeDocument/2006/relationships/diagramLayout" Target="../diagrams/layout40.xml"/><Relationship Id="rId18" Type="http://schemas.openxmlformats.org/officeDocument/2006/relationships/hyperlink" Target="https://documentation.calpads.org/Reports/EOY1/Report18.2_WorkBasedLearningStudentList/" TargetMode="External"/><Relationship Id="rId3" Type="http://schemas.openxmlformats.org/officeDocument/2006/relationships/diagramData" Target="../diagrams/data39.xml"/><Relationship Id="rId21" Type="http://schemas.openxmlformats.org/officeDocument/2006/relationships/diagramQuickStyle" Target="../diagrams/quickStyle41.xml"/><Relationship Id="rId7" Type="http://schemas.microsoft.com/office/2007/relationships/diagramDrawing" Target="../diagrams/drawing39.xml"/><Relationship Id="rId12" Type="http://schemas.openxmlformats.org/officeDocument/2006/relationships/diagramData" Target="../diagrams/data40.xml"/><Relationship Id="rId17" Type="http://schemas.openxmlformats.org/officeDocument/2006/relationships/hyperlink" Target="https://documentation.calpads.org/Reports/EOY1/Report18.1_WorkBasedLearningCount/" TargetMode="External"/><Relationship Id="rId2" Type="http://schemas.openxmlformats.org/officeDocument/2006/relationships/notesSlide" Target="../notesSlides/notesSlide25.xml"/><Relationship Id="rId16" Type="http://schemas.microsoft.com/office/2007/relationships/diagramDrawing" Target="../diagrams/drawing40.xml"/><Relationship Id="rId20" Type="http://schemas.openxmlformats.org/officeDocument/2006/relationships/diagramLayout" Target="../diagrams/layout41.xml"/><Relationship Id="rId1" Type="http://schemas.openxmlformats.org/officeDocument/2006/relationships/slideLayout" Target="../slideLayouts/slideLayout139.xml"/><Relationship Id="rId6" Type="http://schemas.openxmlformats.org/officeDocument/2006/relationships/diagramColors" Target="../diagrams/colors39.xml"/><Relationship Id="rId11" Type="http://schemas.openxmlformats.org/officeDocument/2006/relationships/hyperlink" Target="https://documentation.calpads.org/Reports/EOY1/Report3.20_CareerTechnicalEducationCompletersStudentList/" TargetMode="External"/><Relationship Id="rId5" Type="http://schemas.openxmlformats.org/officeDocument/2006/relationships/diagramQuickStyle" Target="../diagrams/quickStyle39.xml"/><Relationship Id="rId15" Type="http://schemas.openxmlformats.org/officeDocument/2006/relationships/diagramColors" Target="../diagrams/colors40.xml"/><Relationship Id="rId23" Type="http://schemas.microsoft.com/office/2007/relationships/diagramDrawing" Target="../diagrams/drawing41.xml"/><Relationship Id="rId10" Type="http://schemas.openxmlformats.org/officeDocument/2006/relationships/hyperlink" Target="https://documentation.calpads.org/Reports/EOY1/Report3.19_CareerTechnicalEducationCompletersCountbyPathway/" TargetMode="External"/><Relationship Id="rId19" Type="http://schemas.openxmlformats.org/officeDocument/2006/relationships/diagramData" Target="../diagrams/data41.xml"/><Relationship Id="rId4" Type="http://schemas.openxmlformats.org/officeDocument/2006/relationships/diagramLayout" Target="../diagrams/layout39.xml"/><Relationship Id="rId9" Type="http://schemas.openxmlformats.org/officeDocument/2006/relationships/hyperlink" Target="https://documentation.calpads.org/Reports/EOY1/Report3.15_CareerTechnicalEducationParticipantsStudentList/" TargetMode="External"/><Relationship Id="rId14" Type="http://schemas.openxmlformats.org/officeDocument/2006/relationships/diagramQuickStyle" Target="../diagrams/quickStyle40.xml"/><Relationship Id="rId22" Type="http://schemas.openxmlformats.org/officeDocument/2006/relationships/diagramColors" Target="../diagrams/colors4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149.xml"/><Relationship Id="rId5" Type="http://schemas.openxmlformats.org/officeDocument/2006/relationships/image" Target="../media/image48.sv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215.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2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8.xml"/></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139.xml"/><Relationship Id="rId4" Type="http://schemas.openxmlformats.org/officeDocument/2006/relationships/image" Target="../media/image14.gif"/></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59.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59.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2.xml"/><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139.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139.xml"/><Relationship Id="rId4" Type="http://schemas.openxmlformats.org/officeDocument/2006/relationships/hyperlink" Target="https://www.youtube.com/watch?v=q8IEYoqlwC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5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139.xml"/><Relationship Id="rId4" Type="http://schemas.openxmlformats.org/officeDocument/2006/relationships/hyperlink" Target="https://www.cde.ca.gov/ds/sp/cl/calpadsupdflash219.asp"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1.xml"/><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2.xml"/><Relationship Id="rId1" Type="http://schemas.openxmlformats.org/officeDocument/2006/relationships/slideLayout" Target="../slideLayouts/slideLayout139.xml"/></Relationships>
</file>

<file path=ppt/slides/_rels/slide43.xml.rels><?xml version="1.0" encoding="UTF-8" standalone="yes"?>
<Relationships xmlns="http://schemas.openxmlformats.org/package/2006/relationships"><Relationship Id="rId3" Type="http://schemas.openxmlformats.org/officeDocument/2006/relationships/hyperlink" Target="https://www.cde.ca.gov/ds/sp/cl/calpadsupdflash203.asp" TargetMode="External"/><Relationship Id="rId2" Type="http://schemas.openxmlformats.org/officeDocument/2006/relationships/notesSlide" Target="../notesSlides/notesSlide43.xml"/><Relationship Id="rId1" Type="http://schemas.openxmlformats.org/officeDocument/2006/relationships/slideLayout" Target="../slideLayouts/slideLayout139.xml"/><Relationship Id="rId4" Type="http://schemas.openxmlformats.org/officeDocument/2006/relationships/image" Target="../media/image50.jpg"/></Relationships>
</file>

<file path=ppt/slides/_rels/slide4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4.xml"/><Relationship Id="rId1" Type="http://schemas.openxmlformats.org/officeDocument/2006/relationships/slideLayout" Target="../slideLayouts/slideLayout139.xml"/></Relationships>
</file>

<file path=ppt/slides/_rels/slide45.xml.rels><?xml version="1.0" encoding="UTF-8" standalone="yes"?>
<Relationships xmlns="http://schemas.openxmlformats.org/package/2006/relationships"><Relationship Id="rId8" Type="http://schemas.openxmlformats.org/officeDocument/2006/relationships/hyperlink" Target="https://documentation.calpads.org/Glossary/CASEMIS/DSEA/" TargetMode="External"/><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45.xml"/><Relationship Id="rId1" Type="http://schemas.openxmlformats.org/officeDocument/2006/relationships/slideLayout" Target="../slideLayouts/slideLayout139.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 Id="rId9" Type="http://schemas.openxmlformats.org/officeDocument/2006/relationships/hyperlink" Target="https://documentation.calpads.org/Extracts/DSEAExtract/#district-of-special-education-accountability-dsea-extrac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139.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149.xml"/><Relationship Id="rId5" Type="http://schemas.openxmlformats.org/officeDocument/2006/relationships/image" Target="../media/image38.sv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9.xml"/></Relationships>
</file>

<file path=ppt/slides/_rels/slide49.xml.rels><?xml version="1.0" encoding="UTF-8" standalone="yes"?>
<Relationships xmlns="http://schemas.openxmlformats.org/package/2006/relationships"><Relationship Id="rId3" Type="http://schemas.openxmlformats.org/officeDocument/2006/relationships/hyperlink" Target="https://documentation.calpads.org/Training/EOYReportingRoadmap/" TargetMode="External"/><Relationship Id="rId2" Type="http://schemas.openxmlformats.org/officeDocument/2006/relationships/notesSlide" Target="../notesSlides/notesSlide49.xml"/><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jp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53.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9.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09.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09.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149.xml"/><Relationship Id="rId5" Type="http://schemas.openxmlformats.org/officeDocument/2006/relationships/image" Target="../media/image63.sv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9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93.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149.xml"/><Relationship Id="rId5" Type="http://schemas.openxmlformats.org/officeDocument/2006/relationships/image" Target="../media/image29.svg"/><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1.jpeg"/><Relationship Id="rId7" Type="http://schemas.openxmlformats.org/officeDocument/2006/relationships/diagramQuickStyle" Target="../diagrams/quickStyle3.xml"/><Relationship Id="rId2" Type="http://schemas.openxmlformats.org/officeDocument/2006/relationships/notesSlide" Target="../notesSlides/notesSlide7.xml"/><Relationship Id="rId1" Type="http://schemas.openxmlformats.org/officeDocument/2006/relationships/slideLayout" Target="../slideLayouts/slideLayout12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www.pexels.com/photo/female-software-engineer-coding-on-computer-3861972/" TargetMode="External"/><Relationship Id="rId9" Type="http://schemas.microsoft.com/office/2007/relationships/diagramDrawing" Target="../diagrams/drawing3.xml"/></Relationships>
</file>

<file path=ppt/slides/_rels/slide7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69.xml"/><Relationship Id="rId1" Type="http://schemas.openxmlformats.org/officeDocument/2006/relationships/slideLayout" Target="../slideLayouts/slideLayout10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8.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2.xml"/><Relationship Id="rId1" Type="http://schemas.openxmlformats.org/officeDocument/2006/relationships/slideLayout" Target="../slideLayouts/slideLayout150.xml"/></Relationships>
</file>

<file path=ppt/slides/_rels/slide7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78.png"/><Relationship Id="rId3" Type="http://schemas.openxmlformats.org/officeDocument/2006/relationships/image" Target="../media/image75.png"/><Relationship Id="rId7" Type="http://schemas.openxmlformats.org/officeDocument/2006/relationships/image" Target="../media/image2.png"/><Relationship Id="rId12" Type="http://schemas.openxmlformats.org/officeDocument/2006/relationships/image" Target="../media/image77.gif"/><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openxmlformats.org/officeDocument/2006/relationships/hyperlink" Target="https://www.youtube.com/c/CSISCALPADSTrainingChannel" TargetMode="External"/><Relationship Id="rId11" Type="http://schemas.openxmlformats.org/officeDocument/2006/relationships/hyperlink" Target="https://www.cde.ca.gov/ds/sp/cl/systemdocs.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76.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 Id="rId14" Type="http://schemas.openxmlformats.org/officeDocument/2006/relationships/hyperlink" Target="https://csis.fcmat.org/resources"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5.png"/><Relationship Id="rId3" Type="http://schemas.openxmlformats.org/officeDocument/2006/relationships/hyperlink" Target="https://csis.fcmat.org/ListServ" TargetMode="External"/><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notesSlide" Target="../notesSlides/notesSlide74.xml"/><Relationship Id="rId1" Type="http://schemas.openxmlformats.org/officeDocument/2006/relationships/slideLayout" Target="../slideLayouts/slideLayout36.xml"/><Relationship Id="rId6" Type="http://schemas.openxmlformats.org/officeDocument/2006/relationships/hyperlink" Target="mailto:calpads-support@cde.ca.gov" TargetMode="External"/><Relationship Id="rId11" Type="http://schemas.openxmlformats.org/officeDocument/2006/relationships/image" Target="../media/image83.png"/><Relationship Id="rId5" Type="http://schemas.openxmlformats.org/officeDocument/2006/relationships/hyperlink" Target="http://www2.cde.ca.gov/calpadshelp/default.aspx" TargetMode="External"/><Relationship Id="rId15" Type="http://schemas.openxmlformats.org/officeDocument/2006/relationships/image" Target="../media/image87.jpg"/><Relationship Id="rId10" Type="http://schemas.openxmlformats.org/officeDocument/2006/relationships/image" Target="../media/image82.svg"/><Relationship Id="rId4" Type="http://schemas.openxmlformats.org/officeDocument/2006/relationships/hyperlink" Target="https://www.cde.ca.gov/ds/sp/cl/listservs.asp" TargetMode="External"/><Relationship Id="rId9" Type="http://schemas.openxmlformats.org/officeDocument/2006/relationships/image" Target="../media/image81.png"/><Relationship Id="rId14" Type="http://schemas.openxmlformats.org/officeDocument/2006/relationships/image" Target="../media/image86.svg"/></Relationships>
</file>

<file path=ppt/slides/_rels/slide76.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75.xml"/><Relationship Id="rId1" Type="http://schemas.openxmlformats.org/officeDocument/2006/relationships/slideLayout" Target="../slideLayouts/slideLayout25.xml"/><Relationship Id="rId4" Type="http://schemas.openxmlformats.org/officeDocument/2006/relationships/image" Target="../media/image88.gif"/></Relationships>
</file>

<file path=ppt/slides/_rels/slide7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8.png"/><Relationship Id="rId3" Type="http://schemas.openxmlformats.org/officeDocument/2006/relationships/image" Target="../media/image89.jpg"/><Relationship Id="rId7" Type="http://schemas.openxmlformats.org/officeDocument/2006/relationships/image" Target="../media/image93.svg"/><Relationship Id="rId12" Type="http://schemas.openxmlformats.org/officeDocument/2006/relationships/hyperlink" Target="https://csis.fcmat.org/" TargetMode="External"/><Relationship Id="rId2" Type="http://schemas.openxmlformats.org/officeDocument/2006/relationships/notesSlide" Target="../notesSlides/notesSlide76.xml"/><Relationship Id="rId1" Type="http://schemas.openxmlformats.org/officeDocument/2006/relationships/slideLayout" Target="../slideLayouts/slideLayout110.xml"/><Relationship Id="rId6" Type="http://schemas.openxmlformats.org/officeDocument/2006/relationships/image" Target="../media/image92.png"/><Relationship Id="rId11" Type="http://schemas.openxmlformats.org/officeDocument/2006/relationships/image" Target="../media/image97.svg"/><Relationship Id="rId5" Type="http://schemas.openxmlformats.org/officeDocument/2006/relationships/image" Target="../media/image91.sv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svg"/><Relationship Id="rId14" Type="http://schemas.openxmlformats.org/officeDocument/2006/relationships/image" Target="../media/image99.sv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5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6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4027201" cy="6781800"/>
          </a:xfrm>
          <a:prstGeom prst="rect">
            <a:avLst/>
          </a:prstGeom>
          <a:solidFill>
            <a:srgbClr val="A9D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85523"/>
            <a:ext cx="3571782" cy="2992099"/>
          </a:xfrm>
          <a:ln>
            <a:noFill/>
          </a:ln>
        </p:spPr>
        <p:txBody>
          <a:bodyPr/>
          <a:lstStyle/>
          <a:p>
            <a:r>
              <a:rPr lang="en-US" sz="4800" b="1" dirty="0">
                <a:solidFill>
                  <a:srgbClr val="FE8A34"/>
                </a:solidFill>
                <a:latin typeface="Arial" panose="020B0604020202020204" pitchFamily="34" charset="0"/>
                <a:cs typeface="Arial" panose="020B0604020202020204" pitchFamily="34" charset="0"/>
              </a:rPr>
              <a:t>EOY 1- 4</a:t>
            </a:r>
            <a:br>
              <a:rPr lang="en-US" dirty="0"/>
            </a:br>
            <a:br>
              <a:rPr lang="en-US" dirty="0"/>
            </a:br>
            <a:r>
              <a:rPr lang="en-US" dirty="0">
                <a:solidFill>
                  <a:schemeClr val="accent1">
                    <a:lumMod val="75000"/>
                  </a:schemeClr>
                </a:solidFill>
              </a:rPr>
              <a:t>Advanced Reporting and Certification</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4962525"/>
            <a:ext cx="3571782" cy="1219200"/>
          </a:xfrm>
        </p:spPr>
        <p:txBody>
          <a:bodyPr/>
          <a:lstStyle/>
          <a:p>
            <a:pPr marL="0" indent="0">
              <a:spcBef>
                <a:spcPts val="0"/>
              </a:spcBef>
              <a:spcAft>
                <a:spcPts val="0"/>
              </a:spcAft>
              <a:buNone/>
            </a:pPr>
            <a:r>
              <a:rPr lang="en-US" dirty="0">
                <a:solidFill>
                  <a:schemeClr val="bg1"/>
                </a:solidFill>
              </a:rPr>
              <a:t>EOY 1-4 Overview</a:t>
            </a:r>
          </a:p>
          <a:p>
            <a:pPr marL="0" indent="0">
              <a:spcBef>
                <a:spcPts val="0"/>
              </a:spcBef>
              <a:spcAft>
                <a:spcPts val="0"/>
              </a:spcAft>
              <a:buNone/>
            </a:pPr>
            <a:r>
              <a:rPr lang="en-US" dirty="0">
                <a:solidFill>
                  <a:schemeClr val="bg1"/>
                </a:solidFill>
              </a:rPr>
              <a:t>2023-24 Changes</a:t>
            </a:r>
          </a:p>
          <a:p>
            <a:pPr marL="0" indent="0">
              <a:spcBef>
                <a:spcPts val="0"/>
              </a:spcBef>
              <a:spcAft>
                <a:spcPts val="0"/>
              </a:spcAft>
              <a:buNone/>
            </a:pPr>
            <a:r>
              <a:rPr lang="en-US" dirty="0">
                <a:solidFill>
                  <a:schemeClr val="bg1"/>
                </a:solidFill>
              </a:rPr>
              <a:t>Common Problems</a:t>
            </a:r>
          </a:p>
          <a:p>
            <a:pPr marL="0" indent="0">
              <a:spcBef>
                <a:spcPts val="0"/>
              </a:spcBef>
              <a:spcAft>
                <a:spcPts val="0"/>
              </a:spcAft>
              <a:buNone/>
            </a:pPr>
            <a:r>
              <a:rPr lang="en-US" dirty="0">
                <a:solidFill>
                  <a:schemeClr val="bg1"/>
                </a:solidFill>
              </a:rPr>
              <a:t>Wrap-Up</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
        <p:nvSpPr>
          <p:cNvPr id="4" name="Rectangle 3">
            <a:extLst>
              <a:ext uri="{FF2B5EF4-FFF2-40B4-BE49-F238E27FC236}">
                <a16:creationId xmlns:a16="http://schemas.microsoft.com/office/drawing/2014/main" id="{237F8860-1DF5-974B-921D-A64ABDF9A51F}"/>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2974468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3853" y="-1"/>
            <a:ext cx="11738147" cy="6365363"/>
          </a:xfrm>
          <a:prstGeom prst="rect">
            <a:avLst/>
          </a:prstGeom>
          <a:gradFill>
            <a:gsLst>
              <a:gs pos="40000">
                <a:schemeClr val="bg1">
                  <a:alpha val="21000"/>
                  <a:lumMod val="16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680728" y="2370203"/>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4F4F4"/>
                </a:solidFill>
                <a:effectLst/>
                <a:uLnTx/>
                <a:uFillTx/>
                <a:latin typeface="Arial Black"/>
                <a:ea typeface="+mj-ea"/>
                <a:cs typeface="+mj-cs"/>
              </a:rPr>
              <a:t>EOY 2 – All LEAs </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929B">
                    <a:lumMod val="20000"/>
                    <a:lumOff val="80000"/>
                  </a:srgbClr>
                </a:solidFill>
                <a:effectLst/>
                <a:uLnTx/>
                <a:uFillTx/>
                <a:latin typeface="Tahoma"/>
                <a:ea typeface="+mn-ea"/>
                <a:cs typeface="+mn-cs"/>
              </a:rPr>
              <a:t>Program Participation</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989600" y="3883473"/>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15916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6"/>
                                        </p:tgtEl>
                                        <p:attrNameLst>
                                          <p:attrName>ppt_x</p:attrName>
                                        </p:attrNameLst>
                                      </p:cBhvr>
                                      <p:tavLst>
                                        <p:tav tm="0">
                                          <p:val>
                                            <p:strVal val="ppt_x"/>
                                          </p:val>
                                        </p:tav>
                                        <p:tav tm="100000">
                                          <p:val>
                                            <p:strVal val="0-ppt_w/2"/>
                                          </p:val>
                                        </p:tav>
                                      </p:tavLst>
                                    </p:anim>
                                    <p:anim calcmode="lin" valueType="num">
                                      <p:cBhvr additive="base">
                                        <p:cTn id="12" dur="10"/>
                                        <p:tgtEl>
                                          <p:spTgt spid="16"/>
                                        </p:tgtEl>
                                        <p:attrNameLst>
                                          <p:attrName>ppt_y</p:attrName>
                                        </p:attrNameLst>
                                      </p:cBhvr>
                                      <p:tavLst>
                                        <p:tav tm="0">
                                          <p:val>
                                            <p:strVal val="ppt_y"/>
                                          </p:val>
                                        </p:tav>
                                        <p:tav tm="100000">
                                          <p:val>
                                            <p:strVal val="ppt_y"/>
                                          </p:val>
                                        </p:tav>
                                      </p:tavLst>
                                    </p:anim>
                                    <p:set>
                                      <p:cBhvr>
                                        <p:cTn id="13"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EOY - Advanced Reporting and Certification v1.1 May 1, 2024</a:t>
            </a:r>
          </a:p>
        </p:txBody>
      </p:sp>
      <p:sp>
        <p:nvSpPr>
          <p:cNvPr id="13" name="Slide Number Placeholder 12"/>
          <p:cNvSpPr>
            <a:spLocks noGrp="1"/>
          </p:cNvSpPr>
          <p:nvPr>
            <p:ph type="sldNum" sz="quarter" idx="11"/>
          </p:nvPr>
        </p:nvSpPr>
        <p:spPr/>
        <p:txBody>
          <a:bodyPr/>
          <a:lstStyle/>
          <a:p>
            <a:pPr>
              <a:defRPr/>
            </a:pPr>
            <a:fld id="{34C76EF4-4FA8-4FCA-8964-02BC12CDC853}" type="slidenum">
              <a:rPr lang="en-US" smtClean="0"/>
              <a:pPr>
                <a:defRPr/>
              </a:pPr>
              <a:t>11</a:t>
            </a:fld>
            <a:endParaRPr lang="en-US" dirty="0"/>
          </a:p>
        </p:txBody>
      </p:sp>
      <p:sp>
        <p:nvSpPr>
          <p:cNvPr id="2" name="Title 1"/>
          <p:cNvSpPr>
            <a:spLocks noGrp="1"/>
          </p:cNvSpPr>
          <p:nvPr>
            <p:ph type="title" idx="4294967295"/>
          </p:nvPr>
        </p:nvSpPr>
        <p:spPr>
          <a:xfrm>
            <a:off x="396144" y="281486"/>
            <a:ext cx="10515600" cy="1325563"/>
          </a:xfrm>
        </p:spPr>
        <p:txBody>
          <a:bodyPr/>
          <a:lstStyle/>
          <a:p>
            <a:r>
              <a:rPr lang="en-US" dirty="0"/>
              <a:t>Data Collected for EOY 2</a:t>
            </a:r>
          </a:p>
        </p:txBody>
      </p:sp>
      <p:graphicFrame>
        <p:nvGraphicFramePr>
          <p:cNvPr id="5" name="Diagram 4"/>
          <p:cNvGraphicFramePr/>
          <p:nvPr>
            <p:extLst>
              <p:ext uri="{D42A27DB-BD31-4B8C-83A1-F6EECF244321}">
                <p14:modId xmlns:p14="http://schemas.microsoft.com/office/powerpoint/2010/main" val="3465343929"/>
              </p:ext>
            </p:extLst>
          </p:nvPr>
        </p:nvGraphicFramePr>
        <p:xfrm>
          <a:off x="396144" y="932068"/>
          <a:ext cx="5721192" cy="48835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4E2EC06E-E04C-2947-8E7C-F8B95227781E}"/>
              </a:ext>
            </a:extLst>
          </p:cNvPr>
          <p:cNvGraphicFramePr/>
          <p:nvPr>
            <p:extLst>
              <p:ext uri="{D42A27DB-BD31-4B8C-83A1-F6EECF244321}">
                <p14:modId xmlns:p14="http://schemas.microsoft.com/office/powerpoint/2010/main" val="1686578704"/>
              </p:ext>
            </p:extLst>
          </p:nvPr>
        </p:nvGraphicFramePr>
        <p:xfrm>
          <a:off x="6891614" y="2979265"/>
          <a:ext cx="4766983" cy="20008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TextBox 13"/>
          <p:cNvSpPr txBox="1"/>
          <p:nvPr/>
        </p:nvSpPr>
        <p:spPr>
          <a:xfrm>
            <a:off x="783336" y="5861304"/>
            <a:ext cx="10472928" cy="369332"/>
          </a:xfrm>
          <a:prstGeom prst="rect">
            <a:avLst/>
          </a:prstGeom>
          <a:solidFill>
            <a:srgbClr val="FFFFCC"/>
          </a:solidFill>
          <a:ln>
            <a:solidFill>
              <a:srgbClr val="CCCC00"/>
            </a:solidFill>
          </a:ln>
        </p:spPr>
        <p:txBody>
          <a:bodyPr wrap="square" rtlCol="0">
            <a:spAutoFit/>
          </a:bodyPr>
          <a:lstStyle/>
          <a:p>
            <a:r>
              <a:rPr lang="en-US" dirty="0">
                <a:solidFill>
                  <a:srgbClr val="003366"/>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NOTE</a:t>
            </a:r>
            <a:r>
              <a:rPr lang="en-US" dirty="0">
                <a:solidFill>
                  <a:srgbClr val="003366"/>
                </a:solidFill>
                <a:latin typeface="Arial" panose="020B0604020202020204" pitchFamily="34" charset="0"/>
                <a:cs typeface="Arial" panose="020B0604020202020204" pitchFamily="34" charset="0"/>
              </a:rPr>
              <a:t>:  </a:t>
            </a:r>
            <a:r>
              <a:rPr lang="en-US" dirty="0"/>
              <a:t>Programs should be reported at each school a student attends except for summer schools</a:t>
            </a:r>
          </a:p>
        </p:txBody>
      </p:sp>
      <p:graphicFrame>
        <p:nvGraphicFramePr>
          <p:cNvPr id="3" name="Diagram 2">
            <a:extLst>
              <a:ext uri="{FF2B5EF4-FFF2-40B4-BE49-F238E27FC236}">
                <a16:creationId xmlns:a16="http://schemas.microsoft.com/office/drawing/2014/main" id="{B912D5D2-BD3D-5941-87A7-A9C142FA8E90}"/>
              </a:ext>
            </a:extLst>
          </p:cNvPr>
          <p:cNvGraphicFramePr/>
          <p:nvPr>
            <p:extLst>
              <p:ext uri="{D42A27DB-BD31-4B8C-83A1-F6EECF244321}">
                <p14:modId xmlns:p14="http://schemas.microsoft.com/office/powerpoint/2010/main" val="4051063809"/>
              </p:ext>
            </p:extLst>
          </p:nvPr>
        </p:nvGraphicFramePr>
        <p:xfrm>
          <a:off x="6891615" y="1494047"/>
          <a:ext cx="4766983" cy="9614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ustDataLst>
      <p:tags r:id="rId1"/>
    </p:custDataLst>
    <p:extLst>
      <p:ext uri="{BB962C8B-B14F-4D97-AF65-F5344CB8AC3E}">
        <p14:creationId xmlns:p14="http://schemas.microsoft.com/office/powerpoint/2010/main" val="110267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5470A847-258E-2246-95C6-046EA0D7CBA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8" name="Slide Number Placeholder 7">
            <a:extLst>
              <a:ext uri="{FF2B5EF4-FFF2-40B4-BE49-F238E27FC236}">
                <a16:creationId xmlns:a16="http://schemas.microsoft.com/office/drawing/2014/main" id="{8B1FD2FE-7D79-B943-94D8-8C642DB0DF5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itle 4">
            <a:extLst>
              <a:ext uri="{FF2B5EF4-FFF2-40B4-BE49-F238E27FC236}">
                <a16:creationId xmlns:a16="http://schemas.microsoft.com/office/drawing/2014/main" id="{C859653B-D42C-4749-8463-25ECB5F77CB8}"/>
              </a:ext>
            </a:extLst>
          </p:cNvPr>
          <p:cNvSpPr>
            <a:spLocks noGrp="1"/>
          </p:cNvSpPr>
          <p:nvPr>
            <p:ph type="title" idx="4294967295"/>
          </p:nvPr>
        </p:nvSpPr>
        <p:spPr>
          <a:xfrm>
            <a:off x="852488" y="431800"/>
            <a:ext cx="11339512" cy="431800"/>
          </a:xfrm>
        </p:spPr>
        <p:txBody>
          <a:bodyPr/>
          <a:lstStyle/>
          <a:p>
            <a:r>
              <a:rPr lang="en-US" dirty="0"/>
              <a:t>Title 1 Reporting Reminders</a:t>
            </a:r>
          </a:p>
        </p:txBody>
      </p:sp>
      <p:sp>
        <p:nvSpPr>
          <p:cNvPr id="59" name="Rectangle 58">
            <a:extLst>
              <a:ext uri="{FF2B5EF4-FFF2-40B4-BE49-F238E27FC236}">
                <a16:creationId xmlns:a16="http://schemas.microsoft.com/office/drawing/2014/main" id="{2D04E8BE-6913-44CC-B7BE-AEB1F1BB7B01}"/>
              </a:ext>
            </a:extLst>
          </p:cNvPr>
          <p:cNvSpPr/>
          <p:nvPr/>
        </p:nvSpPr>
        <p:spPr>
          <a:xfrm>
            <a:off x="0" y="3209935"/>
            <a:ext cx="12192000" cy="1682885"/>
          </a:xfrm>
          <a:prstGeom prst="rect">
            <a:avLst/>
          </a:prstGeom>
          <a:solidFill>
            <a:srgbClr val="FF735E">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60" name="Content Placeholder 1">
            <a:extLst>
              <a:ext uri="{FF2B5EF4-FFF2-40B4-BE49-F238E27FC236}">
                <a16:creationId xmlns:a16="http://schemas.microsoft.com/office/drawing/2014/main" id="{F8711455-BDB2-48CB-A2C1-A69184C9940F}"/>
              </a:ext>
            </a:extLst>
          </p:cNvPr>
          <p:cNvSpPr txBox="1">
            <a:spLocks/>
          </p:cNvSpPr>
          <p:nvPr/>
        </p:nvSpPr>
        <p:spPr>
          <a:xfrm>
            <a:off x="432000" y="2287248"/>
            <a:ext cx="2606247" cy="3651243"/>
          </a:xfrm>
          <a:prstGeom prst="rect">
            <a:avLst/>
          </a:prstGeom>
          <a:solidFill>
            <a:srgbClr val="F4F4F4"/>
          </a:solidFill>
          <a:ln>
            <a:solidFill>
              <a:schemeClr val="bg1">
                <a:lumMod val="85000"/>
              </a:schemeClr>
            </a:solidFill>
          </a:ln>
        </p:spPr>
        <p:txBody>
          <a:bodyPr vert="horz" lIns="136800" tIns="252000" rIns="136800" bIns="0" rtlCol="0">
            <a:noAutofit/>
          </a:bodyPr>
          <a:lstStyle>
            <a:lvl1pPr marL="266700" indent="-266700" algn="l" defTabSz="914400" rtl="0" eaLnBrk="1" latinLnBrk="0" hangingPunct="1">
              <a:lnSpc>
                <a:spcPct val="100000"/>
              </a:lnSpc>
              <a:spcBef>
                <a:spcPts val="1000"/>
              </a:spcBef>
              <a:spcAft>
                <a:spcPts val="500"/>
              </a:spcAft>
              <a:buClr>
                <a:schemeClr val="tx1">
                  <a:lumMod val="75000"/>
                  <a:lumOff val="25000"/>
                </a:schemeClr>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Consolidated Application Reporting System (CARS) data first </a:t>
            </a:r>
          </a:p>
          <a:p>
            <a:pPr marL="0" indent="0">
              <a:buFont typeface="Arial" panose="020B0604020202020204" pitchFamily="34" charset="0"/>
              <a:buNone/>
            </a:pPr>
            <a:endParaRPr lang="en-US" dirty="0"/>
          </a:p>
        </p:txBody>
      </p:sp>
      <p:sp>
        <p:nvSpPr>
          <p:cNvPr id="61" name="Content Placeholder 2">
            <a:extLst>
              <a:ext uri="{FF2B5EF4-FFF2-40B4-BE49-F238E27FC236}">
                <a16:creationId xmlns:a16="http://schemas.microsoft.com/office/drawing/2014/main" id="{107ADFC8-2F65-4269-9BDA-B8FEAB92FD89}"/>
              </a:ext>
            </a:extLst>
          </p:cNvPr>
          <p:cNvSpPr txBox="1">
            <a:spLocks/>
          </p:cNvSpPr>
          <p:nvPr/>
        </p:nvSpPr>
        <p:spPr>
          <a:xfrm>
            <a:off x="3297753" y="2283301"/>
            <a:ext cx="2606247" cy="3651243"/>
          </a:xfrm>
          <a:prstGeom prst="rect">
            <a:avLst/>
          </a:prstGeom>
          <a:solidFill>
            <a:srgbClr val="F4F4F4"/>
          </a:solidFill>
          <a:ln>
            <a:solidFill>
              <a:schemeClr val="bg1">
                <a:lumMod val="85000"/>
              </a:schemeClr>
            </a:solidFill>
          </a:ln>
        </p:spPr>
        <p:txBody>
          <a:bodyPr vert="horz" lIns="136800" tIns="252000" rIns="136800" bIns="0" rtlCol="0">
            <a:noAutofit/>
          </a:bodyPr>
          <a:lstStyle>
            <a:lvl1pPr marL="266700" indent="-266700" algn="l" defTabSz="914400" rtl="0" eaLnBrk="1" latinLnBrk="0" hangingPunct="1">
              <a:lnSpc>
                <a:spcPct val="100000"/>
              </a:lnSpc>
              <a:spcBef>
                <a:spcPts val="1000"/>
              </a:spcBef>
              <a:spcAft>
                <a:spcPts val="500"/>
              </a:spcAft>
              <a:buClr>
                <a:schemeClr val="tx1">
                  <a:lumMod val="75000"/>
                  <a:lumOff val="25000"/>
                </a:schemeClr>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Submit Title I Basic Targeted program records</a:t>
            </a:r>
            <a:endParaRPr lang="en-US" dirty="0"/>
          </a:p>
        </p:txBody>
      </p:sp>
      <p:sp>
        <p:nvSpPr>
          <p:cNvPr id="62" name="Content Placeholder 3">
            <a:extLst>
              <a:ext uri="{FF2B5EF4-FFF2-40B4-BE49-F238E27FC236}">
                <a16:creationId xmlns:a16="http://schemas.microsoft.com/office/drawing/2014/main" id="{5B95E288-BB5D-4B02-96BF-CC434A2BF867}"/>
              </a:ext>
            </a:extLst>
          </p:cNvPr>
          <p:cNvSpPr txBox="1">
            <a:spLocks/>
          </p:cNvSpPr>
          <p:nvPr/>
        </p:nvSpPr>
        <p:spPr>
          <a:xfrm>
            <a:off x="6197282" y="2287248"/>
            <a:ext cx="2606247" cy="3651243"/>
          </a:xfrm>
          <a:prstGeom prst="rect">
            <a:avLst/>
          </a:prstGeom>
          <a:solidFill>
            <a:srgbClr val="F4F4F4"/>
          </a:solidFill>
          <a:ln>
            <a:solidFill>
              <a:schemeClr val="bg1">
                <a:lumMod val="85000"/>
              </a:schemeClr>
            </a:solidFill>
          </a:ln>
        </p:spPr>
        <p:txBody>
          <a:bodyPr vert="horz" lIns="136800" tIns="252000" rIns="136800" bIns="0" rtlCol="0">
            <a:noAutofit/>
          </a:bodyPr>
          <a:lstStyle>
            <a:lvl1pPr marL="266700" indent="-266700" algn="l" defTabSz="914400" rtl="0" eaLnBrk="1" latinLnBrk="0" hangingPunct="1">
              <a:lnSpc>
                <a:spcPct val="100000"/>
              </a:lnSpc>
              <a:spcBef>
                <a:spcPts val="1000"/>
              </a:spcBef>
              <a:spcAft>
                <a:spcPts val="500"/>
              </a:spcAft>
              <a:buClr>
                <a:schemeClr val="tx1">
                  <a:lumMod val="75000"/>
                  <a:lumOff val="25000"/>
                </a:schemeClr>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Don’t report </a:t>
            </a:r>
            <a:r>
              <a:rPr lang="en-US" dirty="0"/>
              <a:t>Title I Basic Targeted program records</a:t>
            </a:r>
          </a:p>
          <a:p>
            <a:pPr marL="0" indent="0">
              <a:buFont typeface="Arial" panose="020B0604020202020204" pitchFamily="34" charset="0"/>
              <a:buNone/>
            </a:pPr>
            <a:endParaRPr lang="en-US" dirty="0"/>
          </a:p>
        </p:txBody>
      </p:sp>
      <p:sp>
        <p:nvSpPr>
          <p:cNvPr id="63" name="Content Placeholder 5">
            <a:extLst>
              <a:ext uri="{FF2B5EF4-FFF2-40B4-BE49-F238E27FC236}">
                <a16:creationId xmlns:a16="http://schemas.microsoft.com/office/drawing/2014/main" id="{C206B5E5-172B-4086-8A1E-2C76C97E2FCC}"/>
              </a:ext>
            </a:extLst>
          </p:cNvPr>
          <p:cNvSpPr txBox="1">
            <a:spLocks/>
          </p:cNvSpPr>
          <p:nvPr/>
        </p:nvSpPr>
        <p:spPr>
          <a:xfrm>
            <a:off x="432000" y="1567248"/>
            <a:ext cx="2606247" cy="723947"/>
          </a:xfrm>
          <a:prstGeom prst="rect">
            <a:avLst/>
          </a:prstGeom>
          <a:solidFill>
            <a:srgbClr val="00B0F0"/>
          </a:solidFill>
          <a:ln w="28575">
            <a:solidFill>
              <a:srgbClr val="5960AB"/>
            </a:solidFill>
          </a:ln>
        </p:spPr>
        <p:txBody>
          <a:bodyPr vert="horz" lIns="108000" tIns="36000" rIns="108000" bIns="36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CERTIFY</a:t>
            </a:r>
            <a:endParaRPr lang="en-US" dirty="0"/>
          </a:p>
        </p:txBody>
      </p:sp>
      <p:sp>
        <p:nvSpPr>
          <p:cNvPr id="64" name="Content Placeholder 8">
            <a:extLst>
              <a:ext uri="{FF2B5EF4-FFF2-40B4-BE49-F238E27FC236}">
                <a16:creationId xmlns:a16="http://schemas.microsoft.com/office/drawing/2014/main" id="{8789E176-735D-4B4E-92D3-D1455ECF9844}"/>
              </a:ext>
            </a:extLst>
          </p:cNvPr>
          <p:cNvSpPr txBox="1">
            <a:spLocks/>
          </p:cNvSpPr>
          <p:nvPr/>
        </p:nvSpPr>
        <p:spPr>
          <a:xfrm>
            <a:off x="3297753" y="1563301"/>
            <a:ext cx="2606247" cy="723947"/>
          </a:xfrm>
          <a:prstGeom prst="rect">
            <a:avLst/>
          </a:prstGeom>
          <a:solidFill>
            <a:srgbClr val="00B0F0"/>
          </a:solidFill>
          <a:ln w="28575">
            <a:solidFill>
              <a:schemeClr val="accent2"/>
            </a:solidFill>
          </a:ln>
        </p:spPr>
        <p:txBody>
          <a:bodyPr vert="horz" lIns="108000" tIns="36000" rIns="108000" bIns="36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SCHOOLS OPERATING </a:t>
            </a:r>
            <a:r>
              <a:rPr lang="en-US" i="1"/>
              <a:t>TARGETED</a:t>
            </a:r>
            <a:r>
              <a:rPr lang="en-US"/>
              <a:t> PROGRAMS</a:t>
            </a:r>
            <a:endParaRPr lang="en-US" dirty="0"/>
          </a:p>
        </p:txBody>
      </p:sp>
      <p:sp>
        <p:nvSpPr>
          <p:cNvPr id="65" name="Content Placeholder 9">
            <a:extLst>
              <a:ext uri="{FF2B5EF4-FFF2-40B4-BE49-F238E27FC236}">
                <a16:creationId xmlns:a16="http://schemas.microsoft.com/office/drawing/2014/main" id="{F6CA340A-2BCB-4CD1-A39A-9F9BA782F372}"/>
              </a:ext>
            </a:extLst>
          </p:cNvPr>
          <p:cNvSpPr txBox="1">
            <a:spLocks/>
          </p:cNvSpPr>
          <p:nvPr/>
        </p:nvSpPr>
        <p:spPr>
          <a:xfrm>
            <a:off x="6197282" y="1567248"/>
            <a:ext cx="2606247" cy="723947"/>
          </a:xfrm>
          <a:prstGeom prst="rect">
            <a:avLst/>
          </a:prstGeom>
          <a:solidFill>
            <a:srgbClr val="00B0F0"/>
          </a:solidFill>
          <a:ln w="28575">
            <a:solidFill>
              <a:schemeClr val="accent3"/>
            </a:solidFill>
          </a:ln>
        </p:spPr>
        <p:txBody>
          <a:bodyPr vert="horz" lIns="108000" tIns="36000" rIns="108000" bIns="36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SCHOOLS THAT ARE </a:t>
            </a:r>
            <a:r>
              <a:rPr lang="en-US" i="1"/>
              <a:t>TITLE I SCHOOLWIDE </a:t>
            </a:r>
            <a:endParaRPr lang="en-US" i="1" dirty="0"/>
          </a:p>
        </p:txBody>
      </p:sp>
      <p:sp>
        <p:nvSpPr>
          <p:cNvPr id="66" name="Content Placeholder 11">
            <a:extLst>
              <a:ext uri="{FF2B5EF4-FFF2-40B4-BE49-F238E27FC236}">
                <a16:creationId xmlns:a16="http://schemas.microsoft.com/office/drawing/2014/main" id="{F302B49E-C354-4268-B3CE-E19BBA9B979F}"/>
              </a:ext>
            </a:extLst>
          </p:cNvPr>
          <p:cNvSpPr txBox="1">
            <a:spLocks/>
          </p:cNvSpPr>
          <p:nvPr/>
        </p:nvSpPr>
        <p:spPr>
          <a:xfrm>
            <a:off x="9126154" y="2287248"/>
            <a:ext cx="2606247" cy="3651243"/>
          </a:xfrm>
          <a:prstGeom prst="rect">
            <a:avLst/>
          </a:prstGeom>
          <a:solidFill>
            <a:srgbClr val="F4F4F4"/>
          </a:solidFill>
          <a:ln>
            <a:solidFill>
              <a:schemeClr val="bg1">
                <a:lumMod val="85000"/>
              </a:schemeClr>
            </a:solidFill>
          </a:ln>
        </p:spPr>
        <p:txBody>
          <a:bodyPr vert="horz" lIns="136800" tIns="252000" rIns="136800" bIns="0" rtlCol="0">
            <a:noAutofit/>
          </a:bodyPr>
          <a:lstStyle>
            <a:lvl1pPr marL="266700" indent="-266700" algn="l" defTabSz="914400" rtl="0" eaLnBrk="1" latinLnBrk="0" hangingPunct="1">
              <a:lnSpc>
                <a:spcPct val="100000"/>
              </a:lnSpc>
              <a:spcBef>
                <a:spcPts val="1000"/>
              </a:spcBef>
              <a:spcAft>
                <a:spcPts val="500"/>
              </a:spcAft>
              <a:buClr>
                <a:schemeClr val="tx1">
                  <a:lumMod val="75000"/>
                  <a:lumOff val="25000"/>
                </a:schemeClr>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Clr>
                <a:schemeClr val="tx1">
                  <a:lumMod val="75000"/>
                  <a:lumOff val="25000"/>
                </a:schemeClr>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Multiple SPRG Title 1 </a:t>
            </a:r>
            <a:r>
              <a:rPr lang="en-US"/>
              <a:t>record for the same student, in the same reporting period, with different Education Services</a:t>
            </a:r>
            <a:endParaRPr lang="en-US" dirty="0"/>
          </a:p>
        </p:txBody>
      </p:sp>
      <p:sp>
        <p:nvSpPr>
          <p:cNvPr id="67" name="Content Placeholder 12">
            <a:extLst>
              <a:ext uri="{FF2B5EF4-FFF2-40B4-BE49-F238E27FC236}">
                <a16:creationId xmlns:a16="http://schemas.microsoft.com/office/drawing/2014/main" id="{717E917D-A051-4BA0-AF6F-A0884F23E494}"/>
              </a:ext>
            </a:extLst>
          </p:cNvPr>
          <p:cNvSpPr txBox="1">
            <a:spLocks/>
          </p:cNvSpPr>
          <p:nvPr/>
        </p:nvSpPr>
        <p:spPr>
          <a:xfrm>
            <a:off x="9126154" y="1567248"/>
            <a:ext cx="2606247" cy="723947"/>
          </a:xfrm>
          <a:prstGeom prst="rect">
            <a:avLst/>
          </a:prstGeom>
          <a:solidFill>
            <a:srgbClr val="00B0F0"/>
          </a:solidFill>
          <a:ln w="28575">
            <a:solidFill>
              <a:srgbClr val="FF735E"/>
            </a:solidFill>
          </a:ln>
        </p:spPr>
        <p:txBody>
          <a:bodyPr vert="horz" lIns="108000" tIns="36000" rIns="108000" bIns="36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CALPADS WILL ACCEPT</a:t>
            </a:r>
            <a:endParaRPr lang="en-US" dirty="0"/>
          </a:p>
        </p:txBody>
      </p:sp>
    </p:spTree>
    <p:extLst>
      <p:ext uri="{BB962C8B-B14F-4D97-AF65-F5344CB8AC3E}">
        <p14:creationId xmlns:p14="http://schemas.microsoft.com/office/powerpoint/2010/main" val="1727682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7" name="Diagram 16" descr="report 5.1 drill to reports 5.2 and 5.3">
            <a:extLst>
              <a:ext uri="{FF2B5EF4-FFF2-40B4-BE49-F238E27FC236}">
                <a16:creationId xmlns:a16="http://schemas.microsoft.com/office/drawing/2014/main" id="{56715B47-C39C-4B38-87F3-F4D40E4CB77C}"/>
              </a:ext>
            </a:extLst>
          </p:cNvPr>
          <p:cNvGraphicFramePr/>
          <p:nvPr/>
        </p:nvGraphicFramePr>
        <p:xfrm>
          <a:off x="2757884" y="2815253"/>
          <a:ext cx="2845675" cy="1441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 19">
            <a:extLst>
              <a:ext uri="{FF2B5EF4-FFF2-40B4-BE49-F238E27FC236}">
                <a16:creationId xmlns:a16="http://schemas.microsoft.com/office/drawing/2014/main" id="{A1183759-35D5-422F-BE0E-B456ECF8DCCF}"/>
              </a:ext>
              <a:ext uri="{C183D7F6-B498-43B3-948B-1728B52AA6E4}">
                <adec:decorative xmlns:adec="http://schemas.microsoft.com/office/drawing/2017/decorative" val="1"/>
              </a:ext>
            </a:extLst>
          </p:cNvPr>
          <p:cNvGraphicFramePr/>
          <p:nvPr/>
        </p:nvGraphicFramePr>
        <p:xfrm>
          <a:off x="7037128" y="1925671"/>
          <a:ext cx="3413158" cy="14412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578186" y="540959"/>
            <a:ext cx="3871894" cy="175790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100" i="0" u="none" strike="noStrike" kern="1200" cap="none" spc="0" normalizeH="0" baseline="0" noProof="0">
                <a:ln>
                  <a:noFill/>
                </a:ln>
                <a:solidFill>
                  <a:srgbClr val="161569"/>
                </a:solidFill>
                <a:effectLst/>
                <a:uLnTx/>
                <a:uFillTx/>
                <a:latin typeface="+mj-lt"/>
                <a:ea typeface="+mn-ea"/>
                <a:cs typeface="Arial" charset="0"/>
              </a:rPr>
              <a:t>EOY 2 Reports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100" i="0" u="none" strike="noStrike" kern="1200" cap="none" spc="0" normalizeH="0" baseline="0" noProof="0">
                <a:ln>
                  <a:noFill/>
                </a:ln>
                <a:solidFill>
                  <a:srgbClr val="161569"/>
                </a:solidFill>
                <a:effectLst/>
                <a:uLnTx/>
                <a:uFillTx/>
                <a:latin typeface="+mj-lt"/>
                <a:ea typeface="+mn-ea"/>
                <a:cs typeface="Arial" charset="0"/>
              </a:rPr>
              <a:t>Program Participation</a:t>
            </a:r>
          </a:p>
        </p:txBody>
      </p:sp>
      <p:graphicFrame>
        <p:nvGraphicFramePr>
          <p:cNvPr id="8" name="Diagram 7">
            <a:extLst>
              <a:ext uri="{FF2B5EF4-FFF2-40B4-BE49-F238E27FC236}">
                <a16:creationId xmlns:a16="http://schemas.microsoft.com/office/drawing/2014/main" id="{88BDA9A2-5E9A-6E4E-17F3-0C4F75C2394E}"/>
              </a:ext>
              <a:ext uri="{C183D7F6-B498-43B3-948B-1728B52AA6E4}">
                <adec:decorative xmlns:adec="http://schemas.microsoft.com/office/drawing/2017/decorative" val="1"/>
              </a:ext>
            </a:extLst>
          </p:cNvPr>
          <p:cNvGraphicFramePr/>
          <p:nvPr/>
        </p:nvGraphicFramePr>
        <p:xfrm>
          <a:off x="7037129" y="3726866"/>
          <a:ext cx="3227018" cy="155899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9" name="Group 8">
            <a:extLst>
              <a:ext uri="{FF2B5EF4-FFF2-40B4-BE49-F238E27FC236}">
                <a16:creationId xmlns:a16="http://schemas.microsoft.com/office/drawing/2014/main" id="{1C36F042-4E07-F8F9-252C-3DE12E0727CB}"/>
              </a:ext>
              <a:ext uri="{C183D7F6-B498-43B3-948B-1728B52AA6E4}">
                <adec:decorative xmlns:adec="http://schemas.microsoft.com/office/drawing/2017/decorative" val="1"/>
              </a:ext>
            </a:extLst>
          </p:cNvPr>
          <p:cNvGrpSpPr/>
          <p:nvPr/>
        </p:nvGrpSpPr>
        <p:grpSpPr>
          <a:xfrm rot="1926181">
            <a:off x="5729114" y="3481686"/>
            <a:ext cx="1091541" cy="440904"/>
            <a:chOff x="2039882" y="-48682"/>
            <a:chExt cx="570252" cy="440904"/>
          </a:xfrm>
          <a:solidFill>
            <a:schemeClr val="accent1">
              <a:lumMod val="40000"/>
              <a:lumOff val="60000"/>
            </a:schemeClr>
          </a:solidFill>
        </p:grpSpPr>
        <p:sp>
          <p:nvSpPr>
            <p:cNvPr id="10" name="Arrow: Right 9">
              <a:extLst>
                <a:ext uri="{FF2B5EF4-FFF2-40B4-BE49-F238E27FC236}">
                  <a16:creationId xmlns:a16="http://schemas.microsoft.com/office/drawing/2014/main" id="{6442A8B7-403A-B95C-0E62-76CBA3798CA7}"/>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dirty="0"/>
            </a:p>
          </p:txBody>
        </p:sp>
        <p:sp>
          <p:nvSpPr>
            <p:cNvPr id="11" name="Arrow: Right 4">
              <a:extLst>
                <a:ext uri="{FF2B5EF4-FFF2-40B4-BE49-F238E27FC236}">
                  <a16:creationId xmlns:a16="http://schemas.microsoft.com/office/drawing/2014/main" id="{75B1FEF3-9C68-AEFA-B2B7-BC016842BDA5}"/>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grpSp>
      <p:grpSp>
        <p:nvGrpSpPr>
          <p:cNvPr id="2" name="Group 1">
            <a:extLst>
              <a:ext uri="{FF2B5EF4-FFF2-40B4-BE49-F238E27FC236}">
                <a16:creationId xmlns:a16="http://schemas.microsoft.com/office/drawing/2014/main" id="{5EA869F4-209C-1F0E-562C-546733E17C43}"/>
              </a:ext>
              <a:ext uri="{C183D7F6-B498-43B3-948B-1728B52AA6E4}">
                <adec:decorative xmlns:adec="http://schemas.microsoft.com/office/drawing/2017/decorative" val="1"/>
              </a:ext>
            </a:extLst>
          </p:cNvPr>
          <p:cNvGrpSpPr/>
          <p:nvPr/>
        </p:nvGrpSpPr>
        <p:grpSpPr>
          <a:xfrm rot="19804054">
            <a:off x="5727211" y="2721698"/>
            <a:ext cx="1095346" cy="440904"/>
            <a:chOff x="2039882" y="-48682"/>
            <a:chExt cx="570252" cy="440904"/>
          </a:xfrm>
          <a:solidFill>
            <a:schemeClr val="accent1">
              <a:lumMod val="40000"/>
              <a:lumOff val="60000"/>
            </a:schemeClr>
          </a:solidFill>
        </p:grpSpPr>
        <p:sp>
          <p:nvSpPr>
            <p:cNvPr id="3" name="Arrow: Right 2">
              <a:extLst>
                <a:ext uri="{FF2B5EF4-FFF2-40B4-BE49-F238E27FC236}">
                  <a16:creationId xmlns:a16="http://schemas.microsoft.com/office/drawing/2014/main" id="{D2633D4A-E387-8847-3F78-B1CA42B8D93A}"/>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a:p>
          </p:txBody>
        </p:sp>
        <p:sp>
          <p:nvSpPr>
            <p:cNvPr id="4" name="Arrow: Right 4">
              <a:extLst>
                <a:ext uri="{FF2B5EF4-FFF2-40B4-BE49-F238E27FC236}">
                  <a16:creationId xmlns:a16="http://schemas.microsoft.com/office/drawing/2014/main" id="{E2915665-CB2E-26A9-D92F-971E56727C56}"/>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p:txBody>
        </p:sp>
      </p:grpSp>
      <p:grpSp>
        <p:nvGrpSpPr>
          <p:cNvPr id="6" name="Group 5">
            <a:extLst>
              <a:ext uri="{FF2B5EF4-FFF2-40B4-BE49-F238E27FC236}">
                <a16:creationId xmlns:a16="http://schemas.microsoft.com/office/drawing/2014/main" id="{5775D8AB-4C7A-EDEB-B47C-384E2876E729}"/>
              </a:ext>
            </a:extLst>
          </p:cNvPr>
          <p:cNvGrpSpPr/>
          <p:nvPr/>
        </p:nvGrpSpPr>
        <p:grpSpPr>
          <a:xfrm>
            <a:off x="880991" y="2108918"/>
            <a:ext cx="1074720" cy="2349720"/>
            <a:chOff x="191932" y="3710445"/>
            <a:chExt cx="1074720" cy="2349720"/>
          </a:xfrm>
        </p:grpSpPr>
        <p:sp>
          <p:nvSpPr>
            <p:cNvPr id="7" name="Rectangle: Rounded Corners 6">
              <a:extLst>
                <a:ext uri="{FF2B5EF4-FFF2-40B4-BE49-F238E27FC236}">
                  <a16:creationId xmlns:a16="http://schemas.microsoft.com/office/drawing/2014/main" id="{40C96AB9-7A03-5922-7F9E-4F1BF313AF1B}"/>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2" name="AutoShape 2">
              <a:extLst>
                <a:ext uri="{FF2B5EF4-FFF2-40B4-BE49-F238E27FC236}">
                  <a16:creationId xmlns:a16="http://schemas.microsoft.com/office/drawing/2014/main" id="{A8317F09-A4E7-A8EC-105B-44FC21CC412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13" name="Diagram 12">
              <a:extLst>
                <a:ext uri="{FF2B5EF4-FFF2-40B4-BE49-F238E27FC236}">
                  <a16:creationId xmlns:a16="http://schemas.microsoft.com/office/drawing/2014/main" id="{32E225C8-AB21-81BF-A315-530E47D7E8A1}"/>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sp>
        <p:nvSpPr>
          <p:cNvPr id="14" name="Isosceles Triangle 13">
            <a:extLst>
              <a:ext uri="{FF2B5EF4-FFF2-40B4-BE49-F238E27FC236}">
                <a16:creationId xmlns:a16="http://schemas.microsoft.com/office/drawing/2014/main" id="{77B74487-C933-9A35-2085-B588BB94B61F}"/>
              </a:ext>
            </a:extLst>
          </p:cNvPr>
          <p:cNvSpPr/>
          <p:nvPr/>
        </p:nvSpPr>
        <p:spPr>
          <a:xfrm rot="19817588">
            <a:off x="5628648" y="3069602"/>
            <a:ext cx="388501" cy="421261"/>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7E4A68E-ED92-EE37-805A-3D3B5A670B38}"/>
              </a:ext>
            </a:extLst>
          </p:cNvPr>
          <p:cNvSpPr/>
          <p:nvPr/>
        </p:nvSpPr>
        <p:spPr>
          <a:xfrm rot="16200000">
            <a:off x="5863185" y="3150339"/>
            <a:ext cx="275951" cy="36399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3AC1EA3-3503-9383-62B7-CC48499CC634}"/>
              </a:ext>
            </a:extLst>
          </p:cNvPr>
          <p:cNvSpPr>
            <a:spLocks noGrp="1"/>
          </p:cNvSpPr>
          <p:nvPr>
            <p:ph type="ftr" sz="quarter" idx="10"/>
          </p:nvPr>
        </p:nvSpPr>
        <p:spPr>
          <a:xfrm>
            <a:off x="413712" y="6365363"/>
            <a:ext cx="5472000" cy="412431"/>
          </a:xfrm>
        </p:spPr>
        <p:txBody>
          <a:bodyPr/>
          <a:lstStyle/>
          <a:p>
            <a:r>
              <a:rPr lang="en-US" noProof="0"/>
              <a:t>EOY - Advanced Reporting and Certification v1.1 May 1, 2024</a:t>
            </a:r>
            <a:endParaRPr lang="en-US" noProof="0" dirty="0"/>
          </a:p>
        </p:txBody>
      </p:sp>
      <p:sp>
        <p:nvSpPr>
          <p:cNvPr id="18" name="Slide Number Placeholder 17">
            <a:extLst>
              <a:ext uri="{FF2B5EF4-FFF2-40B4-BE49-F238E27FC236}">
                <a16:creationId xmlns:a16="http://schemas.microsoft.com/office/drawing/2014/main" id="{5DF3353A-F819-E7D3-CC10-C0FBF8676A2F}"/>
              </a:ext>
            </a:extLst>
          </p:cNvPr>
          <p:cNvSpPr>
            <a:spLocks noGrp="1"/>
          </p:cNvSpPr>
          <p:nvPr>
            <p:ph type="sldNum" sz="quarter" idx="11"/>
          </p:nvPr>
        </p:nvSpPr>
        <p:spPr/>
        <p:txBody>
          <a:bodyPr/>
          <a:lstStyle/>
          <a:p>
            <a:fld id="{4B73C415-D670-4716-A5EC-CC4D52CA2BAC}" type="slidenum">
              <a:rPr lang="en-US" noProof="0" smtClean="0"/>
              <a:pPr/>
              <a:t>13</a:t>
            </a:fld>
            <a:endParaRPr lang="en-US" noProof="0" dirty="0"/>
          </a:p>
        </p:txBody>
      </p:sp>
    </p:spTree>
    <p:extLst>
      <p:ext uri="{BB962C8B-B14F-4D97-AF65-F5344CB8AC3E}">
        <p14:creationId xmlns:p14="http://schemas.microsoft.com/office/powerpoint/2010/main" val="2063320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988CAB-6C6D-2E4A-90F7-52DD6AD2C2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94521" y="0"/>
            <a:ext cx="7097480" cy="6365362"/>
          </a:xfrm>
          <a:prstGeom prst="rect">
            <a:avLst/>
          </a:prstGeom>
        </p:spPr>
      </p:pic>
      <p:sp>
        <p:nvSpPr>
          <p:cNvPr id="11" name="Rectangle 10">
            <a:extLst>
              <a:ext uri="{FF2B5EF4-FFF2-40B4-BE49-F238E27FC236}">
                <a16:creationId xmlns:a16="http://schemas.microsoft.com/office/drawing/2014/main" id="{8BB70EE1-3DC3-7F4E-B0AD-70D0F10D135B}"/>
              </a:ext>
              <a:ext uri="{C183D7F6-B498-43B3-948B-1728B52AA6E4}">
                <adec:decorative xmlns:adec="http://schemas.microsoft.com/office/drawing/2017/decorative" val="1"/>
              </a:ext>
            </a:extLst>
          </p:cNvPr>
          <p:cNvSpPr/>
          <p:nvPr/>
        </p:nvSpPr>
        <p:spPr bwMode="gray">
          <a:xfrm>
            <a:off x="453853" y="0"/>
            <a:ext cx="11738147" cy="6365363"/>
          </a:xfrm>
          <a:prstGeom prst="rect">
            <a:avLst/>
          </a:prstGeom>
          <a:gradFill>
            <a:gsLst>
              <a:gs pos="42000">
                <a:schemeClr val="bg1">
                  <a:alpha val="27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11903" y="39624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1579332"/>
            <a:ext cx="6299682" cy="2387600"/>
          </a:xfrm>
        </p:spPr>
        <p:txBody>
          <a:bodyPr/>
          <a:lstStyle/>
          <a:p>
            <a:r>
              <a:rPr lang="en-US" sz="4400" dirty="0">
                <a:solidFill>
                  <a:srgbClr val="FF735D"/>
                </a:solidFill>
              </a:rPr>
              <a:t>EOY 3 – All LEAs</a:t>
            </a:r>
            <a:endParaRPr lang="en-US" dirty="0">
              <a:solidFill>
                <a:srgbClr val="FD7C62"/>
              </a:solidFill>
            </a:endParaRP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116951"/>
            <a:ext cx="6369001" cy="2252942"/>
          </a:xfrm>
        </p:spPr>
        <p:txBody>
          <a:bodyPr/>
          <a:lstStyle/>
          <a:p>
            <a:pPr marL="274320" indent="-457200">
              <a:spcBef>
                <a:spcPts val="0"/>
              </a:spcBef>
              <a:spcAft>
                <a:spcPts val="0"/>
              </a:spcAft>
              <a:buFont typeface="Arial" panose="020B0604020202020204" pitchFamily="34" charset="0"/>
              <a:buChar char="•"/>
            </a:pPr>
            <a:r>
              <a:rPr lang="en-US" dirty="0"/>
              <a:t>Student Behavioral Incidents</a:t>
            </a:r>
          </a:p>
          <a:p>
            <a:pPr marL="274320" indent="-457200">
              <a:spcBef>
                <a:spcPts val="0"/>
              </a:spcBef>
              <a:spcAft>
                <a:spcPts val="0"/>
              </a:spcAft>
              <a:buFont typeface="Arial" panose="020B0604020202020204" pitchFamily="34" charset="0"/>
              <a:buChar char="•"/>
            </a:pPr>
            <a:r>
              <a:rPr lang="en-US" dirty="0"/>
              <a:t>Student Absence Summary</a:t>
            </a:r>
          </a:p>
          <a:p>
            <a:pPr marL="274320" indent="-457200">
              <a:spcBef>
                <a:spcPts val="0"/>
              </a:spcBef>
              <a:spcAft>
                <a:spcPts val="0"/>
              </a:spcAft>
              <a:buFont typeface="Arial" panose="020B0604020202020204" pitchFamily="34" charset="0"/>
              <a:buChar char="•"/>
            </a:pPr>
            <a:r>
              <a:rPr lang="en-US" dirty="0"/>
              <a:t>Grads and Completers</a:t>
            </a:r>
          </a:p>
          <a:p>
            <a:pPr marL="274320" indent="-457200">
              <a:spcBef>
                <a:spcPts val="0"/>
              </a:spcBef>
              <a:spcAft>
                <a:spcPts val="0"/>
              </a:spcAft>
              <a:buFont typeface="Arial" panose="020B0604020202020204" pitchFamily="34" charset="0"/>
              <a:buChar char="•"/>
            </a:pPr>
            <a:r>
              <a:rPr lang="en-US" dirty="0"/>
              <a:t>Homeless Program</a:t>
            </a:r>
          </a:p>
          <a:p>
            <a:pPr marL="274320" indent="-457200">
              <a:spcBef>
                <a:spcPts val="0"/>
              </a:spcBef>
              <a:spcAft>
                <a:spcPts val="0"/>
              </a:spcAft>
              <a:buFont typeface="Arial" panose="020B0604020202020204" pitchFamily="34" charset="0"/>
              <a:buChar char="•"/>
            </a:pPr>
            <a:r>
              <a:rPr lang="en-US" dirty="0"/>
              <a:t>RFEP</a:t>
            </a:r>
          </a:p>
          <a:p>
            <a:pPr marL="274320" indent="-457200">
              <a:spcBef>
                <a:spcPts val="0"/>
              </a:spcBef>
              <a:spcAft>
                <a:spcPts val="0"/>
              </a:spcAft>
              <a:buFont typeface="Arial" panose="020B0604020202020204" pitchFamily="34" charset="0"/>
              <a:buChar char="•"/>
            </a:pPr>
            <a:r>
              <a:rPr lang="en-US" dirty="0"/>
              <a:t>Cumulative Enrollment</a:t>
            </a:r>
          </a:p>
        </p:txBody>
      </p:sp>
      <p:pic>
        <p:nvPicPr>
          <p:cNvPr id="5" name="Graphic 4" descr="Research">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70748" y="3043469"/>
            <a:ext cx="914400" cy="914400"/>
          </a:xfrm>
          <a:prstGeom prst="rect">
            <a:avLst/>
          </a:prstGeom>
        </p:spPr>
      </p:pic>
      <p:sp>
        <p:nvSpPr>
          <p:cNvPr id="12" name="Rectangle 11">
            <a:extLst>
              <a:ext uri="{FF2B5EF4-FFF2-40B4-BE49-F238E27FC236}">
                <a16:creationId xmlns:a16="http://schemas.microsoft.com/office/drawing/2014/main" id="{7C998B71-CBAB-BE45-83BA-D439B312BD20}"/>
              </a:ext>
              <a:ext uri="{C183D7F6-B498-43B3-948B-1728B52AA6E4}">
                <adec:decorative xmlns:adec="http://schemas.microsoft.com/office/drawing/2017/decorative" val="1"/>
              </a:ext>
            </a:extLst>
          </p:cNvPr>
          <p:cNvSpPr/>
          <p:nvPr/>
        </p:nvSpPr>
        <p:spPr>
          <a:xfrm>
            <a:off x="-5387" y="0"/>
            <a:ext cx="432001" cy="6365362"/>
          </a:xfrm>
          <a:prstGeom prst="rect">
            <a:avLst/>
          </a:prstGeom>
          <a:solidFill>
            <a:schemeClr val="accent3">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92139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2"/>
                                        </p:tgtEl>
                                        <p:attrNameLst>
                                          <p:attrName>ppt_x</p:attrName>
                                        </p:attrNameLst>
                                      </p:cBhvr>
                                      <p:tavLst>
                                        <p:tav tm="0">
                                          <p:val>
                                            <p:strVal val="ppt_x"/>
                                          </p:val>
                                        </p:tav>
                                        <p:tav tm="100000">
                                          <p:val>
                                            <p:strVal val="0-ppt_w/2"/>
                                          </p:val>
                                        </p:tav>
                                      </p:tavLst>
                                    </p:anim>
                                    <p:anim calcmode="lin" valueType="num">
                                      <p:cBhvr additive="base">
                                        <p:cTn id="12" dur="10"/>
                                        <p:tgtEl>
                                          <p:spTgt spid="12"/>
                                        </p:tgtEl>
                                        <p:attrNameLst>
                                          <p:attrName>ppt_y</p:attrName>
                                        </p:attrNameLst>
                                      </p:cBhvr>
                                      <p:tavLst>
                                        <p:tav tm="0">
                                          <p:val>
                                            <p:strVal val="ppt_y"/>
                                          </p:val>
                                        </p:tav>
                                        <p:tav tm="100000">
                                          <p:val>
                                            <p:strVal val="ppt_y"/>
                                          </p:val>
                                        </p:tav>
                                      </p:tavLst>
                                    </p:anim>
                                    <p:set>
                                      <p:cBhvr>
                                        <p:cTn id="13" dur="1" fill="hold">
                                          <p:stCondLst>
                                            <p:cond delay="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EOY - Advanced Reporting and Certification v1.1 May 1, 2024</a:t>
            </a:r>
          </a:p>
        </p:txBody>
      </p:sp>
      <p:sp>
        <p:nvSpPr>
          <p:cNvPr id="13" name="Slide Number Placeholder 12"/>
          <p:cNvSpPr>
            <a:spLocks noGrp="1"/>
          </p:cNvSpPr>
          <p:nvPr>
            <p:ph type="sldNum" sz="quarter" idx="11"/>
          </p:nvPr>
        </p:nvSpPr>
        <p:spPr/>
        <p:txBody>
          <a:bodyPr/>
          <a:lstStyle/>
          <a:p>
            <a:pPr>
              <a:defRPr/>
            </a:pPr>
            <a:fld id="{34C76EF4-4FA8-4FCA-8964-02BC12CDC853}" type="slidenum">
              <a:rPr lang="en-US" smtClean="0"/>
              <a:pPr>
                <a:defRPr/>
              </a:pPr>
              <a:t>15</a:t>
            </a:fld>
            <a:endParaRPr lang="en-US" dirty="0"/>
          </a:p>
        </p:txBody>
      </p:sp>
      <p:sp>
        <p:nvSpPr>
          <p:cNvPr id="2" name="Title 1"/>
          <p:cNvSpPr>
            <a:spLocks noGrp="1"/>
          </p:cNvSpPr>
          <p:nvPr>
            <p:ph type="title" idx="4294967295"/>
          </p:nvPr>
        </p:nvSpPr>
        <p:spPr>
          <a:xfrm>
            <a:off x="852488" y="282096"/>
            <a:ext cx="11339512" cy="431800"/>
          </a:xfrm>
        </p:spPr>
        <p:txBody>
          <a:bodyPr>
            <a:normAutofit fontScale="90000"/>
          </a:bodyPr>
          <a:lstStyle/>
          <a:p>
            <a:r>
              <a:rPr lang="en-US" dirty="0"/>
              <a:t>Data Collected for EOY 3</a:t>
            </a:r>
          </a:p>
        </p:txBody>
      </p:sp>
      <p:graphicFrame>
        <p:nvGraphicFramePr>
          <p:cNvPr id="5" name="Diagram 4"/>
          <p:cNvGraphicFramePr/>
          <p:nvPr>
            <p:extLst>
              <p:ext uri="{D42A27DB-BD31-4B8C-83A1-F6EECF244321}">
                <p14:modId xmlns:p14="http://schemas.microsoft.com/office/powerpoint/2010/main" val="746950686"/>
              </p:ext>
            </p:extLst>
          </p:nvPr>
        </p:nvGraphicFramePr>
        <p:xfrm>
          <a:off x="222000" y="737419"/>
          <a:ext cx="6650748" cy="5594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5978019" y="3259723"/>
            <a:ext cx="235962" cy="338554"/>
          </a:xfrm>
          <a:prstGeom prst="rect">
            <a:avLst/>
          </a:prstGeom>
        </p:spPr>
        <p:txBody>
          <a:bodyPr wrap="none">
            <a:spAutoFit/>
          </a:bodyPr>
          <a:lstStyle/>
          <a:p>
            <a:r>
              <a:rPr lang="sk-SK" dirty="0">
                <a:solidFill>
                  <a:srgbClr val="000000"/>
                </a:solidFill>
                <a:latin typeface="Times" charset="0"/>
              </a:rPr>
              <a:t> </a:t>
            </a:r>
            <a:endParaRPr lang="en-US" dirty="0"/>
          </a:p>
        </p:txBody>
      </p:sp>
      <p:graphicFrame>
        <p:nvGraphicFramePr>
          <p:cNvPr id="11" name="Diagram 10">
            <a:extLst>
              <a:ext uri="{FF2B5EF4-FFF2-40B4-BE49-F238E27FC236}">
                <a16:creationId xmlns:a16="http://schemas.microsoft.com/office/drawing/2014/main" id="{CE970985-F3C9-694E-9207-56FF590484B3}"/>
              </a:ext>
            </a:extLst>
          </p:cNvPr>
          <p:cNvGraphicFramePr/>
          <p:nvPr>
            <p:extLst>
              <p:ext uri="{D42A27DB-BD31-4B8C-83A1-F6EECF244321}">
                <p14:modId xmlns:p14="http://schemas.microsoft.com/office/powerpoint/2010/main" val="821920978"/>
              </p:ext>
            </p:extLst>
          </p:nvPr>
        </p:nvGraphicFramePr>
        <p:xfrm>
          <a:off x="7078429" y="3429000"/>
          <a:ext cx="4766983" cy="27822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1" name="Diagram 20">
            <a:extLst>
              <a:ext uri="{FF2B5EF4-FFF2-40B4-BE49-F238E27FC236}">
                <a16:creationId xmlns:a16="http://schemas.microsoft.com/office/drawing/2014/main" id="{66935674-ED3C-2846-8CCE-E831A6BBD3B5}"/>
              </a:ext>
            </a:extLst>
          </p:cNvPr>
          <p:cNvGraphicFramePr/>
          <p:nvPr>
            <p:extLst>
              <p:ext uri="{D42A27DB-BD31-4B8C-83A1-F6EECF244321}">
                <p14:modId xmlns:p14="http://schemas.microsoft.com/office/powerpoint/2010/main" val="1000964966"/>
              </p:ext>
            </p:extLst>
          </p:nvPr>
        </p:nvGraphicFramePr>
        <p:xfrm>
          <a:off x="7078428" y="477480"/>
          <a:ext cx="4766983" cy="278224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6" name="TextBox 5">
            <a:extLst>
              <a:ext uri="{FF2B5EF4-FFF2-40B4-BE49-F238E27FC236}">
                <a16:creationId xmlns:a16="http://schemas.microsoft.com/office/drawing/2014/main" id="{578EB82F-1BDA-4E8C-BEBC-498A462E9C04}"/>
              </a:ext>
            </a:extLst>
          </p:cNvPr>
          <p:cNvSpPr txBox="1"/>
          <p:nvPr/>
        </p:nvSpPr>
        <p:spPr>
          <a:xfrm>
            <a:off x="5098483" y="6039507"/>
            <a:ext cx="6371922" cy="369332"/>
          </a:xfrm>
          <a:prstGeom prst="rect">
            <a:avLst/>
          </a:prstGeom>
          <a:solidFill>
            <a:srgbClr val="FFFFCC"/>
          </a:solidFill>
          <a:ln>
            <a:solidFill>
              <a:srgbClr val="CCCC00"/>
            </a:solidFill>
          </a:ln>
        </p:spPr>
        <p:txBody>
          <a:bodyPr wrap="square" rtlCol="0">
            <a:spAutoFit/>
          </a:bodyPr>
          <a:lstStyle/>
          <a:p>
            <a:pPr algn="l"/>
            <a:r>
              <a:rPr lang="en-US" dirty="0">
                <a:solidFill>
                  <a:srgbClr val="003366"/>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NOTE</a:t>
            </a:r>
            <a:r>
              <a:rPr lang="en-US" dirty="0">
                <a:solidFill>
                  <a:srgbClr val="003366"/>
                </a:solidFill>
                <a:latin typeface="Arial" panose="020B0604020202020204" pitchFamily="34" charset="0"/>
                <a:cs typeface="Arial" panose="020B0604020202020204" pitchFamily="34" charset="0"/>
              </a:rPr>
              <a:t>: </a:t>
            </a:r>
            <a:r>
              <a:rPr lang="en-US" dirty="0"/>
              <a:t>EOY-4 Requires Both LEA and SELPA Approvals</a:t>
            </a:r>
          </a:p>
        </p:txBody>
      </p:sp>
    </p:spTree>
    <p:custDataLst>
      <p:tags r:id="rId1"/>
    </p:custDataLst>
    <p:extLst>
      <p:ext uri="{BB962C8B-B14F-4D97-AF65-F5344CB8AC3E}">
        <p14:creationId xmlns:p14="http://schemas.microsoft.com/office/powerpoint/2010/main" val="1539427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EOY - Advanced Reporting and Certification v1.1 May 1, 2024</a:t>
            </a:r>
            <a:endParaRPr lang="en-US" dirty="0"/>
          </a:p>
        </p:txBody>
      </p:sp>
      <p:sp>
        <p:nvSpPr>
          <p:cNvPr id="3" name="Slide Number Placeholder 2"/>
          <p:cNvSpPr>
            <a:spLocks noGrp="1"/>
          </p:cNvSpPr>
          <p:nvPr>
            <p:ph type="sldNum" sz="quarter" idx="11"/>
          </p:nvPr>
        </p:nvSpPr>
        <p:spPr/>
        <p:txBody>
          <a:bodyPr/>
          <a:lstStyle/>
          <a:p>
            <a:pPr>
              <a:defRPr/>
            </a:pPr>
            <a:fld id="{34C76EF4-4FA8-4FCA-8964-02BC12CDC853}" type="slidenum">
              <a:rPr lang="en-US" smtClean="0"/>
              <a:pPr>
                <a:defRPr/>
              </a:pPr>
              <a:t>16</a:t>
            </a:fld>
            <a:endParaRPr lang="en-US" dirty="0"/>
          </a:p>
        </p:txBody>
      </p:sp>
      <p:sp>
        <p:nvSpPr>
          <p:cNvPr id="24" name="Title 23">
            <a:extLst>
              <a:ext uri="{FF2B5EF4-FFF2-40B4-BE49-F238E27FC236}">
                <a16:creationId xmlns:a16="http://schemas.microsoft.com/office/drawing/2014/main" id="{4DB3E633-D083-1746-8514-3B0D938F02B3}"/>
              </a:ext>
            </a:extLst>
          </p:cNvPr>
          <p:cNvSpPr>
            <a:spLocks noGrp="1"/>
          </p:cNvSpPr>
          <p:nvPr>
            <p:ph type="title" idx="4294967295"/>
          </p:nvPr>
        </p:nvSpPr>
        <p:spPr>
          <a:xfrm>
            <a:off x="329184" y="345838"/>
            <a:ext cx="10515600" cy="1325563"/>
          </a:xfrm>
        </p:spPr>
        <p:txBody>
          <a:bodyPr/>
          <a:lstStyle/>
          <a:p>
            <a:r>
              <a:rPr lang="en-US" dirty="0"/>
              <a:t>Reportable Incidents</a:t>
            </a:r>
          </a:p>
        </p:txBody>
      </p:sp>
      <p:sp>
        <p:nvSpPr>
          <p:cNvPr id="9" name="Rectangle 8"/>
          <p:cNvSpPr/>
          <p:nvPr/>
        </p:nvSpPr>
        <p:spPr>
          <a:xfrm>
            <a:off x="457200" y="1752600"/>
            <a:ext cx="11353799" cy="3669938"/>
          </a:xfrm>
          <a:prstGeom prst="rect">
            <a:avLst/>
          </a:prstGeom>
          <a:noFill/>
          <a:effectLst>
            <a:outerShdw blurRad="50800" dist="63500" dir="2700000" algn="tl" rotWithShape="0">
              <a:prstClr val="black">
                <a:alpha val="40000"/>
              </a:prstClr>
            </a:outerShdw>
          </a:effectLst>
        </p:spPr>
        <p:txBody>
          <a:bodyPr/>
          <a:lstStyle/>
          <a:p>
            <a:endParaRPr lang="en-US"/>
          </a:p>
        </p:txBody>
      </p:sp>
      <p:grpSp>
        <p:nvGrpSpPr>
          <p:cNvPr id="23" name="Group 22">
            <a:extLst>
              <a:ext uri="{FF2B5EF4-FFF2-40B4-BE49-F238E27FC236}">
                <a16:creationId xmlns:a16="http://schemas.microsoft.com/office/drawing/2014/main" id="{BFB0EF66-E822-DE49-B7F6-6314B3A6F2C4}"/>
              </a:ext>
            </a:extLst>
          </p:cNvPr>
          <p:cNvGrpSpPr/>
          <p:nvPr/>
        </p:nvGrpSpPr>
        <p:grpSpPr>
          <a:xfrm>
            <a:off x="8207498" y="1828800"/>
            <a:ext cx="3603499" cy="3669938"/>
            <a:chOff x="8207498" y="1752600"/>
            <a:chExt cx="3603499" cy="3669938"/>
          </a:xfrm>
        </p:grpSpPr>
        <p:sp>
          <p:nvSpPr>
            <p:cNvPr id="19" name="Freeform 18"/>
            <p:cNvSpPr/>
            <p:nvPr/>
          </p:nvSpPr>
          <p:spPr>
            <a:xfrm>
              <a:off x="8207498" y="1752600"/>
              <a:ext cx="3603499" cy="3669938"/>
            </a:xfrm>
            <a:custGeom>
              <a:avLst/>
              <a:gdLst>
                <a:gd name="connsiteX0" fmla="*/ 0 w 2638550"/>
                <a:gd name="connsiteY0" fmla="*/ 263855 h 3657600"/>
                <a:gd name="connsiteX1" fmla="*/ 263855 w 2638550"/>
                <a:gd name="connsiteY1" fmla="*/ 0 h 3657600"/>
                <a:gd name="connsiteX2" fmla="*/ 2374695 w 2638550"/>
                <a:gd name="connsiteY2" fmla="*/ 0 h 3657600"/>
                <a:gd name="connsiteX3" fmla="*/ 2638550 w 2638550"/>
                <a:gd name="connsiteY3" fmla="*/ 263855 h 3657600"/>
                <a:gd name="connsiteX4" fmla="*/ 2638550 w 2638550"/>
                <a:gd name="connsiteY4" fmla="*/ 3393745 h 3657600"/>
                <a:gd name="connsiteX5" fmla="*/ 2374695 w 2638550"/>
                <a:gd name="connsiteY5" fmla="*/ 3657600 h 3657600"/>
                <a:gd name="connsiteX6" fmla="*/ 263855 w 2638550"/>
                <a:gd name="connsiteY6" fmla="*/ 3657600 h 3657600"/>
                <a:gd name="connsiteX7" fmla="*/ 0 w 2638550"/>
                <a:gd name="connsiteY7" fmla="*/ 3393745 h 3657600"/>
                <a:gd name="connsiteX8" fmla="*/ 0 w 2638550"/>
                <a:gd name="connsiteY8" fmla="*/ 263855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550" h="3657600">
                  <a:moveTo>
                    <a:pt x="0" y="263855"/>
                  </a:moveTo>
                  <a:cubicBezTo>
                    <a:pt x="0" y="118132"/>
                    <a:pt x="118132" y="0"/>
                    <a:pt x="263855" y="0"/>
                  </a:cubicBezTo>
                  <a:lnTo>
                    <a:pt x="2374695" y="0"/>
                  </a:lnTo>
                  <a:cubicBezTo>
                    <a:pt x="2520418" y="0"/>
                    <a:pt x="2638550" y="118132"/>
                    <a:pt x="2638550" y="263855"/>
                  </a:cubicBezTo>
                  <a:lnTo>
                    <a:pt x="2638550" y="3393745"/>
                  </a:lnTo>
                  <a:cubicBezTo>
                    <a:pt x="2638550" y="3539468"/>
                    <a:pt x="2520418" y="3657600"/>
                    <a:pt x="2374695" y="3657600"/>
                  </a:cubicBezTo>
                  <a:lnTo>
                    <a:pt x="263855" y="3657600"/>
                  </a:lnTo>
                  <a:cubicBezTo>
                    <a:pt x="118132" y="3657600"/>
                    <a:pt x="0" y="3539468"/>
                    <a:pt x="0" y="3393745"/>
                  </a:cubicBezTo>
                  <a:lnTo>
                    <a:pt x="0" y="263855"/>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outerShdw blurRad="63500" sx="102000" sy="102000" algn="ctr" rotWithShape="0">
                <a:prstClr val="black">
                  <a:alpha val="5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2636520" numCol="1" spcCol="1270" anchor="ctr" anchorCtr="0">
              <a:noAutofit/>
            </a:bodyPr>
            <a:lstStyle/>
            <a:p>
              <a:pPr algn="ctr" defTabSz="889000">
                <a:lnSpc>
                  <a:spcPct val="90000"/>
                </a:lnSpc>
                <a:spcAft>
                  <a:spcPct val="35000"/>
                </a:spcAft>
              </a:pPr>
              <a:r>
                <a:rPr lang="en-US" sz="2000" dirty="0">
                  <a:solidFill>
                    <a:srgbClr val="7030A0"/>
                  </a:solidFill>
                </a:rPr>
                <a:t>Weapons Offenses</a:t>
              </a:r>
            </a:p>
            <a:p>
              <a:pPr defTabSz="889000">
                <a:lnSpc>
                  <a:spcPct val="90000"/>
                </a:lnSpc>
                <a:spcAft>
                  <a:spcPct val="35000"/>
                </a:spcAft>
              </a:pPr>
              <a:endParaRPr lang="en-US" sz="2000" dirty="0"/>
            </a:p>
          </p:txBody>
        </p:sp>
        <p:sp>
          <p:nvSpPr>
            <p:cNvPr id="20" name="Freeform 19"/>
            <p:cNvSpPr/>
            <p:nvPr/>
          </p:nvSpPr>
          <p:spPr>
            <a:xfrm>
              <a:off x="8581942" y="2605955"/>
              <a:ext cx="2882800" cy="1106536"/>
            </a:xfrm>
            <a:custGeom>
              <a:avLst/>
              <a:gdLst>
                <a:gd name="connsiteX0" fmla="*/ 0 w 2110840"/>
                <a:gd name="connsiteY0" fmla="*/ 110282 h 1102816"/>
                <a:gd name="connsiteX1" fmla="*/ 110282 w 2110840"/>
                <a:gd name="connsiteY1" fmla="*/ 0 h 1102816"/>
                <a:gd name="connsiteX2" fmla="*/ 2000558 w 2110840"/>
                <a:gd name="connsiteY2" fmla="*/ 0 h 1102816"/>
                <a:gd name="connsiteX3" fmla="*/ 2110840 w 2110840"/>
                <a:gd name="connsiteY3" fmla="*/ 110282 h 1102816"/>
                <a:gd name="connsiteX4" fmla="*/ 2110840 w 2110840"/>
                <a:gd name="connsiteY4" fmla="*/ 992534 h 1102816"/>
                <a:gd name="connsiteX5" fmla="*/ 2000558 w 2110840"/>
                <a:gd name="connsiteY5" fmla="*/ 1102816 h 1102816"/>
                <a:gd name="connsiteX6" fmla="*/ 110282 w 2110840"/>
                <a:gd name="connsiteY6" fmla="*/ 1102816 h 1102816"/>
                <a:gd name="connsiteX7" fmla="*/ 0 w 2110840"/>
                <a:gd name="connsiteY7" fmla="*/ 992534 h 1102816"/>
                <a:gd name="connsiteX8" fmla="*/ 0 w 2110840"/>
                <a:gd name="connsiteY8" fmla="*/ 110282 h 110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840" h="1102816">
                  <a:moveTo>
                    <a:pt x="0" y="110282"/>
                  </a:moveTo>
                  <a:cubicBezTo>
                    <a:pt x="0" y="49375"/>
                    <a:pt x="49375" y="0"/>
                    <a:pt x="110282" y="0"/>
                  </a:cubicBezTo>
                  <a:lnTo>
                    <a:pt x="2000558" y="0"/>
                  </a:lnTo>
                  <a:cubicBezTo>
                    <a:pt x="2061465" y="0"/>
                    <a:pt x="2110840" y="49375"/>
                    <a:pt x="2110840" y="110282"/>
                  </a:cubicBezTo>
                  <a:lnTo>
                    <a:pt x="2110840" y="992534"/>
                  </a:lnTo>
                  <a:cubicBezTo>
                    <a:pt x="2110840" y="1053441"/>
                    <a:pt x="2061465" y="1102816"/>
                    <a:pt x="2000558" y="1102816"/>
                  </a:cubicBezTo>
                  <a:lnTo>
                    <a:pt x="110282" y="1102816"/>
                  </a:lnTo>
                  <a:cubicBezTo>
                    <a:pt x="49375" y="1102816"/>
                    <a:pt x="0" y="1053441"/>
                    <a:pt x="0" y="992534"/>
                  </a:cubicBezTo>
                  <a:lnTo>
                    <a:pt x="0" y="110282"/>
                  </a:lnTo>
                  <a:close/>
                </a:path>
              </a:pathLst>
            </a:custGeom>
            <a:solidFill>
              <a:srgbClr val="FF735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40" tIns="53255" rIns="60240" bIns="53255" numCol="1" spcCol="1270" anchor="ctr" anchorCtr="0">
              <a:noAutofit/>
            </a:bodyPr>
            <a:lstStyle/>
            <a:p>
              <a:pPr defTabSz="488950">
                <a:lnSpc>
                  <a:spcPct val="90000"/>
                </a:lnSpc>
                <a:spcAft>
                  <a:spcPct val="35000"/>
                </a:spcAft>
              </a:pPr>
              <a:r>
                <a:rPr lang="en-US" sz="1100" dirty="0">
                  <a:solidFill>
                    <a:schemeClr val="tx1"/>
                  </a:solidFill>
                </a:rPr>
                <a:t>Grade  Level: </a:t>
              </a:r>
            </a:p>
            <a:p>
              <a:pPr defTabSz="488950">
                <a:lnSpc>
                  <a:spcPct val="90000"/>
                </a:lnSpc>
                <a:spcAft>
                  <a:spcPct val="35000"/>
                </a:spcAft>
              </a:pPr>
              <a:r>
                <a:rPr lang="en-US" sz="1100" dirty="0">
                  <a:solidFill>
                    <a:schemeClr val="bg1"/>
                  </a:solidFill>
                </a:rPr>
                <a:t>IN, TD, PS, K-12</a:t>
              </a:r>
              <a:endParaRPr lang="en-US" sz="1100" dirty="0"/>
            </a:p>
          </p:txBody>
        </p:sp>
        <p:sp>
          <p:nvSpPr>
            <p:cNvPr id="21" name="Freeform 20"/>
            <p:cNvSpPr/>
            <p:nvPr/>
          </p:nvSpPr>
          <p:spPr>
            <a:xfrm>
              <a:off x="8581942" y="3764085"/>
              <a:ext cx="2882800" cy="1106536"/>
            </a:xfrm>
            <a:custGeom>
              <a:avLst/>
              <a:gdLst>
                <a:gd name="connsiteX0" fmla="*/ 0 w 2110840"/>
                <a:gd name="connsiteY0" fmla="*/ 110282 h 1102816"/>
                <a:gd name="connsiteX1" fmla="*/ 110282 w 2110840"/>
                <a:gd name="connsiteY1" fmla="*/ 0 h 1102816"/>
                <a:gd name="connsiteX2" fmla="*/ 2000558 w 2110840"/>
                <a:gd name="connsiteY2" fmla="*/ 0 h 1102816"/>
                <a:gd name="connsiteX3" fmla="*/ 2110840 w 2110840"/>
                <a:gd name="connsiteY3" fmla="*/ 110282 h 1102816"/>
                <a:gd name="connsiteX4" fmla="*/ 2110840 w 2110840"/>
                <a:gd name="connsiteY4" fmla="*/ 992534 h 1102816"/>
                <a:gd name="connsiteX5" fmla="*/ 2000558 w 2110840"/>
                <a:gd name="connsiteY5" fmla="*/ 1102816 h 1102816"/>
                <a:gd name="connsiteX6" fmla="*/ 110282 w 2110840"/>
                <a:gd name="connsiteY6" fmla="*/ 1102816 h 1102816"/>
                <a:gd name="connsiteX7" fmla="*/ 0 w 2110840"/>
                <a:gd name="connsiteY7" fmla="*/ 992534 h 1102816"/>
                <a:gd name="connsiteX8" fmla="*/ 0 w 2110840"/>
                <a:gd name="connsiteY8" fmla="*/ 110282 h 1102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840" h="1102816">
                  <a:moveTo>
                    <a:pt x="0" y="110282"/>
                  </a:moveTo>
                  <a:cubicBezTo>
                    <a:pt x="0" y="49375"/>
                    <a:pt x="49375" y="0"/>
                    <a:pt x="110282" y="0"/>
                  </a:cubicBezTo>
                  <a:lnTo>
                    <a:pt x="2000558" y="0"/>
                  </a:lnTo>
                  <a:cubicBezTo>
                    <a:pt x="2061465" y="0"/>
                    <a:pt x="2110840" y="49375"/>
                    <a:pt x="2110840" y="110282"/>
                  </a:cubicBezTo>
                  <a:lnTo>
                    <a:pt x="2110840" y="992534"/>
                  </a:lnTo>
                  <a:cubicBezTo>
                    <a:pt x="2110840" y="1053441"/>
                    <a:pt x="2061465" y="1102816"/>
                    <a:pt x="2000558" y="1102816"/>
                  </a:cubicBezTo>
                  <a:lnTo>
                    <a:pt x="110282" y="1102816"/>
                  </a:lnTo>
                  <a:cubicBezTo>
                    <a:pt x="49375" y="1102816"/>
                    <a:pt x="0" y="1053441"/>
                    <a:pt x="0" y="992534"/>
                  </a:cubicBezTo>
                  <a:lnTo>
                    <a:pt x="0" y="110282"/>
                  </a:lnTo>
                  <a:close/>
                </a:path>
              </a:pathLst>
            </a:custGeom>
            <a:solidFill>
              <a:srgbClr val="FF735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40" tIns="53255" rIns="60240" bIns="53255" numCol="1" spcCol="1270" anchor="ctr" anchorCtr="0">
              <a:noAutofit/>
            </a:bodyPr>
            <a:lstStyle/>
            <a:p>
              <a:pPr defTabSz="488950">
                <a:lnSpc>
                  <a:spcPct val="90000"/>
                </a:lnSpc>
                <a:spcAft>
                  <a:spcPct val="35000"/>
                </a:spcAft>
              </a:pPr>
              <a:r>
                <a:rPr lang="en-US" sz="1100" b="1" dirty="0">
                  <a:solidFill>
                    <a:schemeClr val="tx1"/>
                  </a:solidFill>
                </a:rPr>
                <a:t>Weapon offense</a:t>
              </a:r>
              <a:br>
                <a:rPr lang="en-US" sz="1100" b="1" dirty="0">
                  <a:solidFill>
                    <a:schemeClr val="tx1"/>
                  </a:solidFill>
                </a:rPr>
              </a:br>
              <a:r>
                <a:rPr lang="en-US" sz="1100" b="1" dirty="0">
                  <a:solidFill>
                    <a:schemeClr val="tx1"/>
                  </a:solidFill>
                </a:rPr>
                <a:t>(Student Offense Codes 100, 101, 103, 104, 105) regardless, of outcome</a:t>
              </a:r>
            </a:p>
          </p:txBody>
        </p:sp>
      </p:grpSp>
      <p:sp>
        <p:nvSpPr>
          <p:cNvPr id="6" name="TextBox 5"/>
          <p:cNvSpPr txBox="1"/>
          <p:nvPr/>
        </p:nvSpPr>
        <p:spPr>
          <a:xfrm>
            <a:off x="457200" y="885975"/>
            <a:ext cx="11159869" cy="400110"/>
          </a:xfrm>
          <a:prstGeom prst="rect">
            <a:avLst/>
          </a:prstGeom>
          <a:gradFill flip="none" rotWithShape="1">
            <a:gsLst>
              <a:gs pos="0">
                <a:schemeClr val="accent1">
                  <a:lumMod val="0"/>
                  <a:lumOff val="100000"/>
                </a:schemeClr>
              </a:gs>
              <a:gs pos="100000">
                <a:schemeClr val="accent1">
                  <a:lumMod val="0"/>
                  <a:lumOff val="100000"/>
                </a:schemeClr>
              </a:gs>
              <a:gs pos="53000">
                <a:srgbClr val="DAFFFF">
                  <a:alpha val="20000"/>
                </a:srgbClr>
              </a:gs>
            </a:gsLst>
            <a:path path="circle">
              <a:fillToRect l="50000" t="-80000" r="50000" b="180000"/>
            </a:path>
            <a:tileRect/>
          </a:gradFill>
          <a:ln w="3175">
            <a:solidFill>
              <a:schemeClr val="accent1">
                <a:lumMod val="75000"/>
              </a:schemeClr>
            </a:solidFill>
          </a:ln>
        </p:spPr>
        <p:txBody>
          <a:bodyPr wrap="square" rtlCol="0">
            <a:spAutoFit/>
          </a:bodyPr>
          <a:lstStyle/>
          <a:p>
            <a:r>
              <a:rPr lang="en-US" sz="2000" b="1" dirty="0"/>
              <a:t>Report ALL INCIDENTS as a Result of </a:t>
            </a:r>
            <a:r>
              <a:rPr lang="en-US" sz="1800" b="1" dirty="0"/>
              <a:t>Offenses Defined in Education Code 48900 or 48915</a:t>
            </a:r>
          </a:p>
        </p:txBody>
      </p:sp>
      <p:sp>
        <p:nvSpPr>
          <p:cNvPr id="7" name="TextBox 6"/>
          <p:cNvSpPr txBox="1"/>
          <p:nvPr/>
        </p:nvSpPr>
        <p:spPr>
          <a:xfrm>
            <a:off x="2219484" y="5747384"/>
            <a:ext cx="8566431" cy="369332"/>
          </a:xfrm>
          <a:prstGeom prst="rect">
            <a:avLst/>
          </a:prstGeom>
          <a:solidFill>
            <a:srgbClr val="FFFFCC"/>
          </a:solidFill>
          <a:ln>
            <a:solidFill>
              <a:srgbClr val="CCCC00"/>
            </a:solidFill>
          </a:ln>
        </p:spPr>
        <p:txBody>
          <a:bodyPr wrap="square" rtlCol="0">
            <a:spAutoFit/>
          </a:bodyPr>
          <a:lstStyle/>
          <a:p>
            <a:r>
              <a:rPr lang="en-US" dirty="0">
                <a:solidFill>
                  <a:srgbClr val="003366"/>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NOTE</a:t>
            </a:r>
            <a:r>
              <a:rPr lang="en-US" dirty="0">
                <a:solidFill>
                  <a:srgbClr val="003366"/>
                </a:solidFill>
                <a:latin typeface="Arial" panose="020B0604020202020204" pitchFamily="34" charset="0"/>
                <a:cs typeface="Arial" panose="020B0604020202020204" pitchFamily="34" charset="0"/>
              </a:rPr>
              <a:t>: </a:t>
            </a:r>
            <a:r>
              <a:rPr lang="en-US" dirty="0"/>
              <a:t>Summer school discipline incidents must be reported in CALPADS</a:t>
            </a:r>
          </a:p>
        </p:txBody>
      </p:sp>
      <p:grpSp>
        <p:nvGrpSpPr>
          <p:cNvPr id="2" name="Group 1">
            <a:extLst>
              <a:ext uri="{FF2B5EF4-FFF2-40B4-BE49-F238E27FC236}">
                <a16:creationId xmlns:a16="http://schemas.microsoft.com/office/drawing/2014/main" id="{044FBD79-BA74-C34B-9EFE-638FB56F08BD}"/>
              </a:ext>
            </a:extLst>
          </p:cNvPr>
          <p:cNvGrpSpPr/>
          <p:nvPr/>
        </p:nvGrpSpPr>
        <p:grpSpPr>
          <a:xfrm>
            <a:off x="458585" y="1828800"/>
            <a:ext cx="3603499" cy="3669938"/>
            <a:chOff x="458585" y="1828800"/>
            <a:chExt cx="3603499" cy="3669938"/>
          </a:xfrm>
        </p:grpSpPr>
        <p:grpSp>
          <p:nvGrpSpPr>
            <p:cNvPr id="5" name="Group 4">
              <a:extLst>
                <a:ext uri="{FF2B5EF4-FFF2-40B4-BE49-F238E27FC236}">
                  <a16:creationId xmlns:a16="http://schemas.microsoft.com/office/drawing/2014/main" id="{8334CC7F-BA19-A74F-80FE-A7869BF8F42D}"/>
                </a:ext>
              </a:extLst>
            </p:cNvPr>
            <p:cNvGrpSpPr/>
            <p:nvPr/>
          </p:nvGrpSpPr>
          <p:grpSpPr>
            <a:xfrm>
              <a:off x="458585" y="1828800"/>
              <a:ext cx="3603499" cy="3669938"/>
              <a:chOff x="458585" y="1752600"/>
              <a:chExt cx="3603499" cy="3669938"/>
            </a:xfrm>
          </p:grpSpPr>
          <p:sp>
            <p:nvSpPr>
              <p:cNvPr id="10" name="Freeform 9"/>
              <p:cNvSpPr/>
              <p:nvPr/>
            </p:nvSpPr>
            <p:spPr>
              <a:xfrm>
                <a:off x="458585" y="1752600"/>
                <a:ext cx="3603499" cy="3669938"/>
              </a:xfrm>
              <a:custGeom>
                <a:avLst/>
                <a:gdLst>
                  <a:gd name="connsiteX0" fmla="*/ 0 w 2638550"/>
                  <a:gd name="connsiteY0" fmla="*/ 263855 h 3657600"/>
                  <a:gd name="connsiteX1" fmla="*/ 263855 w 2638550"/>
                  <a:gd name="connsiteY1" fmla="*/ 0 h 3657600"/>
                  <a:gd name="connsiteX2" fmla="*/ 2374695 w 2638550"/>
                  <a:gd name="connsiteY2" fmla="*/ 0 h 3657600"/>
                  <a:gd name="connsiteX3" fmla="*/ 2638550 w 2638550"/>
                  <a:gd name="connsiteY3" fmla="*/ 263855 h 3657600"/>
                  <a:gd name="connsiteX4" fmla="*/ 2638550 w 2638550"/>
                  <a:gd name="connsiteY4" fmla="*/ 3393745 h 3657600"/>
                  <a:gd name="connsiteX5" fmla="*/ 2374695 w 2638550"/>
                  <a:gd name="connsiteY5" fmla="*/ 3657600 h 3657600"/>
                  <a:gd name="connsiteX6" fmla="*/ 263855 w 2638550"/>
                  <a:gd name="connsiteY6" fmla="*/ 3657600 h 3657600"/>
                  <a:gd name="connsiteX7" fmla="*/ 0 w 2638550"/>
                  <a:gd name="connsiteY7" fmla="*/ 3393745 h 3657600"/>
                  <a:gd name="connsiteX8" fmla="*/ 0 w 2638550"/>
                  <a:gd name="connsiteY8" fmla="*/ 263855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550" h="3657600">
                    <a:moveTo>
                      <a:pt x="0" y="263855"/>
                    </a:moveTo>
                    <a:cubicBezTo>
                      <a:pt x="0" y="118132"/>
                      <a:pt x="118132" y="0"/>
                      <a:pt x="263855" y="0"/>
                    </a:cubicBezTo>
                    <a:lnTo>
                      <a:pt x="2374695" y="0"/>
                    </a:lnTo>
                    <a:cubicBezTo>
                      <a:pt x="2520418" y="0"/>
                      <a:pt x="2638550" y="118132"/>
                      <a:pt x="2638550" y="263855"/>
                    </a:cubicBezTo>
                    <a:lnTo>
                      <a:pt x="2638550" y="3393745"/>
                    </a:lnTo>
                    <a:cubicBezTo>
                      <a:pt x="2638550" y="3539468"/>
                      <a:pt x="2520418" y="3657600"/>
                      <a:pt x="2374695" y="3657600"/>
                    </a:cubicBezTo>
                    <a:lnTo>
                      <a:pt x="263855" y="3657600"/>
                    </a:lnTo>
                    <a:cubicBezTo>
                      <a:pt x="118132" y="3657600"/>
                      <a:pt x="0" y="3539468"/>
                      <a:pt x="0" y="3393745"/>
                    </a:cubicBezTo>
                    <a:lnTo>
                      <a:pt x="0" y="263855"/>
                    </a:lnTo>
                    <a:close/>
                  </a:path>
                </a:pathLst>
              </a:cu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a:outerShdw blurRad="63500" sx="102000" sy="102000" algn="ctr" rotWithShape="0">
                  <a:prstClr val="black">
                    <a:alpha val="5000"/>
                  </a:prstClr>
                </a:outerShdw>
              </a:effectLst>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2636520" numCol="1" spcCol="1270" anchor="ctr" anchorCtr="0">
                <a:noAutofit/>
              </a:bodyPr>
              <a:lstStyle/>
              <a:p>
                <a:pPr algn="ctr" defTabSz="889000">
                  <a:lnSpc>
                    <a:spcPct val="90000"/>
                  </a:lnSpc>
                  <a:spcAft>
                    <a:spcPct val="35000"/>
                  </a:spcAft>
                </a:pPr>
                <a:r>
                  <a:rPr lang="en-US" sz="2000" dirty="0">
                    <a:solidFill>
                      <a:srgbClr val="7030A0"/>
                    </a:solidFill>
                  </a:rPr>
                  <a:t>Students without disabilities</a:t>
                </a:r>
              </a:p>
              <a:p>
                <a:pPr defTabSz="889000">
                  <a:lnSpc>
                    <a:spcPct val="90000"/>
                  </a:lnSpc>
                  <a:spcAft>
                    <a:spcPct val="35000"/>
                  </a:spcAft>
                </a:pPr>
                <a:endParaRPr lang="en-US" sz="2000" dirty="0"/>
              </a:p>
            </p:txBody>
          </p:sp>
          <p:sp>
            <p:nvSpPr>
              <p:cNvPr id="11" name="Freeform 10"/>
              <p:cNvSpPr/>
              <p:nvPr/>
            </p:nvSpPr>
            <p:spPr>
              <a:xfrm>
                <a:off x="836953" y="2545001"/>
                <a:ext cx="2882800" cy="720995"/>
              </a:xfrm>
              <a:custGeom>
                <a:avLst/>
                <a:gdLst>
                  <a:gd name="connsiteX0" fmla="*/ 0 w 2110840"/>
                  <a:gd name="connsiteY0" fmla="*/ 71857 h 718571"/>
                  <a:gd name="connsiteX1" fmla="*/ 71857 w 2110840"/>
                  <a:gd name="connsiteY1" fmla="*/ 0 h 718571"/>
                  <a:gd name="connsiteX2" fmla="*/ 2038983 w 2110840"/>
                  <a:gd name="connsiteY2" fmla="*/ 0 h 718571"/>
                  <a:gd name="connsiteX3" fmla="*/ 2110840 w 2110840"/>
                  <a:gd name="connsiteY3" fmla="*/ 71857 h 718571"/>
                  <a:gd name="connsiteX4" fmla="*/ 2110840 w 2110840"/>
                  <a:gd name="connsiteY4" fmla="*/ 646714 h 718571"/>
                  <a:gd name="connsiteX5" fmla="*/ 2038983 w 2110840"/>
                  <a:gd name="connsiteY5" fmla="*/ 718571 h 718571"/>
                  <a:gd name="connsiteX6" fmla="*/ 71857 w 2110840"/>
                  <a:gd name="connsiteY6" fmla="*/ 718571 h 718571"/>
                  <a:gd name="connsiteX7" fmla="*/ 0 w 2110840"/>
                  <a:gd name="connsiteY7" fmla="*/ 646714 h 718571"/>
                  <a:gd name="connsiteX8" fmla="*/ 0 w 2110840"/>
                  <a:gd name="connsiteY8" fmla="*/ 71857 h 71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840" h="718571">
                    <a:moveTo>
                      <a:pt x="0" y="71857"/>
                    </a:moveTo>
                    <a:cubicBezTo>
                      <a:pt x="0" y="32171"/>
                      <a:pt x="32171" y="0"/>
                      <a:pt x="71857" y="0"/>
                    </a:cubicBezTo>
                    <a:lnTo>
                      <a:pt x="2038983" y="0"/>
                    </a:lnTo>
                    <a:cubicBezTo>
                      <a:pt x="2078669" y="0"/>
                      <a:pt x="2110840" y="32171"/>
                      <a:pt x="2110840" y="71857"/>
                    </a:cubicBezTo>
                    <a:lnTo>
                      <a:pt x="2110840" y="646714"/>
                    </a:lnTo>
                    <a:cubicBezTo>
                      <a:pt x="2110840" y="686400"/>
                      <a:pt x="2078669" y="718571"/>
                      <a:pt x="2038983" y="718571"/>
                    </a:cubicBezTo>
                    <a:lnTo>
                      <a:pt x="71857" y="718571"/>
                    </a:lnTo>
                    <a:cubicBezTo>
                      <a:pt x="32171" y="718571"/>
                      <a:pt x="0" y="686400"/>
                      <a:pt x="0" y="646714"/>
                    </a:cubicBezTo>
                    <a:lnTo>
                      <a:pt x="0" y="71857"/>
                    </a:lnTo>
                    <a:close/>
                  </a:path>
                </a:pathLst>
              </a:custGeom>
              <a:solidFill>
                <a:srgbClr val="FF735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606" tIns="47716" rIns="56606" bIns="47716" numCol="1" spcCol="1270" anchor="ctr" anchorCtr="0">
                <a:noAutofit/>
              </a:bodyPr>
              <a:lstStyle/>
              <a:p>
                <a:pPr defTabSz="622300">
                  <a:lnSpc>
                    <a:spcPct val="90000"/>
                  </a:lnSpc>
                  <a:spcAft>
                    <a:spcPct val="35000"/>
                  </a:spcAft>
                </a:pPr>
                <a:r>
                  <a:rPr lang="en-US" sz="1400" dirty="0">
                    <a:solidFill>
                      <a:schemeClr val="tx1"/>
                    </a:solidFill>
                  </a:rPr>
                  <a:t>Grade  Level: </a:t>
                </a:r>
              </a:p>
              <a:p>
                <a:pPr defTabSz="622300">
                  <a:lnSpc>
                    <a:spcPct val="90000"/>
                  </a:lnSpc>
                  <a:spcAft>
                    <a:spcPct val="35000"/>
                  </a:spcAft>
                </a:pPr>
                <a:r>
                  <a:rPr lang="en-US" sz="1400" dirty="0">
                    <a:solidFill>
                      <a:schemeClr val="bg1"/>
                    </a:solidFill>
                  </a:rPr>
                  <a:t>K-12</a:t>
                </a:r>
              </a:p>
            </p:txBody>
          </p:sp>
          <p:sp>
            <p:nvSpPr>
              <p:cNvPr id="12" name="Freeform 11"/>
              <p:cNvSpPr/>
              <p:nvPr/>
            </p:nvSpPr>
            <p:spPr>
              <a:xfrm>
                <a:off x="836953" y="3337402"/>
                <a:ext cx="2882800" cy="576507"/>
              </a:xfrm>
              <a:custGeom>
                <a:avLst/>
                <a:gdLst>
                  <a:gd name="connsiteX0" fmla="*/ 0 w 2110840"/>
                  <a:gd name="connsiteY0" fmla="*/ 71857 h 718571"/>
                  <a:gd name="connsiteX1" fmla="*/ 71857 w 2110840"/>
                  <a:gd name="connsiteY1" fmla="*/ 0 h 718571"/>
                  <a:gd name="connsiteX2" fmla="*/ 2038983 w 2110840"/>
                  <a:gd name="connsiteY2" fmla="*/ 0 h 718571"/>
                  <a:gd name="connsiteX3" fmla="*/ 2110840 w 2110840"/>
                  <a:gd name="connsiteY3" fmla="*/ 71857 h 718571"/>
                  <a:gd name="connsiteX4" fmla="*/ 2110840 w 2110840"/>
                  <a:gd name="connsiteY4" fmla="*/ 646714 h 718571"/>
                  <a:gd name="connsiteX5" fmla="*/ 2038983 w 2110840"/>
                  <a:gd name="connsiteY5" fmla="*/ 718571 h 718571"/>
                  <a:gd name="connsiteX6" fmla="*/ 71857 w 2110840"/>
                  <a:gd name="connsiteY6" fmla="*/ 718571 h 718571"/>
                  <a:gd name="connsiteX7" fmla="*/ 0 w 2110840"/>
                  <a:gd name="connsiteY7" fmla="*/ 646714 h 718571"/>
                  <a:gd name="connsiteX8" fmla="*/ 0 w 2110840"/>
                  <a:gd name="connsiteY8" fmla="*/ 71857 h 71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840" h="718571">
                    <a:moveTo>
                      <a:pt x="0" y="71857"/>
                    </a:moveTo>
                    <a:cubicBezTo>
                      <a:pt x="0" y="32171"/>
                      <a:pt x="32171" y="0"/>
                      <a:pt x="71857" y="0"/>
                    </a:cubicBezTo>
                    <a:lnTo>
                      <a:pt x="2038983" y="0"/>
                    </a:lnTo>
                    <a:cubicBezTo>
                      <a:pt x="2078669" y="0"/>
                      <a:pt x="2110840" y="32171"/>
                      <a:pt x="2110840" y="71857"/>
                    </a:cubicBezTo>
                    <a:lnTo>
                      <a:pt x="2110840" y="646714"/>
                    </a:lnTo>
                    <a:cubicBezTo>
                      <a:pt x="2110840" y="686400"/>
                      <a:pt x="2078669" y="718571"/>
                      <a:pt x="2038983" y="718571"/>
                    </a:cubicBezTo>
                    <a:lnTo>
                      <a:pt x="71857" y="718571"/>
                    </a:lnTo>
                    <a:cubicBezTo>
                      <a:pt x="32171" y="718571"/>
                      <a:pt x="0" y="686400"/>
                      <a:pt x="0" y="646714"/>
                    </a:cubicBezTo>
                    <a:lnTo>
                      <a:pt x="0" y="71857"/>
                    </a:lnTo>
                    <a:close/>
                  </a:path>
                </a:pathLst>
              </a:custGeom>
              <a:solidFill>
                <a:srgbClr val="FF735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606" tIns="47716" rIns="56606" bIns="47716" numCol="1" spcCol="1270" anchor="ctr" anchorCtr="0">
                <a:noAutofit/>
              </a:bodyPr>
              <a:lstStyle/>
              <a:p>
                <a:pPr defTabSz="488950">
                  <a:lnSpc>
                    <a:spcPct val="90000"/>
                  </a:lnSpc>
                  <a:spcAft>
                    <a:spcPct val="35000"/>
                  </a:spcAft>
                </a:pPr>
                <a:r>
                  <a:rPr lang="en-US" sz="1400" dirty="0">
                    <a:solidFill>
                      <a:schemeClr val="tx1"/>
                    </a:solidFill>
                  </a:rPr>
                  <a:t>Any offense regardless of outcome and duration days</a:t>
                </a:r>
              </a:p>
            </p:txBody>
          </p:sp>
        </p:grpSp>
        <p:sp>
          <p:nvSpPr>
            <p:cNvPr id="25" name="Freeform 24">
              <a:extLst>
                <a:ext uri="{FF2B5EF4-FFF2-40B4-BE49-F238E27FC236}">
                  <a16:creationId xmlns:a16="http://schemas.microsoft.com/office/drawing/2014/main" id="{0F052BFE-6987-2F4E-BE09-7D506BFE1779}"/>
                </a:ext>
              </a:extLst>
            </p:cNvPr>
            <p:cNvSpPr/>
            <p:nvPr/>
          </p:nvSpPr>
          <p:spPr>
            <a:xfrm>
              <a:off x="836953" y="4101024"/>
              <a:ext cx="2882800" cy="720995"/>
            </a:xfrm>
            <a:custGeom>
              <a:avLst/>
              <a:gdLst>
                <a:gd name="connsiteX0" fmla="*/ 0 w 2110840"/>
                <a:gd name="connsiteY0" fmla="*/ 71857 h 718571"/>
                <a:gd name="connsiteX1" fmla="*/ 71857 w 2110840"/>
                <a:gd name="connsiteY1" fmla="*/ 0 h 718571"/>
                <a:gd name="connsiteX2" fmla="*/ 2038983 w 2110840"/>
                <a:gd name="connsiteY2" fmla="*/ 0 h 718571"/>
                <a:gd name="connsiteX3" fmla="*/ 2110840 w 2110840"/>
                <a:gd name="connsiteY3" fmla="*/ 71857 h 718571"/>
                <a:gd name="connsiteX4" fmla="*/ 2110840 w 2110840"/>
                <a:gd name="connsiteY4" fmla="*/ 646714 h 718571"/>
                <a:gd name="connsiteX5" fmla="*/ 2038983 w 2110840"/>
                <a:gd name="connsiteY5" fmla="*/ 718571 h 718571"/>
                <a:gd name="connsiteX6" fmla="*/ 71857 w 2110840"/>
                <a:gd name="connsiteY6" fmla="*/ 718571 h 718571"/>
                <a:gd name="connsiteX7" fmla="*/ 0 w 2110840"/>
                <a:gd name="connsiteY7" fmla="*/ 646714 h 718571"/>
                <a:gd name="connsiteX8" fmla="*/ 0 w 2110840"/>
                <a:gd name="connsiteY8" fmla="*/ 71857 h 71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840" h="718571">
                  <a:moveTo>
                    <a:pt x="0" y="71857"/>
                  </a:moveTo>
                  <a:cubicBezTo>
                    <a:pt x="0" y="32171"/>
                    <a:pt x="32171" y="0"/>
                    <a:pt x="71857" y="0"/>
                  </a:cubicBezTo>
                  <a:lnTo>
                    <a:pt x="2038983" y="0"/>
                  </a:lnTo>
                  <a:cubicBezTo>
                    <a:pt x="2078669" y="0"/>
                    <a:pt x="2110840" y="32171"/>
                    <a:pt x="2110840" y="71857"/>
                  </a:cubicBezTo>
                  <a:lnTo>
                    <a:pt x="2110840" y="646714"/>
                  </a:lnTo>
                  <a:cubicBezTo>
                    <a:pt x="2110840" y="686400"/>
                    <a:pt x="2078669" y="718571"/>
                    <a:pt x="2038983" y="718571"/>
                  </a:cubicBezTo>
                  <a:lnTo>
                    <a:pt x="71857" y="718571"/>
                  </a:lnTo>
                  <a:cubicBezTo>
                    <a:pt x="32171" y="718571"/>
                    <a:pt x="0" y="686400"/>
                    <a:pt x="0" y="646714"/>
                  </a:cubicBezTo>
                  <a:lnTo>
                    <a:pt x="0" y="71857"/>
                  </a:lnTo>
                  <a:close/>
                </a:path>
              </a:pathLst>
            </a:custGeom>
            <a:solidFill>
              <a:srgbClr val="FF735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606" tIns="47716" rIns="56606" bIns="47716" numCol="1" spcCol="1270" anchor="ctr" anchorCtr="0">
              <a:noAutofit/>
            </a:bodyPr>
            <a:lstStyle/>
            <a:p>
              <a:pPr defTabSz="488950">
                <a:lnSpc>
                  <a:spcPct val="90000"/>
                </a:lnSpc>
                <a:spcAft>
                  <a:spcPct val="35000"/>
                </a:spcAft>
              </a:pPr>
              <a:r>
                <a:rPr lang="en-US" sz="1400" dirty="0">
                  <a:solidFill>
                    <a:schemeClr val="tx1"/>
                  </a:solidFill>
                </a:rPr>
                <a:t>Any restraint or seclusion regardless if as a result of 48900 or 48915 violation</a:t>
              </a:r>
            </a:p>
          </p:txBody>
        </p:sp>
      </p:grpSp>
      <p:grpSp>
        <p:nvGrpSpPr>
          <p:cNvPr id="8" name="Group 7">
            <a:extLst>
              <a:ext uri="{FF2B5EF4-FFF2-40B4-BE49-F238E27FC236}">
                <a16:creationId xmlns:a16="http://schemas.microsoft.com/office/drawing/2014/main" id="{00D109A8-D3B0-2C4E-9C55-842B95F8575D}"/>
              </a:ext>
            </a:extLst>
          </p:cNvPr>
          <p:cNvGrpSpPr/>
          <p:nvPr/>
        </p:nvGrpSpPr>
        <p:grpSpPr>
          <a:xfrm>
            <a:off x="4333041" y="1828800"/>
            <a:ext cx="3603499" cy="3669938"/>
            <a:chOff x="4333041" y="1828800"/>
            <a:chExt cx="3603499" cy="3669938"/>
          </a:xfrm>
        </p:grpSpPr>
        <p:grpSp>
          <p:nvGrpSpPr>
            <p:cNvPr id="22" name="Group 21">
              <a:extLst>
                <a:ext uri="{FF2B5EF4-FFF2-40B4-BE49-F238E27FC236}">
                  <a16:creationId xmlns:a16="http://schemas.microsoft.com/office/drawing/2014/main" id="{87BE2729-30B0-AD4B-8A82-FEA03EFD9007}"/>
                </a:ext>
              </a:extLst>
            </p:cNvPr>
            <p:cNvGrpSpPr/>
            <p:nvPr/>
          </p:nvGrpSpPr>
          <p:grpSpPr>
            <a:xfrm>
              <a:off x="4333041" y="1828800"/>
              <a:ext cx="3603499" cy="3669938"/>
              <a:chOff x="4332349" y="1752600"/>
              <a:chExt cx="3603499" cy="3669938"/>
            </a:xfrm>
          </p:grpSpPr>
          <p:sp>
            <p:nvSpPr>
              <p:cNvPr id="14" name="Freeform 13"/>
              <p:cNvSpPr/>
              <p:nvPr/>
            </p:nvSpPr>
            <p:spPr>
              <a:xfrm>
                <a:off x="4332349" y="1752600"/>
                <a:ext cx="3603499" cy="3669938"/>
              </a:xfrm>
              <a:custGeom>
                <a:avLst/>
                <a:gdLst>
                  <a:gd name="connsiteX0" fmla="*/ 0 w 2638550"/>
                  <a:gd name="connsiteY0" fmla="*/ 263855 h 3657600"/>
                  <a:gd name="connsiteX1" fmla="*/ 263855 w 2638550"/>
                  <a:gd name="connsiteY1" fmla="*/ 0 h 3657600"/>
                  <a:gd name="connsiteX2" fmla="*/ 2374695 w 2638550"/>
                  <a:gd name="connsiteY2" fmla="*/ 0 h 3657600"/>
                  <a:gd name="connsiteX3" fmla="*/ 2638550 w 2638550"/>
                  <a:gd name="connsiteY3" fmla="*/ 263855 h 3657600"/>
                  <a:gd name="connsiteX4" fmla="*/ 2638550 w 2638550"/>
                  <a:gd name="connsiteY4" fmla="*/ 3393745 h 3657600"/>
                  <a:gd name="connsiteX5" fmla="*/ 2374695 w 2638550"/>
                  <a:gd name="connsiteY5" fmla="*/ 3657600 h 3657600"/>
                  <a:gd name="connsiteX6" fmla="*/ 263855 w 2638550"/>
                  <a:gd name="connsiteY6" fmla="*/ 3657600 h 3657600"/>
                  <a:gd name="connsiteX7" fmla="*/ 0 w 2638550"/>
                  <a:gd name="connsiteY7" fmla="*/ 3393745 h 3657600"/>
                  <a:gd name="connsiteX8" fmla="*/ 0 w 2638550"/>
                  <a:gd name="connsiteY8" fmla="*/ 263855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8550" h="3657600">
                    <a:moveTo>
                      <a:pt x="0" y="263855"/>
                    </a:moveTo>
                    <a:cubicBezTo>
                      <a:pt x="0" y="118132"/>
                      <a:pt x="118132" y="0"/>
                      <a:pt x="263855" y="0"/>
                    </a:cubicBezTo>
                    <a:lnTo>
                      <a:pt x="2374695" y="0"/>
                    </a:lnTo>
                    <a:cubicBezTo>
                      <a:pt x="2520418" y="0"/>
                      <a:pt x="2638550" y="118132"/>
                      <a:pt x="2638550" y="263855"/>
                    </a:cubicBezTo>
                    <a:lnTo>
                      <a:pt x="2638550" y="3393745"/>
                    </a:lnTo>
                    <a:cubicBezTo>
                      <a:pt x="2638550" y="3539468"/>
                      <a:pt x="2520418" y="3657600"/>
                      <a:pt x="2374695" y="3657600"/>
                    </a:cubicBezTo>
                    <a:lnTo>
                      <a:pt x="263855" y="3657600"/>
                    </a:lnTo>
                    <a:cubicBezTo>
                      <a:pt x="118132" y="3657600"/>
                      <a:pt x="0" y="3539468"/>
                      <a:pt x="0" y="3393745"/>
                    </a:cubicBezTo>
                    <a:lnTo>
                      <a:pt x="0" y="263855"/>
                    </a:lnTo>
                    <a:close/>
                  </a:path>
                </a:pathLst>
              </a:cu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outerShdw blurRad="63500" sx="102000" sy="102000" algn="ctr" rotWithShape="0">
                  <a:prstClr val="black">
                    <a:alpha val="5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76200" tIns="76200" rIns="76200" bIns="2636520" numCol="1" spcCol="1270" anchor="ctr" anchorCtr="0">
                <a:noAutofit/>
              </a:bodyPr>
              <a:lstStyle/>
              <a:p>
                <a:pPr algn="ctr" defTabSz="889000">
                  <a:lnSpc>
                    <a:spcPct val="90000"/>
                  </a:lnSpc>
                  <a:spcAft>
                    <a:spcPct val="35000"/>
                  </a:spcAft>
                </a:pPr>
                <a:r>
                  <a:rPr lang="en-US" sz="2000" dirty="0">
                    <a:solidFill>
                      <a:srgbClr val="7030A0"/>
                    </a:solidFill>
                  </a:rPr>
                  <a:t>Students with Disabilities</a:t>
                </a:r>
              </a:p>
              <a:p>
                <a:pPr defTabSz="889000">
                  <a:lnSpc>
                    <a:spcPct val="90000"/>
                  </a:lnSpc>
                  <a:spcAft>
                    <a:spcPct val="35000"/>
                  </a:spcAft>
                </a:pPr>
                <a:endParaRPr lang="en-US" sz="2000" dirty="0"/>
              </a:p>
            </p:txBody>
          </p:sp>
          <p:sp>
            <p:nvSpPr>
              <p:cNvPr id="15" name="Freeform 14"/>
              <p:cNvSpPr/>
              <p:nvPr/>
            </p:nvSpPr>
            <p:spPr>
              <a:xfrm>
                <a:off x="4692698" y="2350707"/>
                <a:ext cx="2882800" cy="534631"/>
              </a:xfrm>
              <a:custGeom>
                <a:avLst/>
                <a:gdLst>
                  <a:gd name="connsiteX0" fmla="*/ 0 w 2110840"/>
                  <a:gd name="connsiteY0" fmla="*/ 53283 h 532834"/>
                  <a:gd name="connsiteX1" fmla="*/ 53283 w 2110840"/>
                  <a:gd name="connsiteY1" fmla="*/ 0 h 532834"/>
                  <a:gd name="connsiteX2" fmla="*/ 2057557 w 2110840"/>
                  <a:gd name="connsiteY2" fmla="*/ 0 h 532834"/>
                  <a:gd name="connsiteX3" fmla="*/ 2110840 w 2110840"/>
                  <a:gd name="connsiteY3" fmla="*/ 53283 h 532834"/>
                  <a:gd name="connsiteX4" fmla="*/ 2110840 w 2110840"/>
                  <a:gd name="connsiteY4" fmla="*/ 479551 h 532834"/>
                  <a:gd name="connsiteX5" fmla="*/ 2057557 w 2110840"/>
                  <a:gd name="connsiteY5" fmla="*/ 532834 h 532834"/>
                  <a:gd name="connsiteX6" fmla="*/ 53283 w 2110840"/>
                  <a:gd name="connsiteY6" fmla="*/ 532834 h 532834"/>
                  <a:gd name="connsiteX7" fmla="*/ 0 w 2110840"/>
                  <a:gd name="connsiteY7" fmla="*/ 479551 h 532834"/>
                  <a:gd name="connsiteX8" fmla="*/ 0 w 2110840"/>
                  <a:gd name="connsiteY8" fmla="*/ 53283 h 53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840" h="532834">
                    <a:moveTo>
                      <a:pt x="0" y="53283"/>
                    </a:moveTo>
                    <a:cubicBezTo>
                      <a:pt x="0" y="23856"/>
                      <a:pt x="23856" y="0"/>
                      <a:pt x="53283" y="0"/>
                    </a:cubicBezTo>
                    <a:lnTo>
                      <a:pt x="2057557" y="0"/>
                    </a:lnTo>
                    <a:cubicBezTo>
                      <a:pt x="2086984" y="0"/>
                      <a:pt x="2110840" y="23856"/>
                      <a:pt x="2110840" y="53283"/>
                    </a:cubicBezTo>
                    <a:lnTo>
                      <a:pt x="2110840" y="479551"/>
                    </a:lnTo>
                    <a:cubicBezTo>
                      <a:pt x="2110840" y="508978"/>
                      <a:pt x="2086984" y="532834"/>
                      <a:pt x="2057557" y="532834"/>
                    </a:cubicBezTo>
                    <a:lnTo>
                      <a:pt x="53283" y="532834"/>
                    </a:lnTo>
                    <a:cubicBezTo>
                      <a:pt x="23856" y="532834"/>
                      <a:pt x="0" y="508978"/>
                      <a:pt x="0" y="479551"/>
                    </a:cubicBezTo>
                    <a:lnTo>
                      <a:pt x="0" y="53283"/>
                    </a:lnTo>
                    <a:close/>
                  </a:path>
                </a:pathLst>
              </a:custGeom>
              <a:solidFill>
                <a:srgbClr val="FF735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546" tIns="36561" rIns="43546" bIns="36561" numCol="1" spcCol="1270" anchor="ctr" anchorCtr="0">
                <a:noAutofit/>
              </a:bodyPr>
              <a:lstStyle/>
              <a:p>
                <a:pPr defTabSz="488950">
                  <a:lnSpc>
                    <a:spcPct val="90000"/>
                  </a:lnSpc>
                  <a:spcAft>
                    <a:spcPct val="35000"/>
                  </a:spcAft>
                </a:pPr>
                <a:r>
                  <a:rPr lang="en-US" sz="1100" dirty="0">
                    <a:solidFill>
                      <a:schemeClr val="tx1"/>
                    </a:solidFill>
                  </a:rPr>
                  <a:t>Grade  Level: </a:t>
                </a:r>
              </a:p>
              <a:p>
                <a:pPr defTabSz="488950">
                  <a:lnSpc>
                    <a:spcPct val="90000"/>
                  </a:lnSpc>
                  <a:spcAft>
                    <a:spcPct val="35000"/>
                  </a:spcAft>
                </a:pPr>
                <a:r>
                  <a:rPr lang="en-US" sz="1100" dirty="0">
                    <a:solidFill>
                      <a:schemeClr val="bg1"/>
                    </a:solidFill>
                  </a:rPr>
                  <a:t>IN, TD, PS, K-12</a:t>
                </a:r>
                <a:endParaRPr lang="en-US" sz="1100" dirty="0"/>
              </a:p>
            </p:txBody>
          </p:sp>
          <p:sp>
            <p:nvSpPr>
              <p:cNvPr id="16" name="Freeform 15"/>
              <p:cNvSpPr/>
              <p:nvPr/>
            </p:nvSpPr>
            <p:spPr>
              <a:xfrm>
                <a:off x="4692698" y="2927532"/>
                <a:ext cx="2882800" cy="411654"/>
              </a:xfrm>
              <a:custGeom>
                <a:avLst/>
                <a:gdLst>
                  <a:gd name="connsiteX0" fmla="*/ 0 w 2110840"/>
                  <a:gd name="connsiteY0" fmla="*/ 53283 h 532834"/>
                  <a:gd name="connsiteX1" fmla="*/ 53283 w 2110840"/>
                  <a:gd name="connsiteY1" fmla="*/ 0 h 532834"/>
                  <a:gd name="connsiteX2" fmla="*/ 2057557 w 2110840"/>
                  <a:gd name="connsiteY2" fmla="*/ 0 h 532834"/>
                  <a:gd name="connsiteX3" fmla="*/ 2110840 w 2110840"/>
                  <a:gd name="connsiteY3" fmla="*/ 53283 h 532834"/>
                  <a:gd name="connsiteX4" fmla="*/ 2110840 w 2110840"/>
                  <a:gd name="connsiteY4" fmla="*/ 479551 h 532834"/>
                  <a:gd name="connsiteX5" fmla="*/ 2057557 w 2110840"/>
                  <a:gd name="connsiteY5" fmla="*/ 532834 h 532834"/>
                  <a:gd name="connsiteX6" fmla="*/ 53283 w 2110840"/>
                  <a:gd name="connsiteY6" fmla="*/ 532834 h 532834"/>
                  <a:gd name="connsiteX7" fmla="*/ 0 w 2110840"/>
                  <a:gd name="connsiteY7" fmla="*/ 479551 h 532834"/>
                  <a:gd name="connsiteX8" fmla="*/ 0 w 2110840"/>
                  <a:gd name="connsiteY8" fmla="*/ 53283 h 53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840" h="532834">
                    <a:moveTo>
                      <a:pt x="0" y="53283"/>
                    </a:moveTo>
                    <a:cubicBezTo>
                      <a:pt x="0" y="23856"/>
                      <a:pt x="23856" y="0"/>
                      <a:pt x="53283" y="0"/>
                    </a:cubicBezTo>
                    <a:lnTo>
                      <a:pt x="2057557" y="0"/>
                    </a:lnTo>
                    <a:cubicBezTo>
                      <a:pt x="2086984" y="0"/>
                      <a:pt x="2110840" y="23856"/>
                      <a:pt x="2110840" y="53283"/>
                    </a:cubicBezTo>
                    <a:lnTo>
                      <a:pt x="2110840" y="479551"/>
                    </a:lnTo>
                    <a:cubicBezTo>
                      <a:pt x="2110840" y="508978"/>
                      <a:pt x="2086984" y="532834"/>
                      <a:pt x="2057557" y="532834"/>
                    </a:cubicBezTo>
                    <a:lnTo>
                      <a:pt x="53283" y="532834"/>
                    </a:lnTo>
                    <a:cubicBezTo>
                      <a:pt x="23856" y="532834"/>
                      <a:pt x="0" y="508978"/>
                      <a:pt x="0" y="479551"/>
                    </a:cubicBezTo>
                    <a:lnTo>
                      <a:pt x="0" y="53283"/>
                    </a:lnTo>
                    <a:close/>
                  </a:path>
                </a:pathLst>
              </a:custGeom>
              <a:solidFill>
                <a:srgbClr val="FF735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546" tIns="36561" rIns="43546" bIns="36561" numCol="1" spcCol="1270" anchor="ctr" anchorCtr="0">
                <a:noAutofit/>
              </a:bodyPr>
              <a:lstStyle/>
              <a:p>
                <a:pPr defTabSz="488950">
                  <a:lnSpc>
                    <a:spcPct val="90000"/>
                  </a:lnSpc>
                  <a:spcAft>
                    <a:spcPct val="35000"/>
                  </a:spcAft>
                </a:pPr>
                <a:r>
                  <a:rPr lang="en-US" sz="1100" dirty="0">
                    <a:solidFill>
                      <a:schemeClr val="tx1"/>
                    </a:solidFill>
                  </a:rPr>
                  <a:t>SPED record</a:t>
                </a:r>
              </a:p>
            </p:txBody>
          </p:sp>
          <p:sp>
            <p:nvSpPr>
              <p:cNvPr id="17" name="Freeform 16"/>
              <p:cNvSpPr/>
              <p:nvPr/>
            </p:nvSpPr>
            <p:spPr>
              <a:xfrm>
                <a:off x="4692006" y="3978474"/>
                <a:ext cx="2882800" cy="534631"/>
              </a:xfrm>
              <a:custGeom>
                <a:avLst/>
                <a:gdLst>
                  <a:gd name="connsiteX0" fmla="*/ 0 w 2110840"/>
                  <a:gd name="connsiteY0" fmla="*/ 53283 h 532834"/>
                  <a:gd name="connsiteX1" fmla="*/ 53283 w 2110840"/>
                  <a:gd name="connsiteY1" fmla="*/ 0 h 532834"/>
                  <a:gd name="connsiteX2" fmla="*/ 2057557 w 2110840"/>
                  <a:gd name="connsiteY2" fmla="*/ 0 h 532834"/>
                  <a:gd name="connsiteX3" fmla="*/ 2110840 w 2110840"/>
                  <a:gd name="connsiteY3" fmla="*/ 53283 h 532834"/>
                  <a:gd name="connsiteX4" fmla="*/ 2110840 w 2110840"/>
                  <a:gd name="connsiteY4" fmla="*/ 479551 h 532834"/>
                  <a:gd name="connsiteX5" fmla="*/ 2057557 w 2110840"/>
                  <a:gd name="connsiteY5" fmla="*/ 532834 h 532834"/>
                  <a:gd name="connsiteX6" fmla="*/ 53283 w 2110840"/>
                  <a:gd name="connsiteY6" fmla="*/ 532834 h 532834"/>
                  <a:gd name="connsiteX7" fmla="*/ 0 w 2110840"/>
                  <a:gd name="connsiteY7" fmla="*/ 479551 h 532834"/>
                  <a:gd name="connsiteX8" fmla="*/ 0 w 2110840"/>
                  <a:gd name="connsiteY8" fmla="*/ 53283 h 53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840" h="532834">
                    <a:moveTo>
                      <a:pt x="0" y="53283"/>
                    </a:moveTo>
                    <a:cubicBezTo>
                      <a:pt x="0" y="23856"/>
                      <a:pt x="23856" y="0"/>
                      <a:pt x="53283" y="0"/>
                    </a:cubicBezTo>
                    <a:lnTo>
                      <a:pt x="2057557" y="0"/>
                    </a:lnTo>
                    <a:cubicBezTo>
                      <a:pt x="2086984" y="0"/>
                      <a:pt x="2110840" y="23856"/>
                      <a:pt x="2110840" y="53283"/>
                    </a:cubicBezTo>
                    <a:lnTo>
                      <a:pt x="2110840" y="479551"/>
                    </a:lnTo>
                    <a:cubicBezTo>
                      <a:pt x="2110840" y="508978"/>
                      <a:pt x="2086984" y="532834"/>
                      <a:pt x="2057557" y="532834"/>
                    </a:cubicBezTo>
                    <a:lnTo>
                      <a:pt x="53283" y="532834"/>
                    </a:lnTo>
                    <a:cubicBezTo>
                      <a:pt x="23856" y="532834"/>
                      <a:pt x="0" y="508978"/>
                      <a:pt x="0" y="479551"/>
                    </a:cubicBezTo>
                    <a:lnTo>
                      <a:pt x="0" y="53283"/>
                    </a:lnTo>
                    <a:close/>
                  </a:path>
                </a:pathLst>
              </a:custGeom>
              <a:solidFill>
                <a:srgbClr val="FF735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546" tIns="36561" rIns="43546" bIns="36561" numCol="1" spcCol="1270" anchor="ctr" anchorCtr="0">
                <a:noAutofit/>
              </a:bodyPr>
              <a:lstStyle/>
              <a:p>
                <a:pPr defTabSz="488950">
                  <a:lnSpc>
                    <a:spcPct val="90000"/>
                  </a:lnSpc>
                  <a:spcAft>
                    <a:spcPct val="35000"/>
                  </a:spcAft>
                </a:pPr>
                <a:r>
                  <a:rPr lang="en-US" sz="1100" dirty="0">
                    <a:solidFill>
                      <a:schemeClr val="tx1"/>
                    </a:solidFill>
                  </a:rPr>
                  <a:t>Any offense regardless of outcome and duration days</a:t>
                </a:r>
              </a:p>
            </p:txBody>
          </p:sp>
          <p:sp>
            <p:nvSpPr>
              <p:cNvPr id="18" name="Freeform 17"/>
              <p:cNvSpPr/>
              <p:nvPr/>
            </p:nvSpPr>
            <p:spPr>
              <a:xfrm>
                <a:off x="4692006" y="3392961"/>
                <a:ext cx="2882800" cy="534631"/>
              </a:xfrm>
              <a:custGeom>
                <a:avLst/>
                <a:gdLst>
                  <a:gd name="connsiteX0" fmla="*/ 0 w 2110840"/>
                  <a:gd name="connsiteY0" fmla="*/ 53283 h 532834"/>
                  <a:gd name="connsiteX1" fmla="*/ 53283 w 2110840"/>
                  <a:gd name="connsiteY1" fmla="*/ 0 h 532834"/>
                  <a:gd name="connsiteX2" fmla="*/ 2057557 w 2110840"/>
                  <a:gd name="connsiteY2" fmla="*/ 0 h 532834"/>
                  <a:gd name="connsiteX3" fmla="*/ 2110840 w 2110840"/>
                  <a:gd name="connsiteY3" fmla="*/ 53283 h 532834"/>
                  <a:gd name="connsiteX4" fmla="*/ 2110840 w 2110840"/>
                  <a:gd name="connsiteY4" fmla="*/ 479551 h 532834"/>
                  <a:gd name="connsiteX5" fmla="*/ 2057557 w 2110840"/>
                  <a:gd name="connsiteY5" fmla="*/ 532834 h 532834"/>
                  <a:gd name="connsiteX6" fmla="*/ 53283 w 2110840"/>
                  <a:gd name="connsiteY6" fmla="*/ 532834 h 532834"/>
                  <a:gd name="connsiteX7" fmla="*/ 0 w 2110840"/>
                  <a:gd name="connsiteY7" fmla="*/ 479551 h 532834"/>
                  <a:gd name="connsiteX8" fmla="*/ 0 w 2110840"/>
                  <a:gd name="connsiteY8" fmla="*/ 53283 h 53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840" h="532834">
                    <a:moveTo>
                      <a:pt x="0" y="53283"/>
                    </a:moveTo>
                    <a:cubicBezTo>
                      <a:pt x="0" y="23856"/>
                      <a:pt x="23856" y="0"/>
                      <a:pt x="53283" y="0"/>
                    </a:cubicBezTo>
                    <a:lnTo>
                      <a:pt x="2057557" y="0"/>
                    </a:lnTo>
                    <a:cubicBezTo>
                      <a:pt x="2086984" y="0"/>
                      <a:pt x="2110840" y="23856"/>
                      <a:pt x="2110840" y="53283"/>
                    </a:cubicBezTo>
                    <a:lnTo>
                      <a:pt x="2110840" y="479551"/>
                    </a:lnTo>
                    <a:cubicBezTo>
                      <a:pt x="2110840" y="508978"/>
                      <a:pt x="2086984" y="532834"/>
                      <a:pt x="2057557" y="532834"/>
                    </a:cubicBezTo>
                    <a:lnTo>
                      <a:pt x="53283" y="532834"/>
                    </a:lnTo>
                    <a:cubicBezTo>
                      <a:pt x="23856" y="532834"/>
                      <a:pt x="0" y="508978"/>
                      <a:pt x="0" y="479551"/>
                    </a:cubicBezTo>
                    <a:lnTo>
                      <a:pt x="0" y="53283"/>
                    </a:lnTo>
                    <a:close/>
                  </a:path>
                </a:pathLst>
              </a:custGeom>
              <a:solidFill>
                <a:srgbClr val="FF735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546" tIns="36561" rIns="43546" bIns="36561" numCol="1" spcCol="1270" anchor="ctr" anchorCtr="0">
                <a:noAutofit/>
              </a:bodyPr>
              <a:lstStyle/>
              <a:p>
                <a:pPr defTabSz="488950">
                  <a:lnSpc>
                    <a:spcPct val="90000"/>
                  </a:lnSpc>
                  <a:spcAft>
                    <a:spcPct val="35000"/>
                  </a:spcAft>
                </a:pPr>
                <a:r>
                  <a:rPr lang="en-US" sz="1100" dirty="0">
                    <a:solidFill>
                      <a:schemeClr val="tx1"/>
                    </a:solidFill>
                  </a:rPr>
                  <a:t>Removal to Interim Alternative setting code in SDIS</a:t>
                </a:r>
              </a:p>
            </p:txBody>
          </p:sp>
        </p:grpSp>
        <p:sp>
          <p:nvSpPr>
            <p:cNvPr id="26" name="Freeform 25">
              <a:extLst>
                <a:ext uri="{FF2B5EF4-FFF2-40B4-BE49-F238E27FC236}">
                  <a16:creationId xmlns:a16="http://schemas.microsoft.com/office/drawing/2014/main" id="{3A185C69-EC87-EA4E-B139-AA290C2AB157}"/>
                </a:ext>
              </a:extLst>
            </p:cNvPr>
            <p:cNvSpPr/>
            <p:nvPr/>
          </p:nvSpPr>
          <p:spPr>
            <a:xfrm>
              <a:off x="4692698" y="4643080"/>
              <a:ext cx="2882800" cy="720995"/>
            </a:xfrm>
            <a:custGeom>
              <a:avLst/>
              <a:gdLst>
                <a:gd name="connsiteX0" fmla="*/ 0 w 2110840"/>
                <a:gd name="connsiteY0" fmla="*/ 71857 h 718571"/>
                <a:gd name="connsiteX1" fmla="*/ 71857 w 2110840"/>
                <a:gd name="connsiteY1" fmla="*/ 0 h 718571"/>
                <a:gd name="connsiteX2" fmla="*/ 2038983 w 2110840"/>
                <a:gd name="connsiteY2" fmla="*/ 0 h 718571"/>
                <a:gd name="connsiteX3" fmla="*/ 2110840 w 2110840"/>
                <a:gd name="connsiteY3" fmla="*/ 71857 h 718571"/>
                <a:gd name="connsiteX4" fmla="*/ 2110840 w 2110840"/>
                <a:gd name="connsiteY4" fmla="*/ 646714 h 718571"/>
                <a:gd name="connsiteX5" fmla="*/ 2038983 w 2110840"/>
                <a:gd name="connsiteY5" fmla="*/ 718571 h 718571"/>
                <a:gd name="connsiteX6" fmla="*/ 71857 w 2110840"/>
                <a:gd name="connsiteY6" fmla="*/ 718571 h 718571"/>
                <a:gd name="connsiteX7" fmla="*/ 0 w 2110840"/>
                <a:gd name="connsiteY7" fmla="*/ 646714 h 718571"/>
                <a:gd name="connsiteX8" fmla="*/ 0 w 2110840"/>
                <a:gd name="connsiteY8" fmla="*/ 71857 h 71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840" h="718571">
                  <a:moveTo>
                    <a:pt x="0" y="71857"/>
                  </a:moveTo>
                  <a:cubicBezTo>
                    <a:pt x="0" y="32171"/>
                    <a:pt x="32171" y="0"/>
                    <a:pt x="71857" y="0"/>
                  </a:cubicBezTo>
                  <a:lnTo>
                    <a:pt x="2038983" y="0"/>
                  </a:lnTo>
                  <a:cubicBezTo>
                    <a:pt x="2078669" y="0"/>
                    <a:pt x="2110840" y="32171"/>
                    <a:pt x="2110840" y="71857"/>
                  </a:cubicBezTo>
                  <a:lnTo>
                    <a:pt x="2110840" y="646714"/>
                  </a:lnTo>
                  <a:cubicBezTo>
                    <a:pt x="2110840" y="686400"/>
                    <a:pt x="2078669" y="718571"/>
                    <a:pt x="2038983" y="718571"/>
                  </a:cubicBezTo>
                  <a:lnTo>
                    <a:pt x="71857" y="718571"/>
                  </a:lnTo>
                  <a:cubicBezTo>
                    <a:pt x="32171" y="718571"/>
                    <a:pt x="0" y="686400"/>
                    <a:pt x="0" y="646714"/>
                  </a:cubicBezTo>
                  <a:lnTo>
                    <a:pt x="0" y="71857"/>
                  </a:lnTo>
                  <a:close/>
                </a:path>
              </a:pathLst>
            </a:custGeom>
            <a:solidFill>
              <a:srgbClr val="FF735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606" tIns="47716" rIns="56606" bIns="47716" numCol="1" spcCol="1270" anchor="ctr" anchorCtr="0">
              <a:noAutofit/>
            </a:bodyPr>
            <a:lstStyle/>
            <a:p>
              <a:pPr defTabSz="488950">
                <a:lnSpc>
                  <a:spcPct val="90000"/>
                </a:lnSpc>
                <a:spcAft>
                  <a:spcPct val="35000"/>
                </a:spcAft>
              </a:pPr>
              <a:r>
                <a:rPr lang="en-US" sz="1400" dirty="0">
                  <a:solidFill>
                    <a:schemeClr val="tx1"/>
                  </a:solidFill>
                </a:rPr>
                <a:t>Any restraint or seclusion regardless if as a result of 48900 or 48915 violation</a:t>
              </a:r>
            </a:p>
          </p:txBody>
        </p:sp>
      </p:grpSp>
    </p:spTree>
    <p:extLst>
      <p:ext uri="{BB962C8B-B14F-4D97-AF65-F5344CB8AC3E}">
        <p14:creationId xmlns:p14="http://schemas.microsoft.com/office/powerpoint/2010/main" val="37330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1+#ppt_w/2"/>
                                          </p:val>
                                        </p:tav>
                                        <p:tav tm="100000">
                                          <p:val>
                                            <p:strVal val="#ppt_x"/>
                                          </p:val>
                                        </p:tav>
                                      </p:tavLst>
                                    </p:anim>
                                    <p:anim calcmode="lin" valueType="num">
                                      <p:cBhvr additive="base">
                                        <p:cTn id="16" dur="10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91DB-891A-433B-9737-33FB4CA7A841}"/>
              </a:ext>
            </a:extLst>
          </p:cNvPr>
          <p:cNvSpPr>
            <a:spLocks noGrp="1"/>
          </p:cNvSpPr>
          <p:nvPr>
            <p:ph type="title"/>
          </p:nvPr>
        </p:nvSpPr>
        <p:spPr>
          <a:xfrm>
            <a:off x="487660" y="485575"/>
            <a:ext cx="11340000" cy="432000"/>
          </a:xfrm>
        </p:spPr>
        <p:txBody>
          <a:bodyPr>
            <a:noAutofit/>
          </a:bodyPr>
          <a:lstStyle/>
          <a:p>
            <a:r>
              <a:rPr lang="en-US" sz="3600" kern="1700" spc="230" dirty="0">
                <a:latin typeface="Arial Black" panose="020B0A04020102020204" pitchFamily="34" charset="0"/>
              </a:rPr>
              <a:t>NPS Reporting Expectations</a:t>
            </a:r>
            <a:br>
              <a:rPr lang="en-US" sz="3600" kern="1700" spc="230" dirty="0">
                <a:latin typeface="Arial Black" panose="020B0A04020102020204" pitchFamily="34" charset="0"/>
              </a:rPr>
            </a:br>
            <a:endParaRPr lang="en-US" sz="3600" dirty="0"/>
          </a:p>
        </p:txBody>
      </p:sp>
      <p:sp>
        <p:nvSpPr>
          <p:cNvPr id="4" name="Footer Placeholder 3">
            <a:extLst>
              <a:ext uri="{FF2B5EF4-FFF2-40B4-BE49-F238E27FC236}">
                <a16:creationId xmlns:a16="http://schemas.microsoft.com/office/drawing/2014/main" id="{C610BBA4-58F7-A4AF-DB69-5654C9F647E9}"/>
              </a:ext>
            </a:extLst>
          </p:cNvPr>
          <p:cNvSpPr>
            <a:spLocks noGrp="1"/>
          </p:cNvSpPr>
          <p:nvPr>
            <p:ph type="ftr" sz="quarter" idx="10"/>
          </p:nvPr>
        </p:nvSpPr>
        <p:spPr/>
        <p:txBody>
          <a:bodyPr/>
          <a:lstStyle/>
          <a:p>
            <a:r>
              <a:rPr lang="en-US" noProof="0"/>
              <a:t>EOY - Advanced Reporting and Certification v1.1 May 1, 2024</a:t>
            </a:r>
          </a:p>
        </p:txBody>
      </p:sp>
      <p:sp>
        <p:nvSpPr>
          <p:cNvPr id="3" name="Content Placeholder 2">
            <a:extLst>
              <a:ext uri="{FF2B5EF4-FFF2-40B4-BE49-F238E27FC236}">
                <a16:creationId xmlns:a16="http://schemas.microsoft.com/office/drawing/2014/main" id="{714D4B6F-2676-4768-B732-3F4C438692C0}"/>
              </a:ext>
            </a:extLst>
          </p:cNvPr>
          <p:cNvSpPr>
            <a:spLocks noGrp="1"/>
          </p:cNvSpPr>
          <p:nvPr>
            <p:ph idx="4294967295"/>
          </p:nvPr>
        </p:nvSpPr>
        <p:spPr>
          <a:xfrm>
            <a:off x="5343277" y="917575"/>
            <a:ext cx="6484383" cy="4852988"/>
          </a:xfrm>
        </p:spPr>
        <p:txBody>
          <a:bodyPr anchor="ctr">
            <a:normAutofit/>
          </a:bodyPr>
          <a:lstStyle/>
          <a:p>
            <a:r>
              <a:rPr lang="en-US" sz="2000" dirty="0">
                <a:solidFill>
                  <a:schemeClr val="tx1">
                    <a:lumMod val="75000"/>
                    <a:lumOff val="25000"/>
                  </a:schemeClr>
                </a:solidFill>
              </a:rPr>
              <a:t>LEAs and NPS schools must have policies and procedures in place to identify, document, and report incidents involving restraint and seclusion for students with disabilities</a:t>
            </a:r>
          </a:p>
          <a:p>
            <a:r>
              <a:rPr lang="en-US" sz="2000" dirty="0">
                <a:solidFill>
                  <a:schemeClr val="tx1">
                    <a:lumMod val="75000"/>
                    <a:lumOff val="25000"/>
                  </a:schemeClr>
                </a:solidFill>
              </a:rPr>
              <a:t>LEAs and NPS schools should ensure that all staff are appropriately trained</a:t>
            </a:r>
          </a:p>
          <a:p>
            <a:r>
              <a:rPr lang="en-US" sz="2000" dirty="0">
                <a:solidFill>
                  <a:schemeClr val="tx1">
                    <a:lumMod val="75000"/>
                    <a:lumOff val="25000"/>
                  </a:schemeClr>
                </a:solidFill>
              </a:rPr>
              <a:t>CALPADS Administrators should not have to determine what discipline records are reportable incidents</a:t>
            </a:r>
          </a:p>
        </p:txBody>
      </p:sp>
      <p:pic>
        <p:nvPicPr>
          <p:cNvPr id="6" name="Picture 2" descr="A picture containing container, box, table&#10;&#10;Description automatically generated">
            <a:extLst>
              <a:ext uri="{FF2B5EF4-FFF2-40B4-BE49-F238E27FC236}">
                <a16:creationId xmlns:a16="http://schemas.microsoft.com/office/drawing/2014/main" id="{C18C5CDE-B57F-4A99-8F12-E0F270CDBC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147"/>
          <a:stretch/>
        </p:blipFill>
        <p:spPr bwMode="auto">
          <a:xfrm>
            <a:off x="487660" y="1924625"/>
            <a:ext cx="4617673" cy="268713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5BDBEC0-6360-D077-4BC2-FD095693964B}"/>
              </a:ext>
            </a:extLst>
          </p:cNvPr>
          <p:cNvSpPr>
            <a:spLocks noGrp="1"/>
          </p:cNvSpPr>
          <p:nvPr>
            <p:ph type="sldNum" sz="quarter" idx="11"/>
          </p:nvPr>
        </p:nvSpPr>
        <p:spPr/>
        <p:txBody>
          <a:bodyPr/>
          <a:lstStyle/>
          <a:p>
            <a:fld id="{4B73C415-D670-4716-A5EC-CC4D52CA2BAC}" type="slidenum">
              <a:rPr lang="en-US" noProof="0" smtClean="0"/>
              <a:pPr/>
              <a:t>17</a:t>
            </a:fld>
            <a:endParaRPr lang="en-US" noProof="0"/>
          </a:p>
        </p:txBody>
      </p:sp>
      <p:sp>
        <p:nvSpPr>
          <p:cNvPr id="9" name="TextBox 8">
            <a:extLst>
              <a:ext uri="{FF2B5EF4-FFF2-40B4-BE49-F238E27FC236}">
                <a16:creationId xmlns:a16="http://schemas.microsoft.com/office/drawing/2014/main" id="{5D43212C-A7EF-EEEB-18A2-E396BD427F8C}"/>
              </a:ext>
            </a:extLst>
          </p:cNvPr>
          <p:cNvSpPr txBox="1"/>
          <p:nvPr/>
        </p:nvSpPr>
        <p:spPr>
          <a:xfrm>
            <a:off x="432000" y="5434140"/>
            <a:ext cx="11284340" cy="369332"/>
          </a:xfrm>
          <a:prstGeom prst="rect">
            <a:avLst/>
          </a:prstGeom>
          <a:solidFill>
            <a:srgbClr val="FFFFCC"/>
          </a:solidFill>
          <a:ln>
            <a:solidFill>
              <a:srgbClr val="CCCC00"/>
            </a:solidFill>
          </a:ln>
        </p:spPr>
        <p:txBody>
          <a:bodyPr wrap="square" rtlCol="0">
            <a:spAutoFit/>
          </a:bodyPr>
          <a:lstStyle/>
          <a:p>
            <a:pPr algn="l"/>
            <a:r>
              <a:rPr lang="en-US" dirty="0">
                <a:solidFill>
                  <a:srgbClr val="003366"/>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NOTE</a:t>
            </a:r>
            <a:r>
              <a:rPr lang="en-US" dirty="0">
                <a:solidFill>
                  <a:srgbClr val="003366"/>
                </a:solidFill>
                <a:latin typeface="Arial" panose="020B0604020202020204" pitchFamily="34" charset="0"/>
                <a:cs typeface="Arial" panose="020B0604020202020204" pitchFamily="34" charset="0"/>
              </a:rPr>
              <a:t>: </a:t>
            </a:r>
            <a:r>
              <a:rPr lang="en-US" dirty="0"/>
              <a:t>STAS data is not expected for NPS and a fatal validation error (STAS0651) will trigger if submitted.</a:t>
            </a:r>
          </a:p>
        </p:txBody>
      </p:sp>
    </p:spTree>
    <p:extLst>
      <p:ext uri="{BB962C8B-B14F-4D97-AF65-F5344CB8AC3E}">
        <p14:creationId xmlns:p14="http://schemas.microsoft.com/office/powerpoint/2010/main" val="3372963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1" name="Diagram 20" descr="report 7.15">
            <a:extLst>
              <a:ext uri="{FF2B5EF4-FFF2-40B4-BE49-F238E27FC236}">
                <a16:creationId xmlns:a16="http://schemas.microsoft.com/office/drawing/2014/main" id="{FD3BE4AF-8EF4-D319-ACB7-98D202DFF958}"/>
              </a:ext>
            </a:extLst>
          </p:cNvPr>
          <p:cNvGraphicFramePr/>
          <p:nvPr/>
        </p:nvGraphicFramePr>
        <p:xfrm>
          <a:off x="7301143" y="3355116"/>
          <a:ext cx="2180374" cy="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 name="Title 1">
            <a:extLst>
              <a:ext uri="{FF2B5EF4-FFF2-40B4-BE49-F238E27FC236}">
                <a16:creationId xmlns:a16="http://schemas.microsoft.com/office/drawing/2014/main" id="{7561012F-ABF4-405C-9196-071C5CDDDFC8}"/>
              </a:ext>
            </a:extLst>
          </p:cNvPr>
          <p:cNvSpPr txBox="1">
            <a:spLocks noGrp="1"/>
          </p:cNvSpPr>
          <p:nvPr>
            <p:ph type="title"/>
          </p:nvPr>
        </p:nvSpPr>
        <p:spPr>
          <a:xfrm>
            <a:off x="248092" y="295153"/>
            <a:ext cx="1845373" cy="17936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rgbClr val="161569"/>
                </a:solidFill>
                <a:effectLst/>
                <a:uLnTx/>
                <a:uFillTx/>
                <a:latin typeface="+mj-lt"/>
                <a:ea typeface="+mn-ea"/>
                <a:cs typeface="Arial" charset="0"/>
              </a:rPr>
              <a:t>EOY 3 Reports</a:t>
            </a:r>
          </a:p>
        </p:txBody>
      </p:sp>
      <p:graphicFrame>
        <p:nvGraphicFramePr>
          <p:cNvPr id="9" name="Diagram 8" descr="report 1.21 drill to report 8.1">
            <a:extLst>
              <a:ext uri="{FF2B5EF4-FFF2-40B4-BE49-F238E27FC236}">
                <a16:creationId xmlns:a16="http://schemas.microsoft.com/office/drawing/2014/main" id="{5525FB7B-E10A-8039-9817-E97A81D76F81}"/>
              </a:ext>
            </a:extLst>
          </p:cNvPr>
          <p:cNvGraphicFramePr/>
          <p:nvPr/>
        </p:nvGraphicFramePr>
        <p:xfrm>
          <a:off x="2214712" y="442084"/>
          <a:ext cx="4862559" cy="8850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descr="report 1.22 drill to report 1.23">
            <a:extLst>
              <a:ext uri="{FF2B5EF4-FFF2-40B4-BE49-F238E27FC236}">
                <a16:creationId xmlns:a16="http://schemas.microsoft.com/office/drawing/2014/main" id="{829699ED-A162-CD98-6D93-71AF22597C87}"/>
              </a:ext>
            </a:extLst>
          </p:cNvPr>
          <p:cNvGraphicFramePr/>
          <p:nvPr/>
        </p:nvGraphicFramePr>
        <p:xfrm>
          <a:off x="2233333" y="1489328"/>
          <a:ext cx="4862559" cy="8850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descr="report 2.16 drill to report 2.17">
            <a:extLst>
              <a:ext uri="{FF2B5EF4-FFF2-40B4-BE49-F238E27FC236}">
                <a16:creationId xmlns:a16="http://schemas.microsoft.com/office/drawing/2014/main" id="{70DCF4EF-500D-B741-9C2A-0114E373DC0F}"/>
              </a:ext>
            </a:extLst>
          </p:cNvPr>
          <p:cNvGraphicFramePr/>
          <p:nvPr/>
        </p:nvGraphicFramePr>
        <p:xfrm>
          <a:off x="2185385" y="2608541"/>
          <a:ext cx="4862559" cy="88502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 11" descr="report 5.4 drill to report 5.5">
            <a:extLst>
              <a:ext uri="{FF2B5EF4-FFF2-40B4-BE49-F238E27FC236}">
                <a16:creationId xmlns:a16="http://schemas.microsoft.com/office/drawing/2014/main" id="{3F006A73-7D5B-EC65-221A-CF7A2C35E729}"/>
              </a:ext>
            </a:extLst>
          </p:cNvPr>
          <p:cNvGraphicFramePr/>
          <p:nvPr/>
        </p:nvGraphicFramePr>
        <p:xfrm>
          <a:off x="2154562" y="3806949"/>
          <a:ext cx="4862559" cy="8850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cxnSp>
        <p:nvCxnSpPr>
          <p:cNvPr id="13" name="Straight Connector 12">
            <a:extLst>
              <a:ext uri="{FF2B5EF4-FFF2-40B4-BE49-F238E27FC236}">
                <a16:creationId xmlns:a16="http://schemas.microsoft.com/office/drawing/2014/main" id="{3831E244-3918-265B-0DB4-F7567003689F}"/>
              </a:ext>
              <a:ext uri="{C183D7F6-B498-43B3-948B-1728B52AA6E4}">
                <adec:decorative xmlns:adec="http://schemas.microsoft.com/office/drawing/2017/decorative" val="1"/>
              </a:ext>
            </a:extLst>
          </p:cNvPr>
          <p:cNvCxnSpPr/>
          <p:nvPr/>
        </p:nvCxnSpPr>
        <p:spPr>
          <a:xfrm>
            <a:off x="7198518" y="441893"/>
            <a:ext cx="0" cy="5743626"/>
          </a:xfrm>
          <a:prstGeom prst="line">
            <a:avLst/>
          </a:prstGeom>
          <a:noFill/>
          <a:ln w="19050" cap="flat" cmpd="sng" algn="ctr">
            <a:solidFill>
              <a:srgbClr val="151569"/>
            </a:solidFill>
            <a:prstDash val="solid"/>
            <a:miter lim="800000"/>
          </a:ln>
          <a:effectLst/>
        </p:spPr>
      </p:cxnSp>
      <p:graphicFrame>
        <p:nvGraphicFramePr>
          <p:cNvPr id="14" name="Diagram 13" descr="report 14.1 drill to report 14.2">
            <a:extLst>
              <a:ext uri="{FF2B5EF4-FFF2-40B4-BE49-F238E27FC236}">
                <a16:creationId xmlns:a16="http://schemas.microsoft.com/office/drawing/2014/main" id="{A906D285-4883-8668-04C3-BA3F9E211F15}"/>
              </a:ext>
            </a:extLst>
          </p:cNvPr>
          <p:cNvGraphicFramePr/>
          <p:nvPr/>
        </p:nvGraphicFramePr>
        <p:xfrm>
          <a:off x="2154563" y="4926162"/>
          <a:ext cx="4862559" cy="8850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5" name="Diagram 14" descr="report 7.10 drill to report 7.12">
            <a:extLst>
              <a:ext uri="{FF2B5EF4-FFF2-40B4-BE49-F238E27FC236}">
                <a16:creationId xmlns:a16="http://schemas.microsoft.com/office/drawing/2014/main" id="{ECC7CD7B-6F13-AF01-960A-C3AFD2F635D8}"/>
              </a:ext>
            </a:extLst>
          </p:cNvPr>
          <p:cNvGraphicFramePr/>
          <p:nvPr/>
        </p:nvGraphicFramePr>
        <p:xfrm>
          <a:off x="7301143" y="453037"/>
          <a:ext cx="4708112" cy="88502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6" name="Diagram 15" descr="report 7.11">
            <a:extLst>
              <a:ext uri="{FF2B5EF4-FFF2-40B4-BE49-F238E27FC236}">
                <a16:creationId xmlns:a16="http://schemas.microsoft.com/office/drawing/2014/main" id="{3218A6B2-3EF7-C577-C756-C464E80F925D}"/>
              </a:ext>
            </a:extLst>
          </p:cNvPr>
          <p:cNvGraphicFramePr/>
          <p:nvPr/>
        </p:nvGraphicFramePr>
        <p:xfrm>
          <a:off x="7301143" y="1415573"/>
          <a:ext cx="2079461" cy="885019"/>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8" name="Diagram 17" descr="report 7.13 drill to report 7.14">
            <a:extLst>
              <a:ext uri="{FF2B5EF4-FFF2-40B4-BE49-F238E27FC236}">
                <a16:creationId xmlns:a16="http://schemas.microsoft.com/office/drawing/2014/main" id="{6F76EF9F-7323-A79A-89A6-28BB7C6E25BD}"/>
              </a:ext>
            </a:extLst>
          </p:cNvPr>
          <p:cNvGraphicFramePr/>
          <p:nvPr/>
        </p:nvGraphicFramePr>
        <p:xfrm>
          <a:off x="7301145" y="2389585"/>
          <a:ext cx="4708110" cy="885020"/>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19" name="Diagram 18" descr="report 7.16 drill to report 7.18">
            <a:extLst>
              <a:ext uri="{FF2B5EF4-FFF2-40B4-BE49-F238E27FC236}">
                <a16:creationId xmlns:a16="http://schemas.microsoft.com/office/drawing/2014/main" id="{26440E78-69D8-3E42-B2F0-046BDB1880B9}"/>
              </a:ext>
            </a:extLst>
          </p:cNvPr>
          <p:cNvGraphicFramePr/>
          <p:nvPr/>
        </p:nvGraphicFramePr>
        <p:xfrm>
          <a:off x="7319766" y="4376295"/>
          <a:ext cx="4708110" cy="88502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22" name="Diagram 21" descr="report 7.17">
            <a:extLst>
              <a:ext uri="{FF2B5EF4-FFF2-40B4-BE49-F238E27FC236}">
                <a16:creationId xmlns:a16="http://schemas.microsoft.com/office/drawing/2014/main" id="{89234EED-44D5-3DDB-0164-7F42D14E061F}"/>
              </a:ext>
            </a:extLst>
          </p:cNvPr>
          <p:cNvGraphicFramePr/>
          <p:nvPr/>
        </p:nvGraphicFramePr>
        <p:xfrm>
          <a:off x="7349093" y="5363447"/>
          <a:ext cx="2079461" cy="885019"/>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pSp>
        <p:nvGrpSpPr>
          <p:cNvPr id="3" name="Group 2">
            <a:extLst>
              <a:ext uri="{FF2B5EF4-FFF2-40B4-BE49-F238E27FC236}">
                <a16:creationId xmlns:a16="http://schemas.microsoft.com/office/drawing/2014/main" id="{E0208E24-2991-3597-FAAA-9C50747419C1}"/>
              </a:ext>
            </a:extLst>
          </p:cNvPr>
          <p:cNvGrpSpPr/>
          <p:nvPr/>
        </p:nvGrpSpPr>
        <p:grpSpPr>
          <a:xfrm>
            <a:off x="699680" y="2608115"/>
            <a:ext cx="1074720" cy="2349720"/>
            <a:chOff x="191932" y="3710445"/>
            <a:chExt cx="1074720" cy="2349720"/>
          </a:xfrm>
        </p:grpSpPr>
        <p:sp>
          <p:nvSpPr>
            <p:cNvPr id="4" name="Rectangle: Rounded Corners 3">
              <a:extLst>
                <a:ext uri="{FF2B5EF4-FFF2-40B4-BE49-F238E27FC236}">
                  <a16:creationId xmlns:a16="http://schemas.microsoft.com/office/drawing/2014/main" id="{3DA8CE51-B349-0C04-3FCD-DC60E075A87E}"/>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5" name="AutoShape 2">
              <a:extLst>
                <a:ext uri="{FF2B5EF4-FFF2-40B4-BE49-F238E27FC236}">
                  <a16:creationId xmlns:a16="http://schemas.microsoft.com/office/drawing/2014/main" id="{993113EA-0108-B6D2-C0E5-115CCF289092}"/>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BA4A7E36-3BC5-0B8F-AC16-296C1CE73BF8}"/>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grpSp>
      <p:sp>
        <p:nvSpPr>
          <p:cNvPr id="7" name="Slide Number Placeholder 3">
            <a:extLst>
              <a:ext uri="{FF2B5EF4-FFF2-40B4-BE49-F238E27FC236}">
                <a16:creationId xmlns:a16="http://schemas.microsoft.com/office/drawing/2014/main" id="{CD84F7C9-6C8D-F103-73E6-58E1A519FF40}"/>
              </a:ext>
            </a:extLst>
          </p:cNvPr>
          <p:cNvSpPr>
            <a:spLocks noGrp="1"/>
          </p:cNvSpPr>
          <p:nvPr>
            <p:ph type="sldNum" sz="quarter" idx="11"/>
          </p:nvPr>
        </p:nvSpPr>
        <p:spPr>
          <a:xfrm>
            <a:off x="11772000" y="6382615"/>
            <a:ext cx="420000" cy="421200"/>
          </a:xfrm>
        </p:spPr>
        <p:txBody>
          <a:bodyPr/>
          <a:lstStyle/>
          <a:p>
            <a:fld id="{4B73C415-D670-4716-A5EC-CC4D52CA2BAC}" type="slidenum">
              <a:rPr lang="en-US" noProof="0" smtClean="0"/>
              <a:pPr/>
              <a:t>18</a:t>
            </a:fld>
            <a:endParaRPr lang="en-US" noProof="0" dirty="0"/>
          </a:p>
        </p:txBody>
      </p:sp>
      <p:sp>
        <p:nvSpPr>
          <p:cNvPr id="8" name="Footer Placeholder 7">
            <a:extLst>
              <a:ext uri="{FF2B5EF4-FFF2-40B4-BE49-F238E27FC236}">
                <a16:creationId xmlns:a16="http://schemas.microsoft.com/office/drawing/2014/main" id="{8F85D10A-0DA3-22D1-A18B-706F20E4542D}"/>
              </a:ext>
            </a:extLst>
          </p:cNvPr>
          <p:cNvSpPr>
            <a:spLocks noGrp="1"/>
          </p:cNvSpPr>
          <p:nvPr>
            <p:ph type="ftr" sz="quarter" idx="10"/>
          </p:nvPr>
        </p:nvSpPr>
        <p:spPr>
          <a:xfrm>
            <a:off x="432000" y="6356631"/>
            <a:ext cx="5472000" cy="412431"/>
          </a:xfrm>
        </p:spPr>
        <p:txBody>
          <a:bodyPr/>
          <a:lstStyle/>
          <a:p>
            <a:r>
              <a:rPr lang="en-US" noProof="0"/>
              <a:t>EOY - Advanced Reporting and Certification v1.1 May 1, 2024</a:t>
            </a:r>
            <a:endParaRPr lang="en-US" noProof="0" dirty="0"/>
          </a:p>
        </p:txBody>
      </p:sp>
    </p:spTree>
    <p:extLst>
      <p:ext uri="{BB962C8B-B14F-4D97-AF65-F5344CB8AC3E}">
        <p14:creationId xmlns:p14="http://schemas.microsoft.com/office/powerpoint/2010/main" val="2723806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580289"/>
            <a:ext cx="11732841" cy="6365363"/>
          </a:xfrm>
          <a:prstGeom prst="rect">
            <a:avLst/>
          </a:prstGeom>
          <a:gradFill>
            <a:gsLst>
              <a:gs pos="70000">
                <a:schemeClr val="bg1">
                  <a:lumMod val="90000"/>
                  <a:alpha val="7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1817092"/>
            <a:ext cx="6299682" cy="2387600"/>
          </a:xfrm>
        </p:spPr>
        <p:txBody>
          <a:bodyPr/>
          <a:lstStyle/>
          <a:p>
            <a:r>
              <a:rPr lang="en-US" dirty="0">
                <a:solidFill>
                  <a:schemeClr val="bg1"/>
                </a:solidFill>
              </a:rPr>
              <a:t>EOY 4 – All LEAs </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382236"/>
            <a:ext cx="5664088" cy="1219200"/>
          </a:xfrm>
          <a:solidFill>
            <a:schemeClr val="bg1">
              <a:lumMod val="50000"/>
              <a:alpha val="61000"/>
            </a:schemeClr>
          </a:solidFill>
        </p:spPr>
        <p:txBody>
          <a:bodyPr/>
          <a:lstStyle/>
          <a:p>
            <a:pPr marL="342900" indent="-342900">
              <a:buFont typeface="Arial" panose="020B0604020202020204" pitchFamily="34" charset="0"/>
              <a:buChar char="•"/>
            </a:pPr>
            <a:r>
              <a:rPr lang="en-US" dirty="0">
                <a:solidFill>
                  <a:schemeClr val="bg1"/>
                </a:solidFill>
              </a:rPr>
              <a:t>Students with Disabilities Status</a:t>
            </a:r>
          </a:p>
          <a:p>
            <a:pPr marL="342900" indent="-342900">
              <a:spcBef>
                <a:spcPts val="0"/>
              </a:spcBef>
              <a:spcAft>
                <a:spcPts val="0"/>
              </a:spcAft>
              <a:buFont typeface="Arial" panose="020B0604020202020204" pitchFamily="34" charset="0"/>
              <a:buChar char="•"/>
            </a:pPr>
            <a:r>
              <a:rPr lang="en-US" dirty="0">
                <a:solidFill>
                  <a:schemeClr val="bg1"/>
                </a:solidFill>
              </a:rPr>
              <a:t>SWD Plans and Meetings</a:t>
            </a:r>
          </a:p>
          <a:p>
            <a:pPr marL="342900" indent="-342900">
              <a:spcBef>
                <a:spcPts val="0"/>
              </a:spcBef>
              <a:spcAft>
                <a:spcPts val="0"/>
              </a:spcAft>
              <a:buFont typeface="Arial" panose="020B0604020202020204" pitchFamily="34" charset="0"/>
              <a:buChar char="•"/>
            </a:pPr>
            <a:r>
              <a:rPr lang="en-US" dirty="0">
                <a:solidFill>
                  <a:schemeClr val="bg1"/>
                </a:solidFill>
              </a:rPr>
              <a:t>Postsecondary Status for SPED</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296511"/>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Research">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4078" y="3333154"/>
            <a:ext cx="914400" cy="914400"/>
          </a:xfrm>
          <a:prstGeom prst="rect">
            <a:avLst/>
          </a:prstGeom>
        </p:spPr>
      </p:pic>
    </p:spTree>
    <p:extLst>
      <p:ext uri="{BB962C8B-B14F-4D97-AF65-F5344CB8AC3E}">
        <p14:creationId xmlns:p14="http://schemas.microsoft.com/office/powerpoint/2010/main" val="358239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426000" y="341017"/>
            <a:ext cx="11340000" cy="432000"/>
          </a:xfrm>
        </p:spPr>
        <p:txBody>
          <a:bodyPr/>
          <a:lstStyle/>
          <a:p>
            <a:r>
              <a:rPr lang="en-US" dirty="0"/>
              <a:t>CALPADS Training Road Map</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descr="Wireframe diagram of the Sequence of CALPADS training courses.">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4020017349"/>
              </p:ext>
            </p:extLst>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589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EOY - Advanced Reporting and Certification v1.1 May 1, 2024</a:t>
            </a:r>
          </a:p>
        </p:txBody>
      </p:sp>
      <p:sp>
        <p:nvSpPr>
          <p:cNvPr id="13" name="Slide Number Placeholder 12"/>
          <p:cNvSpPr>
            <a:spLocks noGrp="1"/>
          </p:cNvSpPr>
          <p:nvPr>
            <p:ph type="sldNum" sz="quarter" idx="11"/>
          </p:nvPr>
        </p:nvSpPr>
        <p:spPr/>
        <p:txBody>
          <a:bodyPr/>
          <a:lstStyle/>
          <a:p>
            <a:pPr>
              <a:defRPr/>
            </a:pPr>
            <a:fld id="{34C76EF4-4FA8-4FCA-8964-02BC12CDC853}" type="slidenum">
              <a:rPr lang="en-US" smtClean="0"/>
              <a:pPr>
                <a:defRPr/>
              </a:pPr>
              <a:t>20</a:t>
            </a:fld>
            <a:endParaRPr lang="en-US" dirty="0"/>
          </a:p>
        </p:txBody>
      </p:sp>
      <p:sp>
        <p:nvSpPr>
          <p:cNvPr id="2" name="Title 1"/>
          <p:cNvSpPr>
            <a:spLocks noGrp="1"/>
          </p:cNvSpPr>
          <p:nvPr>
            <p:ph type="title" idx="4294967295"/>
          </p:nvPr>
        </p:nvSpPr>
        <p:spPr>
          <a:xfrm>
            <a:off x="358916" y="263963"/>
            <a:ext cx="6932613" cy="431800"/>
          </a:xfrm>
        </p:spPr>
        <p:txBody>
          <a:bodyPr>
            <a:normAutofit fontScale="90000"/>
          </a:bodyPr>
          <a:lstStyle/>
          <a:p>
            <a:r>
              <a:rPr lang="en-US" dirty="0"/>
              <a:t>Data Collected for EOY 4</a:t>
            </a:r>
          </a:p>
        </p:txBody>
      </p:sp>
      <p:graphicFrame>
        <p:nvGraphicFramePr>
          <p:cNvPr id="5" name="Diagram 4"/>
          <p:cNvGraphicFramePr/>
          <p:nvPr>
            <p:extLst>
              <p:ext uri="{D42A27DB-BD31-4B8C-83A1-F6EECF244321}">
                <p14:modId xmlns:p14="http://schemas.microsoft.com/office/powerpoint/2010/main" val="1070288991"/>
              </p:ext>
            </p:extLst>
          </p:nvPr>
        </p:nvGraphicFramePr>
        <p:xfrm>
          <a:off x="-63289" y="967945"/>
          <a:ext cx="7777024" cy="45486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639262" y="5830243"/>
            <a:ext cx="6371922" cy="369332"/>
          </a:xfrm>
          <a:prstGeom prst="rect">
            <a:avLst/>
          </a:prstGeom>
          <a:solidFill>
            <a:srgbClr val="FFFFCC"/>
          </a:solidFill>
          <a:ln>
            <a:solidFill>
              <a:srgbClr val="CCCC00"/>
            </a:solidFill>
          </a:ln>
        </p:spPr>
        <p:txBody>
          <a:bodyPr wrap="square" rtlCol="0">
            <a:spAutoFit/>
          </a:bodyPr>
          <a:lstStyle/>
          <a:p>
            <a:pPr algn="l"/>
            <a:r>
              <a:rPr lang="en-US" dirty="0">
                <a:solidFill>
                  <a:srgbClr val="003366"/>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NOTE</a:t>
            </a:r>
            <a:r>
              <a:rPr lang="en-US" dirty="0">
                <a:solidFill>
                  <a:srgbClr val="003366"/>
                </a:solidFill>
                <a:latin typeface="Arial" panose="020B0604020202020204" pitchFamily="34" charset="0"/>
                <a:cs typeface="Arial" panose="020B0604020202020204" pitchFamily="34" charset="0"/>
              </a:rPr>
              <a:t>: </a:t>
            </a:r>
            <a:r>
              <a:rPr lang="en-US" dirty="0"/>
              <a:t>EOY-4 Requires Both LEA and SELPA Approvals</a:t>
            </a:r>
          </a:p>
        </p:txBody>
      </p:sp>
      <p:graphicFrame>
        <p:nvGraphicFramePr>
          <p:cNvPr id="8" name="Diagram 7">
            <a:extLst>
              <a:ext uri="{FF2B5EF4-FFF2-40B4-BE49-F238E27FC236}">
                <a16:creationId xmlns:a16="http://schemas.microsoft.com/office/drawing/2014/main" id="{8E2E61C7-EFCF-8A46-A7EF-3498352E72F2}"/>
              </a:ext>
            </a:extLst>
          </p:cNvPr>
          <p:cNvGraphicFramePr/>
          <p:nvPr>
            <p:extLst>
              <p:ext uri="{D42A27DB-BD31-4B8C-83A1-F6EECF244321}">
                <p14:modId xmlns:p14="http://schemas.microsoft.com/office/powerpoint/2010/main" val="4132313011"/>
              </p:ext>
            </p:extLst>
          </p:nvPr>
        </p:nvGraphicFramePr>
        <p:xfrm>
          <a:off x="7364022" y="3048000"/>
          <a:ext cx="4617978" cy="27822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a:extLst>
              <a:ext uri="{FF2B5EF4-FFF2-40B4-BE49-F238E27FC236}">
                <a16:creationId xmlns:a16="http://schemas.microsoft.com/office/drawing/2014/main" id="{D285F52B-8F07-FE4C-8E20-E306CC285ABB}"/>
              </a:ext>
            </a:extLst>
          </p:cNvPr>
          <p:cNvGraphicFramePr/>
          <p:nvPr>
            <p:extLst>
              <p:ext uri="{D42A27DB-BD31-4B8C-83A1-F6EECF244321}">
                <p14:modId xmlns:p14="http://schemas.microsoft.com/office/powerpoint/2010/main" val="653651918"/>
              </p:ext>
            </p:extLst>
          </p:nvPr>
        </p:nvGraphicFramePr>
        <p:xfrm>
          <a:off x="7367451" y="479863"/>
          <a:ext cx="4617978" cy="256813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ustDataLst>
      <p:tags r:id="rId1"/>
    </p:custDataLst>
    <p:extLst>
      <p:ext uri="{BB962C8B-B14F-4D97-AF65-F5344CB8AC3E}">
        <p14:creationId xmlns:p14="http://schemas.microsoft.com/office/powerpoint/2010/main" val="785991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442921" y="535605"/>
            <a:ext cx="2346990" cy="1622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i="0" u="none" strike="noStrike" kern="1200" cap="none" spc="0" normalizeH="0" baseline="0" noProof="0">
                <a:ln>
                  <a:noFill/>
                </a:ln>
                <a:solidFill>
                  <a:srgbClr val="161569"/>
                </a:solidFill>
                <a:effectLst/>
                <a:uLnTx/>
                <a:uFillTx/>
                <a:latin typeface="+mj-lt"/>
                <a:ea typeface="+mn-ea"/>
                <a:cs typeface="Arial" charset="0"/>
              </a:rPr>
              <a:t>EOY 4 Reports</a:t>
            </a:r>
            <a:br>
              <a:rPr kumimoji="0" lang="en-US" sz="3200" i="0" u="none" strike="noStrike" kern="1200" cap="none" spc="0" normalizeH="0" baseline="0" noProof="0">
                <a:ln>
                  <a:noFill/>
                </a:ln>
                <a:solidFill>
                  <a:srgbClr val="161569"/>
                </a:solidFill>
                <a:effectLst/>
                <a:uLnTx/>
                <a:uFillTx/>
                <a:latin typeface="+mj-lt"/>
                <a:ea typeface="+mn-ea"/>
                <a:cs typeface="Arial" charset="0"/>
              </a:rPr>
            </a:br>
            <a:r>
              <a:rPr lang="en-US" sz="2000">
                <a:ea typeface="+mn-ea"/>
                <a:cs typeface="Arial" charset="0"/>
              </a:rPr>
              <a:t>Students with disabilities</a:t>
            </a:r>
            <a:endParaRPr kumimoji="0" lang="en-US" sz="2000" i="0" u="none" strike="noStrike" kern="1200" cap="none" spc="0" normalizeH="0" baseline="0" noProof="0">
              <a:ln>
                <a:noFill/>
              </a:ln>
              <a:solidFill>
                <a:srgbClr val="161569"/>
              </a:solidFill>
              <a:effectLst/>
              <a:uLnTx/>
              <a:uFillTx/>
              <a:ea typeface="+mn-ea"/>
              <a:cs typeface="Arial" charset="0"/>
            </a:endParaRPr>
          </a:p>
        </p:txBody>
      </p:sp>
      <p:grpSp>
        <p:nvGrpSpPr>
          <p:cNvPr id="51" name="Group 50" descr="legend showing aggregate report drill to supporting report">
            <a:extLst>
              <a:ext uri="{FF2B5EF4-FFF2-40B4-BE49-F238E27FC236}">
                <a16:creationId xmlns:a16="http://schemas.microsoft.com/office/drawing/2014/main" id="{83486EEE-2F9B-4F16-9041-3B3049AD1EBA}"/>
              </a:ext>
            </a:extLst>
          </p:cNvPr>
          <p:cNvGrpSpPr/>
          <p:nvPr/>
        </p:nvGrpSpPr>
        <p:grpSpPr>
          <a:xfrm>
            <a:off x="986877" y="3031813"/>
            <a:ext cx="1048995" cy="1640918"/>
            <a:chOff x="10121773" y="1125343"/>
            <a:chExt cx="1515107" cy="2303657"/>
          </a:xfrm>
          <a:solidFill>
            <a:schemeClr val="bg1"/>
          </a:solidFill>
          <a:effectLst>
            <a:outerShdw blurRad="63500" algn="ctr" rotWithShape="0">
              <a:prstClr val="black">
                <a:alpha val="40000"/>
              </a:prstClr>
            </a:outerShdw>
          </a:effectLst>
        </p:grpSpPr>
        <p:sp>
          <p:nvSpPr>
            <p:cNvPr id="52" name="Rectangle: Rounded Corners 51">
              <a:extLst>
                <a:ext uri="{FF2B5EF4-FFF2-40B4-BE49-F238E27FC236}">
                  <a16:creationId xmlns:a16="http://schemas.microsoft.com/office/drawing/2014/main" id="{9F252214-E796-4DAD-95C5-39E048635CDE}"/>
                </a:ext>
              </a:extLst>
            </p:cNvPr>
            <p:cNvSpPr/>
            <p:nvPr/>
          </p:nvSpPr>
          <p:spPr>
            <a:xfrm>
              <a:off x="10121773" y="1125343"/>
              <a:ext cx="1515107" cy="2303657"/>
            </a:xfrm>
            <a:prstGeom prst="roundRect">
              <a:avLst>
                <a:gd name="adj" fmla="val 6016"/>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aphicFrame>
          <p:nvGraphicFramePr>
            <p:cNvPr id="53" name="Diagram 52">
              <a:extLst>
                <a:ext uri="{FF2B5EF4-FFF2-40B4-BE49-F238E27FC236}">
                  <a16:creationId xmlns:a16="http://schemas.microsoft.com/office/drawing/2014/main" id="{F4CA37B2-976A-4614-A1C4-FB3A02E4DEAB}"/>
                </a:ext>
              </a:extLst>
            </p:cNvPr>
            <p:cNvGraphicFramePr/>
            <p:nvPr/>
          </p:nvGraphicFramePr>
          <p:xfrm>
            <a:off x="10383775" y="1557343"/>
            <a:ext cx="991107" cy="170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4" name="AutoShape 2">
              <a:extLst>
                <a:ext uri="{FF2B5EF4-FFF2-40B4-BE49-F238E27FC236}">
                  <a16:creationId xmlns:a16="http://schemas.microsoft.com/office/drawing/2014/main" id="{16FE1AC0-C9B3-4C43-BCE8-7CBB2636706D}"/>
                </a:ext>
              </a:extLst>
            </p:cNvPr>
            <p:cNvSpPr txBox="1">
              <a:spLocks noChangeArrowheads="1"/>
            </p:cNvSpPr>
            <p:nvPr/>
          </p:nvSpPr>
          <p:spPr>
            <a:xfrm>
              <a:off x="10489646" y="1125343"/>
              <a:ext cx="779363" cy="432000"/>
            </a:xfrm>
            <a:prstGeom prst="rect">
              <a:avLst/>
            </a:prstGeom>
            <a:grpFill/>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small" spc="-150" normalizeH="0" baseline="0" noProof="0">
                  <a:ln>
                    <a:noFill/>
                  </a:ln>
                  <a:solidFill>
                    <a:prstClr val="black">
                      <a:lumMod val="75000"/>
                      <a:lumOff val="25000"/>
                    </a:prstClr>
                  </a:solidFill>
                  <a:effectLst/>
                  <a:uLnTx/>
                  <a:uFillTx/>
                  <a:latin typeface="Arial Black"/>
                  <a:ea typeface="+mj-ea"/>
                  <a:cs typeface="+mj-cs"/>
                </a:rPr>
                <a:t>Legend</a:t>
              </a:r>
            </a:p>
          </p:txBody>
        </p:sp>
      </p:grpSp>
      <p:graphicFrame>
        <p:nvGraphicFramePr>
          <p:cNvPr id="12" name="Diagram 11" descr="report 17.3 drill to 17.4">
            <a:extLst>
              <a:ext uri="{FF2B5EF4-FFF2-40B4-BE49-F238E27FC236}">
                <a16:creationId xmlns:a16="http://schemas.microsoft.com/office/drawing/2014/main" id="{C5BB5CD1-6EC5-B966-1622-617D022E1538}"/>
              </a:ext>
            </a:extLst>
          </p:cNvPr>
          <p:cNvGraphicFramePr/>
          <p:nvPr>
            <p:extLst>
              <p:ext uri="{D42A27DB-BD31-4B8C-83A1-F6EECF244321}">
                <p14:modId xmlns:p14="http://schemas.microsoft.com/office/powerpoint/2010/main" val="3797282632"/>
              </p:ext>
            </p:extLst>
          </p:nvPr>
        </p:nvGraphicFramePr>
        <p:xfrm>
          <a:off x="3171344" y="4515128"/>
          <a:ext cx="4862559" cy="8850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Footer Placeholder 1">
            <a:extLst>
              <a:ext uri="{FF2B5EF4-FFF2-40B4-BE49-F238E27FC236}">
                <a16:creationId xmlns:a16="http://schemas.microsoft.com/office/drawing/2014/main" id="{53F30266-8B4F-5141-9860-8C0BE019F74C}"/>
              </a:ext>
            </a:extLst>
          </p:cNvPr>
          <p:cNvSpPr>
            <a:spLocks noGrp="1"/>
          </p:cNvSpPr>
          <p:nvPr>
            <p:ph type="ftr" sz="quarter" idx="10"/>
          </p:nvPr>
        </p:nvSpPr>
        <p:spPr>
          <a:xfrm>
            <a:off x="435344" y="6365363"/>
            <a:ext cx="5472000" cy="412431"/>
          </a:xfrm>
        </p:spPr>
        <p:txBody>
          <a:bodyPr/>
          <a:lstStyle/>
          <a:p>
            <a:r>
              <a:rPr lang="en-US" noProof="0"/>
              <a:t>EOY - Advanced Reporting and Certification v1.1 May 1, 2024</a:t>
            </a:r>
            <a:endParaRPr lang="en-US" noProof="0" dirty="0"/>
          </a:p>
        </p:txBody>
      </p:sp>
      <p:sp>
        <p:nvSpPr>
          <p:cNvPr id="7" name="Slide Number Placeholder 6">
            <a:extLst>
              <a:ext uri="{FF2B5EF4-FFF2-40B4-BE49-F238E27FC236}">
                <a16:creationId xmlns:a16="http://schemas.microsoft.com/office/drawing/2014/main" id="{A2F37203-085C-020D-5ED4-FE17AE4FA0B5}"/>
              </a:ext>
            </a:extLst>
          </p:cNvPr>
          <p:cNvSpPr>
            <a:spLocks noGrp="1"/>
          </p:cNvSpPr>
          <p:nvPr>
            <p:ph type="sldNum" sz="quarter" idx="11"/>
          </p:nvPr>
        </p:nvSpPr>
        <p:spPr/>
        <p:txBody>
          <a:bodyPr/>
          <a:lstStyle/>
          <a:p>
            <a:fld id="{4B73C415-D670-4716-A5EC-CC4D52CA2BAC}" type="slidenum">
              <a:rPr lang="en-US" noProof="0" smtClean="0"/>
              <a:pPr/>
              <a:t>21</a:t>
            </a:fld>
            <a:endParaRPr lang="en-US" noProof="0" dirty="0"/>
          </a:p>
        </p:txBody>
      </p:sp>
      <p:graphicFrame>
        <p:nvGraphicFramePr>
          <p:cNvPr id="8" name="Diagram 7" descr="report 16.1">
            <a:extLst>
              <a:ext uri="{FF2B5EF4-FFF2-40B4-BE49-F238E27FC236}">
                <a16:creationId xmlns:a16="http://schemas.microsoft.com/office/drawing/2014/main" id="{9C976C39-E32A-4ED3-F78F-15BB497B085B}"/>
              </a:ext>
            </a:extLst>
          </p:cNvPr>
          <p:cNvGraphicFramePr/>
          <p:nvPr>
            <p:extLst>
              <p:ext uri="{D42A27DB-BD31-4B8C-83A1-F6EECF244321}">
                <p14:modId xmlns:p14="http://schemas.microsoft.com/office/powerpoint/2010/main" val="262479441"/>
              </p:ext>
            </p:extLst>
          </p:nvPr>
        </p:nvGraphicFramePr>
        <p:xfrm>
          <a:off x="3110839" y="913305"/>
          <a:ext cx="2175649" cy="113013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descr="report 16.2">
            <a:extLst>
              <a:ext uri="{FF2B5EF4-FFF2-40B4-BE49-F238E27FC236}">
                <a16:creationId xmlns:a16="http://schemas.microsoft.com/office/drawing/2014/main" id="{0801249F-DDC0-1A17-D599-FA808F854350}"/>
              </a:ext>
            </a:extLst>
          </p:cNvPr>
          <p:cNvGraphicFramePr/>
          <p:nvPr>
            <p:extLst>
              <p:ext uri="{D42A27DB-BD31-4B8C-83A1-F6EECF244321}">
                <p14:modId xmlns:p14="http://schemas.microsoft.com/office/powerpoint/2010/main" val="704120227"/>
              </p:ext>
            </p:extLst>
          </p:nvPr>
        </p:nvGraphicFramePr>
        <p:xfrm>
          <a:off x="3110839" y="2003700"/>
          <a:ext cx="2119839" cy="88502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0" name="Diagram 9" descr="report 16.3">
            <a:extLst>
              <a:ext uri="{FF2B5EF4-FFF2-40B4-BE49-F238E27FC236}">
                <a16:creationId xmlns:a16="http://schemas.microsoft.com/office/drawing/2014/main" id="{92BA89AC-69F3-2454-2656-E1ECF069FD62}"/>
              </a:ext>
            </a:extLst>
          </p:cNvPr>
          <p:cNvGraphicFramePr/>
          <p:nvPr>
            <p:extLst>
              <p:ext uri="{D42A27DB-BD31-4B8C-83A1-F6EECF244321}">
                <p14:modId xmlns:p14="http://schemas.microsoft.com/office/powerpoint/2010/main" val="824705513"/>
              </p:ext>
            </p:extLst>
          </p:nvPr>
        </p:nvGraphicFramePr>
        <p:xfrm>
          <a:off x="5863632" y="1560257"/>
          <a:ext cx="2195383" cy="1062191"/>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nvGrpSpPr>
          <p:cNvPr id="11" name="Group 10">
            <a:extLst>
              <a:ext uri="{FF2B5EF4-FFF2-40B4-BE49-F238E27FC236}">
                <a16:creationId xmlns:a16="http://schemas.microsoft.com/office/drawing/2014/main" id="{38AAB5D6-2CEC-146D-D056-3AD76AB60DD0}"/>
              </a:ext>
              <a:ext uri="{C183D7F6-B498-43B3-948B-1728B52AA6E4}">
                <adec:decorative xmlns:adec="http://schemas.microsoft.com/office/drawing/2017/decorative" val="1"/>
              </a:ext>
            </a:extLst>
          </p:cNvPr>
          <p:cNvGrpSpPr/>
          <p:nvPr/>
        </p:nvGrpSpPr>
        <p:grpSpPr>
          <a:xfrm>
            <a:off x="5203246" y="1956359"/>
            <a:ext cx="570252" cy="440904"/>
            <a:chOff x="2039882" y="-48682"/>
            <a:chExt cx="570252" cy="440904"/>
          </a:xfrm>
          <a:solidFill>
            <a:schemeClr val="accent1">
              <a:lumMod val="40000"/>
              <a:lumOff val="60000"/>
            </a:schemeClr>
          </a:solidFill>
        </p:grpSpPr>
        <p:sp>
          <p:nvSpPr>
            <p:cNvPr id="14" name="Arrow: Right 9">
              <a:extLst>
                <a:ext uri="{FF2B5EF4-FFF2-40B4-BE49-F238E27FC236}">
                  <a16:creationId xmlns:a16="http://schemas.microsoft.com/office/drawing/2014/main" id="{AF54017A-486B-E13A-1356-CA113B6C4AE0}"/>
                </a:ext>
              </a:extLst>
            </p:cNvPr>
            <p:cNvSpPr/>
            <p:nvPr/>
          </p:nvSpPr>
          <p:spPr>
            <a:xfrm rot="21570006">
              <a:off x="2039882" y="-48682"/>
              <a:ext cx="570252" cy="440904"/>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n-US"/>
            </a:p>
          </p:txBody>
        </p:sp>
        <p:sp>
          <p:nvSpPr>
            <p:cNvPr id="15" name="Arrow: Right 4">
              <a:extLst>
                <a:ext uri="{FF2B5EF4-FFF2-40B4-BE49-F238E27FC236}">
                  <a16:creationId xmlns:a16="http://schemas.microsoft.com/office/drawing/2014/main" id="{08DA9CC4-631D-92CD-7963-6E19EAAAE153}"/>
                </a:ext>
              </a:extLst>
            </p:cNvPr>
            <p:cNvSpPr txBox="1"/>
            <p:nvPr/>
          </p:nvSpPr>
          <p:spPr>
            <a:xfrm rot="21570006">
              <a:off x="2039885" y="40076"/>
              <a:ext cx="437981" cy="26454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p:txBody>
        </p:sp>
      </p:grpSp>
      <p:graphicFrame>
        <p:nvGraphicFramePr>
          <p:cNvPr id="16" name="Diagram 15" descr="report 16.5 drill t 16.6">
            <a:extLst>
              <a:ext uri="{FF2B5EF4-FFF2-40B4-BE49-F238E27FC236}">
                <a16:creationId xmlns:a16="http://schemas.microsoft.com/office/drawing/2014/main" id="{03E02BAD-B97A-84AE-C507-A38DE506980D}"/>
              </a:ext>
            </a:extLst>
          </p:cNvPr>
          <p:cNvGraphicFramePr/>
          <p:nvPr>
            <p:extLst>
              <p:ext uri="{D42A27DB-BD31-4B8C-83A1-F6EECF244321}">
                <p14:modId xmlns:p14="http://schemas.microsoft.com/office/powerpoint/2010/main" val="2121166836"/>
              </p:ext>
            </p:extLst>
          </p:nvPr>
        </p:nvGraphicFramePr>
        <p:xfrm>
          <a:off x="3110839" y="3145153"/>
          <a:ext cx="4862559" cy="8850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5" name="TextBox 4">
            <a:extLst>
              <a:ext uri="{FF2B5EF4-FFF2-40B4-BE49-F238E27FC236}">
                <a16:creationId xmlns:a16="http://schemas.microsoft.com/office/drawing/2014/main" id="{1DEB5FD8-895B-AB09-6FE5-D0A2D78A4153}"/>
              </a:ext>
            </a:extLst>
          </p:cNvPr>
          <p:cNvSpPr txBox="1"/>
          <p:nvPr/>
        </p:nvSpPr>
        <p:spPr>
          <a:xfrm>
            <a:off x="1687093" y="5788208"/>
            <a:ext cx="6371922" cy="369332"/>
          </a:xfrm>
          <a:prstGeom prst="rect">
            <a:avLst/>
          </a:prstGeom>
          <a:solidFill>
            <a:srgbClr val="FFFFCC"/>
          </a:solidFill>
          <a:ln>
            <a:solidFill>
              <a:srgbClr val="CCCC00"/>
            </a:solidFill>
          </a:ln>
        </p:spPr>
        <p:txBody>
          <a:bodyPr wrap="square" rtlCol="0">
            <a:spAutoFit/>
          </a:bodyPr>
          <a:lstStyle/>
          <a:p>
            <a:pPr algn="l"/>
            <a:r>
              <a:rPr lang="en-US" dirty="0">
                <a:solidFill>
                  <a:srgbClr val="003366"/>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NOTE</a:t>
            </a:r>
            <a:r>
              <a:rPr lang="en-US" dirty="0">
                <a:solidFill>
                  <a:srgbClr val="003366"/>
                </a:solidFill>
                <a:latin typeface="Arial" panose="020B0604020202020204" pitchFamily="34" charset="0"/>
                <a:cs typeface="Arial" panose="020B0604020202020204" pitchFamily="34" charset="0"/>
              </a:rPr>
              <a:t>: * Report 16.13 may not be available for AY 23-24</a:t>
            </a:r>
            <a:endParaRPr lang="en-US" dirty="0"/>
          </a:p>
        </p:txBody>
      </p:sp>
    </p:spTree>
    <p:extLst>
      <p:ext uri="{BB962C8B-B14F-4D97-AF65-F5344CB8AC3E}">
        <p14:creationId xmlns:p14="http://schemas.microsoft.com/office/powerpoint/2010/main" val="2567992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70000">
                <a:schemeClr val="bg1">
                  <a:lumMod val="90000"/>
                  <a:alpha val="7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707886" y="3256221"/>
            <a:ext cx="7235363" cy="744219"/>
          </a:xfrm>
          <a:solidFill>
            <a:schemeClr val="bg1">
              <a:alpha val="80000"/>
            </a:schemeClr>
          </a:solidFill>
        </p:spPr>
        <p:txBody>
          <a:bodyPr/>
          <a:lstStyle/>
          <a:p>
            <a:r>
              <a:rPr lang="en-US" dirty="0">
                <a:solidFill>
                  <a:schemeClr val="accent3"/>
                </a:solidFill>
              </a:rPr>
              <a:t> EOY 1 – For Grades 7-12 </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735045" y="4295102"/>
            <a:ext cx="7235363" cy="1020264"/>
          </a:xfrm>
          <a:solidFill>
            <a:schemeClr val="bg1">
              <a:alpha val="0"/>
            </a:schemeClr>
          </a:solidFill>
        </p:spPr>
        <p:txBody>
          <a:bodyPr/>
          <a:lstStyle/>
          <a:p>
            <a:pPr marL="457200" indent="-457200">
              <a:buFont typeface="Arial" panose="020B0604020202020204" pitchFamily="34" charset="0"/>
              <a:buChar char="•"/>
            </a:pPr>
            <a:r>
              <a:rPr lang="en-US" b="1" dirty="0">
                <a:solidFill>
                  <a:schemeClr val="bg1"/>
                </a:solidFill>
              </a:rPr>
              <a:t>Course Completion</a:t>
            </a:r>
          </a:p>
          <a:p>
            <a:pPr marL="457200" indent="-457200">
              <a:buFont typeface="Arial" panose="020B0604020202020204" pitchFamily="34" charset="0"/>
              <a:buChar char="•"/>
            </a:pPr>
            <a:r>
              <a:rPr lang="en-US" b="1" dirty="0">
                <a:solidFill>
                  <a:schemeClr val="bg1"/>
                </a:solidFill>
              </a:rPr>
              <a:t>CTE Status</a:t>
            </a:r>
          </a:p>
          <a:p>
            <a:pPr marL="457200" indent="-457200">
              <a:buFont typeface="Arial" panose="020B0604020202020204" pitchFamily="34" charset="0"/>
              <a:buChar char="•"/>
            </a:pPr>
            <a:r>
              <a:rPr lang="en-US" b="1" dirty="0">
                <a:solidFill>
                  <a:schemeClr val="bg1"/>
                </a:solidFill>
              </a:rPr>
              <a:t>Work Based Learning</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707886" y="4344238"/>
            <a:ext cx="7235363"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Research">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68358" y="4040762"/>
            <a:ext cx="791617" cy="829676"/>
          </a:xfrm>
          <a:prstGeom prst="rect">
            <a:avLst/>
          </a:prstGeom>
        </p:spPr>
      </p:pic>
    </p:spTree>
    <p:extLst>
      <p:ext uri="{BB962C8B-B14F-4D97-AF65-F5344CB8AC3E}">
        <p14:creationId xmlns:p14="http://schemas.microsoft.com/office/powerpoint/2010/main" val="301685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EOY - Advanced Reporting and Certification v1.1 May 1, 2024</a:t>
            </a:r>
          </a:p>
        </p:txBody>
      </p:sp>
      <p:sp>
        <p:nvSpPr>
          <p:cNvPr id="13" name="Slide Number Placeholder 12"/>
          <p:cNvSpPr>
            <a:spLocks noGrp="1"/>
          </p:cNvSpPr>
          <p:nvPr>
            <p:ph type="sldNum" sz="quarter" idx="11"/>
          </p:nvPr>
        </p:nvSpPr>
        <p:spPr/>
        <p:txBody>
          <a:bodyPr/>
          <a:lstStyle/>
          <a:p>
            <a:pPr>
              <a:defRPr/>
            </a:pPr>
            <a:fld id="{34C76EF4-4FA8-4FCA-8964-02BC12CDC853}" type="slidenum">
              <a:rPr lang="en-US" smtClean="0"/>
              <a:pPr>
                <a:defRPr/>
              </a:pPr>
              <a:t>23</a:t>
            </a:fld>
            <a:endParaRPr lang="en-US" dirty="0"/>
          </a:p>
        </p:txBody>
      </p:sp>
      <p:sp>
        <p:nvSpPr>
          <p:cNvPr id="2" name="Title 1"/>
          <p:cNvSpPr>
            <a:spLocks noGrp="1"/>
          </p:cNvSpPr>
          <p:nvPr>
            <p:ph type="title" idx="4294967295"/>
          </p:nvPr>
        </p:nvSpPr>
        <p:spPr>
          <a:xfrm>
            <a:off x="426244" y="181069"/>
            <a:ext cx="11339512" cy="431800"/>
          </a:xfrm>
        </p:spPr>
        <p:txBody>
          <a:bodyPr>
            <a:normAutofit fontScale="90000"/>
          </a:bodyPr>
          <a:lstStyle/>
          <a:p>
            <a:r>
              <a:rPr lang="en-US" dirty="0"/>
              <a:t>Data Collected for EOY 1</a:t>
            </a:r>
          </a:p>
        </p:txBody>
      </p:sp>
      <p:graphicFrame>
        <p:nvGraphicFramePr>
          <p:cNvPr id="5" name="Diagram 4"/>
          <p:cNvGraphicFramePr/>
          <p:nvPr>
            <p:extLst>
              <p:ext uri="{D42A27DB-BD31-4B8C-83A1-F6EECF244321}">
                <p14:modId xmlns:p14="http://schemas.microsoft.com/office/powerpoint/2010/main" val="372041166"/>
              </p:ext>
            </p:extLst>
          </p:nvPr>
        </p:nvGraphicFramePr>
        <p:xfrm>
          <a:off x="-63289" y="1054979"/>
          <a:ext cx="7777024" cy="47020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432000" y="5913137"/>
            <a:ext cx="10654011" cy="369332"/>
          </a:xfrm>
          <a:prstGeom prst="rect">
            <a:avLst/>
          </a:prstGeom>
          <a:solidFill>
            <a:srgbClr val="FFFFCC"/>
          </a:solidFill>
          <a:ln>
            <a:solidFill>
              <a:srgbClr val="CCCC00"/>
            </a:solidFill>
          </a:ln>
        </p:spPr>
        <p:txBody>
          <a:bodyPr wrap="square" rtlCol="0">
            <a:spAutoFit/>
          </a:bodyPr>
          <a:lstStyle/>
          <a:p>
            <a:pPr algn="l"/>
            <a:r>
              <a:rPr lang="en-US" dirty="0">
                <a:solidFill>
                  <a:srgbClr val="003366"/>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NOTE</a:t>
            </a:r>
            <a:r>
              <a:rPr lang="en-US" dirty="0">
                <a:solidFill>
                  <a:srgbClr val="003366"/>
                </a:solidFill>
                <a:latin typeface="Arial" panose="020B0604020202020204" pitchFamily="34" charset="0"/>
                <a:cs typeface="Arial" panose="020B0604020202020204" pitchFamily="34" charset="0"/>
              </a:rPr>
              <a:t>: </a:t>
            </a:r>
            <a:r>
              <a:rPr lang="en-US" dirty="0"/>
              <a:t>Courses completed are not compared to course enrollment reported during Fall 2</a:t>
            </a:r>
          </a:p>
        </p:txBody>
      </p:sp>
      <p:graphicFrame>
        <p:nvGraphicFramePr>
          <p:cNvPr id="8" name="Diagram 7">
            <a:extLst>
              <a:ext uri="{FF2B5EF4-FFF2-40B4-BE49-F238E27FC236}">
                <a16:creationId xmlns:a16="http://schemas.microsoft.com/office/drawing/2014/main" id="{8E2E61C7-EFCF-8A46-A7EF-3498352E72F2}"/>
              </a:ext>
            </a:extLst>
          </p:cNvPr>
          <p:cNvGraphicFramePr/>
          <p:nvPr>
            <p:extLst>
              <p:ext uri="{D42A27DB-BD31-4B8C-83A1-F6EECF244321}">
                <p14:modId xmlns:p14="http://schemas.microsoft.com/office/powerpoint/2010/main" val="1919791299"/>
              </p:ext>
            </p:extLst>
          </p:nvPr>
        </p:nvGraphicFramePr>
        <p:xfrm>
          <a:off x="7364022" y="3048000"/>
          <a:ext cx="4617978" cy="27822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a:extLst>
              <a:ext uri="{FF2B5EF4-FFF2-40B4-BE49-F238E27FC236}">
                <a16:creationId xmlns:a16="http://schemas.microsoft.com/office/drawing/2014/main" id="{D285F52B-8F07-FE4C-8E20-E306CC285ABB}"/>
              </a:ext>
            </a:extLst>
          </p:cNvPr>
          <p:cNvGraphicFramePr/>
          <p:nvPr>
            <p:extLst>
              <p:ext uri="{D42A27DB-BD31-4B8C-83A1-F6EECF244321}">
                <p14:modId xmlns:p14="http://schemas.microsoft.com/office/powerpoint/2010/main" val="626760119"/>
              </p:ext>
            </p:extLst>
          </p:nvPr>
        </p:nvGraphicFramePr>
        <p:xfrm>
          <a:off x="7367451" y="479863"/>
          <a:ext cx="4617978" cy="256813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ustDataLst>
      <p:tags r:id="rId1"/>
    </p:custDataLst>
    <p:extLst>
      <p:ext uri="{BB962C8B-B14F-4D97-AF65-F5344CB8AC3E}">
        <p14:creationId xmlns:p14="http://schemas.microsoft.com/office/powerpoint/2010/main" val="4074286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052ADA1-BA21-48D7-AFD0-6CB69E6C7A44}"/>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5" name="Slide Number Placeholder 4">
            <a:extLst>
              <a:ext uri="{FF2B5EF4-FFF2-40B4-BE49-F238E27FC236}">
                <a16:creationId xmlns:a16="http://schemas.microsoft.com/office/drawing/2014/main" id="{4776B93B-F707-4613-863E-4912846F9A15}"/>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sp>
        <p:nvSpPr>
          <p:cNvPr id="17" name="Title 16">
            <a:extLst>
              <a:ext uri="{FF2B5EF4-FFF2-40B4-BE49-F238E27FC236}">
                <a16:creationId xmlns:a16="http://schemas.microsoft.com/office/drawing/2014/main" id="{FEDEED87-796C-4C56-88B8-857FC3858EB7}"/>
              </a:ext>
            </a:extLst>
          </p:cNvPr>
          <p:cNvSpPr>
            <a:spLocks noGrp="1"/>
          </p:cNvSpPr>
          <p:nvPr>
            <p:ph type="title" idx="4294967295"/>
          </p:nvPr>
        </p:nvSpPr>
        <p:spPr>
          <a:xfrm>
            <a:off x="432487" y="164979"/>
            <a:ext cx="11339513" cy="433387"/>
          </a:xfrm>
        </p:spPr>
        <p:txBody>
          <a:bodyPr>
            <a:normAutofit fontScale="90000"/>
          </a:bodyPr>
          <a:lstStyle/>
          <a:p>
            <a:r>
              <a:rPr lang="en-US" sz="3200" dirty="0">
                <a:latin typeface="Arial Black" panose="020B0A04020102020204" pitchFamily="34" charset="0"/>
              </a:rPr>
              <a:t>WBLR Data Collected</a:t>
            </a:r>
          </a:p>
        </p:txBody>
      </p:sp>
      <p:sp>
        <p:nvSpPr>
          <p:cNvPr id="18" name="Content Placeholder 17">
            <a:extLst>
              <a:ext uri="{FF2B5EF4-FFF2-40B4-BE49-F238E27FC236}">
                <a16:creationId xmlns:a16="http://schemas.microsoft.com/office/drawing/2014/main" id="{384B4735-DF5C-42F0-B4A0-04C46C39EE1A}"/>
              </a:ext>
            </a:extLst>
          </p:cNvPr>
          <p:cNvSpPr>
            <a:spLocks noGrp="1"/>
          </p:cNvSpPr>
          <p:nvPr>
            <p:ph idx="4294967295"/>
          </p:nvPr>
        </p:nvSpPr>
        <p:spPr>
          <a:xfrm>
            <a:off x="432000" y="760532"/>
            <a:ext cx="6553200" cy="4906962"/>
          </a:xfrm>
        </p:spPr>
        <p:txBody>
          <a:bodyPr vert="horz" lIns="0" tIns="0" rIns="0" bIns="0" rtlCol="0" anchor="t">
            <a:noAutofit/>
          </a:bodyPr>
          <a:lstStyle/>
          <a:p>
            <a:r>
              <a:rPr lang="en-US" dirty="0"/>
              <a:t>LEAs </a:t>
            </a:r>
            <a:r>
              <a:rPr lang="en-US" sz="1800" dirty="0">
                <a:effectLst/>
              </a:rPr>
              <a:t>are required to submit work-based learning completion information for:</a:t>
            </a:r>
          </a:p>
          <a:p>
            <a:pPr lvl="1"/>
            <a:r>
              <a:rPr lang="en-US" dirty="0">
                <a:effectLst/>
              </a:rPr>
              <a:t>A</a:t>
            </a:r>
            <a:r>
              <a:rPr lang="en-US" dirty="0">
                <a:solidFill>
                  <a:schemeClr val="tx1"/>
                </a:solidFill>
                <a:effectLst/>
                <a:latin typeface="Arial" panose="020B0604020202020204" pitchFamily="34" charset="0"/>
                <a:ea typeface="Calibri" panose="020F0502020204030204" pitchFamily="34" charset="0"/>
              </a:rPr>
              <a:t>ll students that complete an internship</a:t>
            </a:r>
            <a:r>
              <a:rPr lang="en-US" dirty="0">
                <a:solidFill>
                  <a:schemeClr val="tx1"/>
                </a:solidFill>
              </a:rPr>
              <a:t> </a:t>
            </a:r>
            <a:endParaRPr lang="en-US" dirty="0">
              <a:solidFill>
                <a:schemeClr val="tx1"/>
              </a:solidFill>
              <a:effectLst/>
            </a:endParaRPr>
          </a:p>
          <a:p>
            <a:pPr lvl="1"/>
            <a:r>
              <a:rPr lang="en-US" dirty="0">
                <a:effectLst/>
              </a:rPr>
              <a:t>Include all Work-Based Learning completion for students enrolled at any time during the Reporting Year</a:t>
            </a:r>
          </a:p>
          <a:p>
            <a:pPr lvl="1"/>
            <a:r>
              <a:rPr lang="en-US" dirty="0"/>
              <a:t>Data will come from SIS but gathered by a team of CTE, SPED and CALPADS coordinators</a:t>
            </a:r>
          </a:p>
          <a:p>
            <a:r>
              <a:rPr lang="en-US" dirty="0"/>
              <a:t>LEA Admins will need to assign the</a:t>
            </a:r>
            <a:r>
              <a:rPr lang="en-US" b="1" dirty="0"/>
              <a:t> WBLR Edit, View, and Extract </a:t>
            </a:r>
            <a:r>
              <a:rPr lang="en-US" dirty="0"/>
              <a:t>roles to account and other user accounts. </a:t>
            </a:r>
          </a:p>
          <a:p>
            <a:r>
              <a:rPr lang="en-US" dirty="0"/>
              <a:t>SELPAs will need to request the state to add the </a:t>
            </a:r>
            <a:r>
              <a:rPr lang="en-US" b="1" dirty="0"/>
              <a:t>WBLR Extract </a:t>
            </a:r>
            <a:r>
              <a:rPr lang="en-US" dirty="0"/>
              <a:t>role to their account.  </a:t>
            </a:r>
          </a:p>
        </p:txBody>
      </p:sp>
      <p:pic>
        <p:nvPicPr>
          <p:cNvPr id="20" name="Picture 19">
            <a:extLst>
              <a:ext uri="{FF2B5EF4-FFF2-40B4-BE49-F238E27FC236}">
                <a16:creationId xmlns:a16="http://schemas.microsoft.com/office/drawing/2014/main" id="{30AD0204-5379-4288-B6B8-F7A312DB87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44921" y="556632"/>
            <a:ext cx="4036621" cy="4036621"/>
          </a:xfrm>
          <a:prstGeom prst="rect">
            <a:avLst/>
          </a:prstGeom>
        </p:spPr>
      </p:pic>
      <p:sp>
        <p:nvSpPr>
          <p:cNvPr id="7" name="Rectangle 6">
            <a:extLst>
              <a:ext uri="{FF2B5EF4-FFF2-40B4-BE49-F238E27FC236}">
                <a16:creationId xmlns:a16="http://schemas.microsoft.com/office/drawing/2014/main" id="{A1A7E128-79E2-6F45-818A-E48D7510780A}"/>
              </a:ext>
              <a:ext uri="{C183D7F6-B498-43B3-948B-1728B52AA6E4}">
                <adec:decorative xmlns:adec="http://schemas.microsoft.com/office/drawing/2017/decorative" val="1"/>
              </a:ext>
            </a:extLst>
          </p:cNvPr>
          <p:cNvSpPr/>
          <p:nvPr/>
        </p:nvSpPr>
        <p:spPr>
          <a:xfrm>
            <a:off x="1181100" y="7141217"/>
            <a:ext cx="12192000" cy="42120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Slide Number Placeholder 5">
            <a:extLst>
              <a:ext uri="{FF2B5EF4-FFF2-40B4-BE49-F238E27FC236}">
                <a16:creationId xmlns:a16="http://schemas.microsoft.com/office/drawing/2014/main" id="{1E1305A2-C2F3-D847-8240-A2C7A6FCA127}"/>
              </a:ext>
            </a:extLst>
          </p:cNvPr>
          <p:cNvSpPr txBox="1">
            <a:spLocks/>
          </p:cNvSpPr>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73C415-D670-4716-A5EC-CC4D52CA2BAC}" type="slidenum">
              <a:rPr lang="en-US" smtClean="0"/>
              <a:pPr/>
              <a:t>24</a:t>
            </a:fld>
            <a:endParaRPr lang="en-US" dirty="0"/>
          </a:p>
        </p:txBody>
      </p:sp>
      <p:grpSp>
        <p:nvGrpSpPr>
          <p:cNvPr id="2" name="Group 1">
            <a:extLst>
              <a:ext uri="{FF2B5EF4-FFF2-40B4-BE49-F238E27FC236}">
                <a16:creationId xmlns:a16="http://schemas.microsoft.com/office/drawing/2014/main" id="{78EE447A-3ED1-4BEB-A253-8D4ECB1B2E7E}"/>
              </a:ext>
            </a:extLst>
          </p:cNvPr>
          <p:cNvGrpSpPr/>
          <p:nvPr/>
        </p:nvGrpSpPr>
        <p:grpSpPr>
          <a:xfrm>
            <a:off x="267190" y="5214175"/>
            <a:ext cx="11614352" cy="393192"/>
            <a:chOff x="647700" y="5846368"/>
            <a:chExt cx="11275746" cy="393192"/>
          </a:xfrm>
        </p:grpSpPr>
        <p:sp>
          <p:nvSpPr>
            <p:cNvPr id="6" name="TextBox 5">
              <a:extLst>
                <a:ext uri="{FF2B5EF4-FFF2-40B4-BE49-F238E27FC236}">
                  <a16:creationId xmlns:a16="http://schemas.microsoft.com/office/drawing/2014/main" id="{9E72E167-42B2-41D1-AC18-5F36C5E8FA61}"/>
                </a:ext>
              </a:extLst>
            </p:cNvPr>
            <p:cNvSpPr txBox="1"/>
            <p:nvPr/>
          </p:nvSpPr>
          <p:spPr>
            <a:xfrm>
              <a:off x="647700" y="5846368"/>
              <a:ext cx="11275746" cy="369332"/>
            </a:xfrm>
            <a:prstGeom prst="rect">
              <a:avLst/>
            </a:prstGeom>
            <a:solidFill>
              <a:srgbClr val="F9F9FD"/>
            </a:solidFill>
          </p:spPr>
          <p:txBody>
            <a:bodyPr wrap="square" rtlCol="0">
              <a:spAutoFit/>
            </a:bodyPr>
            <a:lstStyle/>
            <a:p>
              <a:r>
                <a:rPr lang="en-US" b="1" dirty="0"/>
                <a:t>Reference Available: 	</a:t>
              </a:r>
              <a:r>
                <a:rPr lang="en-US" sz="1600" dirty="0"/>
                <a:t>CALPADS Flash 184, 229, 265</a:t>
              </a:r>
              <a:r>
                <a:rPr lang="en-US" dirty="0"/>
                <a:t>	          </a:t>
              </a:r>
              <a:r>
                <a:rPr lang="en-US" sz="1600" dirty="0"/>
                <a:t>WBRL Data Population Videos        CALPADS User Manual  </a:t>
              </a:r>
            </a:p>
          </p:txBody>
        </p:sp>
        <p:pic>
          <p:nvPicPr>
            <p:cNvPr id="10" name="Picture 9" descr="A picture containing text, clipart&#10;&#10;Description automatically generated">
              <a:extLst>
                <a:ext uri="{FF2B5EF4-FFF2-40B4-BE49-F238E27FC236}">
                  <a16:creationId xmlns:a16="http://schemas.microsoft.com/office/drawing/2014/main" id="{CEB2616D-0182-4C83-B237-A37C5A2EC4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6576" y="5846368"/>
              <a:ext cx="393192" cy="393192"/>
            </a:xfrm>
            <a:prstGeom prst="rect">
              <a:avLst/>
            </a:prstGeom>
          </p:spPr>
        </p:pic>
      </p:grpSp>
    </p:spTree>
    <p:extLst>
      <p:ext uri="{BB962C8B-B14F-4D97-AF65-F5344CB8AC3E}">
        <p14:creationId xmlns:p14="http://schemas.microsoft.com/office/powerpoint/2010/main" val="1062179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7" name="Diagram 16" descr="report 3.9 drill to report 3.10 drill to report 3.11">
            <a:extLst>
              <a:ext uri="{FF2B5EF4-FFF2-40B4-BE49-F238E27FC236}">
                <a16:creationId xmlns:a16="http://schemas.microsoft.com/office/drawing/2014/main" id="{56715B47-C39C-4B38-87F3-F4D40E4CB77C}"/>
              </a:ext>
            </a:extLst>
          </p:cNvPr>
          <p:cNvGraphicFramePr/>
          <p:nvPr/>
        </p:nvGraphicFramePr>
        <p:xfrm>
          <a:off x="3227526" y="988454"/>
          <a:ext cx="7990533" cy="129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reeform: Shape 2">
            <a:extLst>
              <a:ext uri="{FF2B5EF4-FFF2-40B4-BE49-F238E27FC236}">
                <a16:creationId xmlns:a16="http://schemas.microsoft.com/office/drawing/2014/main" id="{A48572FC-3760-423B-A5BD-08E212294FA9}"/>
              </a:ext>
            </a:extLst>
          </p:cNvPr>
          <p:cNvSpPr/>
          <p:nvPr/>
        </p:nvSpPr>
        <p:spPr>
          <a:xfrm>
            <a:off x="3227527"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solidFill>
                  <a:srgbClr val="FFFFFF"/>
                </a:solidFill>
                <a:latin typeface="Arial" panose="020B0604020202020204"/>
              </a:rPr>
              <a:t>Report 3.14</a:t>
            </a:r>
          </a:p>
        </p:txBody>
      </p:sp>
      <p:sp>
        <p:nvSpPr>
          <p:cNvPr id="4" name="Freeform: Shape 3">
            <a:extLst>
              <a:ext uri="{FF2B5EF4-FFF2-40B4-BE49-F238E27FC236}">
                <a16:creationId xmlns:a16="http://schemas.microsoft.com/office/drawing/2014/main" id="{A8BDEB00-2756-4084-92E6-E5C91EBF9DEC}"/>
              </a:ext>
            </a:extLst>
          </p:cNvPr>
          <p:cNvSpPr/>
          <p:nvPr/>
        </p:nvSpPr>
        <p:spPr>
          <a:xfrm>
            <a:off x="3580448" y="2785861"/>
            <a:ext cx="19008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lvl="1" indent="-57150" algn="l" defTabSz="400050">
              <a:lnSpc>
                <a:spcPct val="90000"/>
              </a:lnSpc>
              <a:spcBef>
                <a:spcPct val="0"/>
              </a:spcBef>
              <a:spcAft>
                <a:spcPct val="15000"/>
              </a:spcAft>
              <a:buChar char="•"/>
            </a:pPr>
            <a:r>
              <a:rPr lang="en-US" sz="1000" kern="1200">
                <a:hlinkClick r:id="rId8"/>
              </a:rPr>
              <a:t>Career Technical Education Noncompleter Participants - Count</a:t>
            </a:r>
            <a:endParaRPr lang="en-US" sz="1000" kern="1200"/>
          </a:p>
        </p:txBody>
      </p:sp>
      <p:sp>
        <p:nvSpPr>
          <p:cNvPr id="6" name="Freeform: Shape 5">
            <a:extLst>
              <a:ext uri="{FF2B5EF4-FFF2-40B4-BE49-F238E27FC236}">
                <a16:creationId xmlns:a16="http://schemas.microsoft.com/office/drawing/2014/main" id="{46A8413C-6EE5-4F63-A2D1-5CE157382D5C}"/>
              </a:ext>
            </a:extLst>
          </p:cNvPr>
          <p:cNvSpPr/>
          <p:nvPr/>
        </p:nvSpPr>
        <p:spPr>
          <a:xfrm>
            <a:off x="6131659" y="2498833"/>
            <a:ext cx="1807867" cy="430541"/>
          </a:xfrm>
          <a:custGeom>
            <a:avLst/>
            <a:gdLst>
              <a:gd name="connsiteX0" fmla="*/ 0 w 1807867"/>
              <a:gd name="connsiteY0" fmla="*/ 38880 h 388799"/>
              <a:gd name="connsiteX1" fmla="*/ 38880 w 1807867"/>
              <a:gd name="connsiteY1" fmla="*/ 0 h 388799"/>
              <a:gd name="connsiteX2" fmla="*/ 1768987 w 1807867"/>
              <a:gd name="connsiteY2" fmla="*/ 0 h 388799"/>
              <a:gd name="connsiteX3" fmla="*/ 1807867 w 1807867"/>
              <a:gd name="connsiteY3" fmla="*/ 38880 h 388799"/>
              <a:gd name="connsiteX4" fmla="*/ 1807867 w 1807867"/>
              <a:gd name="connsiteY4" fmla="*/ 349919 h 388799"/>
              <a:gd name="connsiteX5" fmla="*/ 1768987 w 1807867"/>
              <a:gd name="connsiteY5" fmla="*/ 388799 h 388799"/>
              <a:gd name="connsiteX6" fmla="*/ 38880 w 1807867"/>
              <a:gd name="connsiteY6" fmla="*/ 388799 h 388799"/>
              <a:gd name="connsiteX7" fmla="*/ 0 w 1807867"/>
              <a:gd name="connsiteY7" fmla="*/ 349919 h 388799"/>
              <a:gd name="connsiteX8" fmla="*/ 0 w 1807867"/>
              <a:gd name="connsiteY8" fmla="*/ 38880 h 3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388799">
                <a:moveTo>
                  <a:pt x="0" y="38880"/>
                </a:moveTo>
                <a:cubicBezTo>
                  <a:pt x="0" y="17407"/>
                  <a:pt x="17407" y="0"/>
                  <a:pt x="38880" y="0"/>
                </a:cubicBezTo>
                <a:lnTo>
                  <a:pt x="1768987" y="0"/>
                </a:lnTo>
                <a:cubicBezTo>
                  <a:pt x="1790460" y="0"/>
                  <a:pt x="1807867" y="17407"/>
                  <a:pt x="1807867" y="38880"/>
                </a:cubicBezTo>
                <a:lnTo>
                  <a:pt x="1807867" y="349919"/>
                </a:lnTo>
                <a:cubicBezTo>
                  <a:pt x="1807867" y="371392"/>
                  <a:pt x="1790460" y="388799"/>
                  <a:pt x="1768987" y="388799"/>
                </a:cubicBezTo>
                <a:lnTo>
                  <a:pt x="38880" y="388799"/>
                </a:lnTo>
                <a:cubicBezTo>
                  <a:pt x="17407" y="388799"/>
                  <a:pt x="0" y="371392"/>
                  <a:pt x="0" y="349919"/>
                </a:cubicBezTo>
                <a:lnTo>
                  <a:pt x="0" y="3888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64008" rIns="64008" bIns="163889" numCol="1" spcCol="1270" anchor="t" anchorCtr="0">
            <a:noAutofit/>
          </a:bodyPr>
          <a:lstStyle/>
          <a:p>
            <a:pPr marL="0" lvl="0" indent="0" algn="l" defTabSz="400050">
              <a:lnSpc>
                <a:spcPct val="90000"/>
              </a:lnSpc>
              <a:spcBef>
                <a:spcPct val="0"/>
              </a:spcBef>
              <a:spcAft>
                <a:spcPct val="35000"/>
              </a:spcAft>
              <a:buNone/>
            </a:pPr>
            <a:r>
              <a:rPr lang="en-US" sz="900" kern="1200"/>
              <a:t>Report 3.15</a:t>
            </a:r>
          </a:p>
        </p:txBody>
      </p:sp>
      <p:sp>
        <p:nvSpPr>
          <p:cNvPr id="30" name="Freeform: Shape 29">
            <a:extLst>
              <a:ext uri="{FF2B5EF4-FFF2-40B4-BE49-F238E27FC236}">
                <a16:creationId xmlns:a16="http://schemas.microsoft.com/office/drawing/2014/main" id="{5A794152-F13D-497D-BC6C-88CE044EB952}"/>
              </a:ext>
            </a:extLst>
          </p:cNvPr>
          <p:cNvSpPr/>
          <p:nvPr/>
        </p:nvSpPr>
        <p:spPr>
          <a:xfrm>
            <a:off x="6501945" y="2785861"/>
            <a:ext cx="2195383" cy="735510"/>
          </a:xfrm>
          <a:custGeom>
            <a:avLst/>
            <a:gdLst>
              <a:gd name="connsiteX0" fmla="*/ 0 w 1807867"/>
              <a:gd name="connsiteY0" fmla="*/ 66420 h 664200"/>
              <a:gd name="connsiteX1" fmla="*/ 66420 w 1807867"/>
              <a:gd name="connsiteY1" fmla="*/ 0 h 664200"/>
              <a:gd name="connsiteX2" fmla="*/ 1741447 w 1807867"/>
              <a:gd name="connsiteY2" fmla="*/ 0 h 664200"/>
              <a:gd name="connsiteX3" fmla="*/ 1807867 w 1807867"/>
              <a:gd name="connsiteY3" fmla="*/ 66420 h 664200"/>
              <a:gd name="connsiteX4" fmla="*/ 1807867 w 1807867"/>
              <a:gd name="connsiteY4" fmla="*/ 597780 h 664200"/>
              <a:gd name="connsiteX5" fmla="*/ 1741447 w 1807867"/>
              <a:gd name="connsiteY5" fmla="*/ 664200 h 664200"/>
              <a:gd name="connsiteX6" fmla="*/ 66420 w 1807867"/>
              <a:gd name="connsiteY6" fmla="*/ 664200 h 664200"/>
              <a:gd name="connsiteX7" fmla="*/ 0 w 1807867"/>
              <a:gd name="connsiteY7" fmla="*/ 597780 h 664200"/>
              <a:gd name="connsiteX8" fmla="*/ 0 w 1807867"/>
              <a:gd name="connsiteY8" fmla="*/ 66420 h 66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664200">
                <a:moveTo>
                  <a:pt x="0" y="66420"/>
                </a:moveTo>
                <a:cubicBezTo>
                  <a:pt x="0" y="29737"/>
                  <a:pt x="29737" y="0"/>
                  <a:pt x="66420" y="0"/>
                </a:cubicBezTo>
                <a:lnTo>
                  <a:pt x="1741447" y="0"/>
                </a:lnTo>
                <a:cubicBezTo>
                  <a:pt x="1778130" y="0"/>
                  <a:pt x="1807867" y="29737"/>
                  <a:pt x="1807867" y="66420"/>
                </a:cubicBezTo>
                <a:lnTo>
                  <a:pt x="1807867" y="597780"/>
                </a:lnTo>
                <a:cubicBezTo>
                  <a:pt x="1807867" y="634463"/>
                  <a:pt x="1778130" y="664200"/>
                  <a:pt x="1741447" y="664200"/>
                </a:cubicBezTo>
                <a:lnTo>
                  <a:pt x="66420" y="664200"/>
                </a:lnTo>
                <a:cubicBezTo>
                  <a:pt x="29737" y="664200"/>
                  <a:pt x="0" y="634463"/>
                  <a:pt x="0" y="597780"/>
                </a:cubicBezTo>
                <a:lnTo>
                  <a:pt x="0" y="664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62" tIns="83462" rIns="83462" bIns="83462" numCol="1" spcCol="1270" anchor="t" anchorCtr="0">
            <a:noAutofit/>
          </a:bodyPr>
          <a:lstStyle/>
          <a:p>
            <a:pPr marL="57150" lvl="1" indent="-57150" algn="l" defTabSz="400050">
              <a:lnSpc>
                <a:spcPct val="90000"/>
              </a:lnSpc>
              <a:spcBef>
                <a:spcPct val="0"/>
              </a:spcBef>
              <a:spcAft>
                <a:spcPct val="15000"/>
              </a:spcAft>
              <a:buChar char="•"/>
            </a:pPr>
            <a:r>
              <a:rPr lang="en-US" sz="1000" kern="1200" dirty="0">
                <a:hlinkClick r:id="rId9"/>
              </a:rPr>
              <a:t>Career Technical Education Noncompleter Participants– Student List</a:t>
            </a:r>
            <a:endParaRPr lang="en-US" sz="1000" kern="1200" dirty="0"/>
          </a:p>
        </p:txBody>
      </p:sp>
      <p:sp>
        <p:nvSpPr>
          <p:cNvPr id="36" name="Rectangle 35">
            <a:extLst>
              <a:ext uri="{FF2B5EF4-FFF2-40B4-BE49-F238E27FC236}">
                <a16:creationId xmlns:a16="http://schemas.microsoft.com/office/drawing/2014/main" id="{5C43050D-11CA-4DD2-8F7D-C83150ECF48D}"/>
              </a:ext>
            </a:extLst>
          </p:cNvPr>
          <p:cNvSpPr/>
          <p:nvPr/>
        </p:nvSpPr>
        <p:spPr>
          <a:xfrm>
            <a:off x="3225608" y="3799302"/>
            <a:ext cx="7994370" cy="1074803"/>
          </a:xfrm>
          <a:prstGeom prst="rect">
            <a:avLst/>
          </a:prstGeom>
          <a:noFill/>
        </p:spPr>
        <p:txBody>
          <a:bodyPr/>
          <a:lstStyle/>
          <a:p>
            <a:endParaRPr lang="en-US"/>
          </a:p>
        </p:txBody>
      </p:sp>
      <p:sp>
        <p:nvSpPr>
          <p:cNvPr id="37" name="Freeform: Shape 36">
            <a:extLst>
              <a:ext uri="{FF2B5EF4-FFF2-40B4-BE49-F238E27FC236}">
                <a16:creationId xmlns:a16="http://schemas.microsoft.com/office/drawing/2014/main" id="{5C8D7EAE-CDDC-4722-B498-B02A523A0B45}"/>
              </a:ext>
            </a:extLst>
          </p:cNvPr>
          <p:cNvSpPr/>
          <p:nvPr/>
        </p:nvSpPr>
        <p:spPr>
          <a:xfrm>
            <a:off x="3229584"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solidFill>
                  <a:srgbClr val="FFFFFF"/>
                </a:solidFill>
                <a:latin typeface="Arial" panose="020B0604020202020204"/>
              </a:rPr>
              <a:t>Report 3.19</a:t>
            </a:r>
          </a:p>
        </p:txBody>
      </p:sp>
      <p:sp>
        <p:nvSpPr>
          <p:cNvPr id="38" name="Freeform: Shape 37">
            <a:extLst>
              <a:ext uri="{FF2B5EF4-FFF2-40B4-BE49-F238E27FC236}">
                <a16:creationId xmlns:a16="http://schemas.microsoft.com/office/drawing/2014/main" id="{0FD7D260-511F-402C-9A9F-462E086C2F9C}"/>
              </a:ext>
            </a:extLst>
          </p:cNvPr>
          <p:cNvSpPr/>
          <p:nvPr/>
        </p:nvSpPr>
        <p:spPr>
          <a:xfrm>
            <a:off x="3599870" y="4066201"/>
            <a:ext cx="1881461" cy="555292"/>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hlinkClick r:id="rId10"/>
              </a:rPr>
              <a:t>Career Technical Education Completers – Count by Pathway</a:t>
            </a:r>
            <a:endParaRPr lang="en-US" sz="1000" kern="1200"/>
          </a:p>
          <a:p>
            <a:pPr marL="57150" lvl="1" indent="-57150" algn="l" defTabSz="488950">
              <a:lnSpc>
                <a:spcPct val="90000"/>
              </a:lnSpc>
              <a:spcBef>
                <a:spcPct val="0"/>
              </a:spcBef>
              <a:spcAft>
                <a:spcPct val="15000"/>
              </a:spcAft>
              <a:buChar char="•"/>
            </a:pPr>
            <a:endParaRPr lang="en-US" sz="900" kern="1200"/>
          </a:p>
        </p:txBody>
      </p:sp>
      <p:sp>
        <p:nvSpPr>
          <p:cNvPr id="40" name="Freeform: Shape 39">
            <a:extLst>
              <a:ext uri="{FF2B5EF4-FFF2-40B4-BE49-F238E27FC236}">
                <a16:creationId xmlns:a16="http://schemas.microsoft.com/office/drawing/2014/main" id="{BA8257C4-E8A0-46AF-874C-E0B2D6B70F34}"/>
              </a:ext>
            </a:extLst>
          </p:cNvPr>
          <p:cNvSpPr/>
          <p:nvPr/>
        </p:nvSpPr>
        <p:spPr>
          <a:xfrm>
            <a:off x="6133716" y="3803897"/>
            <a:ext cx="1807867" cy="393457"/>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lvl="0" indent="0" algn="l" defTabSz="488950">
              <a:lnSpc>
                <a:spcPct val="90000"/>
              </a:lnSpc>
              <a:spcBef>
                <a:spcPct val="0"/>
              </a:spcBef>
              <a:spcAft>
                <a:spcPct val="35000"/>
              </a:spcAft>
              <a:buNone/>
            </a:pPr>
            <a:r>
              <a:rPr lang="en-US" sz="900" kern="1200"/>
              <a:t>Report  3.20</a:t>
            </a:r>
          </a:p>
        </p:txBody>
      </p:sp>
      <p:sp>
        <p:nvSpPr>
          <p:cNvPr id="41" name="Freeform: Shape 40">
            <a:extLst>
              <a:ext uri="{FF2B5EF4-FFF2-40B4-BE49-F238E27FC236}">
                <a16:creationId xmlns:a16="http://schemas.microsoft.com/office/drawing/2014/main" id="{E60F9463-2993-460C-AA4E-BE7AB329BEFB}"/>
              </a:ext>
            </a:extLst>
          </p:cNvPr>
          <p:cNvSpPr/>
          <p:nvPr/>
        </p:nvSpPr>
        <p:spPr>
          <a:xfrm>
            <a:off x="6509010" y="4070796"/>
            <a:ext cx="2292490" cy="550698"/>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hlinkClick r:id="rId11"/>
              </a:rPr>
              <a:t>Career Technical Education Completers</a:t>
            </a:r>
            <a:r>
              <a:rPr lang="fr-FR" sz="1000" kern="1200">
                <a:hlinkClick r:id="rId11"/>
              </a:rPr>
              <a:t>– Student List</a:t>
            </a:r>
            <a:endParaRPr lang="en-US" sz="1000" kern="1200"/>
          </a:p>
          <a:p>
            <a:pPr marL="57150" lvl="1" indent="-57150" algn="l" defTabSz="488950">
              <a:lnSpc>
                <a:spcPct val="90000"/>
              </a:lnSpc>
              <a:spcBef>
                <a:spcPct val="0"/>
              </a:spcBef>
              <a:spcAft>
                <a:spcPct val="15000"/>
              </a:spcAft>
              <a:buChar char="•"/>
            </a:pPr>
            <a:endParaRPr lang="en-US" sz="900" kern="1200"/>
          </a:p>
        </p:txBody>
      </p:sp>
      <p:graphicFrame>
        <p:nvGraphicFramePr>
          <p:cNvPr id="20" name="Diagram 19" descr="report 3.16 drill to report 3.11">
            <a:extLst>
              <a:ext uri="{FF2B5EF4-FFF2-40B4-BE49-F238E27FC236}">
                <a16:creationId xmlns:a16="http://schemas.microsoft.com/office/drawing/2014/main" id="{A1183759-35D5-422F-BE0E-B456ECF8DCCF}"/>
              </a:ext>
            </a:extLst>
          </p:cNvPr>
          <p:cNvGraphicFramePr/>
          <p:nvPr/>
        </p:nvGraphicFramePr>
        <p:xfrm>
          <a:off x="9143265" y="2211462"/>
          <a:ext cx="2195383" cy="10621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5" name="Freeform: Shape 44">
            <a:extLst>
              <a:ext uri="{FF2B5EF4-FFF2-40B4-BE49-F238E27FC236}">
                <a16:creationId xmlns:a16="http://schemas.microsoft.com/office/drawing/2014/main" id="{C4E8E692-FE7D-4B8E-919D-67546986BC4B}"/>
              </a:ext>
              <a:ext uri="{C183D7F6-B498-43B3-948B-1728B52AA6E4}">
                <adec:decorative xmlns:adec="http://schemas.microsoft.com/office/drawing/2017/decorative" val="1"/>
              </a:ext>
            </a:extLst>
          </p:cNvPr>
          <p:cNvSpPr/>
          <p:nvPr/>
        </p:nvSpPr>
        <p:spPr>
          <a:xfrm rot="16200000">
            <a:off x="10760489" y="2014786"/>
            <a:ext cx="495361" cy="419783"/>
          </a:xfrm>
          <a:custGeom>
            <a:avLst/>
            <a:gdLst>
              <a:gd name="connsiteX0" fmla="*/ 0 w 581020"/>
              <a:gd name="connsiteY0" fmla="*/ 90021 h 450106"/>
              <a:gd name="connsiteX1" fmla="*/ 355967 w 581020"/>
              <a:gd name="connsiteY1" fmla="*/ 90021 h 450106"/>
              <a:gd name="connsiteX2" fmla="*/ 355967 w 581020"/>
              <a:gd name="connsiteY2" fmla="*/ 0 h 450106"/>
              <a:gd name="connsiteX3" fmla="*/ 581020 w 581020"/>
              <a:gd name="connsiteY3" fmla="*/ 225053 h 450106"/>
              <a:gd name="connsiteX4" fmla="*/ 355967 w 581020"/>
              <a:gd name="connsiteY4" fmla="*/ 450106 h 450106"/>
              <a:gd name="connsiteX5" fmla="*/ 355967 w 581020"/>
              <a:gd name="connsiteY5" fmla="*/ 360085 h 450106"/>
              <a:gd name="connsiteX6" fmla="*/ 0 w 581020"/>
              <a:gd name="connsiteY6" fmla="*/ 360085 h 450106"/>
              <a:gd name="connsiteX7" fmla="*/ 0 w 581020"/>
              <a:gd name="connsiteY7" fmla="*/ 90021 h 45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020" h="450106">
                <a:moveTo>
                  <a:pt x="0" y="90021"/>
                </a:moveTo>
                <a:lnTo>
                  <a:pt x="355967" y="90021"/>
                </a:lnTo>
                <a:lnTo>
                  <a:pt x="355967" y="0"/>
                </a:lnTo>
                <a:lnTo>
                  <a:pt x="581020" y="225053"/>
                </a:lnTo>
                <a:lnTo>
                  <a:pt x="355967" y="450106"/>
                </a:lnTo>
                <a:lnTo>
                  <a:pt x="355967" y="360085"/>
                </a:lnTo>
                <a:lnTo>
                  <a:pt x="0" y="360085"/>
                </a:lnTo>
                <a:lnTo>
                  <a:pt x="0" y="90021"/>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0021" rIns="135032" bIns="90021"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516658" y="466041"/>
            <a:ext cx="2532077" cy="23198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300" i="0" u="none" strike="noStrike" kern="1200" cap="none" spc="0" normalizeH="0" baseline="0" noProof="0">
                <a:ln>
                  <a:noFill/>
                </a:ln>
                <a:solidFill>
                  <a:srgbClr val="161569"/>
                </a:solidFill>
                <a:effectLst/>
                <a:uLnTx/>
                <a:uFillTx/>
                <a:latin typeface="+mj-lt"/>
                <a:ea typeface="+mn-ea"/>
                <a:cs typeface="Arial" charset="0"/>
              </a:rPr>
              <a:t>EOY 1 Reports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i="0" u="none" strike="noStrike" kern="1200" cap="none" spc="0" normalizeH="0" baseline="0" noProof="0">
                <a:ln>
                  <a:noFill/>
                </a:ln>
                <a:solidFill>
                  <a:srgbClr val="161569"/>
                </a:solidFill>
                <a:effectLst/>
                <a:uLnTx/>
                <a:uFillTx/>
                <a:latin typeface="+mj-lt"/>
                <a:ea typeface="+mn-ea"/>
                <a:cs typeface="Arial" charset="0"/>
              </a:rPr>
              <a:t>Course Completion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i="0" u="none" strike="noStrike" kern="1200" cap="none" spc="0" normalizeH="0" baseline="0" noProof="0">
                <a:ln>
                  <a:noFill/>
                </a:ln>
                <a:solidFill>
                  <a:srgbClr val="161569"/>
                </a:solidFill>
                <a:effectLst/>
                <a:uLnTx/>
                <a:uFillTx/>
                <a:latin typeface="+mj-lt"/>
                <a:ea typeface="+mn-ea"/>
                <a:cs typeface="Arial" charset="0"/>
              </a:rPr>
              <a:t>CTE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200" i="0" u="none" strike="noStrike" kern="1200" cap="none" spc="0" normalizeH="0" baseline="0" noProof="0">
                <a:ln>
                  <a:noFill/>
                </a:ln>
                <a:solidFill>
                  <a:srgbClr val="161569"/>
                </a:solidFill>
                <a:effectLst/>
                <a:uLnTx/>
                <a:uFillTx/>
                <a:latin typeface="+mj-lt"/>
                <a:ea typeface="+mn-ea"/>
                <a:cs typeface="Arial" charset="0"/>
              </a:rPr>
              <a:t>Work Based Learning</a:t>
            </a:r>
            <a:endParaRPr kumimoji="0" lang="en-US" sz="2500" i="0" u="none" strike="noStrike" kern="1200" cap="none" spc="0" normalizeH="0" baseline="0" noProof="0">
              <a:ln>
                <a:noFill/>
              </a:ln>
              <a:solidFill>
                <a:srgbClr val="161569"/>
              </a:solidFill>
              <a:effectLst/>
              <a:uLnTx/>
              <a:uFillTx/>
              <a:latin typeface="+mj-lt"/>
              <a:ea typeface="+mn-ea"/>
              <a:cs typeface="Arial" charset="0"/>
            </a:endParaRPr>
          </a:p>
        </p:txBody>
      </p:sp>
      <p:sp>
        <p:nvSpPr>
          <p:cNvPr id="9" name="Rectangle 8">
            <a:extLst>
              <a:ext uri="{FF2B5EF4-FFF2-40B4-BE49-F238E27FC236}">
                <a16:creationId xmlns:a16="http://schemas.microsoft.com/office/drawing/2014/main" id="{DC3E42EC-770B-CF7A-1270-FC61C6C1DDB0}"/>
              </a:ext>
            </a:extLst>
          </p:cNvPr>
          <p:cNvSpPr/>
          <p:nvPr/>
        </p:nvSpPr>
        <p:spPr>
          <a:xfrm>
            <a:off x="3365911" y="5051166"/>
            <a:ext cx="7994370" cy="931530"/>
          </a:xfrm>
          <a:prstGeom prst="rect">
            <a:avLst/>
          </a:prstGeom>
          <a:noFill/>
        </p:spPr>
        <p:txBody>
          <a:bodyPr/>
          <a:lstStyle/>
          <a:p>
            <a:endParaRPr lang="en-US"/>
          </a:p>
        </p:txBody>
      </p:sp>
      <p:sp>
        <p:nvSpPr>
          <p:cNvPr id="10" name="Freeform: Shape 9">
            <a:extLst>
              <a:ext uri="{FF2B5EF4-FFF2-40B4-BE49-F238E27FC236}">
                <a16:creationId xmlns:a16="http://schemas.microsoft.com/office/drawing/2014/main" id="{57A5703C-5734-659E-70AA-F7CB534FDD3C}"/>
              </a:ext>
            </a:extLst>
          </p:cNvPr>
          <p:cNvSpPr/>
          <p:nvPr/>
        </p:nvSpPr>
        <p:spPr>
          <a:xfrm>
            <a:off x="3369887"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rgbClr val="2E9290"/>
          </a:solidFill>
          <a:ln w="1270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1120" tIns="71120" rIns="71120" bIns="38100" numCol="1" spcCol="1270" anchor="t" anchorCtr="0">
            <a:noAutofit/>
          </a:bodyPr>
          <a:lstStyle/>
          <a:p>
            <a:pPr defTabSz="444500">
              <a:lnSpc>
                <a:spcPct val="90000"/>
              </a:lnSpc>
              <a:spcBef>
                <a:spcPct val="0"/>
              </a:spcBef>
              <a:spcAft>
                <a:spcPct val="35000"/>
              </a:spcAft>
            </a:pPr>
            <a:r>
              <a:rPr lang="en-US" sz="1000" b="1">
                <a:solidFill>
                  <a:srgbClr val="FFFFFF"/>
                </a:solidFill>
                <a:latin typeface="Arial" panose="020B0604020202020204"/>
              </a:rPr>
              <a:t>Report 18.1</a:t>
            </a:r>
          </a:p>
        </p:txBody>
      </p:sp>
      <p:sp>
        <p:nvSpPr>
          <p:cNvPr id="11" name="Freeform: Shape 10">
            <a:extLst>
              <a:ext uri="{FF2B5EF4-FFF2-40B4-BE49-F238E27FC236}">
                <a16:creationId xmlns:a16="http://schemas.microsoft.com/office/drawing/2014/main" id="{BBC9700A-5305-02A1-D302-6A8E44BFEC28}"/>
              </a:ext>
            </a:extLst>
          </p:cNvPr>
          <p:cNvSpPr/>
          <p:nvPr/>
        </p:nvSpPr>
        <p:spPr>
          <a:xfrm>
            <a:off x="3599870" y="5257375"/>
            <a:ext cx="1881461" cy="526703"/>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a:ln>
            <a:solidFill>
              <a:srgbClr val="3DC1BD"/>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en-US" sz="1000" kern="1200">
                <a:hlinkClick r:id="rId17"/>
              </a:rPr>
              <a:t>Work-Based Learning -Count</a:t>
            </a:r>
            <a:endParaRPr lang="en-US" sz="900" kern="1200"/>
          </a:p>
        </p:txBody>
      </p:sp>
      <p:sp>
        <p:nvSpPr>
          <p:cNvPr id="13" name="Freeform: Shape 12">
            <a:extLst>
              <a:ext uri="{FF2B5EF4-FFF2-40B4-BE49-F238E27FC236}">
                <a16:creationId xmlns:a16="http://schemas.microsoft.com/office/drawing/2014/main" id="{530C8BB2-8BE5-CEFF-2909-F417DA52EA4C}"/>
              </a:ext>
            </a:extLst>
          </p:cNvPr>
          <p:cNvSpPr/>
          <p:nvPr/>
        </p:nvSpPr>
        <p:spPr>
          <a:xfrm>
            <a:off x="6274019" y="5055148"/>
            <a:ext cx="1807867" cy="341009"/>
          </a:xfrm>
          <a:custGeom>
            <a:avLst/>
            <a:gdLst>
              <a:gd name="connsiteX0" fmla="*/ 0 w 1807867"/>
              <a:gd name="connsiteY0" fmla="*/ 47520 h 475200"/>
              <a:gd name="connsiteX1" fmla="*/ 47520 w 1807867"/>
              <a:gd name="connsiteY1" fmla="*/ 0 h 475200"/>
              <a:gd name="connsiteX2" fmla="*/ 1760347 w 1807867"/>
              <a:gd name="connsiteY2" fmla="*/ 0 h 475200"/>
              <a:gd name="connsiteX3" fmla="*/ 1807867 w 1807867"/>
              <a:gd name="connsiteY3" fmla="*/ 47520 h 475200"/>
              <a:gd name="connsiteX4" fmla="*/ 1807867 w 1807867"/>
              <a:gd name="connsiteY4" fmla="*/ 427680 h 475200"/>
              <a:gd name="connsiteX5" fmla="*/ 1760347 w 1807867"/>
              <a:gd name="connsiteY5" fmla="*/ 475200 h 475200"/>
              <a:gd name="connsiteX6" fmla="*/ 47520 w 1807867"/>
              <a:gd name="connsiteY6" fmla="*/ 475200 h 475200"/>
              <a:gd name="connsiteX7" fmla="*/ 0 w 1807867"/>
              <a:gd name="connsiteY7" fmla="*/ 427680 h 475200"/>
              <a:gd name="connsiteX8" fmla="*/ 0 w 1807867"/>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475200">
                <a:moveTo>
                  <a:pt x="0" y="47520"/>
                </a:moveTo>
                <a:cubicBezTo>
                  <a:pt x="0" y="21275"/>
                  <a:pt x="21275" y="0"/>
                  <a:pt x="47520" y="0"/>
                </a:cubicBezTo>
                <a:lnTo>
                  <a:pt x="1760347" y="0"/>
                </a:lnTo>
                <a:cubicBezTo>
                  <a:pt x="1786592" y="0"/>
                  <a:pt x="1807867" y="21275"/>
                  <a:pt x="1807867" y="47520"/>
                </a:cubicBezTo>
                <a:lnTo>
                  <a:pt x="1807867" y="427680"/>
                </a:lnTo>
                <a:cubicBezTo>
                  <a:pt x="1807867" y="453925"/>
                  <a:pt x="1786592" y="475200"/>
                  <a:pt x="1760347" y="475200"/>
                </a:cubicBezTo>
                <a:lnTo>
                  <a:pt x="47520" y="475200"/>
                </a:lnTo>
                <a:cubicBezTo>
                  <a:pt x="21275" y="475200"/>
                  <a:pt x="0" y="453925"/>
                  <a:pt x="0" y="427680"/>
                </a:cubicBezTo>
                <a:lnTo>
                  <a:pt x="0" y="47520"/>
                </a:lnTo>
                <a:close/>
              </a:path>
            </a:pathLst>
          </a:custGeom>
          <a:solidFill>
            <a:schemeClr val="accent2"/>
          </a:solidFill>
          <a:effectLst>
            <a:outerShdw blurRad="635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8232" tIns="78232" rIns="78232" bIns="200310" numCol="1" spcCol="1270" anchor="t" anchorCtr="0">
            <a:noAutofit/>
          </a:bodyPr>
          <a:lstStyle/>
          <a:p>
            <a:pPr marL="0" lvl="0" indent="0" algn="l" defTabSz="488950">
              <a:lnSpc>
                <a:spcPct val="90000"/>
              </a:lnSpc>
              <a:spcBef>
                <a:spcPct val="0"/>
              </a:spcBef>
              <a:spcAft>
                <a:spcPct val="35000"/>
              </a:spcAft>
              <a:buNone/>
            </a:pPr>
            <a:r>
              <a:rPr lang="en-US" sz="900" kern="1200"/>
              <a:t>Report 18.2</a:t>
            </a:r>
          </a:p>
        </p:txBody>
      </p:sp>
      <p:sp>
        <p:nvSpPr>
          <p:cNvPr id="14" name="Freeform: Shape 13">
            <a:extLst>
              <a:ext uri="{FF2B5EF4-FFF2-40B4-BE49-F238E27FC236}">
                <a16:creationId xmlns:a16="http://schemas.microsoft.com/office/drawing/2014/main" id="{4206248F-9AA2-6238-30D7-49675FC2BD62}"/>
              </a:ext>
            </a:extLst>
          </p:cNvPr>
          <p:cNvSpPr/>
          <p:nvPr/>
        </p:nvSpPr>
        <p:spPr>
          <a:xfrm>
            <a:off x="6649313" y="5286469"/>
            <a:ext cx="2292490" cy="457564"/>
          </a:xfrm>
          <a:custGeom>
            <a:avLst/>
            <a:gdLst>
              <a:gd name="connsiteX0" fmla="*/ 0 w 1807867"/>
              <a:gd name="connsiteY0" fmla="*/ 97020 h 970200"/>
              <a:gd name="connsiteX1" fmla="*/ 97020 w 1807867"/>
              <a:gd name="connsiteY1" fmla="*/ 0 h 970200"/>
              <a:gd name="connsiteX2" fmla="*/ 1710847 w 1807867"/>
              <a:gd name="connsiteY2" fmla="*/ 0 h 970200"/>
              <a:gd name="connsiteX3" fmla="*/ 1807867 w 1807867"/>
              <a:gd name="connsiteY3" fmla="*/ 97020 h 970200"/>
              <a:gd name="connsiteX4" fmla="*/ 1807867 w 1807867"/>
              <a:gd name="connsiteY4" fmla="*/ 873180 h 970200"/>
              <a:gd name="connsiteX5" fmla="*/ 1710847 w 1807867"/>
              <a:gd name="connsiteY5" fmla="*/ 970200 h 970200"/>
              <a:gd name="connsiteX6" fmla="*/ 97020 w 1807867"/>
              <a:gd name="connsiteY6" fmla="*/ 970200 h 970200"/>
              <a:gd name="connsiteX7" fmla="*/ 0 w 1807867"/>
              <a:gd name="connsiteY7" fmla="*/ 873180 h 970200"/>
              <a:gd name="connsiteX8" fmla="*/ 0 w 1807867"/>
              <a:gd name="connsiteY8" fmla="*/ 97020 h 97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867" h="970200">
                <a:moveTo>
                  <a:pt x="0" y="97020"/>
                </a:moveTo>
                <a:cubicBezTo>
                  <a:pt x="0" y="43437"/>
                  <a:pt x="43437" y="0"/>
                  <a:pt x="97020" y="0"/>
                </a:cubicBezTo>
                <a:lnTo>
                  <a:pt x="1710847" y="0"/>
                </a:lnTo>
                <a:cubicBezTo>
                  <a:pt x="1764430" y="0"/>
                  <a:pt x="1807867" y="43437"/>
                  <a:pt x="1807867" y="97020"/>
                </a:cubicBezTo>
                <a:lnTo>
                  <a:pt x="1807867" y="873180"/>
                </a:lnTo>
                <a:cubicBezTo>
                  <a:pt x="1807867" y="926763"/>
                  <a:pt x="1764430" y="970200"/>
                  <a:pt x="1710847" y="970200"/>
                </a:cubicBezTo>
                <a:lnTo>
                  <a:pt x="97020" y="970200"/>
                </a:lnTo>
                <a:cubicBezTo>
                  <a:pt x="43437" y="970200"/>
                  <a:pt x="0" y="926763"/>
                  <a:pt x="0" y="873180"/>
                </a:cubicBezTo>
                <a:lnTo>
                  <a:pt x="0" y="9702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6648" tIns="106648" rIns="106648" bIns="106648" numCol="1" spcCol="1270" anchor="t" anchorCtr="0">
            <a:noAutofit/>
          </a:bodyPr>
          <a:lstStyle/>
          <a:p>
            <a:pPr marL="57150" lvl="1" indent="-57150" algn="l" defTabSz="488950">
              <a:lnSpc>
                <a:spcPct val="90000"/>
              </a:lnSpc>
              <a:spcBef>
                <a:spcPct val="0"/>
              </a:spcBef>
              <a:spcAft>
                <a:spcPct val="15000"/>
              </a:spcAft>
              <a:buChar char="•"/>
            </a:pPr>
            <a:r>
              <a:rPr lang="fr-FR" sz="1000" kern="1200">
                <a:hlinkClick r:id="rId18"/>
              </a:rPr>
              <a:t>Work-Based Learning – </a:t>
            </a:r>
            <a:r>
              <a:rPr lang="en-US" sz="1000" kern="1200">
                <a:hlinkClick r:id="rId18"/>
              </a:rPr>
              <a:t>Student</a:t>
            </a:r>
            <a:r>
              <a:rPr lang="fr-FR" sz="1000" kern="1200">
                <a:hlinkClick r:id="rId18"/>
              </a:rPr>
              <a:t> List</a:t>
            </a:r>
            <a:endParaRPr lang="en-US" sz="900" kern="1200"/>
          </a:p>
        </p:txBody>
      </p:sp>
      <p:grpSp>
        <p:nvGrpSpPr>
          <p:cNvPr id="7" name="Group 6">
            <a:extLst>
              <a:ext uri="{FF2B5EF4-FFF2-40B4-BE49-F238E27FC236}">
                <a16:creationId xmlns:a16="http://schemas.microsoft.com/office/drawing/2014/main" id="{DD18F7A6-5E2D-B31B-DF4B-EA746CD07578}"/>
              </a:ext>
            </a:extLst>
          </p:cNvPr>
          <p:cNvGrpSpPr/>
          <p:nvPr/>
        </p:nvGrpSpPr>
        <p:grpSpPr>
          <a:xfrm>
            <a:off x="874894" y="3398765"/>
            <a:ext cx="1074720" cy="2349720"/>
            <a:chOff x="191932" y="3710445"/>
            <a:chExt cx="1074720" cy="2349720"/>
          </a:xfrm>
        </p:grpSpPr>
        <p:sp>
          <p:nvSpPr>
            <p:cNvPr id="16" name="Rectangle: Rounded Corners 15">
              <a:extLst>
                <a:ext uri="{FF2B5EF4-FFF2-40B4-BE49-F238E27FC236}">
                  <a16:creationId xmlns:a16="http://schemas.microsoft.com/office/drawing/2014/main" id="{80FE42B0-2044-4D4A-3940-5214DDC823A1}"/>
                </a:ext>
              </a:extLst>
            </p:cNvPr>
            <p:cNvSpPr/>
            <p:nvPr/>
          </p:nvSpPr>
          <p:spPr>
            <a:xfrm>
              <a:off x="233190" y="3710445"/>
              <a:ext cx="1033462" cy="2349720"/>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61569"/>
                </a:solidFill>
                <a:effectLst/>
                <a:uLnTx/>
                <a:uFillTx/>
                <a:latin typeface="Arial" panose="020B0604020202020204"/>
                <a:ea typeface="+mn-ea"/>
                <a:cs typeface="+mn-cs"/>
              </a:endParaRPr>
            </a:p>
          </p:txBody>
        </p:sp>
        <p:sp>
          <p:nvSpPr>
            <p:cNvPr id="18" name="AutoShape 2">
              <a:extLst>
                <a:ext uri="{FF2B5EF4-FFF2-40B4-BE49-F238E27FC236}">
                  <a16:creationId xmlns:a16="http://schemas.microsoft.com/office/drawing/2014/main" id="{CF181443-136E-43CE-E604-9C0AE8F2F3E7}"/>
                </a:ext>
              </a:extLst>
            </p:cNvPr>
            <p:cNvSpPr txBox="1">
              <a:spLocks noChangeArrowheads="1"/>
            </p:cNvSpPr>
            <p:nvPr/>
          </p:nvSpPr>
          <p:spPr>
            <a:xfrm>
              <a:off x="191932" y="3710445"/>
              <a:ext cx="1074720"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rPr>
                <a:t>Legend</a:t>
              </a:r>
              <a:endParaRPr kumimoji="0" lang="en-US" sz="1100" b="0" i="0" u="none" strike="noStrike" kern="1200" spc="0" normalizeH="0" noProof="0">
                <a:ln>
                  <a:noFill/>
                </a:ln>
                <a:solidFill>
                  <a:srgbClr val="161569"/>
                </a:solidFill>
                <a:effectLst/>
                <a:uLnTx/>
                <a:uFillTx/>
                <a:latin typeface="Arial" panose="020B0604020202020204" pitchFamily="34" charset="0"/>
                <a:cs typeface="Arial" panose="020B0604020202020204" pitchFamily="34" charset="0"/>
              </a:endParaRPr>
            </a:p>
          </p:txBody>
        </p:sp>
        <p:graphicFrame>
          <p:nvGraphicFramePr>
            <p:cNvPr id="19" name="Diagram 18">
              <a:extLst>
                <a:ext uri="{FF2B5EF4-FFF2-40B4-BE49-F238E27FC236}">
                  <a16:creationId xmlns:a16="http://schemas.microsoft.com/office/drawing/2014/main" id="{218852A6-469B-5BD8-26EE-048C417699EE}"/>
                </a:ext>
              </a:extLst>
            </p:cNvPr>
            <p:cNvGraphicFramePr/>
            <p:nvPr/>
          </p:nvGraphicFramePr>
          <p:xfrm>
            <a:off x="406821" y="4147201"/>
            <a:ext cx="686200" cy="172709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pSp>
      <p:grpSp>
        <p:nvGrpSpPr>
          <p:cNvPr id="21" name="Group 20">
            <a:extLst>
              <a:ext uri="{FF2B5EF4-FFF2-40B4-BE49-F238E27FC236}">
                <a16:creationId xmlns:a16="http://schemas.microsoft.com/office/drawing/2014/main" id="{049E023E-5B11-A1FC-CB84-17BF6A5204DA}"/>
              </a:ext>
            </a:extLst>
          </p:cNvPr>
          <p:cNvGrpSpPr/>
          <p:nvPr/>
        </p:nvGrpSpPr>
        <p:grpSpPr>
          <a:xfrm>
            <a:off x="5236512" y="2449548"/>
            <a:ext cx="690756" cy="376924"/>
            <a:chOff x="1918692" y="18493"/>
            <a:chExt cx="690756" cy="376924"/>
          </a:xfrm>
        </p:grpSpPr>
        <p:sp>
          <p:nvSpPr>
            <p:cNvPr id="22" name="Arrow: Right 21">
              <a:extLst>
                <a:ext uri="{FF2B5EF4-FFF2-40B4-BE49-F238E27FC236}">
                  <a16:creationId xmlns:a16="http://schemas.microsoft.com/office/drawing/2014/main" id="{C53B2C07-660A-D423-337F-06CB8A1AEE5C}"/>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3" name="Arrow: Right 4">
              <a:extLst>
                <a:ext uri="{FF2B5EF4-FFF2-40B4-BE49-F238E27FC236}">
                  <a16:creationId xmlns:a16="http://schemas.microsoft.com/office/drawing/2014/main" id="{4EB0665F-1E4F-0554-F435-DDE373BE0A16}"/>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grpSp>
        <p:nvGrpSpPr>
          <p:cNvPr id="24" name="Group 23">
            <a:extLst>
              <a:ext uri="{FF2B5EF4-FFF2-40B4-BE49-F238E27FC236}">
                <a16:creationId xmlns:a16="http://schemas.microsoft.com/office/drawing/2014/main" id="{1394AD61-232D-1B9B-25AD-BCA47BE06BEE}"/>
              </a:ext>
            </a:extLst>
          </p:cNvPr>
          <p:cNvGrpSpPr/>
          <p:nvPr/>
        </p:nvGrpSpPr>
        <p:grpSpPr>
          <a:xfrm>
            <a:off x="5229431" y="3723598"/>
            <a:ext cx="690756" cy="376924"/>
            <a:chOff x="1918692" y="18493"/>
            <a:chExt cx="690756" cy="376924"/>
          </a:xfrm>
        </p:grpSpPr>
        <p:sp>
          <p:nvSpPr>
            <p:cNvPr id="25" name="Arrow: Right 24">
              <a:extLst>
                <a:ext uri="{FF2B5EF4-FFF2-40B4-BE49-F238E27FC236}">
                  <a16:creationId xmlns:a16="http://schemas.microsoft.com/office/drawing/2014/main" id="{78379631-3299-B8AB-6A6D-EA208F8FD215}"/>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6" name="Arrow: Right 4">
              <a:extLst>
                <a:ext uri="{FF2B5EF4-FFF2-40B4-BE49-F238E27FC236}">
                  <a16:creationId xmlns:a16="http://schemas.microsoft.com/office/drawing/2014/main" id="{E4500003-2A4A-6982-931C-94EFFDE4A79B}"/>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grpSp>
        <p:nvGrpSpPr>
          <p:cNvPr id="27" name="Group 26">
            <a:extLst>
              <a:ext uri="{FF2B5EF4-FFF2-40B4-BE49-F238E27FC236}">
                <a16:creationId xmlns:a16="http://schemas.microsoft.com/office/drawing/2014/main" id="{A164A856-F042-0B25-935D-25FF6DEA5EF9}"/>
              </a:ext>
            </a:extLst>
          </p:cNvPr>
          <p:cNvGrpSpPr/>
          <p:nvPr/>
        </p:nvGrpSpPr>
        <p:grpSpPr>
          <a:xfrm>
            <a:off x="5228720" y="4936772"/>
            <a:ext cx="690756" cy="376924"/>
            <a:chOff x="1918692" y="18493"/>
            <a:chExt cx="690756" cy="376924"/>
          </a:xfrm>
        </p:grpSpPr>
        <p:sp>
          <p:nvSpPr>
            <p:cNvPr id="28" name="Arrow: Right 27">
              <a:extLst>
                <a:ext uri="{FF2B5EF4-FFF2-40B4-BE49-F238E27FC236}">
                  <a16:creationId xmlns:a16="http://schemas.microsoft.com/office/drawing/2014/main" id="{DBAA97AD-79B1-A977-BBBA-81A40DAE348D}"/>
                </a:ext>
              </a:extLst>
            </p:cNvPr>
            <p:cNvSpPr/>
            <p:nvPr/>
          </p:nvSpPr>
          <p:spPr>
            <a:xfrm rot="21586996">
              <a:off x="1918692" y="18493"/>
              <a:ext cx="690756" cy="376924"/>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9" name="Arrow: Right 4">
              <a:extLst>
                <a:ext uri="{FF2B5EF4-FFF2-40B4-BE49-F238E27FC236}">
                  <a16:creationId xmlns:a16="http://schemas.microsoft.com/office/drawing/2014/main" id="{E0EB3D07-22A6-BDE2-1994-E91069A782DD}"/>
                </a:ext>
              </a:extLst>
            </p:cNvPr>
            <p:cNvSpPr txBox="1"/>
            <p:nvPr/>
          </p:nvSpPr>
          <p:spPr>
            <a:xfrm rot="21586996">
              <a:off x="1918692" y="94092"/>
              <a:ext cx="577679" cy="2261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p:txBody>
        </p:sp>
      </p:grpSp>
      <p:sp>
        <p:nvSpPr>
          <p:cNvPr id="2" name="Footer Placeholder 1">
            <a:extLst>
              <a:ext uri="{FF2B5EF4-FFF2-40B4-BE49-F238E27FC236}">
                <a16:creationId xmlns:a16="http://schemas.microsoft.com/office/drawing/2014/main" id="{2775E32C-83F5-E872-8523-76AE696FE622}"/>
              </a:ext>
            </a:extLst>
          </p:cNvPr>
          <p:cNvSpPr>
            <a:spLocks noGrp="1"/>
          </p:cNvSpPr>
          <p:nvPr>
            <p:ph type="ftr" sz="quarter" idx="10"/>
          </p:nvPr>
        </p:nvSpPr>
        <p:spPr>
          <a:xfrm>
            <a:off x="448187" y="6367234"/>
            <a:ext cx="5472000" cy="412431"/>
          </a:xfrm>
        </p:spPr>
        <p:txBody>
          <a:bodyPr/>
          <a:lstStyle/>
          <a:p>
            <a:r>
              <a:rPr lang="en-US" noProof="0"/>
              <a:t>EOY - Advanced Reporting and Certification v1.1 May 1, 2024</a:t>
            </a:r>
            <a:endParaRPr lang="en-US" noProof="0" dirty="0"/>
          </a:p>
        </p:txBody>
      </p:sp>
      <p:sp>
        <p:nvSpPr>
          <p:cNvPr id="5" name="Slide Number Placeholder 4">
            <a:extLst>
              <a:ext uri="{FF2B5EF4-FFF2-40B4-BE49-F238E27FC236}">
                <a16:creationId xmlns:a16="http://schemas.microsoft.com/office/drawing/2014/main" id="{C442B4B5-CB9A-42F7-5054-7B5465415635}"/>
              </a:ext>
            </a:extLst>
          </p:cNvPr>
          <p:cNvSpPr>
            <a:spLocks noGrp="1"/>
          </p:cNvSpPr>
          <p:nvPr>
            <p:ph type="sldNum" sz="quarter" idx="11"/>
          </p:nvPr>
        </p:nvSpPr>
        <p:spPr/>
        <p:txBody>
          <a:bodyPr/>
          <a:lstStyle/>
          <a:p>
            <a:fld id="{4B73C415-D670-4716-A5EC-CC4D52CA2BAC}" type="slidenum">
              <a:rPr lang="en-US" noProof="0" smtClean="0"/>
              <a:pPr/>
              <a:t>25</a:t>
            </a:fld>
            <a:endParaRPr lang="en-US" noProof="0" dirty="0"/>
          </a:p>
        </p:txBody>
      </p:sp>
    </p:spTree>
    <p:extLst>
      <p:ext uri="{BB962C8B-B14F-4D97-AF65-F5344CB8AC3E}">
        <p14:creationId xmlns:p14="http://schemas.microsoft.com/office/powerpoint/2010/main" val="3607043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70000">
                <a:schemeClr val="bg1">
                  <a:lumMod val="90000"/>
                  <a:alpha val="7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62525"/>
            <a:ext cx="7235363" cy="1020264"/>
          </a:xfrm>
          <a:solidFill>
            <a:schemeClr val="bg1">
              <a:alpha val="0"/>
            </a:schemeClr>
          </a:solidFill>
        </p:spPr>
        <p:txBody>
          <a:bodyPr/>
          <a:lstStyle/>
          <a:p>
            <a:pPr marL="457200" indent="-457200">
              <a:buFont typeface="Arial" panose="020B0604020202020204" pitchFamily="34" charset="0"/>
              <a:buChar char="•"/>
            </a:pPr>
            <a:r>
              <a:rPr lang="en-US" b="1" dirty="0">
                <a:solidFill>
                  <a:srgbClr val="7030A0"/>
                </a:solidFill>
              </a:rPr>
              <a:t>EOY Data Uses</a:t>
            </a:r>
          </a:p>
          <a:p>
            <a:pPr marL="457200" indent="-457200">
              <a:buFont typeface="Arial" panose="020B0604020202020204" pitchFamily="34" charset="0"/>
              <a:buChar char="•"/>
            </a:pPr>
            <a:r>
              <a:rPr lang="en-US" b="1" dirty="0">
                <a:solidFill>
                  <a:srgbClr val="7030A0"/>
                </a:solidFill>
              </a:rPr>
              <a:t>EOY Checklist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7235363"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Research">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93212" y="4054372"/>
            <a:ext cx="791617" cy="829676"/>
          </a:xfrm>
          <a:prstGeom prst="rect">
            <a:avLst/>
          </a:prstGeom>
        </p:spPr>
      </p:pic>
      <p:sp>
        <p:nvSpPr>
          <p:cNvPr id="10" name="Title 9">
            <a:extLst>
              <a:ext uri="{FF2B5EF4-FFF2-40B4-BE49-F238E27FC236}">
                <a16:creationId xmlns:a16="http://schemas.microsoft.com/office/drawing/2014/main" id="{6C34B016-477A-4F4A-9040-9B548EAF47D8}"/>
              </a:ext>
            </a:extLst>
          </p:cNvPr>
          <p:cNvSpPr>
            <a:spLocks noGrp="1"/>
          </p:cNvSpPr>
          <p:nvPr>
            <p:ph type="ctrTitle"/>
          </p:nvPr>
        </p:nvSpPr>
        <p:spPr/>
        <p:txBody>
          <a:bodyPr/>
          <a:lstStyle/>
          <a:p>
            <a:r>
              <a:rPr lang="en-US" dirty="0">
                <a:solidFill>
                  <a:srgbClr val="FF735D"/>
                </a:solidFill>
              </a:rPr>
              <a:t>EOY Checklist</a:t>
            </a:r>
            <a:endParaRPr lang="en-US" dirty="0"/>
          </a:p>
        </p:txBody>
      </p:sp>
    </p:spTree>
    <p:extLst>
      <p:ext uri="{BB962C8B-B14F-4D97-AF65-F5344CB8AC3E}">
        <p14:creationId xmlns:p14="http://schemas.microsoft.com/office/powerpoint/2010/main" val="41672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74EE62-6D79-584D-9166-B23A42B67A9C}"/>
              </a:ext>
            </a:extLst>
          </p:cNvPr>
          <p:cNvPicPr>
            <a:picLocks noChangeAspect="1"/>
          </p:cNvPicPr>
          <p:nvPr/>
        </p:nvPicPr>
        <p:blipFill rotWithShape="1">
          <a:blip r:embed="rId3">
            <a:extLst>
              <a:ext uri="{28A0092B-C50C-407E-A947-70E740481C1C}">
                <a14:useLocalDpi xmlns:a14="http://schemas.microsoft.com/office/drawing/2010/main" val="0"/>
              </a:ext>
            </a:extLst>
          </a:blip>
          <a:srcRect l="40110"/>
          <a:stretch/>
        </p:blipFill>
        <p:spPr>
          <a:xfrm>
            <a:off x="6796585" y="0"/>
            <a:ext cx="5395414" cy="6367860"/>
          </a:xfrm>
          <a:prstGeom prst="rect">
            <a:avLst/>
          </a:prstGeom>
        </p:spPr>
      </p:pic>
      <p:sp>
        <p:nvSpPr>
          <p:cNvPr id="6" name="Footer Placeholder 5">
            <a:extLst>
              <a:ext uri="{FF2B5EF4-FFF2-40B4-BE49-F238E27FC236}">
                <a16:creationId xmlns:a16="http://schemas.microsoft.com/office/drawing/2014/main" id="{896B22E3-BA1D-428E-82EE-0A64474258CF}"/>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7" name="Slide Number Placeholder 6">
            <a:extLst>
              <a:ext uri="{FF2B5EF4-FFF2-40B4-BE49-F238E27FC236}">
                <a16:creationId xmlns:a16="http://schemas.microsoft.com/office/drawing/2014/main" id="{6D88D6B3-CC6D-4840-88CA-F1A1A05E0E71}"/>
              </a:ext>
            </a:extLst>
          </p:cNvPr>
          <p:cNvSpPr>
            <a:spLocks noGrp="1"/>
          </p:cNvSpPr>
          <p:nvPr>
            <p:ph type="sldNum" sz="quarter" idx="11"/>
          </p:nvPr>
        </p:nvSpPr>
        <p:spPr/>
        <p:txBody>
          <a:bodyPr/>
          <a:lstStyle/>
          <a:p>
            <a:fld id="{F41BBA40-D491-440F-A181-17CBDCE45226}" type="slidenum">
              <a:rPr lang="en-US" smtClean="0"/>
              <a:pPr/>
              <a:t>27</a:t>
            </a:fld>
            <a:endParaRPr lang="en-US" dirty="0"/>
          </a:p>
        </p:txBody>
      </p:sp>
      <p:sp>
        <p:nvSpPr>
          <p:cNvPr id="2" name="Title 1"/>
          <p:cNvSpPr>
            <a:spLocks noGrp="1"/>
          </p:cNvSpPr>
          <p:nvPr>
            <p:ph type="title" idx="4294967295"/>
          </p:nvPr>
        </p:nvSpPr>
        <p:spPr>
          <a:xfrm>
            <a:off x="234243" y="274240"/>
            <a:ext cx="11339513" cy="431800"/>
          </a:xfrm>
          <a:effectLst>
            <a:outerShdw blurRad="38100" dist="38100" dir="2700000" algn="tl" rotWithShape="0">
              <a:schemeClr val="bg1">
                <a:alpha val="75000"/>
              </a:schemeClr>
            </a:outerShdw>
          </a:effectLst>
        </p:spPr>
        <p:txBody>
          <a:bodyPr>
            <a:normAutofit/>
          </a:bodyPr>
          <a:lstStyle/>
          <a:p>
            <a:r>
              <a:rPr lang="en-US" sz="2900" dirty="0"/>
              <a:t>EOY 1 – What are the data used for?</a:t>
            </a:r>
          </a:p>
        </p:txBody>
      </p:sp>
      <p:sp>
        <p:nvSpPr>
          <p:cNvPr id="3" name="Content Placeholder 2"/>
          <p:cNvSpPr>
            <a:spLocks noGrp="1"/>
          </p:cNvSpPr>
          <p:nvPr>
            <p:ph idx="4294967295"/>
          </p:nvPr>
        </p:nvSpPr>
        <p:spPr>
          <a:xfrm>
            <a:off x="432000" y="1255201"/>
            <a:ext cx="6043613" cy="4584125"/>
          </a:xfrm>
        </p:spPr>
        <p:txBody>
          <a:bodyPr/>
          <a:lstStyle/>
          <a:p>
            <a:pPr>
              <a:lnSpc>
                <a:spcPct val="100000"/>
              </a:lnSpc>
              <a:spcBef>
                <a:spcPts val="0"/>
              </a:spcBef>
              <a:spcAft>
                <a:spcPts val="1200"/>
              </a:spcAft>
            </a:pPr>
            <a:r>
              <a:rPr lang="en-US" dirty="0"/>
              <a:t>CTE</a:t>
            </a:r>
          </a:p>
          <a:p>
            <a:pPr lvl="1">
              <a:lnSpc>
                <a:spcPct val="100000"/>
              </a:lnSpc>
              <a:spcBef>
                <a:spcPts val="0"/>
              </a:spcBef>
              <a:spcAft>
                <a:spcPts val="1200"/>
              </a:spcAft>
            </a:pPr>
            <a:r>
              <a:rPr lang="en-US" dirty="0"/>
              <a:t>Completer counts for Perkins V</a:t>
            </a:r>
          </a:p>
          <a:p>
            <a:pPr lvl="1">
              <a:lnSpc>
                <a:spcPct val="100000"/>
              </a:lnSpc>
              <a:spcBef>
                <a:spcPts val="0"/>
              </a:spcBef>
              <a:spcAft>
                <a:spcPts val="1200"/>
              </a:spcAft>
            </a:pPr>
            <a:r>
              <a:rPr lang="en-US" dirty="0"/>
              <a:t>Completer counts for CCI Dashboard</a:t>
            </a:r>
          </a:p>
          <a:p>
            <a:pPr>
              <a:lnSpc>
                <a:spcPct val="100000"/>
              </a:lnSpc>
              <a:spcBef>
                <a:spcPts val="0"/>
              </a:spcBef>
              <a:spcAft>
                <a:spcPts val="1200"/>
              </a:spcAft>
            </a:pPr>
            <a:r>
              <a:rPr lang="en-US" dirty="0"/>
              <a:t>Course Completion</a:t>
            </a:r>
          </a:p>
          <a:p>
            <a:pPr lvl="1">
              <a:lnSpc>
                <a:spcPct val="100000"/>
              </a:lnSpc>
              <a:spcBef>
                <a:spcPts val="0"/>
              </a:spcBef>
              <a:spcAft>
                <a:spcPts val="1200"/>
              </a:spcAft>
            </a:pPr>
            <a:r>
              <a:rPr lang="en-US" dirty="0"/>
              <a:t>Counts of students earning college credit for the Dashboard</a:t>
            </a:r>
          </a:p>
          <a:p>
            <a:pPr lvl="1">
              <a:lnSpc>
                <a:spcPct val="100000"/>
              </a:lnSpc>
              <a:spcBef>
                <a:spcPts val="0"/>
              </a:spcBef>
              <a:spcAft>
                <a:spcPts val="1200"/>
              </a:spcAft>
            </a:pPr>
            <a:r>
              <a:rPr lang="en-US" dirty="0"/>
              <a:t>Counts of students completing Leadership/Military Science courses for the Dashboard</a:t>
            </a:r>
          </a:p>
          <a:p>
            <a:pPr lvl="1">
              <a:lnSpc>
                <a:spcPct val="100000"/>
              </a:lnSpc>
              <a:spcBef>
                <a:spcPts val="0"/>
              </a:spcBef>
              <a:spcAft>
                <a:spcPts val="1200"/>
              </a:spcAft>
            </a:pPr>
            <a:r>
              <a:rPr lang="en-US" dirty="0"/>
              <a:t>Work Based Learning</a:t>
            </a:r>
          </a:p>
        </p:txBody>
      </p:sp>
    </p:spTree>
    <p:extLst>
      <p:ext uri="{BB962C8B-B14F-4D97-AF65-F5344CB8AC3E}">
        <p14:creationId xmlns:p14="http://schemas.microsoft.com/office/powerpoint/2010/main" val="3604660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BA7C2F-56A2-9545-BA45-E1AA49E05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497" y="0"/>
            <a:ext cx="5971503" cy="6365362"/>
          </a:xfrm>
          <a:prstGeom prst="rect">
            <a:avLst/>
          </a:prstGeom>
        </p:spPr>
      </p:pic>
      <p:sp>
        <p:nvSpPr>
          <p:cNvPr id="5" name="Footer Placeholder 4">
            <a:extLst>
              <a:ext uri="{FF2B5EF4-FFF2-40B4-BE49-F238E27FC236}">
                <a16:creationId xmlns:a16="http://schemas.microsoft.com/office/drawing/2014/main" id="{34B08B17-72A7-476E-8225-10A8078CF3E7}"/>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6" name="Slide Number Placeholder 5">
            <a:extLst>
              <a:ext uri="{FF2B5EF4-FFF2-40B4-BE49-F238E27FC236}">
                <a16:creationId xmlns:a16="http://schemas.microsoft.com/office/drawing/2014/main" id="{77C81673-066D-43D6-AEFE-41782BEC9354}"/>
              </a:ext>
            </a:extLst>
          </p:cNvPr>
          <p:cNvSpPr>
            <a:spLocks noGrp="1"/>
          </p:cNvSpPr>
          <p:nvPr>
            <p:ph type="sldNum" sz="quarter" idx="11"/>
          </p:nvPr>
        </p:nvSpPr>
        <p:spPr/>
        <p:txBody>
          <a:bodyPr/>
          <a:lstStyle/>
          <a:p>
            <a:fld id="{F41BBA40-D491-440F-A181-17CBDCE45226}" type="slidenum">
              <a:rPr lang="en-US" smtClean="0"/>
              <a:pPr/>
              <a:t>28</a:t>
            </a:fld>
            <a:endParaRPr lang="en-US" dirty="0"/>
          </a:p>
        </p:txBody>
      </p:sp>
      <p:sp>
        <p:nvSpPr>
          <p:cNvPr id="2" name="Title 1"/>
          <p:cNvSpPr>
            <a:spLocks noGrp="1"/>
          </p:cNvSpPr>
          <p:nvPr>
            <p:ph type="title" idx="4294967295"/>
          </p:nvPr>
        </p:nvSpPr>
        <p:spPr>
          <a:xfrm>
            <a:off x="646200" y="403225"/>
            <a:ext cx="10515600" cy="1325563"/>
          </a:xfrm>
        </p:spPr>
        <p:txBody>
          <a:bodyPr/>
          <a:lstStyle/>
          <a:p>
            <a:r>
              <a:rPr lang="en-US" dirty="0"/>
              <a:t>EOY 1 – Checklist</a:t>
            </a:r>
          </a:p>
        </p:txBody>
      </p:sp>
      <p:sp>
        <p:nvSpPr>
          <p:cNvPr id="3" name="Content Placeholder 2"/>
          <p:cNvSpPr>
            <a:spLocks noGrp="1"/>
          </p:cNvSpPr>
          <p:nvPr>
            <p:ph idx="4294967295"/>
          </p:nvPr>
        </p:nvSpPr>
        <p:spPr>
          <a:xfrm>
            <a:off x="646200" y="1488156"/>
            <a:ext cx="6097588" cy="4351337"/>
          </a:xfrm>
        </p:spPr>
        <p:txBody>
          <a:bodyPr>
            <a:normAutofit/>
          </a:bodyPr>
          <a:lstStyle/>
          <a:p>
            <a:pPr>
              <a:lnSpc>
                <a:spcPct val="100000"/>
              </a:lnSpc>
              <a:spcBef>
                <a:spcPts val="0"/>
              </a:spcBef>
              <a:spcAft>
                <a:spcPts val="1200"/>
              </a:spcAft>
              <a:buFont typeface="Wingdings" panose="05000000000000000000" pitchFamily="2" charset="2"/>
              <a:buChar char="ü"/>
            </a:pPr>
            <a:r>
              <a:rPr lang="en-US" dirty="0"/>
              <a:t>Ensure CTE Completers have been appropriately identified in your student information system</a:t>
            </a:r>
          </a:p>
          <a:p>
            <a:pPr>
              <a:lnSpc>
                <a:spcPct val="100000"/>
              </a:lnSpc>
              <a:spcBef>
                <a:spcPts val="0"/>
              </a:spcBef>
              <a:spcAft>
                <a:spcPts val="1200"/>
              </a:spcAft>
              <a:buFont typeface="Wingdings" panose="05000000000000000000" pitchFamily="2" charset="2"/>
              <a:buChar char="ü"/>
            </a:pPr>
            <a:r>
              <a:rPr lang="en-US" dirty="0"/>
              <a:t>Ensure all students completing College Credit courses have been reported</a:t>
            </a:r>
          </a:p>
          <a:p>
            <a:pPr>
              <a:lnSpc>
                <a:spcPct val="100000"/>
              </a:lnSpc>
              <a:spcBef>
                <a:spcPts val="0"/>
              </a:spcBef>
              <a:spcAft>
                <a:spcPts val="1200"/>
              </a:spcAft>
              <a:buFont typeface="Wingdings" panose="05000000000000000000" pitchFamily="2" charset="2"/>
              <a:buChar char="ü"/>
            </a:pPr>
            <a:r>
              <a:rPr lang="en-US" dirty="0"/>
              <a:t>Ensure all students completing Leadership/Military Science courses have been reported</a:t>
            </a:r>
          </a:p>
          <a:p>
            <a:pPr>
              <a:lnSpc>
                <a:spcPct val="100000"/>
              </a:lnSpc>
              <a:spcBef>
                <a:spcPts val="0"/>
              </a:spcBef>
              <a:spcAft>
                <a:spcPts val="1200"/>
              </a:spcAft>
              <a:buFont typeface="Wingdings" panose="05000000000000000000" pitchFamily="2" charset="2"/>
              <a:buChar char="ü"/>
            </a:pPr>
            <a:r>
              <a:rPr lang="en-US" dirty="0"/>
              <a:t>Ensure your vendor has translated credits earned into Carnegie Units</a:t>
            </a:r>
          </a:p>
          <a:p>
            <a:pPr>
              <a:lnSpc>
                <a:spcPct val="100000"/>
              </a:lnSpc>
              <a:spcBef>
                <a:spcPts val="0"/>
              </a:spcBef>
              <a:spcAft>
                <a:spcPts val="1200"/>
              </a:spcAft>
              <a:buFont typeface="Wingdings" panose="05000000000000000000" pitchFamily="2" charset="2"/>
              <a:buChar char="ü"/>
            </a:pPr>
            <a:r>
              <a:rPr lang="en-US" dirty="0"/>
              <a:t>Ensure Work Based Learning data submitted</a:t>
            </a:r>
          </a:p>
          <a:p>
            <a:pPr marL="0" indent="0">
              <a:lnSpc>
                <a:spcPct val="100000"/>
              </a:lnSpc>
              <a:spcBef>
                <a:spcPts val="0"/>
              </a:spcBef>
              <a:spcAft>
                <a:spcPts val="1200"/>
              </a:spcAft>
              <a:buNone/>
            </a:pPr>
            <a:endParaRPr lang="en-US" dirty="0"/>
          </a:p>
          <a:p>
            <a:pPr>
              <a:lnSpc>
                <a:spcPct val="100000"/>
              </a:lnSpc>
              <a:spcBef>
                <a:spcPts val="0"/>
              </a:spcBef>
              <a:spcAft>
                <a:spcPts val="1200"/>
              </a:spcAft>
            </a:pPr>
            <a:endParaRPr lang="en-US" dirty="0"/>
          </a:p>
          <a:p>
            <a:pPr>
              <a:lnSpc>
                <a:spcPct val="100000"/>
              </a:lnSpc>
              <a:spcBef>
                <a:spcPts val="0"/>
              </a:spcBef>
              <a:spcAft>
                <a:spcPts val="1200"/>
              </a:spcAft>
            </a:pPr>
            <a:endParaRPr lang="en-US" dirty="0"/>
          </a:p>
        </p:txBody>
      </p:sp>
    </p:spTree>
    <p:extLst>
      <p:ext uri="{BB962C8B-B14F-4D97-AF65-F5344CB8AC3E}">
        <p14:creationId xmlns:p14="http://schemas.microsoft.com/office/powerpoint/2010/main" val="847850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B931CA-B29F-4835-8600-7415AA078AA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0580AF65-8708-4CCB-ADE0-6956D218978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aphicFrame>
        <p:nvGraphicFramePr>
          <p:cNvPr id="4" name="Table 3">
            <a:extLst>
              <a:ext uri="{FF2B5EF4-FFF2-40B4-BE49-F238E27FC236}">
                <a16:creationId xmlns:a16="http://schemas.microsoft.com/office/drawing/2014/main" id="{4467499C-8E1F-4277-BB44-2D5E43F3B160}"/>
              </a:ext>
            </a:extLst>
          </p:cNvPr>
          <p:cNvGraphicFramePr>
            <a:graphicFrameLocks noGrp="1"/>
          </p:cNvGraphicFramePr>
          <p:nvPr/>
        </p:nvGraphicFramePr>
        <p:xfrm>
          <a:off x="2450306" y="842284"/>
          <a:ext cx="8167688" cy="5419359"/>
        </p:xfrm>
        <a:graphic>
          <a:graphicData uri="http://schemas.openxmlformats.org/drawingml/2006/table">
            <a:tbl>
              <a:tblPr firstRow="1" firstCol="1" bandRow="1">
                <a:tableStyleId>{5C22544A-7EE6-4342-B048-85BDC9FD1C3A}</a:tableStyleId>
              </a:tblPr>
              <a:tblGrid>
                <a:gridCol w="2372019">
                  <a:extLst>
                    <a:ext uri="{9D8B030D-6E8A-4147-A177-3AD203B41FA5}">
                      <a16:colId xmlns:a16="http://schemas.microsoft.com/office/drawing/2014/main" val="1071813478"/>
                    </a:ext>
                  </a:extLst>
                </a:gridCol>
                <a:gridCol w="5795669">
                  <a:extLst>
                    <a:ext uri="{9D8B030D-6E8A-4147-A177-3AD203B41FA5}">
                      <a16:colId xmlns:a16="http://schemas.microsoft.com/office/drawing/2014/main" val="640725500"/>
                    </a:ext>
                  </a:extLst>
                </a:gridCol>
              </a:tblGrid>
              <a:tr h="522933">
                <a:tc>
                  <a:txBody>
                    <a:bodyPr/>
                    <a:lstStyle/>
                    <a:p>
                      <a:pPr marL="0" marR="0" algn="ctr">
                        <a:spcBef>
                          <a:spcPts val="600"/>
                        </a:spcBef>
                        <a:spcAft>
                          <a:spcPts val="600"/>
                        </a:spcAft>
                      </a:pPr>
                      <a:r>
                        <a:rPr lang="en-US" sz="1600" dirty="0">
                          <a:solidFill>
                            <a:schemeClr val="accent3">
                              <a:lumMod val="75000"/>
                            </a:schemeClr>
                          </a:solidFill>
                          <a:effectLst/>
                        </a:rPr>
                        <a:t>State Course Code </a:t>
                      </a:r>
                    </a:p>
                  </a:txBody>
                  <a:tcPr marL="63165" marR="63165" marT="0" marB="0" anchor="ctr"/>
                </a:tc>
                <a:tc>
                  <a:txBody>
                    <a:bodyPr/>
                    <a:lstStyle/>
                    <a:p>
                      <a:pPr marL="0" marR="0" algn="ctr">
                        <a:spcBef>
                          <a:spcPts val="600"/>
                        </a:spcBef>
                        <a:spcAft>
                          <a:spcPts val="600"/>
                        </a:spcAft>
                      </a:pPr>
                      <a:r>
                        <a:rPr lang="en-US" sz="1600" dirty="0">
                          <a:solidFill>
                            <a:schemeClr val="accent3">
                              <a:lumMod val="75000"/>
                            </a:schemeClr>
                          </a:solidFill>
                          <a:effectLst/>
                        </a:rPr>
                        <a:t>State Course Code Name</a:t>
                      </a:r>
                      <a:endParaRPr lang="en-US" sz="1600" dirty="0">
                        <a:solidFill>
                          <a:schemeClr val="accent3">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90184503"/>
                  </a:ext>
                </a:extLst>
              </a:tr>
              <a:tr h="330260">
                <a:tc>
                  <a:txBody>
                    <a:bodyPr/>
                    <a:lstStyle/>
                    <a:p>
                      <a:pPr marL="0" marR="0" algn="ctr">
                        <a:spcBef>
                          <a:spcPts val="600"/>
                        </a:spcBef>
                        <a:spcAft>
                          <a:spcPts val="600"/>
                        </a:spcAft>
                      </a:pPr>
                      <a:r>
                        <a:rPr lang="en-US" sz="1600">
                          <a:effectLst/>
                        </a:rPr>
                        <a:t>9020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Visual Arts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682731990"/>
                  </a:ext>
                </a:extLst>
              </a:tr>
              <a:tr h="330260">
                <a:tc>
                  <a:txBody>
                    <a:bodyPr/>
                    <a:lstStyle/>
                    <a:p>
                      <a:pPr marL="0" marR="0" algn="ctr">
                        <a:spcBef>
                          <a:spcPts val="600"/>
                        </a:spcBef>
                        <a:spcAft>
                          <a:spcPts val="600"/>
                        </a:spcAft>
                      </a:pPr>
                      <a:r>
                        <a:rPr lang="en-US" sz="1600">
                          <a:effectLst/>
                        </a:rPr>
                        <a:t>9082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Dance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80727414"/>
                  </a:ext>
                </a:extLst>
              </a:tr>
              <a:tr h="330260">
                <a:tc>
                  <a:txBody>
                    <a:bodyPr/>
                    <a:lstStyle/>
                    <a:p>
                      <a:pPr marL="0" marR="0" algn="ctr">
                        <a:spcBef>
                          <a:spcPts val="600"/>
                        </a:spcBef>
                        <a:spcAft>
                          <a:spcPts val="600"/>
                        </a:spcAft>
                      </a:pPr>
                      <a:r>
                        <a:rPr lang="en-US" sz="1600">
                          <a:effectLst/>
                        </a:rPr>
                        <a:t>9096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Theatre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709657755"/>
                  </a:ext>
                </a:extLst>
              </a:tr>
              <a:tr h="330260">
                <a:tc>
                  <a:txBody>
                    <a:bodyPr/>
                    <a:lstStyle/>
                    <a:p>
                      <a:pPr marL="0" marR="0" algn="ctr">
                        <a:spcBef>
                          <a:spcPts val="600"/>
                        </a:spcBef>
                        <a:spcAft>
                          <a:spcPts val="600"/>
                        </a:spcAft>
                      </a:pPr>
                      <a:r>
                        <a:rPr lang="en-US" sz="1600">
                          <a:effectLst/>
                        </a:rPr>
                        <a:t>9120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English Language Arts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055404504"/>
                  </a:ext>
                </a:extLst>
              </a:tr>
              <a:tr h="330260">
                <a:tc>
                  <a:txBody>
                    <a:bodyPr/>
                    <a:lstStyle/>
                    <a:p>
                      <a:pPr marL="0" marR="0" algn="ctr">
                        <a:spcBef>
                          <a:spcPts val="600"/>
                        </a:spcBef>
                        <a:spcAft>
                          <a:spcPts val="600"/>
                        </a:spcAft>
                      </a:pPr>
                      <a:r>
                        <a:rPr lang="en-US" sz="1600">
                          <a:effectLst/>
                        </a:rPr>
                        <a:t>9154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World Languages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38540469"/>
                  </a:ext>
                </a:extLst>
              </a:tr>
              <a:tr h="330260">
                <a:tc>
                  <a:txBody>
                    <a:bodyPr/>
                    <a:lstStyle/>
                    <a:p>
                      <a:pPr marL="0" marR="0" algn="ctr">
                        <a:spcBef>
                          <a:spcPts val="600"/>
                        </a:spcBef>
                        <a:spcAft>
                          <a:spcPts val="600"/>
                        </a:spcAft>
                      </a:pPr>
                      <a:r>
                        <a:rPr lang="en-US" sz="1600" dirty="0">
                          <a:effectLst/>
                        </a:rPr>
                        <a:t>9200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History/Social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830943446"/>
                  </a:ext>
                </a:extLst>
              </a:tr>
              <a:tr h="330260">
                <a:tc>
                  <a:txBody>
                    <a:bodyPr/>
                    <a:lstStyle/>
                    <a:p>
                      <a:pPr marL="0" marR="0" algn="ctr">
                        <a:spcBef>
                          <a:spcPts val="600"/>
                        </a:spcBef>
                        <a:spcAft>
                          <a:spcPts val="600"/>
                        </a:spcAft>
                      </a:pPr>
                      <a:r>
                        <a:rPr lang="en-US" sz="1600">
                          <a:effectLst/>
                        </a:rPr>
                        <a:t>9227</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Other</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620657519"/>
                  </a:ext>
                </a:extLst>
              </a:tr>
              <a:tr h="330260">
                <a:tc>
                  <a:txBody>
                    <a:bodyPr/>
                    <a:lstStyle/>
                    <a:p>
                      <a:pPr marL="0" marR="0" algn="ctr">
                        <a:spcBef>
                          <a:spcPts val="600"/>
                        </a:spcBef>
                        <a:spcAft>
                          <a:spcPts val="600"/>
                        </a:spcAft>
                      </a:pPr>
                      <a:r>
                        <a:rPr lang="en-US" sz="1600">
                          <a:effectLst/>
                        </a:rPr>
                        <a:t>9273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Mathematics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599621527"/>
                  </a:ext>
                </a:extLst>
              </a:tr>
              <a:tr h="330260">
                <a:tc>
                  <a:txBody>
                    <a:bodyPr/>
                    <a:lstStyle/>
                    <a:p>
                      <a:pPr marL="0" marR="0" algn="ctr">
                        <a:spcBef>
                          <a:spcPts val="600"/>
                        </a:spcBef>
                        <a:spcAft>
                          <a:spcPts val="600"/>
                        </a:spcAft>
                      </a:pPr>
                      <a:r>
                        <a:rPr lang="en-US" sz="1600" dirty="0">
                          <a:effectLst/>
                        </a:rPr>
                        <a:t>9303</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Music</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297765279"/>
                  </a:ext>
                </a:extLst>
              </a:tr>
              <a:tr h="330260">
                <a:tc>
                  <a:txBody>
                    <a:bodyPr/>
                    <a:lstStyle/>
                    <a:p>
                      <a:pPr marL="0" marR="0" algn="ctr">
                        <a:spcBef>
                          <a:spcPts val="600"/>
                        </a:spcBef>
                        <a:spcAft>
                          <a:spcPts val="600"/>
                        </a:spcAft>
                      </a:pPr>
                      <a:r>
                        <a:rPr lang="en-US" sz="1600" dirty="0">
                          <a:effectLst/>
                        </a:rPr>
                        <a:t>9358</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262117770"/>
                  </a:ext>
                </a:extLst>
              </a:tr>
              <a:tr h="229785">
                <a:tc>
                  <a:txBody>
                    <a:bodyPr/>
                    <a:lstStyle/>
                    <a:p>
                      <a:pPr marL="0" marR="0" algn="ctr">
                        <a:spcBef>
                          <a:spcPts val="600"/>
                        </a:spcBef>
                        <a:spcAft>
                          <a:spcPts val="600"/>
                        </a:spcAft>
                      </a:pPr>
                      <a:r>
                        <a:rPr lang="en-US" sz="1600">
                          <a:effectLst/>
                        </a:rPr>
                        <a:t>9373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Leadership/Military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453988882"/>
                  </a:ext>
                </a:extLst>
              </a:tr>
              <a:tr h="1349986">
                <a:tc>
                  <a:txBody>
                    <a:bodyPr/>
                    <a:lstStyle/>
                    <a:p>
                      <a:pPr marL="0" marR="0" algn="ctr">
                        <a:spcBef>
                          <a:spcPts val="600"/>
                        </a:spcBef>
                        <a:spcAft>
                          <a:spcPts val="600"/>
                        </a:spcAft>
                      </a:pPr>
                      <a:r>
                        <a:rPr lang="en-US" sz="1600" dirty="0">
                          <a:effectLst/>
                        </a:rPr>
                        <a:t>7000–8999</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lnSpc>
                          <a:spcPct val="100000"/>
                        </a:lnSpc>
                        <a:spcBef>
                          <a:spcPts val="600"/>
                        </a:spcBef>
                        <a:spcAft>
                          <a:spcPts val="600"/>
                        </a:spcAft>
                      </a:pPr>
                      <a:r>
                        <a:rPr lang="en-US" sz="1600" dirty="0">
                          <a:effectLst/>
                        </a:rPr>
                        <a:t>Any CTE course code indicated in Nonstandard Instructional Level as </a:t>
                      </a:r>
                    </a:p>
                    <a:p>
                      <a:pPr marL="285750" marR="0" indent="-285750">
                        <a:lnSpc>
                          <a:spcPct val="100000"/>
                        </a:lnSpc>
                        <a:spcBef>
                          <a:spcPts val="600"/>
                        </a:spcBef>
                        <a:spcAft>
                          <a:spcPts val="600"/>
                        </a:spcAft>
                        <a:buFont typeface="Arial" panose="020B0604020202020204" pitchFamily="34" charset="0"/>
                        <a:buChar char="•"/>
                      </a:pPr>
                      <a:r>
                        <a:rPr lang="en-US" sz="1600" dirty="0">
                          <a:effectLst/>
                        </a:rPr>
                        <a:t>College Credit Only (23) or</a:t>
                      </a:r>
                    </a:p>
                    <a:p>
                      <a:pPr marL="285750" marR="0" indent="-285750">
                        <a:lnSpc>
                          <a:spcPct val="100000"/>
                        </a:lnSpc>
                        <a:spcBef>
                          <a:spcPts val="600"/>
                        </a:spcBef>
                        <a:spcAft>
                          <a:spcPts val="600"/>
                        </a:spcAft>
                        <a:buFont typeface="Arial" panose="020B0604020202020204" pitchFamily="34" charset="0"/>
                        <a:buChar char="•"/>
                      </a:pPr>
                      <a:r>
                        <a:rPr lang="en-US" sz="1600" dirty="0">
                          <a:effectLst/>
                        </a:rPr>
                        <a:t>Dual Credit (24)</a:t>
                      </a:r>
                    </a:p>
                  </a:txBody>
                  <a:tcPr marL="63165" marR="63165" marT="0" marB="0" anchor="ctr"/>
                </a:tc>
                <a:extLst>
                  <a:ext uri="{0D108BD9-81ED-4DB2-BD59-A6C34878D82A}">
                    <a16:rowId xmlns:a16="http://schemas.microsoft.com/office/drawing/2014/main" val="3520863861"/>
                  </a:ext>
                </a:extLst>
              </a:tr>
            </a:tbl>
          </a:graphicData>
        </a:graphic>
      </p:graphicFrame>
      <p:sp>
        <p:nvSpPr>
          <p:cNvPr id="5" name="TextBox 4">
            <a:extLst>
              <a:ext uri="{FF2B5EF4-FFF2-40B4-BE49-F238E27FC236}">
                <a16:creationId xmlns:a16="http://schemas.microsoft.com/office/drawing/2014/main" id="{8ED40056-D03A-44F7-A11B-A158CB85FEB4}"/>
              </a:ext>
            </a:extLst>
          </p:cNvPr>
          <p:cNvSpPr txBox="1"/>
          <p:nvPr/>
        </p:nvSpPr>
        <p:spPr>
          <a:xfrm>
            <a:off x="285567" y="134398"/>
            <a:ext cx="1002048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a:ea typeface="+mn-ea"/>
                <a:cs typeface="+mn-cs"/>
              </a:rPr>
              <a:t>Dashboard CCI Courses</a:t>
            </a:r>
          </a:p>
        </p:txBody>
      </p:sp>
    </p:spTree>
    <p:extLst>
      <p:ext uri="{BB962C8B-B14F-4D97-AF65-F5344CB8AC3E}">
        <p14:creationId xmlns:p14="http://schemas.microsoft.com/office/powerpoint/2010/main" val="473589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r>
              <a:rPr lang="en-US"/>
              <a:t>EOY - Advanced Reporting and Certification v1.1 May 1, 2024</a:t>
            </a:r>
            <a:endParaRPr lang="en-US" dirty="0"/>
          </a:p>
        </p:txBody>
      </p:sp>
      <p:sp>
        <p:nvSpPr>
          <p:cNvPr id="14" name="Slide Number Placeholder 13"/>
          <p:cNvSpPr>
            <a:spLocks noGrp="1"/>
          </p:cNvSpPr>
          <p:nvPr>
            <p:ph type="sldNum" sz="quarter" idx="11"/>
          </p:nvPr>
        </p:nvSpPr>
        <p:spPr/>
        <p:txBody>
          <a:bodyPr/>
          <a:lstStyle/>
          <a:p>
            <a:fld id="{84E91884-CAC6-40C5-8951-05CEBB3430F4}" type="slidenum">
              <a:rPr lang="en-US" smtClean="0"/>
              <a:pPr/>
              <a:t>3</a:t>
            </a:fld>
            <a:endParaRPr lang="en-US"/>
          </a:p>
        </p:txBody>
      </p:sp>
      <p:sp>
        <p:nvSpPr>
          <p:cNvPr id="3" name="Title 2"/>
          <p:cNvSpPr>
            <a:spLocks noGrp="1"/>
          </p:cNvSpPr>
          <p:nvPr>
            <p:ph type="title" idx="4294967295"/>
          </p:nvPr>
        </p:nvSpPr>
        <p:spPr>
          <a:xfrm>
            <a:off x="432000" y="315722"/>
            <a:ext cx="11214100" cy="587375"/>
          </a:xfrm>
        </p:spPr>
        <p:txBody>
          <a:bodyPr>
            <a:normAutofit/>
          </a:bodyPr>
          <a:lstStyle/>
          <a:p>
            <a:r>
              <a:rPr lang="en-US" dirty="0"/>
              <a:t>Target Audience</a:t>
            </a:r>
          </a:p>
        </p:txBody>
      </p:sp>
      <p:grpSp>
        <p:nvGrpSpPr>
          <p:cNvPr id="16" name="Group 15">
            <a:extLst>
              <a:ext uri="{FF2B5EF4-FFF2-40B4-BE49-F238E27FC236}">
                <a16:creationId xmlns:a16="http://schemas.microsoft.com/office/drawing/2014/main" id="{40E44781-C56F-8649-87C0-00C67186C967}"/>
              </a:ext>
            </a:extLst>
          </p:cNvPr>
          <p:cNvGrpSpPr/>
          <p:nvPr/>
        </p:nvGrpSpPr>
        <p:grpSpPr>
          <a:xfrm>
            <a:off x="6125397" y="1746348"/>
            <a:ext cx="4235455" cy="3839720"/>
            <a:chOff x="6125397" y="1791748"/>
            <a:chExt cx="4235455" cy="3839720"/>
          </a:xfrm>
        </p:grpSpPr>
        <p:sp>
          <p:nvSpPr>
            <p:cNvPr id="17" name="TextBox 8">
              <a:extLst>
                <a:ext uri="{FF2B5EF4-FFF2-40B4-BE49-F238E27FC236}">
                  <a16:creationId xmlns:a16="http://schemas.microsoft.com/office/drawing/2014/main" id="{09722D46-C876-6D42-BAB1-33808E254F1E}"/>
                </a:ext>
              </a:extLst>
            </p:cNvPr>
            <p:cNvSpPr txBox="1">
              <a:spLocks noChangeArrowheads="1"/>
            </p:cNvSpPr>
            <p:nvPr/>
          </p:nvSpPr>
          <p:spPr bwMode="auto">
            <a:xfrm>
              <a:off x="6125397" y="4800471"/>
              <a:ext cx="423545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555FAD"/>
                  </a:solidFill>
                  <a:latin typeface="+mn-lt"/>
                </a:rPr>
                <a:t>New to CALPADS?</a:t>
              </a:r>
            </a:p>
            <a:p>
              <a:pPr algn="ctr"/>
              <a:r>
                <a:rPr lang="en-US" sz="2400" b="1" dirty="0">
                  <a:solidFill>
                    <a:srgbClr val="555FAD"/>
                  </a:solidFill>
                  <a:latin typeface="+mn-lt"/>
                </a:rPr>
                <a:t>Attend EOY R&amp;C Trainings</a:t>
              </a:r>
            </a:p>
          </p:txBody>
        </p:sp>
        <p:pic>
          <p:nvPicPr>
            <p:cNvPr id="18" name="Picture 17">
              <a:extLst>
                <a:ext uri="{FF2B5EF4-FFF2-40B4-BE49-F238E27FC236}">
                  <a16:creationId xmlns:a16="http://schemas.microsoft.com/office/drawing/2014/main" id="{B6BE6580-5D6B-0C49-AAE7-714A33FE3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227" y="1791748"/>
              <a:ext cx="3883792" cy="2912844"/>
            </a:xfrm>
            <a:prstGeom prst="rect">
              <a:avLst/>
            </a:prstGeom>
            <a:effectLst>
              <a:outerShdw blurRad="63500" algn="ctr" rotWithShape="0">
                <a:prstClr val="black">
                  <a:alpha val="40000"/>
                </a:prstClr>
              </a:outerShdw>
            </a:effectLst>
          </p:spPr>
        </p:pic>
      </p:grpSp>
      <p:grpSp>
        <p:nvGrpSpPr>
          <p:cNvPr id="4" name="Group 3">
            <a:extLst>
              <a:ext uri="{FF2B5EF4-FFF2-40B4-BE49-F238E27FC236}">
                <a16:creationId xmlns:a16="http://schemas.microsoft.com/office/drawing/2014/main" id="{B755907B-6796-4CD3-9731-07FC21DACD45}"/>
              </a:ext>
            </a:extLst>
          </p:cNvPr>
          <p:cNvGrpSpPr/>
          <p:nvPr/>
        </p:nvGrpSpPr>
        <p:grpSpPr>
          <a:xfrm>
            <a:off x="1865805" y="1746348"/>
            <a:ext cx="3639705" cy="3953246"/>
            <a:chOff x="1865805" y="1746348"/>
            <a:chExt cx="3639705" cy="3953246"/>
          </a:xfrm>
        </p:grpSpPr>
        <p:sp>
          <p:nvSpPr>
            <p:cNvPr id="9" name="TextBox 8"/>
            <p:cNvSpPr txBox="1">
              <a:spLocks noChangeArrowheads="1"/>
            </p:cNvSpPr>
            <p:nvPr/>
          </p:nvSpPr>
          <p:spPr bwMode="auto">
            <a:xfrm>
              <a:off x="1865805" y="4868597"/>
              <a:ext cx="363970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dirty="0">
                  <a:solidFill>
                    <a:srgbClr val="FE7864"/>
                  </a:solidFill>
                  <a:latin typeface="+mn-lt"/>
                </a:rPr>
                <a:t>Experienced CALPADS</a:t>
              </a:r>
            </a:p>
            <a:p>
              <a:pPr algn="ctr"/>
              <a:r>
                <a:rPr lang="en-US" sz="2400" b="1" dirty="0">
                  <a:solidFill>
                    <a:srgbClr val="FE7864"/>
                  </a:solidFill>
                  <a:latin typeface="+mn-lt"/>
                </a:rPr>
                <a:t>Users</a:t>
              </a:r>
            </a:p>
          </p:txBody>
        </p:sp>
        <p:pic>
          <p:nvPicPr>
            <p:cNvPr id="1026" name="Picture 2" descr="Ministerio de Trabajo y Promoción del Empleo del Perú GIF">
              <a:extLst>
                <a:ext uri="{FF2B5EF4-FFF2-40B4-BE49-F238E27FC236}">
                  <a16:creationId xmlns:a16="http://schemas.microsoft.com/office/drawing/2014/main" id="{4288AE3B-5056-46CB-ADF9-2E6082ABBC3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05925" y="1746348"/>
              <a:ext cx="2959467" cy="2959467"/>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96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1" name="Title 1"/>
          <p:cNvSpPr>
            <a:spLocks noGrp="1"/>
          </p:cNvSpPr>
          <p:nvPr>
            <p:ph type="title"/>
          </p:nvPr>
        </p:nvSpPr>
        <p:spPr>
          <a:xfrm>
            <a:off x="293914" y="225280"/>
            <a:ext cx="11934090" cy="429768"/>
          </a:xfrm>
        </p:spPr>
        <p:txBody>
          <a:bodyPr/>
          <a:lstStyle/>
          <a:p>
            <a:r>
              <a:rPr lang="en-US" altLang="en-US" dirty="0"/>
              <a:t>EOY 1 - Reviewing College Credit Courses</a:t>
            </a:r>
          </a:p>
        </p:txBody>
      </p:sp>
      <p:sp>
        <p:nvSpPr>
          <p:cNvPr id="2" name="Footer Placeholder 1">
            <a:extLst>
              <a:ext uri="{FF2B5EF4-FFF2-40B4-BE49-F238E27FC236}">
                <a16:creationId xmlns:a16="http://schemas.microsoft.com/office/drawing/2014/main" id="{6A6A9FD9-3121-4254-BA86-BCE84435506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223BFAA-E5DB-4430-AC7C-20B18221785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1BBA40-D491-440F-A181-17CBDCE45226}"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8373" name="TextBox 5"/>
          <p:cNvSpPr txBox="1">
            <a:spLocks noChangeArrowheads="1"/>
          </p:cNvSpPr>
          <p:nvPr/>
        </p:nvSpPr>
        <p:spPr bwMode="auto">
          <a:xfrm>
            <a:off x="244442" y="624541"/>
            <a:ext cx="115275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mn-cs"/>
              </a:rPr>
              <a:t>Review Report 3.10 - Course Sections Completed - Count and Details for Departmentalized Courses</a:t>
            </a:r>
          </a:p>
        </p:txBody>
      </p:sp>
      <p:pic>
        <p:nvPicPr>
          <p:cNvPr id="13" name="Picture 12">
            <a:extLst>
              <a:ext uri="{FF2B5EF4-FFF2-40B4-BE49-F238E27FC236}">
                <a16:creationId xmlns:a16="http://schemas.microsoft.com/office/drawing/2014/main" id="{8CDBF39C-8370-4B30-AA57-1D7654CA1AD9}"/>
              </a:ext>
            </a:extLst>
          </p:cNvPr>
          <p:cNvPicPr>
            <a:picLocks noChangeAspect="1"/>
          </p:cNvPicPr>
          <p:nvPr/>
        </p:nvPicPr>
        <p:blipFill>
          <a:blip r:embed="rId3"/>
          <a:stretch>
            <a:fillRect/>
          </a:stretch>
        </p:blipFill>
        <p:spPr>
          <a:xfrm>
            <a:off x="293914" y="1081863"/>
            <a:ext cx="7676191" cy="2884762"/>
          </a:xfrm>
          <a:prstGeom prst="rect">
            <a:avLst/>
          </a:prstGeom>
          <a:effectLst>
            <a:outerShdw blurRad="63500" algn="ctr" rotWithShape="0">
              <a:prstClr val="black">
                <a:alpha val="40000"/>
              </a:prstClr>
            </a:outerShdw>
          </a:effectLst>
        </p:spPr>
      </p:pic>
      <p:pic>
        <p:nvPicPr>
          <p:cNvPr id="15" name="Picture 14">
            <a:extLst>
              <a:ext uri="{FF2B5EF4-FFF2-40B4-BE49-F238E27FC236}">
                <a16:creationId xmlns:a16="http://schemas.microsoft.com/office/drawing/2014/main" id="{0C9821DD-DCD2-4FD8-A2E2-BFCEA59DF7BF}"/>
              </a:ext>
            </a:extLst>
          </p:cNvPr>
          <p:cNvPicPr>
            <a:picLocks noChangeAspect="1"/>
          </p:cNvPicPr>
          <p:nvPr/>
        </p:nvPicPr>
        <p:blipFill>
          <a:blip r:embed="rId4"/>
          <a:stretch>
            <a:fillRect/>
          </a:stretch>
        </p:blipFill>
        <p:spPr>
          <a:xfrm>
            <a:off x="293914" y="4062958"/>
            <a:ext cx="11424285" cy="2152857"/>
          </a:xfrm>
          <a:prstGeom prst="rect">
            <a:avLst/>
          </a:prstGeom>
          <a:effectLst>
            <a:outerShdw blurRad="63500" algn="ctr" rotWithShape="0">
              <a:prstClr val="black">
                <a:alpha val="40000"/>
              </a:prstClr>
            </a:outerShdw>
          </a:effectLst>
        </p:spPr>
      </p:pic>
      <p:sp>
        <p:nvSpPr>
          <p:cNvPr id="16" name="Rectangle: Rounded Corners 15">
            <a:extLst>
              <a:ext uri="{FF2B5EF4-FFF2-40B4-BE49-F238E27FC236}">
                <a16:creationId xmlns:a16="http://schemas.microsoft.com/office/drawing/2014/main" id="{490AA48F-D52A-4BBE-977D-727D58CB9BA9}"/>
              </a:ext>
            </a:extLst>
          </p:cNvPr>
          <p:cNvSpPr/>
          <p:nvPr/>
        </p:nvSpPr>
        <p:spPr>
          <a:xfrm>
            <a:off x="293914" y="2915733"/>
            <a:ext cx="2173061" cy="285750"/>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A76066F-634B-4AF6-8645-7441C4E3AD20}"/>
              </a:ext>
            </a:extLst>
          </p:cNvPr>
          <p:cNvSpPr/>
          <p:nvPr/>
        </p:nvSpPr>
        <p:spPr>
          <a:xfrm>
            <a:off x="2589439" y="3286125"/>
            <a:ext cx="2173061" cy="285750"/>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8819F836-83E3-4CA6-BC29-63524C75EA7E}"/>
              </a:ext>
            </a:extLst>
          </p:cNvPr>
          <p:cNvSpPr/>
          <p:nvPr/>
        </p:nvSpPr>
        <p:spPr>
          <a:xfrm>
            <a:off x="2256065" y="4850784"/>
            <a:ext cx="620486"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2C3F7D77-D0E7-4C22-ACE1-8AF89CF3B40D}"/>
              </a:ext>
            </a:extLst>
          </p:cNvPr>
          <p:cNvSpPr/>
          <p:nvPr/>
        </p:nvSpPr>
        <p:spPr>
          <a:xfrm>
            <a:off x="6494690" y="4850784"/>
            <a:ext cx="620486"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4AFD71D7-BD22-4111-A1F3-146264187708}"/>
              </a:ext>
            </a:extLst>
          </p:cNvPr>
          <p:cNvSpPr/>
          <p:nvPr/>
        </p:nvSpPr>
        <p:spPr>
          <a:xfrm>
            <a:off x="8161565" y="4850784"/>
            <a:ext cx="725260" cy="1149966"/>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7D1F911-4404-46B5-88E6-C1DC1192D7FA}"/>
              </a:ext>
            </a:extLst>
          </p:cNvPr>
          <p:cNvSpPr txBox="1"/>
          <p:nvPr/>
        </p:nvSpPr>
        <p:spPr>
          <a:xfrm>
            <a:off x="8200676" y="1120984"/>
            <a:ext cx="3419338" cy="2492990"/>
          </a:xfrm>
          <a:prstGeom prst="rect">
            <a:avLst/>
          </a:prstGeom>
          <a:solidFill>
            <a:srgbClr val="FFDED9"/>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200" dirty="0">
                <a:solidFill>
                  <a:schemeClr val="tx1">
                    <a:lumMod val="95000"/>
                    <a:lumOff val="5000"/>
                  </a:schemeClr>
                </a:solidFill>
              </a:rPr>
              <a:t>The report should be requested twice with different filters.</a:t>
            </a:r>
          </a:p>
          <a:p>
            <a:endParaRPr lang="en-US" sz="1200" dirty="0">
              <a:solidFill>
                <a:schemeClr val="tx1">
                  <a:lumMod val="95000"/>
                  <a:lumOff val="5000"/>
                </a:schemeClr>
              </a:solidFill>
            </a:endParaRPr>
          </a:p>
          <a:p>
            <a:pPr marL="228600" indent="-228600">
              <a:buAutoNum type="arabicParenR"/>
            </a:pPr>
            <a:r>
              <a:rPr lang="en-US" sz="1200" dirty="0">
                <a:solidFill>
                  <a:schemeClr val="tx1">
                    <a:lumMod val="95000"/>
                    <a:lumOff val="5000"/>
                  </a:schemeClr>
                </a:solidFill>
              </a:rPr>
              <a:t>To find college credit courses and Leadership/Military Science in the 9x series select the </a:t>
            </a:r>
            <a:r>
              <a:rPr lang="en-US" sz="1200" b="1" dirty="0">
                <a:solidFill>
                  <a:schemeClr val="tx1">
                    <a:lumMod val="95000"/>
                    <a:lumOff val="5000"/>
                  </a:schemeClr>
                </a:solidFill>
              </a:rPr>
              <a:t>State Course </a:t>
            </a:r>
            <a:r>
              <a:rPr lang="en-US" sz="1200" dirty="0">
                <a:solidFill>
                  <a:schemeClr val="tx1">
                    <a:lumMod val="95000"/>
                    <a:lumOff val="5000"/>
                  </a:schemeClr>
                </a:solidFill>
              </a:rPr>
              <a:t>codes of 9020, 9082, 9096, 9120, 9154, 9200, 9227, 9273, 9303, 9358, 9373</a:t>
            </a:r>
          </a:p>
          <a:p>
            <a:pPr marL="228600" indent="-228600">
              <a:buAutoNum type="arabicParenR"/>
            </a:pPr>
            <a:endParaRPr lang="en-US" sz="1200" dirty="0">
              <a:solidFill>
                <a:schemeClr val="tx1">
                  <a:lumMod val="95000"/>
                  <a:lumOff val="5000"/>
                </a:schemeClr>
              </a:solidFill>
            </a:endParaRPr>
          </a:p>
          <a:p>
            <a:pPr marL="228600" indent="-228600">
              <a:buAutoNum type="arabicParenR"/>
            </a:pPr>
            <a:r>
              <a:rPr lang="en-US" sz="1200" dirty="0">
                <a:solidFill>
                  <a:schemeClr val="tx1">
                    <a:lumMod val="95000"/>
                    <a:lumOff val="5000"/>
                  </a:schemeClr>
                </a:solidFill>
              </a:rPr>
              <a:t>To find the CTE courses with the Non Standard Instructional codes of 23 and 24 select the CTE Course = Y and Non Standard Instructional Level to 23 and 24</a:t>
            </a:r>
          </a:p>
        </p:txBody>
      </p:sp>
    </p:spTree>
    <p:extLst>
      <p:ext uri="{BB962C8B-B14F-4D97-AF65-F5344CB8AC3E}">
        <p14:creationId xmlns:p14="http://schemas.microsoft.com/office/powerpoint/2010/main" val="183748427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1" name="Title 1"/>
          <p:cNvSpPr>
            <a:spLocks noGrp="1"/>
          </p:cNvSpPr>
          <p:nvPr>
            <p:ph type="title"/>
          </p:nvPr>
        </p:nvSpPr>
        <p:spPr>
          <a:xfrm>
            <a:off x="293914" y="225280"/>
            <a:ext cx="11934090" cy="429768"/>
          </a:xfrm>
        </p:spPr>
        <p:txBody>
          <a:bodyPr/>
          <a:lstStyle/>
          <a:p>
            <a:r>
              <a:rPr lang="en-US" altLang="en-US" dirty="0"/>
              <a:t>EOY 1 - Reviewing CTE Data</a:t>
            </a:r>
          </a:p>
        </p:txBody>
      </p:sp>
      <p:sp>
        <p:nvSpPr>
          <p:cNvPr id="2" name="Footer Placeholder 1">
            <a:extLst>
              <a:ext uri="{FF2B5EF4-FFF2-40B4-BE49-F238E27FC236}">
                <a16:creationId xmlns:a16="http://schemas.microsoft.com/office/drawing/2014/main" id="{6A6A9FD9-3121-4254-BA86-BCE84435506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E223BFAA-E5DB-4430-AC7C-20B18221785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1BBA40-D491-440F-A181-17CBDCE45226}"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8373" name="TextBox 5"/>
          <p:cNvSpPr txBox="1">
            <a:spLocks noChangeArrowheads="1"/>
          </p:cNvSpPr>
          <p:nvPr/>
        </p:nvSpPr>
        <p:spPr bwMode="auto">
          <a:xfrm>
            <a:off x="216214" y="652095"/>
            <a:ext cx="113755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mn-cs"/>
              </a:rPr>
              <a:t>Review Report 3.14 Career Technical Education </a:t>
            </a:r>
            <a:r>
              <a:rPr kumimoji="0" lang="en-US" altLang="en-US" sz="2000" b="0" i="0" u="none" strike="noStrike" kern="1200" cap="none" spc="0" normalizeH="0" baseline="0" noProof="0" dirty="0" err="1">
                <a:ln>
                  <a:noFill/>
                </a:ln>
                <a:solidFill>
                  <a:schemeClr val="tx1">
                    <a:lumMod val="75000"/>
                    <a:lumOff val="25000"/>
                  </a:schemeClr>
                </a:solidFill>
                <a:effectLst/>
                <a:uLnTx/>
                <a:uFillTx/>
                <a:latin typeface="Arial" panose="020B0604020202020204" pitchFamily="34" charset="0"/>
                <a:ea typeface="+mn-ea"/>
                <a:cs typeface="+mn-cs"/>
              </a:rPr>
              <a:t>Noncompleter</a:t>
            </a:r>
            <a:r>
              <a:rPr kumimoji="0" lang="en-US" altLang="en-US" sz="2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mn-cs"/>
              </a:rPr>
              <a:t> Participants- Count  </a:t>
            </a:r>
          </a:p>
        </p:txBody>
      </p:sp>
      <p:pic>
        <p:nvPicPr>
          <p:cNvPr id="13" name="Picture 12">
            <a:extLst>
              <a:ext uri="{FF2B5EF4-FFF2-40B4-BE49-F238E27FC236}">
                <a16:creationId xmlns:a16="http://schemas.microsoft.com/office/drawing/2014/main" id="{8CDBF39C-8370-4B30-AA57-1D7654CA1A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3914" y="1146131"/>
            <a:ext cx="7676191" cy="2395363"/>
          </a:xfrm>
          <a:prstGeom prst="rect">
            <a:avLst/>
          </a:prstGeom>
          <a:effectLst>
            <a:outerShdw blurRad="63500" algn="ctr" rotWithShape="0">
              <a:prstClr val="black">
                <a:alpha val="40000"/>
              </a:prstClr>
            </a:outerShdw>
          </a:effectLst>
        </p:spPr>
      </p:pic>
      <p:pic>
        <p:nvPicPr>
          <p:cNvPr id="15" name="Picture 14">
            <a:extLst>
              <a:ext uri="{FF2B5EF4-FFF2-40B4-BE49-F238E27FC236}">
                <a16:creationId xmlns:a16="http://schemas.microsoft.com/office/drawing/2014/main" id="{0C9821DD-DCD2-4FD8-A2E2-BFCEA59DF7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3914" y="3635420"/>
            <a:ext cx="11335238" cy="2498571"/>
          </a:xfrm>
          <a:prstGeom prst="rect">
            <a:avLst/>
          </a:prstGeom>
          <a:effectLst>
            <a:outerShdw blurRad="63500" algn="ctr" rotWithShape="0">
              <a:prstClr val="black">
                <a:alpha val="40000"/>
              </a:prstClr>
            </a:outerShdw>
          </a:effectLst>
        </p:spPr>
      </p:pic>
      <p:sp>
        <p:nvSpPr>
          <p:cNvPr id="16" name="Rectangle: Rounded Corners 15">
            <a:extLst>
              <a:ext uri="{FF2B5EF4-FFF2-40B4-BE49-F238E27FC236}">
                <a16:creationId xmlns:a16="http://schemas.microsoft.com/office/drawing/2014/main" id="{490AA48F-D52A-4BBE-977D-727D58CB9BA9}"/>
              </a:ext>
            </a:extLst>
          </p:cNvPr>
          <p:cNvSpPr/>
          <p:nvPr/>
        </p:nvSpPr>
        <p:spPr>
          <a:xfrm>
            <a:off x="330655" y="2081359"/>
            <a:ext cx="2043430" cy="204682"/>
          </a:xfrm>
          <a:prstGeom prst="roundRect">
            <a:avLst>
              <a:gd name="adj" fmla="val 6912"/>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2C3F7D77-D0E7-4C22-ACE1-8AF89CF3B40D}"/>
              </a:ext>
            </a:extLst>
          </p:cNvPr>
          <p:cNvSpPr/>
          <p:nvPr/>
        </p:nvSpPr>
        <p:spPr>
          <a:xfrm>
            <a:off x="4924338" y="4325337"/>
            <a:ext cx="1619075" cy="1880568"/>
          </a:xfrm>
          <a:prstGeom prst="roundRect">
            <a:avLst>
              <a:gd name="adj" fmla="val 3742"/>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7A95893-B87F-4447-83F3-F202581E0A14}"/>
              </a:ext>
            </a:extLst>
          </p:cNvPr>
          <p:cNvGrpSpPr/>
          <p:nvPr/>
        </p:nvGrpSpPr>
        <p:grpSpPr>
          <a:xfrm>
            <a:off x="2508309" y="2286041"/>
            <a:ext cx="2206304" cy="3919864"/>
            <a:chOff x="2508309" y="2286041"/>
            <a:chExt cx="2206304" cy="3919864"/>
          </a:xfrm>
        </p:grpSpPr>
        <p:sp>
          <p:nvSpPr>
            <p:cNvPr id="25" name="Rectangle: Rounded Corners 24">
              <a:extLst>
                <a:ext uri="{FF2B5EF4-FFF2-40B4-BE49-F238E27FC236}">
                  <a16:creationId xmlns:a16="http://schemas.microsoft.com/office/drawing/2014/main" id="{8819F836-83E3-4CA6-BC29-63524C75EA7E}"/>
                </a:ext>
              </a:extLst>
            </p:cNvPr>
            <p:cNvSpPr/>
            <p:nvPr/>
          </p:nvSpPr>
          <p:spPr>
            <a:xfrm>
              <a:off x="2676088" y="4404221"/>
              <a:ext cx="590988" cy="1801684"/>
            </a:xfrm>
            <a:prstGeom prst="round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F9A70BC8-31B7-4A6D-B259-74AF8880ACC7}"/>
                </a:ext>
              </a:extLst>
            </p:cNvPr>
            <p:cNvSpPr/>
            <p:nvPr/>
          </p:nvSpPr>
          <p:spPr>
            <a:xfrm>
              <a:off x="2508309" y="2286041"/>
              <a:ext cx="2206304" cy="287236"/>
            </a:xfrm>
            <a:prstGeom prst="roundRect">
              <a:avLst>
                <a:gd name="adj" fmla="val 6912"/>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FB3B17F2-89E8-47BF-B03A-45133627163C}"/>
              </a:ext>
            </a:extLst>
          </p:cNvPr>
          <p:cNvSpPr txBox="1"/>
          <p:nvPr/>
        </p:nvSpPr>
        <p:spPr>
          <a:xfrm>
            <a:off x="8209814" y="1168266"/>
            <a:ext cx="3419338" cy="2123658"/>
          </a:xfrm>
          <a:prstGeom prst="rect">
            <a:avLst/>
          </a:prstGeom>
          <a:solidFill>
            <a:srgbClr val="FFDED9"/>
          </a:solidFill>
        </p:spPr>
        <p:style>
          <a:lnRef idx="0">
            <a:schemeClr val="accent1"/>
          </a:lnRef>
          <a:fillRef idx="3">
            <a:schemeClr val="accent1"/>
          </a:fillRef>
          <a:effectRef idx="3">
            <a:schemeClr val="accent1"/>
          </a:effectRef>
          <a:fontRef idx="minor">
            <a:schemeClr val="lt1"/>
          </a:fontRef>
        </p:style>
        <p:txBody>
          <a:bodyPr wrap="square">
            <a:spAutoFit/>
          </a:bodyPr>
          <a:lstStyle/>
          <a:p>
            <a:pPr marL="171450" indent="-171450">
              <a:buFont typeface="Arial" panose="020B0604020202020204" pitchFamily="34" charset="0"/>
              <a:buChar char="•"/>
            </a:pPr>
            <a:endParaRPr lang="en-US" sz="1200" dirty="0">
              <a:solidFill>
                <a:schemeClr val="tx1">
                  <a:lumMod val="95000"/>
                  <a:lumOff val="5000"/>
                </a:schemeClr>
              </a:solidFill>
            </a:endParaRPr>
          </a:p>
          <a:p>
            <a:pPr marL="171450" indent="-171450">
              <a:buFont typeface="Arial" panose="020B0604020202020204" pitchFamily="34" charset="0"/>
              <a:buChar char="•"/>
            </a:pPr>
            <a:r>
              <a:rPr lang="en-US" sz="1200" dirty="0">
                <a:solidFill>
                  <a:schemeClr val="tx1">
                    <a:lumMod val="95000"/>
                    <a:lumOff val="5000"/>
                  </a:schemeClr>
                </a:solidFill>
              </a:rPr>
              <a:t>Filter on 12th graders to verify students who completed or were participants in 12th grade</a:t>
            </a:r>
          </a:p>
          <a:p>
            <a:endParaRPr lang="en-US" sz="1200" dirty="0">
              <a:solidFill>
                <a:schemeClr val="tx1">
                  <a:lumMod val="95000"/>
                  <a:lumOff val="5000"/>
                </a:schemeClr>
              </a:solidFill>
            </a:endParaRPr>
          </a:p>
          <a:p>
            <a:pPr marL="171450" indent="-171450">
              <a:buFont typeface="Arial" panose="020B0604020202020204" pitchFamily="34" charset="0"/>
              <a:buChar char="•"/>
            </a:pPr>
            <a:r>
              <a:rPr lang="en-US" sz="1200" dirty="0">
                <a:solidFill>
                  <a:schemeClr val="tx1">
                    <a:lumMod val="95000"/>
                    <a:lumOff val="5000"/>
                  </a:schemeClr>
                </a:solidFill>
              </a:rPr>
              <a:t>Set Perkins/CTEIG Fundable to ALL to capture all students. Otherwise, it will default to courses only flagged a HQ CTE.</a:t>
            </a:r>
          </a:p>
          <a:p>
            <a:pPr marL="171450" indent="-171450">
              <a:buFont typeface="Arial" panose="020B0604020202020204" pitchFamily="34" charset="0"/>
              <a:buChar char="•"/>
            </a:pPr>
            <a:endParaRPr lang="en-US" sz="1200" dirty="0">
              <a:solidFill>
                <a:schemeClr val="tx1">
                  <a:lumMod val="95000"/>
                  <a:lumOff val="5000"/>
                </a:schemeClr>
              </a:solidFill>
            </a:endParaRPr>
          </a:p>
          <a:p>
            <a:pPr marL="171450" indent="-171450">
              <a:buFont typeface="Arial" panose="020B0604020202020204" pitchFamily="34" charset="0"/>
              <a:buChar char="•"/>
            </a:pPr>
            <a:r>
              <a:rPr lang="en-US" sz="1200" dirty="0">
                <a:solidFill>
                  <a:schemeClr val="tx1">
                    <a:lumMod val="95000"/>
                    <a:lumOff val="5000"/>
                  </a:schemeClr>
                </a:solidFill>
              </a:rPr>
              <a:t>Filter for other specific sub-groups that comprise the core indicators (optional) </a:t>
            </a:r>
          </a:p>
          <a:p>
            <a:pPr marL="171450" indent="-171450">
              <a:buFont typeface="Arial" panose="020B0604020202020204" pitchFamily="34" charset="0"/>
              <a:buChar char="•"/>
            </a:pPr>
            <a:endParaRPr lang="en-US" sz="1200" dirty="0">
              <a:solidFill>
                <a:schemeClr val="tx1">
                  <a:lumMod val="95000"/>
                  <a:lumOff val="5000"/>
                </a:schemeClr>
              </a:solidFill>
            </a:endParaRPr>
          </a:p>
        </p:txBody>
      </p:sp>
      <p:grpSp>
        <p:nvGrpSpPr>
          <p:cNvPr id="5" name="Group 4">
            <a:extLst>
              <a:ext uri="{FF2B5EF4-FFF2-40B4-BE49-F238E27FC236}">
                <a16:creationId xmlns:a16="http://schemas.microsoft.com/office/drawing/2014/main" id="{078D2D29-BAFF-4741-847E-78B28B84D26E}"/>
              </a:ext>
            </a:extLst>
          </p:cNvPr>
          <p:cNvGrpSpPr/>
          <p:nvPr/>
        </p:nvGrpSpPr>
        <p:grpSpPr>
          <a:xfrm>
            <a:off x="293913" y="2573277"/>
            <a:ext cx="11297873" cy="3654640"/>
            <a:chOff x="293913" y="2573277"/>
            <a:chExt cx="11297873" cy="3654640"/>
          </a:xfrm>
        </p:grpSpPr>
        <p:sp>
          <p:nvSpPr>
            <p:cNvPr id="19" name="Rectangle: Rounded Corners 18">
              <a:extLst>
                <a:ext uri="{FF2B5EF4-FFF2-40B4-BE49-F238E27FC236}">
                  <a16:creationId xmlns:a16="http://schemas.microsoft.com/office/drawing/2014/main" id="{F9B151FA-FEB0-4DC1-933A-B15E3C201858}"/>
                </a:ext>
              </a:extLst>
            </p:cNvPr>
            <p:cNvSpPr/>
            <p:nvPr/>
          </p:nvSpPr>
          <p:spPr>
            <a:xfrm>
              <a:off x="293913" y="2573277"/>
              <a:ext cx="2080171"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979F8ED-4BB8-4F8F-858B-12B45729A4A5}"/>
                </a:ext>
              </a:extLst>
            </p:cNvPr>
            <p:cNvSpPr/>
            <p:nvPr/>
          </p:nvSpPr>
          <p:spPr>
            <a:xfrm>
              <a:off x="6543413" y="4299657"/>
              <a:ext cx="5048373" cy="1928260"/>
            </a:xfrm>
            <a:prstGeom prst="roundRect">
              <a:avLst>
                <a:gd name="adj" fmla="val 430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8B083B94-356B-428F-86AA-94F3AB754FC9}"/>
                </a:ext>
              </a:extLst>
            </p:cNvPr>
            <p:cNvSpPr/>
            <p:nvPr/>
          </p:nvSpPr>
          <p:spPr>
            <a:xfrm>
              <a:off x="2508309" y="2616469"/>
              <a:ext cx="2206304"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D169247D-F349-4090-8383-38A9EA484E85}"/>
                </a:ext>
              </a:extLst>
            </p:cNvPr>
            <p:cNvSpPr/>
            <p:nvPr/>
          </p:nvSpPr>
          <p:spPr>
            <a:xfrm>
              <a:off x="4800848" y="2581014"/>
              <a:ext cx="2206304" cy="647992"/>
            </a:xfrm>
            <a:prstGeom prst="roundRect">
              <a:avLst>
                <a:gd name="adj" fmla="val 6912"/>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4345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96B22E3-BA1D-428E-82EE-0A64474258CF}"/>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7" name="Slide Number Placeholder 6">
            <a:extLst>
              <a:ext uri="{FF2B5EF4-FFF2-40B4-BE49-F238E27FC236}">
                <a16:creationId xmlns:a16="http://schemas.microsoft.com/office/drawing/2014/main" id="{6D88D6B3-CC6D-4840-88CA-F1A1A05E0E71}"/>
              </a:ext>
            </a:extLst>
          </p:cNvPr>
          <p:cNvSpPr>
            <a:spLocks noGrp="1"/>
          </p:cNvSpPr>
          <p:nvPr>
            <p:ph type="sldNum" sz="quarter" idx="11"/>
          </p:nvPr>
        </p:nvSpPr>
        <p:spPr/>
        <p:txBody>
          <a:bodyPr/>
          <a:lstStyle/>
          <a:p>
            <a:fld id="{F41BBA40-D491-440F-A181-17CBDCE45226}" type="slidenum">
              <a:rPr lang="en-US" smtClean="0"/>
              <a:pPr/>
              <a:t>32</a:t>
            </a:fld>
            <a:endParaRPr lang="en-US" dirty="0"/>
          </a:p>
        </p:txBody>
      </p:sp>
      <p:sp>
        <p:nvSpPr>
          <p:cNvPr id="2" name="Title 1"/>
          <p:cNvSpPr>
            <a:spLocks noGrp="1"/>
          </p:cNvSpPr>
          <p:nvPr>
            <p:ph type="title" idx="4294967295"/>
          </p:nvPr>
        </p:nvSpPr>
        <p:spPr>
          <a:xfrm>
            <a:off x="274320" y="243169"/>
            <a:ext cx="10515600" cy="452438"/>
          </a:xfrm>
        </p:spPr>
        <p:txBody>
          <a:bodyPr>
            <a:normAutofit/>
          </a:bodyPr>
          <a:lstStyle/>
          <a:p>
            <a:r>
              <a:rPr lang="en-US" dirty="0"/>
              <a:t>EOY 3 – What are the data used for?</a:t>
            </a:r>
          </a:p>
        </p:txBody>
      </p:sp>
      <p:sp>
        <p:nvSpPr>
          <p:cNvPr id="3" name="Content Placeholder 2"/>
          <p:cNvSpPr>
            <a:spLocks noGrp="1"/>
          </p:cNvSpPr>
          <p:nvPr>
            <p:ph idx="4294967295"/>
          </p:nvPr>
        </p:nvSpPr>
        <p:spPr>
          <a:xfrm>
            <a:off x="432000" y="792841"/>
            <a:ext cx="6927850" cy="5475287"/>
          </a:xfrm>
        </p:spPr>
        <p:txBody>
          <a:bodyPr>
            <a:normAutofit fontScale="62500" lnSpcReduction="20000"/>
          </a:bodyPr>
          <a:lstStyle/>
          <a:p>
            <a:pPr>
              <a:lnSpc>
                <a:spcPct val="120000"/>
              </a:lnSpc>
              <a:spcBef>
                <a:spcPts val="0"/>
              </a:spcBef>
              <a:spcAft>
                <a:spcPts val="1200"/>
              </a:spcAft>
            </a:pPr>
            <a:r>
              <a:rPr lang="en-US" sz="2900" b="1" dirty="0"/>
              <a:t>Cumulative Enrollment (SENR)</a:t>
            </a:r>
          </a:p>
          <a:p>
            <a:pPr lvl="1">
              <a:lnSpc>
                <a:spcPct val="120000"/>
              </a:lnSpc>
              <a:spcBef>
                <a:spcPts val="0"/>
              </a:spcBef>
              <a:spcAft>
                <a:spcPts val="1200"/>
              </a:spcAft>
              <a:buClr>
                <a:srgbClr val="42C1BD"/>
              </a:buClr>
              <a:buFont typeface="Wingdings" pitchFamily="2" charset="2"/>
              <a:buChar char="ü"/>
            </a:pPr>
            <a:r>
              <a:rPr lang="en-US" sz="2900" dirty="0"/>
              <a:t>Basis for denominators for cohort graduation, suspension and chronic absenteeism rates for Dashboard and </a:t>
            </a:r>
            <a:r>
              <a:rPr lang="en-US" sz="2900" dirty="0" err="1"/>
              <a:t>DataQuest</a:t>
            </a:r>
            <a:endParaRPr lang="en-US" sz="2900" dirty="0"/>
          </a:p>
          <a:p>
            <a:pPr lvl="1">
              <a:lnSpc>
                <a:spcPct val="120000"/>
              </a:lnSpc>
              <a:spcBef>
                <a:spcPts val="0"/>
              </a:spcBef>
              <a:spcAft>
                <a:spcPts val="1200"/>
              </a:spcAft>
              <a:buClr>
                <a:srgbClr val="42C1BD"/>
              </a:buClr>
              <a:buFont typeface="Wingdings" pitchFamily="2" charset="2"/>
              <a:buChar char="ü"/>
            </a:pPr>
            <a:r>
              <a:rPr lang="en-US" sz="2900" dirty="0"/>
              <a:t>Identification of students groups for accountability and federal reporting</a:t>
            </a:r>
          </a:p>
          <a:p>
            <a:pPr lvl="2">
              <a:lnSpc>
                <a:spcPct val="120000"/>
              </a:lnSpc>
              <a:spcBef>
                <a:spcPts val="0"/>
              </a:spcBef>
              <a:spcAft>
                <a:spcPts val="1200"/>
              </a:spcAft>
              <a:buClr>
                <a:srgbClr val="42C1BD"/>
              </a:buClr>
              <a:buFont typeface="Wingdings" pitchFamily="2" charset="2"/>
              <a:buChar char="ü"/>
            </a:pPr>
            <a:r>
              <a:rPr lang="en-US" sz="2900" dirty="0"/>
              <a:t>Socioeconomically disadvantaged, special education, English Learners, Homeless, Foster, Migrant, Military Family</a:t>
            </a:r>
          </a:p>
          <a:p>
            <a:pPr>
              <a:lnSpc>
                <a:spcPct val="120000"/>
              </a:lnSpc>
              <a:spcBef>
                <a:spcPts val="0"/>
              </a:spcBef>
              <a:spcAft>
                <a:spcPts val="1200"/>
              </a:spcAft>
            </a:pPr>
            <a:r>
              <a:rPr lang="en-US" sz="2900" b="1" dirty="0"/>
              <a:t>Incident Data (SINC, SOFF, SIRS)</a:t>
            </a:r>
          </a:p>
          <a:p>
            <a:pPr lvl="1">
              <a:lnSpc>
                <a:spcPct val="120000"/>
              </a:lnSpc>
              <a:spcBef>
                <a:spcPts val="0"/>
              </a:spcBef>
              <a:spcAft>
                <a:spcPts val="1200"/>
              </a:spcAft>
              <a:buClr>
                <a:srgbClr val="42C1BD"/>
              </a:buClr>
              <a:buFont typeface="Wingdings" pitchFamily="2" charset="2"/>
              <a:buChar char="ü"/>
            </a:pPr>
            <a:r>
              <a:rPr lang="en-US" sz="2900" dirty="0"/>
              <a:t>Suspension rate for Dashboard, ESSA, IDEA and </a:t>
            </a:r>
            <a:r>
              <a:rPr lang="en-US" sz="2900" dirty="0" err="1"/>
              <a:t>DataQuest</a:t>
            </a:r>
            <a:endParaRPr lang="en-US" sz="2900" dirty="0"/>
          </a:p>
          <a:p>
            <a:pPr lvl="1">
              <a:lnSpc>
                <a:spcPct val="120000"/>
              </a:lnSpc>
              <a:spcBef>
                <a:spcPts val="0"/>
              </a:spcBef>
              <a:spcAft>
                <a:spcPts val="1200"/>
              </a:spcAft>
              <a:buClr>
                <a:srgbClr val="42C1BD"/>
              </a:buClr>
              <a:buFont typeface="Wingdings" pitchFamily="2" charset="2"/>
              <a:buChar char="ü"/>
            </a:pPr>
            <a:r>
              <a:rPr lang="en-US" sz="2900" dirty="0"/>
              <a:t>Restraint and seclusion data for state and federal reporting, and </a:t>
            </a:r>
            <a:r>
              <a:rPr lang="en-US" sz="2900" dirty="0" err="1"/>
              <a:t>DataQuest</a:t>
            </a:r>
            <a:endParaRPr lang="en-US" sz="2900" dirty="0"/>
          </a:p>
          <a:p>
            <a:pPr>
              <a:lnSpc>
                <a:spcPct val="120000"/>
              </a:lnSpc>
              <a:spcBef>
                <a:spcPts val="0"/>
              </a:spcBef>
              <a:spcAft>
                <a:spcPts val="1200"/>
              </a:spcAft>
            </a:pPr>
            <a:r>
              <a:rPr lang="en-US" sz="2900" b="1" dirty="0"/>
              <a:t>Student Attendance Summary Data (STAS)</a:t>
            </a:r>
          </a:p>
          <a:p>
            <a:pPr lvl="1">
              <a:lnSpc>
                <a:spcPct val="120000"/>
              </a:lnSpc>
              <a:spcBef>
                <a:spcPts val="0"/>
              </a:spcBef>
              <a:spcAft>
                <a:spcPts val="1200"/>
              </a:spcAft>
              <a:buClr>
                <a:srgbClr val="42C1BD"/>
              </a:buClr>
              <a:buFont typeface="Wingdings" pitchFamily="2" charset="2"/>
              <a:buChar char="ü"/>
            </a:pPr>
            <a:r>
              <a:rPr lang="en-US" sz="2900" dirty="0"/>
              <a:t>Chronic absenteeism rate for Dashboard and ESSA reporting</a:t>
            </a:r>
          </a:p>
          <a:p>
            <a:pPr lvl="1">
              <a:lnSpc>
                <a:spcPct val="100000"/>
              </a:lnSpc>
              <a:spcBef>
                <a:spcPts val="0"/>
              </a:spcBef>
              <a:spcAft>
                <a:spcPts val="1200"/>
              </a:spcAft>
            </a:pPr>
            <a:endParaRPr lang="en-US" dirty="0"/>
          </a:p>
        </p:txBody>
      </p:sp>
      <p:pic>
        <p:nvPicPr>
          <p:cNvPr id="5" name="Picture 4">
            <a:extLst>
              <a:ext uri="{FF2B5EF4-FFF2-40B4-BE49-F238E27FC236}">
                <a16:creationId xmlns:a16="http://schemas.microsoft.com/office/drawing/2014/main" id="{B4DB82C0-F866-1645-9DFB-7C4607253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854" y="0"/>
            <a:ext cx="4574146" cy="6365363"/>
          </a:xfrm>
          <a:prstGeom prst="rect">
            <a:avLst/>
          </a:prstGeom>
        </p:spPr>
      </p:pic>
    </p:spTree>
    <p:extLst>
      <p:ext uri="{BB962C8B-B14F-4D97-AF65-F5344CB8AC3E}">
        <p14:creationId xmlns:p14="http://schemas.microsoft.com/office/powerpoint/2010/main" val="3772487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96B22E3-BA1D-428E-82EE-0A64474258CF}"/>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7" name="Slide Number Placeholder 6">
            <a:extLst>
              <a:ext uri="{FF2B5EF4-FFF2-40B4-BE49-F238E27FC236}">
                <a16:creationId xmlns:a16="http://schemas.microsoft.com/office/drawing/2014/main" id="{6D88D6B3-CC6D-4840-88CA-F1A1A05E0E71}"/>
              </a:ext>
            </a:extLst>
          </p:cNvPr>
          <p:cNvSpPr>
            <a:spLocks noGrp="1"/>
          </p:cNvSpPr>
          <p:nvPr>
            <p:ph type="sldNum" sz="quarter" idx="11"/>
          </p:nvPr>
        </p:nvSpPr>
        <p:spPr/>
        <p:txBody>
          <a:bodyPr/>
          <a:lstStyle/>
          <a:p>
            <a:fld id="{F41BBA40-D491-440F-A181-17CBDCE45226}" type="slidenum">
              <a:rPr lang="en-US" smtClean="0"/>
              <a:pPr/>
              <a:t>33</a:t>
            </a:fld>
            <a:endParaRPr lang="en-US" dirty="0"/>
          </a:p>
        </p:txBody>
      </p:sp>
      <p:sp>
        <p:nvSpPr>
          <p:cNvPr id="2" name="Title 1"/>
          <p:cNvSpPr>
            <a:spLocks noGrp="1"/>
          </p:cNvSpPr>
          <p:nvPr>
            <p:ph type="title" idx="4294967295"/>
          </p:nvPr>
        </p:nvSpPr>
        <p:spPr>
          <a:xfrm>
            <a:off x="213249" y="219675"/>
            <a:ext cx="10515600" cy="452438"/>
          </a:xfrm>
        </p:spPr>
        <p:txBody>
          <a:bodyPr>
            <a:normAutofit/>
          </a:bodyPr>
          <a:lstStyle/>
          <a:p>
            <a:r>
              <a:rPr lang="en-US" dirty="0"/>
              <a:t>EOY 3 – What are the data used for?</a:t>
            </a:r>
          </a:p>
        </p:txBody>
      </p:sp>
      <p:sp>
        <p:nvSpPr>
          <p:cNvPr id="3" name="Content Placeholder 2"/>
          <p:cNvSpPr>
            <a:spLocks noGrp="1"/>
          </p:cNvSpPr>
          <p:nvPr>
            <p:ph idx="4294967295"/>
          </p:nvPr>
        </p:nvSpPr>
        <p:spPr>
          <a:xfrm>
            <a:off x="513835" y="987310"/>
            <a:ext cx="6927850" cy="5475287"/>
          </a:xfrm>
        </p:spPr>
        <p:txBody>
          <a:bodyPr>
            <a:normAutofit fontScale="92500" lnSpcReduction="20000"/>
          </a:bodyPr>
          <a:lstStyle/>
          <a:p>
            <a:pPr>
              <a:lnSpc>
                <a:spcPct val="120000"/>
              </a:lnSpc>
              <a:spcBef>
                <a:spcPts val="0"/>
              </a:spcBef>
              <a:spcAft>
                <a:spcPts val="1200"/>
              </a:spcAft>
            </a:pPr>
            <a:r>
              <a:rPr lang="en-US" sz="2900" b="1" dirty="0"/>
              <a:t>RFEP (SELA)</a:t>
            </a:r>
          </a:p>
          <a:p>
            <a:pPr lvl="1">
              <a:lnSpc>
                <a:spcPct val="120000"/>
              </a:lnSpc>
              <a:spcBef>
                <a:spcPts val="0"/>
              </a:spcBef>
              <a:spcAft>
                <a:spcPts val="1200"/>
              </a:spcAft>
              <a:buClr>
                <a:srgbClr val="42C1BD"/>
              </a:buClr>
              <a:buFont typeface="Wingdings" pitchFamily="2" charset="2"/>
              <a:buChar char="ü"/>
            </a:pPr>
            <a:r>
              <a:rPr lang="en-US" sz="2900" dirty="0"/>
              <a:t>English Learners reclassified from July 1 to June 30 </a:t>
            </a:r>
            <a:endParaRPr lang="en-US" sz="2900" b="1" dirty="0"/>
          </a:p>
          <a:p>
            <a:pPr>
              <a:lnSpc>
                <a:spcPct val="120000"/>
              </a:lnSpc>
              <a:spcBef>
                <a:spcPts val="0"/>
              </a:spcBef>
              <a:spcAft>
                <a:spcPts val="1200"/>
              </a:spcAft>
            </a:pPr>
            <a:r>
              <a:rPr lang="en-US" sz="2900" b="1" dirty="0"/>
              <a:t>Homeless Students (SPRG)</a:t>
            </a:r>
          </a:p>
          <a:p>
            <a:pPr lvl="1">
              <a:lnSpc>
                <a:spcPct val="120000"/>
              </a:lnSpc>
              <a:spcBef>
                <a:spcPts val="0"/>
              </a:spcBef>
              <a:spcAft>
                <a:spcPts val="1200"/>
              </a:spcAft>
              <a:buClr>
                <a:schemeClr val="accent1">
                  <a:lumMod val="60000"/>
                  <a:lumOff val="40000"/>
                </a:schemeClr>
              </a:buClr>
              <a:buFont typeface="Wingdings" panose="05000000000000000000" pitchFamily="2" charset="2"/>
              <a:buChar char="ü"/>
            </a:pPr>
            <a:r>
              <a:rPr lang="en-US" sz="2700" dirty="0"/>
              <a:t>Federal reporting</a:t>
            </a:r>
          </a:p>
          <a:p>
            <a:pPr lvl="1">
              <a:lnSpc>
                <a:spcPct val="120000"/>
              </a:lnSpc>
              <a:spcBef>
                <a:spcPts val="0"/>
              </a:spcBef>
              <a:spcAft>
                <a:spcPts val="1200"/>
              </a:spcAft>
              <a:buClr>
                <a:schemeClr val="accent1">
                  <a:lumMod val="60000"/>
                  <a:lumOff val="40000"/>
                </a:schemeClr>
              </a:buClr>
              <a:buFont typeface="Wingdings" panose="05000000000000000000" pitchFamily="2" charset="2"/>
              <a:buChar char="ü"/>
            </a:pPr>
            <a:r>
              <a:rPr lang="en-US" sz="2700" dirty="0"/>
              <a:t>Accountability subgroups</a:t>
            </a:r>
          </a:p>
          <a:p>
            <a:pPr>
              <a:lnSpc>
                <a:spcPct val="120000"/>
              </a:lnSpc>
              <a:spcBef>
                <a:spcPts val="0"/>
              </a:spcBef>
              <a:spcAft>
                <a:spcPts val="1200"/>
              </a:spcAft>
            </a:pPr>
            <a:r>
              <a:rPr lang="en-US" sz="2900" b="1" dirty="0"/>
              <a:t>Graduates and Completers (SENR)</a:t>
            </a:r>
          </a:p>
          <a:p>
            <a:pPr lvl="1">
              <a:lnSpc>
                <a:spcPct val="120000"/>
              </a:lnSpc>
              <a:spcBef>
                <a:spcPts val="0"/>
              </a:spcBef>
              <a:spcAft>
                <a:spcPts val="1200"/>
              </a:spcAft>
              <a:buClr>
                <a:srgbClr val="42C1BD"/>
              </a:buClr>
              <a:buFont typeface="Wingdings" pitchFamily="2" charset="2"/>
              <a:buChar char="ü"/>
            </a:pPr>
            <a:r>
              <a:rPr lang="en-US" sz="2900" dirty="0"/>
              <a:t>One-year Graduate and Completer Counts for federal reporting and public reporting on </a:t>
            </a:r>
            <a:r>
              <a:rPr lang="en-US" sz="2900" dirty="0" err="1"/>
              <a:t>DataQuest</a:t>
            </a:r>
            <a:endParaRPr lang="en-US" sz="2900" dirty="0"/>
          </a:p>
          <a:p>
            <a:pPr lvl="1">
              <a:lnSpc>
                <a:spcPct val="100000"/>
              </a:lnSpc>
              <a:spcBef>
                <a:spcPts val="0"/>
              </a:spcBef>
              <a:spcAft>
                <a:spcPts val="1200"/>
              </a:spcAft>
            </a:pPr>
            <a:endParaRPr lang="en-US" dirty="0"/>
          </a:p>
        </p:txBody>
      </p:sp>
      <p:pic>
        <p:nvPicPr>
          <p:cNvPr id="5" name="Picture 4">
            <a:extLst>
              <a:ext uri="{FF2B5EF4-FFF2-40B4-BE49-F238E27FC236}">
                <a16:creationId xmlns:a16="http://schemas.microsoft.com/office/drawing/2014/main" id="{B4DB82C0-F866-1645-9DFB-7C4607253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854" y="0"/>
            <a:ext cx="4574146" cy="6365363"/>
          </a:xfrm>
          <a:prstGeom prst="rect">
            <a:avLst/>
          </a:prstGeom>
        </p:spPr>
      </p:pic>
    </p:spTree>
    <p:extLst>
      <p:ext uri="{BB962C8B-B14F-4D97-AF65-F5344CB8AC3E}">
        <p14:creationId xmlns:p14="http://schemas.microsoft.com/office/powerpoint/2010/main" val="3671041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F20A23-275E-834E-AE79-864B0D97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496" y="785610"/>
            <a:ext cx="5971503" cy="5579751"/>
          </a:xfrm>
          <a:prstGeom prst="rect">
            <a:avLst/>
          </a:prstGeom>
        </p:spPr>
      </p:pic>
      <p:sp>
        <p:nvSpPr>
          <p:cNvPr id="5" name="Footer Placeholder 4">
            <a:extLst>
              <a:ext uri="{FF2B5EF4-FFF2-40B4-BE49-F238E27FC236}">
                <a16:creationId xmlns:a16="http://schemas.microsoft.com/office/drawing/2014/main" id="{454A54C3-36E6-43C2-8690-B813E5E1656D}"/>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6" name="Slide Number Placeholder 5">
            <a:extLst>
              <a:ext uri="{FF2B5EF4-FFF2-40B4-BE49-F238E27FC236}">
                <a16:creationId xmlns:a16="http://schemas.microsoft.com/office/drawing/2014/main" id="{31CDBEFE-EB22-4D1B-8655-5F3582BD2E2E}"/>
              </a:ext>
            </a:extLst>
          </p:cNvPr>
          <p:cNvSpPr>
            <a:spLocks noGrp="1"/>
          </p:cNvSpPr>
          <p:nvPr>
            <p:ph type="sldNum" sz="quarter" idx="11"/>
          </p:nvPr>
        </p:nvSpPr>
        <p:spPr/>
        <p:txBody>
          <a:bodyPr/>
          <a:lstStyle/>
          <a:p>
            <a:fld id="{F41BBA40-D491-440F-A181-17CBDCE45226}" type="slidenum">
              <a:rPr lang="en-US" smtClean="0"/>
              <a:pPr/>
              <a:t>34</a:t>
            </a:fld>
            <a:endParaRPr lang="en-US" dirty="0"/>
          </a:p>
        </p:txBody>
      </p:sp>
      <p:sp>
        <p:nvSpPr>
          <p:cNvPr id="2" name="Title 1"/>
          <p:cNvSpPr>
            <a:spLocks noGrp="1"/>
          </p:cNvSpPr>
          <p:nvPr>
            <p:ph type="title" idx="4294967295"/>
          </p:nvPr>
        </p:nvSpPr>
        <p:spPr>
          <a:xfrm>
            <a:off x="392492" y="353810"/>
            <a:ext cx="11339513" cy="431800"/>
          </a:xfrm>
        </p:spPr>
        <p:txBody>
          <a:bodyPr>
            <a:normAutofit fontScale="90000"/>
          </a:bodyPr>
          <a:lstStyle/>
          <a:p>
            <a:r>
              <a:rPr lang="en-US" dirty="0"/>
              <a:t>EOY 3 Checklist – Cumulative Enrollment</a:t>
            </a:r>
          </a:p>
        </p:txBody>
      </p:sp>
      <p:sp>
        <p:nvSpPr>
          <p:cNvPr id="3" name="Content Placeholder 2"/>
          <p:cNvSpPr>
            <a:spLocks noGrp="1"/>
          </p:cNvSpPr>
          <p:nvPr>
            <p:ph idx="4294967295"/>
          </p:nvPr>
        </p:nvSpPr>
        <p:spPr>
          <a:xfrm>
            <a:off x="586457" y="1170916"/>
            <a:ext cx="5634038" cy="4351337"/>
          </a:xfrm>
        </p:spPr>
        <p:txBody>
          <a:bodyPr/>
          <a:lstStyle/>
          <a:p>
            <a:pPr marL="0" indent="0">
              <a:buNone/>
            </a:pPr>
            <a:endParaRPr lang="en-US" dirty="0"/>
          </a:p>
          <a:p>
            <a:pPr>
              <a:lnSpc>
                <a:spcPct val="100000"/>
              </a:lnSpc>
              <a:spcBef>
                <a:spcPts val="0"/>
              </a:spcBef>
              <a:spcAft>
                <a:spcPts val="1200"/>
              </a:spcAft>
              <a:buFont typeface="Wingdings" panose="05000000000000000000" pitchFamily="2" charset="2"/>
              <a:buChar char="ü"/>
            </a:pPr>
            <a:r>
              <a:rPr lang="en-US" sz="2400" dirty="0"/>
              <a:t>Ensure all students with primary enrollments anytime from July 1 – June 30</a:t>
            </a:r>
            <a:r>
              <a:rPr lang="en-US" sz="2400" baseline="30000" dirty="0"/>
              <a:t>th</a:t>
            </a:r>
            <a:r>
              <a:rPr lang="en-US" sz="2400" dirty="0"/>
              <a:t> are reflected in the Cumulative Enrollment Reports</a:t>
            </a:r>
          </a:p>
          <a:p>
            <a:pPr>
              <a:lnSpc>
                <a:spcPct val="100000"/>
              </a:lnSpc>
              <a:spcBef>
                <a:spcPts val="0"/>
              </a:spcBef>
              <a:spcAft>
                <a:spcPts val="1200"/>
              </a:spcAft>
              <a:buFont typeface="Wingdings" panose="05000000000000000000" pitchFamily="2" charset="2"/>
              <a:buChar char="ü"/>
            </a:pPr>
            <a:r>
              <a:rPr lang="en-US" sz="2400" dirty="0"/>
              <a:t>Ensure your cumulative enrollment is GREATER than your Census Day Enrollment</a:t>
            </a:r>
          </a:p>
          <a:p>
            <a:pPr>
              <a:lnSpc>
                <a:spcPct val="100000"/>
              </a:lnSpc>
              <a:spcBef>
                <a:spcPts val="0"/>
              </a:spcBef>
              <a:spcAft>
                <a:spcPts val="1200"/>
              </a:spcAft>
              <a:buNone/>
            </a:pPr>
            <a:endParaRPr lang="en-US" dirty="0"/>
          </a:p>
        </p:txBody>
      </p:sp>
    </p:spTree>
    <p:extLst>
      <p:ext uri="{BB962C8B-B14F-4D97-AF65-F5344CB8AC3E}">
        <p14:creationId xmlns:p14="http://schemas.microsoft.com/office/powerpoint/2010/main" val="1513515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C250FA-C81B-E544-BFFA-99C6AEFAB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1492" y="0"/>
            <a:ext cx="4110507" cy="6365363"/>
          </a:xfrm>
          <a:prstGeom prst="rect">
            <a:avLst/>
          </a:prstGeom>
        </p:spPr>
      </p:pic>
      <p:sp>
        <p:nvSpPr>
          <p:cNvPr id="5" name="Footer Placeholder 4">
            <a:extLst>
              <a:ext uri="{FF2B5EF4-FFF2-40B4-BE49-F238E27FC236}">
                <a16:creationId xmlns:a16="http://schemas.microsoft.com/office/drawing/2014/main" id="{3DBA3604-9669-4BEA-9EF6-68E6338110CE}"/>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6" name="Slide Number Placeholder 5">
            <a:extLst>
              <a:ext uri="{FF2B5EF4-FFF2-40B4-BE49-F238E27FC236}">
                <a16:creationId xmlns:a16="http://schemas.microsoft.com/office/drawing/2014/main" id="{29DFACB5-C56B-4252-95DC-8E5E6CE79879}"/>
              </a:ext>
            </a:extLst>
          </p:cNvPr>
          <p:cNvSpPr>
            <a:spLocks noGrp="1"/>
          </p:cNvSpPr>
          <p:nvPr>
            <p:ph type="sldNum" sz="quarter" idx="11"/>
          </p:nvPr>
        </p:nvSpPr>
        <p:spPr/>
        <p:txBody>
          <a:bodyPr/>
          <a:lstStyle/>
          <a:p>
            <a:fld id="{F41BBA40-D491-440F-A181-17CBDCE45226}" type="slidenum">
              <a:rPr lang="en-US" smtClean="0"/>
              <a:pPr/>
              <a:t>35</a:t>
            </a:fld>
            <a:endParaRPr lang="en-US" dirty="0"/>
          </a:p>
        </p:txBody>
      </p:sp>
      <p:sp>
        <p:nvSpPr>
          <p:cNvPr id="2" name="Title 1"/>
          <p:cNvSpPr>
            <a:spLocks noGrp="1"/>
          </p:cNvSpPr>
          <p:nvPr>
            <p:ph type="title" idx="4294967295"/>
          </p:nvPr>
        </p:nvSpPr>
        <p:spPr>
          <a:xfrm>
            <a:off x="432488" y="276737"/>
            <a:ext cx="11339512" cy="431800"/>
          </a:xfrm>
        </p:spPr>
        <p:txBody>
          <a:bodyPr>
            <a:normAutofit fontScale="90000"/>
          </a:bodyPr>
          <a:lstStyle/>
          <a:p>
            <a:r>
              <a:rPr lang="en-US" dirty="0"/>
              <a:t>EOY 3 Checklist – Incidents</a:t>
            </a:r>
          </a:p>
        </p:txBody>
      </p:sp>
      <p:sp>
        <p:nvSpPr>
          <p:cNvPr id="3" name="Content Placeholder 2"/>
          <p:cNvSpPr>
            <a:spLocks noGrp="1"/>
          </p:cNvSpPr>
          <p:nvPr>
            <p:ph idx="4294967295"/>
          </p:nvPr>
        </p:nvSpPr>
        <p:spPr>
          <a:xfrm>
            <a:off x="308446" y="1015488"/>
            <a:ext cx="7604125" cy="5349875"/>
          </a:xfrm>
        </p:spPr>
        <p:txBody>
          <a:bodyPr>
            <a:normAutofit/>
          </a:bodyPr>
          <a:lstStyle/>
          <a:p>
            <a:pPr>
              <a:lnSpc>
                <a:spcPct val="100000"/>
              </a:lnSpc>
              <a:spcBef>
                <a:spcPts val="0"/>
              </a:spcBef>
              <a:spcAft>
                <a:spcPts val="1200"/>
              </a:spcAft>
              <a:buFont typeface="Wingdings" panose="05000000000000000000" pitchFamily="2" charset="2"/>
              <a:buChar char="ü"/>
            </a:pPr>
            <a:r>
              <a:rPr lang="en-US" dirty="0"/>
              <a:t>Ensure all incidents resulting from violations of Education Code Sections 48900 and 48915 have been reported for </a:t>
            </a:r>
            <a:r>
              <a:rPr lang="en-US" b="1" dirty="0"/>
              <a:t>all</a:t>
            </a:r>
            <a:r>
              <a:rPr lang="en-US" dirty="0"/>
              <a:t> students (including students attending NPS schools) </a:t>
            </a:r>
            <a:r>
              <a:rPr lang="en-US" b="1" dirty="0"/>
              <a:t>regardless of the outcome and duration </a:t>
            </a:r>
            <a:r>
              <a:rPr lang="en-US" dirty="0"/>
              <a:t>of a removal</a:t>
            </a:r>
          </a:p>
          <a:p>
            <a:pPr>
              <a:lnSpc>
                <a:spcPct val="100000"/>
              </a:lnSpc>
              <a:spcBef>
                <a:spcPts val="0"/>
              </a:spcBef>
              <a:spcAft>
                <a:spcPts val="1200"/>
              </a:spcAft>
              <a:buFont typeface="Wingdings" panose="05000000000000000000" pitchFamily="2" charset="2"/>
              <a:buChar char="ü"/>
            </a:pPr>
            <a:r>
              <a:rPr lang="en-US" dirty="0"/>
              <a:t>Report all instances of restraint or seclusion even if it was not the result of a violation of 48900 or 48915 (including students attending NPS schools) </a:t>
            </a:r>
          </a:p>
          <a:p>
            <a:pPr>
              <a:lnSpc>
                <a:spcPct val="100000"/>
              </a:lnSpc>
              <a:spcBef>
                <a:spcPts val="0"/>
              </a:spcBef>
              <a:spcAft>
                <a:spcPts val="1200"/>
              </a:spcAft>
              <a:buFont typeface="Wingdings" panose="05000000000000000000" pitchFamily="2" charset="2"/>
              <a:buChar char="ü"/>
            </a:pPr>
            <a:r>
              <a:rPr lang="en-US" dirty="0"/>
              <a:t>LEAs required to report incidents that occurred at Nonpublic, Nonsectarian Schools: </a:t>
            </a:r>
            <a:r>
              <a:rPr lang="en-US" dirty="0">
                <a:hlinkClick r:id="rId4"/>
              </a:rPr>
              <a:t>https://www.youtube.com/watch?v=q8IEYoqlwCE</a:t>
            </a:r>
            <a:endParaRPr lang="en-US" dirty="0"/>
          </a:p>
          <a:p>
            <a:pPr>
              <a:lnSpc>
                <a:spcPct val="100000"/>
              </a:lnSpc>
              <a:spcBef>
                <a:spcPts val="0"/>
              </a:spcBef>
              <a:spcAft>
                <a:spcPts val="1200"/>
              </a:spcAft>
              <a:buFont typeface="Wingdings" panose="05000000000000000000" pitchFamily="2" charset="2"/>
              <a:buChar char="ü"/>
            </a:pPr>
            <a:r>
              <a:rPr lang="en-US" dirty="0"/>
              <a:t>Double check schools that generate a CERT0071 error (No Discipline Data Submitted for a School)</a:t>
            </a:r>
          </a:p>
          <a:p>
            <a:pPr lvl="1">
              <a:buFont typeface="Wingdings" panose="05000000000000000000" pitchFamily="2" charset="2"/>
              <a:buChar char="ü"/>
            </a:pPr>
            <a:r>
              <a:rPr lang="en-US" dirty="0"/>
              <a:t>Accountability can elect to assign an automatic color or Orange or Red for the suspension indicator in the Dashboard for specific schools not submitting ANY Incident data. </a:t>
            </a:r>
          </a:p>
          <a:p>
            <a:pPr lvl="1">
              <a:buFont typeface="Wingdings" panose="05000000000000000000" pitchFamily="2" charset="2"/>
              <a:buChar char="ü"/>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195519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AD18F11-1228-44BB-8F5F-60B853C40AC8}"/>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6" name="Slide Number Placeholder 5">
            <a:extLst>
              <a:ext uri="{FF2B5EF4-FFF2-40B4-BE49-F238E27FC236}">
                <a16:creationId xmlns:a16="http://schemas.microsoft.com/office/drawing/2014/main" id="{E7D81B34-8EC8-417B-A994-8DF73846EB11}"/>
              </a:ext>
            </a:extLst>
          </p:cNvPr>
          <p:cNvSpPr>
            <a:spLocks noGrp="1"/>
          </p:cNvSpPr>
          <p:nvPr>
            <p:ph type="sldNum" sz="quarter" idx="11"/>
          </p:nvPr>
        </p:nvSpPr>
        <p:spPr/>
        <p:txBody>
          <a:bodyPr/>
          <a:lstStyle/>
          <a:p>
            <a:fld id="{F41BBA40-D491-440F-A181-17CBDCE45226}" type="slidenum">
              <a:rPr lang="en-US" smtClean="0"/>
              <a:pPr/>
              <a:t>36</a:t>
            </a:fld>
            <a:endParaRPr lang="en-US" dirty="0"/>
          </a:p>
        </p:txBody>
      </p:sp>
      <p:sp>
        <p:nvSpPr>
          <p:cNvPr id="2" name="Title 1"/>
          <p:cNvSpPr>
            <a:spLocks noGrp="1"/>
          </p:cNvSpPr>
          <p:nvPr>
            <p:ph type="title" idx="4294967295"/>
          </p:nvPr>
        </p:nvSpPr>
        <p:spPr>
          <a:xfrm>
            <a:off x="356616" y="307693"/>
            <a:ext cx="10515600" cy="1325563"/>
          </a:xfrm>
        </p:spPr>
        <p:txBody>
          <a:bodyPr/>
          <a:lstStyle/>
          <a:p>
            <a:r>
              <a:rPr lang="en-US" dirty="0"/>
              <a:t>EOY 3 Checklist – Incidents</a:t>
            </a:r>
          </a:p>
        </p:txBody>
      </p:sp>
      <p:sp>
        <p:nvSpPr>
          <p:cNvPr id="3" name="Content Placeholder 2"/>
          <p:cNvSpPr>
            <a:spLocks noGrp="1"/>
          </p:cNvSpPr>
          <p:nvPr>
            <p:ph idx="4294967295"/>
          </p:nvPr>
        </p:nvSpPr>
        <p:spPr>
          <a:xfrm>
            <a:off x="432000" y="1119751"/>
            <a:ext cx="6505695" cy="4824412"/>
          </a:xfrm>
        </p:spPr>
        <p:txBody>
          <a:bodyPr>
            <a:normAutofit/>
          </a:bodyPr>
          <a:lstStyle/>
          <a:p>
            <a:pPr>
              <a:lnSpc>
                <a:spcPct val="100000"/>
              </a:lnSpc>
              <a:spcAft>
                <a:spcPts val="1200"/>
              </a:spcAft>
              <a:buFont typeface="Wingdings" panose="05000000000000000000" pitchFamily="2" charset="2"/>
              <a:buChar char="ü"/>
            </a:pPr>
            <a:r>
              <a:rPr lang="en-US" dirty="0"/>
              <a:t>Report all results for each incident for each student</a:t>
            </a:r>
          </a:p>
          <a:p>
            <a:pPr>
              <a:lnSpc>
                <a:spcPct val="100000"/>
              </a:lnSpc>
              <a:spcAft>
                <a:spcPts val="1200"/>
              </a:spcAft>
              <a:buFont typeface="Wingdings" panose="05000000000000000000" pitchFamily="2" charset="2"/>
              <a:buChar char="ü"/>
            </a:pPr>
            <a:r>
              <a:rPr lang="en-US" dirty="0"/>
              <a:t>Report any increment of a day for suspensions for all students</a:t>
            </a:r>
          </a:p>
          <a:p>
            <a:pPr>
              <a:lnSpc>
                <a:spcPct val="100000"/>
              </a:lnSpc>
              <a:spcAft>
                <a:spcPts val="1200"/>
              </a:spcAft>
              <a:buFont typeface="Wingdings" panose="05000000000000000000" pitchFamily="2" charset="2"/>
              <a:buChar char="ü"/>
            </a:pPr>
            <a:r>
              <a:rPr lang="en-US" dirty="0"/>
              <a:t>Report the duration of all:</a:t>
            </a:r>
          </a:p>
          <a:p>
            <a:pPr lvl="1">
              <a:lnSpc>
                <a:spcPct val="100000"/>
              </a:lnSpc>
              <a:spcAft>
                <a:spcPts val="1200"/>
              </a:spcAft>
            </a:pPr>
            <a:r>
              <a:rPr lang="en-US" dirty="0"/>
              <a:t>Suspensions (in and out of school)</a:t>
            </a:r>
          </a:p>
          <a:p>
            <a:pPr lvl="1">
              <a:lnSpc>
                <a:spcPct val="100000"/>
              </a:lnSpc>
              <a:spcAft>
                <a:spcPts val="1200"/>
              </a:spcAft>
            </a:pPr>
            <a:r>
              <a:rPr lang="en-US" dirty="0"/>
              <a:t>Expulsion</a:t>
            </a:r>
          </a:p>
          <a:p>
            <a:pPr>
              <a:lnSpc>
                <a:spcPct val="100000"/>
              </a:lnSpc>
              <a:spcAft>
                <a:spcPts val="1200"/>
              </a:spcAft>
              <a:buFont typeface="Wingdings" panose="05000000000000000000" pitchFamily="2" charset="2"/>
              <a:buChar char="ü"/>
            </a:pPr>
            <a:r>
              <a:rPr lang="en-US" altLang="en-US" dirty="0"/>
              <a:t>Ensure a site is not expelling any students solely for Defiance or Disruption (E.C. 48900 (k)) </a:t>
            </a:r>
          </a:p>
          <a:p>
            <a:pPr>
              <a:lnSpc>
                <a:spcPct val="100000"/>
              </a:lnSpc>
              <a:spcAft>
                <a:spcPts val="1200"/>
              </a:spcAft>
              <a:buFont typeface="Wingdings" panose="05000000000000000000" pitchFamily="2" charset="2"/>
              <a:buChar char="ü"/>
            </a:pPr>
            <a:r>
              <a:rPr lang="en-US" altLang="en-US" dirty="0"/>
              <a:t>Ensure the site is not suspending (unless under E.C. 48910) or expelling T</a:t>
            </a:r>
            <a:r>
              <a:rPr lang="en-US" altLang="en-US" dirty="0">
                <a:solidFill>
                  <a:schemeClr val="tx1"/>
                </a:solidFill>
              </a:rPr>
              <a:t>K-12</a:t>
            </a:r>
            <a:r>
              <a:rPr lang="en-US" altLang="en-US" dirty="0"/>
              <a:t> students solely for Defiance or Disruption </a:t>
            </a:r>
          </a:p>
          <a:p>
            <a:pPr>
              <a:buFont typeface="Wingdings" panose="05000000000000000000" pitchFamily="2" charset="2"/>
              <a:buChar char="ü"/>
            </a:pPr>
            <a:endParaRPr lang="en-US" altLang="en-US" dirty="0"/>
          </a:p>
          <a:p>
            <a:pPr lvl="1">
              <a:buFont typeface="Wingdings" panose="05000000000000000000" pitchFamily="2" charset="2"/>
              <a:buChar char="ü"/>
            </a:pPr>
            <a:endParaRPr lang="en-US" dirty="0"/>
          </a:p>
          <a:p>
            <a:pPr marL="0" indent="0">
              <a:buNone/>
            </a:pPr>
            <a:endParaRPr lang="en-US" dirty="0"/>
          </a:p>
          <a:p>
            <a:endParaRPr lang="en-US" dirty="0"/>
          </a:p>
        </p:txBody>
      </p:sp>
      <p:pic>
        <p:nvPicPr>
          <p:cNvPr id="7" name="Picture 6">
            <a:extLst>
              <a:ext uri="{FF2B5EF4-FFF2-40B4-BE49-F238E27FC236}">
                <a16:creationId xmlns:a16="http://schemas.microsoft.com/office/drawing/2014/main" id="{95E13843-897C-474D-AECB-C54F7C16A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487" y="0"/>
            <a:ext cx="4960514" cy="6365363"/>
          </a:xfrm>
          <a:prstGeom prst="rect">
            <a:avLst/>
          </a:prstGeom>
        </p:spPr>
      </p:pic>
    </p:spTree>
    <p:extLst>
      <p:ext uri="{BB962C8B-B14F-4D97-AF65-F5344CB8AC3E}">
        <p14:creationId xmlns:p14="http://schemas.microsoft.com/office/powerpoint/2010/main" val="2437281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14DE5C8-F0B6-43A3-A48D-CA00ED7CAFC3}"/>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4" name="Slide Number Placeholder 3">
            <a:extLst>
              <a:ext uri="{FF2B5EF4-FFF2-40B4-BE49-F238E27FC236}">
                <a16:creationId xmlns:a16="http://schemas.microsoft.com/office/drawing/2014/main" id="{6B17DF1A-2E80-4BA2-AC8A-9E68AC25E46F}"/>
              </a:ext>
            </a:extLst>
          </p:cNvPr>
          <p:cNvSpPr>
            <a:spLocks noGrp="1"/>
          </p:cNvSpPr>
          <p:nvPr>
            <p:ph type="sldNum" sz="quarter" idx="11"/>
          </p:nvPr>
        </p:nvSpPr>
        <p:spPr/>
        <p:txBody>
          <a:bodyPr/>
          <a:lstStyle/>
          <a:p>
            <a:fld id="{F41BBA40-D491-440F-A181-17CBDCE45226}" type="slidenum">
              <a:rPr lang="en-US" smtClean="0"/>
              <a:pPr/>
              <a:t>37</a:t>
            </a:fld>
            <a:endParaRPr lang="en-US" dirty="0"/>
          </a:p>
        </p:txBody>
      </p:sp>
      <p:sp>
        <p:nvSpPr>
          <p:cNvPr id="32770" name="Title 1"/>
          <p:cNvSpPr>
            <a:spLocks noGrp="1"/>
          </p:cNvSpPr>
          <p:nvPr>
            <p:ph type="title" idx="4294967295"/>
          </p:nvPr>
        </p:nvSpPr>
        <p:spPr>
          <a:xfrm>
            <a:off x="275303" y="180182"/>
            <a:ext cx="9729788" cy="519112"/>
          </a:xfrm>
        </p:spPr>
        <p:txBody>
          <a:bodyPr>
            <a:normAutofit/>
          </a:bodyPr>
          <a:lstStyle/>
          <a:p>
            <a:r>
              <a:rPr lang="en-US" altLang="en-US" dirty="0"/>
              <a:t>EOY 3 - Incident Data Tips</a:t>
            </a:r>
          </a:p>
        </p:txBody>
      </p:sp>
      <p:sp>
        <p:nvSpPr>
          <p:cNvPr id="32771" name="Content Placeholder 2"/>
          <p:cNvSpPr>
            <a:spLocks noGrp="1"/>
          </p:cNvSpPr>
          <p:nvPr>
            <p:ph idx="4294967295"/>
          </p:nvPr>
        </p:nvSpPr>
        <p:spPr>
          <a:xfrm>
            <a:off x="275303" y="804337"/>
            <a:ext cx="10252075" cy="438150"/>
          </a:xfrm>
        </p:spPr>
        <p:txBody>
          <a:bodyPr>
            <a:normAutofit/>
          </a:bodyPr>
          <a:lstStyle/>
          <a:p>
            <a:r>
              <a:rPr lang="en-US" altLang="en-US" dirty="0"/>
              <a:t>Review report 7.10 – Incident Results – Count</a:t>
            </a:r>
          </a:p>
        </p:txBody>
      </p:sp>
      <p:sp>
        <p:nvSpPr>
          <p:cNvPr id="32776" name="TextBox 3"/>
          <p:cNvSpPr txBox="1">
            <a:spLocks noChangeArrowheads="1"/>
          </p:cNvSpPr>
          <p:nvPr/>
        </p:nvSpPr>
        <p:spPr bwMode="auto">
          <a:xfrm>
            <a:off x="528906" y="1378694"/>
            <a:ext cx="10764981" cy="1631216"/>
          </a:xfrm>
          <a:prstGeom prst="rect">
            <a:avLst/>
          </a:prstGeom>
          <a:solidFill>
            <a:schemeClr val="bg1"/>
          </a:solidFill>
          <a:ln w="38100">
            <a:solidFill>
              <a:srgbClr val="00B0F0"/>
            </a:solidFill>
            <a:miter lim="800000"/>
            <a:headEnd/>
            <a:tailEnd/>
          </a:ln>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marR="0" lvl="0" indent="-285750" algn="l" defTabSz="914400" rtl="0" eaLnBrk="1" fontAlgn="auto" latinLnBrk="0" hangingPunct="1">
              <a:lnSpc>
                <a:spcPct val="100000"/>
              </a:lnSpc>
              <a:spcBef>
                <a:spcPct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54"/>
                </a:solidFill>
                <a:effectLst/>
                <a:uLnTx/>
                <a:uFillTx/>
                <a:latin typeface="Arial" panose="020B0604020202020204" pitchFamily="34" charset="0"/>
                <a:ea typeface="+mn-ea"/>
                <a:cs typeface="+mn-cs"/>
              </a:rPr>
              <a:t>What are your total expulsions? (DQ)</a:t>
            </a:r>
          </a:p>
          <a:p>
            <a:pPr marL="285750" marR="0" lvl="0" indent="-285750" algn="l" defTabSz="914400" rtl="0" eaLnBrk="1" fontAlgn="auto" latinLnBrk="0" hangingPunct="1">
              <a:lnSpc>
                <a:spcPct val="100000"/>
              </a:lnSpc>
              <a:spcBef>
                <a:spcPct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54"/>
                </a:solidFill>
                <a:effectLst/>
                <a:uLnTx/>
                <a:uFillTx/>
                <a:latin typeface="Arial" panose="020B0604020202020204" pitchFamily="34" charset="0"/>
                <a:ea typeface="+mn-ea"/>
                <a:cs typeface="+mn-cs"/>
              </a:rPr>
              <a:t>What are your total in and out of school suspensions? (DQ and Dashboard)</a:t>
            </a:r>
          </a:p>
          <a:p>
            <a:pPr marL="285750" marR="0" lvl="0" indent="-285750" algn="l" defTabSz="914400" rtl="0" eaLnBrk="1" fontAlgn="auto" latinLnBrk="0" hangingPunct="1">
              <a:lnSpc>
                <a:spcPct val="100000"/>
              </a:lnSpc>
              <a:spcBef>
                <a:spcPct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54"/>
                </a:solidFill>
                <a:effectLst/>
                <a:uLnTx/>
                <a:uFillTx/>
                <a:latin typeface="Arial" panose="020B0604020202020204" pitchFamily="34" charset="0"/>
                <a:ea typeface="+mn-ea"/>
                <a:cs typeface="+mn-cs"/>
              </a:rPr>
              <a:t>What are your total suspensions by subgroup (using filters)? (DQ and Dashboard)</a:t>
            </a:r>
          </a:p>
          <a:p>
            <a:pPr marL="285750" marR="0" lvl="0" indent="-285750" algn="l" defTabSz="914400" rtl="0" eaLnBrk="1" fontAlgn="auto" latinLnBrk="0" hangingPunct="1">
              <a:lnSpc>
                <a:spcPct val="100000"/>
              </a:lnSpc>
              <a:spcBef>
                <a:spcPct val="0"/>
              </a:spcBef>
              <a:spcAft>
                <a:spcPts val="0"/>
              </a:spcAft>
              <a:buClrTx/>
              <a:buSzTx/>
              <a:buFontTx/>
              <a:buChar char="•"/>
              <a:tabLst/>
              <a:defRPr/>
            </a:pPr>
            <a:r>
              <a:rPr kumimoji="0" lang="en-US" altLang="en-US" sz="2000" b="0" i="0" u="none" strike="noStrike" kern="1200" cap="none" spc="0" normalizeH="0" baseline="0" noProof="0" dirty="0">
                <a:ln>
                  <a:noFill/>
                </a:ln>
                <a:solidFill>
                  <a:srgbClr val="000054"/>
                </a:solidFill>
                <a:effectLst/>
                <a:uLnTx/>
                <a:uFillTx/>
                <a:latin typeface="Arial" panose="020B0604020202020204" pitchFamily="34" charset="0"/>
                <a:ea typeface="+mn-ea"/>
                <a:cs typeface="+mn-cs"/>
              </a:rPr>
              <a:t>Compare these totals to your Cumulative Enrollment report (1.21)</a:t>
            </a:r>
          </a:p>
          <a:p>
            <a:pPr marL="285750" marR="0" lvl="0" indent="-285750" algn="l" defTabSz="914400" rtl="0" eaLnBrk="1" fontAlgn="auto" latinLnBrk="0" hangingPunct="1">
              <a:lnSpc>
                <a:spcPct val="100000"/>
              </a:lnSpc>
              <a:spcBef>
                <a:spcPct val="0"/>
              </a:spcBef>
              <a:spcAft>
                <a:spcPts val="0"/>
              </a:spcAft>
              <a:buClrTx/>
              <a:buSzTx/>
              <a:buFontTx/>
              <a:buChar char="•"/>
              <a:tabLst/>
              <a:defRPr/>
            </a:pPr>
            <a:r>
              <a:rPr lang="en-US" altLang="en-US" sz="2000" dirty="0">
                <a:solidFill>
                  <a:srgbClr val="000054"/>
                </a:solidFill>
              </a:rPr>
              <a:t>Did you collect/report restraint/seclusion data for general education students?</a:t>
            </a:r>
            <a:endParaRPr kumimoji="0" lang="en-US" altLang="en-US" sz="2000" b="0" i="0" u="none" strike="noStrike" kern="1200" cap="none" spc="0" normalizeH="0" baseline="0" noProof="0" dirty="0">
              <a:ln>
                <a:noFill/>
              </a:ln>
              <a:solidFill>
                <a:srgbClr val="000054"/>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3" cstate="print"/>
          <a:srcRect l="52419" t="33727" r="12581" b="29857"/>
          <a:stretch/>
        </p:blipFill>
        <p:spPr>
          <a:xfrm>
            <a:off x="432000" y="3094828"/>
            <a:ext cx="11272189" cy="3252828"/>
          </a:xfrm>
          <a:prstGeom prst="rect">
            <a:avLst/>
          </a:prstGeom>
        </p:spPr>
      </p:pic>
      <p:sp>
        <p:nvSpPr>
          <p:cNvPr id="32774" name="Rectangle 6"/>
          <p:cNvSpPr>
            <a:spLocks noChangeArrowheads="1"/>
          </p:cNvSpPr>
          <p:nvPr/>
        </p:nvSpPr>
        <p:spPr bwMode="auto">
          <a:xfrm>
            <a:off x="3646408" y="4021394"/>
            <a:ext cx="6431656" cy="24118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300" b="0" i="0" u="none" strike="noStrike" kern="1200" cap="none" spc="0" normalizeH="0" baseline="0" noProof="0" dirty="0">
              <a:ln>
                <a:noFill/>
              </a:ln>
              <a:solidFill>
                <a:srgbClr val="000054"/>
              </a:solidFill>
              <a:effectLst/>
              <a:uLnTx/>
              <a:uFillTx/>
              <a:latin typeface="Arial" panose="020B0604020202020204" pitchFamily="34" charset="0"/>
              <a:ea typeface="+mn-ea"/>
              <a:cs typeface="+mn-cs"/>
            </a:endParaRPr>
          </a:p>
        </p:txBody>
      </p:sp>
      <p:sp>
        <p:nvSpPr>
          <p:cNvPr id="12" name="Rectangle 6"/>
          <p:cNvSpPr>
            <a:spLocks noChangeArrowheads="1"/>
          </p:cNvSpPr>
          <p:nvPr/>
        </p:nvSpPr>
        <p:spPr bwMode="auto">
          <a:xfrm>
            <a:off x="3646408" y="4253397"/>
            <a:ext cx="6431656" cy="41180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300" b="0" i="0" u="none" strike="noStrike" kern="1200" cap="none" spc="0" normalizeH="0" baseline="0" noProof="0" dirty="0">
              <a:ln>
                <a:noFill/>
              </a:ln>
              <a:solidFill>
                <a:srgbClr val="000054"/>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2915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ADF538-B7E2-454D-A4EE-4D5ED2F83565}"/>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6" name="Slide Number Placeholder 5">
            <a:extLst>
              <a:ext uri="{FF2B5EF4-FFF2-40B4-BE49-F238E27FC236}">
                <a16:creationId xmlns:a16="http://schemas.microsoft.com/office/drawing/2014/main" id="{60781714-CAAA-4867-811B-A161D6091559}"/>
              </a:ext>
            </a:extLst>
          </p:cNvPr>
          <p:cNvSpPr>
            <a:spLocks noGrp="1"/>
          </p:cNvSpPr>
          <p:nvPr>
            <p:ph type="sldNum" sz="quarter" idx="11"/>
          </p:nvPr>
        </p:nvSpPr>
        <p:spPr/>
        <p:txBody>
          <a:bodyPr/>
          <a:lstStyle/>
          <a:p>
            <a:fld id="{F41BBA40-D491-440F-A181-17CBDCE45226}" type="slidenum">
              <a:rPr lang="en-US" smtClean="0"/>
              <a:pPr/>
              <a:t>38</a:t>
            </a:fld>
            <a:endParaRPr lang="en-US" dirty="0"/>
          </a:p>
        </p:txBody>
      </p:sp>
      <p:sp>
        <p:nvSpPr>
          <p:cNvPr id="2" name="Title 1"/>
          <p:cNvSpPr>
            <a:spLocks noGrp="1"/>
          </p:cNvSpPr>
          <p:nvPr>
            <p:ph type="title" idx="4294967295"/>
          </p:nvPr>
        </p:nvSpPr>
        <p:spPr>
          <a:xfrm>
            <a:off x="432000" y="346741"/>
            <a:ext cx="11339512" cy="433387"/>
          </a:xfrm>
        </p:spPr>
        <p:txBody>
          <a:bodyPr>
            <a:normAutofit fontScale="90000"/>
          </a:bodyPr>
          <a:lstStyle/>
          <a:p>
            <a:r>
              <a:rPr lang="en-US" dirty="0"/>
              <a:t>Revised Student Absence Summary (STAS) File (2)</a:t>
            </a:r>
          </a:p>
        </p:txBody>
      </p:sp>
      <p:sp>
        <p:nvSpPr>
          <p:cNvPr id="3" name="Content Placeholder 2"/>
          <p:cNvSpPr>
            <a:spLocks noGrp="1"/>
          </p:cNvSpPr>
          <p:nvPr>
            <p:ph idx="4294967295"/>
          </p:nvPr>
        </p:nvSpPr>
        <p:spPr>
          <a:xfrm>
            <a:off x="587299" y="1251268"/>
            <a:ext cx="10135243" cy="4579163"/>
          </a:xfrm>
        </p:spPr>
        <p:txBody>
          <a:bodyPr>
            <a:noAutofit/>
          </a:bodyPr>
          <a:lstStyle/>
          <a:p>
            <a:pPr marL="0" indent="0">
              <a:buNone/>
            </a:pPr>
            <a:r>
              <a:rPr lang="en-US" sz="2000" b="1" dirty="0"/>
              <a:t>Chronic Absenteeism will now be calculated using the following formula:</a:t>
            </a:r>
          </a:p>
          <a:p>
            <a:pPr marL="0" indent="0" algn="ctr">
              <a:buNone/>
            </a:pPr>
            <a:r>
              <a:rPr lang="en-US" sz="2000" dirty="0"/>
              <a:t>Non-ADA-Generating Independent Study Days + In-Person Days Absent Excused + In-Person Days Absent Unexcused + Out-of-School Suspension Days</a:t>
            </a:r>
          </a:p>
          <a:p>
            <a:pPr marL="0" indent="0" algn="ctr">
              <a:buNone/>
            </a:pPr>
            <a:r>
              <a:rPr lang="en-US" sz="2000" b="1" dirty="0"/>
              <a:t>DIVIDED BY</a:t>
            </a:r>
          </a:p>
          <a:p>
            <a:pPr marL="0" indent="0" algn="ctr">
              <a:buNone/>
            </a:pPr>
            <a:r>
              <a:rPr lang="en-US" sz="2000" dirty="0"/>
              <a:t>Expected In-Person Attendance Days (includes in-school suspension days) + ADA-Generating Independent Study Days </a:t>
            </a:r>
            <a:r>
              <a:rPr lang="en-US" sz="2000" dirty="0">
                <a:solidFill>
                  <a:schemeClr val="tx1"/>
                </a:solidFill>
              </a:rPr>
              <a:t>+ Non-ADA Generating Independent Study Days</a:t>
            </a:r>
          </a:p>
          <a:p>
            <a:pPr marL="0" indent="0" algn="ctr">
              <a:buNone/>
            </a:pPr>
            <a:endParaRPr lang="en-US" sz="2000" dirty="0">
              <a:solidFill>
                <a:schemeClr val="tx1"/>
              </a:solidFill>
            </a:endParaRPr>
          </a:p>
          <a:p>
            <a:r>
              <a:rPr lang="en-US" sz="2000" dirty="0"/>
              <a:t>The sum of 13.21 – Non-ADA Generating Independent Study Days and 13.22 – ADA-Generating Independent Study Days will be used to calculate the days a student participated in independent study for purposes of:</a:t>
            </a:r>
          </a:p>
          <a:p>
            <a:pPr lvl="1"/>
            <a:r>
              <a:rPr lang="en-US" sz="2000" dirty="0"/>
              <a:t>AB 130/AB 167 – Students participating in independent study &gt;= 15 days</a:t>
            </a:r>
          </a:p>
          <a:p>
            <a:pPr marL="0" indent="0">
              <a:buNone/>
            </a:pPr>
            <a:endParaRPr lang="en-US" sz="2000" dirty="0"/>
          </a:p>
        </p:txBody>
      </p:sp>
    </p:spTree>
    <p:extLst>
      <p:ext uri="{BB962C8B-B14F-4D97-AF65-F5344CB8AC3E}">
        <p14:creationId xmlns:p14="http://schemas.microsoft.com/office/powerpoint/2010/main" val="3052041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A241B9-4670-CF4A-81D8-0DE34CBF3EEF}"/>
              </a:ext>
            </a:extLst>
          </p:cNvPr>
          <p:cNvPicPr>
            <a:picLocks noChangeAspect="1"/>
          </p:cNvPicPr>
          <p:nvPr/>
        </p:nvPicPr>
        <p:blipFill rotWithShape="1">
          <a:blip r:embed="rId3">
            <a:extLst>
              <a:ext uri="{28A0092B-C50C-407E-A947-70E740481C1C}">
                <a14:useLocalDpi xmlns:a14="http://schemas.microsoft.com/office/drawing/2010/main" val="0"/>
              </a:ext>
            </a:extLst>
          </a:blip>
          <a:srcRect r="13036"/>
          <a:stretch/>
        </p:blipFill>
        <p:spPr>
          <a:xfrm>
            <a:off x="8153400" y="-9013"/>
            <a:ext cx="3468239" cy="6365363"/>
          </a:xfrm>
          <a:prstGeom prst="rect">
            <a:avLst/>
          </a:prstGeom>
        </p:spPr>
      </p:pic>
      <p:sp>
        <p:nvSpPr>
          <p:cNvPr id="5" name="Footer Placeholder 4">
            <a:extLst>
              <a:ext uri="{FF2B5EF4-FFF2-40B4-BE49-F238E27FC236}">
                <a16:creationId xmlns:a16="http://schemas.microsoft.com/office/drawing/2014/main" id="{4FADF538-B7E2-454D-A4EE-4D5ED2F83565}"/>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6" name="Slide Number Placeholder 5">
            <a:extLst>
              <a:ext uri="{FF2B5EF4-FFF2-40B4-BE49-F238E27FC236}">
                <a16:creationId xmlns:a16="http://schemas.microsoft.com/office/drawing/2014/main" id="{60781714-CAAA-4867-811B-A161D6091559}"/>
              </a:ext>
            </a:extLst>
          </p:cNvPr>
          <p:cNvSpPr>
            <a:spLocks noGrp="1"/>
          </p:cNvSpPr>
          <p:nvPr>
            <p:ph type="sldNum" sz="quarter" idx="11"/>
          </p:nvPr>
        </p:nvSpPr>
        <p:spPr/>
        <p:txBody>
          <a:bodyPr/>
          <a:lstStyle/>
          <a:p>
            <a:fld id="{F41BBA40-D491-440F-A181-17CBDCE45226}" type="slidenum">
              <a:rPr lang="en-US" smtClean="0"/>
              <a:pPr/>
              <a:t>39</a:t>
            </a:fld>
            <a:endParaRPr lang="en-US" dirty="0"/>
          </a:p>
        </p:txBody>
      </p:sp>
      <p:sp>
        <p:nvSpPr>
          <p:cNvPr id="2" name="Title 1"/>
          <p:cNvSpPr>
            <a:spLocks noGrp="1"/>
          </p:cNvSpPr>
          <p:nvPr>
            <p:ph type="title" idx="4294967295"/>
          </p:nvPr>
        </p:nvSpPr>
        <p:spPr>
          <a:xfrm>
            <a:off x="365919" y="231238"/>
            <a:ext cx="11339512" cy="433387"/>
          </a:xfrm>
        </p:spPr>
        <p:txBody>
          <a:bodyPr>
            <a:normAutofit fontScale="90000"/>
          </a:bodyPr>
          <a:lstStyle/>
          <a:p>
            <a:r>
              <a:rPr lang="en-US" dirty="0"/>
              <a:t>EOY 3 Checklist – Chronic Absenteeism</a:t>
            </a:r>
          </a:p>
        </p:txBody>
      </p:sp>
      <p:sp>
        <p:nvSpPr>
          <p:cNvPr id="3" name="Content Placeholder 2"/>
          <p:cNvSpPr>
            <a:spLocks noGrp="1"/>
          </p:cNvSpPr>
          <p:nvPr>
            <p:ph idx="4294967295"/>
          </p:nvPr>
        </p:nvSpPr>
        <p:spPr>
          <a:xfrm>
            <a:off x="365919" y="784750"/>
            <a:ext cx="8274050" cy="5451475"/>
          </a:xfrm>
        </p:spPr>
        <p:txBody>
          <a:bodyPr>
            <a:normAutofit fontScale="85000" lnSpcReduction="20000"/>
          </a:bodyPr>
          <a:lstStyle/>
          <a:p>
            <a:pPr>
              <a:buFont typeface="Wingdings" panose="05000000000000000000" pitchFamily="2" charset="2"/>
              <a:buChar char="ü"/>
            </a:pPr>
            <a:r>
              <a:rPr lang="en-US" sz="2800" dirty="0"/>
              <a:t>Ensure staff have been appropriately identifying students as present or absent in your local SIS</a:t>
            </a:r>
          </a:p>
          <a:p>
            <a:pPr>
              <a:buFont typeface="Wingdings" panose="05000000000000000000" pitchFamily="2" charset="2"/>
              <a:buChar char="ü"/>
            </a:pPr>
            <a:r>
              <a:rPr lang="en-US" sz="2800" dirty="0"/>
              <a:t>Ensure ADA-generating and Non-ADA-generating Independent Study Days are accurate (</a:t>
            </a:r>
            <a:r>
              <a:rPr lang="en-US" sz="2800" b="1" dirty="0"/>
              <a:t>remember this will be used to determine number of days a student participated in independent study</a:t>
            </a:r>
            <a:r>
              <a:rPr lang="en-US" sz="2800" dirty="0"/>
              <a:t>)</a:t>
            </a:r>
          </a:p>
          <a:p>
            <a:pPr>
              <a:buFont typeface="Wingdings" panose="05000000000000000000" pitchFamily="2" charset="2"/>
              <a:buChar char="ü"/>
            </a:pPr>
            <a:r>
              <a:rPr lang="en-US" sz="2800" dirty="0"/>
              <a:t>Follow up with schools with any schools with 100% perfect attendance to ensure data are correct</a:t>
            </a:r>
          </a:p>
          <a:p>
            <a:pPr>
              <a:buFont typeface="Wingdings" panose="05000000000000000000" pitchFamily="2" charset="2"/>
              <a:buChar char="ü"/>
            </a:pPr>
            <a:r>
              <a:rPr lang="en-US" sz="2800" dirty="0"/>
              <a:t>Make sure adjustments are made to expected attendance days for students that were on maternity or paternity leave to exclude those days from the expected </a:t>
            </a:r>
          </a:p>
          <a:p>
            <a:pPr>
              <a:buFont typeface="Wingdings" panose="05000000000000000000" pitchFamily="2" charset="2"/>
              <a:buChar char="ü"/>
            </a:pPr>
            <a:r>
              <a:rPr lang="en-US" sz="2800" dirty="0"/>
              <a:t>Ensure any student reported as being absent for out-of-school suspension has a SINC, SIRS, and SOFF record</a:t>
            </a:r>
          </a:p>
          <a:p>
            <a:pPr>
              <a:buFont typeface="Wingdings" panose="05000000000000000000" pitchFamily="2" charset="2"/>
              <a:buChar char="ü"/>
            </a:pPr>
            <a:r>
              <a:rPr lang="en-US" sz="2800" dirty="0"/>
              <a:t>Ensure students who are exempted from attendance reporting are appropriately identified in the STAS File</a:t>
            </a:r>
          </a:p>
        </p:txBody>
      </p:sp>
    </p:spTree>
    <p:extLst>
      <p:ext uri="{BB962C8B-B14F-4D97-AF65-F5344CB8AC3E}">
        <p14:creationId xmlns:p14="http://schemas.microsoft.com/office/powerpoint/2010/main" val="3877904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dirty="0"/>
              <a:t>Objective</a:t>
            </a:r>
          </a:p>
        </p:txBody>
      </p:sp>
      <p:sp>
        <p:nvSpPr>
          <p:cNvPr id="4" name="Footer Placeholder 3">
            <a:extLst>
              <a:ext uri="{FF2B5EF4-FFF2-40B4-BE49-F238E27FC236}">
                <a16:creationId xmlns:a16="http://schemas.microsoft.com/office/drawing/2014/main" id="{903F6C57-F9FE-407A-8D04-D00AA7EB291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21454" y="3395632"/>
            <a:ext cx="1980000" cy="360000"/>
          </a:xfrm>
        </p:spPr>
        <p:txBody>
          <a:bodyPr/>
          <a:lstStyle/>
          <a:p>
            <a:r>
              <a:rPr lang="en-US" b="1" dirty="0"/>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21454" y="4030032"/>
            <a:ext cx="2024806" cy="1018794"/>
          </a:xfrm>
        </p:spPr>
        <p:txBody>
          <a:bodyPr/>
          <a:lstStyle/>
          <a:p>
            <a:r>
              <a:rPr lang="en-US" sz="1800" dirty="0"/>
              <a:t>the changes for EOY 1-4 submissions</a:t>
            </a:r>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3706504" y="4030032"/>
            <a:ext cx="1980000" cy="360000"/>
          </a:xfrm>
        </p:spPr>
        <p:txBody>
          <a:bodyPr/>
          <a:lstStyle/>
          <a:p>
            <a:r>
              <a:rPr lang="en-US" dirty="0"/>
              <a:t>for system changes and local readiness &amp; establish submission strategy</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661310" y="3414102"/>
            <a:ext cx="1980000" cy="720000"/>
          </a:xfrm>
        </p:spPr>
        <p:txBody>
          <a:bodyPr/>
          <a:lstStyle/>
          <a:p>
            <a:r>
              <a:rPr lang="en-US" sz="1800" b="1" dirty="0"/>
              <a:t>Prepare</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6024053" y="4023778"/>
            <a:ext cx="2047113" cy="360000"/>
          </a:xfrm>
        </p:spPr>
        <p:txBody>
          <a:bodyPr/>
          <a:lstStyle/>
          <a:p>
            <a:r>
              <a:rPr lang="en-US" dirty="0"/>
              <a:t>with other staff to ensure everyone is aware of new changes and certification process</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6001554" y="3414102"/>
            <a:ext cx="1980000" cy="720000"/>
          </a:xfrm>
        </p:spPr>
        <p:txBody>
          <a:bodyPr/>
          <a:lstStyle/>
          <a:p>
            <a:r>
              <a:rPr lang="en-US" sz="1800" b="1" dirty="0"/>
              <a:t>Coordinate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8408717" y="4022769"/>
            <a:ext cx="1980000" cy="360000"/>
          </a:xfrm>
        </p:spPr>
        <p:txBody>
          <a:bodyPr/>
          <a:lstStyle/>
          <a:p>
            <a:r>
              <a:rPr lang="en-US" dirty="0"/>
              <a:t>EOY 1-4 on time or before the final submission deadline</a:t>
            </a:r>
          </a:p>
        </p:txBody>
      </p:sp>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8"/>
          </p:nvPr>
        </p:nvSpPr>
        <p:spPr>
          <a:xfrm>
            <a:off x="8341217" y="3414102"/>
            <a:ext cx="1980000" cy="720000"/>
          </a:xfrm>
        </p:spPr>
        <p:txBody>
          <a:bodyPr/>
          <a:lstStyle/>
          <a:p>
            <a:r>
              <a:rPr lang="en-US" sz="1800" b="1" dirty="0"/>
              <a:t>Certify</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3" cstate="screen">
            <a:extLst>
              <a:ext uri="{28A0092B-C50C-407E-A947-70E740481C1C}">
                <a14:useLocalDpi xmlns:a14="http://schemas.microsoft.com/office/drawing/2010/main"/>
              </a:ext>
            </a:extLst>
          </a:blip>
          <a:srcRect l="40" r="40"/>
          <a:stretch/>
        </p:blipFill>
        <p:spPr>
          <a:xfrm>
            <a:off x="3661504" y="1159338"/>
            <a:ext cx="1979613" cy="1981200"/>
          </a:xfrm>
        </p:spPr>
      </p:pic>
      <p:pic>
        <p:nvPicPr>
          <p:cNvPr id="41" name="Picture Placeholder 40">
            <a:extLst>
              <a:ext uri="{FF2B5EF4-FFF2-40B4-BE49-F238E27FC236}">
                <a16:creationId xmlns:a16="http://schemas.microsoft.com/office/drawing/2014/main" id="{C0339CAC-39FD-1B48-B21A-489172190FB8}"/>
              </a:ext>
            </a:extLst>
          </p:cNvPr>
          <p:cNvPicPr>
            <a:picLocks noGrp="1" noChangeAspect="1"/>
          </p:cNvPicPr>
          <p:nvPr>
            <p:ph type="pic" sz="quarter" idx="43"/>
          </p:nvPr>
        </p:nvPicPr>
        <p:blipFill>
          <a:blip r:embed="rId4">
            <a:extLst>
              <a:ext uri="{28A0092B-C50C-407E-A947-70E740481C1C}">
                <a14:useLocalDpi xmlns:a14="http://schemas.microsoft.com/office/drawing/2010/main" val="0"/>
              </a:ext>
            </a:extLst>
          </a:blip>
          <a:srcRect l="40" r="40"/>
          <a:stretch>
            <a:fillRect/>
          </a:stretch>
        </p:blipFill>
        <p:spPr>
          <a:xfrm>
            <a:off x="6001941" y="1159338"/>
            <a:ext cx="1979613" cy="1981200"/>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913" r="2913"/>
          <a:stretch>
            <a:fillRect/>
          </a:stretch>
        </p:blipFill>
        <p:spPr>
          <a:xfrm>
            <a:off x="8341604" y="1159338"/>
            <a:ext cx="1979613" cy="1981200"/>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501067" y="3908434"/>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751504" y="390843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091554" y="3908434"/>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431604" y="3908434"/>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ECDA3FD-DF09-8449-A6C6-B30ABCB9B5A8}"/>
              </a:ext>
            </a:extLst>
          </p:cNvPr>
          <p:cNvSpPr/>
          <p:nvPr/>
        </p:nvSpPr>
        <p:spPr>
          <a:xfrm>
            <a:off x="1196262" y="5642562"/>
            <a:ext cx="2281843" cy="369332"/>
          </a:xfrm>
          <a:prstGeom prst="rect">
            <a:avLst/>
          </a:prstGeom>
        </p:spPr>
        <p:txBody>
          <a:bodyPr wrap="none">
            <a:spAutoFit/>
          </a:bodyPr>
          <a:lstStyle/>
          <a:p>
            <a:r>
              <a:rPr lang="en-US" dirty="0">
                <a:solidFill>
                  <a:srgbClr val="0070C0"/>
                </a:solidFill>
              </a:rPr>
              <a:t>Project Management</a:t>
            </a:r>
          </a:p>
        </p:txBody>
      </p:sp>
      <p:sp>
        <p:nvSpPr>
          <p:cNvPr id="14" name="Rectangle 13">
            <a:extLst>
              <a:ext uri="{FF2B5EF4-FFF2-40B4-BE49-F238E27FC236}">
                <a16:creationId xmlns:a16="http://schemas.microsoft.com/office/drawing/2014/main" id="{646B06D1-5E9B-494D-88CD-55FDAD039FEF}"/>
              </a:ext>
            </a:extLst>
          </p:cNvPr>
          <p:cNvSpPr/>
          <p:nvPr/>
        </p:nvSpPr>
        <p:spPr>
          <a:xfrm>
            <a:off x="6077375" y="5650232"/>
            <a:ext cx="1940468" cy="369332"/>
          </a:xfrm>
          <a:prstGeom prst="rect">
            <a:avLst/>
          </a:prstGeom>
        </p:spPr>
        <p:txBody>
          <a:bodyPr wrap="none">
            <a:spAutoFit/>
          </a:bodyPr>
          <a:lstStyle/>
          <a:p>
            <a:r>
              <a:rPr lang="en-US" dirty="0">
                <a:solidFill>
                  <a:srgbClr val="0070C0"/>
                </a:solidFill>
              </a:rPr>
              <a:t>Coalition Building</a:t>
            </a:r>
          </a:p>
        </p:txBody>
      </p:sp>
      <p:sp>
        <p:nvSpPr>
          <p:cNvPr id="15" name="Rectangle 14">
            <a:extLst>
              <a:ext uri="{FF2B5EF4-FFF2-40B4-BE49-F238E27FC236}">
                <a16:creationId xmlns:a16="http://schemas.microsoft.com/office/drawing/2014/main" id="{853D7BBA-B657-2541-8203-80AC5717E098}"/>
              </a:ext>
            </a:extLst>
          </p:cNvPr>
          <p:cNvSpPr/>
          <p:nvPr/>
        </p:nvSpPr>
        <p:spPr>
          <a:xfrm>
            <a:off x="3706504" y="5507504"/>
            <a:ext cx="1996855" cy="646331"/>
          </a:xfrm>
          <a:prstGeom prst="rect">
            <a:avLst/>
          </a:prstGeom>
        </p:spPr>
        <p:txBody>
          <a:bodyPr wrap="square">
            <a:spAutoFit/>
          </a:bodyPr>
          <a:lstStyle/>
          <a:p>
            <a:pPr algn="ctr"/>
            <a:r>
              <a:rPr lang="en-US" dirty="0">
                <a:solidFill>
                  <a:srgbClr val="0070C0"/>
                </a:solidFill>
              </a:rPr>
              <a:t>Manage &amp; Maintain Data</a:t>
            </a:r>
          </a:p>
        </p:txBody>
      </p:sp>
      <p:sp>
        <p:nvSpPr>
          <p:cNvPr id="16" name="Rectangle 15">
            <a:extLst>
              <a:ext uri="{FF2B5EF4-FFF2-40B4-BE49-F238E27FC236}">
                <a16:creationId xmlns:a16="http://schemas.microsoft.com/office/drawing/2014/main" id="{10051C30-2F28-1A47-A212-4A5738F47995}"/>
              </a:ext>
            </a:extLst>
          </p:cNvPr>
          <p:cNvSpPr/>
          <p:nvPr/>
        </p:nvSpPr>
        <p:spPr>
          <a:xfrm>
            <a:off x="8227764" y="5642562"/>
            <a:ext cx="2341906" cy="369332"/>
          </a:xfrm>
          <a:prstGeom prst="rect">
            <a:avLst/>
          </a:prstGeom>
        </p:spPr>
        <p:txBody>
          <a:bodyPr wrap="square">
            <a:spAutoFit/>
          </a:bodyPr>
          <a:lstStyle/>
          <a:p>
            <a:pPr algn="ctr"/>
            <a:r>
              <a:rPr lang="en-US" dirty="0">
                <a:solidFill>
                  <a:srgbClr val="0070C0"/>
                </a:solidFill>
              </a:rPr>
              <a:t>Data Literacy</a:t>
            </a:r>
          </a:p>
        </p:txBody>
      </p:sp>
      <p:pic>
        <p:nvPicPr>
          <p:cNvPr id="19" name="Picture Placeholder 16" descr="Image of hands pointing to laptop screen">
            <a:extLst>
              <a:ext uri="{FF2B5EF4-FFF2-40B4-BE49-F238E27FC236}">
                <a16:creationId xmlns:a16="http://schemas.microsoft.com/office/drawing/2014/main" id="{CCDEC535-C6F1-0C06-5344-FABE19293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1067" y="1187395"/>
            <a:ext cx="1979613" cy="1979613"/>
          </a:xfrm>
          <a:prstGeom prst="rect">
            <a:avLst/>
          </a:prstGeom>
          <a:solidFill>
            <a:schemeClr val="bg1">
              <a:lumMod val="95000"/>
              <a:alpha val="70000"/>
            </a:schemeClr>
          </a:solidFill>
          <a:ln w="95250" cap="sq" cmpd="sng" algn="ctr">
            <a:solidFill>
              <a:schemeClr val="bg1">
                <a:lumMod val="95000"/>
              </a:schemeClr>
            </a:solidFill>
            <a:prstDash val="solid"/>
            <a:miter lim="800000"/>
          </a:ln>
          <a:effectLst/>
        </p:spPr>
      </p:pic>
    </p:spTree>
    <p:extLst>
      <p:ext uri="{BB962C8B-B14F-4D97-AF65-F5344CB8AC3E}">
        <p14:creationId xmlns:p14="http://schemas.microsoft.com/office/powerpoint/2010/main" val="3021504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F20A23-275E-834E-AE79-864B0D97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496" y="785610"/>
            <a:ext cx="5971503" cy="5579751"/>
          </a:xfrm>
          <a:prstGeom prst="rect">
            <a:avLst/>
          </a:prstGeom>
        </p:spPr>
      </p:pic>
      <p:sp>
        <p:nvSpPr>
          <p:cNvPr id="5" name="Footer Placeholder 4">
            <a:extLst>
              <a:ext uri="{FF2B5EF4-FFF2-40B4-BE49-F238E27FC236}">
                <a16:creationId xmlns:a16="http://schemas.microsoft.com/office/drawing/2014/main" id="{454A54C3-36E6-43C2-8690-B813E5E1656D}"/>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6" name="Slide Number Placeholder 5">
            <a:extLst>
              <a:ext uri="{FF2B5EF4-FFF2-40B4-BE49-F238E27FC236}">
                <a16:creationId xmlns:a16="http://schemas.microsoft.com/office/drawing/2014/main" id="{31CDBEFE-EB22-4D1B-8655-5F3582BD2E2E}"/>
              </a:ext>
            </a:extLst>
          </p:cNvPr>
          <p:cNvSpPr>
            <a:spLocks noGrp="1"/>
          </p:cNvSpPr>
          <p:nvPr>
            <p:ph type="sldNum" sz="quarter" idx="11"/>
          </p:nvPr>
        </p:nvSpPr>
        <p:spPr/>
        <p:txBody>
          <a:bodyPr/>
          <a:lstStyle/>
          <a:p>
            <a:fld id="{F41BBA40-D491-440F-A181-17CBDCE45226}" type="slidenum">
              <a:rPr lang="en-US" smtClean="0"/>
              <a:pPr/>
              <a:t>40</a:t>
            </a:fld>
            <a:endParaRPr lang="en-US" dirty="0"/>
          </a:p>
        </p:txBody>
      </p:sp>
      <p:sp>
        <p:nvSpPr>
          <p:cNvPr id="2" name="Title 1"/>
          <p:cNvSpPr>
            <a:spLocks noGrp="1"/>
          </p:cNvSpPr>
          <p:nvPr>
            <p:ph type="title" idx="4294967295"/>
          </p:nvPr>
        </p:nvSpPr>
        <p:spPr>
          <a:xfrm>
            <a:off x="392492" y="353808"/>
            <a:ext cx="11339513" cy="431800"/>
          </a:xfrm>
        </p:spPr>
        <p:txBody>
          <a:bodyPr>
            <a:normAutofit fontScale="90000"/>
          </a:bodyPr>
          <a:lstStyle/>
          <a:p>
            <a:r>
              <a:rPr lang="en-US" dirty="0"/>
              <a:t>EOY 3 Checklist – Homeless and RFEP Students and Graduates and Completers</a:t>
            </a:r>
          </a:p>
        </p:txBody>
      </p:sp>
      <p:sp>
        <p:nvSpPr>
          <p:cNvPr id="3" name="Content Placeholder 2"/>
          <p:cNvSpPr>
            <a:spLocks noGrp="1"/>
          </p:cNvSpPr>
          <p:nvPr>
            <p:ph idx="4294967295"/>
          </p:nvPr>
        </p:nvSpPr>
        <p:spPr>
          <a:xfrm>
            <a:off x="461962" y="991172"/>
            <a:ext cx="5634038" cy="4351337"/>
          </a:xfrm>
        </p:spPr>
        <p:txBody>
          <a:bodyPr/>
          <a:lstStyle/>
          <a:p>
            <a:pPr marL="0" indent="0">
              <a:buNone/>
            </a:pPr>
            <a:endParaRPr lang="en-US" sz="2400" dirty="0"/>
          </a:p>
          <a:p>
            <a:pPr>
              <a:lnSpc>
                <a:spcPct val="100000"/>
              </a:lnSpc>
              <a:spcBef>
                <a:spcPts val="0"/>
              </a:spcBef>
              <a:spcAft>
                <a:spcPts val="1200"/>
              </a:spcAft>
              <a:buFont typeface="Wingdings" panose="05000000000000000000" pitchFamily="2" charset="2"/>
              <a:buChar char="ü"/>
            </a:pPr>
            <a:r>
              <a:rPr lang="en-US" sz="2400" dirty="0"/>
              <a:t>Use report 2.16/2.17 to verify RFEP student counts</a:t>
            </a:r>
          </a:p>
          <a:p>
            <a:pPr>
              <a:spcBef>
                <a:spcPts val="0"/>
              </a:spcBef>
              <a:spcAft>
                <a:spcPts val="1200"/>
              </a:spcAft>
              <a:buFont typeface="Wingdings" panose="05000000000000000000" pitchFamily="2" charset="2"/>
              <a:buChar char="ü"/>
            </a:pPr>
            <a:r>
              <a:rPr lang="en-US" sz="2400" dirty="0"/>
              <a:t>Ensure when RFEP record is submitted, the student has an overlapping enrollment record (</a:t>
            </a:r>
            <a:r>
              <a:rPr lang="en-US" sz="2400" dirty="0">
                <a:hlinkClick r:id="rId4"/>
              </a:rPr>
              <a:t>Flash#219</a:t>
            </a:r>
            <a:r>
              <a:rPr lang="en-US" sz="2400" dirty="0"/>
              <a:t>) - Validation will be in place in May 2024 </a:t>
            </a:r>
          </a:p>
          <a:p>
            <a:pPr>
              <a:lnSpc>
                <a:spcPct val="100000"/>
              </a:lnSpc>
              <a:spcBef>
                <a:spcPts val="0"/>
              </a:spcBef>
              <a:spcAft>
                <a:spcPts val="1200"/>
              </a:spcAft>
              <a:buFont typeface="Wingdings" panose="05000000000000000000" pitchFamily="2" charset="2"/>
              <a:buChar char="ü"/>
            </a:pPr>
            <a:r>
              <a:rPr lang="en-US" sz="2400" dirty="0"/>
              <a:t>Verify Homeless counts on report 5.4</a:t>
            </a:r>
          </a:p>
          <a:p>
            <a:pPr>
              <a:lnSpc>
                <a:spcPct val="100000"/>
              </a:lnSpc>
              <a:spcBef>
                <a:spcPts val="0"/>
              </a:spcBef>
              <a:spcAft>
                <a:spcPts val="1200"/>
              </a:spcAft>
              <a:buFont typeface="Wingdings" panose="05000000000000000000" pitchFamily="2" charset="2"/>
              <a:buChar char="ü"/>
            </a:pPr>
            <a:r>
              <a:rPr lang="en-US" sz="2400" dirty="0"/>
              <a:t>Use report 1.22/1.23 to confirm one-year graduate and completer counts</a:t>
            </a:r>
          </a:p>
        </p:txBody>
      </p:sp>
    </p:spTree>
    <p:extLst>
      <p:ext uri="{BB962C8B-B14F-4D97-AF65-F5344CB8AC3E}">
        <p14:creationId xmlns:p14="http://schemas.microsoft.com/office/powerpoint/2010/main" val="844687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7E6512-9570-4055-A0E3-47A62838977B}"/>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6" name="Slide Number Placeholder 5">
            <a:extLst>
              <a:ext uri="{FF2B5EF4-FFF2-40B4-BE49-F238E27FC236}">
                <a16:creationId xmlns:a16="http://schemas.microsoft.com/office/drawing/2014/main" id="{B784329B-7074-4915-A633-0A802D9B5B10}"/>
              </a:ext>
            </a:extLst>
          </p:cNvPr>
          <p:cNvSpPr>
            <a:spLocks noGrp="1"/>
          </p:cNvSpPr>
          <p:nvPr>
            <p:ph type="sldNum" sz="quarter" idx="11"/>
          </p:nvPr>
        </p:nvSpPr>
        <p:spPr/>
        <p:txBody>
          <a:bodyPr/>
          <a:lstStyle/>
          <a:p>
            <a:fld id="{F41BBA40-D491-440F-A181-17CBDCE45226}" type="slidenum">
              <a:rPr lang="en-US" smtClean="0"/>
              <a:pPr/>
              <a:t>41</a:t>
            </a:fld>
            <a:endParaRPr lang="en-US" dirty="0"/>
          </a:p>
        </p:txBody>
      </p:sp>
      <p:sp>
        <p:nvSpPr>
          <p:cNvPr id="4" name="Title 3"/>
          <p:cNvSpPr>
            <a:spLocks noGrp="1"/>
          </p:cNvSpPr>
          <p:nvPr>
            <p:ph type="title" idx="4294967295"/>
          </p:nvPr>
        </p:nvSpPr>
        <p:spPr>
          <a:xfrm>
            <a:off x="446139" y="387209"/>
            <a:ext cx="11339513" cy="431800"/>
          </a:xfrm>
        </p:spPr>
        <p:txBody>
          <a:bodyPr>
            <a:normAutofit fontScale="90000"/>
          </a:bodyPr>
          <a:lstStyle/>
          <a:p>
            <a:r>
              <a:rPr lang="en-US" dirty="0"/>
              <a:t>EOY 4 – What are the data used for?</a:t>
            </a:r>
          </a:p>
        </p:txBody>
      </p:sp>
      <p:sp>
        <p:nvSpPr>
          <p:cNvPr id="5" name="Content Placeholder 4"/>
          <p:cNvSpPr>
            <a:spLocks noGrp="1"/>
          </p:cNvSpPr>
          <p:nvPr>
            <p:ph idx="4294967295"/>
          </p:nvPr>
        </p:nvSpPr>
        <p:spPr>
          <a:xfrm>
            <a:off x="446139" y="1361281"/>
            <a:ext cx="6722757" cy="3613055"/>
          </a:xfrm>
        </p:spPr>
        <p:txBody>
          <a:bodyPr>
            <a:normAutofit/>
          </a:bodyPr>
          <a:lstStyle/>
          <a:p>
            <a:pPr>
              <a:lnSpc>
                <a:spcPct val="100000"/>
              </a:lnSpc>
              <a:spcAft>
                <a:spcPts val="1200"/>
              </a:spcAft>
            </a:pPr>
            <a:r>
              <a:rPr lang="en-US" dirty="0"/>
              <a:t>Special Education (SWDS, MEET, PLAN)</a:t>
            </a:r>
          </a:p>
          <a:p>
            <a:pPr marL="523875" lvl="2" indent="-257175" defTabSz="1133475">
              <a:lnSpc>
                <a:spcPct val="90000"/>
              </a:lnSpc>
              <a:spcBef>
                <a:spcPct val="0"/>
              </a:spcBef>
              <a:spcAft>
                <a:spcPct val="15000"/>
              </a:spcAft>
            </a:pPr>
            <a:r>
              <a:rPr lang="en-US" dirty="0">
                <a:solidFill>
                  <a:srgbClr val="1E254F"/>
                </a:solidFill>
              </a:rPr>
              <a:t>Student counts for IDEA</a:t>
            </a:r>
          </a:p>
          <a:p>
            <a:pPr marL="523875" lvl="2" indent="-257175" defTabSz="1133475">
              <a:lnSpc>
                <a:spcPct val="90000"/>
              </a:lnSpc>
              <a:spcBef>
                <a:spcPct val="0"/>
              </a:spcBef>
              <a:spcAft>
                <a:spcPct val="15000"/>
              </a:spcAft>
            </a:pPr>
            <a:r>
              <a:rPr lang="en-US" dirty="0">
                <a:solidFill>
                  <a:srgbClr val="1E254F"/>
                </a:solidFill>
              </a:rPr>
              <a:t>Special Education Monitoring</a:t>
            </a:r>
          </a:p>
          <a:p>
            <a:pPr marL="523875" lvl="2" indent="-257175" defTabSz="1133475">
              <a:lnSpc>
                <a:spcPct val="90000"/>
              </a:lnSpc>
              <a:spcBef>
                <a:spcPct val="0"/>
              </a:spcBef>
              <a:spcAft>
                <a:spcPct val="15000"/>
              </a:spcAft>
            </a:pPr>
            <a:r>
              <a:rPr lang="en-US" dirty="0">
                <a:solidFill>
                  <a:srgbClr val="1E254F"/>
                </a:solidFill>
              </a:rPr>
              <a:t>DSEA – Dashboard accountability</a:t>
            </a:r>
          </a:p>
          <a:p>
            <a:pPr>
              <a:lnSpc>
                <a:spcPct val="100000"/>
              </a:lnSpc>
              <a:spcAft>
                <a:spcPts val="1200"/>
              </a:spcAft>
            </a:pPr>
            <a:r>
              <a:rPr lang="en-US" dirty="0"/>
              <a:t>Special Education Services (SERV)</a:t>
            </a:r>
          </a:p>
          <a:p>
            <a:pPr marL="523875" lvl="2" indent="-257175" defTabSz="1133475">
              <a:lnSpc>
                <a:spcPct val="90000"/>
              </a:lnSpc>
              <a:spcBef>
                <a:spcPct val="0"/>
              </a:spcBef>
              <a:spcAft>
                <a:spcPct val="15000"/>
              </a:spcAft>
            </a:pPr>
            <a:r>
              <a:rPr lang="en-US" dirty="0">
                <a:solidFill>
                  <a:srgbClr val="1E254F"/>
                </a:solidFill>
              </a:rPr>
              <a:t>No Collection this year</a:t>
            </a:r>
          </a:p>
          <a:p>
            <a:pPr marL="523875" lvl="2" indent="-257175" defTabSz="1133475">
              <a:lnSpc>
                <a:spcPct val="90000"/>
              </a:lnSpc>
              <a:spcBef>
                <a:spcPct val="0"/>
              </a:spcBef>
              <a:spcAft>
                <a:spcPct val="15000"/>
              </a:spcAft>
            </a:pPr>
            <a:r>
              <a:rPr lang="en-US" dirty="0">
                <a:solidFill>
                  <a:srgbClr val="1E254F"/>
                </a:solidFill>
              </a:rPr>
              <a:t>Special Education Monitoring</a:t>
            </a:r>
          </a:p>
          <a:p>
            <a:pPr>
              <a:lnSpc>
                <a:spcPct val="100000"/>
              </a:lnSpc>
              <a:spcAft>
                <a:spcPts val="1200"/>
              </a:spcAft>
            </a:pPr>
            <a:r>
              <a:rPr lang="en-US" dirty="0"/>
              <a:t>Postsecondary Status (PSTS)</a:t>
            </a:r>
          </a:p>
          <a:p>
            <a:pPr marL="523875" lvl="2" indent="-257175" defTabSz="1133475">
              <a:lnSpc>
                <a:spcPct val="90000"/>
              </a:lnSpc>
              <a:spcBef>
                <a:spcPct val="0"/>
              </a:spcBef>
              <a:spcAft>
                <a:spcPct val="15000"/>
              </a:spcAft>
            </a:pPr>
            <a:r>
              <a:rPr lang="en-US" dirty="0">
                <a:solidFill>
                  <a:srgbClr val="1E254F"/>
                </a:solidFill>
              </a:rPr>
              <a:t>Post-school outcomes for IDEA; outcomes of SWD who exited secondary education in 2022-23 </a:t>
            </a:r>
            <a:endParaRPr lang="en-US" dirty="0">
              <a:solidFill>
                <a:srgbClr val="1E254F"/>
              </a:solidFill>
              <a:cs typeface="Calibri"/>
            </a:endParaRPr>
          </a:p>
          <a:p>
            <a:endParaRPr lang="en-US" dirty="0"/>
          </a:p>
        </p:txBody>
      </p:sp>
      <p:pic>
        <p:nvPicPr>
          <p:cNvPr id="7" name="Picture 6">
            <a:extLst>
              <a:ext uri="{FF2B5EF4-FFF2-40B4-BE49-F238E27FC236}">
                <a16:creationId xmlns:a16="http://schemas.microsoft.com/office/drawing/2014/main" id="{EE05D864-1DF5-904D-8C58-7FEF13B17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5962" y="0"/>
            <a:ext cx="4426038" cy="6365363"/>
          </a:xfrm>
          <a:prstGeom prst="rect">
            <a:avLst/>
          </a:prstGeom>
        </p:spPr>
      </p:pic>
    </p:spTree>
    <p:extLst>
      <p:ext uri="{BB962C8B-B14F-4D97-AF65-F5344CB8AC3E}">
        <p14:creationId xmlns:p14="http://schemas.microsoft.com/office/powerpoint/2010/main" val="4236331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A0ECBF-502D-42CA-A27A-2FE0628E7F40}"/>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6" name="Slide Number Placeholder 5">
            <a:extLst>
              <a:ext uri="{FF2B5EF4-FFF2-40B4-BE49-F238E27FC236}">
                <a16:creationId xmlns:a16="http://schemas.microsoft.com/office/drawing/2014/main" id="{53CFFF91-76FD-4E9C-81DA-633E71893BC4}"/>
              </a:ext>
            </a:extLst>
          </p:cNvPr>
          <p:cNvSpPr>
            <a:spLocks noGrp="1"/>
          </p:cNvSpPr>
          <p:nvPr>
            <p:ph type="sldNum" sz="quarter" idx="11"/>
          </p:nvPr>
        </p:nvSpPr>
        <p:spPr/>
        <p:txBody>
          <a:bodyPr/>
          <a:lstStyle/>
          <a:p>
            <a:fld id="{F41BBA40-D491-440F-A181-17CBDCE45226}" type="slidenum">
              <a:rPr lang="en-US" smtClean="0"/>
              <a:pPr/>
              <a:t>42</a:t>
            </a:fld>
            <a:endParaRPr lang="en-US" dirty="0"/>
          </a:p>
        </p:txBody>
      </p:sp>
      <p:sp>
        <p:nvSpPr>
          <p:cNvPr id="4" name="Title 3"/>
          <p:cNvSpPr>
            <a:spLocks noGrp="1"/>
          </p:cNvSpPr>
          <p:nvPr>
            <p:ph type="title" idx="4294967295"/>
          </p:nvPr>
        </p:nvSpPr>
        <p:spPr>
          <a:xfrm>
            <a:off x="425450" y="325437"/>
            <a:ext cx="11341100" cy="431800"/>
          </a:xfrm>
        </p:spPr>
        <p:txBody>
          <a:bodyPr>
            <a:normAutofit fontScale="90000"/>
          </a:bodyPr>
          <a:lstStyle/>
          <a:p>
            <a:r>
              <a:rPr lang="en-US" dirty="0"/>
              <a:t>EOY 4 Checklist</a:t>
            </a:r>
          </a:p>
        </p:txBody>
      </p:sp>
      <p:sp>
        <p:nvSpPr>
          <p:cNvPr id="5" name="Content Placeholder 4"/>
          <p:cNvSpPr>
            <a:spLocks noGrp="1"/>
          </p:cNvSpPr>
          <p:nvPr>
            <p:ph idx="4294967295"/>
          </p:nvPr>
        </p:nvSpPr>
        <p:spPr>
          <a:xfrm>
            <a:off x="412057" y="1000443"/>
            <a:ext cx="7196758" cy="5270500"/>
          </a:xfrm>
        </p:spPr>
        <p:txBody>
          <a:bodyPr>
            <a:noAutofit/>
          </a:bodyPr>
          <a:lstStyle/>
          <a:p>
            <a:r>
              <a:rPr lang="en-US" sz="1400" dirty="0"/>
              <a:t>Use SEDS searches (custom or vendor-created) to monitor your data</a:t>
            </a:r>
          </a:p>
          <a:p>
            <a:pPr lvl="0">
              <a:lnSpc>
                <a:spcPct val="100000"/>
              </a:lnSpc>
            </a:pPr>
            <a:r>
              <a:rPr lang="en-US" sz="1400" dirty="0"/>
              <a:t>Ensure teachers and case managers have saved or locked IEPs and amendments, </a:t>
            </a:r>
            <a:r>
              <a:rPr lang="en-US" sz="1400" b="1" dirty="0"/>
              <a:t>even in cases where a meeting took place but parent has not signed the plan</a:t>
            </a:r>
          </a:p>
          <a:p>
            <a:pPr>
              <a:lnSpc>
                <a:spcPct val="120000"/>
              </a:lnSpc>
            </a:pPr>
            <a:r>
              <a:rPr lang="en-US" sz="1400" dirty="0"/>
              <a:t>Review any transactions that you have marked as “Do Not Report” in your SEDS</a:t>
            </a:r>
          </a:p>
          <a:p>
            <a:pPr lvl="1">
              <a:lnSpc>
                <a:spcPct val="120000"/>
              </a:lnSpc>
            </a:pPr>
            <a:r>
              <a:rPr lang="en-US" sz="1400" dirty="0"/>
              <a:t>Is this a </a:t>
            </a:r>
            <a:r>
              <a:rPr lang="en-US" sz="1400" i="1" dirty="0"/>
              <a:t>reportable transaction</a:t>
            </a:r>
            <a:r>
              <a:rPr lang="en-US" sz="1400" dirty="0"/>
              <a:t>?  If so, correct the error and submit the transaction to CALPADS</a:t>
            </a:r>
          </a:p>
          <a:p>
            <a:r>
              <a:rPr lang="en-US" sz="1400" dirty="0"/>
              <a:t>Check with case manager and ensure any students who were exited from Special Education, have all necessary exit information populated in the SEDS</a:t>
            </a:r>
          </a:p>
          <a:p>
            <a:pPr lvl="1"/>
            <a:r>
              <a:rPr lang="en-US" sz="1400" dirty="0"/>
              <a:t>Exit Date</a:t>
            </a:r>
          </a:p>
          <a:p>
            <a:pPr lvl="1"/>
            <a:r>
              <a:rPr lang="en-US" sz="1400" dirty="0"/>
              <a:t>Exit Reason</a:t>
            </a:r>
          </a:p>
          <a:p>
            <a:pPr lvl="1"/>
            <a:r>
              <a:rPr lang="en-US" sz="1400" dirty="0">
                <a:latin typeface="Arial"/>
                <a:cs typeface="Arial"/>
              </a:rPr>
              <a:t>Eligibility Status</a:t>
            </a:r>
          </a:p>
          <a:p>
            <a:pPr>
              <a:lnSpc>
                <a:spcPct val="120000"/>
              </a:lnSpc>
            </a:pPr>
            <a:r>
              <a:rPr lang="en-US" sz="1400" b="0" i="0" u="none" strike="noStrike" baseline="0" dirty="0"/>
              <a:t>Ensure the SSID and Local ID fields are both populated in the SEDS (file will fail in CALPADS if not populated)</a:t>
            </a:r>
            <a:endParaRPr lang="en-US" sz="1400" dirty="0"/>
          </a:p>
        </p:txBody>
      </p:sp>
      <p:pic>
        <p:nvPicPr>
          <p:cNvPr id="7" name="Picture 6">
            <a:extLst>
              <a:ext uri="{FF2B5EF4-FFF2-40B4-BE49-F238E27FC236}">
                <a16:creationId xmlns:a16="http://schemas.microsoft.com/office/drawing/2014/main" id="{C1423CEB-C5CB-B747-8E2B-B851DC741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8815" y="0"/>
            <a:ext cx="4583186" cy="6365363"/>
          </a:xfrm>
          <a:prstGeom prst="rect">
            <a:avLst/>
          </a:prstGeom>
        </p:spPr>
      </p:pic>
    </p:spTree>
    <p:extLst>
      <p:ext uri="{BB962C8B-B14F-4D97-AF65-F5344CB8AC3E}">
        <p14:creationId xmlns:p14="http://schemas.microsoft.com/office/powerpoint/2010/main" val="3601800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A0ECBF-502D-42CA-A27A-2FE0628E7F40}"/>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6" name="Slide Number Placeholder 5">
            <a:extLst>
              <a:ext uri="{FF2B5EF4-FFF2-40B4-BE49-F238E27FC236}">
                <a16:creationId xmlns:a16="http://schemas.microsoft.com/office/drawing/2014/main" id="{53CFFF91-76FD-4E9C-81DA-633E71893BC4}"/>
              </a:ext>
            </a:extLst>
          </p:cNvPr>
          <p:cNvSpPr>
            <a:spLocks noGrp="1"/>
          </p:cNvSpPr>
          <p:nvPr>
            <p:ph type="sldNum" sz="quarter" idx="11"/>
          </p:nvPr>
        </p:nvSpPr>
        <p:spPr/>
        <p:txBody>
          <a:bodyPr/>
          <a:lstStyle/>
          <a:p>
            <a:fld id="{F41BBA40-D491-440F-A181-17CBDCE45226}" type="slidenum">
              <a:rPr lang="en-US" smtClean="0"/>
              <a:pPr/>
              <a:t>43</a:t>
            </a:fld>
            <a:endParaRPr lang="en-US" dirty="0"/>
          </a:p>
        </p:txBody>
      </p:sp>
      <p:sp>
        <p:nvSpPr>
          <p:cNvPr id="4" name="Title 3"/>
          <p:cNvSpPr>
            <a:spLocks noGrp="1"/>
          </p:cNvSpPr>
          <p:nvPr>
            <p:ph type="title" idx="4294967295"/>
          </p:nvPr>
        </p:nvSpPr>
        <p:spPr>
          <a:xfrm>
            <a:off x="425450" y="325436"/>
            <a:ext cx="7072630" cy="1108727"/>
          </a:xfrm>
        </p:spPr>
        <p:txBody>
          <a:bodyPr>
            <a:normAutofit/>
          </a:bodyPr>
          <a:lstStyle/>
          <a:p>
            <a:r>
              <a:rPr lang="en-US" dirty="0"/>
              <a:t>Submit Postsecondary Follow-up Results </a:t>
            </a:r>
          </a:p>
        </p:txBody>
      </p:sp>
      <p:sp>
        <p:nvSpPr>
          <p:cNvPr id="5" name="Content Placeholder 4"/>
          <p:cNvSpPr>
            <a:spLocks noGrp="1"/>
          </p:cNvSpPr>
          <p:nvPr>
            <p:ph idx="4294967295"/>
          </p:nvPr>
        </p:nvSpPr>
        <p:spPr>
          <a:xfrm>
            <a:off x="412057" y="1568917"/>
            <a:ext cx="7086023" cy="4702025"/>
          </a:xfrm>
        </p:spPr>
        <p:txBody>
          <a:bodyPr>
            <a:normAutofit/>
          </a:bodyPr>
          <a:lstStyle/>
          <a:p>
            <a:r>
              <a:rPr lang="en-US" dirty="0"/>
              <a:t>Sent to CALPADS by special education data system (SEDS)</a:t>
            </a:r>
          </a:p>
          <a:p>
            <a:r>
              <a:rPr lang="en-US" sz="1800" dirty="0"/>
              <a:t>Ensure all students with disabilities who have exited secondary education in 2022-23 have been surveyed for their postsecondary outcomes and responses have been recorded in the special education data system</a:t>
            </a:r>
            <a:endParaRPr lang="en-US" dirty="0"/>
          </a:p>
          <a:p>
            <a:r>
              <a:rPr lang="en-US" dirty="0"/>
              <a:t>For students who refused to answer or the LEA was unable to contact – record those results as well</a:t>
            </a:r>
          </a:p>
          <a:p>
            <a:r>
              <a:rPr lang="en-US" dirty="0"/>
              <a:t>Flash 203 provides a survey template for providing Postsecondary Status information for students with disabilities as part of EOY 4:  </a:t>
            </a:r>
            <a:r>
              <a:rPr lang="en-US" dirty="0">
                <a:hlinkClick r:id="rId3"/>
              </a:rPr>
              <a:t>https://www.cde.ca.gov/ds/sp/cl/calpadsupdflash203.asp</a:t>
            </a:r>
            <a:r>
              <a:rPr lang="en-US" dirty="0"/>
              <a:t> </a:t>
            </a:r>
          </a:p>
          <a:p>
            <a:r>
              <a:rPr lang="en-US" dirty="0"/>
              <a:t>If special education vendor does not allow population of multiple postsecondary status codes, they may be entered via online maintenance</a:t>
            </a:r>
          </a:p>
        </p:txBody>
      </p:sp>
      <p:pic>
        <p:nvPicPr>
          <p:cNvPr id="7" name="Picture 6">
            <a:extLst>
              <a:ext uri="{FF2B5EF4-FFF2-40B4-BE49-F238E27FC236}">
                <a16:creationId xmlns:a16="http://schemas.microsoft.com/office/drawing/2014/main" id="{C1423CEB-C5CB-B747-8E2B-B851DC741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8815" y="0"/>
            <a:ext cx="4583186" cy="6365363"/>
          </a:xfrm>
          <a:prstGeom prst="rect">
            <a:avLst/>
          </a:prstGeom>
        </p:spPr>
      </p:pic>
    </p:spTree>
    <p:extLst>
      <p:ext uri="{BB962C8B-B14F-4D97-AF65-F5344CB8AC3E}">
        <p14:creationId xmlns:p14="http://schemas.microsoft.com/office/powerpoint/2010/main" val="867176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2A31ACA-4E4D-415C-A285-98FB8BD019C6}"/>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6" name="Slide Number Placeholder 5">
            <a:extLst>
              <a:ext uri="{FF2B5EF4-FFF2-40B4-BE49-F238E27FC236}">
                <a16:creationId xmlns:a16="http://schemas.microsoft.com/office/drawing/2014/main" id="{14E3E613-C54D-4693-B958-8C6711AF4F40}"/>
              </a:ext>
            </a:extLst>
          </p:cNvPr>
          <p:cNvSpPr>
            <a:spLocks noGrp="1"/>
          </p:cNvSpPr>
          <p:nvPr>
            <p:ph type="sldNum" sz="quarter" idx="11"/>
          </p:nvPr>
        </p:nvSpPr>
        <p:spPr/>
        <p:txBody>
          <a:bodyPr/>
          <a:lstStyle/>
          <a:p>
            <a:fld id="{4B73C415-D670-4716-A5EC-CC4D52CA2BAC}" type="slidenum">
              <a:rPr lang="en-US" noProof="0" smtClean="0"/>
              <a:pPr/>
              <a:t>44</a:t>
            </a:fld>
            <a:endParaRPr lang="en-US" noProof="0" dirty="0"/>
          </a:p>
        </p:txBody>
      </p:sp>
      <p:sp>
        <p:nvSpPr>
          <p:cNvPr id="2" name="Title 1">
            <a:extLst>
              <a:ext uri="{FF2B5EF4-FFF2-40B4-BE49-F238E27FC236}">
                <a16:creationId xmlns:a16="http://schemas.microsoft.com/office/drawing/2014/main" id="{5B05E893-AE0E-43C3-9E66-15F8AF6543E3}"/>
              </a:ext>
            </a:extLst>
          </p:cNvPr>
          <p:cNvSpPr>
            <a:spLocks noGrp="1"/>
          </p:cNvSpPr>
          <p:nvPr>
            <p:ph type="title" idx="4294967295"/>
          </p:nvPr>
        </p:nvSpPr>
        <p:spPr>
          <a:xfrm>
            <a:off x="303848" y="310209"/>
            <a:ext cx="11339512" cy="431800"/>
          </a:xfrm>
        </p:spPr>
        <p:txBody>
          <a:bodyPr>
            <a:normAutofit fontScale="90000"/>
          </a:bodyPr>
          <a:lstStyle/>
          <a:p>
            <a:r>
              <a:rPr lang="en-US" dirty="0"/>
              <a:t>Identify Students Completing Work-Based Learning Programs</a:t>
            </a:r>
          </a:p>
        </p:txBody>
      </p:sp>
      <p:sp>
        <p:nvSpPr>
          <p:cNvPr id="8" name="Content Placeholder 2">
            <a:extLst>
              <a:ext uri="{FF2B5EF4-FFF2-40B4-BE49-F238E27FC236}">
                <a16:creationId xmlns:a16="http://schemas.microsoft.com/office/drawing/2014/main" id="{01EED903-D79B-4001-AB41-4080E1981C51}"/>
              </a:ext>
            </a:extLst>
          </p:cNvPr>
          <p:cNvSpPr txBox="1">
            <a:spLocks/>
          </p:cNvSpPr>
          <p:nvPr/>
        </p:nvSpPr>
        <p:spPr>
          <a:xfrm>
            <a:off x="4976288" y="1600200"/>
            <a:ext cx="6932872" cy="4197096"/>
          </a:xfrm>
          <a:prstGeom prst="rect">
            <a:avLst/>
          </a:prstGeom>
        </p:spPr>
        <p:txBody>
          <a:bodyPr>
            <a:norm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Work with case managers to identify SWDs who have completed at least 100 hours of any work-experience program in any grades 9-12 :</a:t>
            </a:r>
          </a:p>
          <a:p>
            <a:pPr lvl="1"/>
            <a:r>
              <a:rPr lang="en-US" dirty="0"/>
              <a:t>Workability</a:t>
            </a:r>
          </a:p>
          <a:p>
            <a:pPr lvl="1"/>
            <a:r>
              <a:rPr lang="en-US" dirty="0"/>
              <a:t>Department of Rehabilitation Student Services</a:t>
            </a:r>
          </a:p>
          <a:p>
            <a:r>
              <a:rPr lang="en-US" dirty="0"/>
              <a:t>Assist your CALPADS Administrator in identifying any courses for SWDs that focus on classroom-based work exploration</a:t>
            </a:r>
          </a:p>
          <a:p>
            <a:r>
              <a:rPr lang="en-US" dirty="0"/>
              <a:t>Ensure these data are entered into the SIS for work-based learning reporting</a:t>
            </a:r>
          </a:p>
          <a:p>
            <a:endParaRPr lang="en-US" dirty="0"/>
          </a:p>
        </p:txBody>
      </p:sp>
      <p:pic>
        <p:nvPicPr>
          <p:cNvPr id="2050" name="Picture 2" descr="Tony Babel GIF">
            <a:extLst>
              <a:ext uri="{FF2B5EF4-FFF2-40B4-BE49-F238E27FC236}">
                <a16:creationId xmlns:a16="http://schemas.microsoft.com/office/drawing/2014/main" id="{02CC3457-CEC7-407A-8F2E-0A8BE94C95B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0000" y="1945864"/>
            <a:ext cx="4324475" cy="324335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566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A0ECBF-502D-42CA-A27A-2FE0628E7F40}"/>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6" name="Slide Number Placeholder 5">
            <a:extLst>
              <a:ext uri="{FF2B5EF4-FFF2-40B4-BE49-F238E27FC236}">
                <a16:creationId xmlns:a16="http://schemas.microsoft.com/office/drawing/2014/main" id="{53CFFF91-76FD-4E9C-81DA-633E71893BC4}"/>
              </a:ext>
            </a:extLst>
          </p:cNvPr>
          <p:cNvSpPr>
            <a:spLocks noGrp="1"/>
          </p:cNvSpPr>
          <p:nvPr>
            <p:ph type="sldNum" sz="quarter" idx="11"/>
          </p:nvPr>
        </p:nvSpPr>
        <p:spPr/>
        <p:txBody>
          <a:bodyPr/>
          <a:lstStyle/>
          <a:p>
            <a:fld id="{F41BBA40-D491-440F-A181-17CBDCE45226}" type="slidenum">
              <a:rPr lang="en-US" smtClean="0"/>
              <a:pPr/>
              <a:t>45</a:t>
            </a:fld>
            <a:endParaRPr lang="en-US" dirty="0"/>
          </a:p>
        </p:txBody>
      </p:sp>
      <p:sp>
        <p:nvSpPr>
          <p:cNvPr id="4" name="Title 3"/>
          <p:cNvSpPr>
            <a:spLocks noGrp="1"/>
          </p:cNvSpPr>
          <p:nvPr>
            <p:ph type="title" idx="4294967295"/>
          </p:nvPr>
        </p:nvSpPr>
        <p:spPr>
          <a:xfrm>
            <a:off x="425449" y="325436"/>
            <a:ext cx="10662853" cy="1176105"/>
          </a:xfrm>
        </p:spPr>
        <p:txBody>
          <a:bodyPr>
            <a:normAutofit/>
          </a:bodyPr>
          <a:lstStyle/>
          <a:p>
            <a:r>
              <a:rPr lang="en-US" dirty="0"/>
              <a:t>How do I verify the DSEA information in CALPADS?</a:t>
            </a:r>
          </a:p>
        </p:txBody>
      </p:sp>
      <p:graphicFrame>
        <p:nvGraphicFramePr>
          <p:cNvPr id="3" name="Content Placeholder 4">
            <a:extLst>
              <a:ext uri="{FF2B5EF4-FFF2-40B4-BE49-F238E27FC236}">
                <a16:creationId xmlns:a16="http://schemas.microsoft.com/office/drawing/2014/main" id="{5C8D12BF-F530-716E-627E-D8F23F76FB8E}"/>
              </a:ext>
            </a:extLst>
          </p:cNvPr>
          <p:cNvGraphicFramePr>
            <a:graphicFrameLocks/>
          </p:cNvGraphicFramePr>
          <p:nvPr>
            <p:extLst>
              <p:ext uri="{D42A27DB-BD31-4B8C-83A1-F6EECF244321}">
                <p14:modId xmlns:p14="http://schemas.microsoft.com/office/powerpoint/2010/main" val="1825354873"/>
              </p:ext>
            </p:extLst>
          </p:nvPr>
        </p:nvGraphicFramePr>
        <p:xfrm>
          <a:off x="646200" y="686403"/>
          <a:ext cx="10515600" cy="3830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3FDEE32D-0A44-196F-499D-775590AD086A}"/>
              </a:ext>
            </a:extLst>
          </p:cNvPr>
          <p:cNvSpPr txBox="1"/>
          <p:nvPr/>
        </p:nvSpPr>
        <p:spPr>
          <a:xfrm>
            <a:off x="737616" y="4583880"/>
            <a:ext cx="10515600"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Definition of DSEA:  </a:t>
            </a:r>
            <a:r>
              <a:rPr lang="en-US" dirty="0">
                <a:latin typeface="Arial" panose="020B0604020202020204" pitchFamily="34" charset="0"/>
                <a:cs typeface="Arial" panose="020B0604020202020204" pitchFamily="34" charset="0"/>
                <a:hlinkClick r:id="rId8"/>
              </a:rPr>
              <a:t>https://documentation.calpads.org/Glossary/CASEMIS/DSEA/</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CALPADS User Manual:  </a:t>
            </a:r>
            <a:r>
              <a:rPr lang="en-US" dirty="0">
                <a:latin typeface="Arial" panose="020B0604020202020204" pitchFamily="34" charset="0"/>
                <a:cs typeface="Arial" panose="020B0604020202020204" pitchFamily="34" charset="0"/>
                <a:hlinkClick r:id="rId9"/>
              </a:rPr>
              <a:t>https://documentation.calpads.org/Extracts/DSEAExtract/#district-of-special-education-accountability-dsea-extract</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933059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CA70EF-712F-660C-0BC1-519C1B32D829}"/>
              </a:ext>
            </a:extLst>
          </p:cNvPr>
          <p:cNvPicPr>
            <a:picLocks noChangeAspect="1"/>
          </p:cNvPicPr>
          <p:nvPr/>
        </p:nvPicPr>
        <p:blipFill rotWithShape="1">
          <a:blip r:embed="rId3">
            <a:extLst>
              <a:ext uri="{28A0092B-C50C-407E-A947-70E740481C1C}">
                <a14:useLocalDpi xmlns:a14="http://schemas.microsoft.com/office/drawing/2010/main" val="0"/>
              </a:ext>
            </a:extLst>
          </a:blip>
          <a:srcRect r="13036"/>
          <a:stretch/>
        </p:blipFill>
        <p:spPr>
          <a:xfrm>
            <a:off x="9211056" y="792624"/>
            <a:ext cx="2980944" cy="5471016"/>
          </a:xfrm>
          <a:prstGeom prst="rect">
            <a:avLst/>
          </a:prstGeom>
        </p:spPr>
      </p:pic>
      <p:sp>
        <p:nvSpPr>
          <p:cNvPr id="2" name="Footer Placeholder 1">
            <a:extLst>
              <a:ext uri="{FF2B5EF4-FFF2-40B4-BE49-F238E27FC236}">
                <a16:creationId xmlns:a16="http://schemas.microsoft.com/office/drawing/2014/main" id="{36A0ECBF-502D-42CA-A27A-2FE0628E7F40}"/>
              </a:ext>
            </a:extLst>
          </p:cNvPr>
          <p:cNvSpPr>
            <a:spLocks noGrp="1"/>
          </p:cNvSpPr>
          <p:nvPr>
            <p:ph type="ftr" sz="quarter" idx="10"/>
          </p:nvPr>
        </p:nvSpPr>
        <p:spPr/>
        <p:txBody>
          <a:bodyPr/>
          <a:lstStyle/>
          <a:p>
            <a:r>
              <a:rPr lang="en-US"/>
              <a:t>EOY - Advanced Reporting and Certification v1.1 May 1, 2024</a:t>
            </a:r>
            <a:endParaRPr lang="en-US" dirty="0"/>
          </a:p>
        </p:txBody>
      </p:sp>
      <p:sp>
        <p:nvSpPr>
          <p:cNvPr id="6" name="Slide Number Placeholder 5">
            <a:extLst>
              <a:ext uri="{FF2B5EF4-FFF2-40B4-BE49-F238E27FC236}">
                <a16:creationId xmlns:a16="http://schemas.microsoft.com/office/drawing/2014/main" id="{53CFFF91-76FD-4E9C-81DA-633E71893BC4}"/>
              </a:ext>
            </a:extLst>
          </p:cNvPr>
          <p:cNvSpPr>
            <a:spLocks noGrp="1"/>
          </p:cNvSpPr>
          <p:nvPr>
            <p:ph type="sldNum" sz="quarter" idx="11"/>
          </p:nvPr>
        </p:nvSpPr>
        <p:spPr/>
        <p:txBody>
          <a:bodyPr/>
          <a:lstStyle/>
          <a:p>
            <a:fld id="{F41BBA40-D491-440F-A181-17CBDCE45226}" type="slidenum">
              <a:rPr lang="en-US" smtClean="0"/>
              <a:pPr/>
              <a:t>46</a:t>
            </a:fld>
            <a:endParaRPr lang="en-US" dirty="0"/>
          </a:p>
        </p:txBody>
      </p:sp>
      <p:sp>
        <p:nvSpPr>
          <p:cNvPr id="4" name="Title 3"/>
          <p:cNvSpPr>
            <a:spLocks noGrp="1"/>
          </p:cNvSpPr>
          <p:nvPr>
            <p:ph type="title" idx="4294967295"/>
          </p:nvPr>
        </p:nvSpPr>
        <p:spPr>
          <a:xfrm>
            <a:off x="434594" y="325436"/>
            <a:ext cx="10986262" cy="1108727"/>
          </a:xfrm>
        </p:spPr>
        <p:txBody>
          <a:bodyPr>
            <a:normAutofit/>
          </a:bodyPr>
          <a:lstStyle/>
          <a:p>
            <a:r>
              <a:rPr lang="en-US" dirty="0"/>
              <a:t>Review the CALPADS DSEA Accountability Extract</a:t>
            </a:r>
          </a:p>
        </p:txBody>
      </p:sp>
      <p:sp>
        <p:nvSpPr>
          <p:cNvPr id="5" name="Content Placeholder 4"/>
          <p:cNvSpPr>
            <a:spLocks noGrp="1"/>
          </p:cNvSpPr>
          <p:nvPr>
            <p:ph idx="4294967295"/>
          </p:nvPr>
        </p:nvSpPr>
        <p:spPr>
          <a:xfrm>
            <a:off x="311473" y="1362456"/>
            <a:ext cx="8128439" cy="4901184"/>
          </a:xfrm>
        </p:spPr>
        <p:txBody>
          <a:bodyPr>
            <a:normAutofit/>
          </a:bodyPr>
          <a:lstStyle/>
          <a:p>
            <a:r>
              <a:rPr lang="en-US" sz="2000" dirty="0"/>
              <a:t>Verify your LEA is correctly SENDING accountability to another LEA</a:t>
            </a:r>
          </a:p>
          <a:p>
            <a:pPr lvl="1"/>
            <a:r>
              <a:rPr lang="en-US" sz="1800" dirty="0"/>
              <a:t>If not, modify this in the student’s PLAN record</a:t>
            </a:r>
          </a:p>
          <a:p>
            <a:r>
              <a:rPr lang="en-US" sz="2000" dirty="0"/>
              <a:t>If you are RECEIVING accountability for a student, verify that your district is the DSEA</a:t>
            </a:r>
          </a:p>
          <a:p>
            <a:pPr lvl="1"/>
            <a:r>
              <a:rPr lang="en-US" sz="1800" dirty="0"/>
              <a:t>If not, contact the Reporting LEA and ask that they correct the record</a:t>
            </a:r>
          </a:p>
          <a:p>
            <a:r>
              <a:rPr lang="en-US" sz="2000" dirty="0"/>
              <a:t>Verify that your LEA is accountable for all SSIDs in this extract</a:t>
            </a:r>
          </a:p>
          <a:p>
            <a:pPr lvl="1"/>
            <a:r>
              <a:rPr lang="en-US" sz="1800" dirty="0"/>
              <a:t>If not, contact the Reporting LEA and ask them to modify the DSEA in the PLAN record</a:t>
            </a:r>
          </a:p>
          <a:p>
            <a:r>
              <a:rPr lang="en-US" sz="2000" dirty="0"/>
              <a:t>Work with your group to find the kids your LEA is accountable for!</a:t>
            </a:r>
          </a:p>
          <a:p>
            <a:endParaRPr lang="en-US" dirty="0"/>
          </a:p>
        </p:txBody>
      </p:sp>
    </p:spTree>
    <p:extLst>
      <p:ext uri="{BB962C8B-B14F-4D97-AF65-F5344CB8AC3E}">
        <p14:creationId xmlns:p14="http://schemas.microsoft.com/office/powerpoint/2010/main" val="1526231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9159" y="0"/>
            <a:ext cx="11732841" cy="6365363"/>
          </a:xfrm>
          <a:prstGeom prst="rect">
            <a:avLst/>
          </a:prstGeom>
          <a:gradFill>
            <a:gsLst>
              <a:gs pos="70000">
                <a:schemeClr val="bg1">
                  <a:lumMod val="90000"/>
                  <a:alpha val="7000"/>
                </a:schemeClr>
              </a:gs>
              <a:gs pos="10000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FD7C62"/>
                </a:solidFill>
              </a:rPr>
              <a:t>CHANGES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Discuss changes for EOY 1-4</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Research">
            <a:extLst>
              <a:ext uri="{FF2B5EF4-FFF2-40B4-BE49-F238E27FC236}">
                <a16:creationId xmlns:a16="http://schemas.microsoft.com/office/drawing/2014/main" id="{5A17BF87-87BC-44A3-A7BF-DD96D6F59B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68102" y="3956306"/>
            <a:ext cx="914400" cy="914400"/>
          </a:xfrm>
          <a:prstGeom prst="rect">
            <a:avLst/>
          </a:prstGeom>
        </p:spPr>
      </p:pic>
    </p:spTree>
    <p:extLst>
      <p:ext uri="{BB962C8B-B14F-4D97-AF65-F5344CB8AC3E}">
        <p14:creationId xmlns:p14="http://schemas.microsoft.com/office/powerpoint/2010/main" val="231935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3366"/>
                </a:solidFill>
              </a:rPr>
              <a:t>EOY - Advanced Reporting and Certification v1.1 May 1, 2024</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48</a:t>
            </a:fld>
            <a:endParaRPr lang="en-US" dirty="0">
              <a:solidFill>
                <a:srgbClr val="003366"/>
              </a:solidFill>
            </a:endParaRPr>
          </a:p>
        </p:txBody>
      </p:sp>
      <p:sp>
        <p:nvSpPr>
          <p:cNvPr id="2" name="Title 1"/>
          <p:cNvSpPr>
            <a:spLocks noGrp="1"/>
          </p:cNvSpPr>
          <p:nvPr>
            <p:ph type="title" idx="4294967295"/>
          </p:nvPr>
        </p:nvSpPr>
        <p:spPr>
          <a:xfrm>
            <a:off x="432487" y="248412"/>
            <a:ext cx="11339513" cy="431800"/>
          </a:xfrm>
        </p:spPr>
        <p:txBody>
          <a:bodyPr>
            <a:normAutofit fontScale="90000"/>
          </a:bodyPr>
          <a:lstStyle/>
          <a:p>
            <a:r>
              <a:rPr lang="en-US" dirty="0"/>
              <a:t>2023-24 – EOY Document Changes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188094169"/>
              </p:ext>
            </p:extLst>
          </p:nvPr>
        </p:nvGraphicFramePr>
        <p:xfrm>
          <a:off x="432000" y="1010930"/>
          <a:ext cx="11340000" cy="4596240"/>
        </p:xfrm>
        <a:graphic>
          <a:graphicData uri="http://schemas.openxmlformats.org/drawingml/2006/table">
            <a:tbl>
              <a:tblPr firstRow="1" bandRow="1">
                <a:tableStyleId>{BC89EF96-8CEA-46FF-86C4-4CE0E7609802}</a:tableStyleId>
              </a:tblPr>
              <a:tblGrid>
                <a:gridCol w="2280726">
                  <a:extLst>
                    <a:ext uri="{9D8B030D-6E8A-4147-A177-3AD203B41FA5}">
                      <a16:colId xmlns:a16="http://schemas.microsoft.com/office/drawing/2014/main" val="20000"/>
                    </a:ext>
                  </a:extLst>
                </a:gridCol>
                <a:gridCol w="9059274">
                  <a:extLst>
                    <a:ext uri="{9D8B030D-6E8A-4147-A177-3AD203B41FA5}">
                      <a16:colId xmlns:a16="http://schemas.microsoft.com/office/drawing/2014/main" val="20001"/>
                    </a:ext>
                  </a:extLst>
                </a:gridCol>
              </a:tblGrid>
              <a:tr h="710014">
                <a:tc>
                  <a:txBody>
                    <a:bodyPr/>
                    <a:lstStyle/>
                    <a:p>
                      <a:pPr algn="ctr"/>
                      <a:r>
                        <a:rPr lang="en-US" dirty="0">
                          <a:solidFill>
                            <a:schemeClr val="bg1"/>
                          </a:solidFill>
                        </a:rPr>
                        <a:t>Functionality</a:t>
                      </a:r>
                    </a:p>
                  </a:txBody>
                  <a:tcPr>
                    <a:solidFill>
                      <a:srgbClr val="FD7C62"/>
                    </a:solidFill>
                  </a:tcPr>
                </a:tc>
                <a:tc>
                  <a:txBody>
                    <a:bodyPr/>
                    <a:lstStyle/>
                    <a:p>
                      <a:pPr algn="ctr"/>
                      <a:r>
                        <a:rPr lang="en-US" dirty="0">
                          <a:solidFill>
                            <a:schemeClr val="bg1"/>
                          </a:solidFill>
                        </a:rPr>
                        <a:t>Change</a:t>
                      </a:r>
                    </a:p>
                  </a:txBody>
                  <a:tcPr>
                    <a:solidFill>
                      <a:srgbClr val="FD7C62"/>
                    </a:solidFill>
                  </a:tcPr>
                </a:tc>
                <a:extLst>
                  <a:ext uri="{0D108BD9-81ED-4DB2-BD59-A6C34878D82A}">
                    <a16:rowId xmlns:a16="http://schemas.microsoft.com/office/drawing/2014/main" val="10000"/>
                  </a:ext>
                </a:extLst>
              </a:tr>
              <a:tr h="3886226">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dirty="0"/>
                        <a:t>Code Sets</a:t>
                      </a:r>
                    </a:p>
                  </a:txBody>
                  <a:tcPr anchor="ctr"/>
                </a:tc>
                <a:tc>
                  <a:txBody>
                    <a:bodyPr/>
                    <a:lstStyle/>
                    <a:p>
                      <a:r>
                        <a:rPr lang="en-US" b="1" dirty="0">
                          <a:solidFill>
                            <a:srgbClr val="FF735D"/>
                          </a:solidFill>
                        </a:rPr>
                        <a:t>New -</a:t>
                      </a:r>
                    </a:p>
                    <a:p>
                      <a:pPr marL="285750" indent="-285750">
                        <a:buFont typeface="Arial" panose="020B0604020202020204" pitchFamily="34" charset="0"/>
                        <a:buChar char="•"/>
                      </a:pPr>
                      <a:r>
                        <a:rPr lang="en-US" b="0" dirty="0">
                          <a:solidFill>
                            <a:schemeClr val="tx1"/>
                          </a:solidFill>
                        </a:rPr>
                        <a:t>Internship Employer Performance Evaluation Code Set code</a:t>
                      </a:r>
                    </a:p>
                    <a:p>
                      <a:pPr marL="742950" lvl="1" indent="-285750">
                        <a:buFont typeface="Wingdings" pitchFamily="2" charset="2"/>
                        <a:buChar char="§"/>
                      </a:pPr>
                      <a:r>
                        <a:rPr lang="en-US" b="1" dirty="0">
                          <a:solidFill>
                            <a:schemeClr val="tx1"/>
                          </a:solidFill>
                        </a:rPr>
                        <a:t>5</a:t>
                      </a:r>
                      <a:r>
                        <a:rPr lang="en-US" b="0" dirty="0">
                          <a:solidFill>
                            <a:schemeClr val="tx1"/>
                          </a:solidFill>
                        </a:rPr>
                        <a:t> - Not Provided by Employer  </a:t>
                      </a:r>
                    </a:p>
                    <a:p>
                      <a:pPr marL="742950" lvl="1" indent="-285750">
                        <a:buFont typeface="Wingdings" pitchFamily="2" charset="2"/>
                        <a:buChar char="§"/>
                      </a:pPr>
                      <a:endParaRPr lang="en-US"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baseline="0" dirty="0">
                          <a:solidFill>
                            <a:srgbClr val="FF735D"/>
                          </a:solidFill>
                        </a:rPr>
                        <a:t>Modified –</a:t>
                      </a:r>
                    </a:p>
                    <a:p>
                      <a:pPr marL="285750" indent="-285750">
                        <a:buFont typeface="Arial" panose="020B0604020202020204" pitchFamily="34" charset="0"/>
                        <a:buChar char="•"/>
                      </a:pPr>
                      <a:r>
                        <a:rPr lang="en-US" b="1" dirty="0">
                          <a:solidFill>
                            <a:schemeClr val="tx1"/>
                          </a:solidFill>
                        </a:rPr>
                        <a:t>330</a:t>
                      </a:r>
                      <a:r>
                        <a:rPr lang="en-US" b="0" dirty="0">
                          <a:solidFill>
                            <a:schemeClr val="tx1"/>
                          </a:solidFill>
                        </a:rPr>
                        <a:t> - School Completion Status Code name and definition updated to </a:t>
                      </a:r>
                      <a:r>
                        <a:rPr lang="en-US" sz="1800" b="1" i="0" dirty="0"/>
                        <a:t>Received a CA Certificate of Proficiency (and no standard HS diploma)</a:t>
                      </a:r>
                      <a:r>
                        <a:rPr lang="en-US" sz="1800" i="1" dirty="0"/>
                        <a:t> </a:t>
                      </a:r>
                    </a:p>
                    <a:p>
                      <a:pPr marL="285750" indent="-285750">
                        <a:buFont typeface="Arial" panose="020B0604020202020204" pitchFamily="34" charset="0"/>
                        <a:buChar char="•"/>
                      </a:pPr>
                      <a:r>
                        <a:rPr lang="en-US" sz="1800" b="0" i="0" dirty="0">
                          <a:solidFill>
                            <a:schemeClr val="tx1"/>
                          </a:solidFill>
                        </a:rPr>
                        <a:t>Education Program code </a:t>
                      </a:r>
                      <a:r>
                        <a:rPr lang="en-US" sz="1800" b="1" i="0" dirty="0">
                          <a:solidFill>
                            <a:schemeClr val="tx1"/>
                          </a:solidFill>
                        </a:rPr>
                        <a:t>names updated</a:t>
                      </a:r>
                      <a:r>
                        <a:rPr lang="en-US" sz="1800" b="0" i="0" dirty="0">
                          <a:solidFill>
                            <a:schemeClr val="tx1"/>
                          </a:solidFill>
                        </a:rPr>
                        <a:t>:</a:t>
                      </a:r>
                    </a:p>
                    <a:p>
                      <a:pPr marL="285750" indent="-285750">
                        <a:buFont typeface="Arial" panose="020B0604020202020204" pitchFamily="34" charset="0"/>
                        <a:buChar char="•"/>
                      </a:pPr>
                      <a:endParaRPr lang="en-US" sz="1800" b="0" i="0" dirty="0">
                        <a:solidFill>
                          <a:schemeClr val="tx1"/>
                        </a:solidFill>
                      </a:endParaRPr>
                    </a:p>
                    <a:p>
                      <a:pPr marL="742950" lvl="1" indent="-285750">
                        <a:buFont typeface="Arial" panose="020B0604020202020204" pitchFamily="34" charset="0"/>
                        <a:buChar char="•"/>
                      </a:pPr>
                      <a:r>
                        <a:rPr lang="en-US" sz="1400" b="1" i="0" kern="1200" dirty="0">
                          <a:solidFill>
                            <a:schemeClr val="tx1"/>
                          </a:solidFill>
                          <a:effectLst/>
                          <a:latin typeface="+mn-lt"/>
                          <a:ea typeface="+mn-ea"/>
                          <a:cs typeface="+mn-cs"/>
                        </a:rPr>
                        <a:t>121</a:t>
                      </a:r>
                      <a:r>
                        <a:rPr lang="en-US" sz="1400" b="0" i="0" kern="1200" dirty="0">
                          <a:solidFill>
                            <a:schemeClr val="tx1"/>
                          </a:solidFill>
                          <a:effectLst/>
                          <a:latin typeface="+mn-lt"/>
                          <a:ea typeface="+mn-ea"/>
                          <a:cs typeface="+mn-cs"/>
                        </a:rPr>
                        <a:t>: NCLB Title I Part A Basic School-wide -&gt; </a:t>
                      </a:r>
                      <a:r>
                        <a:rPr lang="en-US" sz="1400" b="1" i="0" kern="1200" dirty="0">
                          <a:solidFill>
                            <a:schemeClr val="tx1"/>
                          </a:solidFill>
                          <a:effectLst/>
                          <a:latin typeface="+mn-lt"/>
                          <a:ea typeface="+mn-ea"/>
                          <a:cs typeface="+mn-cs"/>
                        </a:rPr>
                        <a:t>Title I Part A Basic School-wide</a:t>
                      </a:r>
                      <a:r>
                        <a:rPr lang="en-US" sz="1400" b="0" i="0" kern="1200" dirty="0">
                          <a:solidFill>
                            <a:schemeClr val="tx1"/>
                          </a:solidFill>
                          <a:effectLst/>
                          <a:latin typeface="+mn-lt"/>
                          <a:ea typeface="+mn-ea"/>
                          <a:cs typeface="+mn-cs"/>
                        </a:rPr>
                        <a:t> </a:t>
                      </a:r>
                    </a:p>
                    <a:p>
                      <a:pPr marL="742950" lvl="1" indent="-285750">
                        <a:buFont typeface="Arial" panose="020B0604020202020204" pitchFamily="34" charset="0"/>
                        <a:buChar char="•"/>
                      </a:pPr>
                      <a:r>
                        <a:rPr lang="en-US" sz="1400" b="1" i="0" kern="1200" dirty="0">
                          <a:solidFill>
                            <a:schemeClr val="tx1"/>
                          </a:solidFill>
                          <a:effectLst/>
                          <a:latin typeface="+mn-lt"/>
                          <a:ea typeface="+mn-ea"/>
                          <a:cs typeface="+mn-cs"/>
                        </a:rPr>
                        <a:t>122</a:t>
                      </a:r>
                      <a:r>
                        <a:rPr lang="en-US" sz="1400" b="0" i="0" kern="1200" dirty="0">
                          <a:solidFill>
                            <a:schemeClr val="tx1"/>
                          </a:solidFill>
                          <a:effectLst/>
                          <a:latin typeface="+mn-lt"/>
                          <a:ea typeface="+mn-ea"/>
                          <a:cs typeface="+mn-cs"/>
                        </a:rPr>
                        <a:t>: NCLB Title I Part A Basic Targeted -&gt; </a:t>
                      </a:r>
                      <a:r>
                        <a:rPr lang="en-US" sz="1400" b="1" i="0" kern="1200" dirty="0">
                          <a:solidFill>
                            <a:schemeClr val="tx1"/>
                          </a:solidFill>
                          <a:effectLst/>
                          <a:latin typeface="+mn-lt"/>
                          <a:ea typeface="+mn-ea"/>
                          <a:cs typeface="+mn-cs"/>
                        </a:rPr>
                        <a:t>Title I Part A Basic Targeted</a:t>
                      </a:r>
                    </a:p>
                    <a:p>
                      <a:pPr marL="742950" lvl="1" indent="-285750">
                        <a:buFont typeface="Arial" panose="020B0604020202020204" pitchFamily="34" charset="0"/>
                        <a:buChar char="•"/>
                      </a:pPr>
                      <a:r>
                        <a:rPr lang="en-US" sz="1400" b="1" i="0" kern="1200" dirty="0">
                          <a:solidFill>
                            <a:schemeClr val="tx1"/>
                          </a:solidFill>
                          <a:effectLst/>
                          <a:latin typeface="+mn-lt"/>
                          <a:ea typeface="+mn-ea"/>
                          <a:cs typeface="+mn-cs"/>
                        </a:rPr>
                        <a:t>174</a:t>
                      </a:r>
                      <a:r>
                        <a:rPr lang="en-US" sz="1400" b="0" i="0" kern="1200" dirty="0">
                          <a:solidFill>
                            <a:schemeClr val="tx1"/>
                          </a:solidFill>
                          <a:effectLst/>
                          <a:latin typeface="+mn-lt"/>
                          <a:ea typeface="+mn-ea"/>
                          <a:cs typeface="+mn-cs"/>
                        </a:rPr>
                        <a:t>: NCLB Title I Part A Neglected -&gt; </a:t>
                      </a:r>
                      <a:r>
                        <a:rPr lang="en-US" sz="1400" b="1" i="0" kern="1200" dirty="0">
                          <a:solidFill>
                            <a:schemeClr val="tx1"/>
                          </a:solidFill>
                          <a:effectLst/>
                          <a:latin typeface="+mn-lt"/>
                          <a:ea typeface="+mn-ea"/>
                          <a:cs typeface="+mn-cs"/>
                        </a:rPr>
                        <a:t>Title I Part A Neglected</a:t>
                      </a:r>
                    </a:p>
                    <a:p>
                      <a:pPr marL="742950" lvl="1" indent="-285750">
                        <a:buFont typeface="Arial" panose="020B0604020202020204" pitchFamily="34" charset="0"/>
                        <a:buChar char="•"/>
                      </a:pPr>
                      <a:endParaRPr lang="en-US" sz="1400" b="1" i="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481757251"/>
                  </a:ext>
                </a:extLst>
              </a:tr>
            </a:tbl>
          </a:graphicData>
        </a:graphic>
      </p:graphicFrame>
    </p:spTree>
    <p:extLst>
      <p:ext uri="{BB962C8B-B14F-4D97-AF65-F5344CB8AC3E}">
        <p14:creationId xmlns:p14="http://schemas.microsoft.com/office/powerpoint/2010/main" val="1870466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3366"/>
                </a:solidFill>
              </a:rPr>
              <a:t>EOY - Advanced Reporting and Certification v1.1 May 1, 2024</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49</a:t>
            </a:fld>
            <a:endParaRPr lang="en-US" dirty="0">
              <a:solidFill>
                <a:srgbClr val="003366"/>
              </a:solidFill>
            </a:endParaRPr>
          </a:p>
        </p:txBody>
      </p:sp>
      <p:sp>
        <p:nvSpPr>
          <p:cNvPr id="2" name="Title 1"/>
          <p:cNvSpPr>
            <a:spLocks noGrp="1"/>
          </p:cNvSpPr>
          <p:nvPr>
            <p:ph type="title" idx="4294967295"/>
          </p:nvPr>
        </p:nvSpPr>
        <p:spPr>
          <a:xfrm>
            <a:off x="432487" y="248412"/>
            <a:ext cx="11339513" cy="431800"/>
          </a:xfrm>
        </p:spPr>
        <p:txBody>
          <a:bodyPr>
            <a:normAutofit fontScale="90000"/>
          </a:bodyPr>
          <a:lstStyle/>
          <a:p>
            <a:r>
              <a:rPr lang="en-US" dirty="0"/>
              <a:t>2023-24 – EOY Document Changes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777051725"/>
              </p:ext>
            </p:extLst>
          </p:nvPr>
        </p:nvGraphicFramePr>
        <p:xfrm>
          <a:off x="302604" y="749673"/>
          <a:ext cx="11469396" cy="5520633"/>
        </p:xfrm>
        <a:graphic>
          <a:graphicData uri="http://schemas.openxmlformats.org/drawingml/2006/table">
            <a:tbl>
              <a:tblPr firstRow="1" bandRow="1">
                <a:tableStyleId>{BC89EF96-8CEA-46FF-86C4-4CE0E7609802}</a:tableStyleId>
              </a:tblPr>
              <a:tblGrid>
                <a:gridCol w="2306750">
                  <a:extLst>
                    <a:ext uri="{9D8B030D-6E8A-4147-A177-3AD203B41FA5}">
                      <a16:colId xmlns:a16="http://schemas.microsoft.com/office/drawing/2014/main" val="20000"/>
                    </a:ext>
                  </a:extLst>
                </a:gridCol>
                <a:gridCol w="9162646">
                  <a:extLst>
                    <a:ext uri="{9D8B030D-6E8A-4147-A177-3AD203B41FA5}">
                      <a16:colId xmlns:a16="http://schemas.microsoft.com/office/drawing/2014/main" val="20001"/>
                    </a:ext>
                  </a:extLst>
                </a:gridCol>
              </a:tblGrid>
              <a:tr h="609240">
                <a:tc>
                  <a:txBody>
                    <a:bodyPr/>
                    <a:lstStyle/>
                    <a:p>
                      <a:pPr algn="ctr"/>
                      <a:r>
                        <a:rPr lang="en-US" dirty="0">
                          <a:solidFill>
                            <a:schemeClr val="bg1"/>
                          </a:solidFill>
                        </a:rPr>
                        <a:t>Functionality</a:t>
                      </a:r>
                    </a:p>
                  </a:txBody>
                  <a:tcPr>
                    <a:solidFill>
                      <a:srgbClr val="FD7C62"/>
                    </a:solidFill>
                  </a:tcPr>
                </a:tc>
                <a:tc>
                  <a:txBody>
                    <a:bodyPr/>
                    <a:lstStyle/>
                    <a:p>
                      <a:pPr algn="ctr"/>
                      <a:r>
                        <a:rPr lang="en-US" dirty="0">
                          <a:solidFill>
                            <a:schemeClr val="bg1"/>
                          </a:solidFill>
                        </a:rPr>
                        <a:t>Change</a:t>
                      </a:r>
                    </a:p>
                  </a:txBody>
                  <a:tcPr>
                    <a:solidFill>
                      <a:srgbClr val="FD7C62"/>
                    </a:solidFill>
                  </a:tcPr>
                </a:tc>
                <a:extLst>
                  <a:ext uri="{0D108BD9-81ED-4DB2-BD59-A6C34878D82A}">
                    <a16:rowId xmlns:a16="http://schemas.microsoft.com/office/drawing/2014/main" val="10000"/>
                  </a:ext>
                </a:extLst>
              </a:tr>
              <a:tr h="3381176">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dirty="0"/>
                        <a:t>UI &amp; System</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b="1" baseline="0" dirty="0">
                          <a:solidFill>
                            <a:srgbClr val="FF735D"/>
                          </a:solidFill>
                        </a:rPr>
                        <a:t>Modified –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0" baseline="0" dirty="0"/>
                        <a:t>Certification Detail Page - Revision Default Status - “</a:t>
                      </a:r>
                      <a:r>
                        <a:rPr lang="en-US" sz="1600" b="1" baseline="0" dirty="0"/>
                        <a:t>Revised Uncertified</a:t>
                      </a:r>
                      <a:r>
                        <a:rPr lang="en-US" sz="1600" b="0" baseline="0" dirty="0"/>
                        <a:t>” when LEA/SELPA Disapproves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0" baseline="0" dirty="0"/>
                        <a:t>View Submission Page - Filter </a:t>
                      </a:r>
                      <a:r>
                        <a:rPr lang="en-US" sz="1600" b="1" baseline="0" dirty="0"/>
                        <a:t>defaults to current user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0" baseline="0" dirty="0"/>
                        <a:t>Student Details Page will now:</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0" baseline="0" dirty="0"/>
                        <a:t>Display the </a:t>
                      </a:r>
                      <a:r>
                        <a:rPr lang="en-US" sz="1600" b="1" baseline="0" dirty="0"/>
                        <a:t>SINC/SOFF/SIRS data in separate containers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baseline="0" dirty="0"/>
                        <a:t>Show Orphan records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1" baseline="0" dirty="0"/>
                        <a:t>CLOSED Schools </a:t>
                      </a:r>
                      <a:r>
                        <a:rPr lang="en-US" sz="1600" b="0" baseline="0" dirty="0"/>
                        <a:t>- will be denoted with </a:t>
                      </a:r>
                      <a:r>
                        <a:rPr lang="en-US" sz="1600" b="1" baseline="0" dirty="0"/>
                        <a:t>asterisk</a:t>
                      </a:r>
                      <a:r>
                        <a:rPr lang="en-US" sz="1600" b="0" baseline="0" dirty="0"/>
                        <a:t> in school dropdown selection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0" baseline="0" dirty="0"/>
                        <a:t>SELA - OM form will have Kendo Component in Primary Language Dropdown Filter to </a:t>
                      </a:r>
                      <a:r>
                        <a:rPr lang="en-US" sz="1600" b="1" baseline="0" dirty="0"/>
                        <a:t>Allow for Searches/Filters</a:t>
                      </a:r>
                    </a:p>
                  </a:txBody>
                  <a:tcPr anchor="ctr"/>
                </a:tc>
                <a:extLst>
                  <a:ext uri="{0D108BD9-81ED-4DB2-BD59-A6C34878D82A}">
                    <a16:rowId xmlns:a16="http://schemas.microsoft.com/office/drawing/2014/main" val="3636375504"/>
                  </a:ext>
                </a:extLst>
              </a:tr>
              <a:tr h="1212137">
                <a:tc>
                  <a:txBody>
                    <a:bodyPr/>
                    <a:lstStyle/>
                    <a:p>
                      <a:pPr marL="0" marR="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dirty="0"/>
                        <a:t>Help Resources</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baseline="0" dirty="0">
                          <a:solidFill>
                            <a:srgbClr val="FF735D"/>
                          </a:solidFill>
                        </a:rPr>
                        <a:t>Modified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baseline="0" dirty="0">
                        <a:solidFill>
                          <a:srgbClr val="FF735D"/>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a:t>User manual and reference documents updated to include new EOY related content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a:solidFill>
                            <a:srgbClr val="FF0000"/>
                          </a:solidFill>
                        </a:rPr>
                        <a:t>EOY Roadmap </a:t>
                      </a:r>
                      <a:r>
                        <a:rPr lang="en-US" sz="1600" b="0" baseline="0" dirty="0">
                          <a:solidFill>
                            <a:schemeClr val="tx1"/>
                          </a:solidFill>
                        </a:rPr>
                        <a:t>- </a:t>
                      </a:r>
                      <a:r>
                        <a:rPr lang="en-US" sz="1600" b="0" baseline="0" dirty="0">
                          <a:solidFill>
                            <a:schemeClr val="tx1"/>
                          </a:solidFill>
                          <a:hlinkClick r:id="rId3"/>
                        </a:rPr>
                        <a:t>https://documentation.calpads.org/Training/EOYReportingRoadmap/</a:t>
                      </a:r>
                      <a:r>
                        <a:rPr lang="en-US" sz="1600" b="0" baseline="0" dirty="0">
                          <a:solidFill>
                            <a:schemeClr val="tx1"/>
                          </a:solidFill>
                        </a:rPr>
                        <a:t> </a:t>
                      </a:r>
                    </a:p>
                  </a:txBody>
                  <a:tcPr anchor="ctr"/>
                </a:tc>
                <a:extLst>
                  <a:ext uri="{0D108BD9-81ED-4DB2-BD59-A6C34878D82A}">
                    <a16:rowId xmlns:a16="http://schemas.microsoft.com/office/drawing/2014/main" val="2321027381"/>
                  </a:ext>
                </a:extLst>
              </a:tr>
            </a:tbl>
          </a:graphicData>
        </a:graphic>
      </p:graphicFrame>
    </p:spTree>
    <p:extLst>
      <p:ext uri="{BB962C8B-B14F-4D97-AF65-F5344CB8AC3E}">
        <p14:creationId xmlns:p14="http://schemas.microsoft.com/office/powerpoint/2010/main" val="1106346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23" name="Picture Placeholder 22">
            <a:extLst>
              <a:ext uri="{FF2B5EF4-FFF2-40B4-BE49-F238E27FC236}">
                <a16:creationId xmlns:a16="http://schemas.microsoft.com/office/drawing/2014/main" id="{426FC4D8-6BA6-6D41-B343-8824F93343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 r="102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5930598" y="4946955"/>
            <a:ext cx="2138655" cy="360000"/>
          </a:xfrm>
        </p:spPr>
        <p:txBody>
          <a:bodyPr/>
          <a:lstStyle/>
          <a:p>
            <a:r>
              <a:rPr lang="en-US" sz="1400" dirty="0">
                <a:solidFill>
                  <a:schemeClr val="tx1">
                    <a:lumMod val="75000"/>
                    <a:lumOff val="25000"/>
                  </a:schemeClr>
                </a:solidFill>
              </a:rPr>
              <a:t>Certification Review</a:t>
            </a: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4"/>
          </p:nvPr>
        </p:nvSpPr>
        <p:spPr>
          <a:xfrm>
            <a:off x="8069253" y="4946955"/>
            <a:ext cx="2012655" cy="360000"/>
          </a:xfrm>
        </p:spPr>
        <p:txBody>
          <a:bodyPr/>
          <a:lstStyle/>
          <a:p>
            <a:r>
              <a:rPr lang="en-US" dirty="0"/>
              <a:t>Common Problems</a:t>
            </a:r>
            <a:endParaRPr lang="en-US"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5"/>
          </p:nvPr>
        </p:nvSpPr>
        <p:spPr>
          <a:xfrm>
            <a:off x="6999926" y="2020510"/>
            <a:ext cx="1800000" cy="360000"/>
          </a:xfrm>
        </p:spPr>
        <p:txBody>
          <a:bodyPr/>
          <a:lstStyle/>
          <a:p>
            <a:r>
              <a:rPr lang="en-US" sz="1400" dirty="0">
                <a:solidFill>
                  <a:schemeClr val="tx1">
                    <a:lumMod val="75000"/>
                    <a:lumOff val="25000"/>
                  </a:schemeClr>
                </a:solidFill>
              </a:rPr>
              <a:t>EOY 1-4</a:t>
            </a:r>
            <a:r>
              <a:rPr lang="en-US" dirty="0">
                <a:solidFill>
                  <a:schemeClr val="tx1">
                    <a:lumMod val="75000"/>
                    <a:lumOff val="25000"/>
                  </a:schemeClr>
                </a:solidFill>
              </a:rPr>
              <a:t> </a:t>
            </a:r>
            <a:r>
              <a:rPr lang="en-US" sz="1400" dirty="0">
                <a:solidFill>
                  <a:schemeClr val="tx1">
                    <a:lumMod val="75000"/>
                    <a:lumOff val="25000"/>
                  </a:schemeClr>
                </a:solidFill>
              </a:rPr>
              <a:t>Overview</a:t>
            </a:r>
            <a:r>
              <a:rPr lang="en-US" dirty="0">
                <a:solidFill>
                  <a:schemeClr val="tx1">
                    <a:lumMod val="75000"/>
                    <a:lumOff val="25000"/>
                  </a:schemeClr>
                </a:solidFill>
              </a:rPr>
              <a:t>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6"/>
          </p:nvPr>
        </p:nvSpPr>
        <p:spPr>
          <a:xfrm>
            <a:off x="9340370" y="2020510"/>
            <a:ext cx="1800000" cy="360000"/>
          </a:xfrm>
        </p:spPr>
        <p:txBody>
          <a:bodyPr/>
          <a:lstStyle/>
          <a:p>
            <a:r>
              <a:rPr lang="en-US" dirty="0">
                <a:solidFill>
                  <a:schemeClr val="tx1">
                    <a:lumMod val="75000"/>
                    <a:lumOff val="25000"/>
                  </a:schemeClr>
                </a:solidFill>
              </a:rPr>
              <a:t>2023-24 Changes</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342715"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42715" y="768783"/>
            <a:ext cx="1114422" cy="1114422"/>
          </a:xfrm>
          <a:prstGeom prst="rect">
            <a:avLst/>
          </a:prstGeom>
        </p:spPr>
      </p:pic>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7125926" y="2517710"/>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9681430"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Research">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30344" y="780337"/>
            <a:ext cx="1109281" cy="1109281"/>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9464641" y="2517710"/>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p:nvPr/>
        </p:nvSpPr>
        <p:spPr>
          <a:xfrm>
            <a:off x="6428477" y="365695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Network" title="Placeholder Icon">
            <a:extLst>
              <a:ext uri="{FF2B5EF4-FFF2-40B4-BE49-F238E27FC236}">
                <a16:creationId xmlns:a16="http://schemas.microsoft.com/office/drawing/2014/main" id="{E34FD3C6-9F01-4A17-AD96-054AF500405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43210" y="3754487"/>
            <a:ext cx="913432" cy="913432"/>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211688" y="5405776"/>
            <a:ext cx="15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8525759" y="367794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Warning">
            <a:extLst>
              <a:ext uri="{FF2B5EF4-FFF2-40B4-BE49-F238E27FC236}">
                <a16:creationId xmlns:a16="http://schemas.microsoft.com/office/drawing/2014/main" id="{72D31FC8-7143-4EC0-8D99-6AE8BC0B8D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40492" y="3775477"/>
            <a:ext cx="913432" cy="913432"/>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8331394" y="5426766"/>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10623041" y="367794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10280253" y="4883176"/>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Wrap-Up</a:t>
            </a:r>
            <a:r>
              <a:rPr kumimoji="0" lang="en-US" sz="1800" b="0" i="0" u="none" strike="noStrike" kern="1200" cap="none" spc="0" normalizeH="0" baseline="0" noProof="0" dirty="0">
                <a:ln>
                  <a:noFill/>
                </a:ln>
                <a:solidFill>
                  <a:prstClr val="black">
                    <a:lumMod val="75000"/>
                    <a:lumOff val="25000"/>
                  </a:prstClr>
                </a:solidFill>
                <a:effectLst/>
                <a:uLnTx/>
                <a:uFillTx/>
                <a:latin typeface="Tahoma"/>
                <a:ea typeface="+mn-ea"/>
                <a:cs typeface="+mn-cs"/>
              </a:rPr>
              <a:t>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10406252" y="5426766"/>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636183" y="3659426"/>
            <a:ext cx="1054884" cy="1054884"/>
          </a:xfrm>
          <a:prstGeom prst="rect">
            <a:avLst/>
          </a:prstGeom>
        </p:spPr>
      </p:pic>
    </p:spTree>
    <p:extLst>
      <p:ext uri="{BB962C8B-B14F-4D97-AF65-F5344CB8AC3E}">
        <p14:creationId xmlns:p14="http://schemas.microsoft.com/office/powerpoint/2010/main" val="2925490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3366"/>
                </a:solidFill>
              </a:rPr>
              <a:t>EOY - Advanced Reporting and Certification v1.1 May 1, 2024</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50</a:t>
            </a:fld>
            <a:endParaRPr lang="en-US" dirty="0">
              <a:solidFill>
                <a:srgbClr val="003366"/>
              </a:solidFill>
            </a:endParaRPr>
          </a:p>
        </p:txBody>
      </p:sp>
      <p:sp>
        <p:nvSpPr>
          <p:cNvPr id="2" name="Title 1"/>
          <p:cNvSpPr>
            <a:spLocks noGrp="1"/>
          </p:cNvSpPr>
          <p:nvPr>
            <p:ph type="title" idx="4294967295"/>
          </p:nvPr>
        </p:nvSpPr>
        <p:spPr>
          <a:xfrm>
            <a:off x="432000" y="264217"/>
            <a:ext cx="11339513" cy="431800"/>
          </a:xfrm>
        </p:spPr>
        <p:txBody>
          <a:bodyPr>
            <a:normAutofit fontScale="90000"/>
          </a:bodyPr>
          <a:lstStyle/>
          <a:p>
            <a:r>
              <a:rPr lang="en-US" dirty="0"/>
              <a:t>2023-24 – EOY Validation Error Changes</a:t>
            </a:r>
            <a:endParaRPr lang="en-US" dirty="0">
              <a:solidFill>
                <a:srgbClr val="000000"/>
              </a:solidFill>
              <a:effectLst/>
              <a:latin typeface="Helvetica" pitchFamily="2" charset="0"/>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866310989"/>
              </p:ext>
            </p:extLst>
          </p:nvPr>
        </p:nvGraphicFramePr>
        <p:xfrm>
          <a:off x="443113" y="1166254"/>
          <a:ext cx="11328400" cy="4740779"/>
        </p:xfrm>
        <a:graphic>
          <a:graphicData uri="http://schemas.openxmlformats.org/drawingml/2006/table">
            <a:tbl>
              <a:tblPr firstRow="1" bandRow="1">
                <a:tableStyleId>{BC89EF96-8CEA-46FF-86C4-4CE0E7609802}</a:tableStyleId>
              </a:tblPr>
              <a:tblGrid>
                <a:gridCol w="1902851">
                  <a:extLst>
                    <a:ext uri="{9D8B030D-6E8A-4147-A177-3AD203B41FA5}">
                      <a16:colId xmlns:a16="http://schemas.microsoft.com/office/drawing/2014/main" val="20000"/>
                    </a:ext>
                  </a:extLst>
                </a:gridCol>
                <a:gridCol w="9425549">
                  <a:extLst>
                    <a:ext uri="{9D8B030D-6E8A-4147-A177-3AD203B41FA5}">
                      <a16:colId xmlns:a16="http://schemas.microsoft.com/office/drawing/2014/main" val="20001"/>
                    </a:ext>
                  </a:extLst>
                </a:gridCol>
              </a:tblGrid>
              <a:tr h="717396">
                <a:tc>
                  <a:txBody>
                    <a:bodyPr/>
                    <a:lstStyle/>
                    <a:p>
                      <a:pPr algn="ctr"/>
                      <a:r>
                        <a:rPr lang="en-US" sz="1400" dirty="0">
                          <a:solidFill>
                            <a:schemeClr val="bg1"/>
                          </a:solidFill>
                        </a:rPr>
                        <a:t>Functionality</a:t>
                      </a:r>
                    </a:p>
                  </a:txBody>
                  <a:tcPr anchor="ctr">
                    <a:solidFill>
                      <a:srgbClr val="FD7C62"/>
                    </a:solidFill>
                  </a:tcPr>
                </a:tc>
                <a:tc>
                  <a:txBody>
                    <a:bodyPr/>
                    <a:lstStyle/>
                    <a:p>
                      <a:pPr algn="ctr"/>
                      <a:r>
                        <a:rPr lang="en-US" sz="1400" dirty="0">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1630112">
                <a:tc rowSpan="2">
                  <a:txBody>
                    <a:bodyPr/>
                    <a:lstStyle/>
                    <a:p>
                      <a:pPr marL="0" indent="0" algn="ctr">
                        <a:spcBef>
                          <a:spcPts val="600"/>
                        </a:spcBef>
                        <a:buFont typeface="Arial" panose="020B0604020202020204" pitchFamily="34" charset="0"/>
                        <a:buNone/>
                      </a:pPr>
                      <a:r>
                        <a:rPr lang="en-US" sz="1800" dirty="0"/>
                        <a:t>Validations</a:t>
                      </a:r>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New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FF735D"/>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sz="1600" b="1" i="0" kern="1200" dirty="0">
                          <a:solidFill>
                            <a:schemeClr val="tx1"/>
                          </a:solidFill>
                          <a:effectLst/>
                          <a:latin typeface="+mn-lt"/>
                          <a:ea typeface="+mn-ea"/>
                          <a:cs typeface="+mn-cs"/>
                        </a:rPr>
                        <a:t>SCSE/C#### (F) </a:t>
                      </a:r>
                      <a:r>
                        <a:rPr kumimoji="0" lang="en-US" sz="1600" b="0" i="0" u="none" strike="noStrike" kern="1200" cap="none" spc="0" normalizeH="0" baseline="0" noProof="0" dirty="0">
                          <a:ln>
                            <a:noFill/>
                          </a:ln>
                          <a:solidFill>
                            <a:schemeClr val="tx1"/>
                          </a:solidFill>
                          <a:effectLst/>
                          <a:uLnTx/>
                          <a:uFillTx/>
                          <a:latin typeface="+mn-lt"/>
                          <a:ea typeface="+mn-ea"/>
                          <a:cs typeface="+mn-cs"/>
                        </a:rPr>
                        <a:t>- </a:t>
                      </a:r>
                      <a:r>
                        <a:rPr lang="en-US" sz="1600" kern="1200" dirty="0">
                          <a:solidFill>
                            <a:schemeClr val="tx1"/>
                          </a:solidFill>
                          <a:effectLst/>
                          <a:latin typeface="+mn-lt"/>
                          <a:ea typeface="+mn-ea"/>
                          <a:cs typeface="+mn-cs"/>
                        </a:rPr>
                        <a:t>SCSE/C records cannot have a future Academic Year</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sz="1600" b="1" kern="1200" dirty="0">
                          <a:solidFill>
                            <a:schemeClr val="tx1"/>
                          </a:solidFill>
                          <a:effectLst/>
                          <a:latin typeface="+mn-lt"/>
                          <a:ea typeface="+mn-ea"/>
                          <a:cs typeface="+mn-cs"/>
                        </a:rPr>
                        <a:t>WBLR0649E1 (W) </a:t>
                      </a:r>
                      <a:r>
                        <a:rPr lang="en-US" sz="1600" kern="1200" dirty="0">
                          <a:solidFill>
                            <a:schemeClr val="tx1"/>
                          </a:solidFill>
                          <a:effectLst/>
                          <a:latin typeface="+mn-lt"/>
                          <a:ea typeface="+mn-ea"/>
                          <a:cs typeface="+mn-cs"/>
                        </a:rPr>
                        <a:t>- </a:t>
                      </a:r>
                      <a:r>
                        <a:rPr lang="en-US" sz="1600" b="0" i="0" kern="1200" dirty="0">
                          <a:solidFill>
                            <a:schemeClr val="tx1"/>
                          </a:solidFill>
                          <a:effectLst/>
                          <a:latin typeface="+mn-lt"/>
                          <a:ea typeface="+mn-ea"/>
                          <a:cs typeface="+mn-cs"/>
                        </a:rPr>
                        <a:t>Missing State Course Code - Embedded Work-Based Learning for Internships</a:t>
                      </a: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sz="1600" b="1" kern="1200" dirty="0">
                          <a:solidFill>
                            <a:schemeClr val="tx1"/>
                          </a:solidFill>
                          <a:effectLst/>
                          <a:latin typeface="+mn-lt"/>
                          <a:ea typeface="+mn-ea"/>
                          <a:cs typeface="+mn-cs"/>
                        </a:rPr>
                        <a:t>SELA0652 (F) </a:t>
                      </a:r>
                      <a:r>
                        <a:rPr lang="en-US" sz="1600" kern="1200" dirty="0">
                          <a:solidFill>
                            <a:schemeClr val="tx1"/>
                          </a:solidFill>
                          <a:effectLst/>
                          <a:latin typeface="+mn-lt"/>
                          <a:ea typeface="+mn-ea"/>
                          <a:cs typeface="+mn-cs"/>
                        </a:rPr>
                        <a:t>- Missing Enrollment for RFEP Student</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0001"/>
                  </a:ext>
                </a:extLst>
              </a:tr>
              <a:tr h="2393271">
                <a:tc vMerge="1">
                  <a:txBody>
                    <a:bodyPr/>
                    <a:lstStyle/>
                    <a:p>
                      <a:pPr marL="0" indent="0" algn="ctr">
                        <a:spcBef>
                          <a:spcPts val="600"/>
                        </a:spcBef>
                        <a:buFont typeface="Arial" panose="020B0604020202020204" pitchFamily="34" charset="0"/>
                        <a:buNone/>
                      </a:pPr>
                      <a:endParaRPr lang="en-US" sz="1800" dirty="0"/>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Modified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FF735D"/>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SELA0280 (F) </a:t>
                      </a:r>
                      <a:r>
                        <a:rPr kumimoji="0" lang="en-US" sz="1600" b="0" i="0" u="none" strike="noStrike" kern="1200" cap="none" spc="0" normalizeH="0" baseline="0" noProof="0" dirty="0">
                          <a:ln>
                            <a:noFill/>
                          </a:ln>
                          <a:solidFill>
                            <a:schemeClr val="tx1"/>
                          </a:solidFill>
                          <a:effectLst/>
                          <a:uLnTx/>
                          <a:uFillTx/>
                          <a:latin typeface="+mn-lt"/>
                          <a:ea typeface="+mn-ea"/>
                          <a:cs typeface="+mn-cs"/>
                        </a:rPr>
                        <a:t>- Validation logic updated to NOT allow TBD for Primary Language = 00/</a:t>
                      </a:r>
                      <a:r>
                        <a:rPr kumimoji="0" lang="en-US" sz="1600" b="0" i="0" u="none" strike="noStrike" kern="1200" cap="none" spc="0" normalizeH="0" baseline="0" noProof="0" dirty="0" err="1">
                          <a:ln>
                            <a:noFill/>
                          </a:ln>
                          <a:solidFill>
                            <a:schemeClr val="tx1"/>
                          </a:solidFill>
                          <a:effectLst/>
                          <a:uLnTx/>
                          <a:uFillTx/>
                          <a:latin typeface="+mn-lt"/>
                          <a:ea typeface="+mn-ea"/>
                          <a:cs typeface="+mn-cs"/>
                        </a:rPr>
                        <a:t>eng</a:t>
                      </a:r>
                      <a:r>
                        <a:rPr kumimoji="0" lang="en-US" sz="1600" b="0" i="0" u="none" strike="noStrike" kern="1200" cap="none" spc="0" normalizeH="0" baseline="0" noProof="0" dirty="0">
                          <a:ln>
                            <a:noFill/>
                          </a:ln>
                          <a:solidFill>
                            <a:schemeClr val="tx1"/>
                          </a:solidFill>
                          <a:effectLst/>
                          <a:uLnTx/>
                          <a:uFillTx/>
                          <a:latin typeface="+mn-lt"/>
                          <a:ea typeface="+mn-ea"/>
                          <a:cs typeface="+mn-cs"/>
                        </a:rPr>
                        <a:t>, 37/</a:t>
                      </a:r>
                      <a:r>
                        <a:rPr kumimoji="0" lang="en-US" sz="1600" b="0" i="0" u="none" strike="noStrike" kern="1200" cap="none" spc="0" normalizeH="0" baseline="0" noProof="0" dirty="0" err="1">
                          <a:ln>
                            <a:noFill/>
                          </a:ln>
                          <a:solidFill>
                            <a:schemeClr val="tx1"/>
                          </a:solidFill>
                          <a:effectLst/>
                          <a:uLnTx/>
                          <a:uFillTx/>
                          <a:latin typeface="+mn-lt"/>
                          <a:ea typeface="+mn-ea"/>
                          <a:cs typeface="+mn-cs"/>
                        </a:rPr>
                        <a:t>sng</a:t>
                      </a:r>
                      <a:r>
                        <a:rPr kumimoji="0" lang="en-US" sz="1600" b="0" i="0" u="none" strike="noStrike" kern="1200" cap="none" spc="0" normalizeH="0" baseline="0" noProof="0" dirty="0">
                          <a:ln>
                            <a:noFill/>
                          </a:ln>
                          <a:solidFill>
                            <a:schemeClr val="tx1"/>
                          </a:solidFill>
                          <a:effectLst/>
                          <a:uLnTx/>
                          <a:uFillTx/>
                          <a:latin typeface="+mn-lt"/>
                          <a:ea typeface="+mn-ea"/>
                          <a:cs typeface="+mn-cs"/>
                        </a:rPr>
                        <a:t> (will be reverted to original trigger to allow TBD with 00/37 in July)</a:t>
                      </a: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WBLR0564 (F) &amp; WBLR0565 (F) </a:t>
                      </a:r>
                      <a:r>
                        <a:rPr kumimoji="0" lang="en-US" sz="1600" b="0" i="0" u="none" strike="noStrike" kern="1200" cap="none" spc="0" normalizeH="0" baseline="0" noProof="0" dirty="0">
                          <a:ln>
                            <a:noFill/>
                          </a:ln>
                          <a:solidFill>
                            <a:schemeClr val="tx1"/>
                          </a:solidFill>
                          <a:effectLst/>
                          <a:uLnTx/>
                          <a:uFillTx/>
                          <a:latin typeface="+mn-lt"/>
                          <a:ea typeface="+mn-ea"/>
                          <a:cs typeface="+mn-cs"/>
                        </a:rPr>
                        <a:t>- Updated to make State Course Code-Embedded Work-Based Learning field required if the Work-Based Learning Type Code is equal 10 (Internship)</a:t>
                      </a: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sz="1600" b="1" kern="1200" dirty="0">
                          <a:solidFill>
                            <a:schemeClr val="tx1"/>
                          </a:solidFill>
                          <a:effectLst/>
                          <a:latin typeface="+mn-lt"/>
                          <a:ea typeface="+mn-ea"/>
                          <a:cs typeface="+mn-cs"/>
                        </a:rPr>
                        <a:t>GERR0005 (F) </a:t>
                      </a:r>
                      <a:r>
                        <a:rPr lang="en-US" sz="1600" kern="1200" dirty="0">
                          <a:solidFill>
                            <a:schemeClr val="tx1"/>
                          </a:solidFill>
                          <a:effectLst/>
                          <a:latin typeface="+mn-lt"/>
                          <a:ea typeface="+mn-ea"/>
                          <a:cs typeface="+mn-cs"/>
                        </a:rPr>
                        <a:t>- SELA logic to exclude RFEP from Summer Date Parameters (July 1st - August 31st)</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2465439729"/>
                  </a:ext>
                </a:extLst>
              </a:tr>
            </a:tbl>
          </a:graphicData>
        </a:graphic>
      </p:graphicFrame>
    </p:spTree>
    <p:extLst>
      <p:ext uri="{BB962C8B-B14F-4D97-AF65-F5344CB8AC3E}">
        <p14:creationId xmlns:p14="http://schemas.microsoft.com/office/powerpoint/2010/main" val="2206234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3366"/>
                </a:solidFill>
              </a:rPr>
              <a:t>EOY - Advanced Reporting and Certification v1.1 May 1, 2024</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51</a:t>
            </a:fld>
            <a:endParaRPr lang="en-US" dirty="0">
              <a:solidFill>
                <a:srgbClr val="003366"/>
              </a:solidFill>
            </a:endParaRPr>
          </a:p>
        </p:txBody>
      </p:sp>
      <p:sp>
        <p:nvSpPr>
          <p:cNvPr id="2" name="Title 1"/>
          <p:cNvSpPr>
            <a:spLocks noGrp="1"/>
          </p:cNvSpPr>
          <p:nvPr>
            <p:ph type="title" idx="4294967295"/>
          </p:nvPr>
        </p:nvSpPr>
        <p:spPr>
          <a:xfrm>
            <a:off x="432000" y="264217"/>
            <a:ext cx="11339513" cy="431800"/>
          </a:xfrm>
        </p:spPr>
        <p:txBody>
          <a:bodyPr>
            <a:normAutofit fontScale="90000"/>
          </a:bodyPr>
          <a:lstStyle/>
          <a:p>
            <a:r>
              <a:rPr lang="en-US" dirty="0"/>
              <a:t>2023-24 – EOY Certification Error Changes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70040420"/>
              </p:ext>
            </p:extLst>
          </p:nvPr>
        </p:nvGraphicFramePr>
        <p:xfrm>
          <a:off x="443113" y="1166253"/>
          <a:ext cx="11328400" cy="4676282"/>
        </p:xfrm>
        <a:graphic>
          <a:graphicData uri="http://schemas.openxmlformats.org/drawingml/2006/table">
            <a:tbl>
              <a:tblPr firstRow="1" bandRow="1">
                <a:tableStyleId>{BC89EF96-8CEA-46FF-86C4-4CE0E7609802}</a:tableStyleId>
              </a:tblPr>
              <a:tblGrid>
                <a:gridCol w="1902851">
                  <a:extLst>
                    <a:ext uri="{9D8B030D-6E8A-4147-A177-3AD203B41FA5}">
                      <a16:colId xmlns:a16="http://schemas.microsoft.com/office/drawing/2014/main" val="20000"/>
                    </a:ext>
                  </a:extLst>
                </a:gridCol>
                <a:gridCol w="9425549">
                  <a:extLst>
                    <a:ext uri="{9D8B030D-6E8A-4147-A177-3AD203B41FA5}">
                      <a16:colId xmlns:a16="http://schemas.microsoft.com/office/drawing/2014/main" val="20001"/>
                    </a:ext>
                  </a:extLst>
                </a:gridCol>
              </a:tblGrid>
              <a:tr h="604294">
                <a:tc>
                  <a:txBody>
                    <a:bodyPr/>
                    <a:lstStyle/>
                    <a:p>
                      <a:pPr algn="ctr"/>
                      <a:r>
                        <a:rPr lang="en-US" sz="1400" dirty="0">
                          <a:solidFill>
                            <a:schemeClr val="bg1"/>
                          </a:solidFill>
                        </a:rPr>
                        <a:t>Functionality</a:t>
                      </a:r>
                    </a:p>
                  </a:txBody>
                  <a:tcPr anchor="ctr">
                    <a:solidFill>
                      <a:srgbClr val="FD7C62"/>
                    </a:solidFill>
                  </a:tcPr>
                </a:tc>
                <a:tc>
                  <a:txBody>
                    <a:bodyPr/>
                    <a:lstStyle/>
                    <a:p>
                      <a:pPr algn="ctr"/>
                      <a:r>
                        <a:rPr lang="en-US" sz="1400" dirty="0">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1804931">
                <a:tc rowSpan="2">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Certification - EOY-3</a:t>
                      </a:r>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Modified -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CERT0156 (F) </a:t>
                      </a:r>
                      <a:r>
                        <a:rPr kumimoji="0" lang="en-US" sz="1600" b="0" i="0" u="none" strike="noStrike" kern="1200" cap="none" spc="0" normalizeH="0" baseline="0" noProof="0" dirty="0">
                          <a:ln>
                            <a:noFill/>
                          </a:ln>
                          <a:solidFill>
                            <a:schemeClr val="tx1"/>
                          </a:solidFill>
                          <a:effectLst/>
                          <a:uLnTx/>
                          <a:uFillTx/>
                          <a:latin typeface="+mn-lt"/>
                          <a:ea typeface="+mn-ea"/>
                          <a:cs typeface="+mn-cs"/>
                        </a:rPr>
                        <a:t>- to be more precise on ensuring suspension results are reported</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CERT152 (W) </a:t>
                      </a:r>
                      <a:r>
                        <a:rPr kumimoji="0" lang="en-US" sz="1600" b="0" i="0" u="none" strike="noStrike" kern="1200" cap="none" spc="0" normalizeH="0" baseline="0" noProof="0" dirty="0">
                          <a:ln>
                            <a:noFill/>
                          </a:ln>
                          <a:solidFill>
                            <a:schemeClr val="tx1"/>
                          </a:solidFill>
                          <a:effectLst/>
                          <a:uLnTx/>
                          <a:uFillTx/>
                          <a:latin typeface="+mn-lt"/>
                          <a:ea typeface="+mn-ea"/>
                          <a:cs typeface="+mn-cs"/>
                        </a:rPr>
                        <a:t>- Invalid Incident Result Code and Grade Level Combination for Student Offense Code 511 (disruption, defiance). Logic was updated to include grades </a:t>
                      </a:r>
                      <a:r>
                        <a:rPr kumimoji="0" lang="en-US" sz="1600" b="1" i="0" u="none" strike="noStrike" kern="1200" cap="none" spc="0" normalizeH="0" baseline="0" noProof="0" dirty="0">
                          <a:ln>
                            <a:noFill/>
                          </a:ln>
                          <a:solidFill>
                            <a:schemeClr val="tx1"/>
                          </a:solidFill>
                          <a:effectLst/>
                          <a:uLnTx/>
                          <a:uFillTx/>
                          <a:latin typeface="+mn-lt"/>
                          <a:ea typeface="+mn-ea"/>
                          <a:cs typeface="+mn-cs"/>
                        </a:rPr>
                        <a:t>IN, PS, TK, KN, 01-12</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CERT157 and 158 - </a:t>
                      </a:r>
                      <a:r>
                        <a:rPr kumimoji="0" lang="en-US" sz="1600" b="0" i="0" u="none" strike="noStrike" kern="1200" cap="none" spc="0" normalizeH="0" baseline="0" noProof="0" dirty="0">
                          <a:ln>
                            <a:noFill/>
                          </a:ln>
                          <a:solidFill>
                            <a:schemeClr val="tx1"/>
                          </a:solidFill>
                          <a:effectLst/>
                          <a:uLnTx/>
                          <a:uFillTx/>
                          <a:latin typeface="+mn-lt"/>
                          <a:ea typeface="+mn-ea"/>
                          <a:cs typeface="+mn-cs"/>
                        </a:rPr>
                        <a:t>Logic modified</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CERT126, CERT128 - </a:t>
                      </a:r>
                      <a:r>
                        <a:rPr kumimoji="0" lang="en-US" sz="1600" b="0" i="0" u="none" strike="noStrike" kern="1200" cap="none" spc="0" normalizeH="0" baseline="0" noProof="0" dirty="0">
                          <a:ln>
                            <a:noFill/>
                          </a:ln>
                          <a:solidFill>
                            <a:schemeClr val="tx1"/>
                          </a:solidFill>
                          <a:effectLst/>
                          <a:uLnTx/>
                          <a:uFillTx/>
                          <a:latin typeface="+mn-lt"/>
                          <a:ea typeface="+mn-ea"/>
                          <a:cs typeface="+mn-cs"/>
                        </a:rPr>
                        <a:t>Logic changed to include grade level </a:t>
                      </a:r>
                      <a:r>
                        <a:rPr kumimoji="0" lang="en-US" sz="1600" b="1" i="0" u="none" strike="noStrike" kern="1200" cap="none" spc="0" normalizeH="0" baseline="0" noProof="0" dirty="0">
                          <a:ln>
                            <a:noFill/>
                          </a:ln>
                          <a:solidFill>
                            <a:schemeClr val="tx1"/>
                          </a:solidFill>
                          <a:effectLst/>
                          <a:uLnTx/>
                          <a:uFillTx/>
                          <a:latin typeface="+mn-lt"/>
                          <a:ea typeface="+mn-ea"/>
                          <a:cs typeface="+mn-cs"/>
                        </a:rPr>
                        <a:t>KN</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554890584"/>
                  </a:ext>
                </a:extLst>
              </a:tr>
              <a:tr h="1376225">
                <a:tc vMerge="1">
                  <a:txBody>
                    <a:bodyPr/>
                    <a:lstStyle/>
                    <a:p>
                      <a:pPr marL="0" indent="0" algn="ctr">
                        <a:spcBef>
                          <a:spcPts val="600"/>
                        </a:spcBef>
                        <a:buFont typeface="Arial" panose="020B0604020202020204" pitchFamily="34" charset="0"/>
                        <a:buNone/>
                      </a:pPr>
                      <a:endParaRPr lang="en-US" sz="1800" dirty="0"/>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New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dirty="0">
                          <a:solidFill>
                            <a:schemeClr val="tx1"/>
                          </a:solidFill>
                          <a:effectLst/>
                          <a:latin typeface="+mn-lt"/>
                          <a:ea typeface="+mn-ea"/>
                          <a:cs typeface="+mn-cs"/>
                        </a:rPr>
                        <a:t>CERT113 (F)</a:t>
                      </a:r>
                      <a:r>
                        <a:rPr lang="en-US" sz="1600" kern="1200" dirty="0">
                          <a:solidFill>
                            <a:schemeClr val="tx1"/>
                          </a:solidFill>
                          <a:effectLst/>
                          <a:latin typeface="+mn-lt"/>
                          <a:ea typeface="+mn-ea"/>
                          <a:cs typeface="+mn-cs"/>
                        </a:rPr>
                        <a:t> - US Missing Student Initial US School Enrollment Date K-12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735D"/>
                          </a:solidFill>
                          <a:effectLst/>
                          <a:uLnTx/>
                          <a:uFillTx/>
                          <a:latin typeface="+mn-lt"/>
                          <a:ea typeface="+mn-ea"/>
                          <a:cs typeface="+mn-cs"/>
                        </a:rPr>
                        <a:t>Disabled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rPr>
                        <a:t>CERT0159 (F) </a:t>
                      </a:r>
                      <a:r>
                        <a:rPr kumimoji="0" lang="en-US" sz="1400" b="0" i="0" u="none" strike="noStrike" kern="1200" cap="none" spc="0" normalizeH="0" baseline="0" noProof="0" dirty="0">
                          <a:ln>
                            <a:noFill/>
                          </a:ln>
                          <a:solidFill>
                            <a:schemeClr val="tx1"/>
                          </a:solidFill>
                          <a:effectLst/>
                          <a:uLnTx/>
                          <a:uFillTx/>
                          <a:latin typeface="+mn-lt"/>
                          <a:ea typeface="+mn-ea"/>
                          <a:cs typeface="+mn-cs"/>
                        </a:rPr>
                        <a:t>- </a:t>
                      </a:r>
                      <a:r>
                        <a:rPr lang="en-US" sz="1600" b="0" i="0" kern="1200" dirty="0">
                          <a:solidFill>
                            <a:schemeClr val="tx1"/>
                          </a:solidFill>
                          <a:effectLst/>
                          <a:latin typeface="+mn-lt"/>
                          <a:ea typeface="+mn-ea"/>
                          <a:cs typeface="+mn-cs"/>
                        </a:rPr>
                        <a:t>Removal to Interim Alt Setting Populated for Non-Special Education Student </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0001"/>
                  </a:ext>
                </a:extLst>
              </a:tr>
              <a:tr h="658228">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Certification - EOY-4</a:t>
                      </a:r>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New - </a:t>
                      </a:r>
                      <a:endParaRPr kumimoji="0" lang="en-US" sz="1600" b="1" i="0" u="none" strike="noStrike" kern="1200" cap="none" spc="0" normalizeH="0" baseline="0" noProof="0" dirty="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CERT112 (F) </a:t>
                      </a:r>
                      <a:r>
                        <a:rPr kumimoji="0" lang="en-US" sz="1600" b="0" i="0" u="none" strike="noStrike" kern="1200" cap="none" spc="0" normalizeH="0" baseline="0" noProof="0" dirty="0">
                          <a:ln>
                            <a:noFill/>
                          </a:ln>
                          <a:solidFill>
                            <a:schemeClr val="tx1"/>
                          </a:solidFill>
                          <a:effectLst/>
                          <a:uLnTx/>
                          <a:uFillTx/>
                          <a:latin typeface="+mn-lt"/>
                          <a:ea typeface="+mn-ea"/>
                          <a:cs typeface="+mn-cs"/>
                        </a:rPr>
                        <a:t>- </a:t>
                      </a:r>
                      <a:r>
                        <a:rPr lang="en-US" sz="1600" b="0" i="0" kern="1200" dirty="0">
                          <a:solidFill>
                            <a:schemeClr val="tx1"/>
                          </a:solidFill>
                          <a:effectLst/>
                          <a:latin typeface="+mn-lt"/>
                          <a:ea typeface="+mn-ea"/>
                          <a:cs typeface="+mn-cs"/>
                        </a:rPr>
                        <a:t>Student Enrollment Record in Previous AY not exited </a:t>
                      </a: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481109906"/>
                  </a:ext>
                </a:extLst>
              </a:tr>
            </a:tbl>
          </a:graphicData>
        </a:graphic>
      </p:graphicFrame>
    </p:spTree>
    <p:extLst>
      <p:ext uri="{BB962C8B-B14F-4D97-AF65-F5344CB8AC3E}">
        <p14:creationId xmlns:p14="http://schemas.microsoft.com/office/powerpoint/2010/main" val="1752055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3366"/>
                </a:solidFill>
              </a:rPr>
              <a:t>EOY - Advanced Reporting and Certification v1.1 May 1, 2024</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52</a:t>
            </a:fld>
            <a:endParaRPr lang="en-US" dirty="0">
              <a:solidFill>
                <a:srgbClr val="003366"/>
              </a:solidFill>
            </a:endParaRPr>
          </a:p>
        </p:txBody>
      </p:sp>
      <p:sp>
        <p:nvSpPr>
          <p:cNvPr id="2" name="Title 1"/>
          <p:cNvSpPr>
            <a:spLocks noGrp="1"/>
          </p:cNvSpPr>
          <p:nvPr>
            <p:ph type="title" idx="4294967295"/>
          </p:nvPr>
        </p:nvSpPr>
        <p:spPr>
          <a:xfrm>
            <a:off x="432000" y="264217"/>
            <a:ext cx="11339513" cy="431800"/>
          </a:xfrm>
        </p:spPr>
        <p:txBody>
          <a:bodyPr>
            <a:normAutofit fontScale="90000"/>
          </a:bodyPr>
          <a:lstStyle/>
          <a:p>
            <a:r>
              <a:rPr lang="en-US" dirty="0"/>
              <a:t>2023-24 – EOY DD/CDD Error Changes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992583795"/>
              </p:ext>
            </p:extLst>
          </p:nvPr>
        </p:nvGraphicFramePr>
        <p:xfrm>
          <a:off x="331013" y="1166253"/>
          <a:ext cx="11529973" cy="4223894"/>
        </p:xfrm>
        <a:graphic>
          <a:graphicData uri="http://schemas.openxmlformats.org/drawingml/2006/table">
            <a:tbl>
              <a:tblPr firstRow="1" bandRow="1">
                <a:tableStyleId>{BC89EF96-8CEA-46FF-86C4-4CE0E7609802}</a:tableStyleId>
              </a:tblPr>
              <a:tblGrid>
                <a:gridCol w="2130724">
                  <a:extLst>
                    <a:ext uri="{9D8B030D-6E8A-4147-A177-3AD203B41FA5}">
                      <a16:colId xmlns:a16="http://schemas.microsoft.com/office/drawing/2014/main" val="20000"/>
                    </a:ext>
                  </a:extLst>
                </a:gridCol>
                <a:gridCol w="9399249">
                  <a:extLst>
                    <a:ext uri="{9D8B030D-6E8A-4147-A177-3AD203B41FA5}">
                      <a16:colId xmlns:a16="http://schemas.microsoft.com/office/drawing/2014/main" val="20001"/>
                    </a:ext>
                  </a:extLst>
                </a:gridCol>
              </a:tblGrid>
              <a:tr h="546582">
                <a:tc>
                  <a:txBody>
                    <a:bodyPr/>
                    <a:lstStyle/>
                    <a:p>
                      <a:pPr algn="ctr"/>
                      <a:r>
                        <a:rPr lang="en-US" sz="1400" dirty="0">
                          <a:solidFill>
                            <a:schemeClr val="bg1"/>
                          </a:solidFill>
                        </a:rPr>
                        <a:t>Functionality</a:t>
                      </a:r>
                    </a:p>
                  </a:txBody>
                  <a:tcPr anchor="ctr">
                    <a:solidFill>
                      <a:srgbClr val="FD7C62"/>
                    </a:solidFill>
                  </a:tcPr>
                </a:tc>
                <a:tc>
                  <a:txBody>
                    <a:bodyPr/>
                    <a:lstStyle/>
                    <a:p>
                      <a:pPr algn="ctr"/>
                      <a:r>
                        <a:rPr lang="en-US" sz="1400" dirty="0">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3677312">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DDs/CDDs - EOY-3</a:t>
                      </a:r>
                    </a:p>
                  </a:txBody>
                  <a:tcPr anchor="ctr">
                    <a:lnR w="12700" cap="flat" cmpd="sng" algn="ctr">
                      <a:solidFill>
                        <a:srgbClr val="42C1BD"/>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FF735D"/>
                          </a:solidFill>
                          <a:effectLst/>
                          <a:uLnTx/>
                          <a:uFillTx/>
                          <a:latin typeface="+mn-lt"/>
                          <a:ea typeface="+mn-ea"/>
                          <a:cs typeface="+mn-cs"/>
                        </a:rPr>
                        <a:t>New -</a:t>
                      </a:r>
                      <a:endParaRPr kumimoji="0" lang="en-US" sz="1400" b="1" i="0" u="none" strike="noStrike" kern="1200" cap="none" spc="0" normalizeH="0" baseline="0" noProof="0" dirty="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SENR0519E3 (F)</a:t>
                      </a:r>
                      <a:r>
                        <a:rPr kumimoji="0" lang="en-US" sz="1600" b="0" i="0" u="none" strike="noStrike" kern="1200" cap="none" spc="0" normalizeH="0" baseline="0" noProof="0" dirty="0">
                          <a:ln>
                            <a:noFill/>
                          </a:ln>
                          <a:solidFill>
                            <a:schemeClr val="tx1"/>
                          </a:solidFill>
                          <a:effectLst/>
                          <a:uLnTx/>
                          <a:uFillTx/>
                          <a:latin typeface="+mn-lt"/>
                          <a:ea typeface="+mn-ea"/>
                          <a:cs typeface="+mn-cs"/>
                        </a:rPr>
                        <a:t> - </a:t>
                      </a:r>
                      <a:r>
                        <a:rPr lang="en-US" sz="1600" b="0" i="0" u="none" strike="noStrike" kern="1200" dirty="0">
                          <a:solidFill>
                            <a:schemeClr val="tx1"/>
                          </a:solidFill>
                          <a:effectLst/>
                          <a:latin typeface="+mn-lt"/>
                          <a:ea typeface="+mn-ea"/>
                          <a:cs typeface="+mn-cs"/>
                        </a:rPr>
                        <a:t>Special Education Exit Code for General Education Student. </a:t>
                      </a:r>
                      <a:r>
                        <a:rPr kumimoji="0" lang="en-US" sz="1600" b="0" i="0" u="none" strike="noStrike" kern="1200" cap="none" spc="0" normalizeH="0" baseline="0" noProof="0" dirty="0">
                          <a:ln>
                            <a:noFill/>
                          </a:ln>
                          <a:solidFill>
                            <a:schemeClr val="tx1"/>
                          </a:solidFill>
                          <a:effectLst/>
                          <a:uLnTx/>
                          <a:uFillTx/>
                          <a:latin typeface="+mn-lt"/>
                          <a:ea typeface="+mn-ea"/>
                          <a:cs typeface="+mn-cs"/>
                        </a:rPr>
                        <a:t>Same as F1 but the logic changed to look for exits for the span of the entire AY</a:t>
                      </a:r>
                      <a:endParaRPr lang="en-US" sz="1600" b="1"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sz="1600" b="1" kern="1200" dirty="0">
                          <a:solidFill>
                            <a:schemeClr val="tx1"/>
                          </a:solidFill>
                          <a:effectLst/>
                          <a:latin typeface="+mn-lt"/>
                          <a:ea typeface="+mn-ea"/>
                          <a:cs typeface="+mn-cs"/>
                        </a:rPr>
                        <a:t>SINC00652E3 (W) </a:t>
                      </a:r>
                      <a:r>
                        <a:rPr lang="en-US" sz="1600" kern="1200" dirty="0">
                          <a:solidFill>
                            <a:schemeClr val="tx1"/>
                          </a:solidFill>
                          <a:effectLst/>
                          <a:latin typeface="+mn-lt"/>
                          <a:ea typeface="+mn-ea"/>
                          <a:cs typeface="+mn-cs"/>
                        </a:rPr>
                        <a:t>- </a:t>
                      </a:r>
                      <a:r>
                        <a:rPr lang="en-US" sz="1600" b="0" i="0" kern="1200" dirty="0">
                          <a:solidFill>
                            <a:schemeClr val="tx1"/>
                          </a:solidFill>
                          <a:effectLst/>
                          <a:latin typeface="+mn-lt"/>
                          <a:ea typeface="+mn-ea"/>
                          <a:cs typeface="+mn-cs"/>
                        </a:rPr>
                        <a:t>Student should not have the same Incident ID in two different schools</a:t>
                      </a: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chemeClr val="tx1"/>
                          </a:solidFill>
                          <a:effectLst/>
                          <a:uLnTx/>
                          <a:uFillTx/>
                          <a:latin typeface="+mn-lt"/>
                          <a:ea typeface="+mn-ea"/>
                          <a:cs typeface="+mn-cs"/>
                        </a:rPr>
                        <a:t>SINC0499E3 (W) </a:t>
                      </a:r>
                      <a:r>
                        <a:rPr kumimoji="0" lang="en-US" sz="1400" b="0" i="0" u="none" strike="noStrike" kern="1200" cap="none" spc="0" normalizeH="0" baseline="0" noProof="0" dirty="0">
                          <a:ln>
                            <a:noFill/>
                          </a:ln>
                          <a:solidFill>
                            <a:schemeClr val="tx1"/>
                          </a:solidFill>
                          <a:effectLst/>
                          <a:uLnTx/>
                          <a:uFillTx/>
                          <a:latin typeface="+mn-lt"/>
                          <a:ea typeface="+mn-ea"/>
                          <a:cs typeface="+mn-cs"/>
                        </a:rPr>
                        <a:t>- </a:t>
                      </a:r>
                      <a:r>
                        <a:rPr lang="en-US" sz="1600" kern="1200" dirty="0">
                          <a:solidFill>
                            <a:schemeClr val="tx1"/>
                          </a:solidFill>
                          <a:effectLst/>
                          <a:latin typeface="+mn-lt"/>
                          <a:ea typeface="+mn-ea"/>
                          <a:cs typeface="+mn-cs"/>
                        </a:rPr>
                        <a:t>Removal to Interim Alt Setting Populated for Non-Special Education Student</a:t>
                      </a:r>
                      <a:endParaRPr lang="en-US" sz="1600" b="0" i="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mn-lt"/>
                          <a:ea typeface="+mn-ea"/>
                          <a:cs typeface="+mn-cs"/>
                        </a:rPr>
                        <a:t>SELA0054E3 (F) </a:t>
                      </a:r>
                      <a:r>
                        <a:rPr kumimoji="0" lang="en-US" sz="1600" b="0" i="0" u="none" strike="noStrike" kern="1200" cap="none" spc="0" normalizeH="0" baseline="0" noProof="0" dirty="0">
                          <a:ln>
                            <a:noFill/>
                          </a:ln>
                          <a:solidFill>
                            <a:schemeClr val="tx1"/>
                          </a:solidFill>
                          <a:effectLst/>
                          <a:uLnTx/>
                          <a:uFillTx/>
                          <a:latin typeface="+mn-lt"/>
                          <a:ea typeface="+mn-ea"/>
                          <a:cs typeface="+mn-cs"/>
                        </a:rPr>
                        <a:t>- English Language Acquisition Status Start Date Less Than Birth Date</a:t>
                      </a:r>
                      <a:endParaRPr lang="en-US" sz="1600" b="1" i="0" kern="1200" dirty="0">
                        <a:solidFill>
                          <a:srgbClr val="FF735D"/>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lang="en-US" sz="1600" b="1" i="0" kern="1200" dirty="0">
                          <a:solidFill>
                            <a:schemeClr val="tx1"/>
                          </a:solidFill>
                          <a:effectLst/>
                          <a:latin typeface="+mn-lt"/>
                          <a:ea typeface="+mn-ea"/>
                          <a:cs typeface="+mn-cs"/>
                        </a:rPr>
                        <a:t>SINF0060E3 (F) </a:t>
                      </a:r>
                      <a:r>
                        <a:rPr lang="en-US" sz="1600" b="0" i="0" kern="1200" dirty="0">
                          <a:solidFill>
                            <a:schemeClr val="tx1"/>
                          </a:solidFill>
                          <a:effectLst/>
                          <a:latin typeface="+mn-lt"/>
                          <a:ea typeface="+mn-ea"/>
                          <a:cs typeface="+mn-cs"/>
                        </a:rPr>
                        <a:t>- Student Initial US School Enrollment Date K-12 Greater than Students Earliest TK-12 Enrollment Start Date.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Re-enabled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i="0" kern="1200" dirty="0">
                          <a:solidFill>
                            <a:schemeClr val="tx1"/>
                          </a:solidFill>
                          <a:effectLst/>
                          <a:latin typeface="+mn-lt"/>
                          <a:ea typeface="+mn-ea"/>
                          <a:cs typeface="+mn-cs"/>
                        </a:rPr>
                        <a:t> SINF0452E3 (F)</a:t>
                      </a:r>
                      <a:r>
                        <a:rPr lang="en-US" sz="1600" b="0" i="0" kern="1200" dirty="0">
                          <a:solidFill>
                            <a:schemeClr val="tx1"/>
                          </a:solidFill>
                          <a:effectLst/>
                          <a:latin typeface="+mn-lt"/>
                          <a:ea typeface="+mn-ea"/>
                          <a:cs typeface="+mn-cs"/>
                        </a:rPr>
                        <a:t> - Missing Student Birth Country Code.  Was disabled due to performance issues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a:txBody>
                  <a:tcPr anchor="ctr">
                    <a:lnL w="12700" cap="flat" cmpd="sng" algn="ctr">
                      <a:solidFill>
                        <a:srgbClr val="42C1BD"/>
                      </a:solidFill>
                      <a:prstDash val="solid"/>
                      <a:round/>
                      <a:headEnd type="none" w="med" len="med"/>
                      <a:tailEnd type="none" w="med" len="med"/>
                    </a:lnL>
                  </a:tcPr>
                </a:tc>
                <a:extLst>
                  <a:ext uri="{0D108BD9-81ED-4DB2-BD59-A6C34878D82A}">
                    <a16:rowId xmlns:a16="http://schemas.microsoft.com/office/drawing/2014/main" val="1449195450"/>
                  </a:ext>
                </a:extLst>
              </a:tr>
            </a:tbl>
          </a:graphicData>
        </a:graphic>
      </p:graphicFrame>
      <p:sp>
        <p:nvSpPr>
          <p:cNvPr id="3" name="TextBox 2">
            <a:extLst>
              <a:ext uri="{FF2B5EF4-FFF2-40B4-BE49-F238E27FC236}">
                <a16:creationId xmlns:a16="http://schemas.microsoft.com/office/drawing/2014/main" id="{3AFDA4EB-4EBA-28FA-1F60-DED50186B58F}"/>
              </a:ext>
            </a:extLst>
          </p:cNvPr>
          <p:cNvSpPr txBox="1"/>
          <p:nvPr/>
        </p:nvSpPr>
        <p:spPr>
          <a:xfrm>
            <a:off x="1624608" y="5563855"/>
            <a:ext cx="8558784" cy="369332"/>
          </a:xfrm>
          <a:prstGeom prst="rect">
            <a:avLst/>
          </a:prstGeom>
          <a:solidFill>
            <a:schemeClr val="accent4"/>
          </a:solidFill>
          <a:ln>
            <a:noFill/>
          </a:ln>
        </p:spPr>
        <p:txBody>
          <a:bodyPr wrap="square" rtlCol="0">
            <a:spAutoFit/>
          </a:bodyPr>
          <a:lstStyle>
            <a:defPPr>
              <a:defRPr lang="en-US"/>
            </a:defPPr>
            <a:lvl1pPr algn="ctr" rtl="0" eaLnBrk="0" fontAlgn="base" hangingPunct="0">
              <a:spcBef>
                <a:spcPct val="0"/>
              </a:spcBef>
              <a:spcAft>
                <a:spcPct val="0"/>
              </a:spcAft>
              <a:defRPr sz="1600" kern="1200">
                <a:solidFill>
                  <a:schemeClr val="tx1"/>
                </a:solidFill>
                <a:latin typeface="Arial" charset="0"/>
                <a:ea typeface="+mn-ea"/>
                <a:cs typeface="Arial" charset="0"/>
              </a:defRPr>
            </a:lvl1pPr>
            <a:lvl2pPr marL="457200" algn="ctr" rtl="0" eaLnBrk="0" fontAlgn="base" hangingPunct="0">
              <a:spcBef>
                <a:spcPct val="0"/>
              </a:spcBef>
              <a:spcAft>
                <a:spcPct val="0"/>
              </a:spcAft>
              <a:defRPr sz="1600" kern="1200">
                <a:solidFill>
                  <a:schemeClr val="tx1"/>
                </a:solidFill>
                <a:latin typeface="Arial" charset="0"/>
                <a:ea typeface="+mn-ea"/>
                <a:cs typeface="Arial" charset="0"/>
              </a:defRPr>
            </a:lvl2pPr>
            <a:lvl3pPr marL="914400" algn="ctr" rtl="0" eaLnBrk="0" fontAlgn="base" hangingPunct="0">
              <a:spcBef>
                <a:spcPct val="0"/>
              </a:spcBef>
              <a:spcAft>
                <a:spcPct val="0"/>
              </a:spcAft>
              <a:defRPr sz="1600" kern="1200">
                <a:solidFill>
                  <a:schemeClr val="tx1"/>
                </a:solidFill>
                <a:latin typeface="Arial" charset="0"/>
                <a:ea typeface="+mn-ea"/>
                <a:cs typeface="Arial" charset="0"/>
              </a:defRPr>
            </a:lvl3pPr>
            <a:lvl4pPr marL="1371600" algn="ctr" rtl="0" eaLnBrk="0" fontAlgn="base" hangingPunct="0">
              <a:spcBef>
                <a:spcPct val="0"/>
              </a:spcBef>
              <a:spcAft>
                <a:spcPct val="0"/>
              </a:spcAft>
              <a:defRPr sz="1600" kern="1200">
                <a:solidFill>
                  <a:schemeClr val="tx1"/>
                </a:solidFill>
                <a:latin typeface="Arial" charset="0"/>
                <a:ea typeface="+mn-ea"/>
                <a:cs typeface="Arial" charset="0"/>
              </a:defRPr>
            </a:lvl4pPr>
            <a:lvl5pPr marL="1828800" algn="ctr" rtl="0" eaLnBrk="0" fontAlgn="base" hangingPunct="0">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marL="177800" indent="-177800" algn="l"/>
            <a:r>
              <a:rPr lang="en-US" sz="1800" b="1" dirty="0">
                <a:solidFill>
                  <a:schemeClr val="bg1"/>
                </a:solidFill>
                <a:latin typeface="Arial" panose="020B0604020202020204" pitchFamily="34" charset="0"/>
                <a:cs typeface="Arial" panose="020B0604020202020204" pitchFamily="34" charset="0"/>
              </a:rPr>
              <a:t>NOTE:  </a:t>
            </a:r>
            <a:r>
              <a:rPr lang="en-US" sz="1800" dirty="0">
                <a:solidFill>
                  <a:schemeClr val="bg1"/>
                </a:solidFill>
              </a:rPr>
              <a:t>Check latest Error List Document for a list of all new/updated errors</a:t>
            </a:r>
          </a:p>
        </p:txBody>
      </p:sp>
    </p:spTree>
    <p:extLst>
      <p:ext uri="{BB962C8B-B14F-4D97-AF65-F5344CB8AC3E}">
        <p14:creationId xmlns:p14="http://schemas.microsoft.com/office/powerpoint/2010/main" val="176633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3366"/>
                </a:solidFill>
              </a:rPr>
              <a:t>EOY - Advanced Reporting and Certification v1.1 May 1, 2024</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53</a:t>
            </a:fld>
            <a:endParaRPr lang="en-US" dirty="0">
              <a:solidFill>
                <a:srgbClr val="003366"/>
              </a:solidFill>
            </a:endParaRPr>
          </a:p>
        </p:txBody>
      </p:sp>
      <p:sp>
        <p:nvSpPr>
          <p:cNvPr id="2" name="Title 1"/>
          <p:cNvSpPr>
            <a:spLocks noGrp="1"/>
          </p:cNvSpPr>
          <p:nvPr>
            <p:ph type="title" idx="4294967295"/>
          </p:nvPr>
        </p:nvSpPr>
        <p:spPr>
          <a:xfrm>
            <a:off x="432487" y="248412"/>
            <a:ext cx="11339513" cy="431800"/>
          </a:xfrm>
        </p:spPr>
        <p:txBody>
          <a:bodyPr>
            <a:normAutofit fontScale="90000"/>
          </a:bodyPr>
          <a:lstStyle/>
          <a:p>
            <a:r>
              <a:rPr lang="en-US" dirty="0"/>
              <a:t>2023-24 – EOY Extract Changes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5633053"/>
              </p:ext>
            </p:extLst>
          </p:nvPr>
        </p:nvGraphicFramePr>
        <p:xfrm>
          <a:off x="432000" y="749673"/>
          <a:ext cx="11340000" cy="5584028"/>
        </p:xfrm>
        <a:graphic>
          <a:graphicData uri="http://schemas.openxmlformats.org/drawingml/2006/table">
            <a:tbl>
              <a:tblPr firstRow="1" bandRow="1">
                <a:tableStyleId>{BC89EF96-8CEA-46FF-86C4-4CE0E7609802}</a:tableStyleId>
              </a:tblPr>
              <a:tblGrid>
                <a:gridCol w="1690998">
                  <a:extLst>
                    <a:ext uri="{9D8B030D-6E8A-4147-A177-3AD203B41FA5}">
                      <a16:colId xmlns:a16="http://schemas.microsoft.com/office/drawing/2014/main" val="20000"/>
                    </a:ext>
                  </a:extLst>
                </a:gridCol>
                <a:gridCol w="9649002">
                  <a:extLst>
                    <a:ext uri="{9D8B030D-6E8A-4147-A177-3AD203B41FA5}">
                      <a16:colId xmlns:a16="http://schemas.microsoft.com/office/drawing/2014/main" val="20001"/>
                    </a:ext>
                  </a:extLst>
                </a:gridCol>
              </a:tblGrid>
              <a:tr h="402428">
                <a:tc>
                  <a:txBody>
                    <a:bodyPr/>
                    <a:lstStyle/>
                    <a:p>
                      <a:pPr algn="ctr"/>
                      <a:r>
                        <a:rPr lang="en-US" dirty="0">
                          <a:solidFill>
                            <a:schemeClr val="bg1"/>
                          </a:solidFill>
                        </a:rPr>
                        <a:t>Functionality</a:t>
                      </a:r>
                    </a:p>
                  </a:txBody>
                  <a:tcPr>
                    <a:solidFill>
                      <a:srgbClr val="FD7C62"/>
                    </a:solidFill>
                  </a:tcPr>
                </a:tc>
                <a:tc>
                  <a:txBody>
                    <a:bodyPr/>
                    <a:lstStyle/>
                    <a:p>
                      <a:pPr algn="ctr"/>
                      <a:r>
                        <a:rPr lang="en-US" dirty="0">
                          <a:solidFill>
                            <a:schemeClr val="bg1"/>
                          </a:solidFill>
                        </a:rPr>
                        <a:t>Change</a:t>
                      </a:r>
                    </a:p>
                  </a:txBody>
                  <a:tcPr>
                    <a:solidFill>
                      <a:srgbClr val="FD7C62"/>
                    </a:solidFill>
                  </a:tcPr>
                </a:tc>
                <a:extLst>
                  <a:ext uri="{0D108BD9-81ED-4DB2-BD59-A6C34878D82A}">
                    <a16:rowId xmlns:a16="http://schemas.microsoft.com/office/drawing/2014/main" val="10000"/>
                  </a:ext>
                </a:extLst>
              </a:tr>
              <a:tr h="4771621">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dirty="0"/>
                        <a:t>Extracts</a:t>
                      </a:r>
                    </a:p>
                  </a:txBody>
                  <a:tcPr anchor="ctr">
                    <a:solidFill>
                      <a:schemeClr val="accent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baseline="0" dirty="0">
                          <a:solidFill>
                            <a:srgbClr val="FF735D"/>
                          </a:solidFill>
                        </a:rPr>
                        <a:t>New – </a:t>
                      </a:r>
                      <a:endParaRPr lang="en-US" sz="1800" b="0"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EOY-4 Supporting Extract - </a:t>
                      </a:r>
                      <a:r>
                        <a:rPr kumimoji="0" lang="en-US" sz="1800" b="1" i="0" u="none" strike="noStrike" kern="1200" cap="none" spc="0" normalizeH="0" baseline="0" noProof="0" dirty="0">
                          <a:ln>
                            <a:noFill/>
                          </a:ln>
                          <a:solidFill>
                            <a:prstClr val="black"/>
                          </a:solidFill>
                          <a:effectLst/>
                          <a:uLnTx/>
                          <a:uFillTx/>
                          <a:latin typeface="+mn-lt"/>
                          <a:ea typeface="+mn-ea"/>
                          <a:cs typeface="+mn-cs"/>
                        </a:rPr>
                        <a:t>16.14</a:t>
                      </a:r>
                      <a:r>
                        <a:rPr kumimoji="0" lang="en-US" sz="1800" b="0" i="0" u="none" strike="noStrike" kern="1200" cap="none" spc="0" normalizeH="0" baseline="0" noProof="0" dirty="0">
                          <a:ln>
                            <a:noFill/>
                          </a:ln>
                          <a:solidFill>
                            <a:prstClr val="black"/>
                          </a:solidFill>
                          <a:effectLst/>
                          <a:uLnTx/>
                          <a:uFillTx/>
                          <a:latin typeface="+mn-lt"/>
                          <a:ea typeface="+mn-ea"/>
                          <a:cs typeface="+mn-cs"/>
                        </a:rPr>
                        <a:t> - Students with Disabilities Plan Student List (LEA/SELPA)</a:t>
                      </a:r>
                      <a:endParaRPr kumimoji="0" lang="en-US" sz="1800" b="0" i="0" u="none" strike="noStrike" kern="1200" cap="none" spc="0" normalizeH="0" baseline="0" noProof="0" dirty="0">
                        <a:ln>
                          <a:noFill/>
                        </a:ln>
                        <a:solidFill>
                          <a:prstClr val="black"/>
                        </a:solidFill>
                        <a:effectLst/>
                        <a:uLnTx/>
                        <a:uFillTx/>
                        <a:latin typeface="+mn-lt"/>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baseline="0" dirty="0">
                        <a:solidFill>
                          <a:srgbClr val="FF735D"/>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baseline="0" dirty="0">
                          <a:solidFill>
                            <a:srgbClr val="FF735D"/>
                          </a:solidFill>
                        </a:rPr>
                        <a:t>Modified – </a:t>
                      </a:r>
                      <a:endParaRPr lang="en-US" sz="1800" b="0"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baseline="0" dirty="0"/>
                        <a:t>SSID extract - </a:t>
                      </a:r>
                      <a:r>
                        <a:rPr lang="en-US" sz="1800" b="0" baseline="0" dirty="0"/>
                        <a:t>SWD Indicator modified to indicate SWD for only eligible and participating AND most recent status during enrollment (not anytime during enrollment)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b="0" baseline="0" dirty="0"/>
                        <a:t>Supporting </a:t>
                      </a:r>
                      <a:r>
                        <a:rPr lang="en-US" sz="1800" b="1" baseline="0" dirty="0"/>
                        <a:t>Extract 14.2 </a:t>
                      </a:r>
                      <a:r>
                        <a:rPr lang="en-US" sz="1800" b="0" baseline="0" dirty="0"/>
                        <a:t>- </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b="1" baseline="0" dirty="0"/>
                        <a:t>TK Grade Level filter - </a:t>
                      </a:r>
                      <a:r>
                        <a:rPr lang="en-US" sz="1800" b="0" baseline="0" dirty="0"/>
                        <a:t>updated to include TK grade level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baseline="0" dirty="0"/>
                        <a:t>SWD Filter - </a:t>
                      </a:r>
                      <a:r>
                        <a:rPr lang="en-US" sz="1800" b="0" baseline="0" dirty="0"/>
                        <a:t>name changed to Student with </a:t>
                      </a:r>
                      <a:r>
                        <a:rPr lang="en-US" sz="1800" b="0" baseline="0" dirty="0" err="1"/>
                        <a:t>Disabilites</a:t>
                      </a:r>
                      <a:r>
                        <a:rPr lang="en-US" sz="1800" b="0" baseline="0" dirty="0"/>
                        <a:t> and point to new data source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baseline="0" dirty="0"/>
                        <a:t>SED Filter - </a:t>
                      </a:r>
                      <a:r>
                        <a:rPr lang="en-US" sz="1800" b="0" baseline="0" dirty="0"/>
                        <a:t>Parent Ed. Level calculations modified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baseline="0" dirty="0"/>
                        <a:t>Absenteeism Category Filter - </a:t>
                      </a:r>
                      <a:r>
                        <a:rPr lang="en-US" sz="1800" b="0" baseline="0" dirty="0"/>
                        <a:t>modified to have 0% value and &lt;5% value changed to &gt;0%&lt;5%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baseline="0" dirty="0"/>
                        <a:t>Foster Youth filter </a:t>
                      </a:r>
                      <a:r>
                        <a:rPr lang="en-US" sz="1800" b="0" baseline="0" dirty="0"/>
                        <a:t>- new and visible starting AY23-24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baseline="0" dirty="0"/>
                        <a:t>Supporting </a:t>
                      </a:r>
                      <a:r>
                        <a:rPr lang="en-US" sz="1800" b="1" baseline="0" dirty="0"/>
                        <a:t>Extract 1.23 </a:t>
                      </a:r>
                      <a:r>
                        <a:rPr lang="en-US" sz="1800" b="0" baseline="0" dirty="0"/>
                        <a:t>- New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baseline="0" dirty="0"/>
                        <a:t>Graduates with Local Exemptions </a:t>
                      </a:r>
                      <a:r>
                        <a:rPr lang="en-US" sz="1800" b="0" baseline="0" dirty="0"/>
                        <a:t>filter and column - with </a:t>
                      </a:r>
                      <a:r>
                        <a:rPr lang="en-US" sz="1800" b="0" i="0" kern="1200" dirty="0">
                          <a:solidFill>
                            <a:schemeClr val="tx1"/>
                          </a:solidFill>
                          <a:effectLst/>
                          <a:latin typeface="+mn-lt"/>
                          <a:ea typeface="+mn-ea"/>
                          <a:cs typeface="+mn-cs"/>
                        </a:rPr>
                        <a:t>Y, N values/indicators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i="0" kern="1200" dirty="0">
                        <a:solidFill>
                          <a:schemeClr val="tx1"/>
                        </a:solidFill>
                        <a:effectLst/>
                        <a:latin typeface="+mn-lt"/>
                        <a:ea typeface="+mn-ea"/>
                        <a:cs typeface="+mn-cs"/>
                      </a:endParaRPr>
                    </a:p>
                  </a:txBody>
                  <a:tcPr anchor="ctr">
                    <a:solidFill>
                      <a:schemeClr val="bg1">
                        <a:alpha val="20000"/>
                      </a:schemeClr>
                    </a:solidFill>
                  </a:tcPr>
                </a:tc>
                <a:extLst>
                  <a:ext uri="{0D108BD9-81ED-4DB2-BD59-A6C34878D82A}">
                    <a16:rowId xmlns:a16="http://schemas.microsoft.com/office/drawing/2014/main" val="481757251"/>
                  </a:ext>
                </a:extLst>
              </a:tr>
            </a:tbl>
          </a:graphicData>
        </a:graphic>
      </p:graphicFrame>
    </p:spTree>
    <p:extLst>
      <p:ext uri="{BB962C8B-B14F-4D97-AF65-F5344CB8AC3E}">
        <p14:creationId xmlns:p14="http://schemas.microsoft.com/office/powerpoint/2010/main" val="1015923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3366"/>
                </a:solidFill>
              </a:rPr>
              <a:t>EOY - Advanced Reporting and Certification v1.1 May 1, 2024</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54</a:t>
            </a:fld>
            <a:endParaRPr lang="en-US" dirty="0">
              <a:solidFill>
                <a:srgbClr val="003366"/>
              </a:solidFill>
            </a:endParaRPr>
          </a:p>
        </p:txBody>
      </p:sp>
      <p:sp>
        <p:nvSpPr>
          <p:cNvPr id="2" name="Title 1"/>
          <p:cNvSpPr>
            <a:spLocks noGrp="1"/>
          </p:cNvSpPr>
          <p:nvPr>
            <p:ph type="title" idx="4294967295"/>
          </p:nvPr>
        </p:nvSpPr>
        <p:spPr>
          <a:xfrm>
            <a:off x="432487" y="248412"/>
            <a:ext cx="11339513" cy="431800"/>
          </a:xfrm>
        </p:spPr>
        <p:txBody>
          <a:bodyPr>
            <a:normAutofit fontScale="90000"/>
          </a:bodyPr>
          <a:lstStyle/>
          <a:p>
            <a:r>
              <a:rPr lang="en-US" dirty="0"/>
              <a:t>2023-24 – EOY Extract Changes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4034889399"/>
              </p:ext>
            </p:extLst>
          </p:nvPr>
        </p:nvGraphicFramePr>
        <p:xfrm>
          <a:off x="426000" y="860991"/>
          <a:ext cx="11340000" cy="4633360"/>
        </p:xfrm>
        <a:graphic>
          <a:graphicData uri="http://schemas.openxmlformats.org/drawingml/2006/table">
            <a:tbl>
              <a:tblPr firstRow="1" bandRow="1">
                <a:tableStyleId>{BC89EF96-8CEA-46FF-86C4-4CE0E7609802}</a:tableStyleId>
              </a:tblPr>
              <a:tblGrid>
                <a:gridCol w="1698950">
                  <a:extLst>
                    <a:ext uri="{9D8B030D-6E8A-4147-A177-3AD203B41FA5}">
                      <a16:colId xmlns:a16="http://schemas.microsoft.com/office/drawing/2014/main" val="20000"/>
                    </a:ext>
                  </a:extLst>
                </a:gridCol>
                <a:gridCol w="9641050">
                  <a:extLst>
                    <a:ext uri="{9D8B030D-6E8A-4147-A177-3AD203B41FA5}">
                      <a16:colId xmlns:a16="http://schemas.microsoft.com/office/drawing/2014/main" val="20001"/>
                    </a:ext>
                  </a:extLst>
                </a:gridCol>
              </a:tblGrid>
              <a:tr h="427120">
                <a:tc>
                  <a:txBody>
                    <a:bodyPr/>
                    <a:lstStyle/>
                    <a:p>
                      <a:pPr algn="ctr"/>
                      <a:r>
                        <a:rPr lang="en-US" dirty="0">
                          <a:solidFill>
                            <a:schemeClr val="bg1"/>
                          </a:solidFill>
                        </a:rPr>
                        <a:t>Functionality</a:t>
                      </a:r>
                    </a:p>
                  </a:txBody>
                  <a:tcPr>
                    <a:solidFill>
                      <a:srgbClr val="FD7C62"/>
                    </a:solidFill>
                  </a:tcPr>
                </a:tc>
                <a:tc>
                  <a:txBody>
                    <a:bodyPr/>
                    <a:lstStyle/>
                    <a:p>
                      <a:pPr algn="ctr"/>
                      <a:r>
                        <a:rPr lang="en-US" dirty="0">
                          <a:solidFill>
                            <a:schemeClr val="bg1"/>
                          </a:solidFill>
                        </a:rPr>
                        <a:t>Change</a:t>
                      </a:r>
                    </a:p>
                  </a:txBody>
                  <a:tcPr>
                    <a:solidFill>
                      <a:srgbClr val="FD7C62"/>
                    </a:solidFill>
                  </a:tcPr>
                </a:tc>
                <a:extLst>
                  <a:ext uri="{0D108BD9-81ED-4DB2-BD59-A6C34878D82A}">
                    <a16:rowId xmlns:a16="http://schemas.microsoft.com/office/drawing/2014/main" val="10000"/>
                  </a:ext>
                </a:extLst>
              </a:tr>
              <a:tr h="4165862">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600" dirty="0"/>
                        <a:t>Extracts</a:t>
                      </a:r>
                    </a:p>
                  </a:txBody>
                  <a:tcPr anchor="c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baseline="0" dirty="0">
                          <a:solidFill>
                            <a:srgbClr val="FF735D"/>
                          </a:solidFill>
                        </a:rPr>
                        <a:t>Modified – </a:t>
                      </a:r>
                      <a:endParaRPr lang="en-US" sz="1800" b="0"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baseline="0" dirty="0"/>
                        <a:t>Supporting </a:t>
                      </a:r>
                      <a:r>
                        <a:rPr lang="en-US" sz="1800" b="1" baseline="0" dirty="0"/>
                        <a:t>Extract 2.17 </a:t>
                      </a:r>
                      <a:r>
                        <a:rPr lang="en-US" sz="1800" b="0" baseline="0" dirty="0"/>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baseline="0" dirty="0"/>
                        <a:t>TK Grade Level filter - </a:t>
                      </a:r>
                      <a:r>
                        <a:rPr lang="en-US" sz="1800" b="0" baseline="0" dirty="0"/>
                        <a:t>updated to include TK grade level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baseline="0" dirty="0"/>
                        <a:t>SED Filter - </a:t>
                      </a:r>
                      <a:r>
                        <a:rPr lang="en-US" sz="1800" b="0" baseline="0" dirty="0"/>
                        <a:t>Parent Ed. Level calculations modified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baseline="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baseline="0" dirty="0"/>
                        <a:t>Supporting </a:t>
                      </a:r>
                      <a:r>
                        <a:rPr lang="en-US" sz="1800" b="1" baseline="0" dirty="0"/>
                        <a:t>Extract 8.1 EOY3 </a:t>
                      </a:r>
                      <a:r>
                        <a:rPr lang="en-US" sz="1800" b="0" baseline="0" dirty="0"/>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baseline="0" dirty="0"/>
                        <a:t>TK Grade Level filter - </a:t>
                      </a:r>
                      <a:r>
                        <a:rPr lang="en-US" sz="1800" b="0" baseline="0" dirty="0"/>
                        <a:t>updated to include TK grade level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i="0" kern="1200" dirty="0">
                          <a:solidFill>
                            <a:schemeClr val="tx1"/>
                          </a:solidFill>
                          <a:effectLst/>
                          <a:latin typeface="+mn-lt"/>
                          <a:ea typeface="+mn-ea"/>
                          <a:cs typeface="+mn-cs"/>
                        </a:rPr>
                        <a:t>Transitional Kindergarten Program </a:t>
                      </a:r>
                      <a:r>
                        <a:rPr lang="en-US" sz="1800" b="0" i="0" kern="1200" dirty="0">
                          <a:solidFill>
                            <a:schemeClr val="tx1"/>
                          </a:solidFill>
                          <a:effectLst/>
                          <a:latin typeface="+mn-lt"/>
                          <a:ea typeface="+mn-ea"/>
                          <a:cs typeface="+mn-cs"/>
                        </a:rPr>
                        <a:t>filter </a:t>
                      </a:r>
                      <a:r>
                        <a:rPr lang="en-US" sz="1800" b="1" i="0" kern="1200" dirty="0">
                          <a:solidFill>
                            <a:schemeClr val="tx1"/>
                          </a:solidFill>
                          <a:effectLst/>
                          <a:latin typeface="+mn-lt"/>
                          <a:ea typeface="+mn-ea"/>
                          <a:cs typeface="+mn-cs"/>
                        </a:rPr>
                        <a:t>removed</a:t>
                      </a:r>
                      <a:r>
                        <a:rPr lang="en-US" sz="1800" b="0" i="0" kern="1200" dirty="0">
                          <a:solidFill>
                            <a:schemeClr val="tx1"/>
                          </a:solidFill>
                          <a:effectLst/>
                          <a:latin typeface="+mn-lt"/>
                          <a:ea typeface="+mn-ea"/>
                          <a:cs typeface="+mn-cs"/>
                        </a:rPr>
                        <a:t> for AY 23-24 and onward</a:t>
                      </a:r>
                    </a:p>
                    <a:p>
                      <a:pPr marL="742950" lvl="1" indent="-285750">
                        <a:buFont typeface="Arial" panose="020B0604020202020204" pitchFamily="34" charset="0"/>
                        <a:buChar char="•"/>
                      </a:pPr>
                      <a:r>
                        <a:rPr lang="en-US" sz="1800" b="0" i="0" kern="1200" dirty="0">
                          <a:solidFill>
                            <a:schemeClr val="tx1"/>
                          </a:solidFill>
                          <a:effectLst/>
                          <a:latin typeface="+mn-lt"/>
                          <a:ea typeface="+mn-ea"/>
                          <a:cs typeface="+mn-cs"/>
                        </a:rPr>
                        <a:t>New </a:t>
                      </a:r>
                      <a:r>
                        <a:rPr lang="en-US" sz="1800" b="1" i="0" kern="1200" dirty="0">
                          <a:solidFill>
                            <a:schemeClr val="tx1"/>
                          </a:solidFill>
                          <a:effectLst/>
                          <a:latin typeface="+mn-lt"/>
                          <a:ea typeface="+mn-ea"/>
                          <a:cs typeface="+mn-cs"/>
                        </a:rPr>
                        <a:t>Parent Guardian 1 Highest Ed Level </a:t>
                      </a:r>
                      <a:r>
                        <a:rPr lang="en-US" sz="1800" b="0" i="0" kern="1200" dirty="0">
                          <a:solidFill>
                            <a:schemeClr val="tx1"/>
                          </a:solidFill>
                          <a:effectLst/>
                          <a:latin typeface="+mn-lt"/>
                          <a:ea typeface="+mn-ea"/>
                          <a:cs typeface="+mn-cs"/>
                        </a:rPr>
                        <a:t>Column</a:t>
                      </a:r>
                      <a:endParaRPr lang="en-US" sz="3200" b="0" i="0" kern="1200" dirty="0">
                        <a:solidFill>
                          <a:schemeClr val="tx1"/>
                        </a:solidFill>
                        <a:effectLst/>
                        <a:latin typeface="+mn-lt"/>
                        <a:ea typeface="+mn-ea"/>
                        <a:cs typeface="+mn-cs"/>
                      </a:endParaRPr>
                    </a:p>
                    <a:p>
                      <a:pPr marL="742950" lvl="1" indent="-285750">
                        <a:buFont typeface="Arial" panose="020B0604020202020204" pitchFamily="34" charset="0"/>
                        <a:buChar char="•"/>
                      </a:pPr>
                      <a:r>
                        <a:rPr lang="en-US" sz="1800" b="0" i="0" kern="1200" dirty="0">
                          <a:solidFill>
                            <a:schemeClr val="tx1"/>
                          </a:solidFill>
                          <a:effectLst/>
                          <a:latin typeface="+mn-lt"/>
                          <a:ea typeface="+mn-ea"/>
                          <a:cs typeface="+mn-cs"/>
                        </a:rPr>
                        <a:t>New </a:t>
                      </a:r>
                      <a:r>
                        <a:rPr lang="en-US" sz="1800" b="1" i="0" kern="1200" dirty="0">
                          <a:solidFill>
                            <a:schemeClr val="tx1"/>
                          </a:solidFill>
                          <a:effectLst/>
                          <a:latin typeface="+mn-lt"/>
                          <a:ea typeface="+mn-ea"/>
                          <a:cs typeface="+mn-cs"/>
                        </a:rPr>
                        <a:t>Parent Guardian 2 Highest Ed Level </a:t>
                      </a:r>
                      <a:r>
                        <a:rPr lang="en-US" sz="1800" b="0" i="0" kern="1200" dirty="0">
                          <a:solidFill>
                            <a:schemeClr val="tx1"/>
                          </a:solidFill>
                          <a:effectLst/>
                          <a:latin typeface="+mn-lt"/>
                          <a:ea typeface="+mn-ea"/>
                          <a:cs typeface="+mn-cs"/>
                        </a:rPr>
                        <a:t>Column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i="0" kern="1200" dirty="0">
                          <a:solidFill>
                            <a:schemeClr val="tx1"/>
                          </a:solidFill>
                          <a:effectLst/>
                          <a:latin typeface="+mn-lt"/>
                          <a:ea typeface="+mn-ea"/>
                          <a:cs typeface="+mn-cs"/>
                        </a:rPr>
                        <a:t>Transitional Kindergarten (TK) </a:t>
                      </a:r>
                      <a:r>
                        <a:rPr lang="en-US" sz="1800" b="0" i="0" kern="1200" dirty="0">
                          <a:solidFill>
                            <a:schemeClr val="tx1"/>
                          </a:solidFill>
                          <a:effectLst/>
                          <a:latin typeface="+mn-lt"/>
                          <a:ea typeface="+mn-ea"/>
                          <a:cs typeface="+mn-cs"/>
                        </a:rPr>
                        <a:t>Column for AY 23-24 and onward removed</a:t>
                      </a:r>
                    </a:p>
                    <a:p>
                      <a:pPr marL="742950" lvl="1" indent="-285750">
                        <a:buFont typeface="Arial" panose="020B0604020202020204" pitchFamily="34" charset="0"/>
                        <a:buChar char="•"/>
                      </a:pPr>
                      <a:r>
                        <a:rPr lang="en-US" sz="1800" b="0" i="0" kern="1200" dirty="0">
                          <a:solidFill>
                            <a:schemeClr val="tx1"/>
                          </a:solidFill>
                          <a:effectLst/>
                          <a:latin typeface="+mn-lt"/>
                          <a:ea typeface="+mn-ea"/>
                          <a:cs typeface="+mn-cs"/>
                        </a:rPr>
                        <a:t>Name of Field "English Learner" to changed "</a:t>
                      </a:r>
                      <a:r>
                        <a:rPr lang="en-US" sz="1800" b="1" i="0" kern="1200" dirty="0">
                          <a:solidFill>
                            <a:schemeClr val="tx1"/>
                          </a:solidFill>
                          <a:effectLst/>
                          <a:latin typeface="+mn-lt"/>
                          <a:ea typeface="+mn-ea"/>
                          <a:cs typeface="+mn-cs"/>
                        </a:rPr>
                        <a:t>English Learner + Reclassified Fluent English Proficient</a:t>
                      </a:r>
                      <a:r>
                        <a:rPr lang="en-US" sz="1800" b="0" i="0" kern="1200" dirty="0">
                          <a:solidFill>
                            <a:schemeClr val="tx1"/>
                          </a:solidFill>
                          <a:effectLst/>
                          <a:latin typeface="+mn-lt"/>
                          <a:ea typeface="+mn-ea"/>
                          <a:cs typeface="+mn-cs"/>
                        </a:rPr>
                        <a:t>" and the calculation to include both EL and RFEP students who reclassified in the reporting period modified </a:t>
                      </a:r>
                      <a:endParaRPr lang="en-US" sz="3200" b="0" i="0" kern="1200" dirty="0">
                        <a:solidFill>
                          <a:schemeClr val="tx1"/>
                        </a:solidFill>
                        <a:effectLst/>
                        <a:latin typeface="+mn-lt"/>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0" baseline="0" dirty="0"/>
                    </a:p>
                  </a:txBody>
                  <a:tcPr anchor="ctr"/>
                </a:tc>
                <a:extLst>
                  <a:ext uri="{0D108BD9-81ED-4DB2-BD59-A6C34878D82A}">
                    <a16:rowId xmlns:a16="http://schemas.microsoft.com/office/drawing/2014/main" val="481757251"/>
                  </a:ext>
                </a:extLst>
              </a:tr>
            </a:tbl>
          </a:graphicData>
        </a:graphic>
      </p:graphicFrame>
    </p:spTree>
    <p:extLst>
      <p:ext uri="{BB962C8B-B14F-4D97-AF65-F5344CB8AC3E}">
        <p14:creationId xmlns:p14="http://schemas.microsoft.com/office/powerpoint/2010/main" val="344931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3366"/>
                </a:solidFill>
              </a:rPr>
              <a:t>EOY - Advanced Reporting and Certification v1.1 May 1, 2024</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55</a:t>
            </a:fld>
            <a:endParaRPr lang="en-US" dirty="0">
              <a:solidFill>
                <a:srgbClr val="003366"/>
              </a:solidFill>
            </a:endParaRPr>
          </a:p>
        </p:txBody>
      </p:sp>
      <p:sp>
        <p:nvSpPr>
          <p:cNvPr id="2" name="Title 1"/>
          <p:cNvSpPr>
            <a:spLocks noGrp="1"/>
          </p:cNvSpPr>
          <p:nvPr>
            <p:ph type="title" idx="4294967295"/>
          </p:nvPr>
        </p:nvSpPr>
        <p:spPr>
          <a:xfrm>
            <a:off x="432000" y="276736"/>
            <a:ext cx="7840663" cy="431800"/>
          </a:xfrm>
        </p:spPr>
        <p:txBody>
          <a:bodyPr>
            <a:normAutofit fontScale="90000"/>
          </a:bodyPr>
          <a:lstStyle/>
          <a:p>
            <a:r>
              <a:rPr lang="en-US" dirty="0"/>
              <a:t>2023-24 – EOY Reports Changes</a:t>
            </a:r>
            <a:endParaRPr lang="en-US" dirty="0">
              <a:solidFill>
                <a:srgbClr val="FF0000"/>
              </a:solidFi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600071843"/>
              </p:ext>
            </p:extLst>
          </p:nvPr>
        </p:nvGraphicFramePr>
        <p:xfrm>
          <a:off x="537508" y="945779"/>
          <a:ext cx="11085169" cy="2229221"/>
        </p:xfrm>
        <a:graphic>
          <a:graphicData uri="http://schemas.openxmlformats.org/drawingml/2006/table">
            <a:tbl>
              <a:tblPr firstRow="1" bandRow="1">
                <a:tableStyleId>{BC89EF96-8CEA-46FF-86C4-4CE0E7609802}</a:tableStyleId>
              </a:tblPr>
              <a:tblGrid>
                <a:gridCol w="2126561">
                  <a:extLst>
                    <a:ext uri="{9D8B030D-6E8A-4147-A177-3AD203B41FA5}">
                      <a16:colId xmlns:a16="http://schemas.microsoft.com/office/drawing/2014/main" val="20000"/>
                    </a:ext>
                  </a:extLst>
                </a:gridCol>
                <a:gridCol w="8958608">
                  <a:extLst>
                    <a:ext uri="{9D8B030D-6E8A-4147-A177-3AD203B41FA5}">
                      <a16:colId xmlns:a16="http://schemas.microsoft.com/office/drawing/2014/main" val="20001"/>
                    </a:ext>
                  </a:extLst>
                </a:gridCol>
              </a:tblGrid>
              <a:tr h="399112">
                <a:tc>
                  <a:txBody>
                    <a:bodyPr/>
                    <a:lstStyle/>
                    <a:p>
                      <a:pPr algn="ctr"/>
                      <a:r>
                        <a:rPr lang="en-US" dirty="0">
                          <a:solidFill>
                            <a:schemeClr val="bg1"/>
                          </a:solidFill>
                        </a:rPr>
                        <a:t>Functionality</a:t>
                      </a:r>
                    </a:p>
                  </a:txBody>
                  <a:tcPr anchor="ctr">
                    <a:solidFill>
                      <a:srgbClr val="FD7C62"/>
                    </a:solidFill>
                  </a:tcPr>
                </a:tc>
                <a:tc>
                  <a:txBody>
                    <a:bodyPr/>
                    <a:lstStyle/>
                    <a:p>
                      <a:pPr algn="ctr"/>
                      <a:r>
                        <a:rPr lang="en-US" dirty="0">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1830109">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Reports</a:t>
                      </a:r>
                      <a:r>
                        <a:rPr lang="en-US" sz="1400" dirty="0"/>
                        <a:t> </a:t>
                      </a:r>
                      <a:r>
                        <a:rPr lang="en-US" sz="1800" dirty="0"/>
                        <a:t>- EOY - 1</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735D"/>
                          </a:solidFill>
                        </a:rPr>
                        <a:t>Modified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Completer </a:t>
                      </a:r>
                      <a:r>
                        <a:rPr kumimoji="0" lang="en-US" sz="1600" b="1" i="0" u="none" strike="noStrike" kern="1200" cap="none" spc="0" normalizeH="0" baseline="0" noProof="0" dirty="0">
                          <a:ln>
                            <a:noFill/>
                          </a:ln>
                          <a:solidFill>
                            <a:prstClr val="black"/>
                          </a:solidFill>
                          <a:effectLst/>
                          <a:uLnTx/>
                          <a:uFillTx/>
                          <a:latin typeface="+mn-lt"/>
                          <a:ea typeface="+mn-ea"/>
                          <a:cs typeface="+mn-cs"/>
                        </a:rPr>
                        <a:t>reports 3.19 &amp; 3.20 </a:t>
                      </a:r>
                      <a:r>
                        <a:rPr kumimoji="0" lang="en-US" sz="1600" b="0" i="0" u="none" strike="noStrike" kern="1200" cap="none" spc="0" normalizeH="0" baseline="0" noProof="0" dirty="0">
                          <a:ln>
                            <a:noFill/>
                          </a:ln>
                          <a:solidFill>
                            <a:prstClr val="black"/>
                          </a:solidFill>
                          <a:effectLst/>
                          <a:uLnTx/>
                          <a:uFillTx/>
                          <a:latin typeface="+mn-lt"/>
                          <a:ea typeface="+mn-ea"/>
                          <a:cs typeface="+mn-cs"/>
                        </a:rPr>
                        <a:t>and </a:t>
                      </a:r>
                      <a:r>
                        <a:rPr kumimoji="0" lang="en-US" sz="1600" b="1" i="0" u="none" strike="noStrike" kern="1200" cap="none" spc="0" normalizeH="0" baseline="0" noProof="0" dirty="0">
                          <a:ln>
                            <a:noFill/>
                          </a:ln>
                          <a:solidFill>
                            <a:prstClr val="black"/>
                          </a:solidFill>
                          <a:effectLst/>
                          <a:uLnTx/>
                          <a:uFillTx/>
                          <a:latin typeface="+mn-lt"/>
                          <a:ea typeface="+mn-ea"/>
                          <a:cs typeface="+mn-cs"/>
                        </a:rPr>
                        <a:t>glossary term </a:t>
                      </a:r>
                      <a:r>
                        <a:rPr kumimoji="0" lang="en-US" sz="1600" b="0" i="0" u="none" strike="noStrike" kern="1200" cap="none" spc="0" normalizeH="0" baseline="0" noProof="0" dirty="0">
                          <a:ln>
                            <a:noFill/>
                          </a:ln>
                          <a:solidFill>
                            <a:prstClr val="black"/>
                          </a:solidFill>
                          <a:effectLst/>
                          <a:uLnTx/>
                          <a:uFillTx/>
                          <a:latin typeface="+mn-lt"/>
                          <a:ea typeface="+mn-ea"/>
                          <a:cs typeface="+mn-cs"/>
                        </a:rPr>
                        <a:t>to be limited to 9-12th grade to match the expected schools information</a:t>
                      </a:r>
                    </a:p>
                  </a:txBody>
                  <a:tcPr anchor="ctr">
                    <a:solidFill>
                      <a:schemeClr val="bg1">
                        <a:alpha val="20000"/>
                      </a:schemeClr>
                    </a:solidFill>
                  </a:tcPr>
                </a:tc>
                <a:extLst>
                  <a:ext uri="{0D108BD9-81ED-4DB2-BD59-A6C34878D82A}">
                    <a16:rowId xmlns:a16="http://schemas.microsoft.com/office/drawing/2014/main" val="3688213603"/>
                  </a:ext>
                </a:extLst>
              </a:tr>
            </a:tbl>
          </a:graphicData>
        </a:graphic>
      </p:graphicFrame>
    </p:spTree>
    <p:extLst>
      <p:ext uri="{BB962C8B-B14F-4D97-AF65-F5344CB8AC3E}">
        <p14:creationId xmlns:p14="http://schemas.microsoft.com/office/powerpoint/2010/main" val="2906801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3366"/>
                </a:solidFill>
              </a:rPr>
              <a:t>EOY - Advanced Reporting and Certification v1.1 May 1, 2024</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56</a:t>
            </a:fld>
            <a:endParaRPr lang="en-US" dirty="0">
              <a:solidFill>
                <a:srgbClr val="003366"/>
              </a:solidFill>
            </a:endParaRPr>
          </a:p>
        </p:txBody>
      </p:sp>
      <p:sp>
        <p:nvSpPr>
          <p:cNvPr id="2" name="Title 1"/>
          <p:cNvSpPr>
            <a:spLocks noGrp="1"/>
          </p:cNvSpPr>
          <p:nvPr>
            <p:ph type="title" idx="4294967295"/>
          </p:nvPr>
        </p:nvSpPr>
        <p:spPr>
          <a:xfrm>
            <a:off x="432000" y="276736"/>
            <a:ext cx="7840663" cy="431800"/>
          </a:xfrm>
        </p:spPr>
        <p:txBody>
          <a:bodyPr>
            <a:normAutofit fontScale="90000"/>
          </a:bodyPr>
          <a:lstStyle/>
          <a:p>
            <a:r>
              <a:rPr lang="en-US" dirty="0"/>
              <a:t>2023-24 – EOY Reports Changes</a:t>
            </a:r>
            <a:endParaRPr lang="en-US" dirty="0">
              <a:solidFill>
                <a:srgbClr val="FF0000"/>
              </a:solidFi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2949780882"/>
              </p:ext>
            </p:extLst>
          </p:nvPr>
        </p:nvGraphicFramePr>
        <p:xfrm>
          <a:off x="537508" y="945779"/>
          <a:ext cx="11085169" cy="5275912"/>
        </p:xfrm>
        <a:graphic>
          <a:graphicData uri="http://schemas.openxmlformats.org/drawingml/2006/table">
            <a:tbl>
              <a:tblPr firstRow="1" bandRow="1">
                <a:tableStyleId>{BC89EF96-8CEA-46FF-86C4-4CE0E7609802}</a:tableStyleId>
              </a:tblPr>
              <a:tblGrid>
                <a:gridCol w="2126561">
                  <a:extLst>
                    <a:ext uri="{9D8B030D-6E8A-4147-A177-3AD203B41FA5}">
                      <a16:colId xmlns:a16="http://schemas.microsoft.com/office/drawing/2014/main" val="20000"/>
                    </a:ext>
                  </a:extLst>
                </a:gridCol>
                <a:gridCol w="8958608">
                  <a:extLst>
                    <a:ext uri="{9D8B030D-6E8A-4147-A177-3AD203B41FA5}">
                      <a16:colId xmlns:a16="http://schemas.microsoft.com/office/drawing/2014/main" val="20001"/>
                    </a:ext>
                  </a:extLst>
                </a:gridCol>
              </a:tblGrid>
              <a:tr h="399112">
                <a:tc>
                  <a:txBody>
                    <a:bodyPr/>
                    <a:lstStyle/>
                    <a:p>
                      <a:pPr algn="ctr"/>
                      <a:r>
                        <a:rPr lang="en-US" dirty="0">
                          <a:solidFill>
                            <a:schemeClr val="bg1"/>
                          </a:solidFill>
                        </a:rPr>
                        <a:t>Functionality</a:t>
                      </a:r>
                    </a:p>
                  </a:txBody>
                  <a:tcPr anchor="ctr">
                    <a:solidFill>
                      <a:srgbClr val="FD7C62"/>
                    </a:solidFill>
                  </a:tcPr>
                </a:tc>
                <a:tc>
                  <a:txBody>
                    <a:bodyPr/>
                    <a:lstStyle/>
                    <a:p>
                      <a:pPr algn="ctr"/>
                      <a:r>
                        <a:rPr lang="en-US" dirty="0">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1830109">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Reports</a:t>
                      </a:r>
                      <a:r>
                        <a:rPr lang="en-US" sz="1400" dirty="0"/>
                        <a:t> </a:t>
                      </a:r>
                      <a:r>
                        <a:rPr lang="en-US" sz="1800" dirty="0"/>
                        <a:t>- EOY - 3</a:t>
                      </a:r>
                    </a:p>
                  </a:txBody>
                  <a:tcPr anchor="ct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735D"/>
                          </a:solidFill>
                        </a:rPr>
                        <a:t>Modified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Reports </a:t>
                      </a:r>
                      <a:r>
                        <a:rPr kumimoji="0" lang="en-US" sz="1600" b="1" i="0" u="none" strike="noStrike" kern="1200" cap="none" spc="0" normalizeH="0" baseline="0" noProof="0" dirty="0">
                          <a:ln>
                            <a:noFill/>
                          </a:ln>
                          <a:solidFill>
                            <a:prstClr val="black"/>
                          </a:solidFill>
                          <a:effectLst/>
                          <a:uLnTx/>
                          <a:uFillTx/>
                          <a:latin typeface="+mn-lt"/>
                          <a:ea typeface="+mn-ea"/>
                          <a:cs typeface="+mn-cs"/>
                        </a:rPr>
                        <a:t>1.22</a:t>
                      </a:r>
                      <a:r>
                        <a:rPr kumimoji="0" lang="en-US" sz="1600" b="0" i="0" u="none" strike="noStrike" kern="1200" cap="none" spc="0" normalizeH="0" baseline="0" noProof="0" dirty="0">
                          <a:ln>
                            <a:noFill/>
                          </a:ln>
                          <a:solidFill>
                            <a:prstClr val="black"/>
                          </a:solidFill>
                          <a:effectLst/>
                          <a:uLnTx/>
                          <a:uFillTx/>
                          <a:latin typeface="+mn-lt"/>
                          <a:ea typeface="+mn-ea"/>
                          <a:cs typeface="+mn-cs"/>
                        </a:rPr>
                        <a:t> Graduate/Completer – Counts, </a:t>
                      </a:r>
                      <a:r>
                        <a:rPr kumimoji="0" lang="en-US" sz="1600" b="1" i="0" u="none" strike="noStrike" kern="1200" cap="none" spc="0" normalizeH="0" baseline="0" noProof="0" dirty="0">
                          <a:ln>
                            <a:noFill/>
                          </a:ln>
                          <a:solidFill>
                            <a:prstClr val="black"/>
                          </a:solidFill>
                          <a:effectLst/>
                          <a:uLnTx/>
                          <a:uFillTx/>
                          <a:latin typeface="+mn-lt"/>
                          <a:ea typeface="+mn-ea"/>
                          <a:cs typeface="+mn-cs"/>
                        </a:rPr>
                        <a:t>1.23</a:t>
                      </a:r>
                      <a:r>
                        <a:rPr kumimoji="0" lang="en-US" sz="1600" b="0" i="0" u="none" strike="noStrike" kern="1200" cap="none" spc="0" normalizeH="0" baseline="0" noProof="0" dirty="0">
                          <a:ln>
                            <a:noFill/>
                          </a:ln>
                          <a:solidFill>
                            <a:prstClr val="black"/>
                          </a:solidFill>
                          <a:effectLst/>
                          <a:uLnTx/>
                          <a:uFillTx/>
                          <a:latin typeface="+mn-lt"/>
                          <a:ea typeface="+mn-ea"/>
                          <a:cs typeface="+mn-cs"/>
                        </a:rPr>
                        <a:t> - Graduate/Completer, and </a:t>
                      </a:r>
                      <a:r>
                        <a:rPr kumimoji="0" lang="en-US" sz="1600" b="1" i="0" u="none" strike="noStrike" kern="1200" cap="none" spc="0" normalizeH="0" baseline="0" noProof="0" dirty="0">
                          <a:ln>
                            <a:noFill/>
                          </a:ln>
                          <a:solidFill>
                            <a:prstClr val="black"/>
                          </a:solidFill>
                          <a:effectLst/>
                          <a:uLnTx/>
                          <a:uFillTx/>
                          <a:latin typeface="+mn-lt"/>
                          <a:ea typeface="+mn-ea"/>
                          <a:cs typeface="+mn-cs"/>
                        </a:rPr>
                        <a:t>C/A 1.22 </a:t>
                      </a:r>
                      <a:r>
                        <a:rPr kumimoji="0" lang="en-US" sz="1600" b="0" i="0" u="none" strike="noStrike" kern="1200" cap="none" spc="0" normalizeH="0" baseline="0" noProof="0" dirty="0">
                          <a:ln>
                            <a:noFill/>
                          </a:ln>
                          <a:solidFill>
                            <a:prstClr val="black"/>
                          </a:solidFill>
                          <a:effectLst/>
                          <a:uLnTx/>
                          <a:uFillTx/>
                          <a:latin typeface="+mn-lt"/>
                          <a:ea typeface="+mn-ea"/>
                          <a:cs typeface="+mn-cs"/>
                        </a:rPr>
                        <a:t>Graduate/Completer </a:t>
                      </a:r>
                    </a:p>
                    <a:p>
                      <a:pPr marL="742950" lvl="1" indent="-285750">
                        <a:buFont typeface="Arial" panose="020B0604020202020204" pitchFamily="34" charset="0"/>
                        <a:buChar char="•"/>
                      </a:pPr>
                      <a:r>
                        <a:rPr kumimoji="0" lang="en-US" sz="1400" b="0" i="0" u="none" strike="noStrike" kern="1200" cap="none" spc="0" normalizeH="0" baseline="0" noProof="0" dirty="0">
                          <a:ln>
                            <a:noFill/>
                          </a:ln>
                          <a:solidFill>
                            <a:prstClr val="black"/>
                          </a:solidFill>
                          <a:effectLst/>
                          <a:uLnTx/>
                          <a:uFillTx/>
                          <a:latin typeface="+mn-lt"/>
                          <a:ea typeface="+mn-ea"/>
                          <a:cs typeface="+mn-cs"/>
                        </a:rPr>
                        <a:t>New Graduate with Local Exemptions Indicator</a:t>
                      </a:r>
                    </a:p>
                    <a:p>
                      <a:pPr marL="742950" lvl="1" indent="-285750">
                        <a:buFont typeface="Arial" panose="020B0604020202020204" pitchFamily="34" charset="0"/>
                        <a:buChar char="•"/>
                      </a:pPr>
                      <a:r>
                        <a:rPr kumimoji="0" lang="en-US" sz="1400" b="0" i="0" u="none" strike="noStrike" kern="1200" cap="none" spc="0" normalizeH="0" baseline="0" noProof="0" dirty="0">
                          <a:ln>
                            <a:noFill/>
                          </a:ln>
                          <a:solidFill>
                            <a:prstClr val="black"/>
                          </a:solidFill>
                          <a:effectLst/>
                          <a:uLnTx/>
                          <a:uFillTx/>
                          <a:latin typeface="+mn-lt"/>
                          <a:ea typeface="+mn-ea"/>
                          <a:cs typeface="+mn-cs"/>
                        </a:rPr>
                        <a:t>New Alternative Diploma Pathway (School Completion Status = 102)</a:t>
                      </a:r>
                    </a:p>
                    <a:p>
                      <a:pPr marL="742950" lvl="1" indent="-285750">
                        <a:buFont typeface="Arial" panose="020B0604020202020204" pitchFamily="34" charset="0"/>
                        <a:buChar char="•"/>
                      </a:pPr>
                      <a:r>
                        <a:rPr kumimoji="0" lang="en-US" sz="1400" b="0" i="0" u="none" strike="noStrike" kern="1200" cap="none" spc="0" normalizeH="0" baseline="0" noProof="0" dirty="0">
                          <a:ln>
                            <a:noFill/>
                          </a:ln>
                          <a:solidFill>
                            <a:prstClr val="black"/>
                          </a:solidFill>
                          <a:effectLst/>
                          <a:uLnTx/>
                          <a:uFillTx/>
                          <a:latin typeface="+mn-lt"/>
                          <a:ea typeface="+mn-ea"/>
                          <a:cs typeface="+mn-cs"/>
                        </a:rPr>
                        <a:t>Modification on different completer categories  </a:t>
                      </a:r>
                    </a:p>
                    <a:p>
                      <a:pPr marL="742950" lvl="1"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mn-lt"/>
                          <a:ea typeface="+mn-ea"/>
                          <a:cs typeface="+mn-cs"/>
                        </a:rPr>
                        <a:t>New Prior Year Graduate Count </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Reports </a:t>
                      </a:r>
                      <a:r>
                        <a:rPr kumimoji="0" lang="en-US" sz="1600" b="1" i="0" u="none" strike="noStrike" kern="1200" cap="none" spc="0" normalizeH="0" baseline="0" noProof="0" dirty="0">
                          <a:ln>
                            <a:noFill/>
                          </a:ln>
                          <a:solidFill>
                            <a:prstClr val="black"/>
                          </a:solidFill>
                          <a:effectLst/>
                          <a:uLnTx/>
                          <a:uFillTx/>
                          <a:latin typeface="+mn-lt"/>
                          <a:ea typeface="+mn-ea"/>
                          <a:cs typeface="+mn-cs"/>
                        </a:rPr>
                        <a:t>15.1</a:t>
                      </a:r>
                      <a:r>
                        <a:rPr kumimoji="0" lang="en-US" sz="1600" b="0" i="0" u="none" strike="noStrike" kern="1200" cap="none" spc="0" normalizeH="0" baseline="0" noProof="0" dirty="0">
                          <a:ln>
                            <a:noFill/>
                          </a:ln>
                          <a:solidFill>
                            <a:prstClr val="black"/>
                          </a:solidFill>
                          <a:effectLst/>
                          <a:uLnTx/>
                          <a:uFillTx/>
                          <a:latin typeface="+mn-lt"/>
                          <a:ea typeface="+mn-ea"/>
                          <a:cs typeface="+mn-cs"/>
                        </a:rPr>
                        <a:t> and </a:t>
                      </a:r>
                      <a:r>
                        <a:rPr kumimoji="0" lang="en-US" sz="1600" b="1" i="0" u="none" strike="noStrike" kern="1200" cap="none" spc="0" normalizeH="0" baseline="0" noProof="0" dirty="0">
                          <a:ln>
                            <a:noFill/>
                          </a:ln>
                          <a:solidFill>
                            <a:prstClr val="black"/>
                          </a:solidFill>
                          <a:effectLst/>
                          <a:uLnTx/>
                          <a:uFillTx/>
                          <a:latin typeface="+mn-lt"/>
                          <a:ea typeface="+mn-ea"/>
                          <a:cs typeface="+mn-cs"/>
                        </a:rPr>
                        <a:t>15.2</a:t>
                      </a:r>
                      <a:r>
                        <a:rPr kumimoji="0" lang="en-US" sz="1600" b="0" i="0" u="none" strike="noStrike" kern="1200" cap="none" spc="0" normalizeH="0" baseline="0" noProof="0" dirty="0">
                          <a:ln>
                            <a:noFill/>
                          </a:ln>
                          <a:solidFill>
                            <a:prstClr val="black"/>
                          </a:solidFill>
                          <a:effectLst/>
                          <a:uLnTx/>
                          <a:uFillTx/>
                          <a:latin typeface="+mn-lt"/>
                          <a:ea typeface="+mn-ea"/>
                          <a:cs typeface="+mn-cs"/>
                        </a:rPr>
                        <a:t>  Graduate/Completer - Counts and </a:t>
                      </a:r>
                      <a:r>
                        <a:rPr kumimoji="0" lang="en-US" sz="1600" b="1" i="0" u="none" strike="noStrike" kern="1200" cap="none" spc="0" normalizeH="0" baseline="0" noProof="0" dirty="0">
                          <a:ln>
                            <a:noFill/>
                          </a:ln>
                          <a:solidFill>
                            <a:prstClr val="black"/>
                          </a:solidFill>
                          <a:effectLst/>
                          <a:uLnTx/>
                          <a:uFillTx/>
                          <a:latin typeface="+mn-lt"/>
                          <a:ea typeface="+mn-ea"/>
                          <a:cs typeface="+mn-cs"/>
                        </a:rPr>
                        <a:t>1.23</a:t>
                      </a:r>
                      <a:r>
                        <a:rPr kumimoji="0" lang="en-US" sz="1600" b="0" i="0" u="none" strike="noStrike" kern="1200" cap="none" spc="0" normalizeH="0" baseline="0" noProof="0" dirty="0">
                          <a:ln>
                            <a:noFill/>
                          </a:ln>
                          <a:solidFill>
                            <a:prstClr val="black"/>
                          </a:solidFill>
                          <a:effectLst/>
                          <a:uLnTx/>
                          <a:uFillTx/>
                          <a:latin typeface="+mn-lt"/>
                          <a:ea typeface="+mn-ea"/>
                          <a:cs typeface="+mn-cs"/>
                        </a:rPr>
                        <a:t> - Graduate/Completer </a:t>
                      </a:r>
                    </a:p>
                    <a:p>
                      <a:pPr marL="742950" lvl="1" indent="-285750">
                        <a:buFont typeface="Arial" panose="020B0604020202020204" pitchFamily="34" charset="0"/>
                        <a:buChar char="•"/>
                      </a:pPr>
                      <a:r>
                        <a:rPr kumimoji="0" lang="en-US" sz="1400" b="0" i="0" u="none" strike="noStrike" kern="1200" cap="none" spc="0" normalizeH="0" baseline="0" noProof="0" dirty="0">
                          <a:ln>
                            <a:noFill/>
                          </a:ln>
                          <a:solidFill>
                            <a:prstClr val="black"/>
                          </a:solidFill>
                          <a:effectLst/>
                          <a:uLnTx/>
                          <a:uFillTx/>
                          <a:latin typeface="+mn-lt"/>
                          <a:ea typeface="+mn-ea"/>
                          <a:cs typeface="+mn-cs"/>
                        </a:rPr>
                        <a:t>New Graduate with Local Exemptions Indicator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000000"/>
                          </a:solidFill>
                          <a:latin typeface="+mn-lt"/>
                        </a:rPr>
                        <a:t>N</a:t>
                      </a:r>
                      <a:r>
                        <a:rPr lang="en-US" sz="1400" b="0" i="0" dirty="0">
                          <a:solidFill>
                            <a:srgbClr val="000000"/>
                          </a:solidFill>
                          <a:effectLst/>
                          <a:latin typeface="+mn-lt"/>
                        </a:rPr>
                        <a:t>ew Completion </a:t>
                      </a:r>
                      <a:r>
                        <a:rPr lang="en-US" sz="1400" dirty="0">
                          <a:solidFill>
                            <a:srgbClr val="000000"/>
                          </a:solidFill>
                          <a:latin typeface="+mn-lt"/>
                        </a:rPr>
                        <a:t>S</a:t>
                      </a:r>
                      <a:r>
                        <a:rPr lang="en-US" sz="1400" b="0" i="0" dirty="0">
                          <a:solidFill>
                            <a:srgbClr val="000000"/>
                          </a:solidFill>
                          <a:effectLst/>
                          <a:latin typeface="+mn-lt"/>
                        </a:rPr>
                        <a:t>tatus E230/102 (Alternative Diploma Pathway) to HS Diploma outcome status and Still Enrolled outcome status </a:t>
                      </a:r>
                      <a:endParaRPr kumimoji="0" lang="en-US" sz="1400" b="0" i="0" u="none" strike="noStrike" kern="1200" cap="none" spc="0" normalizeH="0" baseline="0" noProof="0" dirty="0">
                        <a:ln>
                          <a:noFill/>
                        </a:ln>
                        <a:solidFill>
                          <a:prstClr val="black"/>
                        </a:solidFill>
                        <a:effectLst/>
                        <a:uLnTx/>
                        <a:uFillTx/>
                        <a:latin typeface="+mn-lt"/>
                        <a:ea typeface="+mn-ea"/>
                        <a:cs typeface="+mn-cs"/>
                      </a:endParaRPr>
                    </a:p>
                    <a:p>
                      <a:pPr marL="171450" lvl="0" indent="-171450">
                        <a:buFont typeface="Arial" panose="020B0604020202020204" pitchFamily="34" charset="0"/>
                        <a:buChar char="•"/>
                      </a:pPr>
                      <a:endParaRPr lang="en-US" sz="1600" b="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Report </a:t>
                      </a:r>
                      <a:r>
                        <a:rPr kumimoji="0" lang="en-US" sz="1600" b="1" i="0" u="none" strike="noStrike" kern="1200" cap="none" spc="0" normalizeH="0" baseline="0" noProof="0" dirty="0">
                          <a:ln>
                            <a:noFill/>
                          </a:ln>
                          <a:solidFill>
                            <a:prstClr val="black"/>
                          </a:solidFill>
                          <a:effectLst/>
                          <a:uLnTx/>
                          <a:uFillTx/>
                          <a:latin typeface="+mn-lt"/>
                          <a:ea typeface="+mn-ea"/>
                          <a:cs typeface="+mn-cs"/>
                        </a:rPr>
                        <a:t>8.1</a:t>
                      </a:r>
                      <a:r>
                        <a:rPr kumimoji="0" lang="en-US" sz="1600" b="0" i="0" u="none" strike="noStrike" kern="1200" cap="none" spc="0" normalizeH="0" baseline="0" noProof="0" dirty="0">
                          <a:ln>
                            <a:noFill/>
                          </a:ln>
                          <a:solidFill>
                            <a:prstClr val="black"/>
                          </a:solidFill>
                          <a:effectLst/>
                          <a:uLnTx/>
                          <a:uFillTx/>
                          <a:latin typeface="+mn-lt"/>
                          <a:ea typeface="+mn-ea"/>
                          <a:cs typeface="+mn-cs"/>
                        </a:rPr>
                        <a:t> Graduate/Completer - Counts and </a:t>
                      </a:r>
                      <a:r>
                        <a:rPr kumimoji="0" lang="en-US" sz="1600" b="1" i="0" u="none" strike="noStrike" kern="1200" cap="none" spc="0" normalizeH="0" baseline="0" noProof="0" dirty="0">
                          <a:ln>
                            <a:noFill/>
                          </a:ln>
                          <a:solidFill>
                            <a:prstClr val="black"/>
                          </a:solidFill>
                          <a:effectLst/>
                          <a:uLnTx/>
                          <a:uFillTx/>
                          <a:latin typeface="+mn-lt"/>
                          <a:ea typeface="+mn-ea"/>
                          <a:cs typeface="+mn-cs"/>
                        </a:rPr>
                        <a:t>1.23</a:t>
                      </a:r>
                      <a:r>
                        <a:rPr kumimoji="0" lang="en-US" sz="1600" b="0" i="0" u="none" strike="noStrike" kern="1200" cap="none" spc="0" normalizeH="0" baseline="0" noProof="0" dirty="0">
                          <a:ln>
                            <a:noFill/>
                          </a:ln>
                          <a:solidFill>
                            <a:prstClr val="black"/>
                          </a:solidFill>
                          <a:effectLst/>
                          <a:uLnTx/>
                          <a:uFillTx/>
                          <a:latin typeface="+mn-lt"/>
                          <a:ea typeface="+mn-ea"/>
                          <a:cs typeface="+mn-cs"/>
                        </a:rPr>
                        <a:t> - Graduate/Completer </a:t>
                      </a:r>
                    </a:p>
                    <a:p>
                      <a:pPr marL="742950" lvl="1" indent="-285750">
                        <a:buFont typeface="Arial" panose="020B0604020202020204" pitchFamily="34" charset="0"/>
                        <a:buChar char="•"/>
                      </a:pPr>
                      <a:r>
                        <a:rPr kumimoji="0" lang="en-US" sz="1400" b="0" i="0" u="none" strike="noStrike" kern="1200" cap="none" spc="0" normalizeH="0" baseline="0" noProof="0" dirty="0">
                          <a:ln>
                            <a:noFill/>
                          </a:ln>
                          <a:solidFill>
                            <a:prstClr val="black"/>
                          </a:solidFill>
                          <a:effectLst/>
                          <a:uLnTx/>
                          <a:uFillTx/>
                          <a:latin typeface="+mn-lt"/>
                          <a:ea typeface="+mn-ea"/>
                          <a:cs typeface="+mn-cs"/>
                        </a:rPr>
                        <a:t>EL (Y/N) indicator is for whether or not the student was EL at ANY time during report period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Report </a:t>
                      </a:r>
                      <a:r>
                        <a:rPr kumimoji="0" lang="en-US" sz="1600" b="1" i="0" u="none" strike="noStrike" kern="1200" cap="none" spc="0" normalizeH="0" baseline="0" noProof="0" dirty="0">
                          <a:ln>
                            <a:noFill/>
                          </a:ln>
                          <a:solidFill>
                            <a:prstClr val="black"/>
                          </a:solidFill>
                          <a:effectLst/>
                          <a:uLnTx/>
                          <a:uFillTx/>
                          <a:latin typeface="+mn-lt"/>
                          <a:ea typeface="+mn-ea"/>
                          <a:cs typeface="+mn-cs"/>
                        </a:rPr>
                        <a:t>14.1</a:t>
                      </a:r>
                      <a:r>
                        <a:rPr kumimoji="0" lang="en-US" sz="1600" b="0" i="0" u="none" strike="noStrike" kern="1200" cap="none" spc="0" normalizeH="0" baseline="0" noProof="0" dirty="0">
                          <a:ln>
                            <a:noFill/>
                          </a:ln>
                          <a:solidFill>
                            <a:prstClr val="black"/>
                          </a:solidFill>
                          <a:effectLst/>
                          <a:uLnTx/>
                          <a:uFillTx/>
                          <a:latin typeface="+mn-lt"/>
                          <a:ea typeface="+mn-ea"/>
                          <a:cs typeface="+mn-cs"/>
                        </a:rPr>
                        <a:t> Student Absenteeism - Count and </a:t>
                      </a:r>
                      <a:r>
                        <a:rPr kumimoji="0" lang="en-US" sz="1600" b="1" i="0" u="none" strike="noStrike" kern="1200" cap="none" spc="0" normalizeH="0" baseline="0" noProof="0" dirty="0">
                          <a:ln>
                            <a:noFill/>
                          </a:ln>
                          <a:solidFill>
                            <a:prstClr val="black"/>
                          </a:solidFill>
                          <a:effectLst/>
                          <a:uLnTx/>
                          <a:uFillTx/>
                          <a:latin typeface="+mn-lt"/>
                          <a:ea typeface="+mn-ea"/>
                          <a:cs typeface="+mn-cs"/>
                        </a:rPr>
                        <a:t>14.2</a:t>
                      </a:r>
                      <a:r>
                        <a:rPr kumimoji="0" lang="en-US" sz="1600" b="0" i="0" u="none" strike="noStrike" kern="1200" cap="none" spc="0" normalizeH="0" baseline="0" noProof="0" dirty="0">
                          <a:ln>
                            <a:noFill/>
                          </a:ln>
                          <a:solidFill>
                            <a:prstClr val="black"/>
                          </a:solidFill>
                          <a:effectLst/>
                          <a:uLnTx/>
                          <a:uFillTx/>
                          <a:latin typeface="+mn-lt"/>
                          <a:ea typeface="+mn-ea"/>
                          <a:cs typeface="+mn-cs"/>
                        </a:rPr>
                        <a:t> - Student Absences Student List</a:t>
                      </a:r>
                    </a:p>
                    <a:p>
                      <a:pPr marL="742950" lvl="1" indent="-285750">
                        <a:buFont typeface="Arial" panose="020B0604020202020204" pitchFamily="34" charset="0"/>
                        <a:buChar char="•"/>
                      </a:pPr>
                      <a:r>
                        <a:rPr kumimoji="0" lang="en-US" sz="1400" b="0" i="0" u="none" strike="noStrike" kern="1200" cap="none" spc="0" normalizeH="0" baseline="0" noProof="0" dirty="0">
                          <a:ln>
                            <a:noFill/>
                          </a:ln>
                          <a:solidFill>
                            <a:prstClr val="black"/>
                          </a:solidFill>
                          <a:effectLst/>
                          <a:uLnTx/>
                          <a:uFillTx/>
                          <a:latin typeface="+mn-lt"/>
                          <a:ea typeface="+mn-ea"/>
                          <a:cs typeface="+mn-cs"/>
                        </a:rPr>
                        <a:t>New Foster Youth Filter</a:t>
                      </a:r>
                    </a:p>
                    <a:p>
                      <a:pPr marL="742950" lvl="1" indent="-285750">
                        <a:buFont typeface="Arial" panose="020B0604020202020204" pitchFamily="34" charset="0"/>
                        <a:buChar char="•"/>
                      </a:pPr>
                      <a:r>
                        <a:rPr kumimoji="0" lang="en-US" sz="1400" b="0" i="0" u="none" strike="noStrike" kern="1200" cap="none" spc="0" normalizeH="0" baseline="0" noProof="0" dirty="0">
                          <a:ln>
                            <a:noFill/>
                          </a:ln>
                          <a:solidFill>
                            <a:prstClr val="black"/>
                          </a:solidFill>
                          <a:effectLst/>
                          <a:uLnTx/>
                          <a:uFillTx/>
                          <a:latin typeface="+mn-lt"/>
                          <a:ea typeface="+mn-ea"/>
                          <a:cs typeface="+mn-cs"/>
                        </a:rPr>
                        <a:t>Zero Absences (Perfect Attendance) Column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Report </a:t>
                      </a:r>
                      <a:r>
                        <a:rPr kumimoji="0" lang="en-US" sz="1600" b="1" i="0" u="none" strike="noStrike" kern="1200" cap="none" spc="0" normalizeH="0" baseline="0" noProof="0" dirty="0">
                          <a:ln>
                            <a:noFill/>
                          </a:ln>
                          <a:solidFill>
                            <a:prstClr val="black"/>
                          </a:solidFill>
                          <a:effectLst/>
                          <a:uLnTx/>
                          <a:uFillTx/>
                          <a:latin typeface="+mn-lt"/>
                          <a:ea typeface="+mn-ea"/>
                          <a:cs typeface="+mn-cs"/>
                        </a:rPr>
                        <a:t>1.21</a:t>
                      </a:r>
                      <a:r>
                        <a:rPr kumimoji="0" lang="en-US" sz="1600" b="0" i="0" u="none" strike="noStrike" kern="1200" cap="none" spc="0" normalizeH="0" baseline="0" noProof="0" dirty="0">
                          <a:ln>
                            <a:noFill/>
                          </a:ln>
                          <a:solidFill>
                            <a:prstClr val="black"/>
                          </a:solidFill>
                          <a:effectLst/>
                          <a:uLnTx/>
                          <a:uFillTx/>
                          <a:latin typeface="+mn-lt"/>
                          <a:ea typeface="+mn-ea"/>
                          <a:cs typeface="+mn-cs"/>
                        </a:rPr>
                        <a:t> - Cumulative Enrollment</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742950" lvl="1"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mn-lt"/>
                          <a:ea typeface="+mn-ea"/>
                          <a:cs typeface="+mn-cs"/>
                        </a:rPr>
                        <a:t>New Foster Youth Filter</a:t>
                      </a:r>
                    </a:p>
                  </a:txBody>
                  <a:tcPr anchor="ctr">
                    <a:solidFill>
                      <a:schemeClr val="bg1">
                        <a:alpha val="20000"/>
                      </a:schemeClr>
                    </a:solidFill>
                  </a:tcPr>
                </a:tc>
                <a:extLst>
                  <a:ext uri="{0D108BD9-81ED-4DB2-BD59-A6C34878D82A}">
                    <a16:rowId xmlns:a16="http://schemas.microsoft.com/office/drawing/2014/main" val="3688213603"/>
                  </a:ext>
                </a:extLst>
              </a:tr>
            </a:tbl>
          </a:graphicData>
        </a:graphic>
      </p:graphicFrame>
    </p:spTree>
    <p:extLst>
      <p:ext uri="{BB962C8B-B14F-4D97-AF65-F5344CB8AC3E}">
        <p14:creationId xmlns:p14="http://schemas.microsoft.com/office/powerpoint/2010/main" val="4191836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3366"/>
                </a:solidFill>
              </a:rPr>
              <a:t>EOY - Advanced Reporting and Certification v1.1 May 1, 2024</a:t>
            </a:r>
            <a:endParaRPr lang="en-US" dirty="0">
              <a:solidFill>
                <a:srgbClr val="003366"/>
              </a:solidFill>
            </a:endParaRPr>
          </a:p>
        </p:txBody>
      </p:sp>
      <p:sp>
        <p:nvSpPr>
          <p:cNvPr id="5" name="Slide Number Placeholder 4"/>
          <p:cNvSpPr>
            <a:spLocks noGrp="1"/>
          </p:cNvSpPr>
          <p:nvPr>
            <p:ph type="sldNum" sz="quarter" idx="11"/>
          </p:nvPr>
        </p:nvSpPr>
        <p:spPr/>
        <p:txBody>
          <a:bodyPr/>
          <a:lstStyle/>
          <a:p>
            <a:fld id="{B6F15528-21DE-4FAA-801E-634DDDAF4B2B}" type="slidenum">
              <a:rPr lang="en-US" smtClean="0">
                <a:solidFill>
                  <a:srgbClr val="003366"/>
                </a:solidFill>
              </a:rPr>
              <a:pPr/>
              <a:t>57</a:t>
            </a:fld>
            <a:endParaRPr lang="en-US" dirty="0">
              <a:solidFill>
                <a:srgbClr val="003366"/>
              </a:solidFill>
            </a:endParaRPr>
          </a:p>
        </p:txBody>
      </p:sp>
      <p:sp>
        <p:nvSpPr>
          <p:cNvPr id="2" name="Title 1"/>
          <p:cNvSpPr>
            <a:spLocks noGrp="1"/>
          </p:cNvSpPr>
          <p:nvPr>
            <p:ph type="title" idx="4294967295"/>
          </p:nvPr>
        </p:nvSpPr>
        <p:spPr>
          <a:xfrm>
            <a:off x="432000" y="276736"/>
            <a:ext cx="7840663" cy="431800"/>
          </a:xfrm>
        </p:spPr>
        <p:txBody>
          <a:bodyPr>
            <a:normAutofit fontScale="90000"/>
          </a:bodyPr>
          <a:lstStyle/>
          <a:p>
            <a:r>
              <a:rPr lang="en-US" dirty="0"/>
              <a:t>2023-24 – EOY Reports Changes</a:t>
            </a:r>
            <a:endParaRPr lang="en-US" dirty="0">
              <a:solidFill>
                <a:srgbClr val="FF0000"/>
              </a:solidFi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3983035337"/>
              </p:ext>
            </p:extLst>
          </p:nvPr>
        </p:nvGraphicFramePr>
        <p:xfrm>
          <a:off x="537508" y="945778"/>
          <a:ext cx="11082273" cy="5075460"/>
        </p:xfrm>
        <a:graphic>
          <a:graphicData uri="http://schemas.openxmlformats.org/drawingml/2006/table">
            <a:tbl>
              <a:tblPr firstRow="1" bandRow="1">
                <a:tableStyleId>{BC89EF96-8CEA-46FF-86C4-4CE0E7609802}</a:tableStyleId>
              </a:tblPr>
              <a:tblGrid>
                <a:gridCol w="2126005">
                  <a:extLst>
                    <a:ext uri="{9D8B030D-6E8A-4147-A177-3AD203B41FA5}">
                      <a16:colId xmlns:a16="http://schemas.microsoft.com/office/drawing/2014/main" val="20000"/>
                    </a:ext>
                  </a:extLst>
                </a:gridCol>
                <a:gridCol w="8956268">
                  <a:extLst>
                    <a:ext uri="{9D8B030D-6E8A-4147-A177-3AD203B41FA5}">
                      <a16:colId xmlns:a16="http://schemas.microsoft.com/office/drawing/2014/main" val="20001"/>
                    </a:ext>
                  </a:extLst>
                </a:gridCol>
              </a:tblGrid>
              <a:tr h="355927">
                <a:tc>
                  <a:txBody>
                    <a:bodyPr/>
                    <a:lstStyle/>
                    <a:p>
                      <a:pPr algn="ctr"/>
                      <a:r>
                        <a:rPr lang="en-US" dirty="0">
                          <a:solidFill>
                            <a:schemeClr val="bg1"/>
                          </a:solidFill>
                        </a:rPr>
                        <a:t>Functionality</a:t>
                      </a:r>
                    </a:p>
                  </a:txBody>
                  <a:tcPr anchor="ctr">
                    <a:solidFill>
                      <a:srgbClr val="FD7C62"/>
                    </a:solidFill>
                  </a:tcPr>
                </a:tc>
                <a:tc>
                  <a:txBody>
                    <a:bodyPr/>
                    <a:lstStyle/>
                    <a:p>
                      <a:pPr algn="ctr"/>
                      <a:r>
                        <a:rPr lang="en-US" dirty="0">
                          <a:solidFill>
                            <a:schemeClr val="bg1"/>
                          </a:solidFill>
                        </a:rPr>
                        <a:t>Change</a:t>
                      </a:r>
                    </a:p>
                  </a:txBody>
                  <a:tcPr anchor="ctr">
                    <a:solidFill>
                      <a:srgbClr val="FD7C62"/>
                    </a:solidFill>
                  </a:tcPr>
                </a:tc>
                <a:extLst>
                  <a:ext uri="{0D108BD9-81ED-4DB2-BD59-A6C34878D82A}">
                    <a16:rowId xmlns:a16="http://schemas.microsoft.com/office/drawing/2014/main" val="10000"/>
                  </a:ext>
                </a:extLst>
              </a:tr>
              <a:tr h="4709700">
                <a:tc>
                  <a:txBody>
                    <a:body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dirty="0"/>
                        <a:t>Reports</a:t>
                      </a:r>
                      <a:r>
                        <a:rPr lang="en-US" sz="1400" dirty="0"/>
                        <a:t> </a:t>
                      </a:r>
                      <a:r>
                        <a:rPr lang="en-US" sz="1800" dirty="0"/>
                        <a:t>- EOY - 4</a:t>
                      </a:r>
                    </a:p>
                  </a:txBody>
                  <a:tcPr anchor="ctr">
                    <a:solidFill>
                      <a:schemeClr val="accent1">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735D"/>
                          </a:solidFill>
                          <a:effectLst/>
                          <a:uLnTx/>
                          <a:uFillTx/>
                          <a:latin typeface="+mn-lt"/>
                          <a:ea typeface="+mn-ea"/>
                          <a:cs typeface="+mn-cs"/>
                        </a:rPr>
                        <a:t>EOY Report Changes (SN, SELPA, C/A)</a:t>
                      </a:r>
                    </a:p>
                    <a:p>
                      <a:pPr marL="171450" lvl="0" indent="-171450">
                        <a:buFont typeface="Arial" panose="020B0604020202020204" pitchFamily="34" charset="0"/>
                        <a:buChar char="•"/>
                      </a:pPr>
                      <a:endParaRPr lang="en-US" sz="1600" b="0" dirty="0"/>
                    </a:p>
                    <a:p>
                      <a:pPr marL="171450" lvl="0" indent="-171450">
                        <a:buFont typeface="Arial" panose="020B0604020202020204" pitchFamily="34" charset="0"/>
                        <a:buChar char="•"/>
                      </a:pPr>
                      <a:endParaRPr lang="en-US" sz="1600" b="0" dirty="0"/>
                    </a:p>
                  </a:txBody>
                  <a:tcPr>
                    <a:solidFill>
                      <a:schemeClr val="bg1">
                        <a:alpha val="20000"/>
                      </a:schemeClr>
                    </a:solidFill>
                  </a:tcPr>
                </a:tc>
                <a:extLst>
                  <a:ext uri="{0D108BD9-81ED-4DB2-BD59-A6C34878D82A}">
                    <a16:rowId xmlns:a16="http://schemas.microsoft.com/office/drawing/2014/main" val="3571910541"/>
                  </a:ext>
                </a:extLst>
              </a:tr>
            </a:tbl>
          </a:graphicData>
        </a:graphic>
      </p:graphicFrame>
      <p:pic>
        <p:nvPicPr>
          <p:cNvPr id="3" name="Picture 2">
            <a:extLst>
              <a:ext uri="{FF2B5EF4-FFF2-40B4-BE49-F238E27FC236}">
                <a16:creationId xmlns:a16="http://schemas.microsoft.com/office/drawing/2014/main" id="{D01893A0-0CE2-2998-8D7D-77D9536EF102}"/>
              </a:ext>
            </a:extLst>
          </p:cNvPr>
          <p:cNvPicPr>
            <a:picLocks noChangeAspect="1"/>
          </p:cNvPicPr>
          <p:nvPr/>
        </p:nvPicPr>
        <p:blipFill rotWithShape="1">
          <a:blip r:embed="rId3"/>
          <a:srcRect b="19359"/>
          <a:stretch/>
        </p:blipFill>
        <p:spPr>
          <a:xfrm>
            <a:off x="2856691" y="1932458"/>
            <a:ext cx="8552633" cy="3102100"/>
          </a:xfrm>
          <a:prstGeom prst="rect">
            <a:avLst/>
          </a:prstGeom>
        </p:spPr>
      </p:pic>
    </p:spTree>
    <p:extLst>
      <p:ext uri="{BB962C8B-B14F-4D97-AF65-F5344CB8AC3E}">
        <p14:creationId xmlns:p14="http://schemas.microsoft.com/office/powerpoint/2010/main" val="1853759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965861-5D01-5D4D-94A6-5E0DF7467BA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4204"/>
          <a:stretch/>
        </p:blipFill>
        <p:spPr>
          <a:xfrm>
            <a:off x="0" y="2355576"/>
            <a:ext cx="4495800" cy="4009787"/>
          </a:xfrm>
          <a:prstGeom prst="rect">
            <a:avLst/>
          </a:prstGeom>
        </p:spPr>
      </p:pic>
      <p:sp>
        <p:nvSpPr>
          <p:cNvPr id="3" name="Footer Placeholder 2">
            <a:extLst>
              <a:ext uri="{FF2B5EF4-FFF2-40B4-BE49-F238E27FC236}">
                <a16:creationId xmlns:a16="http://schemas.microsoft.com/office/drawing/2014/main" id="{11E2BBBF-864B-4748-8BFD-E67FE6EA84AA}"/>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10" name="Slide Number Placeholder 9">
            <a:extLst>
              <a:ext uri="{FF2B5EF4-FFF2-40B4-BE49-F238E27FC236}">
                <a16:creationId xmlns:a16="http://schemas.microsoft.com/office/drawing/2014/main" id="{A5C16D4F-2799-4971-8AE2-00FEB720F81C}"/>
              </a:ext>
            </a:extLst>
          </p:cNvPr>
          <p:cNvSpPr>
            <a:spLocks noGrp="1"/>
          </p:cNvSpPr>
          <p:nvPr>
            <p:ph type="sldNum" sz="quarter" idx="11"/>
          </p:nvPr>
        </p:nvSpPr>
        <p:spPr/>
        <p:txBody>
          <a:bodyPr/>
          <a:lstStyle/>
          <a:p>
            <a:fld id="{4B73C415-D670-4716-A5EC-CC4D52CA2BAC}" type="slidenum">
              <a:rPr lang="en-US" noProof="0" smtClean="0"/>
              <a:pPr/>
              <a:t>58</a:t>
            </a:fld>
            <a:endParaRPr lang="en-US" noProof="0" dirty="0"/>
          </a:p>
        </p:txBody>
      </p:sp>
      <p:sp>
        <p:nvSpPr>
          <p:cNvPr id="2" name="Title 1">
            <a:extLst>
              <a:ext uri="{FF2B5EF4-FFF2-40B4-BE49-F238E27FC236}">
                <a16:creationId xmlns:a16="http://schemas.microsoft.com/office/drawing/2014/main" id="{5B05E893-AE0E-43C3-9E66-15F8AF6543E3}"/>
              </a:ext>
            </a:extLst>
          </p:cNvPr>
          <p:cNvSpPr>
            <a:spLocks noGrp="1"/>
          </p:cNvSpPr>
          <p:nvPr>
            <p:ph type="title" idx="4294967295"/>
          </p:nvPr>
        </p:nvSpPr>
        <p:spPr>
          <a:xfrm>
            <a:off x="233450" y="276555"/>
            <a:ext cx="11341100" cy="431800"/>
          </a:xfrm>
        </p:spPr>
        <p:txBody>
          <a:bodyPr>
            <a:noAutofit/>
          </a:bodyPr>
          <a:lstStyle/>
          <a:p>
            <a:r>
              <a:rPr lang="en-US" dirty="0"/>
              <a:t>Certification Process Reminder</a:t>
            </a:r>
          </a:p>
        </p:txBody>
      </p:sp>
      <p:sp>
        <p:nvSpPr>
          <p:cNvPr id="6" name="Title 1">
            <a:extLst>
              <a:ext uri="{FF2B5EF4-FFF2-40B4-BE49-F238E27FC236}">
                <a16:creationId xmlns:a16="http://schemas.microsoft.com/office/drawing/2014/main" id="{A42BE623-AFDB-4888-94D0-5BB93544AE1C}"/>
              </a:ext>
            </a:extLst>
          </p:cNvPr>
          <p:cNvSpPr txBox="1">
            <a:spLocks/>
          </p:cNvSpPr>
          <p:nvPr/>
        </p:nvSpPr>
        <p:spPr>
          <a:xfrm>
            <a:off x="2934666" y="1152502"/>
            <a:ext cx="7242267" cy="874708"/>
          </a:xfrm>
          <a:prstGeom prst="rect">
            <a:avLst/>
          </a:prstGeom>
          <a:solidFill>
            <a:srgbClr val="F9F1F3"/>
          </a:solidFill>
          <a:effectLst>
            <a:outerShdw blurRad="63500" algn="ctr" rotWithShape="0">
              <a:prstClr val="black">
                <a:alpha val="40000"/>
              </a:prstClr>
            </a:outerShdw>
          </a:effectLst>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b="1" dirty="0">
                <a:latin typeface="Arial" panose="020B0604020202020204" pitchFamily="34" charset="0"/>
                <a:cs typeface="Arial" panose="020B0604020202020204" pitchFamily="34" charset="0"/>
              </a:rPr>
              <a:t>EOY 1 and 2 has </a:t>
            </a:r>
            <a:r>
              <a:rPr lang="en-US" b="1" dirty="0">
                <a:solidFill>
                  <a:srgbClr val="FF735D"/>
                </a:solidFill>
                <a:latin typeface="Arial" panose="020B0604020202020204" pitchFamily="34" charset="0"/>
                <a:cs typeface="Arial" panose="020B0604020202020204" pitchFamily="34" charset="0"/>
              </a:rPr>
              <a:t>ONE level </a:t>
            </a:r>
            <a:r>
              <a:rPr lang="en-US" b="1" dirty="0">
                <a:latin typeface="Arial" panose="020B0604020202020204" pitchFamily="34" charset="0"/>
                <a:cs typeface="Arial" panose="020B0604020202020204" pitchFamily="34" charset="0"/>
              </a:rPr>
              <a:t>of approval</a:t>
            </a:r>
            <a:endParaRPr lang="en-US" b="1" dirty="0">
              <a:solidFill>
                <a:srgbClr val="555FAD"/>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9546B373-23F1-438C-BA36-C49A2CBB6F0C}"/>
              </a:ext>
            </a:extLst>
          </p:cNvPr>
          <p:cNvSpPr txBox="1">
            <a:spLocks/>
          </p:cNvSpPr>
          <p:nvPr/>
        </p:nvSpPr>
        <p:spPr>
          <a:xfrm>
            <a:off x="4369133" y="3482974"/>
            <a:ext cx="7529534" cy="822350"/>
          </a:xfrm>
          <a:prstGeom prst="rect">
            <a:avLst/>
          </a:prstGeom>
          <a:solidFill>
            <a:schemeClr val="accent1">
              <a:lumMod val="20000"/>
              <a:lumOff val="80000"/>
            </a:schemeClr>
          </a:solidFill>
          <a:effectLst>
            <a:outerShdw blurRad="63500" algn="ctr" rotWithShape="0">
              <a:prstClr val="black">
                <a:alpha val="40000"/>
              </a:prstClr>
            </a:outerShdw>
          </a:effectLst>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b="1" dirty="0">
                <a:latin typeface="Arial" panose="020B0604020202020204" pitchFamily="34" charset="0"/>
                <a:cs typeface="Arial" panose="020B0604020202020204" pitchFamily="34" charset="0"/>
              </a:rPr>
              <a:t>EOY 3 and 4 have </a:t>
            </a:r>
            <a:r>
              <a:rPr lang="en-US" b="1" dirty="0">
                <a:solidFill>
                  <a:srgbClr val="FF735D"/>
                </a:solidFill>
                <a:latin typeface="Arial" panose="020B0604020202020204" pitchFamily="34" charset="0"/>
                <a:cs typeface="Arial" panose="020B0604020202020204" pitchFamily="34" charset="0"/>
              </a:rPr>
              <a:t>TWO levels </a:t>
            </a:r>
            <a:r>
              <a:rPr lang="en-US" b="1" dirty="0">
                <a:latin typeface="Arial" panose="020B0604020202020204" pitchFamily="34" charset="0"/>
                <a:cs typeface="Arial" panose="020B0604020202020204" pitchFamily="34" charset="0"/>
              </a:rPr>
              <a:t>of approval</a:t>
            </a:r>
          </a:p>
        </p:txBody>
      </p:sp>
      <p:sp>
        <p:nvSpPr>
          <p:cNvPr id="4" name="Rectangle 3">
            <a:extLst>
              <a:ext uri="{FF2B5EF4-FFF2-40B4-BE49-F238E27FC236}">
                <a16:creationId xmlns:a16="http://schemas.microsoft.com/office/drawing/2014/main" id="{389E0FC7-0DC7-4A13-A169-0D0C0DFB8F20}"/>
              </a:ext>
            </a:extLst>
          </p:cNvPr>
          <p:cNvSpPr/>
          <p:nvPr/>
        </p:nvSpPr>
        <p:spPr>
          <a:xfrm>
            <a:off x="6158392" y="4488759"/>
            <a:ext cx="4472576" cy="1077218"/>
          </a:xfrm>
          <a:prstGeom prst="rect">
            <a:avLst/>
          </a:prstGeom>
        </p:spPr>
        <p:txBody>
          <a:bodyPr wrap="square">
            <a:spAutoFit/>
          </a:bodyPr>
          <a:lstStyle/>
          <a:p>
            <a:pPr marL="457200" indent="-457200">
              <a:buFont typeface="Wingdings" pitchFamily="2" charset="2"/>
              <a:buChar char="ü"/>
            </a:pPr>
            <a:r>
              <a:rPr lang="en-US" sz="3200" b="1" dirty="0">
                <a:solidFill>
                  <a:srgbClr val="FF735D"/>
                </a:solidFill>
                <a:latin typeface="Arial" panose="020B0604020202020204" pitchFamily="34" charset="0"/>
                <a:cs typeface="Arial" panose="020B0604020202020204" pitchFamily="34" charset="0"/>
              </a:rPr>
              <a:t>LEA Approval</a:t>
            </a:r>
          </a:p>
          <a:p>
            <a:pPr marL="457200" indent="-457200">
              <a:buFont typeface="Wingdings" pitchFamily="2" charset="2"/>
              <a:buChar char="ü"/>
            </a:pPr>
            <a:r>
              <a:rPr lang="en-US" sz="3200" b="1" dirty="0">
                <a:solidFill>
                  <a:srgbClr val="FF735D"/>
                </a:solidFill>
                <a:latin typeface="Arial" panose="020B0604020202020204" pitchFamily="34" charset="0"/>
                <a:cs typeface="Arial" panose="020B0604020202020204" pitchFamily="34" charset="0"/>
              </a:rPr>
              <a:t>SELPA Approval</a:t>
            </a:r>
            <a:endParaRPr lang="en-US" sz="3200" dirty="0">
              <a:solidFill>
                <a:srgbClr val="FF735D"/>
              </a:solidFill>
            </a:endParaRPr>
          </a:p>
        </p:txBody>
      </p:sp>
      <p:sp>
        <p:nvSpPr>
          <p:cNvPr id="11" name="Rectangle 10">
            <a:extLst>
              <a:ext uri="{FF2B5EF4-FFF2-40B4-BE49-F238E27FC236}">
                <a16:creationId xmlns:a16="http://schemas.microsoft.com/office/drawing/2014/main" id="{E530F97D-E1DF-7A4C-BAAC-8540A981BD92}"/>
              </a:ext>
            </a:extLst>
          </p:cNvPr>
          <p:cNvSpPr/>
          <p:nvPr/>
        </p:nvSpPr>
        <p:spPr>
          <a:xfrm>
            <a:off x="4913792" y="2170316"/>
            <a:ext cx="4472576" cy="584775"/>
          </a:xfrm>
          <a:prstGeom prst="rect">
            <a:avLst/>
          </a:prstGeom>
        </p:spPr>
        <p:txBody>
          <a:bodyPr wrap="square">
            <a:spAutoFit/>
          </a:bodyPr>
          <a:lstStyle/>
          <a:p>
            <a:pPr marL="457200" indent="-457200">
              <a:buFont typeface="Wingdings" pitchFamily="2" charset="2"/>
              <a:buChar char="ü"/>
            </a:pPr>
            <a:r>
              <a:rPr lang="en-US" sz="3200" b="1" dirty="0">
                <a:solidFill>
                  <a:srgbClr val="FF735D"/>
                </a:solidFill>
                <a:latin typeface="Arial" panose="020B0604020202020204" pitchFamily="34" charset="0"/>
                <a:cs typeface="Arial" panose="020B0604020202020204" pitchFamily="34" charset="0"/>
              </a:rPr>
              <a:t>LEA Approval</a:t>
            </a:r>
          </a:p>
        </p:txBody>
      </p:sp>
    </p:spTree>
    <p:extLst>
      <p:ext uri="{BB962C8B-B14F-4D97-AF65-F5344CB8AC3E}">
        <p14:creationId xmlns:p14="http://schemas.microsoft.com/office/powerpoint/2010/main" val="164241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3853" y="0"/>
            <a:ext cx="11738147" cy="6365363"/>
          </a:xfrm>
          <a:prstGeom prst="rect">
            <a:avLst/>
          </a:prstGeom>
          <a:gradFill>
            <a:gsLst>
              <a:gs pos="40000">
                <a:schemeClr val="bg1">
                  <a:alpha val="21000"/>
                  <a:lumMod val="16000"/>
                </a:schemeClr>
              </a:gs>
              <a:gs pos="0">
                <a:schemeClr val="bg1"/>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2" name="Title 1">
            <a:extLst>
              <a:ext uri="{FF2B5EF4-FFF2-40B4-BE49-F238E27FC236}">
                <a16:creationId xmlns:a16="http://schemas.microsoft.com/office/drawing/2014/main" id="{6352CF46-3552-AF40-A1BD-7426DAE40C77}"/>
              </a:ext>
            </a:extLst>
          </p:cNvPr>
          <p:cNvSpPr txBox="1">
            <a:spLocks/>
          </p:cNvSpPr>
          <p:nvPr/>
        </p:nvSpPr>
        <p:spPr bwMode="gray">
          <a:xfrm>
            <a:off x="680728" y="2370203"/>
            <a:ext cx="62996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200"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300" normalizeH="0" baseline="0" noProof="0" dirty="0">
                <a:ln>
                  <a:noFill/>
                </a:ln>
                <a:solidFill>
                  <a:srgbClr val="FF745F"/>
                </a:solidFill>
                <a:effectLst/>
                <a:uLnTx/>
                <a:uFillTx/>
                <a:latin typeface="Arial Black"/>
                <a:ea typeface="+mj-ea"/>
                <a:cs typeface="+mj-cs"/>
              </a:rPr>
              <a:t>Common Problems</a:t>
            </a:r>
          </a:p>
        </p:txBody>
      </p:sp>
      <p:sp>
        <p:nvSpPr>
          <p:cNvPr id="13" name="Subtitle 2">
            <a:extLst>
              <a:ext uri="{FF2B5EF4-FFF2-40B4-BE49-F238E27FC236}">
                <a16:creationId xmlns:a16="http://schemas.microsoft.com/office/drawing/2014/main" id="{92C30465-3725-F741-8C4F-7584DAFB5E04}"/>
              </a:ext>
            </a:extLst>
          </p:cNvPr>
          <p:cNvSpPr txBox="1">
            <a:spLocks/>
          </p:cNvSpPr>
          <p:nvPr/>
        </p:nvSpPr>
        <p:spPr bwMode="gray">
          <a:xfrm>
            <a:off x="680728" y="4955728"/>
            <a:ext cx="6299682" cy="121920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srgbClr val="FCFCFC"/>
                </a:solidFill>
                <a:effectLst/>
                <a:uLnTx/>
                <a:uFillTx/>
                <a:latin typeface="Tahoma"/>
                <a:ea typeface="+mn-ea"/>
                <a:cs typeface="+mn-cs"/>
              </a:rPr>
              <a:t>Discuss EOY Common Problems</a:t>
            </a:r>
          </a:p>
        </p:txBody>
      </p:sp>
      <p:pic>
        <p:nvPicPr>
          <p:cNvPr id="14" name="Graphic 13" descr="Network" title="Placeholder Icon">
            <a:extLst>
              <a:ext uri="{FF2B5EF4-FFF2-40B4-BE49-F238E27FC236}">
                <a16:creationId xmlns:a16="http://schemas.microsoft.com/office/drawing/2014/main" id="{2F00F43C-8590-4940-92E2-54340ABD383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08811" y="3883473"/>
            <a:ext cx="914400" cy="914400"/>
          </a:xfrm>
          <a:prstGeom prst="rect">
            <a:avLst/>
          </a:prstGeom>
        </p:spPr>
      </p:pic>
      <p:sp>
        <p:nvSpPr>
          <p:cNvPr id="16" name="Rectangle 15">
            <a:extLst>
              <a:ext uri="{FF2B5EF4-FFF2-40B4-BE49-F238E27FC236}">
                <a16:creationId xmlns:a16="http://schemas.microsoft.com/office/drawing/2014/main" id="{6AA61FB9-9ADB-C941-9C87-A87269774854}"/>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412074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8" fill="hold" grpId="0" nodeType="afterEffect">
                                  <p:stCondLst>
                                    <p:cond delay="0"/>
                                  </p:stCondLst>
                                  <p:childTnLst>
                                    <p:anim calcmode="lin" valueType="num">
                                      <p:cBhvr additive="base">
                                        <p:cTn id="11" dur="10"/>
                                        <p:tgtEl>
                                          <p:spTgt spid="16"/>
                                        </p:tgtEl>
                                        <p:attrNameLst>
                                          <p:attrName>ppt_x</p:attrName>
                                        </p:attrNameLst>
                                      </p:cBhvr>
                                      <p:tavLst>
                                        <p:tav tm="0">
                                          <p:val>
                                            <p:strVal val="ppt_x"/>
                                          </p:val>
                                        </p:tav>
                                        <p:tav tm="100000">
                                          <p:val>
                                            <p:strVal val="0-ppt_w/2"/>
                                          </p:val>
                                        </p:tav>
                                      </p:tavLst>
                                    </p:anim>
                                    <p:anim calcmode="lin" valueType="num">
                                      <p:cBhvr additive="base">
                                        <p:cTn id="12" dur="10"/>
                                        <p:tgtEl>
                                          <p:spTgt spid="16"/>
                                        </p:tgtEl>
                                        <p:attrNameLst>
                                          <p:attrName>ppt_y</p:attrName>
                                        </p:attrNameLst>
                                      </p:cBhvr>
                                      <p:tavLst>
                                        <p:tav tm="0">
                                          <p:val>
                                            <p:strVal val="ppt_y"/>
                                          </p:val>
                                        </p:tav>
                                        <p:tav tm="100000">
                                          <p:val>
                                            <p:strVal val="ppt_y"/>
                                          </p:val>
                                        </p:tav>
                                      </p:tavLst>
                                    </p:anim>
                                    <p:set>
                                      <p:cBhvr>
                                        <p:cTn id="13" dur="1" fill="hold">
                                          <p:stCondLst>
                                            <p:cond delay="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E5B5-8C93-B0B5-51A9-B3C95749F459}"/>
              </a:ext>
            </a:extLst>
          </p:cNvPr>
          <p:cNvSpPr>
            <a:spLocks noGrp="1"/>
          </p:cNvSpPr>
          <p:nvPr>
            <p:ph type="title"/>
          </p:nvPr>
        </p:nvSpPr>
        <p:spPr>
          <a:xfrm>
            <a:off x="432000" y="323182"/>
            <a:ext cx="11340000" cy="432000"/>
          </a:xfrm>
        </p:spPr>
        <p:txBody>
          <a:bodyPr anchor="t">
            <a:normAutofit/>
          </a:bodyPr>
          <a:lstStyle/>
          <a:p>
            <a:r>
              <a:rPr lang="en-US" sz="3000"/>
              <a:t>Key Dates</a:t>
            </a:r>
          </a:p>
        </p:txBody>
      </p:sp>
      <p:sp>
        <p:nvSpPr>
          <p:cNvPr id="4" name="Footer Placeholder 3">
            <a:extLst>
              <a:ext uri="{FF2B5EF4-FFF2-40B4-BE49-F238E27FC236}">
                <a16:creationId xmlns:a16="http://schemas.microsoft.com/office/drawing/2014/main" id="{EB7A6ACD-F75D-4A44-F720-49A47CF5D987}"/>
              </a:ext>
            </a:extLst>
          </p:cNvPr>
          <p:cNvSpPr>
            <a:spLocks noGrp="1"/>
          </p:cNvSpPr>
          <p:nvPr>
            <p:ph type="ftr" sz="quarter" idx="10"/>
          </p:nvPr>
        </p:nvSpPr>
        <p:spPr>
          <a:xfrm>
            <a:off x="432000" y="6365363"/>
            <a:ext cx="5472000" cy="412431"/>
          </a:xfrm>
        </p:spPr>
        <p:txBody>
          <a:bodyPr anchor="ctr">
            <a:normAutofit/>
          </a:bodyPr>
          <a:lstStyle/>
          <a:p>
            <a:pPr>
              <a:spcAft>
                <a:spcPts val="600"/>
              </a:spcAft>
            </a:pPr>
            <a:r>
              <a:rPr lang="en-US" noProof="0"/>
              <a:t>EOY - Advanced Reporting and Certification v1.1 May 1, 2024</a:t>
            </a:r>
          </a:p>
        </p:txBody>
      </p:sp>
      <p:sp>
        <p:nvSpPr>
          <p:cNvPr id="5" name="Slide Number Placeholder 4">
            <a:extLst>
              <a:ext uri="{FF2B5EF4-FFF2-40B4-BE49-F238E27FC236}">
                <a16:creationId xmlns:a16="http://schemas.microsoft.com/office/drawing/2014/main" id="{6463E15F-5100-F0C0-A8F8-96377DA1D8BB}"/>
              </a:ext>
            </a:extLst>
          </p:cNvPr>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6</a:t>
            </a:fld>
            <a:endParaRPr lang="en-US" noProof="0"/>
          </a:p>
        </p:txBody>
      </p:sp>
      <p:graphicFrame>
        <p:nvGraphicFramePr>
          <p:cNvPr id="31" name="Content Placeholder 2">
            <a:extLst>
              <a:ext uri="{FF2B5EF4-FFF2-40B4-BE49-F238E27FC236}">
                <a16:creationId xmlns:a16="http://schemas.microsoft.com/office/drawing/2014/main" id="{A9AB0030-0D64-6908-B773-9B194F7B6B5D}"/>
              </a:ext>
            </a:extLst>
          </p:cNvPr>
          <p:cNvGraphicFramePr>
            <a:graphicFrameLocks noGrp="1"/>
          </p:cNvGraphicFramePr>
          <p:nvPr>
            <p:ph sz="half" idx="2"/>
            <p:extLst>
              <p:ext uri="{D42A27DB-BD31-4B8C-83A1-F6EECF244321}">
                <p14:modId xmlns:p14="http://schemas.microsoft.com/office/powerpoint/2010/main" val="893556381"/>
              </p:ext>
            </p:extLst>
          </p:nvPr>
        </p:nvGraphicFramePr>
        <p:xfrm>
          <a:off x="6300000" y="876226"/>
          <a:ext cx="5472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5" descr="Hourglass and a calendar">
            <a:extLst>
              <a:ext uri="{FF2B5EF4-FFF2-40B4-BE49-F238E27FC236}">
                <a16:creationId xmlns:a16="http://schemas.microsoft.com/office/drawing/2014/main" id="{868C5409-6881-1C97-2F48-4981B1A09582}"/>
              </a:ext>
            </a:extLst>
          </p:cNvPr>
          <p:cNvPicPr>
            <a:picLocks noGrp="1" noChangeAspect="1"/>
          </p:cNvPicPr>
          <p:nvPr>
            <p:ph sz="half" idx="1"/>
          </p:nvPr>
        </p:nvPicPr>
        <p:blipFill rotWithShape="1">
          <a:blip r:embed="rId8"/>
          <a:srcRect l="33578" r="2" b="2"/>
          <a:stretch/>
        </p:blipFill>
        <p:spPr>
          <a:xfrm>
            <a:off x="511964" y="959860"/>
            <a:ext cx="5157009" cy="5201332"/>
          </a:xfrm>
          <a:prstGeom prst="rect">
            <a:avLst/>
          </a:prstGeom>
          <a:noFill/>
          <a:ln>
            <a:solidFill>
              <a:schemeClr val="bg1">
                <a:lumMod val="85000"/>
              </a:schemeClr>
            </a:solidFill>
          </a:ln>
        </p:spPr>
      </p:pic>
      <p:sp>
        <p:nvSpPr>
          <p:cNvPr id="8" name="TextBox 7">
            <a:extLst>
              <a:ext uri="{FF2B5EF4-FFF2-40B4-BE49-F238E27FC236}">
                <a16:creationId xmlns:a16="http://schemas.microsoft.com/office/drawing/2014/main" id="{B7FF3627-40AD-7B46-2DFA-8A2ED0E41D51}"/>
              </a:ext>
            </a:extLst>
          </p:cNvPr>
          <p:cNvSpPr txBox="1"/>
          <p:nvPr/>
        </p:nvSpPr>
        <p:spPr>
          <a:xfrm>
            <a:off x="6300000" y="5514861"/>
            <a:ext cx="5472000" cy="646331"/>
          </a:xfrm>
          <a:prstGeom prst="rect">
            <a:avLst/>
          </a:prstGeom>
          <a:solidFill>
            <a:srgbClr val="00B0F0"/>
          </a:solidFill>
          <a:ln>
            <a:noFill/>
          </a:ln>
        </p:spPr>
        <p:txBody>
          <a:bodyPr wrap="square" rtlCol="0">
            <a:spAutoFit/>
          </a:bodyPr>
          <a:lstStyle>
            <a:defPPr>
              <a:defRPr lang="en-US"/>
            </a:defPPr>
            <a:lvl1pPr algn="ctr" rtl="0" eaLnBrk="0" fontAlgn="base" hangingPunct="0">
              <a:spcBef>
                <a:spcPct val="0"/>
              </a:spcBef>
              <a:spcAft>
                <a:spcPct val="0"/>
              </a:spcAft>
              <a:defRPr sz="1600" kern="1200">
                <a:solidFill>
                  <a:schemeClr val="tx1"/>
                </a:solidFill>
                <a:latin typeface="Arial" charset="0"/>
                <a:ea typeface="+mn-ea"/>
                <a:cs typeface="Arial" charset="0"/>
              </a:defRPr>
            </a:lvl1pPr>
            <a:lvl2pPr marL="457200" algn="ctr" rtl="0" eaLnBrk="0" fontAlgn="base" hangingPunct="0">
              <a:spcBef>
                <a:spcPct val="0"/>
              </a:spcBef>
              <a:spcAft>
                <a:spcPct val="0"/>
              </a:spcAft>
              <a:defRPr sz="1600" kern="1200">
                <a:solidFill>
                  <a:schemeClr val="tx1"/>
                </a:solidFill>
                <a:latin typeface="Arial" charset="0"/>
                <a:ea typeface="+mn-ea"/>
                <a:cs typeface="Arial" charset="0"/>
              </a:defRPr>
            </a:lvl2pPr>
            <a:lvl3pPr marL="914400" algn="ctr" rtl="0" eaLnBrk="0" fontAlgn="base" hangingPunct="0">
              <a:spcBef>
                <a:spcPct val="0"/>
              </a:spcBef>
              <a:spcAft>
                <a:spcPct val="0"/>
              </a:spcAft>
              <a:defRPr sz="1600" kern="1200">
                <a:solidFill>
                  <a:schemeClr val="tx1"/>
                </a:solidFill>
                <a:latin typeface="Arial" charset="0"/>
                <a:ea typeface="+mn-ea"/>
                <a:cs typeface="Arial" charset="0"/>
              </a:defRPr>
            </a:lvl3pPr>
            <a:lvl4pPr marL="1371600" algn="ctr" rtl="0" eaLnBrk="0" fontAlgn="base" hangingPunct="0">
              <a:spcBef>
                <a:spcPct val="0"/>
              </a:spcBef>
              <a:spcAft>
                <a:spcPct val="0"/>
              </a:spcAft>
              <a:defRPr sz="1600" kern="1200">
                <a:solidFill>
                  <a:schemeClr val="tx1"/>
                </a:solidFill>
                <a:latin typeface="Arial" charset="0"/>
                <a:ea typeface="+mn-ea"/>
                <a:cs typeface="Arial" charset="0"/>
              </a:defRPr>
            </a:lvl4pPr>
            <a:lvl5pPr marL="1828800" algn="ctr" rtl="0" eaLnBrk="0" fontAlgn="base" hangingPunct="0">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marL="177800" indent="-177800" algn="l"/>
            <a:r>
              <a:rPr lang="en-US" sz="1800" dirty="0">
                <a:solidFill>
                  <a:schemeClr val="bg2">
                    <a:lumMod val="90000"/>
                  </a:schemeClr>
                </a:solidFill>
                <a:latin typeface="Arial" panose="020B0604020202020204" pitchFamily="34" charset="0"/>
                <a:cs typeface="Arial" panose="020B0604020202020204" pitchFamily="34" charset="0"/>
              </a:rPr>
              <a:t>NOTE:  </a:t>
            </a:r>
            <a:r>
              <a:rPr lang="en-US" sz="1800" b="1" dirty="0">
                <a:solidFill>
                  <a:schemeClr val="bg1"/>
                </a:solidFill>
              </a:rPr>
              <a:t>CALPADS Calendar</a:t>
            </a:r>
          </a:p>
          <a:p>
            <a:pPr marL="285750" indent="-285750" algn="l">
              <a:buFont typeface="Arial" panose="020B0604020202020204" pitchFamily="34" charset="0"/>
              <a:buChar char="•"/>
            </a:pPr>
            <a:r>
              <a:rPr lang="en-US" sz="1800" dirty="0">
                <a:solidFill>
                  <a:schemeClr val="bg1"/>
                </a:solidFill>
              </a:rPr>
              <a:t>http://www.cde.ca.gov/ds/sp/cl/rptcalendar.asp</a:t>
            </a:r>
          </a:p>
        </p:txBody>
      </p:sp>
    </p:spTree>
    <p:extLst>
      <p:ext uri="{BB962C8B-B14F-4D97-AF65-F5344CB8AC3E}">
        <p14:creationId xmlns:p14="http://schemas.microsoft.com/office/powerpoint/2010/main" val="27886926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a:t>EOY Common Problems </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Content Placeholder 5">
            <a:extLst>
              <a:ext uri="{FF2B5EF4-FFF2-40B4-BE49-F238E27FC236}">
                <a16:creationId xmlns:a16="http://schemas.microsoft.com/office/drawing/2014/main" id="{823F5C71-D341-EA48-87B2-ADE2C3F14457}"/>
              </a:ext>
            </a:extLst>
          </p:cNvPr>
          <p:cNvSpPr txBox="1">
            <a:spLocks/>
          </p:cNvSpPr>
          <p:nvPr/>
        </p:nvSpPr>
        <p:spPr bwMode="auto">
          <a:xfrm>
            <a:off x="767329" y="1301013"/>
            <a:ext cx="9488242" cy="462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3200">
                <a:solidFill>
                  <a:schemeClr val="tx1"/>
                </a:solidFill>
                <a:latin typeface="Arial" charset="0"/>
                <a:cs typeface="Arial" charset="0"/>
              </a:defRPr>
            </a:lvl1pPr>
            <a:lvl2pPr marL="742950" indent="-285750">
              <a:defRPr sz="3200">
                <a:solidFill>
                  <a:schemeClr val="tx1"/>
                </a:solidFill>
                <a:latin typeface="Arial" charset="0"/>
                <a:cs typeface="Arial" charset="0"/>
              </a:defRPr>
            </a:lvl2pPr>
            <a:lvl3pPr marL="1143000" indent="-228600">
              <a:defRPr sz="3200">
                <a:solidFill>
                  <a:schemeClr val="tx1"/>
                </a:solidFill>
                <a:latin typeface="Arial" charset="0"/>
                <a:cs typeface="Arial" charset="0"/>
              </a:defRPr>
            </a:lvl3pPr>
            <a:lvl4pPr marL="1600200" indent="-228600">
              <a:defRPr sz="3200">
                <a:solidFill>
                  <a:schemeClr val="tx1"/>
                </a:solidFill>
                <a:latin typeface="Arial" charset="0"/>
                <a:cs typeface="Arial" charset="0"/>
              </a:defRPr>
            </a:lvl4pPr>
            <a:lvl5pPr marL="2057400" indent="-22860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a:ea typeface="+mn-ea"/>
                <a:cs typeface="Arial" charset="0"/>
              </a:rPr>
              <a:t>CERT067 - F </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ahoma"/>
              <a:ea typeface="+mn-ea"/>
              <a:cs typeface="Arial"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Arial" charset="0"/>
              </a:rPr>
              <a:t>ELAS Student Not Reported -  triggered for EOY-3</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ahoma"/>
              <a:ea typeface="+mn-ea"/>
              <a:cs typeface="Arial"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ahoma"/>
              <a:ea typeface="+mn-ea"/>
              <a:cs typeface="Arial"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CFCFC"/>
              </a:solidFill>
              <a:effectLst/>
              <a:uLnTx/>
              <a:uFillTx/>
              <a:latin typeface="Tahoma"/>
              <a:ea typeface="+mn-ea"/>
              <a:cs typeface="Arial"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FCFC"/>
                </a:solidFill>
                <a:effectLst/>
                <a:uLnTx/>
                <a:uFillTx/>
                <a:latin typeface="Tahoma"/>
                <a:ea typeface="+mn-ea"/>
                <a:cs typeface="Arial" charset="0"/>
              </a:rPr>
              <a:t>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CFCFC"/>
                </a:solidFill>
                <a:effectLst/>
                <a:uLnTx/>
                <a:uFillTx/>
                <a:latin typeface="Arial" charset="0"/>
                <a:ea typeface="+mn-ea"/>
                <a:cs typeface="Arial" charset="0"/>
              </a:rPr>
              <a:t>You must submit a SELA record for a student enrolled who has no SELA record</a:t>
            </a:r>
            <a:r>
              <a:rPr kumimoji="0" lang="en-US" sz="2800" b="0" i="0" u="none" strike="noStrike" kern="1200" cap="none" spc="0" normalizeH="0" baseline="0" noProof="0" dirty="0">
                <a:ln>
                  <a:noFill/>
                </a:ln>
                <a:solidFill>
                  <a:srgbClr val="FCFCFC"/>
                </a:solidFill>
                <a:effectLst/>
                <a:uLnTx/>
                <a:uFillTx/>
                <a:latin typeface="Tahoma"/>
                <a:ea typeface="+mn-ea"/>
                <a:cs typeface="Arial" charset="0"/>
              </a:rPr>
              <a:t>.</a:t>
            </a:r>
          </a:p>
        </p:txBody>
      </p:sp>
    </p:spTree>
    <p:extLst>
      <p:ext uri="{BB962C8B-B14F-4D97-AF65-F5344CB8AC3E}">
        <p14:creationId xmlns:p14="http://schemas.microsoft.com/office/powerpoint/2010/main" val="10288062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D28E4-F6C2-2B49-8665-0B7C844FE708}"/>
              </a:ext>
            </a:extLst>
          </p:cNvPr>
          <p:cNvSpPr>
            <a:spLocks noGrp="1"/>
          </p:cNvSpPr>
          <p:nvPr>
            <p:ph type="title"/>
          </p:nvPr>
        </p:nvSpPr>
        <p:spPr/>
        <p:txBody>
          <a:bodyPr/>
          <a:lstStyle/>
          <a:p>
            <a:r>
              <a:rPr lang="en-US" dirty="0"/>
              <a:t>EOY Common Problems </a:t>
            </a:r>
          </a:p>
        </p:txBody>
      </p:sp>
      <p:sp>
        <p:nvSpPr>
          <p:cNvPr id="3" name="Slide Number Placeholder 2">
            <a:extLst>
              <a:ext uri="{FF2B5EF4-FFF2-40B4-BE49-F238E27FC236}">
                <a16:creationId xmlns:a16="http://schemas.microsoft.com/office/drawing/2014/main" id="{B89B31DC-823E-214A-9434-C3D8503D0FE2}"/>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2E0F7660-ED95-F848-9931-A5584AE11AC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Content Placeholder 5">
            <a:extLst>
              <a:ext uri="{FF2B5EF4-FFF2-40B4-BE49-F238E27FC236}">
                <a16:creationId xmlns:a16="http://schemas.microsoft.com/office/drawing/2014/main" id="{B5DD5E62-263F-0245-880E-2CB14C34E349}"/>
              </a:ext>
            </a:extLst>
          </p:cNvPr>
          <p:cNvSpPr txBox="1">
            <a:spLocks/>
          </p:cNvSpPr>
          <p:nvPr/>
        </p:nvSpPr>
        <p:spPr>
          <a:xfrm>
            <a:off x="764770" y="1375731"/>
            <a:ext cx="11217229" cy="4351338"/>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r>
              <a:rPr kumimoji="0" lang="en-US" sz="2800" b="1" i="0" u="none" strike="noStrike" kern="1200" cap="none" spc="0" normalizeH="0" baseline="0" noProof="0" dirty="0">
                <a:ln>
                  <a:noFill/>
                </a:ln>
                <a:solidFill>
                  <a:srgbClr val="3F3F3F"/>
                </a:solidFill>
                <a:effectLst/>
                <a:uLnTx/>
                <a:uFillTx/>
                <a:latin typeface="Tahoma"/>
                <a:ea typeface="+mn-ea"/>
                <a:cs typeface="+mn-cs"/>
              </a:rPr>
              <a:t>CERT127 - F</a:t>
            </a: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800" b="0" i="0" u="none" strike="noStrike" kern="1200" cap="none" spc="0" normalizeH="0" baseline="0" noProof="0" dirty="0">
                <a:ln>
                  <a:noFill/>
                </a:ln>
                <a:solidFill>
                  <a:srgbClr val="3F3F3F"/>
                </a:solidFill>
                <a:effectLst/>
                <a:uLnTx/>
                <a:uFillTx/>
                <a:latin typeface="Tahoma"/>
                <a:ea typeface="+mn-ea"/>
                <a:cs typeface="+mn-cs"/>
              </a:rPr>
              <a:t>Missing Student Discipline Data for a student who was reported as absent due to either out-of-school suspension or in-school suspension</a:t>
            </a: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3F3F3F"/>
              </a:solidFill>
              <a:effectLst/>
              <a:uLnTx/>
              <a:uFillTx/>
              <a:latin typeface="Tahoma"/>
              <a:ea typeface="+mn-ea"/>
              <a:cs typeface="+mn-cs"/>
            </a:endParaRPr>
          </a:p>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r>
              <a:rPr kumimoji="0" lang="en-US" sz="2800" b="1" i="0" u="none" strike="noStrike" kern="1200" cap="none" spc="0" normalizeH="0" baseline="0" noProof="0" dirty="0">
                <a:ln>
                  <a:noFill/>
                </a:ln>
                <a:solidFill>
                  <a:srgbClr val="FCFCFC"/>
                </a:solidFill>
                <a:effectLst/>
                <a:uLnTx/>
                <a:uFillTx/>
                <a:latin typeface="Tahoma"/>
                <a:ea typeface="+mn-ea"/>
                <a:cs typeface="+mn-cs"/>
              </a:rPr>
              <a:t>Solution</a:t>
            </a:r>
          </a:p>
          <a:p>
            <a:pPr marL="542925" marR="0" lvl="1" indent="-276225"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CFCFC"/>
                </a:solidFill>
                <a:effectLst/>
                <a:uLnTx/>
                <a:uFillTx/>
                <a:latin typeface="Tahoma"/>
                <a:ea typeface="+mn-ea"/>
                <a:cs typeface="+mn-cs"/>
              </a:rPr>
              <a:t>Students who are reported as having in-school or out-of-school suspensions in the absence summary file must have associated SINC data</a:t>
            </a:r>
          </a:p>
        </p:txBody>
      </p:sp>
    </p:spTree>
    <p:extLst>
      <p:ext uri="{BB962C8B-B14F-4D97-AF65-F5344CB8AC3E}">
        <p14:creationId xmlns:p14="http://schemas.microsoft.com/office/powerpoint/2010/main" val="973375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a:t>EOY Common Problems </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Content Placeholder 5">
            <a:extLst>
              <a:ext uri="{FF2B5EF4-FFF2-40B4-BE49-F238E27FC236}">
                <a16:creationId xmlns:a16="http://schemas.microsoft.com/office/drawing/2014/main" id="{A9D45130-FA4F-BC45-BB27-8509046CEFF0}"/>
              </a:ext>
            </a:extLst>
          </p:cNvPr>
          <p:cNvSpPr txBox="1">
            <a:spLocks/>
          </p:cNvSpPr>
          <p:nvPr/>
        </p:nvSpPr>
        <p:spPr>
          <a:xfrm>
            <a:off x="746298" y="1422892"/>
            <a:ext cx="11379200" cy="42672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r>
              <a:rPr kumimoji="0" lang="en-US" sz="2800" b="1" i="0" u="none" strike="noStrike" kern="1200" cap="none" spc="0" normalizeH="0" baseline="0" noProof="0" dirty="0">
                <a:ln>
                  <a:noFill/>
                </a:ln>
                <a:solidFill>
                  <a:srgbClr val="3F3F3F"/>
                </a:solidFill>
                <a:effectLst/>
                <a:uLnTx/>
                <a:uFillTx/>
                <a:latin typeface="Tahoma"/>
                <a:ea typeface="+mn-ea"/>
                <a:cs typeface="+mn-cs"/>
              </a:rPr>
              <a:t>CERT097 – F</a:t>
            </a:r>
          </a:p>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r>
              <a:rPr kumimoji="0" lang="en-US" sz="2800" b="0" i="0" u="none" strike="noStrike" kern="1200" cap="none" spc="0" normalizeH="0" baseline="0" noProof="0" dirty="0">
                <a:ln>
                  <a:noFill/>
                </a:ln>
                <a:solidFill>
                  <a:srgbClr val="3F3F3F"/>
                </a:solidFill>
                <a:effectLst/>
                <a:uLnTx/>
                <a:uFillTx/>
                <a:latin typeface="Tahoma"/>
                <a:ea typeface="+mn-ea"/>
                <a:cs typeface="+mn-cs"/>
              </a:rPr>
              <a:t>Missing Title I Targeted Assistance Program Records</a:t>
            </a:r>
          </a:p>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endParaRPr kumimoji="0" lang="en-US" sz="2800" b="1" i="0" u="none" strike="noStrike" kern="1200" cap="none" spc="0" normalizeH="0" baseline="0" noProof="0" dirty="0">
              <a:ln>
                <a:noFill/>
              </a:ln>
              <a:solidFill>
                <a:srgbClr val="3F3F3F"/>
              </a:solidFill>
              <a:effectLst/>
              <a:uLnTx/>
              <a:uFillTx/>
              <a:latin typeface="Tahoma"/>
              <a:ea typeface="+mn-ea"/>
              <a:cs typeface="+mn-cs"/>
            </a:endParaRPr>
          </a:p>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endParaRPr kumimoji="0" lang="en-US" sz="2800" b="1" i="0" u="none" strike="noStrike" kern="1200" cap="none" spc="0" normalizeH="0" baseline="0" noProof="0" dirty="0">
              <a:ln>
                <a:noFill/>
              </a:ln>
              <a:solidFill>
                <a:srgbClr val="3F3F3F"/>
              </a:solidFill>
              <a:effectLst/>
              <a:uLnTx/>
              <a:uFillTx/>
              <a:latin typeface="Tahoma"/>
              <a:ea typeface="+mn-ea"/>
              <a:cs typeface="+mn-cs"/>
            </a:endParaRPr>
          </a:p>
          <a:p>
            <a:pPr marL="266700" marR="0" lvl="0" indent="-266700" algn="l" defTabSz="914400" rtl="0" eaLnBrk="1" fontAlgn="auto" latinLnBrk="0" hangingPunct="1">
              <a:lnSpc>
                <a:spcPct val="100000"/>
              </a:lnSpc>
              <a:spcBef>
                <a:spcPts val="1000"/>
              </a:spcBef>
              <a:spcAft>
                <a:spcPts val="500"/>
              </a:spcAft>
              <a:buClr>
                <a:srgbClr val="3DC1BD"/>
              </a:buClr>
              <a:buSzTx/>
              <a:buFont typeface="Wingdings" pitchFamily="2" charset="2"/>
              <a:buNone/>
              <a:tabLst/>
              <a:defRPr/>
            </a:pPr>
            <a:r>
              <a:rPr kumimoji="0" lang="en-US" sz="2800" b="1" i="0" u="none" strike="noStrike" kern="1200" cap="none" spc="0" normalizeH="0" baseline="0" noProof="0" dirty="0">
                <a:ln>
                  <a:noFill/>
                </a:ln>
                <a:solidFill>
                  <a:srgbClr val="FCFCFC"/>
                </a:solidFill>
                <a:effectLst/>
                <a:uLnTx/>
                <a:uFillTx/>
                <a:latin typeface="Tahoma"/>
                <a:ea typeface="+mn-ea"/>
                <a:cs typeface="+mn-cs"/>
              </a:rPr>
              <a:t>Solution</a:t>
            </a: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800" b="0" i="0" u="none" strike="noStrike" kern="1200" cap="none" spc="0" normalizeH="0" baseline="0" noProof="0" dirty="0">
                <a:ln>
                  <a:noFill/>
                </a:ln>
                <a:solidFill>
                  <a:srgbClr val="FCFCFC"/>
                </a:solidFill>
                <a:effectLst/>
                <a:uLnTx/>
                <a:uFillTx/>
                <a:latin typeface="Tahoma"/>
                <a:ea typeface="+mn-ea"/>
                <a:cs typeface="+mn-cs"/>
              </a:rPr>
              <a:t>Annual CARS update for Title 1 Schools (Targeted vs. Schoolwide) should be done early on</a:t>
            </a:r>
            <a:endParaRPr kumimoji="0" lang="en-US" sz="3000" b="0" i="0" u="none" strike="noStrike" kern="1200" cap="none" spc="0" normalizeH="0" baseline="0" noProof="0" dirty="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27952110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DE35-F0D2-7D4B-9810-385F93B12B5D}"/>
              </a:ext>
            </a:extLst>
          </p:cNvPr>
          <p:cNvSpPr>
            <a:spLocks noGrp="1"/>
          </p:cNvSpPr>
          <p:nvPr>
            <p:ph type="title"/>
          </p:nvPr>
        </p:nvSpPr>
        <p:spPr/>
        <p:txBody>
          <a:bodyPr/>
          <a:lstStyle/>
          <a:p>
            <a:r>
              <a:rPr lang="en-US" dirty="0"/>
              <a:t>EOY Common Problems </a:t>
            </a:r>
          </a:p>
        </p:txBody>
      </p:sp>
      <p:sp>
        <p:nvSpPr>
          <p:cNvPr id="3" name="Slide Number Placeholder 2">
            <a:extLst>
              <a:ext uri="{FF2B5EF4-FFF2-40B4-BE49-F238E27FC236}">
                <a16:creationId xmlns:a16="http://schemas.microsoft.com/office/drawing/2014/main" id="{BB04B2D1-4316-ED48-9125-291E59E0F7F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F3606770-D291-2646-AA41-36A2281022D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5" name="Content Placeholder 4">
            <a:extLst>
              <a:ext uri="{FF2B5EF4-FFF2-40B4-BE49-F238E27FC236}">
                <a16:creationId xmlns:a16="http://schemas.microsoft.com/office/drawing/2014/main" id="{4FF8A2A4-90BA-0C4C-B161-22829D9822DC}"/>
              </a:ext>
            </a:extLst>
          </p:cNvPr>
          <p:cNvSpPr txBox="1">
            <a:spLocks/>
          </p:cNvSpPr>
          <p:nvPr/>
        </p:nvSpPr>
        <p:spPr>
          <a:xfrm>
            <a:off x="768000" y="1412819"/>
            <a:ext cx="10668000" cy="4403725"/>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800" b="1" i="0" u="none" strike="noStrike" kern="1200" cap="none" spc="0" normalizeH="0" baseline="0" noProof="0" dirty="0">
                <a:ln>
                  <a:noFill/>
                </a:ln>
                <a:solidFill>
                  <a:srgbClr val="3F3F3F"/>
                </a:solidFill>
                <a:effectLst/>
                <a:uLnTx/>
                <a:uFillTx/>
                <a:latin typeface="Tahoma"/>
                <a:ea typeface="+mn-ea"/>
                <a:cs typeface="+mn-cs"/>
              </a:rPr>
              <a:t>CERT131 - F</a:t>
            </a: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800" b="0" i="0" u="none" strike="noStrike" kern="1200" cap="none" spc="0" normalizeH="0" baseline="0" noProof="0" dirty="0">
                <a:ln>
                  <a:noFill/>
                </a:ln>
                <a:solidFill>
                  <a:srgbClr val="3F3F3F"/>
                </a:solidFill>
                <a:effectLst/>
                <a:uLnTx/>
                <a:uFillTx/>
                <a:latin typeface="Tahoma"/>
                <a:ea typeface="+mn-ea"/>
                <a:cs typeface="+mn-cs"/>
              </a:rPr>
              <a:t>Triggers when Student Enrollment Record in current active AY is not exited prior to EOY-3 certification.</a:t>
            </a: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3F3F3F"/>
              </a:solidFill>
              <a:effectLst/>
              <a:uLnTx/>
              <a:uFillTx/>
              <a:latin typeface="Tahoma"/>
              <a:ea typeface="+mn-ea"/>
              <a:cs typeface="+mn-cs"/>
            </a:endParaRPr>
          </a:p>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800" b="1" i="0" u="none" strike="noStrike" kern="1200" cap="none" spc="0" normalizeH="0" baseline="0" noProof="0" dirty="0">
                <a:ln>
                  <a:noFill/>
                </a:ln>
                <a:solidFill>
                  <a:srgbClr val="FCFCFC"/>
                </a:solidFill>
                <a:effectLst/>
                <a:uLnTx/>
                <a:uFillTx/>
                <a:latin typeface="Tahoma"/>
                <a:ea typeface="+mn-ea"/>
                <a:cs typeface="+mn-cs"/>
              </a:rPr>
              <a:t>Solution</a:t>
            </a:r>
          </a:p>
          <a:p>
            <a:pPr marL="0" marR="0" lvl="0" indent="-9525"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800" b="0" i="0" u="none" strike="noStrike" kern="1200" cap="none" spc="0" normalizeH="0" baseline="0" noProof="0" dirty="0">
                <a:ln>
                  <a:noFill/>
                </a:ln>
                <a:solidFill>
                  <a:srgbClr val="FCFCFC"/>
                </a:solidFill>
                <a:effectLst/>
                <a:uLnTx/>
                <a:uFillTx/>
                <a:latin typeface="Tahoma"/>
                <a:ea typeface="+mn-ea"/>
                <a:cs typeface="+mn-cs"/>
              </a:rPr>
              <a:t>All active academic year enrollments must be exited to clear this fatal error and to be able to certify EOY-3</a:t>
            </a:r>
          </a:p>
        </p:txBody>
      </p:sp>
    </p:spTree>
    <p:extLst>
      <p:ext uri="{BB962C8B-B14F-4D97-AF65-F5344CB8AC3E}">
        <p14:creationId xmlns:p14="http://schemas.microsoft.com/office/powerpoint/2010/main" val="3171615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69135" y="232639"/>
            <a:ext cx="10056812" cy="6900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a:ea typeface="+mj-ea"/>
                <a:cs typeface="Poppins" panose="02000000000000000000" pitchFamily="2" charset="0"/>
              </a:rPr>
              <a:t>Suggested Milestones</a:t>
            </a:r>
            <a:endParaRPr kumimoji="0" lang="en-US" sz="3200" b="1" i="0" u="none" strike="noStrike" kern="1200" cap="none" spc="0" normalizeH="0" baseline="0" noProof="0" dirty="0">
              <a:ln>
                <a:noFill/>
              </a:ln>
              <a:solidFill>
                <a:srgbClr val="FF735D"/>
              </a:solidFill>
              <a:effectLst/>
              <a:uLnTx/>
              <a:uFillTx/>
              <a:latin typeface="Tahoma"/>
              <a:ea typeface="+mj-ea"/>
              <a:cs typeface="Poppins" panose="02000000000000000000" pitchFamily="2" charset="0"/>
            </a:endParaRPr>
          </a:p>
        </p:txBody>
      </p:sp>
      <p:sp>
        <p:nvSpPr>
          <p:cNvPr id="23" name="TextBox 22"/>
          <p:cNvSpPr txBox="1">
            <a:spLocks/>
          </p:cNvSpPr>
          <p:nvPr/>
        </p:nvSpPr>
        <p:spPr>
          <a:xfrm>
            <a:off x="271769" y="3244804"/>
            <a:ext cx="1541121" cy="7694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EOY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2023-2024</a:t>
            </a:r>
          </a:p>
        </p:txBody>
      </p:sp>
      <p:sp>
        <p:nvSpPr>
          <p:cNvPr id="24" name="Freeform 1140"/>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Lst>
          </p:cNvPr>
          <p:cNvGrpSpPr/>
          <p:nvPr/>
        </p:nvGrpSpPr>
        <p:grpSpPr>
          <a:xfrm>
            <a:off x="1433288" y="1914843"/>
            <a:ext cx="10424409" cy="574994"/>
            <a:chOff x="830263" y="1889125"/>
            <a:chExt cx="10424409" cy="574993"/>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3DC1BD"/>
                  </a:solidFill>
                  <a:effectLst/>
                  <a:uLnTx/>
                  <a:uFillTx/>
                  <a:latin typeface="Poppins" panose="02000000000000000000" pitchFamily="2" charset="0"/>
                  <a:ea typeface="+mn-ea"/>
                  <a:cs typeface="Poppins" panose="02000000000000000000" pitchFamily="2" charset="0"/>
                </a:rPr>
                <a:t>Now – 6/28</a:t>
              </a:r>
            </a:p>
          </p:txBody>
        </p:sp>
        <p:sp>
          <p:nvSpPr>
            <p:cNvPr id="9" name="TextBox 8"/>
            <p:cNvSpPr txBox="1"/>
            <p:nvPr/>
          </p:nvSpPr>
          <p:spPr>
            <a:xfrm>
              <a:off x="4831518" y="1971676"/>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Submit and post files. Review Validation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Lst>
          </p:cNvPr>
          <p:cNvGrpSpPr/>
          <p:nvPr/>
        </p:nvGrpSpPr>
        <p:grpSpPr>
          <a:xfrm>
            <a:off x="1793875" y="2714849"/>
            <a:ext cx="9907695" cy="612666"/>
            <a:chOff x="1589088" y="2644775"/>
            <a:chExt cx="9907694" cy="612665"/>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B"/>
                  </a:solidFill>
                  <a:effectLst/>
                  <a:uLnTx/>
                  <a:uFillTx/>
                  <a:latin typeface="Poppins" panose="02000000000000000000" pitchFamily="2" charset="0"/>
                  <a:ea typeface="+mn-ea"/>
                  <a:cs typeface="Poppins" panose="02000000000000000000" pitchFamily="2" charset="0"/>
                </a:rPr>
                <a:t>7/1 </a:t>
              </a:r>
              <a:r>
                <a:rPr kumimoji="0" lang="en-US" sz="1600" b="1" i="0" u="none" strike="noStrike" kern="1200" cap="none" spc="-31" normalizeH="0" baseline="0" noProof="0" dirty="0">
                  <a:ln>
                    <a:noFill/>
                  </a:ln>
                  <a:solidFill>
                    <a:srgbClr val="FF715B"/>
                  </a:solidFill>
                  <a:effectLst/>
                  <a:uLnTx/>
                  <a:uFillTx/>
                  <a:latin typeface="Poppins" panose="02000000000000000000" pitchFamily="2" charset="0"/>
                  <a:ea typeface="+mn-ea"/>
                  <a:cs typeface="Poppins" panose="02000000000000000000" pitchFamily="2" charset="0"/>
                </a:rPr>
                <a:t>– 7/12</a:t>
              </a:r>
            </a:p>
          </p:txBody>
        </p:sp>
        <p:sp>
          <p:nvSpPr>
            <p:cNvPr id="12" name="TextBox 11"/>
            <p:cNvSpPr txBox="1"/>
            <p:nvPr/>
          </p:nvSpPr>
          <p:spPr>
            <a:xfrm>
              <a:off x="5385882" y="2764998"/>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Lst>
          </p:cNvPr>
          <p:cNvGrpSpPr/>
          <p:nvPr/>
        </p:nvGrpSpPr>
        <p:grpSpPr>
          <a:xfrm>
            <a:off x="1906791" y="3721015"/>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solidFill>
                  <a:effectLst/>
                  <a:uLnTx/>
                  <a:uFillTx/>
                  <a:latin typeface="Poppins" panose="02000000000000000000" pitchFamily="2" charset="0"/>
                  <a:ea typeface="+mn-ea"/>
                  <a:cs typeface="Poppins" panose="02000000000000000000" pitchFamily="2" charset="0"/>
                </a:rPr>
                <a:t>7/15– 7/19</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 name="Group 4">
            <a:extLst>
              <a:ext uri="{FF2B5EF4-FFF2-40B4-BE49-F238E27FC236}">
                <a16:creationId xmlns:a16="http://schemas.microsoft.com/office/drawing/2014/main" id="{00E782BD-A9FD-4A41-AF38-BFE215FE5E66}"/>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0000"/>
                  </a:solidFill>
                  <a:effectLst/>
                  <a:uLnTx/>
                  <a:uFillTx/>
                  <a:latin typeface="Poppins"/>
                  <a:ea typeface="+mn-ea"/>
                  <a:cs typeface="Poppins" panose="02000000000000000000" pitchFamily="2" charset="0"/>
                </a:rPr>
                <a:t>7/29 – 8/16</a:t>
              </a:r>
              <a:endPar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2347C7A-4C0C-4058-9279-275E82261305}"/>
              </a:ext>
            </a:extLst>
          </p:cNvPr>
          <p:cNvGrpSpPr/>
          <p:nvPr/>
        </p:nvGrpSpPr>
        <p:grpSpPr>
          <a:xfrm>
            <a:off x="778443" y="1232728"/>
            <a:ext cx="9972234" cy="574675"/>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dirty="0">
                  <a:ln>
                    <a:noFill/>
                  </a:ln>
                  <a:solidFill>
                    <a:srgbClr val="FFC000"/>
                  </a:solidFill>
                  <a:effectLst/>
                  <a:uLnTx/>
                  <a:uFillTx/>
                  <a:latin typeface="Poppins" panose="02000000000000000000" pitchFamily="2" charset="0"/>
                  <a:ea typeface="+mn-ea"/>
                  <a:cs typeface="Poppins" panose="02000000000000000000" pitchFamily="2" charset="0"/>
                </a:rPr>
                <a:t> 6/28</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1603337" y="4769528"/>
            <a:ext cx="10098233" cy="852978"/>
            <a:chOff x="1179910" y="3536156"/>
            <a:chExt cx="7573673" cy="639733"/>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0000"/>
                  </a:solidFill>
                  <a:effectLst/>
                  <a:uLnTx/>
                  <a:uFillTx/>
                  <a:latin typeface="Poppins" panose="02000000000000000000" pitchFamily="2" charset="0"/>
                  <a:ea typeface="+mn-ea"/>
                  <a:cs typeface="Poppins" panose="02000000000000000000" pitchFamily="2" charset="0"/>
                </a:rPr>
                <a:t>7/22 – 7/26</a:t>
              </a:r>
            </a:p>
          </p:txBody>
        </p:sp>
        <p:sp>
          <p:nvSpPr>
            <p:cNvPr id="18" name="TextBox 17"/>
            <p:cNvSpPr txBox="1"/>
            <p:nvPr/>
          </p:nvSpPr>
          <p:spPr>
            <a:xfrm>
              <a:off x="4039412" y="3621892"/>
              <a:ext cx="4714171" cy="553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LEA Approve by Certification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rPr>
                <a:t>(EOY 3 &amp; 4 should be SELPA Approved if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205" y="1984057"/>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09509" y="2807729"/>
            <a:ext cx="373227" cy="373227"/>
          </a:xfrm>
          <a:prstGeom prst="rect">
            <a:avLst/>
          </a:prstGeom>
        </p:spPr>
      </p:pic>
      <p:sp>
        <p:nvSpPr>
          <p:cNvPr id="46" name="Footer Placeholder 45">
            <a:extLst>
              <a:ext uri="{FF2B5EF4-FFF2-40B4-BE49-F238E27FC236}">
                <a16:creationId xmlns:a16="http://schemas.microsoft.com/office/drawing/2014/main" id="{5FA5D43F-EC33-4256-BD61-FDFE9B41EB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p>
        </p:txBody>
      </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Amendment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FF735D"/>
                </a:solidFill>
                <a:effectLst/>
                <a:uLnTx/>
                <a:uFillTx/>
                <a:latin typeface="Tahoma"/>
                <a:ea typeface="+mn-ea"/>
                <a:cs typeface="Poppins" panose="02000000000000000000" pitchFamily="2" charset="0"/>
              </a:rPr>
              <a:t>(EOY 3 &amp; 4 require SELPA Approval)</a:t>
            </a:r>
          </a:p>
        </p:txBody>
      </p:sp>
      <p:sp>
        <p:nvSpPr>
          <p:cNvPr id="21" name="Slide Number Placeholder 20">
            <a:extLst>
              <a:ext uri="{FF2B5EF4-FFF2-40B4-BE49-F238E27FC236}">
                <a16:creationId xmlns:a16="http://schemas.microsoft.com/office/drawing/2014/main" id="{78C29588-4EF9-D3F0-1CEB-572F1374AE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135529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person, indoor, room&#10;&#10;Description automatically generated">
            <a:extLst>
              <a:ext uri="{FF2B5EF4-FFF2-40B4-BE49-F238E27FC236}">
                <a16:creationId xmlns:a16="http://schemas.microsoft.com/office/drawing/2014/main" id="{4DFE9937-02E4-AF92-58FF-CC5CE4403CE0}"/>
              </a:ext>
            </a:extLst>
          </p:cNvPr>
          <p:cNvPicPr>
            <a:picLocks noChangeAspect="1"/>
          </p:cNvPicPr>
          <p:nvPr/>
        </p:nvPicPr>
        <p:blipFill rotWithShape="1">
          <a:blip r:embed="rId2"/>
          <a:srcRect t="8243" b="13541"/>
          <a:stretch/>
        </p:blipFill>
        <p:spPr>
          <a:xfrm>
            <a:off x="0" y="0"/>
            <a:ext cx="12191980" cy="6365353"/>
          </a:xfrm>
          <a:prstGeom prst="rect">
            <a:avLst/>
          </a:prstGeom>
          <a:noFill/>
        </p:spPr>
      </p:pic>
      <p:sp>
        <p:nvSpPr>
          <p:cNvPr id="7" name="Title 6">
            <a:extLst>
              <a:ext uri="{FF2B5EF4-FFF2-40B4-BE49-F238E27FC236}">
                <a16:creationId xmlns:a16="http://schemas.microsoft.com/office/drawing/2014/main" id="{CB1C8012-4BB4-6889-FF38-8F681F802F56}"/>
              </a:ext>
            </a:extLst>
          </p:cNvPr>
          <p:cNvSpPr>
            <a:spLocks noGrp="1"/>
          </p:cNvSpPr>
          <p:nvPr>
            <p:ph type="ctrTitle"/>
          </p:nvPr>
        </p:nvSpPr>
        <p:spPr>
          <a:xfrm>
            <a:off x="680728" y="2377000"/>
            <a:ext cx="6299682" cy="2387600"/>
          </a:xfrm>
        </p:spPr>
        <p:txBody>
          <a:bodyPr anchor="b">
            <a:normAutofit/>
          </a:bodyPr>
          <a:lstStyle/>
          <a:p>
            <a:r>
              <a:rPr lang="en-US" dirty="0"/>
              <a:t>Strategies</a:t>
            </a:r>
          </a:p>
        </p:txBody>
      </p:sp>
      <p:sp>
        <p:nvSpPr>
          <p:cNvPr id="6" name="Slide Number Placeholder 5">
            <a:extLst>
              <a:ext uri="{FF2B5EF4-FFF2-40B4-BE49-F238E27FC236}">
                <a16:creationId xmlns:a16="http://schemas.microsoft.com/office/drawing/2014/main" id="{3A00DE5A-212B-32EF-EB56-F46343A9B105}"/>
              </a:ext>
            </a:extLst>
          </p:cNvPr>
          <p:cNvSpPr>
            <a:spLocks noGrp="1"/>
          </p:cNvSpPr>
          <p:nvPr>
            <p:ph type="sldNum" sz="quarter" idx="12"/>
          </p:nvPr>
        </p:nvSpPr>
        <p:spPr>
          <a:xfrm>
            <a:off x="11772000" y="6365363"/>
            <a:ext cx="420000" cy="421200"/>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66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 name="Footer Placeholder 4">
            <a:extLst>
              <a:ext uri="{FF2B5EF4-FFF2-40B4-BE49-F238E27FC236}">
                <a16:creationId xmlns:a16="http://schemas.microsoft.com/office/drawing/2014/main" id="{22A661BA-89C9-5C3B-D6A1-2F54EF0EA7F6}"/>
              </a:ext>
            </a:extLst>
          </p:cNvPr>
          <p:cNvSpPr>
            <a:spLocks noGrp="1"/>
          </p:cNvSpPr>
          <p:nvPr>
            <p:ph type="ftr" sz="quarter" idx="13"/>
          </p:nvPr>
        </p:nvSpPr>
        <p:spPr>
          <a:xfrm>
            <a:off x="432000" y="6365363"/>
            <a:ext cx="5472000" cy="412431"/>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p>
        </p:txBody>
      </p:sp>
    </p:spTree>
    <p:extLst>
      <p:ext uri="{BB962C8B-B14F-4D97-AF65-F5344CB8AC3E}">
        <p14:creationId xmlns:p14="http://schemas.microsoft.com/office/powerpoint/2010/main" val="28365292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5"/>
          <p:cNvSpPr>
            <a:spLocks noGrp="1"/>
          </p:cNvSpPr>
          <p:nvPr>
            <p:ph type="title"/>
          </p:nvPr>
        </p:nvSpPr>
        <p:spPr>
          <a:xfrm>
            <a:off x="506038" y="341421"/>
            <a:ext cx="5314536" cy="563250"/>
          </a:xfrm>
        </p:spPr>
        <p:txBody>
          <a:bodyPr>
            <a:normAutofit/>
          </a:bodyPr>
          <a:lstStyle/>
          <a:p>
            <a:r>
              <a:rPr lang="en-US" altLang="en-US" dirty="0">
                <a:solidFill>
                  <a:schemeClr val="tx1"/>
                </a:solidFill>
              </a:rPr>
              <a:t>EOY Considerations</a:t>
            </a:r>
          </a:p>
        </p:txBody>
      </p:sp>
      <p:sp>
        <p:nvSpPr>
          <p:cNvPr id="6" name="Footer Placeholder 5">
            <a:extLst>
              <a:ext uri="{FF2B5EF4-FFF2-40B4-BE49-F238E27FC236}">
                <a16:creationId xmlns:a16="http://schemas.microsoft.com/office/drawing/2014/main" id="{6EE8C1D8-E785-47B4-8707-8AA0AD479A1C}"/>
              </a:ext>
            </a:extLst>
          </p:cNvPr>
          <p:cNvSpPr>
            <a:spLocks noGrp="1"/>
          </p:cNvSpPr>
          <p:nvPr>
            <p:ph type="ftr" sz="quarter" idx="11"/>
          </p:nvPr>
        </p:nvSpPr>
        <p:spPr>
          <a:xfrm>
            <a:off x="321733" y="6393083"/>
            <a:ext cx="4802755" cy="365760"/>
          </a:xfrm>
          <a:noFill/>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prstClr val="black">
                    <a:alpha val="80000"/>
                  </a:prstClr>
                </a:solidFill>
                <a:effectLst/>
                <a:uLnTx/>
                <a:uFillTx/>
                <a:latin typeface="Tahoma"/>
                <a:ea typeface="+mn-ea"/>
                <a:cs typeface="+mn-cs"/>
              </a:rPr>
              <a:t>EOY - Advanced Reporting and Certification v1.1 May 1, 2024</a:t>
            </a:r>
            <a:endParaRPr kumimoji="0" lang="en-US" sz="1100" b="0" i="0" u="none" strike="noStrike" kern="1200" cap="none" spc="0" normalizeH="0" baseline="0" noProof="0" dirty="0">
              <a:ln>
                <a:noFill/>
              </a:ln>
              <a:solidFill>
                <a:prstClr val="black">
                  <a:alpha val="80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F39FBE65-A28F-4DF4-BFA8-9F8DD1073B4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3074" name="Picture 2" descr="defense strategy GIF">
            <a:extLst>
              <a:ext uri="{FF2B5EF4-FFF2-40B4-BE49-F238E27FC236}">
                <a16:creationId xmlns:a16="http://schemas.microsoft.com/office/drawing/2014/main" id="{1827AE7B-AE1D-49BB-8484-D41948738D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6115" y="1538931"/>
            <a:ext cx="3370500" cy="3176268"/>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040E7A7A-8C5B-4F2A-9047-FE072E7FA0F9}"/>
              </a:ext>
            </a:extLst>
          </p:cNvPr>
          <p:cNvSpPr txBox="1">
            <a:spLocks/>
          </p:cNvSpPr>
          <p:nvPr/>
        </p:nvSpPr>
        <p:spPr bwMode="auto">
          <a:xfrm>
            <a:off x="4414561" y="1538931"/>
            <a:ext cx="7621651" cy="437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85000"/>
              </a:lnSpc>
              <a:spcBef>
                <a:spcPct val="50000"/>
              </a:spcBef>
              <a:spcAft>
                <a:spcPct val="0"/>
              </a:spcAft>
              <a:buClr>
                <a:srgbClr val="000066"/>
              </a:buClr>
              <a:buFont typeface="Wingdings" pitchFamily="2" charset="2"/>
              <a:buChar char="§"/>
              <a:defRPr sz="3200">
                <a:solidFill>
                  <a:srgbClr val="000066"/>
                </a:solidFill>
                <a:latin typeface="+mn-lt"/>
                <a:ea typeface="+mn-ea"/>
                <a:cs typeface="+mn-cs"/>
              </a:defRPr>
            </a:lvl1pPr>
            <a:lvl2pPr marL="742950" indent="-285750" algn="l" rtl="0" eaLnBrk="0" fontAlgn="base" hangingPunct="0">
              <a:lnSpc>
                <a:spcPct val="85000"/>
              </a:lnSpc>
              <a:spcBef>
                <a:spcPct val="50000"/>
              </a:spcBef>
              <a:spcAft>
                <a:spcPct val="0"/>
              </a:spcAft>
              <a:buClr>
                <a:srgbClr val="002060"/>
              </a:buClr>
              <a:buFont typeface="Arial" pitchFamily="34" charset="0"/>
              <a:buChar char="•"/>
              <a:defRPr sz="2800">
                <a:solidFill>
                  <a:srgbClr val="002060"/>
                </a:solidFill>
                <a:latin typeface="+mn-lt"/>
              </a:defRPr>
            </a:lvl2pPr>
            <a:lvl3pPr marL="1143000" indent="-228600" algn="l" rtl="0" eaLnBrk="0" fontAlgn="base" hangingPunct="0">
              <a:lnSpc>
                <a:spcPct val="85000"/>
              </a:lnSpc>
              <a:spcBef>
                <a:spcPct val="50000"/>
              </a:spcBef>
              <a:spcAft>
                <a:spcPct val="0"/>
              </a:spcAft>
              <a:buClr>
                <a:srgbClr val="002060"/>
              </a:buClr>
              <a:buFont typeface="Arial" pitchFamily="34" charset="0"/>
              <a:buChar char="•"/>
              <a:defRPr sz="2400">
                <a:solidFill>
                  <a:srgbClr val="002060"/>
                </a:solidFill>
                <a:latin typeface="+mn-lt"/>
              </a:defRPr>
            </a:lvl3pPr>
            <a:lvl4pPr marL="1600200" indent="-228600" algn="l" rtl="0" eaLnBrk="0" fontAlgn="base" hangingPunct="0">
              <a:lnSpc>
                <a:spcPct val="85000"/>
              </a:lnSpc>
              <a:spcBef>
                <a:spcPct val="50000"/>
              </a:spcBef>
              <a:spcAft>
                <a:spcPct val="0"/>
              </a:spcAft>
              <a:buClr>
                <a:srgbClr val="002060"/>
              </a:buClr>
              <a:buFont typeface="Arial" pitchFamily="34" charset="0"/>
              <a:buChar char="•"/>
              <a:defRPr sz="2000">
                <a:solidFill>
                  <a:srgbClr val="002060"/>
                </a:solidFill>
                <a:latin typeface="+mn-lt"/>
              </a:defRPr>
            </a:lvl4pPr>
            <a:lvl5pPr marL="2057400" indent="-228600" algn="l" rtl="0" eaLnBrk="0" fontAlgn="base" hangingPunct="0">
              <a:lnSpc>
                <a:spcPct val="90000"/>
              </a:lnSpc>
              <a:spcBef>
                <a:spcPct val="50000"/>
              </a:spcBef>
              <a:spcAft>
                <a:spcPct val="0"/>
              </a:spcAft>
              <a:buClr>
                <a:srgbClr val="002060"/>
              </a:buClr>
              <a:buFont typeface="Arial" pitchFamily="34" charset="0"/>
              <a:buChar char="•"/>
              <a:defRPr i="1">
                <a:solidFill>
                  <a:srgbClr val="002060"/>
                </a:solidFill>
                <a:latin typeface="+mn-lt"/>
              </a:defRPr>
            </a:lvl5pPr>
            <a:lvl6pPr marL="25146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6pPr>
            <a:lvl7pPr marL="29718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7pPr>
            <a:lvl8pPr marL="34290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8pPr>
            <a:lvl9pPr marL="38862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9pPr>
          </a:lstStyle>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dirty="0">
                <a:ln>
                  <a:noFill/>
                </a:ln>
                <a:solidFill>
                  <a:srgbClr val="555FAD"/>
                </a:solidFill>
                <a:effectLst/>
                <a:uLnTx/>
                <a:uFillTx/>
                <a:latin typeface="Arial"/>
                <a:ea typeface="+mn-ea"/>
                <a:cs typeface="+mn-cs"/>
              </a:rPr>
              <a:t>Personal considerations</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Ease of submission, workload, summer break/vacation</a:t>
            </a:r>
          </a:p>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dirty="0">
                <a:ln>
                  <a:noFill/>
                </a:ln>
                <a:solidFill>
                  <a:srgbClr val="555FAD"/>
                </a:solidFill>
                <a:effectLst/>
                <a:uLnTx/>
                <a:uFillTx/>
                <a:latin typeface="Arial"/>
                <a:ea typeface="+mn-ea"/>
                <a:cs typeface="+mn-cs"/>
              </a:rPr>
              <a:t>Local factors</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Availability of school site staff and district personnel, internal deadlines</a:t>
            </a:r>
          </a:p>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dirty="0">
                <a:ln>
                  <a:noFill/>
                </a:ln>
                <a:solidFill>
                  <a:srgbClr val="555FAD"/>
                </a:solidFill>
                <a:effectLst/>
                <a:uLnTx/>
                <a:uFillTx/>
                <a:latin typeface="Arial"/>
                <a:ea typeface="+mn-ea"/>
                <a:cs typeface="+mn-cs"/>
              </a:rPr>
              <a:t>Priority of data submitted</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Perkins funding data, Public data statistics, Cohort results</a:t>
            </a:r>
          </a:p>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dirty="0">
                <a:ln>
                  <a:noFill/>
                </a:ln>
                <a:solidFill>
                  <a:srgbClr val="555FAD"/>
                </a:solidFill>
                <a:effectLst/>
                <a:uLnTx/>
                <a:uFillTx/>
                <a:latin typeface="Arial"/>
                <a:ea typeface="+mn-ea"/>
                <a:cs typeface="+mn-cs"/>
              </a:rPr>
              <a:t>Potential reporting milestones</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Last day of new enrollments, When are final grades available, last day of school </a:t>
            </a:r>
          </a:p>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dirty="0">
                <a:ln>
                  <a:noFill/>
                </a:ln>
                <a:solidFill>
                  <a:srgbClr val="555FAD"/>
                </a:solidFill>
                <a:effectLst/>
                <a:uLnTx/>
                <a:uFillTx/>
                <a:latin typeface="Arial"/>
                <a:ea typeface="+mn-ea"/>
                <a:cs typeface="+mn-cs"/>
              </a:rPr>
              <a:t>CALPADS deadlines</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Benefits and consequences of meeting the initial EOY deadline and amendment window deadline</a:t>
            </a:r>
            <a:endParaRPr kumimoji="0" lang="en-US" sz="3200" b="0" i="0" u="none" strike="noStrike" kern="0" cap="none" spc="0" normalizeH="0" baseline="0" noProof="0" dirty="0">
              <a:ln>
                <a:noFill/>
              </a:ln>
              <a:solidFill>
                <a:prstClr val="black"/>
              </a:solidFill>
              <a:effectLst/>
              <a:uLnTx/>
              <a:uFillTx/>
              <a:latin typeface="Arial"/>
              <a:ea typeface="+mn-ea"/>
              <a:cs typeface="+mn-cs"/>
            </a:endParaRPr>
          </a:p>
          <a:p>
            <a:pPr marL="742950" marR="0" lvl="1" indent="-285750" algn="l" defTabSz="914400" rtl="0" eaLnBrk="0" fontAlgn="base" latinLnBrk="0" hangingPunct="0">
              <a:lnSpc>
                <a:spcPct val="85000"/>
              </a:lnSpc>
              <a:spcBef>
                <a:spcPct val="50000"/>
              </a:spcBef>
              <a:spcAft>
                <a:spcPct val="0"/>
              </a:spcAft>
              <a:buClr>
                <a:srgbClr val="002060"/>
              </a:buClr>
              <a:buSzTx/>
              <a:buFontTx/>
              <a:buNone/>
              <a:tabLst/>
              <a:defRPr/>
            </a:pPr>
            <a:r>
              <a:rPr kumimoji="0" lang="en-US" sz="3200" b="0" i="0" u="none" strike="noStrike" kern="0" cap="none" spc="0" normalizeH="0" baseline="0" noProof="0" dirty="0">
                <a:ln>
                  <a:noFill/>
                </a:ln>
                <a:solidFill>
                  <a:prstClr val="black"/>
                </a:solidFill>
                <a:effectLst/>
                <a:uLnTx/>
                <a:uFillTx/>
                <a:latin typeface="Arial"/>
                <a:ea typeface="+mn-ea"/>
                <a:cs typeface="+mn-cs"/>
              </a:rPr>
              <a:t>	</a:t>
            </a:r>
          </a:p>
        </p:txBody>
      </p:sp>
      <p:sp>
        <p:nvSpPr>
          <p:cNvPr id="5" name="Rectangle 4">
            <a:extLst>
              <a:ext uri="{FF2B5EF4-FFF2-40B4-BE49-F238E27FC236}">
                <a16:creationId xmlns:a16="http://schemas.microsoft.com/office/drawing/2014/main" id="{6F40B8F8-4568-4BBE-8AD8-4B43FE389BD5}"/>
              </a:ext>
            </a:extLst>
          </p:cNvPr>
          <p:cNvSpPr/>
          <p:nvPr/>
        </p:nvSpPr>
        <p:spPr>
          <a:xfrm>
            <a:off x="506038" y="890811"/>
            <a:ext cx="6710491" cy="353943"/>
          </a:xfrm>
          <a:prstGeom prst="rect">
            <a:avLst/>
          </a:prstGeom>
        </p:spPr>
        <p:txBody>
          <a:bodyPr wrap="none">
            <a:spAutoFit/>
          </a:bodyPr>
          <a:lstStyle/>
          <a:p>
            <a:pPr marL="0" marR="0" lvl="0" indent="0" algn="l" defTabSz="914400" rtl="0" eaLnBrk="1" fontAlgn="base" latinLnBrk="0" hangingPunct="1">
              <a:lnSpc>
                <a:spcPct val="85000"/>
              </a:lnSpc>
              <a:spcBef>
                <a:spcPct val="50000"/>
              </a:spcBef>
              <a:spcAft>
                <a:spcPct val="0"/>
              </a:spcAft>
              <a:buClr>
                <a:srgbClr val="000066"/>
              </a:buClr>
              <a:buSzTx/>
              <a:buFontTx/>
              <a:buNone/>
              <a:tabLst/>
              <a:defRPr/>
            </a:pPr>
            <a:r>
              <a:rPr kumimoji="0" lang="en-US" sz="2000" b="0" i="0" u="none" strike="noStrike" kern="0" cap="none" spc="0" normalizeH="0" baseline="0" noProof="0" dirty="0">
                <a:ln>
                  <a:noFill/>
                </a:ln>
                <a:solidFill>
                  <a:prstClr val="black"/>
                </a:solidFill>
                <a:effectLst/>
                <a:uLnTx/>
                <a:uFillTx/>
                <a:latin typeface="Tahoma"/>
                <a:ea typeface="+mn-ea"/>
                <a:cs typeface="+mn-cs"/>
              </a:rPr>
              <a:t>Things to consider prior to submitting and certifying EOY:</a:t>
            </a:r>
          </a:p>
        </p:txBody>
      </p:sp>
    </p:spTree>
    <p:extLst>
      <p:ext uri="{BB962C8B-B14F-4D97-AF65-F5344CB8AC3E}">
        <p14:creationId xmlns:p14="http://schemas.microsoft.com/office/powerpoint/2010/main" val="13498933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D0D13-C8AE-A59A-814C-524BA5E48B92}"/>
              </a:ext>
            </a:extLst>
          </p:cNvPr>
          <p:cNvSpPr>
            <a:spLocks noGrp="1"/>
          </p:cNvSpPr>
          <p:nvPr>
            <p:ph type="title"/>
          </p:nvPr>
        </p:nvSpPr>
        <p:spPr/>
        <p:txBody>
          <a:bodyPr/>
          <a:lstStyle/>
          <a:p>
            <a:r>
              <a:rPr lang="en-US" dirty="0"/>
              <a:t>EOY  Planning</a:t>
            </a:r>
          </a:p>
        </p:txBody>
      </p:sp>
      <p:sp>
        <p:nvSpPr>
          <p:cNvPr id="3" name="Content Placeholder 2">
            <a:extLst>
              <a:ext uri="{FF2B5EF4-FFF2-40B4-BE49-F238E27FC236}">
                <a16:creationId xmlns:a16="http://schemas.microsoft.com/office/drawing/2014/main" id="{8B646528-EDE3-84C2-A26D-A586BFD6C9D3}"/>
              </a:ext>
            </a:extLst>
          </p:cNvPr>
          <p:cNvSpPr>
            <a:spLocks noGrp="1"/>
          </p:cNvSpPr>
          <p:nvPr>
            <p:ph idx="1"/>
          </p:nvPr>
        </p:nvSpPr>
        <p:spPr>
          <a:xfrm>
            <a:off x="538325" y="1117989"/>
            <a:ext cx="11233675" cy="4843332"/>
          </a:xfrm>
        </p:spPr>
        <p:txBody>
          <a:bodyPr/>
          <a:lstStyle/>
          <a:p>
            <a:r>
              <a:rPr lang="en-US" sz="2000" dirty="0"/>
              <a:t>Identify Stakeholders, contributors, subject matter experts</a:t>
            </a:r>
          </a:p>
          <a:p>
            <a:pPr lvl="1"/>
            <a:r>
              <a:rPr lang="en-US" sz="1800" dirty="0"/>
              <a:t>Brainstorm, list and the owners of EOY data and the stewards</a:t>
            </a:r>
          </a:p>
          <a:p>
            <a:r>
              <a:rPr lang="en-US" sz="2000" dirty="0"/>
              <a:t>Define stakeholder responsibilities and participation</a:t>
            </a:r>
          </a:p>
          <a:p>
            <a:pPr lvl="1"/>
            <a:r>
              <a:rPr lang="en-US" sz="1800" dirty="0"/>
              <a:t>Use RACI, Roles are responsibility charts to outline submission and certification duties for EOY stakeholders, site leaders</a:t>
            </a:r>
          </a:p>
          <a:p>
            <a:pPr lvl="1"/>
            <a:r>
              <a:rPr lang="en-US" sz="1800" dirty="0"/>
              <a:t>Clearly define your role</a:t>
            </a:r>
          </a:p>
          <a:p>
            <a:r>
              <a:rPr lang="en-US" sz="2000" dirty="0"/>
              <a:t>Set expectations for submission and reporting</a:t>
            </a:r>
          </a:p>
          <a:p>
            <a:pPr lvl="1"/>
            <a:r>
              <a:rPr lang="en-US" sz="1800" dirty="0"/>
              <a:t>Make a training calendar</a:t>
            </a:r>
          </a:p>
          <a:p>
            <a:pPr lvl="1"/>
            <a:r>
              <a:rPr lang="en-US" sz="1800" dirty="0"/>
              <a:t>Create timeline for local milestones, use submission checklist</a:t>
            </a:r>
          </a:p>
          <a:p>
            <a:r>
              <a:rPr lang="en-US" sz="2000" dirty="0"/>
              <a:t>Create an understanding what success is</a:t>
            </a:r>
          </a:p>
          <a:p>
            <a:pPr lvl="1"/>
            <a:r>
              <a:rPr lang="en-US" sz="1800" dirty="0"/>
              <a:t>Find a consensus on a reasonable certification date</a:t>
            </a:r>
          </a:p>
          <a:p>
            <a:pPr lvl="1"/>
            <a:r>
              <a:rPr lang="en-US" sz="1800" dirty="0"/>
              <a:t>Explain the consequences of failing to review reports (dashboard, cohort)</a:t>
            </a:r>
          </a:p>
        </p:txBody>
      </p:sp>
      <p:sp>
        <p:nvSpPr>
          <p:cNvPr id="4" name="Footer Placeholder 3">
            <a:extLst>
              <a:ext uri="{FF2B5EF4-FFF2-40B4-BE49-F238E27FC236}">
                <a16:creationId xmlns:a16="http://schemas.microsoft.com/office/drawing/2014/main" id="{52B4560B-4539-7B93-4A78-B8AAA104C20A}"/>
              </a:ext>
            </a:extLst>
          </p:cNvPr>
          <p:cNvSpPr>
            <a:spLocks noGrp="1"/>
          </p:cNvSpPr>
          <p:nvPr>
            <p:ph type="ftr" sz="quarter" idx="10"/>
          </p:nvPr>
        </p:nvSpPr>
        <p:spPr/>
        <p:txBody>
          <a:bodyPr/>
          <a:lstStyle/>
          <a:p>
            <a:r>
              <a:rPr lang="en-US" noProof="0"/>
              <a:t>EOY - Advanced Reporting and Certification v1.1 May 1, 2024</a:t>
            </a:r>
            <a:endParaRPr lang="en-US" noProof="0" dirty="0"/>
          </a:p>
        </p:txBody>
      </p:sp>
      <p:sp>
        <p:nvSpPr>
          <p:cNvPr id="5" name="Slide Number Placeholder 4">
            <a:extLst>
              <a:ext uri="{FF2B5EF4-FFF2-40B4-BE49-F238E27FC236}">
                <a16:creationId xmlns:a16="http://schemas.microsoft.com/office/drawing/2014/main" id="{7D4AC3F1-1FC7-C7C6-D0DE-A8CA719035F7}"/>
              </a:ext>
            </a:extLst>
          </p:cNvPr>
          <p:cNvSpPr>
            <a:spLocks noGrp="1"/>
          </p:cNvSpPr>
          <p:nvPr>
            <p:ph type="sldNum" sz="quarter" idx="11"/>
          </p:nvPr>
        </p:nvSpPr>
        <p:spPr/>
        <p:txBody>
          <a:bodyPr/>
          <a:lstStyle/>
          <a:p>
            <a:fld id="{4B73C415-D670-4716-A5EC-CC4D52CA2BAC}" type="slidenum">
              <a:rPr lang="en-US" noProof="0" smtClean="0"/>
              <a:pPr/>
              <a:t>68</a:t>
            </a:fld>
            <a:endParaRPr lang="en-US" noProof="0" dirty="0"/>
          </a:p>
        </p:txBody>
      </p:sp>
    </p:spTree>
    <p:extLst>
      <p:ext uri="{BB962C8B-B14F-4D97-AF65-F5344CB8AC3E}">
        <p14:creationId xmlns:p14="http://schemas.microsoft.com/office/powerpoint/2010/main" val="2293237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4000" r="-4000"/>
          </a:stretch>
        </a:blip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EE8C1D8-E785-47B4-8707-8AA0AD479A1C}"/>
              </a:ext>
            </a:extLst>
          </p:cNvPr>
          <p:cNvSpPr>
            <a:spLocks noGrp="1"/>
          </p:cNvSpPr>
          <p:nvPr>
            <p:ph type="ftr" sz="quarter" idx="10"/>
          </p:nvPr>
        </p:nvSpPr>
        <p:spPr>
          <a:noFill/>
        </p:spPr>
        <p:txBody>
          <a:bodyPr>
            <a:normAutofit/>
          </a:bodyPr>
          <a:lstStyle/>
          <a:p>
            <a:pPr algn="l">
              <a:spcAft>
                <a:spcPts val="600"/>
              </a:spcAft>
            </a:pPr>
            <a:r>
              <a:rPr lang="en-US" sz="1100">
                <a:solidFill>
                  <a:schemeClr val="tx1">
                    <a:alpha val="80000"/>
                  </a:schemeClr>
                </a:solidFill>
              </a:rPr>
              <a:t>EOY - Advanced Reporting and Certification v1.1 May 1, 2024</a:t>
            </a:r>
            <a:endParaRPr lang="en-US" sz="1100" dirty="0">
              <a:solidFill>
                <a:schemeClr val="tx1">
                  <a:alpha val="80000"/>
                </a:schemeClr>
              </a:solidFill>
            </a:endParaRPr>
          </a:p>
        </p:txBody>
      </p:sp>
      <p:sp>
        <p:nvSpPr>
          <p:cNvPr id="3" name="Slide Number Placeholder 2">
            <a:extLst>
              <a:ext uri="{FF2B5EF4-FFF2-40B4-BE49-F238E27FC236}">
                <a16:creationId xmlns:a16="http://schemas.microsoft.com/office/drawing/2014/main" id="{F39FBE65-A28F-4DF4-BFA8-9F8DD1073B40}"/>
              </a:ext>
            </a:extLst>
          </p:cNvPr>
          <p:cNvSpPr>
            <a:spLocks noGrp="1"/>
          </p:cNvSpPr>
          <p:nvPr>
            <p:ph type="sldNum" sz="quarter" idx="11"/>
          </p:nvPr>
        </p:nvSpPr>
        <p:spPr/>
        <p:txBody>
          <a:bodyPr/>
          <a:lstStyle/>
          <a:p>
            <a:fld id="{4B73C415-D670-4716-A5EC-CC4D52CA2BAC}" type="slidenum">
              <a:rPr lang="en-US" noProof="0" smtClean="0"/>
              <a:pPr/>
              <a:t>69</a:t>
            </a:fld>
            <a:endParaRPr lang="en-US" noProof="0" dirty="0"/>
          </a:p>
        </p:txBody>
      </p:sp>
      <p:sp>
        <p:nvSpPr>
          <p:cNvPr id="121858" name="Title 5"/>
          <p:cNvSpPr>
            <a:spLocks noGrp="1"/>
          </p:cNvSpPr>
          <p:nvPr>
            <p:ph type="title" idx="4294967295"/>
          </p:nvPr>
        </p:nvSpPr>
        <p:spPr>
          <a:xfrm>
            <a:off x="487019" y="183136"/>
            <a:ext cx="5314950" cy="563562"/>
          </a:xfrm>
        </p:spPr>
        <p:txBody>
          <a:bodyPr>
            <a:normAutofit/>
          </a:bodyPr>
          <a:lstStyle/>
          <a:p>
            <a:r>
              <a:rPr lang="en-US" altLang="en-US" dirty="0">
                <a:solidFill>
                  <a:schemeClr val="tx1"/>
                </a:solidFill>
              </a:rPr>
              <a:t>Strategize</a:t>
            </a:r>
          </a:p>
        </p:txBody>
      </p:sp>
      <p:sp>
        <p:nvSpPr>
          <p:cNvPr id="9" name="Content Placeholder 2">
            <a:extLst>
              <a:ext uri="{FF2B5EF4-FFF2-40B4-BE49-F238E27FC236}">
                <a16:creationId xmlns:a16="http://schemas.microsoft.com/office/drawing/2014/main" id="{772191BA-1CF3-4251-BF69-C9C24B6F5326}"/>
              </a:ext>
            </a:extLst>
          </p:cNvPr>
          <p:cNvSpPr txBox="1">
            <a:spLocks/>
          </p:cNvSpPr>
          <p:nvPr/>
        </p:nvSpPr>
        <p:spPr bwMode="auto">
          <a:xfrm>
            <a:off x="487019" y="915397"/>
            <a:ext cx="10667109" cy="528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85000"/>
              </a:lnSpc>
              <a:spcBef>
                <a:spcPct val="50000"/>
              </a:spcBef>
              <a:spcAft>
                <a:spcPct val="0"/>
              </a:spcAft>
              <a:buClr>
                <a:srgbClr val="000066"/>
              </a:buClr>
              <a:buFont typeface="Wingdings" pitchFamily="2" charset="2"/>
              <a:buChar char="§"/>
              <a:defRPr sz="3200">
                <a:solidFill>
                  <a:srgbClr val="000066"/>
                </a:solidFill>
                <a:latin typeface="+mn-lt"/>
                <a:ea typeface="+mn-ea"/>
                <a:cs typeface="+mn-cs"/>
              </a:defRPr>
            </a:lvl1pPr>
            <a:lvl2pPr marL="742950" indent="-285750" algn="l" rtl="0" eaLnBrk="0" fontAlgn="base" hangingPunct="0">
              <a:lnSpc>
                <a:spcPct val="85000"/>
              </a:lnSpc>
              <a:spcBef>
                <a:spcPct val="50000"/>
              </a:spcBef>
              <a:spcAft>
                <a:spcPct val="0"/>
              </a:spcAft>
              <a:buClr>
                <a:srgbClr val="002060"/>
              </a:buClr>
              <a:buFont typeface="Arial" pitchFamily="34" charset="0"/>
              <a:buChar char="•"/>
              <a:defRPr sz="2800">
                <a:solidFill>
                  <a:srgbClr val="002060"/>
                </a:solidFill>
                <a:latin typeface="+mn-lt"/>
              </a:defRPr>
            </a:lvl2pPr>
            <a:lvl3pPr marL="1143000" indent="-228600" algn="l" rtl="0" eaLnBrk="0" fontAlgn="base" hangingPunct="0">
              <a:lnSpc>
                <a:spcPct val="85000"/>
              </a:lnSpc>
              <a:spcBef>
                <a:spcPct val="50000"/>
              </a:spcBef>
              <a:spcAft>
                <a:spcPct val="0"/>
              </a:spcAft>
              <a:buClr>
                <a:srgbClr val="002060"/>
              </a:buClr>
              <a:buFont typeface="Arial" pitchFamily="34" charset="0"/>
              <a:buChar char="•"/>
              <a:defRPr sz="2400">
                <a:solidFill>
                  <a:srgbClr val="002060"/>
                </a:solidFill>
                <a:latin typeface="+mn-lt"/>
              </a:defRPr>
            </a:lvl3pPr>
            <a:lvl4pPr marL="1600200" indent="-228600" algn="l" rtl="0" eaLnBrk="0" fontAlgn="base" hangingPunct="0">
              <a:lnSpc>
                <a:spcPct val="85000"/>
              </a:lnSpc>
              <a:spcBef>
                <a:spcPct val="50000"/>
              </a:spcBef>
              <a:spcAft>
                <a:spcPct val="0"/>
              </a:spcAft>
              <a:buClr>
                <a:srgbClr val="002060"/>
              </a:buClr>
              <a:buFont typeface="Arial" pitchFamily="34" charset="0"/>
              <a:buChar char="•"/>
              <a:defRPr sz="2000">
                <a:solidFill>
                  <a:srgbClr val="002060"/>
                </a:solidFill>
                <a:latin typeface="+mn-lt"/>
              </a:defRPr>
            </a:lvl4pPr>
            <a:lvl5pPr marL="2057400" indent="-228600" algn="l" rtl="0" eaLnBrk="0" fontAlgn="base" hangingPunct="0">
              <a:lnSpc>
                <a:spcPct val="90000"/>
              </a:lnSpc>
              <a:spcBef>
                <a:spcPct val="50000"/>
              </a:spcBef>
              <a:spcAft>
                <a:spcPct val="0"/>
              </a:spcAft>
              <a:buClr>
                <a:srgbClr val="002060"/>
              </a:buClr>
              <a:buFont typeface="Arial" pitchFamily="34" charset="0"/>
              <a:buChar char="•"/>
              <a:defRPr i="1">
                <a:solidFill>
                  <a:srgbClr val="002060"/>
                </a:solidFill>
                <a:latin typeface="+mn-lt"/>
              </a:defRPr>
            </a:lvl5pPr>
            <a:lvl6pPr marL="25146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6pPr>
            <a:lvl7pPr marL="29718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7pPr>
            <a:lvl8pPr marL="34290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8pPr>
            <a:lvl9pPr marL="38862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9pPr>
          </a:lstStyle>
          <a:p>
            <a:pPr marL="801688" marR="0" lvl="0" indent="-457200" algn="l" defTabSz="914400" rtl="0" eaLnBrk="1" fontAlgn="base" latinLnBrk="0" hangingPunct="1">
              <a:lnSpc>
                <a:spcPct val="85000"/>
              </a:lnSpc>
              <a:spcBef>
                <a:spcPts val="1200"/>
              </a:spcBef>
              <a:spcAft>
                <a:spcPts val="600"/>
              </a:spcAft>
              <a:buClr>
                <a:srgbClr val="44546A"/>
              </a:buClr>
              <a:buSzTx/>
              <a:buFont typeface="+mj-lt"/>
              <a:buAutoNum type="arabicPeriod"/>
              <a:tabLst/>
              <a:defRPr/>
            </a:pPr>
            <a:r>
              <a:rPr kumimoji="0" lang="en-US" sz="2000" b="1" i="0" u="none" strike="noStrike" kern="1200" cap="none" spc="0" normalizeH="0" baseline="0" noProof="0" dirty="0">
                <a:ln>
                  <a:noFill/>
                </a:ln>
                <a:solidFill>
                  <a:srgbClr val="FF735D"/>
                </a:solidFill>
                <a:effectLst/>
                <a:uLnTx/>
                <a:uFillTx/>
                <a:ea typeface="+mn-ea"/>
                <a:cs typeface="Arial" charset="0"/>
              </a:rPr>
              <a:t>Submit </a:t>
            </a:r>
            <a:r>
              <a:rPr lang="en-US" sz="2000" b="1" noProof="0" dirty="0">
                <a:solidFill>
                  <a:srgbClr val="FF735D"/>
                </a:solidFill>
                <a:cs typeface="Arial" charset="0"/>
              </a:rPr>
              <a:t>data</a:t>
            </a:r>
            <a:r>
              <a:rPr lang="en-US" sz="2000" b="1" dirty="0">
                <a:solidFill>
                  <a:srgbClr val="FF735D"/>
                </a:solidFill>
                <a:cs typeface="Arial" charset="0"/>
              </a:rPr>
              <a:t> and certify individually depending on priority</a:t>
            </a:r>
          </a:p>
          <a:p>
            <a:pPr marL="1201738" lvl="1" indent="-457200" eaLnBrk="1" hangingPunct="1">
              <a:spcBef>
                <a:spcPts val="1200"/>
              </a:spcBef>
              <a:spcAft>
                <a:spcPts val="600"/>
              </a:spcAft>
              <a:buClr>
                <a:srgbClr val="44546A"/>
              </a:buClr>
              <a:defRPr/>
            </a:pPr>
            <a:r>
              <a:rPr lang="en-US" sz="1600" dirty="0">
                <a:solidFill>
                  <a:schemeClr val="tx1"/>
                </a:solidFill>
                <a:cs typeface="Arial" charset="0"/>
              </a:rPr>
              <a:t>Which data collection is most important? </a:t>
            </a:r>
          </a:p>
          <a:p>
            <a:pPr marL="1430338" lvl="2" indent="-285750" eaLnBrk="1" hangingPunct="1">
              <a:lnSpc>
                <a:spcPct val="100000"/>
              </a:lnSpc>
              <a:spcBef>
                <a:spcPts val="0"/>
              </a:spcBef>
              <a:spcAft>
                <a:spcPts val="0"/>
              </a:spcAft>
              <a:buClr>
                <a:srgbClr val="44546A"/>
              </a:buClr>
              <a:defRPr/>
            </a:pPr>
            <a:r>
              <a:rPr lang="en-US" sz="1200" dirty="0">
                <a:solidFill>
                  <a:schemeClr val="tx1"/>
                </a:solidFill>
                <a:cs typeface="Arial" charset="0"/>
              </a:rPr>
              <a:t>EOY 4 (SWDS, PLAN, MEET, PSTS)</a:t>
            </a:r>
          </a:p>
          <a:p>
            <a:pPr marL="1430338" lvl="2" indent="-285750" eaLnBrk="1" hangingPunct="1">
              <a:lnSpc>
                <a:spcPct val="100000"/>
              </a:lnSpc>
              <a:spcBef>
                <a:spcPts val="0"/>
              </a:spcBef>
              <a:spcAft>
                <a:spcPts val="0"/>
              </a:spcAft>
              <a:buClr>
                <a:srgbClr val="44546A"/>
              </a:buClr>
              <a:defRPr/>
            </a:pPr>
            <a:r>
              <a:rPr lang="en-US" sz="1200" dirty="0">
                <a:solidFill>
                  <a:schemeClr val="tx1"/>
                </a:solidFill>
                <a:cs typeface="Arial" charset="0"/>
              </a:rPr>
              <a:t>EOY 3 Absence Summary/ Cumulative Enrollment/ Discipline (4yr </a:t>
            </a:r>
            <a:r>
              <a:rPr lang="en-US" sz="1200" dirty="0">
                <a:solidFill>
                  <a:schemeClr val="tx1"/>
                </a:solidFill>
              </a:rPr>
              <a:t>cohort, s</a:t>
            </a:r>
            <a:r>
              <a:rPr lang="en-US" sz="1200" dirty="0">
                <a:solidFill>
                  <a:schemeClr val="tx1"/>
                </a:solidFill>
                <a:cs typeface="Arial" charset="0"/>
              </a:rPr>
              <a:t>uspension rate, chronic absenteeism, ESSA, UMIRS, IDEA, homeless). </a:t>
            </a:r>
          </a:p>
          <a:p>
            <a:pPr marL="1430338" lvl="2" indent="-285750" eaLnBrk="1" hangingPunct="1">
              <a:lnSpc>
                <a:spcPct val="100000"/>
              </a:lnSpc>
              <a:spcBef>
                <a:spcPts val="0"/>
              </a:spcBef>
              <a:spcAft>
                <a:spcPts val="0"/>
              </a:spcAft>
              <a:buClr>
                <a:srgbClr val="44546A"/>
              </a:buClr>
              <a:defRPr/>
            </a:pPr>
            <a:r>
              <a:rPr lang="en-US" sz="1200" dirty="0">
                <a:solidFill>
                  <a:schemeClr val="tx1"/>
                </a:solidFill>
                <a:cs typeface="Arial" charset="0"/>
              </a:rPr>
              <a:t>EOY 1 Course Completion/ CTE (CTEIG Perkins data, College Career Indicators); </a:t>
            </a:r>
          </a:p>
          <a:p>
            <a:pPr marL="1430338" lvl="2" indent="-285750" eaLnBrk="1" hangingPunct="1">
              <a:lnSpc>
                <a:spcPct val="100000"/>
              </a:lnSpc>
              <a:spcBef>
                <a:spcPts val="0"/>
              </a:spcBef>
              <a:spcAft>
                <a:spcPts val="0"/>
              </a:spcAft>
              <a:buClr>
                <a:srgbClr val="44546A"/>
              </a:buClr>
              <a:defRPr/>
            </a:pPr>
            <a:r>
              <a:rPr lang="en-US" sz="1200" dirty="0">
                <a:solidFill>
                  <a:schemeClr val="tx1"/>
                </a:solidFill>
                <a:cs typeface="Arial" charset="0"/>
              </a:rPr>
              <a:t>EOY 2 Program Participation (Title 1)</a:t>
            </a:r>
          </a:p>
          <a:p>
            <a:pPr marL="1144588" lvl="2" indent="0" eaLnBrk="1" hangingPunct="1">
              <a:lnSpc>
                <a:spcPct val="100000"/>
              </a:lnSpc>
              <a:spcBef>
                <a:spcPts val="0"/>
              </a:spcBef>
              <a:spcAft>
                <a:spcPts val="0"/>
              </a:spcAft>
              <a:buClr>
                <a:srgbClr val="44546A"/>
              </a:buClr>
              <a:buNone/>
              <a:defRPr/>
            </a:pPr>
            <a:endParaRPr lang="en-US" sz="1200" dirty="0">
              <a:solidFill>
                <a:schemeClr val="tx1"/>
              </a:solidFill>
              <a:cs typeface="Arial" charset="0"/>
            </a:endParaRPr>
          </a:p>
          <a:p>
            <a:pPr marL="801688" indent="-457200" eaLnBrk="1" hangingPunct="1">
              <a:spcBef>
                <a:spcPts val="1200"/>
              </a:spcBef>
              <a:spcAft>
                <a:spcPts val="600"/>
              </a:spcAft>
              <a:buClr>
                <a:srgbClr val="44546A"/>
              </a:buClr>
              <a:buFont typeface="+mj-lt"/>
              <a:buAutoNum type="arabicPeriod"/>
              <a:defRPr/>
            </a:pPr>
            <a:r>
              <a:rPr kumimoji="0" lang="en-US" sz="2000" b="1" i="0" u="none" strike="noStrike" kern="1200" cap="none" spc="0" normalizeH="0" baseline="0" noProof="0" dirty="0">
                <a:ln>
                  <a:noFill/>
                </a:ln>
                <a:solidFill>
                  <a:srgbClr val="FF735D"/>
                </a:solidFill>
                <a:effectLst/>
                <a:uLnTx/>
                <a:uFillTx/>
                <a:latin typeface="Arial"/>
                <a:ea typeface="+mn-ea"/>
                <a:cs typeface="Arial" charset="0"/>
              </a:rPr>
              <a:t>Submit data and certify concurrently</a:t>
            </a:r>
          </a:p>
          <a:p>
            <a:pPr marL="1201738" lvl="1" indent="-457200" eaLnBrk="1" hangingPunct="1">
              <a:spcBef>
                <a:spcPts val="1200"/>
              </a:spcBef>
              <a:spcAft>
                <a:spcPts val="600"/>
              </a:spcAft>
              <a:buClr>
                <a:srgbClr val="44546A"/>
              </a:buClr>
              <a:defRPr/>
            </a:pPr>
            <a:r>
              <a:rPr kumimoji="0" lang="en-US" sz="1600" b="0" i="0" u="none" strike="noStrike" kern="1200" cap="none" spc="0" normalizeH="0" baseline="0" noProof="0" dirty="0">
                <a:ln>
                  <a:noFill/>
                </a:ln>
                <a:solidFill>
                  <a:schemeClr val="tx1"/>
                </a:solidFill>
                <a:effectLst/>
                <a:uLnTx/>
                <a:uFillTx/>
                <a:latin typeface="Arial"/>
                <a:ea typeface="+mn-ea"/>
                <a:cs typeface="Arial" charset="0"/>
              </a:rPr>
              <a:t>When is the soonest data can be submitted based on availability? Is the data ready? </a:t>
            </a:r>
            <a:r>
              <a:rPr lang="en-US" sz="1600" dirty="0">
                <a:solidFill>
                  <a:schemeClr val="tx1"/>
                </a:solidFill>
                <a:latin typeface="Arial"/>
              </a:rPr>
              <a:t>Who needs to review the reports? Can the data be processed according to business rules and CALPADS input validations?</a:t>
            </a:r>
            <a:endParaRPr kumimoji="0" lang="en-US" sz="1600" b="0" i="0" u="none" strike="noStrike" kern="1200" cap="none" spc="0" normalizeH="0" baseline="0" noProof="0" dirty="0">
              <a:ln>
                <a:noFill/>
              </a:ln>
              <a:solidFill>
                <a:schemeClr val="tx1"/>
              </a:solidFill>
              <a:effectLst/>
              <a:uLnTx/>
              <a:uFillTx/>
              <a:latin typeface="Arial"/>
            </a:endParaRPr>
          </a:p>
          <a:p>
            <a:pPr marL="1430338" lvl="2" indent="-285750" eaLnBrk="1" hangingPunct="1">
              <a:spcBef>
                <a:spcPts val="1200"/>
              </a:spcBef>
              <a:spcAft>
                <a:spcPts val="600"/>
              </a:spcAft>
              <a:buClr>
                <a:srgbClr val="44546A"/>
              </a:buClr>
              <a:defRPr/>
            </a:pPr>
            <a:r>
              <a:rPr kumimoji="0" lang="en-US" sz="1200" b="0" i="0" u="none" strike="noStrike" kern="1200" cap="none" spc="0" normalizeH="0" baseline="0" noProof="0" dirty="0">
                <a:ln>
                  <a:noFill/>
                </a:ln>
                <a:solidFill>
                  <a:schemeClr val="tx1"/>
                </a:solidFill>
                <a:effectLst/>
                <a:uLnTx/>
                <a:uFillTx/>
                <a:latin typeface="Arial"/>
              </a:rPr>
              <a:t>Complete</a:t>
            </a:r>
            <a:r>
              <a:rPr kumimoji="0" lang="en-US" sz="1200" b="0" i="0" u="none" strike="noStrike" kern="1200" cap="none" spc="0" normalizeH="0" noProof="0" dirty="0">
                <a:ln>
                  <a:noFill/>
                </a:ln>
                <a:solidFill>
                  <a:schemeClr val="tx1"/>
                </a:solidFill>
                <a:effectLst/>
                <a:uLnTx/>
                <a:uFillTx/>
                <a:latin typeface="Arial"/>
              </a:rPr>
              <a:t> enrollment updates</a:t>
            </a:r>
            <a:r>
              <a:rPr lang="en-US" sz="1200" noProof="0" dirty="0">
                <a:solidFill>
                  <a:schemeClr val="tx1"/>
                </a:solidFill>
                <a:latin typeface="Arial"/>
              </a:rPr>
              <a:t> (</a:t>
            </a:r>
            <a:r>
              <a:rPr lang="en-US" sz="1200" dirty="0">
                <a:solidFill>
                  <a:schemeClr val="tx1"/>
                </a:solidFill>
                <a:latin typeface="Arial"/>
              </a:rPr>
              <a:t>SENR, SINF, SPRG and SELA records as part of ongoing maintenance will allow your to certify EOY 2)</a:t>
            </a:r>
          </a:p>
          <a:p>
            <a:pPr marL="1430338" lvl="2" indent="-285750" eaLnBrk="1" hangingPunct="1">
              <a:spcBef>
                <a:spcPts val="1200"/>
              </a:spcBef>
              <a:spcAft>
                <a:spcPts val="600"/>
              </a:spcAft>
              <a:buClr>
                <a:srgbClr val="44546A"/>
              </a:buClr>
              <a:defRPr/>
            </a:pPr>
            <a:r>
              <a:rPr lang="en-US" sz="1200" dirty="0">
                <a:solidFill>
                  <a:schemeClr val="tx1"/>
                </a:solidFill>
                <a:latin typeface="Arial"/>
              </a:rPr>
              <a:t>Submit</a:t>
            </a:r>
            <a:r>
              <a:rPr kumimoji="0" lang="en-US" sz="1200" b="0" i="0" u="none" strike="noStrike" kern="1200" cap="none" spc="0" normalizeH="0" baseline="0" noProof="0" dirty="0">
                <a:ln>
                  <a:noFill/>
                </a:ln>
                <a:solidFill>
                  <a:schemeClr val="tx1"/>
                </a:solidFill>
                <a:effectLst/>
                <a:uLnTx/>
                <a:uFillTx/>
                <a:latin typeface="Arial"/>
              </a:rPr>
              <a:t> course</a:t>
            </a:r>
            <a:r>
              <a:rPr kumimoji="0" lang="en-US" sz="1200" b="0" i="0" u="none" strike="noStrike" kern="1200" cap="none" spc="0" normalizeH="0" noProof="0" dirty="0">
                <a:ln>
                  <a:noFill/>
                </a:ln>
                <a:solidFill>
                  <a:schemeClr val="tx1"/>
                </a:solidFill>
                <a:effectLst/>
                <a:uLnTx/>
                <a:uFillTx/>
                <a:latin typeface="Arial"/>
              </a:rPr>
              <a:t> and staff data early in the submission window (SDEM &amp; CRSC files can be submitted based on master schedules). Finish submission when final grades are released (Final grades may be available prior to last day of school).</a:t>
            </a:r>
          </a:p>
          <a:p>
            <a:pPr marL="1430338" lvl="2" indent="-285750" eaLnBrk="1" hangingPunct="1">
              <a:spcBef>
                <a:spcPts val="1200"/>
              </a:spcBef>
              <a:spcAft>
                <a:spcPts val="600"/>
              </a:spcAft>
              <a:buClr>
                <a:srgbClr val="44546A"/>
              </a:buClr>
              <a:defRPr/>
            </a:pPr>
            <a:r>
              <a:rPr lang="en-US" sz="1200" noProof="0" dirty="0">
                <a:solidFill>
                  <a:schemeClr val="tx1"/>
                </a:solidFill>
                <a:latin typeface="Arial"/>
              </a:rPr>
              <a:t>Submit and certify student </a:t>
            </a:r>
            <a:r>
              <a:rPr lang="en-US" sz="1200" dirty="0">
                <a:solidFill>
                  <a:schemeClr val="tx1"/>
                </a:solidFill>
                <a:latin typeface="Arial"/>
              </a:rPr>
              <a:t>d</a:t>
            </a:r>
            <a:r>
              <a:rPr lang="en-US" sz="1200" noProof="0" dirty="0" err="1">
                <a:solidFill>
                  <a:schemeClr val="tx1"/>
                </a:solidFill>
                <a:latin typeface="Arial"/>
              </a:rPr>
              <a:t>iscipline</a:t>
            </a:r>
            <a:r>
              <a:rPr lang="en-US" sz="1200" dirty="0">
                <a:solidFill>
                  <a:schemeClr val="tx1"/>
                </a:solidFill>
                <a:latin typeface="Arial"/>
              </a:rPr>
              <a:t> </a:t>
            </a:r>
            <a:r>
              <a:rPr lang="en-US" sz="1200" noProof="0" dirty="0">
                <a:solidFill>
                  <a:schemeClr val="tx1"/>
                </a:solidFill>
                <a:latin typeface="Arial"/>
              </a:rPr>
              <a:t>and absence </a:t>
            </a:r>
            <a:r>
              <a:rPr lang="en-US" sz="1200" dirty="0">
                <a:solidFill>
                  <a:schemeClr val="tx1"/>
                </a:solidFill>
                <a:latin typeface="Arial"/>
              </a:rPr>
              <a:t>s</a:t>
            </a:r>
            <a:r>
              <a:rPr lang="en-US" sz="1200" noProof="0" dirty="0" err="1">
                <a:solidFill>
                  <a:schemeClr val="tx1"/>
                </a:solidFill>
                <a:latin typeface="Arial"/>
              </a:rPr>
              <a:t>ummary</a:t>
            </a:r>
            <a:r>
              <a:rPr lang="en-US" sz="1200" noProof="0" dirty="0">
                <a:solidFill>
                  <a:schemeClr val="tx1"/>
                </a:solidFill>
                <a:latin typeface="Arial"/>
              </a:rPr>
              <a:t> after the last day of school (STAS and SDIS may have unexpected changes up until the last day of school)</a:t>
            </a:r>
          </a:p>
          <a:p>
            <a:pPr marL="1430338" lvl="2" indent="-285750" eaLnBrk="1" hangingPunct="1">
              <a:spcBef>
                <a:spcPts val="1200"/>
              </a:spcBef>
              <a:spcAft>
                <a:spcPts val="600"/>
              </a:spcAft>
              <a:buClr>
                <a:srgbClr val="44546A"/>
              </a:buClr>
              <a:defRPr/>
            </a:pPr>
            <a:r>
              <a:rPr lang="en-US" sz="1200" dirty="0">
                <a:solidFill>
                  <a:schemeClr val="tx1"/>
                </a:solidFill>
                <a:latin typeface="Arial"/>
              </a:rPr>
              <a:t>Have Sped person submit (SWDS, PLAN, MEET and PSTS) and certify</a:t>
            </a:r>
            <a:endParaRPr kumimoji="0" lang="en-US" sz="1200" b="0" i="0" u="none" strike="noStrike" kern="0" cap="none" spc="0" normalizeH="0" baseline="0" noProof="0" dirty="0">
              <a:ln>
                <a:noFill/>
              </a:ln>
              <a:solidFill>
                <a:srgbClr val="000066"/>
              </a:solidFill>
              <a:effectLst/>
              <a:uLnTx/>
              <a:uFillTx/>
              <a:latin typeface="Arial"/>
              <a:ea typeface="+mn-ea"/>
              <a:cs typeface="+mn-cs"/>
            </a:endParaRPr>
          </a:p>
          <a:p>
            <a:pPr marL="350838" marR="0" lvl="0" indent="-350838" algn="l" defTabSz="914400" rtl="0" eaLnBrk="1" fontAlgn="base" latinLnBrk="0" hangingPunct="1">
              <a:lnSpc>
                <a:spcPct val="85000"/>
              </a:lnSpc>
              <a:spcBef>
                <a:spcPct val="50000"/>
              </a:spcBef>
              <a:spcAft>
                <a:spcPct val="0"/>
              </a:spcAft>
              <a:buClr>
                <a:srgbClr val="000066"/>
              </a:buClr>
              <a:buSzTx/>
              <a:buFont typeface="Wingdings" pitchFamily="2" charset="2"/>
              <a:buNone/>
              <a:tabLst/>
              <a:defRPr/>
            </a:pPr>
            <a:endParaRPr kumimoji="0" lang="en-US" sz="2000" b="0" i="0" u="none" strike="noStrike" kern="0" cap="none" spc="0" normalizeH="0" baseline="0" noProof="0" dirty="0">
              <a:ln>
                <a:noFill/>
              </a:ln>
              <a:solidFill>
                <a:srgbClr val="FFCC00"/>
              </a:solidFill>
              <a:effectLst/>
              <a:uLnTx/>
              <a:uFillTx/>
              <a:latin typeface="Arial"/>
              <a:ea typeface="+mn-ea"/>
              <a:cs typeface="+mn-cs"/>
            </a:endParaRPr>
          </a:p>
          <a:p>
            <a:pPr marL="742950" marR="0" lvl="1" indent="-285750" algn="l" defTabSz="914400" rtl="0" eaLnBrk="0" fontAlgn="base" latinLnBrk="0" hangingPunct="0">
              <a:lnSpc>
                <a:spcPct val="85000"/>
              </a:lnSpc>
              <a:spcBef>
                <a:spcPct val="50000"/>
              </a:spcBef>
              <a:spcAft>
                <a:spcPct val="0"/>
              </a:spcAft>
              <a:buClr>
                <a:srgbClr val="002060"/>
              </a:buClr>
              <a:buSzTx/>
              <a:buFont typeface="Arial"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a:p>
            <a:pPr marL="1143000" marR="0" lvl="2" indent="-228600" algn="l" defTabSz="914400" rtl="0" eaLnBrk="0" fontAlgn="base" latinLnBrk="0" hangingPunct="0">
              <a:lnSpc>
                <a:spcPct val="85000"/>
              </a:lnSpc>
              <a:spcBef>
                <a:spcPct val="50000"/>
              </a:spcBef>
              <a:spcAft>
                <a:spcPct val="0"/>
              </a:spcAft>
              <a:buClr>
                <a:srgbClr val="002060"/>
              </a:buClr>
              <a:buSzTx/>
              <a:buFontTx/>
              <a:buNone/>
              <a:tabLst/>
              <a:defRPr/>
            </a:pPr>
            <a:endParaRPr kumimoji="0" lang="en-US" sz="2800" b="0" i="0" u="none" strike="noStrike" kern="0" cap="none" spc="0" normalizeH="0" baseline="0" noProof="0" dirty="0">
              <a:ln>
                <a:noFill/>
              </a:ln>
              <a:solidFill>
                <a:srgbClr val="002060"/>
              </a:solidFill>
              <a:effectLst/>
              <a:uLnTx/>
              <a:uFillTx/>
              <a:latin typeface="Arial"/>
            </a:endParaRPr>
          </a:p>
          <a:p>
            <a:pPr marL="742950" marR="0" lvl="1" indent="-285750" algn="l" defTabSz="914400" rtl="0" eaLnBrk="0" fontAlgn="base" latinLnBrk="0" hangingPunct="0">
              <a:lnSpc>
                <a:spcPct val="85000"/>
              </a:lnSpc>
              <a:spcBef>
                <a:spcPct val="50000"/>
              </a:spcBef>
              <a:spcAft>
                <a:spcPct val="0"/>
              </a:spcAft>
              <a:buClr>
                <a:srgbClr val="002060"/>
              </a:buClr>
              <a:buSzTx/>
              <a:buFont typeface="Wingdings" pitchFamily="2" charset="2"/>
              <a:buChar char="§"/>
              <a:tabLst/>
              <a:defRPr/>
            </a:pPr>
            <a:endParaRPr kumimoji="0" lang="en-US" sz="3200" b="0" i="0" u="none" strike="noStrike" kern="0" cap="none" spc="0" normalizeH="0" baseline="0" noProof="0" dirty="0">
              <a:ln>
                <a:noFill/>
              </a:ln>
              <a:solidFill>
                <a:srgbClr val="000066"/>
              </a:solidFill>
              <a:effectLst/>
              <a:uLnTx/>
              <a:uFillTx/>
              <a:latin typeface="Arial"/>
              <a:ea typeface="+mn-ea"/>
              <a:cs typeface="+mn-cs"/>
            </a:endParaRPr>
          </a:p>
          <a:p>
            <a:pPr marL="742950" marR="0" lvl="1" indent="-285750" algn="l" defTabSz="914400" rtl="0" eaLnBrk="0" fontAlgn="base" latinLnBrk="0" hangingPunct="0">
              <a:lnSpc>
                <a:spcPct val="85000"/>
              </a:lnSpc>
              <a:spcBef>
                <a:spcPct val="50000"/>
              </a:spcBef>
              <a:spcAft>
                <a:spcPct val="0"/>
              </a:spcAft>
              <a:buClr>
                <a:srgbClr val="002060"/>
              </a:buClr>
              <a:buSzTx/>
              <a:buFontTx/>
              <a:buNone/>
              <a:tabLst/>
              <a:defRPr/>
            </a:pPr>
            <a:r>
              <a:rPr kumimoji="0" lang="en-US" sz="3200" b="0" i="0" u="none" strike="noStrike" kern="0" cap="none" spc="0" normalizeH="0" baseline="0" noProof="0" dirty="0">
                <a:ln>
                  <a:noFill/>
                </a:ln>
                <a:solidFill>
                  <a:srgbClr val="000066"/>
                </a:solidFill>
                <a:effectLst/>
                <a:uLnTx/>
                <a:uFillTx/>
                <a:latin typeface="Arial"/>
                <a:ea typeface="+mn-ea"/>
                <a:cs typeface="+mn-cs"/>
              </a:rPr>
              <a:t>	</a:t>
            </a:r>
          </a:p>
        </p:txBody>
      </p:sp>
    </p:spTree>
    <p:extLst>
      <p:ext uri="{BB962C8B-B14F-4D97-AF65-F5344CB8AC3E}">
        <p14:creationId xmlns:p14="http://schemas.microsoft.com/office/powerpoint/2010/main" val="3825451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descr="A person working on a computer&#10;&#10;Description automatically generated">
            <a:extLst>
              <a:ext uri="{FF2B5EF4-FFF2-40B4-BE49-F238E27FC236}">
                <a16:creationId xmlns:a16="http://schemas.microsoft.com/office/drawing/2014/main" id="{CC594404-7C27-963A-1BAC-7817F9687B5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894786" y="1653709"/>
            <a:ext cx="5079004" cy="3550582"/>
          </a:xfrm>
          <a:prstGeom prst="rect">
            <a:avLst/>
          </a:prstGeom>
        </p:spPr>
      </p:pic>
      <p:sp>
        <p:nvSpPr>
          <p:cNvPr id="2" name="Title 1">
            <a:extLst>
              <a:ext uri="{FF2B5EF4-FFF2-40B4-BE49-F238E27FC236}">
                <a16:creationId xmlns:a16="http://schemas.microsoft.com/office/drawing/2014/main" id="{8CD453CE-2625-574A-8765-977583A52FEC}"/>
              </a:ext>
            </a:extLst>
          </p:cNvPr>
          <p:cNvSpPr>
            <a:spLocks noGrp="1"/>
          </p:cNvSpPr>
          <p:nvPr>
            <p:ph type="title"/>
          </p:nvPr>
        </p:nvSpPr>
        <p:spPr>
          <a:xfrm>
            <a:off x="432000" y="432000"/>
            <a:ext cx="11340000" cy="432000"/>
          </a:xfrm>
        </p:spPr>
        <p:txBody>
          <a:bodyPr anchor="t">
            <a:normAutofit/>
          </a:bodyPr>
          <a:lstStyle/>
          <a:p>
            <a:r>
              <a:rPr lang="en-US" sz="3000"/>
              <a:t> EOY Preparation</a:t>
            </a:r>
          </a:p>
        </p:txBody>
      </p:sp>
      <p:sp>
        <p:nvSpPr>
          <p:cNvPr id="42" name="Footer Placeholder 3">
            <a:extLst>
              <a:ext uri="{FF2B5EF4-FFF2-40B4-BE49-F238E27FC236}">
                <a16:creationId xmlns:a16="http://schemas.microsoft.com/office/drawing/2014/main" id="{B82443B5-63C3-04D5-12AF-72B6AB3345F6}"/>
              </a:ext>
            </a:extLst>
          </p:cNvPr>
          <p:cNvSpPr>
            <a:spLocks noGrp="1"/>
          </p:cNvSpPr>
          <p:nvPr>
            <p:ph type="ftr" sz="quarter" idx="10"/>
          </p:nvPr>
        </p:nvSpPr>
        <p:spPr>
          <a:xfrm>
            <a:off x="432000" y="6365363"/>
            <a:ext cx="5472000" cy="412431"/>
          </a:xfrm>
        </p:spPr>
        <p:txBody>
          <a:bodyPr/>
          <a:lstStyle/>
          <a:p>
            <a:pPr>
              <a:spcAft>
                <a:spcPts val="600"/>
              </a:spcAft>
            </a:pPr>
            <a:r>
              <a:rPr lang="en-US" noProof="0"/>
              <a:t>EOY - Advanced Reporting and Certification v1.1 May 1, 2024</a:t>
            </a:r>
            <a:endParaRPr lang="en-US" noProof="0" dirty="0"/>
          </a:p>
        </p:txBody>
      </p:sp>
      <p:sp>
        <p:nvSpPr>
          <p:cNvPr id="43" name="Slide Number Placeholder 4">
            <a:extLst>
              <a:ext uri="{FF2B5EF4-FFF2-40B4-BE49-F238E27FC236}">
                <a16:creationId xmlns:a16="http://schemas.microsoft.com/office/drawing/2014/main" id="{D7489818-6404-4F84-FCAC-4DF3AE193FC7}"/>
              </a:ext>
            </a:extLst>
          </p:cNvPr>
          <p:cNvSpPr>
            <a:spLocks noGrp="1"/>
          </p:cNvSpPr>
          <p:nvPr>
            <p:ph type="sldNum" sz="quarter" idx="11"/>
          </p:nvPr>
        </p:nvSpPr>
        <p:spPr>
          <a:xfrm>
            <a:off x="11772000" y="6365363"/>
            <a:ext cx="420000" cy="421200"/>
          </a:xfrm>
        </p:spPr>
        <p:txBody>
          <a:bodyPr/>
          <a:lstStyle/>
          <a:p>
            <a:pPr>
              <a:spcAft>
                <a:spcPts val="600"/>
              </a:spcAft>
            </a:pPr>
            <a:fld id="{4B73C415-D670-4716-A5EC-CC4D52CA2BAC}" type="slidenum">
              <a:rPr lang="en-US" noProof="0" smtClean="0"/>
              <a:pPr>
                <a:spcAft>
                  <a:spcPts val="600"/>
                </a:spcAft>
              </a:pPr>
              <a:t>7</a:t>
            </a:fld>
            <a:endParaRPr lang="en-US" noProof="0"/>
          </a:p>
        </p:txBody>
      </p:sp>
      <p:graphicFrame>
        <p:nvGraphicFramePr>
          <p:cNvPr id="6" name="Content Placeholder 3">
            <a:extLst>
              <a:ext uri="{FF2B5EF4-FFF2-40B4-BE49-F238E27FC236}">
                <a16:creationId xmlns:a16="http://schemas.microsoft.com/office/drawing/2014/main" id="{483C701B-9BAA-5647-9920-8B183A65B5DC}"/>
              </a:ext>
            </a:extLst>
          </p:cNvPr>
          <p:cNvGraphicFramePr>
            <a:graphicFrameLocks/>
          </p:cNvGraphicFramePr>
          <p:nvPr>
            <p:extLst>
              <p:ext uri="{D42A27DB-BD31-4B8C-83A1-F6EECF244321}">
                <p14:modId xmlns:p14="http://schemas.microsoft.com/office/powerpoint/2010/main" val="436341876"/>
              </p:ext>
            </p:extLst>
          </p:nvPr>
        </p:nvGraphicFramePr>
        <p:xfrm>
          <a:off x="295365" y="852832"/>
          <a:ext cx="6389215" cy="51523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027ECB9C-95EE-6ED8-8B7D-B5FA3B4D8922}"/>
              </a:ext>
            </a:extLst>
          </p:cNvPr>
          <p:cNvSpPr txBox="1"/>
          <p:nvPr/>
        </p:nvSpPr>
        <p:spPr>
          <a:xfrm>
            <a:off x="2038754" y="5815934"/>
            <a:ext cx="9935036" cy="369332"/>
          </a:xfrm>
          <a:prstGeom prst="rect">
            <a:avLst/>
          </a:prstGeom>
          <a:solidFill>
            <a:srgbClr val="00B0F0"/>
          </a:solidFill>
          <a:ln>
            <a:noFill/>
          </a:ln>
        </p:spPr>
        <p:txBody>
          <a:bodyPr wrap="square" rtlCol="0" anchor="t">
            <a:spAutoFit/>
          </a:bodyPr>
          <a:lstStyle>
            <a:defPPr>
              <a:defRPr lang="en-US"/>
            </a:defPPr>
            <a:lvl1pPr algn="ctr" rtl="0" eaLnBrk="0" fontAlgn="base" hangingPunct="0">
              <a:spcBef>
                <a:spcPct val="0"/>
              </a:spcBef>
              <a:spcAft>
                <a:spcPct val="0"/>
              </a:spcAft>
              <a:defRPr sz="1600" kern="1200">
                <a:solidFill>
                  <a:schemeClr val="tx1"/>
                </a:solidFill>
                <a:latin typeface="Arial" charset="0"/>
                <a:ea typeface="+mn-ea"/>
                <a:cs typeface="Arial" charset="0"/>
              </a:defRPr>
            </a:lvl1pPr>
            <a:lvl2pPr marL="457200" algn="ctr" rtl="0" eaLnBrk="0" fontAlgn="base" hangingPunct="0">
              <a:spcBef>
                <a:spcPct val="0"/>
              </a:spcBef>
              <a:spcAft>
                <a:spcPct val="0"/>
              </a:spcAft>
              <a:defRPr sz="1600" kern="1200">
                <a:solidFill>
                  <a:schemeClr val="tx1"/>
                </a:solidFill>
                <a:latin typeface="Arial" charset="0"/>
                <a:ea typeface="+mn-ea"/>
                <a:cs typeface="Arial" charset="0"/>
              </a:defRPr>
            </a:lvl2pPr>
            <a:lvl3pPr marL="914400" algn="ctr" rtl="0" eaLnBrk="0" fontAlgn="base" hangingPunct="0">
              <a:spcBef>
                <a:spcPct val="0"/>
              </a:spcBef>
              <a:spcAft>
                <a:spcPct val="0"/>
              </a:spcAft>
              <a:defRPr sz="1600" kern="1200">
                <a:solidFill>
                  <a:schemeClr val="tx1"/>
                </a:solidFill>
                <a:latin typeface="Arial" charset="0"/>
                <a:ea typeface="+mn-ea"/>
                <a:cs typeface="Arial" charset="0"/>
              </a:defRPr>
            </a:lvl3pPr>
            <a:lvl4pPr marL="1371600" algn="ctr" rtl="0" eaLnBrk="0" fontAlgn="base" hangingPunct="0">
              <a:spcBef>
                <a:spcPct val="0"/>
              </a:spcBef>
              <a:spcAft>
                <a:spcPct val="0"/>
              </a:spcAft>
              <a:defRPr sz="1600" kern="1200">
                <a:solidFill>
                  <a:schemeClr val="tx1"/>
                </a:solidFill>
                <a:latin typeface="Arial" charset="0"/>
                <a:ea typeface="+mn-ea"/>
                <a:cs typeface="Arial" charset="0"/>
              </a:defRPr>
            </a:lvl4pPr>
            <a:lvl5pPr marL="1828800" algn="ctr" rtl="0" eaLnBrk="0" fontAlgn="base" hangingPunct="0">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marL="177800" indent="-177800" algn="l"/>
            <a:r>
              <a:rPr lang="en-US" sz="1800" dirty="0">
                <a:solidFill>
                  <a:schemeClr val="bg2">
                    <a:lumMod val="90000"/>
                  </a:schemeClr>
                </a:solidFill>
                <a:latin typeface="Arial" panose="020B0604020202020204" pitchFamily="34" charset="0"/>
                <a:cs typeface="Arial" panose="020B0604020202020204" pitchFamily="34" charset="0"/>
              </a:rPr>
              <a:t>NOTE: </a:t>
            </a:r>
            <a:r>
              <a:rPr lang="en-US" sz="1800" b="1" dirty="0">
                <a:solidFill>
                  <a:schemeClr val="bg1"/>
                </a:solidFill>
              </a:rPr>
              <a:t>EOY Checklist - </a:t>
            </a:r>
            <a:r>
              <a:rPr lang="en-US" sz="1200" dirty="0">
                <a:solidFill>
                  <a:schemeClr val="bg1"/>
                </a:solidFill>
              </a:rPr>
              <a:t>https://</a:t>
            </a:r>
            <a:r>
              <a:rPr lang="en-US" sz="1200" dirty="0" err="1">
                <a:solidFill>
                  <a:schemeClr val="bg1"/>
                </a:solidFill>
              </a:rPr>
              <a:t>documentation.calpads.org</a:t>
            </a:r>
            <a:r>
              <a:rPr lang="en-US" sz="1200" dirty="0">
                <a:solidFill>
                  <a:schemeClr val="bg1"/>
                </a:solidFill>
              </a:rPr>
              <a:t>/Training/doc/2023-24EOYChecklistwithCertificationReportSummary.xlsx</a:t>
            </a:r>
          </a:p>
        </p:txBody>
      </p:sp>
    </p:spTree>
    <p:extLst>
      <p:ext uri="{BB962C8B-B14F-4D97-AF65-F5344CB8AC3E}">
        <p14:creationId xmlns:p14="http://schemas.microsoft.com/office/powerpoint/2010/main" val="8131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solidFill>
                  <a:schemeClr val="tx1"/>
                </a:solidFill>
              </a:rPr>
              <a:t>Strategize</a:t>
            </a:r>
            <a:endParaRPr lang="en-US" cap="small" dirty="0"/>
          </a:p>
        </p:txBody>
      </p:sp>
      <p:sp>
        <p:nvSpPr>
          <p:cNvPr id="4" name="Footer Placeholder 3"/>
          <p:cNvSpPr>
            <a:spLocks noGrp="1"/>
          </p:cNvSpPr>
          <p:nvPr>
            <p:ph type="ftr" sz="quarter" idx="10"/>
          </p:nvPr>
        </p:nvSpPr>
        <p:spPr/>
        <p:txBody>
          <a:bodyPr/>
          <a:lstStyle/>
          <a:p>
            <a:pPr>
              <a:defRPr/>
            </a:pPr>
            <a:r>
              <a:rPr lang="en-US"/>
              <a:t>EOY - Advanced Reporting and Certification v1.1 May 1, 2024</a:t>
            </a:r>
            <a:endParaRPr lang="en-US" dirty="0"/>
          </a:p>
        </p:txBody>
      </p:sp>
      <p:sp>
        <p:nvSpPr>
          <p:cNvPr id="5" name="Slide Number Placeholder 4"/>
          <p:cNvSpPr>
            <a:spLocks noGrp="1"/>
          </p:cNvSpPr>
          <p:nvPr>
            <p:ph type="sldNum" sz="quarter" idx="11"/>
          </p:nvPr>
        </p:nvSpPr>
        <p:spPr/>
        <p:txBody>
          <a:bodyPr/>
          <a:lstStyle/>
          <a:p>
            <a:pPr>
              <a:defRPr/>
            </a:pPr>
            <a:fld id="{34C76EF4-4FA8-4FCA-8964-02BC12CDC853}" type="slidenum">
              <a:rPr lang="en-US" smtClean="0"/>
              <a:pPr>
                <a:defRPr/>
              </a:pPr>
              <a:t>70</a:t>
            </a:fld>
            <a:endParaRPr lang="en-US" dirty="0"/>
          </a:p>
        </p:txBody>
      </p:sp>
      <p:sp>
        <p:nvSpPr>
          <p:cNvPr id="3" name="Content Placeholder 2"/>
          <p:cNvSpPr>
            <a:spLocks noGrp="1"/>
          </p:cNvSpPr>
          <p:nvPr>
            <p:ph idx="4294967295"/>
          </p:nvPr>
        </p:nvSpPr>
        <p:spPr>
          <a:xfrm>
            <a:off x="432000" y="1272381"/>
            <a:ext cx="11080750" cy="4313238"/>
          </a:xfrm>
        </p:spPr>
        <p:txBody>
          <a:bodyPr/>
          <a:lstStyle/>
          <a:p>
            <a:pPr marL="801688" indent="-457200" eaLnBrk="1" hangingPunct="1">
              <a:spcBef>
                <a:spcPts val="1200"/>
              </a:spcBef>
              <a:spcAft>
                <a:spcPts val="0"/>
              </a:spcAft>
              <a:buClr>
                <a:srgbClr val="44546A"/>
              </a:buClr>
              <a:buSzTx/>
              <a:buFont typeface="+mj-lt"/>
              <a:buAutoNum type="arabicPeriod" startAt="3"/>
              <a:defRPr/>
            </a:pPr>
            <a:r>
              <a:rPr lang="en-US" sz="2000" b="1" kern="1200" dirty="0">
                <a:solidFill>
                  <a:srgbClr val="FF735D"/>
                </a:solidFill>
                <a:latin typeface="Arial" charset="0"/>
                <a:cs typeface="Arial" charset="0"/>
              </a:rPr>
              <a:t>Submit data and certify by ease or proficiency</a:t>
            </a:r>
          </a:p>
          <a:p>
            <a:pPr marL="811213">
              <a:spcBef>
                <a:spcPts val="1200"/>
              </a:spcBef>
              <a:spcAft>
                <a:spcPts val="0"/>
              </a:spcAft>
              <a:buClr>
                <a:srgbClr val="44546A"/>
              </a:buClr>
              <a:buFont typeface="Arial" panose="020B0604020202020204" pitchFamily="34" charset="0"/>
              <a:buChar char="•"/>
              <a:defRPr/>
            </a:pPr>
            <a:r>
              <a:rPr lang="en-US" kern="1200" dirty="0">
                <a:latin typeface="Arial" charset="0"/>
                <a:cs typeface="Arial" charset="0"/>
              </a:rPr>
              <a:t>Which data collection are you most familiar with? </a:t>
            </a:r>
          </a:p>
          <a:p>
            <a:pPr marL="811213">
              <a:spcBef>
                <a:spcPts val="1200"/>
              </a:spcBef>
              <a:spcAft>
                <a:spcPts val="0"/>
              </a:spcAft>
              <a:buClr>
                <a:srgbClr val="44546A"/>
              </a:buClr>
              <a:buFont typeface="Arial" panose="020B0604020202020204" pitchFamily="34" charset="0"/>
              <a:buChar char="•"/>
              <a:defRPr/>
            </a:pPr>
            <a:r>
              <a:rPr lang="en-US" kern="1200" dirty="0">
                <a:latin typeface="Arial" charset="0"/>
                <a:cs typeface="Arial" charset="0"/>
              </a:rPr>
              <a:t>Who is available to review the reports? </a:t>
            </a:r>
          </a:p>
          <a:p>
            <a:pPr marL="811213">
              <a:spcBef>
                <a:spcPts val="1200"/>
              </a:spcBef>
              <a:spcAft>
                <a:spcPts val="0"/>
              </a:spcAft>
              <a:buClr>
                <a:srgbClr val="44546A"/>
              </a:buClr>
              <a:buFont typeface="Arial" panose="020B0604020202020204" pitchFamily="34" charset="0"/>
              <a:buChar char="•"/>
              <a:defRPr/>
            </a:pPr>
            <a:r>
              <a:rPr lang="en-US" kern="1200" dirty="0">
                <a:latin typeface="Arial" charset="0"/>
                <a:cs typeface="Arial" charset="0"/>
              </a:rPr>
              <a:t>How much time is required to complete the submission? </a:t>
            </a:r>
          </a:p>
          <a:p>
            <a:pPr marL="811213">
              <a:spcBef>
                <a:spcPts val="1200"/>
              </a:spcBef>
              <a:spcAft>
                <a:spcPts val="0"/>
              </a:spcAft>
              <a:buClr>
                <a:srgbClr val="44546A"/>
              </a:buClr>
              <a:buFont typeface="Arial" panose="020B0604020202020204" pitchFamily="34" charset="0"/>
              <a:buChar char="•"/>
              <a:defRPr/>
            </a:pPr>
            <a:r>
              <a:rPr lang="en-US" kern="1200" dirty="0">
                <a:latin typeface="Arial" charset="0"/>
                <a:cs typeface="Arial" charset="0"/>
              </a:rPr>
              <a:t>What is included in the submission?</a:t>
            </a:r>
          </a:p>
          <a:p>
            <a:pPr marL="1220788" lvl="1">
              <a:spcBef>
                <a:spcPts val="1200"/>
              </a:spcBef>
              <a:spcAft>
                <a:spcPts val="0"/>
              </a:spcAft>
              <a:buClr>
                <a:srgbClr val="44546A"/>
              </a:buClr>
              <a:buFont typeface="Wingdings" panose="05000000000000000000" pitchFamily="2" charset="2"/>
              <a:buChar char="Ø"/>
              <a:defRPr/>
            </a:pPr>
            <a:r>
              <a:rPr lang="en-US" sz="1400" kern="1200" dirty="0">
                <a:latin typeface="Arial" charset="0"/>
                <a:cs typeface="Arial" charset="0"/>
              </a:rPr>
              <a:t>EOY 2 has the least amount of changes and records may have already been submitted if ongoing maintenance is up to date, students participating at anytime during the year submitted</a:t>
            </a:r>
          </a:p>
          <a:p>
            <a:pPr marL="1220788" lvl="1">
              <a:spcBef>
                <a:spcPts val="1200"/>
              </a:spcBef>
              <a:spcAft>
                <a:spcPts val="0"/>
              </a:spcAft>
              <a:buClr>
                <a:srgbClr val="44546A"/>
              </a:buClr>
              <a:buFont typeface="Wingdings" panose="05000000000000000000" pitchFamily="2" charset="2"/>
              <a:buChar char="Ø"/>
              <a:defRPr/>
            </a:pPr>
            <a:r>
              <a:rPr lang="en-US" sz="1400" dirty="0"/>
              <a:t>EOY 3 may be most important and time consuming. SELPAs need to review discipline reports, all primary and short term enrolled student attendance reported and all enrolled students with disciplinary incident.</a:t>
            </a:r>
          </a:p>
          <a:p>
            <a:pPr marL="1220788" lvl="1">
              <a:spcBef>
                <a:spcPts val="1200"/>
              </a:spcBef>
              <a:spcAft>
                <a:spcPts val="0"/>
              </a:spcAft>
              <a:buClr>
                <a:srgbClr val="44546A"/>
              </a:buClr>
              <a:buFont typeface="Wingdings" panose="05000000000000000000" pitchFamily="2" charset="2"/>
              <a:buChar char="Ø"/>
              <a:defRPr/>
            </a:pPr>
            <a:r>
              <a:rPr lang="en-US" sz="1400" dirty="0"/>
              <a:t>EOY 1 is directly related to Perkins funding, data affects the CA school dashboard CCI, only data for 7-12 grades submitted</a:t>
            </a:r>
          </a:p>
          <a:p>
            <a:pPr marL="1220788" lvl="1">
              <a:spcBef>
                <a:spcPts val="1200"/>
              </a:spcBef>
              <a:spcAft>
                <a:spcPts val="0"/>
              </a:spcAft>
              <a:buClr>
                <a:srgbClr val="44546A"/>
              </a:buClr>
              <a:buFont typeface="Wingdings" panose="05000000000000000000" pitchFamily="2" charset="2"/>
              <a:buChar char="Ø"/>
              <a:defRPr/>
            </a:pPr>
            <a:r>
              <a:rPr lang="en-US" sz="1400" dirty="0"/>
              <a:t>EOY 4 reports on students with disabilities during the entire school year</a:t>
            </a:r>
          </a:p>
          <a:p>
            <a:pPr marL="1487488" lvl="2" eaLnBrk="1" hangingPunct="1">
              <a:spcBef>
                <a:spcPts val="1200"/>
              </a:spcBef>
              <a:spcAft>
                <a:spcPts val="0"/>
              </a:spcAft>
              <a:buClr>
                <a:srgbClr val="44546A"/>
              </a:buClr>
              <a:buSzTx/>
              <a:buFont typeface="Wingdings" panose="05000000000000000000" pitchFamily="2" charset="2"/>
              <a:buChar char="Ø"/>
              <a:defRPr/>
            </a:pPr>
            <a:endParaRPr lang="en-US" sz="1400" kern="1200" dirty="0">
              <a:latin typeface="Arial" charset="0"/>
              <a:cs typeface="Arial" charset="0"/>
            </a:endParaRPr>
          </a:p>
          <a:p>
            <a:pPr marL="0" indent="0">
              <a:buNone/>
            </a:pPr>
            <a:endParaRPr lang="en-US" dirty="0"/>
          </a:p>
        </p:txBody>
      </p:sp>
    </p:spTree>
    <p:extLst>
      <p:ext uri="{BB962C8B-B14F-4D97-AF65-F5344CB8AC3E}">
        <p14:creationId xmlns:p14="http://schemas.microsoft.com/office/powerpoint/2010/main" val="28144063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a:t>Cohort Readiness &amp; Considerations</a:t>
            </a:r>
            <a:endParaRPr lang="en-US" dirty="0"/>
          </a:p>
        </p:txBody>
      </p:sp>
      <p:sp>
        <p:nvSpPr>
          <p:cNvPr id="4" name="Footer Placeholder 3"/>
          <p:cNvSpPr>
            <a:spLocks noGrp="1"/>
          </p:cNvSpPr>
          <p:nvPr>
            <p:ph type="ftr" sz="quarter" idx="10"/>
          </p:nvPr>
        </p:nvSpPr>
        <p:spPr/>
        <p:txBody>
          <a:bodyPr/>
          <a:lstStyle/>
          <a:p>
            <a:pPr>
              <a:defRPr/>
            </a:pPr>
            <a:r>
              <a:rPr lang="en-US"/>
              <a:t>EOY - Advanced Reporting and Certification v1.1 May 1, 2024</a:t>
            </a:r>
            <a:endParaRPr lang="en-US" dirty="0"/>
          </a:p>
        </p:txBody>
      </p:sp>
      <p:sp>
        <p:nvSpPr>
          <p:cNvPr id="5" name="Slide Number Placeholder 4"/>
          <p:cNvSpPr>
            <a:spLocks noGrp="1"/>
          </p:cNvSpPr>
          <p:nvPr>
            <p:ph type="sldNum" sz="quarter" idx="11"/>
          </p:nvPr>
        </p:nvSpPr>
        <p:spPr/>
        <p:txBody>
          <a:bodyPr/>
          <a:lstStyle/>
          <a:p>
            <a:pPr>
              <a:defRPr/>
            </a:pPr>
            <a:fld id="{34C76EF4-4FA8-4FCA-8964-02BC12CDC853}" type="slidenum">
              <a:rPr lang="en-US" smtClean="0"/>
              <a:pPr>
                <a:defRPr/>
              </a:pPr>
              <a:t>71</a:t>
            </a:fld>
            <a:endParaRPr lang="en-US" dirty="0"/>
          </a:p>
        </p:txBody>
      </p:sp>
      <p:sp>
        <p:nvSpPr>
          <p:cNvPr id="9" name="Content Placeholder 4"/>
          <p:cNvSpPr>
            <a:spLocks noGrp="1"/>
          </p:cNvSpPr>
          <p:nvPr>
            <p:ph idx="4294967295"/>
          </p:nvPr>
        </p:nvSpPr>
        <p:spPr>
          <a:xfrm>
            <a:off x="681831" y="1466056"/>
            <a:ext cx="10706605" cy="4182904"/>
          </a:xfrm>
        </p:spPr>
        <p:txBody>
          <a:bodyPr>
            <a:normAutofit/>
          </a:bodyPr>
          <a:lstStyle/>
          <a:p>
            <a:r>
              <a:rPr lang="en-US" sz="2400" dirty="0">
                <a:solidFill>
                  <a:schemeClr val="tx1"/>
                </a:solidFill>
                <a:latin typeface="Arial" charset="0"/>
                <a:cs typeface="Arial" charset="0"/>
              </a:rPr>
              <a:t>Will you be the person handling the cohort processing? If yes:</a:t>
            </a:r>
            <a:endParaRPr lang="en-US" sz="2400" dirty="0">
              <a:solidFill>
                <a:schemeClr val="tx1"/>
              </a:solidFill>
            </a:endParaRPr>
          </a:p>
          <a:p>
            <a:pPr lvl="1"/>
            <a:r>
              <a:rPr lang="en-US" dirty="0">
                <a:solidFill>
                  <a:schemeClr val="tx1"/>
                </a:solidFill>
              </a:rPr>
              <a:t>Have you attended cohort training or are you planning?</a:t>
            </a:r>
          </a:p>
          <a:p>
            <a:pPr lvl="1"/>
            <a:r>
              <a:rPr lang="en-US" dirty="0">
                <a:solidFill>
                  <a:schemeClr val="tx1"/>
                </a:solidFill>
              </a:rPr>
              <a:t>Are you familiar with the new changes this year?</a:t>
            </a:r>
          </a:p>
          <a:p>
            <a:r>
              <a:rPr lang="en-US" sz="2400" dirty="0">
                <a:solidFill>
                  <a:schemeClr val="tx1"/>
                </a:solidFill>
                <a:latin typeface="Arial" charset="0"/>
                <a:cs typeface="Arial" charset="0"/>
              </a:rPr>
              <a:t>Have you downloaded the Cohort Checklist (in User Manual)?</a:t>
            </a:r>
          </a:p>
          <a:p>
            <a:r>
              <a:rPr lang="en-US" sz="2400" dirty="0">
                <a:solidFill>
                  <a:schemeClr val="tx1"/>
                </a:solidFill>
                <a:latin typeface="Arial" charset="0"/>
                <a:cs typeface="Arial" charset="0"/>
              </a:rPr>
              <a:t>Do you have a plan to work on Cohort parallel to EOY?</a:t>
            </a:r>
          </a:p>
          <a:p>
            <a:pPr eaLnBrk="1" hangingPunct="1">
              <a:spcAft>
                <a:spcPts val="0"/>
              </a:spcAft>
              <a:defRPr/>
            </a:pPr>
            <a:r>
              <a:rPr lang="en-US" sz="2400" dirty="0">
                <a:solidFill>
                  <a:schemeClr val="tx1"/>
                </a:solidFill>
                <a:latin typeface="Arial" charset="0"/>
                <a:cs typeface="Arial" charset="0"/>
              </a:rPr>
              <a:t>Do you need input/assistance from other staff from your LEA?</a:t>
            </a:r>
          </a:p>
          <a:p>
            <a:pPr eaLnBrk="1" hangingPunct="1">
              <a:spcAft>
                <a:spcPts val="0"/>
              </a:spcAft>
              <a:defRPr/>
            </a:pPr>
            <a:r>
              <a:rPr lang="en-US" sz="2400" dirty="0">
                <a:solidFill>
                  <a:schemeClr val="tx1"/>
                </a:solidFill>
                <a:latin typeface="Arial" charset="0"/>
                <a:cs typeface="Arial" charset="0"/>
              </a:rPr>
              <a:t>If so, are you aware of their summer schedule?</a:t>
            </a:r>
          </a:p>
          <a:p>
            <a:pPr eaLnBrk="1" hangingPunct="1">
              <a:spcAft>
                <a:spcPts val="0"/>
              </a:spcAft>
              <a:defRPr/>
            </a:pPr>
            <a:r>
              <a:rPr lang="en-US" sz="2400" dirty="0">
                <a:solidFill>
                  <a:schemeClr val="tx1"/>
                </a:solidFill>
                <a:latin typeface="Arial" charset="0"/>
                <a:cs typeface="Arial" charset="0"/>
              </a:rPr>
              <a:t>Are you aware that the cohort and EOY deadlines are the same?</a:t>
            </a:r>
          </a:p>
          <a:p>
            <a:pPr eaLnBrk="1" hangingPunct="1">
              <a:spcAft>
                <a:spcPts val="0"/>
              </a:spcAft>
              <a:defRPr/>
            </a:pPr>
            <a:endParaRPr lang="en-US" sz="2400" dirty="0">
              <a:solidFill>
                <a:schemeClr val="tx1"/>
              </a:solidFill>
              <a:latin typeface="Arial" charset="0"/>
              <a:cs typeface="Arial" charset="0"/>
            </a:endParaRPr>
          </a:p>
        </p:txBody>
      </p:sp>
    </p:spTree>
    <p:extLst>
      <p:ext uri="{BB962C8B-B14F-4D97-AF65-F5344CB8AC3E}">
        <p14:creationId xmlns:p14="http://schemas.microsoft.com/office/powerpoint/2010/main" val="40430811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276091"/>
            <a:ext cx="11340000" cy="432000"/>
          </a:xfrm>
        </p:spPr>
        <p:txBody>
          <a:bodyPr/>
          <a:lstStyle/>
          <a:p>
            <a:r>
              <a:rPr lang="en-US" dirty="0"/>
              <a:t>Impact of not certifying</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p>
        </p:txBody>
      </p:sp>
      <p:graphicFrame>
        <p:nvGraphicFramePr>
          <p:cNvPr id="3" name="Table 2"/>
          <p:cNvGraphicFramePr>
            <a:graphicFrameLocks noGrp="1"/>
          </p:cNvGraphicFramePr>
          <p:nvPr/>
        </p:nvGraphicFramePr>
        <p:xfrm>
          <a:off x="712875" y="896082"/>
          <a:ext cx="9315450" cy="5281163"/>
        </p:xfrm>
        <a:graphic>
          <a:graphicData uri="http://schemas.openxmlformats.org/drawingml/2006/table">
            <a:tbl>
              <a:tblPr firstRow="1" firstCol="1" bandRow="1" bandCol="1">
                <a:tableStyleId>{5C22544A-7EE6-4342-B048-85BDC9FD1C3A}</a:tableStyleId>
              </a:tblPr>
              <a:tblGrid>
                <a:gridCol w="1767899">
                  <a:extLst>
                    <a:ext uri="{9D8B030D-6E8A-4147-A177-3AD203B41FA5}">
                      <a16:colId xmlns:a16="http://schemas.microsoft.com/office/drawing/2014/main" val="20000"/>
                    </a:ext>
                  </a:extLst>
                </a:gridCol>
                <a:gridCol w="1416646">
                  <a:extLst>
                    <a:ext uri="{9D8B030D-6E8A-4147-A177-3AD203B41FA5}">
                      <a16:colId xmlns:a16="http://schemas.microsoft.com/office/drawing/2014/main" val="20001"/>
                    </a:ext>
                  </a:extLst>
                </a:gridCol>
                <a:gridCol w="4060919">
                  <a:extLst>
                    <a:ext uri="{9D8B030D-6E8A-4147-A177-3AD203B41FA5}">
                      <a16:colId xmlns:a16="http://schemas.microsoft.com/office/drawing/2014/main" val="20002"/>
                    </a:ext>
                  </a:extLst>
                </a:gridCol>
                <a:gridCol w="2069986">
                  <a:extLst>
                    <a:ext uri="{9D8B030D-6E8A-4147-A177-3AD203B41FA5}">
                      <a16:colId xmlns:a16="http://schemas.microsoft.com/office/drawing/2014/main" val="20003"/>
                    </a:ext>
                  </a:extLst>
                </a:gridCol>
              </a:tblGrid>
              <a:tr h="376568">
                <a:tc>
                  <a:txBody>
                    <a:bodyPr/>
                    <a:lstStyle/>
                    <a:p>
                      <a:pPr marL="0" marR="0" algn="ctr">
                        <a:lnSpc>
                          <a:spcPct val="115000"/>
                        </a:lnSpc>
                        <a:spcBef>
                          <a:spcPts val="0"/>
                        </a:spcBef>
                        <a:spcAft>
                          <a:spcPts val="0"/>
                        </a:spcAft>
                      </a:pPr>
                      <a:r>
                        <a:rPr lang="en-US" sz="1200" dirty="0">
                          <a:effectLst/>
                          <a:latin typeface="Calibri" panose="020F0502020204030204" pitchFamily="34" charset="0"/>
                        </a:rPr>
                        <a:t>Annual Submission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64" marR="538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115000"/>
                        </a:lnSpc>
                        <a:spcBef>
                          <a:spcPts val="0"/>
                        </a:spcBef>
                        <a:spcAft>
                          <a:spcPts val="0"/>
                        </a:spcAft>
                      </a:pPr>
                      <a:r>
                        <a:rPr lang="en-US" sz="1200" dirty="0">
                          <a:effectLst/>
                          <a:latin typeface="Calibri" panose="020F0502020204030204" pitchFamily="34" charset="0"/>
                        </a:rPr>
                        <a:t>State or Federal</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64" marR="538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115000"/>
                        </a:lnSpc>
                        <a:spcBef>
                          <a:spcPts val="0"/>
                        </a:spcBef>
                        <a:spcAft>
                          <a:spcPts val="0"/>
                        </a:spcAft>
                      </a:pPr>
                      <a:r>
                        <a:rPr lang="en-US" sz="1200" dirty="0">
                          <a:effectLst/>
                          <a:latin typeface="Calibri" panose="020F0502020204030204" pitchFamily="34" charset="0"/>
                        </a:rPr>
                        <a:t>State/Federal Data Usage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64" marR="538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tc>
                  <a:txBody>
                    <a:bodyPr/>
                    <a:lstStyle/>
                    <a:p>
                      <a:pPr marL="0" marR="0" algn="ctr">
                        <a:lnSpc>
                          <a:spcPct val="115000"/>
                        </a:lnSpc>
                        <a:spcBef>
                          <a:spcPts val="0"/>
                        </a:spcBef>
                        <a:spcAft>
                          <a:spcPts val="0"/>
                        </a:spcAft>
                      </a:pPr>
                      <a:r>
                        <a:rPr lang="en-US" sz="1200" dirty="0">
                          <a:effectLst/>
                          <a:latin typeface="Calibri" panose="020F0502020204030204" pitchFamily="34" charset="0"/>
                        </a:rPr>
                        <a:t>LEA Impact if Not Certified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864" marR="538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0000"/>
                  </a:ext>
                </a:extLst>
              </a:tr>
              <a:tr h="312069">
                <a:tc rowSpan="4">
                  <a:txBody>
                    <a:bodyPr/>
                    <a:lstStyle/>
                    <a:p>
                      <a:pPr marL="0" marR="0" algn="l">
                        <a:lnSpc>
                          <a:spcPct val="115000"/>
                        </a:lnSpc>
                        <a:spcBef>
                          <a:spcPts val="0"/>
                        </a:spcBef>
                        <a:spcAft>
                          <a:spcPts val="0"/>
                        </a:spcAft>
                      </a:pPr>
                      <a:r>
                        <a:rPr lang="en-US" sz="1100" b="1" u="sng"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EOY-1:</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a:lnSpc>
                          <a:spcPct val="115000"/>
                        </a:lnSpc>
                        <a:spcBef>
                          <a:spcPts val="0"/>
                        </a:spcBef>
                        <a:spcAft>
                          <a:spcPts val="0"/>
                        </a:spcAft>
                        <a:buFont typeface="Symbol" panose="05050102010706020507" pitchFamily="18" charset="2"/>
                        <a:buNone/>
                      </a:pPr>
                      <a:r>
                        <a:rPr lang="en-US" sz="1100" b="1"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Course completion </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a:lnSpc>
                          <a:spcPct val="115000"/>
                        </a:lnSpc>
                        <a:spcBef>
                          <a:spcPts val="0"/>
                        </a:spcBef>
                        <a:spcAft>
                          <a:spcPts val="0"/>
                        </a:spcAft>
                        <a:buFont typeface="Symbol" panose="05050102010706020507" pitchFamily="18" charset="2"/>
                        <a:buNone/>
                      </a:pPr>
                      <a:r>
                        <a:rPr lang="en-US" sz="1100" b="1"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Career Technical Education (CTE) participants and completers </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rowSpan="3">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State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dirty="0" err="1">
                          <a:effectLst/>
                          <a:latin typeface="Calibri" panose="020F0502020204030204" pitchFamily="34" charset="0"/>
                          <a:ea typeface="Times New Roman" panose="02020603050405020304" pitchFamily="18" charset="0"/>
                          <a:cs typeface="Times New Roman" panose="02020603050405020304" pitchFamily="18" charset="0"/>
                        </a:rPr>
                        <a:t>DataQuest</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(Course Completion &amp; CTE)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12069">
                <a:tc vMerge="1">
                  <a:txBody>
                    <a:bodyPr/>
                    <a:lstStyle/>
                    <a:p>
                      <a:endParaRPr lang="en-US"/>
                    </a:p>
                  </a:txBody>
                  <a:tcPr/>
                </a:tc>
                <a:tc v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CTE Incentive Grant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 &amp; grant eligibility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12069">
                <a:tc vMerge="1">
                  <a:txBody>
                    <a:bodyPr/>
                    <a:lstStyle/>
                    <a:p>
                      <a:endParaRPr lang="en-US"/>
                    </a:p>
                  </a:txBody>
                  <a:tcPr/>
                </a:tc>
                <a:tc v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California</a:t>
                      </a:r>
                      <a:r>
                        <a:rPr lang="en-US" sz="1100" baseline="0" dirty="0">
                          <a:effectLst/>
                          <a:latin typeface="Calibri" panose="020F0502020204030204" pitchFamily="34" charset="0"/>
                          <a:ea typeface="Times New Roman" panose="02020603050405020304" pitchFamily="18" charset="0"/>
                          <a:cs typeface="Times New Roman" panose="02020603050405020304" pitchFamily="18" charset="0"/>
                        </a:rPr>
                        <a:t> School Dashboard (College/Career Indicator)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Potential </a:t>
                      </a:r>
                      <a:r>
                        <a:rPr lang="en-US" sz="1100" b="1" dirty="0">
                          <a:solidFill>
                            <a:srgbClr val="FFB63E"/>
                          </a:solidFill>
                          <a:effectLst/>
                          <a:latin typeface="Calibri" panose="020F0502020204030204" pitchFamily="34" charset="0"/>
                          <a:ea typeface="Times New Roman" panose="02020603050405020304" pitchFamily="18" charset="0"/>
                          <a:cs typeface="Times New Roman" panose="02020603050405020304" pitchFamily="18" charset="0"/>
                        </a:rPr>
                        <a:t>Orange</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Indicator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12069">
                <a:tc vMerge="1">
                  <a:txBody>
                    <a:bodyPr/>
                    <a:lstStyle/>
                    <a:p>
                      <a:endParaRPr lang="en-US"/>
                    </a:p>
                  </a:txBody>
                  <a:tcPr/>
                </a:tc>
                <a:tc>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Federal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Carl Perkins Program (CTE Participants and Completers)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 &amp; grant eligibility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12069">
                <a:tc rowSpan="4">
                  <a:txBody>
                    <a:bodyPr/>
                    <a:lstStyle/>
                    <a:p>
                      <a:pPr marL="0" marR="0" algn="l">
                        <a:lnSpc>
                          <a:spcPct val="115000"/>
                        </a:lnSpc>
                        <a:spcBef>
                          <a:spcPts val="0"/>
                        </a:spcBef>
                        <a:spcAft>
                          <a:spcPts val="0"/>
                        </a:spcAft>
                      </a:pPr>
                      <a:r>
                        <a:rPr lang="en-US" sz="1100" b="1" u="sng"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EOY-2:</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100" b="1"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Program participation</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100" b="1"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Homeless &amp; TK enrolled counts</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State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dirty="0" err="1">
                          <a:effectLst/>
                          <a:latin typeface="Calibri" panose="020F0502020204030204" pitchFamily="34" charset="0"/>
                          <a:ea typeface="Times New Roman" panose="02020603050405020304" pitchFamily="18" charset="0"/>
                          <a:cs typeface="Times New Roman" panose="02020603050405020304" pitchFamily="18" charset="0"/>
                        </a:rPr>
                        <a:t>DataQuest</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(Programs such</a:t>
                      </a:r>
                      <a:r>
                        <a:rPr lang="en-US" sz="1100" baseline="0" dirty="0">
                          <a:effectLst/>
                          <a:latin typeface="Calibri" panose="020F0502020204030204" pitchFamily="34" charset="0"/>
                          <a:ea typeface="Times New Roman" panose="02020603050405020304" pitchFamily="18" charset="0"/>
                          <a:cs typeface="Times New Roman" panose="02020603050405020304" pitchFamily="18" charset="0"/>
                        </a:rPr>
                        <a:t> as</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Homeless and TK)</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61712">
                <a:tc vMerge="1">
                  <a:txBody>
                    <a:bodyPr/>
                    <a:lstStyle/>
                    <a:p>
                      <a:endParaRPr lang="en-US"/>
                    </a:p>
                  </a:txBody>
                  <a:tcPr/>
                </a:tc>
                <a:tc rowSpan="3">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Federal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Elementary and Secondary Education Act (ESEA) Title 1, Part A Neglected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 &amp; grant eligibility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12069">
                <a:tc vMerge="1">
                  <a:txBody>
                    <a:bodyPr/>
                    <a:lstStyle/>
                    <a:p>
                      <a:pPr marL="0" marR="0" lvl="0" indent="0">
                        <a:lnSpc>
                          <a:spcPct val="115000"/>
                        </a:lnSpc>
                        <a:spcBef>
                          <a:spcPts val="0"/>
                        </a:spcBef>
                        <a:spcAft>
                          <a:spcPts val="0"/>
                        </a:spcAft>
                        <a:buFont typeface="Symbol" panose="05050102010706020507" pitchFamily="18" charset="2"/>
                        <a:buNone/>
                      </a:pPr>
                      <a:endParaRPr lang="en-US" sz="12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v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b="0" i="0" u="none" strike="noStrike" kern="1200" baseline="0" dirty="0">
                          <a:solidFill>
                            <a:schemeClr val="dk1"/>
                          </a:solidFill>
                          <a:latin typeface="+mn-lt"/>
                          <a:ea typeface="+mn-ea"/>
                          <a:cs typeface="+mn-cs"/>
                        </a:rPr>
                        <a:t>EDEN (Education Data Exchange Network) Reporting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12069">
                <a:tc vMerge="1">
                  <a:txBody>
                    <a:bodyPr/>
                    <a:lstStyle/>
                    <a:p>
                      <a:pPr marL="0" marR="0" lvl="0" indent="0">
                        <a:lnSpc>
                          <a:spcPct val="115000"/>
                        </a:lnSpc>
                        <a:spcBef>
                          <a:spcPts val="0"/>
                        </a:spcBef>
                        <a:spcAft>
                          <a:spcPts val="0"/>
                        </a:spcAft>
                        <a:buFont typeface="Symbol" panose="05050102010706020507" pitchFamily="18" charset="2"/>
                        <a:buNone/>
                      </a:pPr>
                      <a:endParaRPr lang="en-US" sz="12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vMerge="1">
                  <a:txBody>
                    <a:bodyPr/>
                    <a:lstStyle/>
                    <a:p>
                      <a:pPr marL="0" marR="0" algn="ctr">
                        <a:lnSpc>
                          <a:spcPct val="115000"/>
                        </a:lnSpc>
                        <a:spcBef>
                          <a:spcPts val="0"/>
                        </a:spcBef>
                        <a:spcAft>
                          <a:spcPts val="0"/>
                        </a:spcAft>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b="0" i="0" u="none" strike="noStrike" kern="1200" baseline="0" dirty="0">
                          <a:solidFill>
                            <a:schemeClr val="dk1"/>
                          </a:solidFill>
                          <a:latin typeface="+mn-lt"/>
                          <a:ea typeface="+mn-ea"/>
                          <a:cs typeface="+mn-cs"/>
                        </a:rPr>
                        <a:t>Consolidated State Performance Report (CSPR)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61712">
                <a:tc rowSpan="7">
                  <a:txBody>
                    <a:bodyPr/>
                    <a:lstStyle/>
                    <a:p>
                      <a:pPr marL="0" marR="0" algn="l">
                        <a:lnSpc>
                          <a:spcPct val="115000"/>
                        </a:lnSpc>
                        <a:spcBef>
                          <a:spcPts val="0"/>
                        </a:spcBef>
                        <a:spcAft>
                          <a:spcPts val="0"/>
                        </a:spcAft>
                      </a:pPr>
                      <a:r>
                        <a:rPr lang="en-US" sz="1100" b="1" u="sng"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EOY-3:</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r>
                        <a:rPr lang="en-US" sz="1100" b="1"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Absence Summary/Cumulative</a:t>
                      </a:r>
                      <a:r>
                        <a:rPr lang="en-US" sz="1100" b="1" baseline="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 Enrollment/</a:t>
                      </a:r>
                      <a:r>
                        <a:rPr lang="en-US" sz="1100" b="1"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rPr>
                        <a:t>Behavioral Incident</a:t>
                      </a:r>
                      <a:endParaRPr lang="en-US" sz="110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A8B"/>
                    </a:solidFill>
                  </a:tcPr>
                </a:tc>
                <a:tc rowSpan="2">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State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dirty="0" err="1">
                          <a:effectLst/>
                          <a:latin typeface="Calibri" panose="020F0502020204030204" pitchFamily="34" charset="0"/>
                          <a:ea typeface="Times New Roman" panose="02020603050405020304" pitchFamily="18" charset="0"/>
                          <a:cs typeface="Times New Roman" panose="02020603050405020304" pitchFamily="18" charset="0"/>
                        </a:rPr>
                        <a:t>DataQuest</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(Discipline, Chronic Absenteeism, Cumulative</a:t>
                      </a:r>
                      <a:r>
                        <a:rPr lang="en-US" sz="1100" baseline="0" dirty="0">
                          <a:effectLst/>
                          <a:latin typeface="Calibri" panose="020F0502020204030204" pitchFamily="34" charset="0"/>
                          <a:ea typeface="Times New Roman" panose="02020603050405020304" pitchFamily="18" charset="0"/>
                          <a:cs typeface="Times New Roman" panose="02020603050405020304" pitchFamily="18" charset="0"/>
                        </a:rPr>
                        <a:t> Enrollment</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61712">
                <a:tc vMerge="1">
                  <a:txBody>
                    <a:bodyPr/>
                    <a:lstStyle/>
                    <a:p>
                      <a:endParaRPr lang="en-US"/>
                    </a:p>
                  </a:txBody>
                  <a:tcPr/>
                </a:tc>
                <a:tc v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California</a:t>
                      </a:r>
                      <a:r>
                        <a:rPr lang="en-US" sz="1100" baseline="0" dirty="0">
                          <a:effectLst/>
                          <a:latin typeface="Calibri" panose="020F0502020204030204" pitchFamily="34" charset="0"/>
                          <a:ea typeface="Times New Roman" panose="02020603050405020304" pitchFamily="18" charset="0"/>
                          <a:cs typeface="Times New Roman" panose="02020603050405020304" pitchFamily="18" charset="0"/>
                        </a:rPr>
                        <a:t> School Dashboard (Suspension &amp; Chronic Absenteeism indicators)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Potential </a:t>
                      </a:r>
                      <a:r>
                        <a:rPr lang="en-US" sz="11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Red</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Indicator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12069">
                <a:tc vMerge="1">
                  <a:txBody>
                    <a:bodyPr/>
                    <a:lstStyle/>
                    <a:p>
                      <a:endParaRPr lang="en-US"/>
                    </a:p>
                  </a:txBody>
                  <a:tcPr/>
                </a:tc>
                <a:tc rowSpan="5">
                  <a:txBody>
                    <a:bodyPr/>
                    <a:lstStyle/>
                    <a:p>
                      <a:pPr marL="0" marR="0" algn="ctr">
                        <a:lnSpc>
                          <a:spcPct val="115000"/>
                        </a:lnSpc>
                        <a:spcBef>
                          <a:spcPts val="0"/>
                        </a:spcBef>
                        <a:spcAft>
                          <a:spcPts val="0"/>
                        </a:spcAft>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Federal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NCLB Consolidated State Performance Report (CSPR)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12069">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NCLB Title IX - At Risk/Persistently Dangerous Schools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61712">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ESEA Title IV, Part A, Subpart 3, Section 4141 (e) - Firearm Offenses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12069">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100" i="0" dirty="0">
                          <a:solidFill>
                            <a:schemeClr val="accent4"/>
                          </a:solidFill>
                          <a:effectLst/>
                          <a:latin typeface="Calibri" panose="020F0502020204030204" pitchFamily="34" charset="0"/>
                        </a:rPr>
                        <a:t>Individuals with Disabilities Education Act (IDEA)</a:t>
                      </a:r>
                      <a:endParaRPr lang="en-US" sz="1100" i="0" dirty="0">
                        <a:solidFill>
                          <a:schemeClr val="accent4"/>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12069">
                <a:tc vMerge="1">
                  <a:txBody>
                    <a:bodyPr/>
                    <a:lstStyle/>
                    <a:p>
                      <a:pPr marL="342900" marR="0" lvl="0" indent="-342900">
                        <a:lnSpc>
                          <a:spcPct val="115000"/>
                        </a:lnSpc>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Gun Free Schools Act Annual Survey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0 counts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bl>
          </a:graphicData>
        </a:graphic>
      </p:graphicFrame>
      <p:sp>
        <p:nvSpPr>
          <p:cNvPr id="5" name="Slide Number Placeholder 4">
            <a:extLst>
              <a:ext uri="{FF2B5EF4-FFF2-40B4-BE49-F238E27FC236}">
                <a16:creationId xmlns:a16="http://schemas.microsoft.com/office/drawing/2014/main" id="{798C2E2D-3845-79C9-CD5B-134B1721FD0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0376473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75978" y="382636"/>
            <a:ext cx="5142290" cy="5460816"/>
          </a:xfrm>
        </p:spPr>
        <p:txBody>
          <a:bodyPr/>
          <a:lstStyle/>
          <a:p>
            <a:pPr>
              <a:buFont typeface="Courier New" panose="02070309020205020404" pitchFamily="49" charset="0"/>
              <a:buChar char="o"/>
            </a:pPr>
            <a:r>
              <a:rPr lang="en-US" sz="1700" dirty="0"/>
              <a:t>The data in EOY is reflective of </a:t>
            </a:r>
            <a:r>
              <a:rPr lang="en-US" sz="1700" b="1" dirty="0">
                <a:solidFill>
                  <a:srgbClr val="FD7C62"/>
                </a:solidFill>
              </a:rPr>
              <a:t>entire academic year</a:t>
            </a:r>
            <a:r>
              <a:rPr lang="en-US" sz="1700" dirty="0"/>
              <a:t>. </a:t>
            </a:r>
          </a:p>
          <a:p>
            <a:r>
              <a:rPr lang="en-US" sz="1600" b="1" dirty="0">
                <a:solidFill>
                  <a:srgbClr val="FF735D"/>
                </a:solidFill>
              </a:rPr>
              <a:t>Review EOY changes internally </a:t>
            </a:r>
            <a:r>
              <a:rPr lang="en-US" sz="1600" dirty="0">
                <a:solidFill>
                  <a:schemeClr val="tx1"/>
                </a:solidFill>
              </a:rPr>
              <a:t>with other staff as needed</a:t>
            </a:r>
            <a:r>
              <a:rPr lang="en-US" sz="1600" dirty="0"/>
              <a:t>.</a:t>
            </a:r>
          </a:p>
          <a:p>
            <a:pPr>
              <a:defRPr/>
            </a:pPr>
            <a:r>
              <a:rPr lang="en-US" sz="1700" dirty="0">
                <a:solidFill>
                  <a:schemeClr val="tx1"/>
                </a:solidFill>
              </a:rPr>
              <a:t>It will greatly benefit you to </a:t>
            </a:r>
            <a:r>
              <a:rPr lang="en-US" sz="1700" b="1" dirty="0">
                <a:solidFill>
                  <a:srgbClr val="FF735D"/>
                </a:solidFill>
              </a:rPr>
              <a:t>clear all Certification and CDDs by middle of July </a:t>
            </a:r>
            <a:r>
              <a:rPr lang="en-US" sz="1700" dirty="0">
                <a:solidFill>
                  <a:schemeClr val="tx1"/>
                </a:solidFill>
              </a:rPr>
              <a:t>to ensure reports are checked for accuracy before they are approved.</a:t>
            </a:r>
          </a:p>
          <a:p>
            <a:pPr>
              <a:defRPr/>
            </a:pPr>
            <a:r>
              <a:rPr lang="en-US" sz="1700" dirty="0">
                <a:solidFill>
                  <a:schemeClr val="tx1"/>
                </a:solidFill>
              </a:rPr>
              <a:t>Use the </a:t>
            </a:r>
            <a:r>
              <a:rPr lang="en-US" sz="1700" b="1" dirty="0">
                <a:solidFill>
                  <a:srgbClr val="FF735D"/>
                </a:solidFill>
              </a:rPr>
              <a:t>EOY Checklist </a:t>
            </a:r>
            <a:r>
              <a:rPr lang="en-US" sz="1700" dirty="0">
                <a:solidFill>
                  <a:schemeClr val="tx1"/>
                </a:solidFill>
              </a:rPr>
              <a:t>to plan for and meet the submission milestones </a:t>
            </a:r>
            <a:r>
              <a:rPr lang="en-US" sz="1700">
                <a:solidFill>
                  <a:schemeClr val="tx1"/>
                </a:solidFill>
              </a:rPr>
              <a:t>and deadline.</a:t>
            </a:r>
            <a:endParaRPr lang="en-US" sz="1700" dirty="0">
              <a:solidFill>
                <a:schemeClr val="tx1"/>
              </a:solidFill>
            </a:endParaRPr>
          </a:p>
          <a:p>
            <a:pPr>
              <a:defRPr/>
            </a:pPr>
            <a:r>
              <a:rPr lang="en-US" sz="1700" dirty="0">
                <a:solidFill>
                  <a:schemeClr val="tx1"/>
                </a:solidFill>
              </a:rPr>
              <a:t>LEAs should plan certify all EOY submissions by the</a:t>
            </a:r>
            <a:r>
              <a:rPr lang="en-US" sz="1700" b="1" dirty="0">
                <a:solidFill>
                  <a:srgbClr val="FF735D"/>
                </a:solidFill>
              </a:rPr>
              <a:t> submission window deadline</a:t>
            </a:r>
            <a:r>
              <a:rPr lang="en-US" sz="1700" dirty="0">
                <a:solidFill>
                  <a:schemeClr val="tx1"/>
                </a:solidFill>
              </a:rPr>
              <a:t>.</a:t>
            </a:r>
          </a:p>
          <a:p>
            <a:pPr>
              <a:defRPr/>
            </a:pPr>
            <a:r>
              <a:rPr lang="en-US" sz="1700" dirty="0">
                <a:solidFill>
                  <a:schemeClr val="tx1"/>
                </a:solidFill>
              </a:rPr>
              <a:t>Amendment window should only be used for </a:t>
            </a:r>
            <a:r>
              <a:rPr lang="en-US" sz="1700" b="1" dirty="0">
                <a:solidFill>
                  <a:srgbClr val="FF735D"/>
                </a:solidFill>
              </a:rPr>
              <a:t>minor updates and corrections</a:t>
            </a:r>
            <a:r>
              <a:rPr lang="en-US" sz="1700" dirty="0">
                <a:solidFill>
                  <a:schemeClr val="tx1"/>
                </a:solidFill>
              </a:rPr>
              <a:t> to data.  </a:t>
            </a:r>
          </a:p>
          <a:p>
            <a:pPr>
              <a:defRPr/>
            </a:pPr>
            <a:r>
              <a:rPr lang="en-US" sz="1700" dirty="0">
                <a:solidFill>
                  <a:schemeClr val="tx1"/>
                </a:solidFill>
              </a:rPr>
              <a:t>There will be </a:t>
            </a:r>
            <a:r>
              <a:rPr lang="en-US" sz="1700" b="1" dirty="0">
                <a:solidFill>
                  <a:srgbClr val="FF735D"/>
                </a:solidFill>
              </a:rPr>
              <a:t>no deadline extension</a:t>
            </a:r>
            <a:r>
              <a:rPr lang="en-US" sz="1700" dirty="0">
                <a:solidFill>
                  <a:schemeClr val="tx1"/>
                </a:solidFill>
              </a:rPr>
              <a:t>!</a:t>
            </a:r>
            <a:endParaRPr lang="en-US" sz="1700" dirty="0">
              <a:solidFill>
                <a:srgbClr val="FF735D"/>
              </a:solidFill>
            </a:endParaRPr>
          </a:p>
          <a:p>
            <a:pPr>
              <a:defRPr/>
            </a:pPr>
            <a:r>
              <a:rPr lang="en-US" sz="1700" dirty="0">
                <a:solidFill>
                  <a:schemeClr val="tx1"/>
                </a:solidFill>
              </a:rPr>
              <a:t>Attend the </a:t>
            </a:r>
            <a:r>
              <a:rPr lang="en-US" sz="1700" b="1" dirty="0">
                <a:solidFill>
                  <a:srgbClr val="FF735D"/>
                </a:solidFill>
              </a:rPr>
              <a:t>CALPADS Q&amp;A </a:t>
            </a:r>
            <a:r>
              <a:rPr lang="en-US" sz="1700" dirty="0">
                <a:solidFill>
                  <a:schemeClr val="tx1"/>
                </a:solidFill>
              </a:rPr>
              <a:t>when feasible</a:t>
            </a:r>
          </a:p>
          <a:p>
            <a:pPr>
              <a:defRPr/>
            </a:pPr>
            <a:r>
              <a:rPr lang="en-US" sz="1700" b="1" dirty="0">
                <a:solidFill>
                  <a:srgbClr val="FF735D"/>
                </a:solidFill>
              </a:rPr>
              <a:t>Communicate, Collaborate and Coordinate!!</a:t>
            </a:r>
          </a:p>
        </p:txBody>
      </p:sp>
      <p:sp>
        <p:nvSpPr>
          <p:cNvPr id="3" name="Slide Number Placeholder 2">
            <a:extLst>
              <a:ext uri="{FF2B5EF4-FFF2-40B4-BE49-F238E27FC236}">
                <a16:creationId xmlns:a16="http://schemas.microsoft.com/office/drawing/2014/main" id="{78CFACDF-9E04-4412-89F5-EA362056D7F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dirty="0"/>
              <a:t>Summary</a:t>
            </a:r>
          </a:p>
        </p:txBody>
      </p:sp>
      <p:pic>
        <p:nvPicPr>
          <p:cNvPr id="12" name="Picture Placeholder 11">
            <a:extLst>
              <a:ext uri="{FF2B5EF4-FFF2-40B4-BE49-F238E27FC236}">
                <a16:creationId xmlns:a16="http://schemas.microsoft.com/office/drawing/2014/main" id="{495C7C6A-6EEF-CA43-A4A6-62CE9B02CD7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10" b="6210"/>
          <a:stretch>
            <a:fillRect/>
          </a:stretch>
        </p:blipFill>
        <p:spPr>
          <a:xfrm>
            <a:off x="5353050" y="0"/>
            <a:ext cx="6406950" cy="3714747"/>
          </a:xfrm>
        </p:spPr>
      </p:pic>
      <p:sp>
        <p:nvSpPr>
          <p:cNvPr id="2" name="Footer Placeholder 1">
            <a:extLst>
              <a:ext uri="{FF2B5EF4-FFF2-40B4-BE49-F238E27FC236}">
                <a16:creationId xmlns:a16="http://schemas.microsoft.com/office/drawing/2014/main" id="{ADCB71B4-2503-4953-8994-5A240876E23A}"/>
              </a:ext>
            </a:extLst>
          </p:cNvPr>
          <p:cNvSpPr>
            <a:spLocks noGrp="1"/>
          </p:cNvSpPr>
          <p:nvPr>
            <p:ph type="ftr" sz="quarter" idx="13"/>
          </p:nvPr>
        </p:nvSpPr>
        <p:spPr>
          <a:xfrm>
            <a:off x="432000" y="6365363"/>
            <a:ext cx="4786268"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dirty="0"/>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normAutofit fontScale="90000"/>
          </a:bodyPr>
          <a:lstStyle/>
          <a:p>
            <a:r>
              <a:rPr lang="en-US" dirty="0"/>
              <a:t>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rial" charset="0"/>
                <a:ea typeface="+mn-ea"/>
                <a:cs typeface="Arial" charset="0"/>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Arial" charset="0"/>
              <a:ea typeface="+mn-ea"/>
              <a:cs typeface="Arial" charset="0"/>
            </a:endParaRPr>
          </a:p>
        </p:txBody>
      </p:sp>
      <p:sp>
        <p:nvSpPr>
          <p:cNvPr id="3" name="Slide Number Placeholder 2">
            <a:extLst>
              <a:ext uri="{FF2B5EF4-FFF2-40B4-BE49-F238E27FC236}">
                <a16:creationId xmlns:a16="http://schemas.microsoft.com/office/drawing/2014/main" id="{C9702531-69FA-4EBC-AB65-E4D765FC88D3}"/>
              </a:ext>
            </a:extLst>
          </p:cNvPr>
          <p:cNvSpPr>
            <a:spLocks noGrp="1"/>
          </p:cNvSpPr>
          <p:nvPr>
            <p:ph type="sldNum" sz="quarter" idx="11"/>
          </p:nvPr>
        </p:nvSpPr>
        <p:spPr/>
        <p:txBody>
          <a:bodyPr/>
          <a:lstStyle/>
          <a:p>
            <a:pPr>
              <a:defRPr/>
            </a:pPr>
            <a:fld id="{11B520B1-6943-4489-92FF-75F2493CCD07}" type="slidenum">
              <a:rPr lang="en-US" smtClean="0"/>
              <a:pPr>
                <a:defRPr/>
              </a:pPr>
              <a:t>74</a:t>
            </a:fld>
            <a:endParaRPr lang="en-US"/>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838932" y="31958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4" name="Group 3">
            <a:extLst>
              <a:ext uri="{FF2B5EF4-FFF2-40B4-BE49-F238E27FC236}">
                <a16:creationId xmlns:a16="http://schemas.microsoft.com/office/drawing/2014/main" id="{A587C32F-66B5-944B-85D4-47A2E82FAC92}"/>
              </a:ext>
            </a:extLst>
          </p:cNvPr>
          <p:cNvGrpSpPr/>
          <p:nvPr/>
        </p:nvGrpSpPr>
        <p:grpSpPr>
          <a:xfrm>
            <a:off x="5320989" y="1809136"/>
            <a:ext cx="6438521" cy="3382979"/>
            <a:chOff x="5231928" y="1521379"/>
            <a:chExt cx="6438521" cy="3382979"/>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3032" y="2310953"/>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723685" y="1672389"/>
              <a:ext cx="2328073" cy="338554"/>
            </a:xfrm>
            <a:prstGeom prst="rect">
              <a:avLst/>
            </a:prstGeom>
          </p:spPr>
          <p:txBody>
            <a:bodyPr wrap="none">
              <a:spAutoFit/>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4"/>
                </a:rPr>
                <a:t>https://learn.fcmat.org/</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730383" y="2392154"/>
              <a:ext cx="4940066" cy="307777"/>
            </a:xfrm>
            <a:prstGeom prst="rect">
              <a:avLst/>
            </a:prstGeom>
          </p:spPr>
          <p:txBody>
            <a:bodyPr wrap="square">
              <a:spAutoFit/>
            </a:bodyPr>
            <a:lstStyle/>
            <a:p>
              <a:r>
                <a:rPr lang="en-US" sz="1400" dirty="0">
                  <a:hlinkClick r:id="rId6"/>
                </a:rPr>
                <a:t>https://www.youtube.com/c/CSISCALPADSTrainingChannel</a:t>
              </a:r>
              <a:endParaRPr lang="en-US" sz="1400" dirty="0"/>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591" y="3098843"/>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119781"/>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Arial" charset="0"/>
                  <a:hlinkClick r:id="rId9"/>
                </a:rPr>
                <a:t>https://documentation.calpads.org/Support/References</a:t>
              </a:r>
              <a:endParaRPr kumimoji="0" 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rotWithShape="1">
            <a:blip r:embed="rId10"/>
            <a:srcRect t="15009" b="13576"/>
            <a:stretch/>
          </p:blipFill>
          <p:spPr>
            <a:xfrm>
              <a:off x="5318018" y="1521379"/>
              <a:ext cx="1093173" cy="651428"/>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733210" y="3649580"/>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11"/>
                </a:rPr>
                <a:t>https://www.cde.ca.gov/ds/sp/cl/systemdocs.asp</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7" name="Picture 6" descr="A close up of a logo&#10;&#10;Description automatically generated">
              <a:extLst>
                <a:ext uri="{FF2B5EF4-FFF2-40B4-BE49-F238E27FC236}">
                  <a16:creationId xmlns:a16="http://schemas.microsoft.com/office/drawing/2014/main" id="{031C0AB6-FC12-4F72-9B80-9CE2448D6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1928" y="3638773"/>
              <a:ext cx="1538215" cy="334394"/>
            </a:xfrm>
            <a:prstGeom prst="rect">
              <a:avLst/>
            </a:prstGeom>
          </p:spPr>
        </p:pic>
        <p:pic>
          <p:nvPicPr>
            <p:cNvPr id="12" name="Picture 11" descr="A close up of a sign&#10;&#10;Description automatically generated">
              <a:extLst>
                <a:ext uri="{FF2B5EF4-FFF2-40B4-BE49-F238E27FC236}">
                  <a16:creationId xmlns:a16="http://schemas.microsoft.com/office/drawing/2014/main" id="{24B166D5-F62E-4EAF-97AA-3468FE9A63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34591" y="4255757"/>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319583"/>
              <a:ext cx="4887314"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Arial" charset="0"/>
                  <a:hlinkClick r:id="rId14"/>
                </a:rPr>
                <a:t>https://csis.fcmat.org/resources</a:t>
              </a: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grpSp>
      <p:sp>
        <p:nvSpPr>
          <p:cNvPr id="19" name="Text Placeholder 4">
            <a:extLst>
              <a:ext uri="{FF2B5EF4-FFF2-40B4-BE49-F238E27FC236}">
                <a16:creationId xmlns:a16="http://schemas.microsoft.com/office/drawing/2014/main" id="{2DDB8B47-0869-40B8-9391-5DA25374F5E5}"/>
              </a:ext>
            </a:extLst>
          </p:cNvPr>
          <p:cNvSpPr txBox="1">
            <a:spLocks/>
          </p:cNvSpPr>
          <p:nvPr/>
        </p:nvSpPr>
        <p:spPr>
          <a:xfrm>
            <a:off x="621560" y="1043821"/>
            <a:ext cx="3975100" cy="17446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Here are some important resources related to EOY reporting.</a:t>
            </a:r>
          </a:p>
        </p:txBody>
      </p:sp>
    </p:spTree>
    <p:extLst>
      <p:ext uri="{BB962C8B-B14F-4D97-AF65-F5344CB8AC3E}">
        <p14:creationId xmlns:p14="http://schemas.microsoft.com/office/powerpoint/2010/main" val="1992823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dirty="0">
                <a:hlinkClick r:id="rId3"/>
              </a:rPr>
              <a:t>https://csis.fcmat.org/ListServ</a:t>
            </a:r>
            <a:endParaRPr lang="en-US" sz="1600" dirty="0"/>
          </a:p>
          <a:p>
            <a:pPr algn="l"/>
            <a:r>
              <a:rPr lang="en-US" sz="1600" dirty="0">
                <a:hlinkClick r:id="rId4"/>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5"/>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hlinkClick r:id="rId6"/>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24" name="Picture Placeholder 26">
            <a:extLst>
              <a:ext uri="{FF2B5EF4-FFF2-40B4-BE49-F238E27FC236}">
                <a16:creationId xmlns:a16="http://schemas.microsoft.com/office/drawing/2014/main" id="{580483B1-963E-85B0-29BC-034CEC086E27}"/>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Lst>
          </a:blip>
          <a:srcRect t="539" b="539"/>
          <a:stretch>
            <a:fillRect/>
          </a:stretch>
        </p:blipFill>
        <p:spPr>
          <a:xfrm>
            <a:off x="432000" y="-1"/>
            <a:ext cx="5472000" cy="3714747"/>
          </a:xfrm>
          <a:prstGeom prst="rect">
            <a:avLst/>
          </a:prstGeom>
          <a:solidFill>
            <a:schemeClr val="tx1">
              <a:alpha val="70000"/>
            </a:schemeClr>
          </a:solidFill>
          <a:ln w="12700" cap="flat" cmpd="sng" algn="ctr">
            <a:noFill/>
            <a:prstDash val="solid"/>
            <a:miter lim="800000"/>
          </a:ln>
          <a:effectLst/>
        </p:spPr>
      </p:pic>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dirty="0"/>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rot="10800000">
            <a:off x="1536584" y="14979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dirty="0">
                <a:solidFill>
                  <a:schemeClr val="tx1">
                    <a:lumMod val="75000"/>
                    <a:lumOff val="25000"/>
                  </a:schemeClr>
                </a:solidFill>
              </a:rPr>
              <a:t> </a:t>
            </a: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lstStyle/>
          <a:p>
            <a:endParaRPr lang="en-US"/>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65004B2E-C8DE-44C3-8D21-B4CA5E2EB3A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pic>
        <p:nvPicPr>
          <p:cNvPr id="8" name="Picture 7" descr="A qr code with black squares&#10;&#10;Description automatically generated">
            <a:extLst>
              <a:ext uri="{FF2B5EF4-FFF2-40B4-BE49-F238E27FC236}">
                <a16:creationId xmlns:a16="http://schemas.microsoft.com/office/drawing/2014/main" id="{B24F3654-94F6-CF3D-2E52-75D6075EC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679" y="2019814"/>
            <a:ext cx="1919372" cy="1919372"/>
          </a:xfrm>
          <a:prstGeom prst="rect">
            <a:avLst/>
          </a:prstGeom>
        </p:spPr>
      </p:pic>
    </p:spTree>
    <p:extLst>
      <p:ext uri="{BB962C8B-B14F-4D97-AF65-F5344CB8AC3E}">
        <p14:creationId xmlns:p14="http://schemas.microsoft.com/office/powerpoint/2010/main" val="12730630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Placeholder 47">
            <a:extLst>
              <a:ext uri="{FF2B5EF4-FFF2-40B4-BE49-F238E27FC236}">
                <a16:creationId xmlns:a16="http://schemas.microsoft.com/office/drawing/2014/main" id="{AC966987-B293-404A-BBED-86957A0603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0" y="0"/>
            <a:ext cx="12192000"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dirty="0">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lstStyle/>
          <a:p>
            <a:r>
              <a:rPr lang="en-US" dirty="0"/>
              <a:t>CSIS Training</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+1 916 325 9210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csistraining@</a:t>
            </a:r>
            <a:r>
              <a:rPr lang="en-US" dirty="0"/>
              <a:t>fcmat.org</a:t>
            </a:r>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dirty="0">
                <a:ln>
                  <a:noFill/>
                </a:ln>
                <a:solidFill>
                  <a:srgbClr val="FCFCFC"/>
                </a:solidFill>
                <a:effectLst/>
                <a:uLnTx/>
                <a:uFillTx/>
                <a:latin typeface="Tahoma"/>
                <a:ea typeface="+mn-ea"/>
                <a:cs typeface="+mn-cs"/>
                <a:hlinkClick r:id="rId12"/>
              </a:rPr>
              <a:t>https://csis.fcmat.org/</a:t>
            </a:r>
            <a:endParaRPr kumimoji="0" lang="en-US" sz="14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10249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E64F53-19CD-4548-8EF2-A78FB350C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365363"/>
          </a:xfrm>
          <a:prstGeom prst="rect">
            <a:avLst/>
          </a:prstGeom>
        </p:spPr>
      </p:pic>
      <p:sp>
        <p:nvSpPr>
          <p:cNvPr id="6" name="Oval 5">
            <a:extLst>
              <a:ext uri="{FF2B5EF4-FFF2-40B4-BE49-F238E27FC236}">
                <a16:creationId xmlns:a16="http://schemas.microsoft.com/office/drawing/2014/main" id="{BE5C62E3-4639-5449-AFDD-DEDCBEC2A0F9}"/>
              </a:ext>
            </a:extLst>
          </p:cNvPr>
          <p:cNvSpPr/>
          <p:nvPr/>
        </p:nvSpPr>
        <p:spPr>
          <a:xfrm>
            <a:off x="-683666" y="902163"/>
            <a:ext cx="6265743" cy="6365353"/>
          </a:xfrm>
          <a:prstGeom prst="ellipse">
            <a:avLst/>
          </a:prstGeom>
          <a:solidFill>
            <a:schemeClr val="bg1">
              <a:lumMod val="9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0939B6BA-1A25-C040-9235-4C8F273C2D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DAE45D29-D164-48B0-A4A9-973EFB56248B}"/>
              </a:ext>
            </a:extLst>
          </p:cNvPr>
          <p:cNvSpPr>
            <a:spLocks noGrp="1"/>
          </p:cNvSpPr>
          <p:nvPr>
            <p:ph type="title"/>
          </p:nvPr>
        </p:nvSpPr>
        <p:spPr>
          <a:xfrm>
            <a:off x="0" y="1467517"/>
            <a:ext cx="4913585" cy="1342754"/>
          </a:xfrm>
        </p:spPr>
        <p:txBody>
          <a:bodyPr vert="horz" lIns="91440" tIns="45720" rIns="91440" bIns="45720" rtlCol="0" anchor="ctr">
            <a:normAutofit/>
          </a:bodyPr>
          <a:lstStyle/>
          <a:p>
            <a:pPr algn="ctr"/>
            <a:r>
              <a:rPr lang="en-US" sz="3600" dirty="0">
                <a:solidFill>
                  <a:schemeClr val="accent4"/>
                </a:solidFill>
              </a:rPr>
              <a:t>EOY 1- 4 Highlights</a:t>
            </a:r>
          </a:p>
        </p:txBody>
      </p:sp>
      <p:sp>
        <p:nvSpPr>
          <p:cNvPr id="3" name="Content Placeholder 2">
            <a:extLst>
              <a:ext uri="{FF2B5EF4-FFF2-40B4-BE49-F238E27FC236}">
                <a16:creationId xmlns:a16="http://schemas.microsoft.com/office/drawing/2014/main" id="{E17249B0-92BC-4725-9A4F-C87DBFB832EB}"/>
              </a:ext>
            </a:extLst>
          </p:cNvPr>
          <p:cNvSpPr>
            <a:spLocks noGrp="1"/>
          </p:cNvSpPr>
          <p:nvPr>
            <p:ph idx="1"/>
          </p:nvPr>
        </p:nvSpPr>
        <p:spPr>
          <a:xfrm>
            <a:off x="304200" y="2467653"/>
            <a:ext cx="4943631" cy="3782318"/>
          </a:xfrm>
        </p:spPr>
        <p:txBody>
          <a:bodyPr vert="horz" lIns="91440" tIns="45720" rIns="91440" bIns="45720" rtlCol="0" anchor="ctr">
            <a:normAutofit fontScale="62500" lnSpcReduction="20000"/>
          </a:bodyPr>
          <a:lstStyle/>
          <a:p>
            <a:pPr indent="-228600">
              <a:lnSpc>
                <a:spcPct val="90000"/>
              </a:lnSpc>
              <a:buFont typeface="Arial" panose="020B0604020202020204" pitchFamily="34" charset="0"/>
              <a:buChar char="•"/>
            </a:pPr>
            <a:r>
              <a:rPr lang="en-US" dirty="0">
                <a:solidFill>
                  <a:schemeClr val="tx1"/>
                </a:solidFill>
              </a:rPr>
              <a:t>Course Completion</a:t>
            </a:r>
          </a:p>
          <a:p>
            <a:pPr indent="-228600">
              <a:lnSpc>
                <a:spcPct val="90000"/>
              </a:lnSpc>
              <a:buFont typeface="Arial" panose="020B0604020202020204" pitchFamily="34" charset="0"/>
              <a:buChar char="•"/>
            </a:pPr>
            <a:r>
              <a:rPr lang="en-US" dirty="0">
                <a:solidFill>
                  <a:schemeClr val="tx1"/>
                </a:solidFill>
              </a:rPr>
              <a:t>CTE Participants and Completers</a:t>
            </a:r>
          </a:p>
          <a:p>
            <a:pPr indent="-228600">
              <a:lnSpc>
                <a:spcPct val="90000"/>
              </a:lnSpc>
              <a:buFont typeface="Arial" panose="020B0604020202020204" pitchFamily="34" charset="0"/>
              <a:buChar char="•"/>
            </a:pPr>
            <a:r>
              <a:rPr lang="en-US" dirty="0">
                <a:solidFill>
                  <a:schemeClr val="tx1"/>
                </a:solidFill>
              </a:rPr>
              <a:t>Work Based Learning</a:t>
            </a:r>
          </a:p>
          <a:p>
            <a:pPr indent="-228600">
              <a:lnSpc>
                <a:spcPct val="90000"/>
              </a:lnSpc>
              <a:buFont typeface="Arial" panose="020B0604020202020204" pitchFamily="34" charset="0"/>
              <a:buChar char="•"/>
            </a:pPr>
            <a:r>
              <a:rPr lang="en-US" dirty="0">
                <a:solidFill>
                  <a:schemeClr val="tx1"/>
                </a:solidFill>
              </a:rPr>
              <a:t>Program Participants</a:t>
            </a:r>
          </a:p>
          <a:p>
            <a:pPr indent="-228600">
              <a:lnSpc>
                <a:spcPct val="90000"/>
              </a:lnSpc>
              <a:buFont typeface="Arial" panose="020B0604020202020204" pitchFamily="34" charset="0"/>
              <a:buChar char="•"/>
            </a:pPr>
            <a:r>
              <a:rPr lang="en-US" dirty="0">
                <a:solidFill>
                  <a:schemeClr val="tx1"/>
                </a:solidFill>
              </a:rPr>
              <a:t>Student Incident, Restraints &amp; Seclusion</a:t>
            </a:r>
          </a:p>
          <a:p>
            <a:pPr indent="-228600">
              <a:lnSpc>
                <a:spcPct val="90000"/>
              </a:lnSpc>
              <a:buFont typeface="Arial" panose="020B0604020202020204" pitchFamily="34" charset="0"/>
              <a:buChar char="•"/>
            </a:pPr>
            <a:r>
              <a:rPr lang="en-US" dirty="0">
                <a:solidFill>
                  <a:schemeClr val="tx1"/>
                </a:solidFill>
              </a:rPr>
              <a:t>Student Absenteeism </a:t>
            </a:r>
          </a:p>
          <a:p>
            <a:pPr indent="-228600">
              <a:lnSpc>
                <a:spcPct val="90000"/>
              </a:lnSpc>
              <a:buFont typeface="Arial" panose="020B0604020202020204" pitchFamily="34" charset="0"/>
              <a:buChar char="•"/>
            </a:pPr>
            <a:r>
              <a:rPr lang="en-US" dirty="0">
                <a:solidFill>
                  <a:schemeClr val="tx1"/>
                </a:solidFill>
              </a:rPr>
              <a:t>Cumulative Enrollment </a:t>
            </a:r>
          </a:p>
          <a:p>
            <a:pPr indent="-228600">
              <a:lnSpc>
                <a:spcPct val="90000"/>
              </a:lnSpc>
              <a:buFont typeface="Arial" panose="020B0604020202020204" pitchFamily="34" charset="0"/>
              <a:buChar char="•"/>
            </a:pPr>
            <a:r>
              <a:rPr lang="en-US" dirty="0">
                <a:solidFill>
                  <a:schemeClr val="tx1"/>
                </a:solidFill>
              </a:rPr>
              <a:t>Homeless Counts</a:t>
            </a:r>
          </a:p>
          <a:p>
            <a:pPr indent="-228600">
              <a:lnSpc>
                <a:spcPct val="90000"/>
              </a:lnSpc>
              <a:buFont typeface="Arial" panose="020B0604020202020204" pitchFamily="34" charset="0"/>
              <a:buChar char="•"/>
            </a:pPr>
            <a:r>
              <a:rPr lang="en-US" dirty="0">
                <a:solidFill>
                  <a:schemeClr val="tx1"/>
                </a:solidFill>
              </a:rPr>
              <a:t>Reclassified Fluent English Proficient (RFEPs)</a:t>
            </a:r>
          </a:p>
          <a:p>
            <a:pPr indent="-228600">
              <a:lnSpc>
                <a:spcPct val="90000"/>
              </a:lnSpc>
              <a:buFont typeface="Arial" panose="020B0604020202020204" pitchFamily="34" charset="0"/>
              <a:buChar char="•"/>
            </a:pPr>
            <a:r>
              <a:rPr lang="en-US" dirty="0">
                <a:solidFill>
                  <a:schemeClr val="tx1"/>
                </a:solidFill>
              </a:rPr>
              <a:t>Graduate and Completer Counts</a:t>
            </a:r>
          </a:p>
          <a:p>
            <a:pPr indent="-228600">
              <a:lnSpc>
                <a:spcPct val="90000"/>
              </a:lnSpc>
              <a:buFont typeface="Arial" panose="020B0604020202020204" pitchFamily="34" charset="0"/>
              <a:buChar char="•"/>
            </a:pPr>
            <a:r>
              <a:rPr lang="en-US" dirty="0">
                <a:solidFill>
                  <a:schemeClr val="tx1"/>
                </a:solidFill>
              </a:rPr>
              <a:t>Special Education</a:t>
            </a:r>
          </a:p>
          <a:p>
            <a:pPr indent="-228600">
              <a:lnSpc>
                <a:spcPct val="90000"/>
              </a:lnSpc>
              <a:buFont typeface="Arial" panose="020B0604020202020204" pitchFamily="34" charset="0"/>
              <a:buChar char="•"/>
            </a:pPr>
            <a:r>
              <a:rPr lang="en-US" dirty="0">
                <a:solidFill>
                  <a:schemeClr val="tx1"/>
                </a:solidFill>
              </a:rPr>
              <a:t>SWD Postsecondary Status</a:t>
            </a:r>
          </a:p>
        </p:txBody>
      </p:sp>
      <p:sp>
        <p:nvSpPr>
          <p:cNvPr id="4" name="Footer Placeholder 3">
            <a:extLst>
              <a:ext uri="{FF2B5EF4-FFF2-40B4-BE49-F238E27FC236}">
                <a16:creationId xmlns:a16="http://schemas.microsoft.com/office/drawing/2014/main" id="{EB9B375E-928E-C24D-9DAC-0F43FEF697D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 Advanced Reporting and Certification v1.1 May 1, 2024</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66901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07EB-D8F9-46F8-8146-7BAE5BD1902B}"/>
              </a:ext>
            </a:extLst>
          </p:cNvPr>
          <p:cNvSpPr>
            <a:spLocks noGrp="1"/>
          </p:cNvSpPr>
          <p:nvPr>
            <p:ph type="title"/>
          </p:nvPr>
        </p:nvSpPr>
        <p:spPr>
          <a:xfrm>
            <a:off x="426000" y="253800"/>
            <a:ext cx="11340000" cy="432000"/>
          </a:xfrm>
        </p:spPr>
        <p:txBody>
          <a:bodyPr/>
          <a:lstStyle/>
          <a:p>
            <a:r>
              <a:rPr lang="en-US" dirty="0"/>
              <a:t>EOY Data Collections</a:t>
            </a:r>
          </a:p>
        </p:txBody>
      </p:sp>
      <p:sp>
        <p:nvSpPr>
          <p:cNvPr id="4" name="Footer Placeholder 3">
            <a:extLst>
              <a:ext uri="{FF2B5EF4-FFF2-40B4-BE49-F238E27FC236}">
                <a16:creationId xmlns:a16="http://schemas.microsoft.com/office/drawing/2014/main" id="{1D7215C2-0791-4D51-9659-855D60AE24E1}"/>
              </a:ext>
            </a:extLst>
          </p:cNvPr>
          <p:cNvSpPr>
            <a:spLocks noGrp="1"/>
          </p:cNvSpPr>
          <p:nvPr>
            <p:ph type="ftr" sz="quarter" idx="10"/>
          </p:nvPr>
        </p:nvSpPr>
        <p:spPr/>
        <p:txBody>
          <a:bodyPr/>
          <a:lstStyle/>
          <a:p>
            <a:pPr>
              <a:defRPr/>
            </a:pPr>
            <a:r>
              <a:rPr lang="en-US"/>
              <a:t>EOY - Advanced Reporting and Certification v1.1 May 1, 2024</a:t>
            </a:r>
          </a:p>
        </p:txBody>
      </p:sp>
      <p:sp>
        <p:nvSpPr>
          <p:cNvPr id="3" name="Slide Number Placeholder 2">
            <a:extLst>
              <a:ext uri="{FF2B5EF4-FFF2-40B4-BE49-F238E27FC236}">
                <a16:creationId xmlns:a16="http://schemas.microsoft.com/office/drawing/2014/main" id="{2FBC0C93-9CBD-4E52-AF93-0F3907BE416E}"/>
              </a:ext>
            </a:extLst>
          </p:cNvPr>
          <p:cNvSpPr>
            <a:spLocks noGrp="1"/>
          </p:cNvSpPr>
          <p:nvPr>
            <p:ph type="sldNum" sz="quarter" idx="11"/>
          </p:nvPr>
        </p:nvSpPr>
        <p:spPr/>
        <p:txBody>
          <a:bodyPr/>
          <a:lstStyle/>
          <a:p>
            <a:fld id="{4B73C415-D670-4716-A5EC-CC4D52CA2BAC}" type="slidenum">
              <a:rPr lang="en-US" noProof="0" smtClean="0"/>
              <a:pPr/>
              <a:t>9</a:t>
            </a:fld>
            <a:endParaRPr lang="en-US" noProof="0" dirty="0"/>
          </a:p>
        </p:txBody>
      </p:sp>
      <p:graphicFrame>
        <p:nvGraphicFramePr>
          <p:cNvPr id="9" name="Content Placeholder 7">
            <a:extLst>
              <a:ext uri="{FF2B5EF4-FFF2-40B4-BE49-F238E27FC236}">
                <a16:creationId xmlns:a16="http://schemas.microsoft.com/office/drawing/2014/main" id="{8DB39F4A-E238-48EC-BF33-9F2C18DDC3C8}"/>
              </a:ext>
            </a:extLst>
          </p:cNvPr>
          <p:cNvGraphicFramePr>
            <a:graphicFrameLocks noGrp="1"/>
          </p:cNvGraphicFramePr>
          <p:nvPr>
            <p:ph idx="4294967295"/>
            <p:extLst>
              <p:ext uri="{D42A27DB-BD31-4B8C-83A1-F6EECF244321}">
                <p14:modId xmlns:p14="http://schemas.microsoft.com/office/powerpoint/2010/main" val="1938476779"/>
              </p:ext>
            </p:extLst>
          </p:nvPr>
        </p:nvGraphicFramePr>
        <p:xfrm>
          <a:off x="426000" y="972881"/>
          <a:ext cx="11340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07767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ags/tag2.xml><?xml version="1.0" encoding="utf-8"?>
<p:tagLst xmlns:a="http://schemas.openxmlformats.org/drawingml/2006/main" xmlns:r="http://schemas.openxmlformats.org/officeDocument/2006/relationships" xmlns:p="http://schemas.openxmlformats.org/presentationml/2006/main">
  <p:tag name="TIMING" val="|4.4"/>
</p:tagLst>
</file>

<file path=ppt/tags/tag3.xml><?xml version="1.0" encoding="utf-8"?>
<p:tagLst xmlns:a="http://schemas.openxmlformats.org/drawingml/2006/main" xmlns:r="http://schemas.openxmlformats.org/officeDocument/2006/relationships" xmlns:p="http://schemas.openxmlformats.org/presentationml/2006/main">
  <p:tag name="TIMING" val="|4.4"/>
</p:tagLst>
</file>

<file path=ppt/tags/tag4.xml><?xml version="1.0" encoding="utf-8"?>
<p:tagLst xmlns:a="http://schemas.openxmlformats.org/drawingml/2006/main" xmlns:r="http://schemas.openxmlformats.org/officeDocument/2006/relationships" xmlns:p="http://schemas.openxmlformats.org/presentationml/2006/main">
  <p:tag name="TIMING" val="|4.4"/>
</p:tagLst>
</file>

<file path=ppt/theme/theme1.xml><?xml version="1.0" encoding="utf-8"?>
<a:theme xmlns:a="http://schemas.openxmlformats.org/drawingml/2006/main" name="1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3.xml><?xml version="1.0" encoding="utf-8"?>
<a:theme xmlns:a="http://schemas.openxmlformats.org/drawingml/2006/main" name="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4.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6.xml><?xml version="1.0" encoding="utf-8"?>
<a:theme xmlns:a="http://schemas.openxmlformats.org/drawingml/2006/main" name="4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BE157F-4C13-8048-8E32-FD9855A27C5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f3e63f8852460bc88314ebeb7b636125">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5535b41d112710ce7ebd42e200115b07"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This presentation provides an overview of all EOY (1-4) submissions. This session is geared towards experienced CALPADS users who already understand the EOY submission process. The presentation will focus on what has changed and review the most frequent support topics.</DocShortBody>
    <DocBody xmlns="186db01c-c4a5-44d8-a310-3ab2db9d5f5c">This presentation provides an overview of all four EOY (1-4) submissions along with the changes for the current academic year.  The session will also cover how to resolve common problems as well as a brief review of the certification process and most common problems.
Topics include:
EOY 1 - 4 Overview
EOY Changes
EOY Common Problems
EOY Certification Review</DocBody>
    <DocTitle xmlns="186db01c-c4a5-44d8-a310-3ab2db9d5f5c">EOY Advanced Reporting &amp; Certification PowerPoint Presentation with Notes v1.1</DocTitle>
    <ReportPeriod xmlns="186db01c-c4a5-44d8-a310-3ab2db9d5f5c">EOY</ReportPeriod>
    <_dlc_DocId xmlns="88c68383-87e6-47d9-bddd-bf3f846e2f30">V2FRC72ACC37-661584439-320</_dlc_DocId>
    <_dlc_DocIdUrl xmlns="88c68383-87e6-47d9-bddd-bf3f846e2f30">
      <Url>https://fcmat2.sharepoint.com/sites/intranet/_layouts/15/DocIdRedir.aspx?ID=V2FRC72ACC37-661584439-320</Url>
      <Description>V2FRC72ACC37-661584439-320</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FD1772F-DFD7-49C7-B22E-30E152760540}"/>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C9C0BFDF-D948-4F4A-854E-477525F57792}">
  <ds:schemaRefs>
    <ds:schemaRef ds:uri="43b4253e-c274-4962-85a2-d8f7662acfe4"/>
    <ds:schemaRef ds:uri="http://schemas.microsoft.com/office/2006/metadata/properties"/>
    <ds:schemaRef ds:uri="http://www.w3.org/XML/1998/namespace"/>
    <ds:schemaRef ds:uri="http://schemas.microsoft.com/office/2006/documentManagement/types"/>
    <ds:schemaRef ds:uri="http://purl.org/dc/terms/"/>
    <ds:schemaRef ds:uri="http://schemas.microsoft.com/office/infopath/2007/PartnerControls"/>
    <ds:schemaRef ds:uri="http://purl.org/dc/elements/1.1/"/>
    <ds:schemaRef ds:uri="http://schemas.openxmlformats.org/package/2006/metadata/core-properties"/>
    <ds:schemaRef ds:uri="b92034fb-4666-4cb2-aacd-159b1af3bd6a"/>
    <ds:schemaRef ds:uri="http://purl.org/dc/dcmitype/"/>
  </ds:schemaRefs>
</ds:datastoreItem>
</file>

<file path=customXml/itemProps4.xml><?xml version="1.0" encoding="utf-8"?>
<ds:datastoreItem xmlns:ds="http://schemas.openxmlformats.org/officeDocument/2006/customXml" ds:itemID="{4D649091-B4B9-4C1D-901F-539FE41159BA}"/>
</file>

<file path=docProps/app.xml><?xml version="1.0" encoding="utf-8"?>
<Properties xmlns="http://schemas.openxmlformats.org/officeDocument/2006/extended-properties" xmlns:vt="http://schemas.openxmlformats.org/officeDocument/2006/docPropsVTypes">
  <Template>Office Theme</Template>
  <TotalTime>0</TotalTime>
  <Words>10825</Words>
  <Application>Microsoft Macintosh PowerPoint</Application>
  <PresentationFormat>Widescreen</PresentationFormat>
  <Paragraphs>1394</Paragraphs>
  <Slides>77</Slides>
  <Notes>76</Notes>
  <HiddenSlides>37</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77</vt:i4>
      </vt:variant>
    </vt:vector>
  </HeadingPairs>
  <TitlesOfParts>
    <vt:vector size="96" baseType="lpstr">
      <vt:lpstr>Aptos</vt:lpstr>
      <vt:lpstr>Arial</vt:lpstr>
      <vt:lpstr>Arial Black</vt:lpstr>
      <vt:lpstr>Calibri</vt:lpstr>
      <vt:lpstr>Courier New</vt:lpstr>
      <vt:lpstr>Helvetica</vt:lpstr>
      <vt:lpstr>Poppins</vt:lpstr>
      <vt:lpstr>Segoe UI VSS (Regular)</vt:lpstr>
      <vt:lpstr>Symbol</vt:lpstr>
      <vt:lpstr>Tahoma</vt:lpstr>
      <vt:lpstr>Times</vt:lpstr>
      <vt:lpstr>Times New Roman</vt:lpstr>
      <vt:lpstr>Wingdings</vt:lpstr>
      <vt:lpstr>1_Office Theme</vt:lpstr>
      <vt:lpstr>CALPADS-PowerPoint-Template</vt:lpstr>
      <vt:lpstr>2_Office Theme</vt:lpstr>
      <vt:lpstr>3_Office Theme</vt:lpstr>
      <vt:lpstr>1_CALPADS-PowerPoint-Template</vt:lpstr>
      <vt:lpstr>4_Office Theme</vt:lpstr>
      <vt:lpstr>EOY 1- 4  Advanced Reporting and Certification</vt:lpstr>
      <vt:lpstr>CALPADS Training Road Map</vt:lpstr>
      <vt:lpstr>Target Audience</vt:lpstr>
      <vt:lpstr>Objective</vt:lpstr>
      <vt:lpstr>Agenda</vt:lpstr>
      <vt:lpstr>Key Dates</vt:lpstr>
      <vt:lpstr> EOY Preparation</vt:lpstr>
      <vt:lpstr>EOY 1- 4 Highlights</vt:lpstr>
      <vt:lpstr>EOY Data Collections</vt:lpstr>
      <vt:lpstr>PowerPoint Presentation</vt:lpstr>
      <vt:lpstr>Data Collected for EOY 2</vt:lpstr>
      <vt:lpstr>Title 1 Reporting Reminders</vt:lpstr>
      <vt:lpstr>EOY 2 Reports Program Participation</vt:lpstr>
      <vt:lpstr>EOY 3 – All LEAs</vt:lpstr>
      <vt:lpstr>Data Collected for EOY 3</vt:lpstr>
      <vt:lpstr>Reportable Incidents</vt:lpstr>
      <vt:lpstr>NPS Reporting Expectations </vt:lpstr>
      <vt:lpstr>EOY 3 Reports</vt:lpstr>
      <vt:lpstr>EOY 4 – All LEAs </vt:lpstr>
      <vt:lpstr>Data Collected for EOY 4</vt:lpstr>
      <vt:lpstr>EOY 4 Reports Students with disabilities</vt:lpstr>
      <vt:lpstr> EOY 1 – For Grades 7-12 </vt:lpstr>
      <vt:lpstr>Data Collected for EOY 1</vt:lpstr>
      <vt:lpstr>WBLR Data Collected</vt:lpstr>
      <vt:lpstr>EOY 1 Reports Course Completion CTE Work Based Learning</vt:lpstr>
      <vt:lpstr>EOY Checklist</vt:lpstr>
      <vt:lpstr>EOY 1 – What are the data used for?</vt:lpstr>
      <vt:lpstr>EOY 1 – Checklist</vt:lpstr>
      <vt:lpstr>PowerPoint Presentation</vt:lpstr>
      <vt:lpstr>EOY 1 - Reviewing College Credit Courses</vt:lpstr>
      <vt:lpstr>EOY 1 - Reviewing CTE Data</vt:lpstr>
      <vt:lpstr>EOY 3 – What are the data used for?</vt:lpstr>
      <vt:lpstr>EOY 3 – What are the data used for?</vt:lpstr>
      <vt:lpstr>EOY 3 Checklist – Cumulative Enrollment</vt:lpstr>
      <vt:lpstr>EOY 3 Checklist – Incidents</vt:lpstr>
      <vt:lpstr>EOY 3 Checklist – Incidents</vt:lpstr>
      <vt:lpstr>EOY 3 - Incident Data Tips</vt:lpstr>
      <vt:lpstr>Revised Student Absence Summary (STAS) File (2)</vt:lpstr>
      <vt:lpstr>EOY 3 Checklist – Chronic Absenteeism</vt:lpstr>
      <vt:lpstr>EOY 3 Checklist – Homeless and RFEP Students and Graduates and Completers</vt:lpstr>
      <vt:lpstr>EOY 4 – What are the data used for?</vt:lpstr>
      <vt:lpstr>EOY 4 Checklist</vt:lpstr>
      <vt:lpstr>Submit Postsecondary Follow-up Results </vt:lpstr>
      <vt:lpstr>Identify Students Completing Work-Based Learning Programs</vt:lpstr>
      <vt:lpstr>How do I verify the DSEA information in CALPADS?</vt:lpstr>
      <vt:lpstr>Review the CALPADS DSEA Accountability Extract</vt:lpstr>
      <vt:lpstr>CHANGES</vt:lpstr>
      <vt:lpstr>2023-24 – EOY Document Changes</vt:lpstr>
      <vt:lpstr>2023-24 – EOY Document Changes</vt:lpstr>
      <vt:lpstr>2023-24 – EOY Validation Error Changes</vt:lpstr>
      <vt:lpstr>2023-24 – EOY Certification Error Changes</vt:lpstr>
      <vt:lpstr>2023-24 – EOY DD/CDD Error Changes</vt:lpstr>
      <vt:lpstr>2023-24 – EOY Extract Changes</vt:lpstr>
      <vt:lpstr>2023-24 – EOY Extract Changes</vt:lpstr>
      <vt:lpstr>2023-24 – EOY Reports Changes</vt:lpstr>
      <vt:lpstr>2023-24 – EOY Reports Changes</vt:lpstr>
      <vt:lpstr>2023-24 – EOY Reports Changes</vt:lpstr>
      <vt:lpstr>Certification Process Reminder</vt:lpstr>
      <vt:lpstr>PowerPoint Presentation</vt:lpstr>
      <vt:lpstr>EOY Common Problems </vt:lpstr>
      <vt:lpstr>EOY Common Problems </vt:lpstr>
      <vt:lpstr>EOY Common Problems </vt:lpstr>
      <vt:lpstr>EOY Common Problems </vt:lpstr>
      <vt:lpstr>Wrap Up</vt:lpstr>
      <vt:lpstr>PowerPoint Presentation</vt:lpstr>
      <vt:lpstr>Strategies</vt:lpstr>
      <vt:lpstr>EOY Considerations</vt:lpstr>
      <vt:lpstr>EOY  Planning</vt:lpstr>
      <vt:lpstr>Strategize</vt:lpstr>
      <vt:lpstr>Strategize</vt:lpstr>
      <vt:lpstr>Cohort Readiness &amp; Considerations</vt:lpstr>
      <vt:lpstr>Impact of not certifying</vt:lpstr>
      <vt:lpstr>Summary</vt:lpstr>
      <vt:lpstr>Resources</vt:lpstr>
      <vt:lpstr>Support</vt:lpstr>
      <vt:lpstr>Feedback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EOY Advanced Reporting &amp; Certification PowerPoint Presentation with Notes v1.1</dc:title>
  <dc:creator/>
  <cp:lastModifiedBy/>
  <cp:revision>1</cp:revision>
  <cp:lastPrinted>2020-01-31T00:07:05Z</cp:lastPrinted>
  <dcterms:created xsi:type="dcterms:W3CDTF">2020-02-26T17:06:18Z</dcterms:created>
  <dcterms:modified xsi:type="dcterms:W3CDTF">2024-05-01T23:27:00Z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35277f87-a0fe-41d9-8a6a-402b27008a96</vt:lpwstr>
  </property>
  <property fmtid="{D5CDD505-2E9C-101B-9397-08002B2CF9AE}" pid="4" name="MediaServiceImageTags">
    <vt:lpwstr/>
  </property>
</Properties>
</file>