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285" r:id="rId4"/>
    <p:sldMasterId id="2147484318" r:id="rId5"/>
    <p:sldMasterId id="2147483648" r:id="rId6"/>
    <p:sldMasterId id="2147483682" r:id="rId7"/>
    <p:sldMasterId id="2147483730" r:id="rId8"/>
    <p:sldMasterId id="2147483918" r:id="rId9"/>
    <p:sldMasterId id="2147484154" r:id="rId10"/>
    <p:sldMasterId id="2147484186" r:id="rId11"/>
    <p:sldMasterId id="2147484218" r:id="rId12"/>
    <p:sldMasterId id="2147484255" r:id="rId13"/>
    <p:sldMasterId id="2147484348" r:id="rId14"/>
  </p:sldMasterIdLst>
  <p:notesMasterIdLst>
    <p:notesMasterId r:id="rId85"/>
  </p:notesMasterIdLst>
  <p:handoutMasterIdLst>
    <p:handoutMasterId r:id="rId86"/>
  </p:handoutMasterIdLst>
  <p:sldIdLst>
    <p:sldId id="282" r:id="rId15"/>
    <p:sldId id="4463" r:id="rId16"/>
    <p:sldId id="257" r:id="rId17"/>
    <p:sldId id="2464" r:id="rId18"/>
    <p:sldId id="262" r:id="rId19"/>
    <p:sldId id="853" r:id="rId20"/>
    <p:sldId id="1842" r:id="rId21"/>
    <p:sldId id="2374" r:id="rId22"/>
    <p:sldId id="4521" r:id="rId23"/>
    <p:sldId id="2893" r:id="rId24"/>
    <p:sldId id="4488" r:id="rId25"/>
    <p:sldId id="4453" r:id="rId26"/>
    <p:sldId id="4492" r:id="rId27"/>
    <p:sldId id="4503" r:id="rId28"/>
    <p:sldId id="2376" r:id="rId29"/>
    <p:sldId id="4499" r:id="rId30"/>
    <p:sldId id="4495" r:id="rId31"/>
    <p:sldId id="4496" r:id="rId32"/>
    <p:sldId id="4497" r:id="rId33"/>
    <p:sldId id="4498" r:id="rId34"/>
    <p:sldId id="4489" r:id="rId35"/>
    <p:sldId id="3011" r:id="rId36"/>
    <p:sldId id="2378" r:id="rId37"/>
    <p:sldId id="3010" r:id="rId38"/>
    <p:sldId id="3009" r:id="rId39"/>
    <p:sldId id="3008" r:id="rId40"/>
    <p:sldId id="4526" r:id="rId41"/>
    <p:sldId id="2997" r:id="rId42"/>
    <p:sldId id="3007" r:id="rId43"/>
    <p:sldId id="4465" r:id="rId44"/>
    <p:sldId id="4515" r:id="rId45"/>
    <p:sldId id="2385" r:id="rId46"/>
    <p:sldId id="4466" r:id="rId47"/>
    <p:sldId id="4467" r:id="rId48"/>
    <p:sldId id="4517" r:id="rId49"/>
    <p:sldId id="4490" r:id="rId50"/>
    <p:sldId id="418" r:id="rId51"/>
    <p:sldId id="4487" r:id="rId52"/>
    <p:sldId id="2387" r:id="rId53"/>
    <p:sldId id="2356" r:id="rId54"/>
    <p:sldId id="1191" r:id="rId55"/>
    <p:sldId id="1846" r:id="rId56"/>
    <p:sldId id="1708" r:id="rId57"/>
    <p:sldId id="4518" r:id="rId58"/>
    <p:sldId id="4519" r:id="rId59"/>
    <p:sldId id="4522" r:id="rId60"/>
    <p:sldId id="4523" r:id="rId61"/>
    <p:sldId id="4524" r:id="rId62"/>
    <p:sldId id="4449" r:id="rId63"/>
    <p:sldId id="1847" r:id="rId64"/>
    <p:sldId id="1715" r:id="rId65"/>
    <p:sldId id="1647" r:id="rId66"/>
    <p:sldId id="2423" r:id="rId67"/>
    <p:sldId id="4516" r:id="rId68"/>
    <p:sldId id="4506" r:id="rId69"/>
    <p:sldId id="4508" r:id="rId70"/>
    <p:sldId id="4512" r:id="rId71"/>
    <p:sldId id="4513" r:id="rId72"/>
    <p:sldId id="2341" r:id="rId73"/>
    <p:sldId id="2342" r:id="rId74"/>
    <p:sldId id="2253" r:id="rId75"/>
    <p:sldId id="277" r:id="rId76"/>
    <p:sldId id="2338" r:id="rId77"/>
    <p:sldId id="3002" r:id="rId78"/>
    <p:sldId id="4514" r:id="rId79"/>
    <p:sldId id="2238" r:id="rId80"/>
    <p:sldId id="4525" r:id="rId81"/>
    <p:sldId id="288" r:id="rId82"/>
    <p:sldId id="279" r:id="rId83"/>
    <p:sldId id="278"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7D91D85-84E7-43EE-B8E7-7FD6B7C9F0D1}">
          <p14:sldIdLst>
            <p14:sldId id="282"/>
            <p14:sldId id="4463"/>
            <p14:sldId id="257"/>
            <p14:sldId id="2464"/>
            <p14:sldId id="262"/>
            <p14:sldId id="853"/>
            <p14:sldId id="1842"/>
            <p14:sldId id="2374"/>
            <p14:sldId id="4521"/>
            <p14:sldId id="2893"/>
            <p14:sldId id="4488"/>
            <p14:sldId id="4453"/>
            <p14:sldId id="4492"/>
            <p14:sldId id="4503"/>
            <p14:sldId id="2376"/>
            <p14:sldId id="4499"/>
            <p14:sldId id="4495"/>
            <p14:sldId id="4496"/>
            <p14:sldId id="4497"/>
            <p14:sldId id="4498"/>
            <p14:sldId id="4489"/>
            <p14:sldId id="3011"/>
            <p14:sldId id="2378"/>
            <p14:sldId id="3010"/>
            <p14:sldId id="3009"/>
            <p14:sldId id="3008"/>
            <p14:sldId id="4526"/>
            <p14:sldId id="2997"/>
            <p14:sldId id="3007"/>
            <p14:sldId id="4465"/>
            <p14:sldId id="4515"/>
            <p14:sldId id="2385"/>
            <p14:sldId id="4466"/>
            <p14:sldId id="4467"/>
            <p14:sldId id="4517"/>
            <p14:sldId id="4490"/>
            <p14:sldId id="418"/>
            <p14:sldId id="4487"/>
            <p14:sldId id="2387"/>
            <p14:sldId id="2356"/>
            <p14:sldId id="1191"/>
            <p14:sldId id="1846"/>
            <p14:sldId id="1708"/>
            <p14:sldId id="4518"/>
            <p14:sldId id="4519"/>
            <p14:sldId id="4522"/>
            <p14:sldId id="4523"/>
            <p14:sldId id="4524"/>
            <p14:sldId id="4449"/>
            <p14:sldId id="1847"/>
            <p14:sldId id="1715"/>
            <p14:sldId id="1647"/>
            <p14:sldId id="2423"/>
            <p14:sldId id="4516"/>
            <p14:sldId id="4506"/>
            <p14:sldId id="4508"/>
            <p14:sldId id="4512"/>
            <p14:sldId id="4513"/>
            <p14:sldId id="2341"/>
            <p14:sldId id="2342"/>
            <p14:sldId id="2253"/>
            <p14:sldId id="277"/>
            <p14:sldId id="2338"/>
            <p14:sldId id="3002"/>
            <p14:sldId id="4514"/>
            <p14:sldId id="2238"/>
            <p14:sldId id="4525"/>
            <p14:sldId id="288"/>
            <p14:sldId id="279"/>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FAD"/>
    <a:srgbClr val="000000"/>
    <a:srgbClr val="FFFFFF"/>
    <a:srgbClr val="BBBFDE"/>
    <a:srgbClr val="33CCCC"/>
    <a:srgbClr val="6699FF"/>
    <a:srgbClr val="F8F1F3"/>
    <a:srgbClr val="FCFCFC"/>
    <a:srgbClr val="FF735C"/>
    <a:srgbClr val="F5F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DD7E5-CC1A-4077-9176-1E173486DDDE}" v="6" dt="2024-05-09T00:29:18.769"/>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7" autoAdjust="0"/>
    <p:restoredTop sz="84735" autoAdjust="0"/>
  </p:normalViewPr>
  <p:slideViewPr>
    <p:cSldViewPr snapToGrid="0">
      <p:cViewPr varScale="1">
        <p:scale>
          <a:sx n="70" d="100"/>
          <a:sy n="70" d="100"/>
        </p:scale>
        <p:origin x="1128" y="48"/>
      </p:cViewPr>
      <p:guideLst/>
    </p:cSldViewPr>
  </p:slideViewPr>
  <p:outlineViewPr>
    <p:cViewPr>
      <p:scale>
        <a:sx n="33" d="100"/>
        <a:sy n="33" d="100"/>
      </p:scale>
      <p:origin x="0" y="-1230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handoutMaster" Target="handoutMasters/handoutMaster1.xml"/><Relationship Id="rId9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commentAuthors" Target="commentAuthor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1486661" cy="1024723"/>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550960" y="1050654"/>
          <a:ext cx="384740" cy="46112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sz="1000" b="0">
            <a:solidFill>
              <a:srgbClr val="FCFCFC"/>
            </a:solidFill>
            <a:latin typeface="Tahoma"/>
            <a:ea typeface="+mn-ea"/>
            <a:cs typeface="+mn-cs"/>
          </a:endParaRPr>
        </a:p>
      </dgm:t>
    </dgm:pt>
    <dgm:pt modelId="{618AB715-26CB-42F6-A400-AEBCED27021F}">
      <dgm:prSet phldrT="[Text]" custT="1"/>
      <dgm:spPr>
        <a:xfrm>
          <a:off x="0" y="1537710"/>
          <a:ext cx="1486661" cy="102472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7, 2024</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26, 2024</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16, 2024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12, 2024</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3799B5-32CB-4392-BE04-10D3080FF07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6671B646-1622-4EF8-B218-0314B6631569}">
      <dgm:prSet/>
      <dgm:spPr/>
      <dgm:t>
        <a:bodyPr/>
        <a:lstStyle/>
        <a:p>
          <a:r>
            <a:rPr lang="en-US"/>
            <a:t>EOY 4 Reports</a:t>
          </a:r>
          <a:endParaRPr lang="en-US" dirty="0"/>
        </a:p>
      </dgm:t>
    </dgm:pt>
    <dgm:pt modelId="{F61A3C87-F83B-4942-8107-266C6A066232}" type="parTrans" cxnId="{54188B5B-A1F4-45E4-9C0A-F5CECA1D28E7}">
      <dgm:prSet/>
      <dgm:spPr/>
      <dgm:t>
        <a:bodyPr/>
        <a:lstStyle/>
        <a:p>
          <a:endParaRPr lang="en-US"/>
        </a:p>
      </dgm:t>
    </dgm:pt>
    <dgm:pt modelId="{EF2604CA-2324-485A-9636-8EBC2FD3DB50}" type="sibTrans" cxnId="{54188B5B-A1F4-45E4-9C0A-F5CECA1D28E7}">
      <dgm:prSet/>
      <dgm:spPr/>
      <dgm:t>
        <a:bodyPr/>
        <a:lstStyle/>
        <a:p>
          <a:endParaRPr lang="en-US"/>
        </a:p>
      </dgm:t>
    </dgm:pt>
    <dgm:pt modelId="{71DDB240-0289-4355-86A7-EF3E3C1A310F}">
      <dgm:prSet/>
      <dgm:spPr/>
      <dgm:t>
        <a:bodyPr/>
        <a:lstStyle/>
        <a:p>
          <a:r>
            <a:rPr lang="en-US" dirty="0"/>
            <a:t>Data Collection Certifier</a:t>
          </a:r>
        </a:p>
      </dgm:t>
    </dgm:pt>
    <dgm:pt modelId="{1F7CDD70-6593-4645-91C5-E67FAFAFA272}" type="parTrans" cxnId="{9F4591BE-60FC-4B92-9478-5B9DFF91D311}">
      <dgm:prSet/>
      <dgm:spPr/>
      <dgm:t>
        <a:bodyPr/>
        <a:lstStyle/>
        <a:p>
          <a:endParaRPr lang="en-US"/>
        </a:p>
      </dgm:t>
    </dgm:pt>
    <dgm:pt modelId="{19487726-B57D-4DE0-ABCF-694145B5A201}" type="sibTrans" cxnId="{9F4591BE-60FC-4B92-9478-5B9DFF91D311}">
      <dgm:prSet/>
      <dgm:spPr/>
      <dgm:t>
        <a:bodyPr/>
        <a:lstStyle/>
        <a:p>
          <a:endParaRPr lang="en-US"/>
        </a:p>
      </dgm:t>
    </dgm:pt>
    <dgm:pt modelId="{A2510AA2-2DE5-46F0-BECA-E3CCEE8887B7}">
      <dgm:prSet/>
      <dgm:spPr/>
      <dgm:t>
        <a:bodyPr/>
        <a:lstStyle/>
        <a:p>
          <a:r>
            <a:rPr lang="en-US" dirty="0"/>
            <a:t>SENR </a:t>
          </a:r>
        </a:p>
      </dgm:t>
    </dgm:pt>
    <dgm:pt modelId="{E6964347-8842-4345-964D-96BC9C610696}" type="parTrans" cxnId="{72029D20-7F15-44A4-9CC6-F2D73A95ABF2}">
      <dgm:prSet/>
      <dgm:spPr/>
      <dgm:t>
        <a:bodyPr/>
        <a:lstStyle/>
        <a:p>
          <a:endParaRPr lang="en-US"/>
        </a:p>
      </dgm:t>
    </dgm:pt>
    <dgm:pt modelId="{5523FC8A-41AE-4BAC-8445-AD68AF4F1373}" type="sibTrans" cxnId="{72029D20-7F15-44A4-9CC6-F2D73A95ABF2}">
      <dgm:prSet/>
      <dgm:spPr/>
      <dgm:t>
        <a:bodyPr/>
        <a:lstStyle/>
        <a:p>
          <a:endParaRPr lang="en-US"/>
        </a:p>
      </dgm:t>
    </dgm:pt>
    <dgm:pt modelId="{7CF7C95B-6F57-4C7D-A4EB-A1233011BB32}">
      <dgm:prSet/>
      <dgm:spPr/>
      <dgm:t>
        <a:bodyPr/>
        <a:lstStyle/>
        <a:p>
          <a:r>
            <a:rPr lang="en-US"/>
            <a:t>SINF</a:t>
          </a:r>
        </a:p>
      </dgm:t>
    </dgm:pt>
    <dgm:pt modelId="{F60D087E-7DC9-4AB1-AF47-11D597AFF875}" type="parTrans" cxnId="{78BF340B-32A4-4E53-80E2-3677286BDC3D}">
      <dgm:prSet/>
      <dgm:spPr/>
      <dgm:t>
        <a:bodyPr/>
        <a:lstStyle/>
        <a:p>
          <a:endParaRPr lang="en-US"/>
        </a:p>
      </dgm:t>
    </dgm:pt>
    <dgm:pt modelId="{99B2C621-37FE-4381-A614-34C99EC02D95}" type="sibTrans" cxnId="{78BF340B-32A4-4E53-80E2-3677286BDC3D}">
      <dgm:prSet/>
      <dgm:spPr/>
      <dgm:t>
        <a:bodyPr/>
        <a:lstStyle/>
        <a:p>
          <a:endParaRPr lang="en-US"/>
        </a:p>
      </dgm:t>
    </dgm:pt>
    <dgm:pt modelId="{16036207-1A22-493D-A8DF-F2941771FF0B}">
      <dgm:prSet/>
      <dgm:spPr/>
      <dgm:t>
        <a:bodyPr/>
        <a:lstStyle/>
        <a:p>
          <a:r>
            <a:rPr lang="en-US"/>
            <a:t>SELA</a:t>
          </a:r>
        </a:p>
      </dgm:t>
    </dgm:pt>
    <dgm:pt modelId="{28D94EF2-CBE5-4622-BB38-EE9DD19C6AB5}" type="parTrans" cxnId="{59703AC6-C2E3-4D17-950E-84396BE7B895}">
      <dgm:prSet/>
      <dgm:spPr/>
      <dgm:t>
        <a:bodyPr/>
        <a:lstStyle/>
        <a:p>
          <a:endParaRPr lang="en-US"/>
        </a:p>
      </dgm:t>
    </dgm:pt>
    <dgm:pt modelId="{7F4873AF-FFE0-4F96-B35F-02C7C6A26410}" type="sibTrans" cxnId="{59703AC6-C2E3-4D17-950E-84396BE7B895}">
      <dgm:prSet/>
      <dgm:spPr/>
      <dgm:t>
        <a:bodyPr/>
        <a:lstStyle/>
        <a:p>
          <a:endParaRPr lang="en-US"/>
        </a:p>
      </dgm:t>
    </dgm:pt>
    <dgm:pt modelId="{B3DF93DC-CDBB-40B1-826B-DE7E6CC51D7E}">
      <dgm:prSet/>
      <dgm:spPr/>
      <dgm:t>
        <a:bodyPr/>
        <a:lstStyle/>
        <a:p>
          <a:r>
            <a:rPr lang="en-US" dirty="0"/>
            <a:t>SPRG</a:t>
          </a:r>
        </a:p>
      </dgm:t>
    </dgm:pt>
    <dgm:pt modelId="{41E7C6A0-A393-439C-8AEE-7AF43663F840}" type="parTrans" cxnId="{2F55DC42-ED7D-473B-B455-D9024A145B9F}">
      <dgm:prSet/>
      <dgm:spPr/>
      <dgm:t>
        <a:bodyPr/>
        <a:lstStyle/>
        <a:p>
          <a:endParaRPr lang="en-US"/>
        </a:p>
      </dgm:t>
    </dgm:pt>
    <dgm:pt modelId="{C76C0E52-2368-4DB9-92A4-C630D9437706}" type="sibTrans" cxnId="{2F55DC42-ED7D-473B-B455-D9024A145B9F}">
      <dgm:prSet/>
      <dgm:spPr/>
      <dgm:t>
        <a:bodyPr/>
        <a:lstStyle/>
        <a:p>
          <a:endParaRPr lang="en-US"/>
        </a:p>
      </dgm:t>
    </dgm:pt>
    <dgm:pt modelId="{FD1D8145-7F1B-405F-AE90-9E1A58C814B1}">
      <dgm:prSet/>
      <dgm:spPr>
        <a:solidFill>
          <a:srgbClr val="555FAD"/>
        </a:solidFill>
      </dgm:spPr>
      <dgm:t>
        <a:bodyPr/>
        <a:lstStyle/>
        <a:p>
          <a:r>
            <a:rPr lang="en-US" dirty="0"/>
            <a:t>SPED</a:t>
          </a:r>
        </a:p>
      </dgm:t>
    </dgm:pt>
    <dgm:pt modelId="{98F59A5E-52BF-47B7-85FE-565FFD569F8B}" type="parTrans" cxnId="{AAFA830D-66F5-4293-B425-15FBF2479240}">
      <dgm:prSet/>
      <dgm:spPr/>
      <dgm:t>
        <a:bodyPr/>
        <a:lstStyle/>
        <a:p>
          <a:endParaRPr lang="en-US"/>
        </a:p>
      </dgm:t>
    </dgm:pt>
    <dgm:pt modelId="{E72C3587-B388-46EB-914E-A23013CD4E34}" type="sibTrans" cxnId="{AAFA830D-66F5-4293-B425-15FBF2479240}">
      <dgm:prSet/>
      <dgm:spPr/>
      <dgm:t>
        <a:bodyPr/>
        <a:lstStyle/>
        <a:p>
          <a:endParaRPr lang="en-US"/>
        </a:p>
      </dgm:t>
    </dgm:pt>
    <dgm:pt modelId="{6646488F-F493-42BD-AC0D-47F8D1659288}">
      <dgm:prSet/>
      <dgm:spPr>
        <a:solidFill>
          <a:srgbClr val="555FAD"/>
        </a:solidFill>
      </dgm:spPr>
      <dgm:t>
        <a:bodyPr/>
        <a:lstStyle/>
        <a:p>
          <a:r>
            <a:rPr lang="en-US" dirty="0"/>
            <a:t>PSTS</a:t>
          </a:r>
        </a:p>
      </dgm:t>
    </dgm:pt>
    <dgm:pt modelId="{A61A8DEB-B2D9-4998-A464-9066D7DE7CFA}" type="parTrans" cxnId="{55323721-BB17-4CEB-A92B-C311277DC4D6}">
      <dgm:prSet/>
      <dgm:spPr/>
      <dgm:t>
        <a:bodyPr/>
        <a:lstStyle/>
        <a:p>
          <a:endParaRPr lang="en-US"/>
        </a:p>
      </dgm:t>
    </dgm:pt>
    <dgm:pt modelId="{EFD473DA-6F3C-433A-8315-1950AD07A471}" type="sibTrans" cxnId="{55323721-BB17-4CEB-A92B-C311277DC4D6}">
      <dgm:prSet/>
      <dgm:spPr/>
      <dgm:t>
        <a:bodyPr/>
        <a:lstStyle/>
        <a:p>
          <a:endParaRPr lang="en-US"/>
        </a:p>
      </dgm:t>
    </dgm:pt>
    <dgm:pt modelId="{AA9F708A-3F81-495D-B4BF-D081B8A176B7}" type="pres">
      <dgm:prSet presAssocID="{233799B5-32CB-4392-BE04-10D3080FF070}" presName="diagram" presStyleCnt="0">
        <dgm:presLayoutVars>
          <dgm:dir/>
          <dgm:resizeHandles val="exact"/>
        </dgm:presLayoutVars>
      </dgm:prSet>
      <dgm:spPr/>
    </dgm:pt>
    <dgm:pt modelId="{6951E23C-257E-4CAC-B3F5-66881DF993AF}" type="pres">
      <dgm:prSet presAssocID="{6671B646-1622-4EF8-B218-0314B6631569}" presName="node" presStyleLbl="node1" presStyleIdx="0" presStyleCnt="8">
        <dgm:presLayoutVars>
          <dgm:bulletEnabled val="1"/>
        </dgm:presLayoutVars>
      </dgm:prSet>
      <dgm:spPr/>
    </dgm:pt>
    <dgm:pt modelId="{249899A1-F60A-4FE8-B67F-9756DBEF600C}" type="pres">
      <dgm:prSet presAssocID="{EF2604CA-2324-485A-9636-8EBC2FD3DB50}" presName="sibTrans" presStyleCnt="0"/>
      <dgm:spPr/>
    </dgm:pt>
    <dgm:pt modelId="{9AD52586-7677-455A-887F-2F2C919ED5E1}" type="pres">
      <dgm:prSet presAssocID="{71DDB240-0289-4355-86A7-EF3E3C1A310F}" presName="node" presStyleLbl="node1" presStyleIdx="1" presStyleCnt="8">
        <dgm:presLayoutVars>
          <dgm:bulletEnabled val="1"/>
        </dgm:presLayoutVars>
      </dgm:prSet>
      <dgm:spPr/>
    </dgm:pt>
    <dgm:pt modelId="{C25CC647-7F53-457E-B3E5-F5D4563DE5E9}" type="pres">
      <dgm:prSet presAssocID="{19487726-B57D-4DE0-ABCF-694145B5A201}" presName="sibTrans" presStyleCnt="0"/>
      <dgm:spPr/>
    </dgm:pt>
    <dgm:pt modelId="{0B73645D-DEC8-47C9-94AC-EDE7E033D404}" type="pres">
      <dgm:prSet presAssocID="{A2510AA2-2DE5-46F0-BECA-E3CCEE8887B7}" presName="node" presStyleLbl="node1" presStyleIdx="2" presStyleCnt="8">
        <dgm:presLayoutVars>
          <dgm:bulletEnabled val="1"/>
        </dgm:presLayoutVars>
      </dgm:prSet>
      <dgm:spPr/>
    </dgm:pt>
    <dgm:pt modelId="{6C207040-BC6D-497B-A13D-1CF585CE763A}" type="pres">
      <dgm:prSet presAssocID="{5523FC8A-41AE-4BAC-8445-AD68AF4F1373}" presName="sibTrans" presStyleCnt="0"/>
      <dgm:spPr/>
    </dgm:pt>
    <dgm:pt modelId="{1F5BD043-DC2F-4835-9199-5911D38F51AB}" type="pres">
      <dgm:prSet presAssocID="{7CF7C95B-6F57-4C7D-A4EB-A1233011BB32}" presName="node" presStyleLbl="node1" presStyleIdx="3" presStyleCnt="8">
        <dgm:presLayoutVars>
          <dgm:bulletEnabled val="1"/>
        </dgm:presLayoutVars>
      </dgm:prSet>
      <dgm:spPr/>
    </dgm:pt>
    <dgm:pt modelId="{4D91D753-CD83-4741-8AF7-F58B52F2A484}" type="pres">
      <dgm:prSet presAssocID="{99B2C621-37FE-4381-A614-34C99EC02D95}" presName="sibTrans" presStyleCnt="0"/>
      <dgm:spPr/>
    </dgm:pt>
    <dgm:pt modelId="{F7284861-9CA5-4016-9F61-BDB3B28D9FCD}" type="pres">
      <dgm:prSet presAssocID="{16036207-1A22-493D-A8DF-F2941771FF0B}" presName="node" presStyleLbl="node1" presStyleIdx="4" presStyleCnt="8">
        <dgm:presLayoutVars>
          <dgm:bulletEnabled val="1"/>
        </dgm:presLayoutVars>
      </dgm:prSet>
      <dgm:spPr/>
    </dgm:pt>
    <dgm:pt modelId="{CFD8D4FB-067B-4B17-AEC7-59A656723FD7}" type="pres">
      <dgm:prSet presAssocID="{7F4873AF-FFE0-4F96-B35F-02C7C6A26410}" presName="sibTrans" presStyleCnt="0"/>
      <dgm:spPr/>
    </dgm:pt>
    <dgm:pt modelId="{D0C840BF-6272-4623-BB9B-1253CAC15561}" type="pres">
      <dgm:prSet presAssocID="{B3DF93DC-CDBB-40B1-826B-DE7E6CC51D7E}" presName="node" presStyleLbl="node1" presStyleIdx="5" presStyleCnt="8">
        <dgm:presLayoutVars>
          <dgm:bulletEnabled val="1"/>
        </dgm:presLayoutVars>
      </dgm:prSet>
      <dgm:spPr/>
    </dgm:pt>
    <dgm:pt modelId="{B2AB18C6-2902-4083-A304-76713D9936A4}" type="pres">
      <dgm:prSet presAssocID="{C76C0E52-2368-4DB9-92A4-C630D9437706}" presName="sibTrans" presStyleCnt="0"/>
      <dgm:spPr/>
    </dgm:pt>
    <dgm:pt modelId="{368D87B2-9D8B-46D6-A1D2-4B826A9F1A8C}" type="pres">
      <dgm:prSet presAssocID="{FD1D8145-7F1B-405F-AE90-9E1A58C814B1}" presName="node" presStyleLbl="node1" presStyleIdx="6" presStyleCnt="8">
        <dgm:presLayoutVars>
          <dgm:bulletEnabled val="1"/>
        </dgm:presLayoutVars>
      </dgm:prSet>
      <dgm:spPr/>
    </dgm:pt>
    <dgm:pt modelId="{4C649A2D-4A3B-4CB9-94AF-E774EC0C6072}" type="pres">
      <dgm:prSet presAssocID="{E72C3587-B388-46EB-914E-A23013CD4E34}" presName="sibTrans" presStyleCnt="0"/>
      <dgm:spPr/>
    </dgm:pt>
    <dgm:pt modelId="{DE470B09-78F8-4DDC-BF32-A33EDCA637BD}" type="pres">
      <dgm:prSet presAssocID="{6646488F-F493-42BD-AC0D-47F8D1659288}" presName="node" presStyleLbl="node1" presStyleIdx="7" presStyleCnt="8">
        <dgm:presLayoutVars>
          <dgm:bulletEnabled val="1"/>
        </dgm:presLayoutVars>
      </dgm:prSet>
      <dgm:spPr/>
    </dgm:pt>
  </dgm:ptLst>
  <dgm:cxnLst>
    <dgm:cxn modelId="{53F22B08-127F-4834-A8EF-7A28EBB29C9E}" type="presOf" srcId="{7CF7C95B-6F57-4C7D-A4EB-A1233011BB32}" destId="{1F5BD043-DC2F-4835-9199-5911D38F51AB}" srcOrd="0" destOrd="0" presId="urn:microsoft.com/office/officeart/2005/8/layout/default"/>
    <dgm:cxn modelId="{78BF340B-32A4-4E53-80E2-3677286BDC3D}" srcId="{233799B5-32CB-4392-BE04-10D3080FF070}" destId="{7CF7C95B-6F57-4C7D-A4EB-A1233011BB32}" srcOrd="3" destOrd="0" parTransId="{F60D087E-7DC9-4AB1-AF47-11D597AFF875}" sibTransId="{99B2C621-37FE-4381-A614-34C99EC02D95}"/>
    <dgm:cxn modelId="{AAFA830D-66F5-4293-B425-15FBF2479240}" srcId="{233799B5-32CB-4392-BE04-10D3080FF070}" destId="{FD1D8145-7F1B-405F-AE90-9E1A58C814B1}" srcOrd="6" destOrd="0" parTransId="{98F59A5E-52BF-47B7-85FE-565FFD569F8B}" sibTransId="{E72C3587-B388-46EB-914E-A23013CD4E34}"/>
    <dgm:cxn modelId="{824D910D-67DD-439F-8947-0D6686214874}" type="presOf" srcId="{71DDB240-0289-4355-86A7-EF3E3C1A310F}" destId="{9AD52586-7677-455A-887F-2F2C919ED5E1}" srcOrd="0" destOrd="0" presId="urn:microsoft.com/office/officeart/2005/8/layout/default"/>
    <dgm:cxn modelId="{72029D20-7F15-44A4-9CC6-F2D73A95ABF2}" srcId="{233799B5-32CB-4392-BE04-10D3080FF070}" destId="{A2510AA2-2DE5-46F0-BECA-E3CCEE8887B7}" srcOrd="2" destOrd="0" parTransId="{E6964347-8842-4345-964D-96BC9C610696}" sibTransId="{5523FC8A-41AE-4BAC-8445-AD68AF4F1373}"/>
    <dgm:cxn modelId="{55323721-BB17-4CEB-A92B-C311277DC4D6}" srcId="{233799B5-32CB-4392-BE04-10D3080FF070}" destId="{6646488F-F493-42BD-AC0D-47F8D1659288}" srcOrd="7" destOrd="0" parTransId="{A61A8DEB-B2D9-4998-A464-9066D7DE7CFA}" sibTransId="{EFD473DA-6F3C-433A-8315-1950AD07A471}"/>
    <dgm:cxn modelId="{19D3112E-E479-406C-BCA5-2B484B3CF770}" type="presOf" srcId="{B3DF93DC-CDBB-40B1-826B-DE7E6CC51D7E}" destId="{D0C840BF-6272-4623-BB9B-1253CAC15561}" srcOrd="0" destOrd="0" presId="urn:microsoft.com/office/officeart/2005/8/layout/default"/>
    <dgm:cxn modelId="{54188B5B-A1F4-45E4-9C0A-F5CECA1D28E7}" srcId="{233799B5-32CB-4392-BE04-10D3080FF070}" destId="{6671B646-1622-4EF8-B218-0314B6631569}" srcOrd="0" destOrd="0" parTransId="{F61A3C87-F83B-4942-8107-266C6A066232}" sibTransId="{EF2604CA-2324-485A-9636-8EBC2FD3DB50}"/>
    <dgm:cxn modelId="{2F55DC42-ED7D-473B-B455-D9024A145B9F}" srcId="{233799B5-32CB-4392-BE04-10D3080FF070}" destId="{B3DF93DC-CDBB-40B1-826B-DE7E6CC51D7E}" srcOrd="5" destOrd="0" parTransId="{41E7C6A0-A393-439C-8AEE-7AF43663F840}" sibTransId="{C76C0E52-2368-4DB9-92A4-C630D9437706}"/>
    <dgm:cxn modelId="{E9FAAB6A-D79B-438C-81CF-FEC9FD582CE3}" type="presOf" srcId="{6671B646-1622-4EF8-B218-0314B6631569}" destId="{6951E23C-257E-4CAC-B3F5-66881DF993AF}" srcOrd="0" destOrd="0" presId="urn:microsoft.com/office/officeart/2005/8/layout/default"/>
    <dgm:cxn modelId="{F803AB87-C8C2-42AB-A9AC-026DAC20F3B7}" type="presOf" srcId="{6646488F-F493-42BD-AC0D-47F8D1659288}" destId="{DE470B09-78F8-4DDC-BF32-A33EDCA637BD}" srcOrd="0" destOrd="0" presId="urn:microsoft.com/office/officeart/2005/8/layout/default"/>
    <dgm:cxn modelId="{43C39C9D-1404-48BF-A949-08FF5E63182A}" type="presOf" srcId="{233799B5-32CB-4392-BE04-10D3080FF070}" destId="{AA9F708A-3F81-495D-B4BF-D081B8A176B7}" srcOrd="0" destOrd="0" presId="urn:microsoft.com/office/officeart/2005/8/layout/default"/>
    <dgm:cxn modelId="{9F4591BE-60FC-4B92-9478-5B9DFF91D311}" srcId="{233799B5-32CB-4392-BE04-10D3080FF070}" destId="{71DDB240-0289-4355-86A7-EF3E3C1A310F}" srcOrd="1" destOrd="0" parTransId="{1F7CDD70-6593-4645-91C5-E67FAFAFA272}" sibTransId="{19487726-B57D-4DE0-ABCF-694145B5A201}"/>
    <dgm:cxn modelId="{6EFB65C2-F6FA-4799-B3C5-03BE2AD150CC}" type="presOf" srcId="{A2510AA2-2DE5-46F0-BECA-E3CCEE8887B7}" destId="{0B73645D-DEC8-47C9-94AC-EDE7E033D404}" srcOrd="0" destOrd="0" presId="urn:microsoft.com/office/officeart/2005/8/layout/default"/>
    <dgm:cxn modelId="{59703AC6-C2E3-4D17-950E-84396BE7B895}" srcId="{233799B5-32CB-4392-BE04-10D3080FF070}" destId="{16036207-1A22-493D-A8DF-F2941771FF0B}" srcOrd="4" destOrd="0" parTransId="{28D94EF2-CBE5-4622-BB38-EE9DD19C6AB5}" sibTransId="{7F4873AF-FFE0-4F96-B35F-02C7C6A26410}"/>
    <dgm:cxn modelId="{76FB36EB-64D1-4544-9175-BDE21184DF72}" type="presOf" srcId="{FD1D8145-7F1B-405F-AE90-9E1A58C814B1}" destId="{368D87B2-9D8B-46D6-A1D2-4B826A9F1A8C}" srcOrd="0" destOrd="0" presId="urn:microsoft.com/office/officeart/2005/8/layout/default"/>
    <dgm:cxn modelId="{9F7B9EF9-5C94-4201-818E-F225B4219FCE}" type="presOf" srcId="{16036207-1A22-493D-A8DF-F2941771FF0B}" destId="{F7284861-9CA5-4016-9F61-BDB3B28D9FCD}" srcOrd="0" destOrd="0" presId="urn:microsoft.com/office/officeart/2005/8/layout/default"/>
    <dgm:cxn modelId="{27843459-8213-48C5-8BFE-EABE3EA43C8F}" type="presParOf" srcId="{AA9F708A-3F81-495D-B4BF-D081B8A176B7}" destId="{6951E23C-257E-4CAC-B3F5-66881DF993AF}" srcOrd="0" destOrd="0" presId="urn:microsoft.com/office/officeart/2005/8/layout/default"/>
    <dgm:cxn modelId="{C3E30CC5-28AD-4F39-B833-2F74E8E77323}" type="presParOf" srcId="{AA9F708A-3F81-495D-B4BF-D081B8A176B7}" destId="{249899A1-F60A-4FE8-B67F-9756DBEF600C}" srcOrd="1" destOrd="0" presId="urn:microsoft.com/office/officeart/2005/8/layout/default"/>
    <dgm:cxn modelId="{E25146D6-D2AD-4925-A618-7941711B90DC}" type="presParOf" srcId="{AA9F708A-3F81-495D-B4BF-D081B8A176B7}" destId="{9AD52586-7677-455A-887F-2F2C919ED5E1}" srcOrd="2" destOrd="0" presId="urn:microsoft.com/office/officeart/2005/8/layout/default"/>
    <dgm:cxn modelId="{F7128F20-CE9D-4496-BC62-FE827B5B0597}" type="presParOf" srcId="{AA9F708A-3F81-495D-B4BF-D081B8A176B7}" destId="{C25CC647-7F53-457E-B3E5-F5D4563DE5E9}" srcOrd="3" destOrd="0" presId="urn:microsoft.com/office/officeart/2005/8/layout/default"/>
    <dgm:cxn modelId="{1C486F66-A9DE-46BB-809B-8184AA4D7E3F}" type="presParOf" srcId="{AA9F708A-3F81-495D-B4BF-D081B8A176B7}" destId="{0B73645D-DEC8-47C9-94AC-EDE7E033D404}" srcOrd="4" destOrd="0" presId="urn:microsoft.com/office/officeart/2005/8/layout/default"/>
    <dgm:cxn modelId="{CEBFEEB8-F66B-49D3-BBD3-B2974251742E}" type="presParOf" srcId="{AA9F708A-3F81-495D-B4BF-D081B8A176B7}" destId="{6C207040-BC6D-497B-A13D-1CF585CE763A}" srcOrd="5" destOrd="0" presId="urn:microsoft.com/office/officeart/2005/8/layout/default"/>
    <dgm:cxn modelId="{79E8D8A6-3A3B-4B9B-8A75-A2E0F4E065A9}" type="presParOf" srcId="{AA9F708A-3F81-495D-B4BF-D081B8A176B7}" destId="{1F5BD043-DC2F-4835-9199-5911D38F51AB}" srcOrd="6" destOrd="0" presId="urn:microsoft.com/office/officeart/2005/8/layout/default"/>
    <dgm:cxn modelId="{A24A8767-AE45-4755-B830-C00E117D448E}" type="presParOf" srcId="{AA9F708A-3F81-495D-B4BF-D081B8A176B7}" destId="{4D91D753-CD83-4741-8AF7-F58B52F2A484}" srcOrd="7" destOrd="0" presId="urn:microsoft.com/office/officeart/2005/8/layout/default"/>
    <dgm:cxn modelId="{D2822F26-8AD0-435E-9DEC-FC519A99556F}" type="presParOf" srcId="{AA9F708A-3F81-495D-B4BF-D081B8A176B7}" destId="{F7284861-9CA5-4016-9F61-BDB3B28D9FCD}" srcOrd="8" destOrd="0" presId="urn:microsoft.com/office/officeart/2005/8/layout/default"/>
    <dgm:cxn modelId="{E79A3DDA-E6DA-470D-952F-546CB7BF8107}" type="presParOf" srcId="{AA9F708A-3F81-495D-B4BF-D081B8A176B7}" destId="{CFD8D4FB-067B-4B17-AEC7-59A656723FD7}" srcOrd="9" destOrd="0" presId="urn:microsoft.com/office/officeart/2005/8/layout/default"/>
    <dgm:cxn modelId="{C5C4D211-7151-4B3D-99D6-FE3E1C374AFB}" type="presParOf" srcId="{AA9F708A-3F81-495D-B4BF-D081B8A176B7}" destId="{D0C840BF-6272-4623-BB9B-1253CAC15561}" srcOrd="10" destOrd="0" presId="urn:microsoft.com/office/officeart/2005/8/layout/default"/>
    <dgm:cxn modelId="{A00BCD6C-596D-40A4-869B-037448F3D84A}" type="presParOf" srcId="{AA9F708A-3F81-495D-B4BF-D081B8A176B7}" destId="{B2AB18C6-2902-4083-A304-76713D9936A4}" srcOrd="11" destOrd="0" presId="urn:microsoft.com/office/officeart/2005/8/layout/default"/>
    <dgm:cxn modelId="{582850E8-9520-4CAF-8662-40C9B77CC9F1}" type="presParOf" srcId="{AA9F708A-3F81-495D-B4BF-D081B8A176B7}" destId="{368D87B2-9D8B-46D6-A1D2-4B826A9F1A8C}" srcOrd="12" destOrd="0" presId="urn:microsoft.com/office/officeart/2005/8/layout/default"/>
    <dgm:cxn modelId="{1D5DBF58-3D35-4662-80C2-9EB01F7A6353}" type="presParOf" srcId="{AA9F708A-3F81-495D-B4BF-D081B8A176B7}" destId="{4C649A2D-4A3B-4CB9-94AF-E774EC0C6072}" srcOrd="13" destOrd="0" presId="urn:microsoft.com/office/officeart/2005/8/layout/default"/>
    <dgm:cxn modelId="{E458551A-1815-4258-8F67-FFF2B7D78EE1}" type="presParOf" srcId="{AA9F708A-3F81-495D-B4BF-D081B8A176B7}" destId="{DE470B09-78F8-4DDC-BF32-A33EDCA637B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3799B5-32CB-4392-BE04-10D3080FF07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E395CD0-D66F-4033-8D1C-F814F88D827B}">
      <dgm:prSet/>
      <dgm:spPr>
        <a:solidFill>
          <a:schemeClr val="accent3"/>
        </a:solidFill>
      </dgm:spPr>
      <dgm:t>
        <a:bodyPr/>
        <a:lstStyle/>
        <a:p>
          <a:r>
            <a:rPr lang="en-US" dirty="0"/>
            <a:t>EOY 4 Reports</a:t>
          </a:r>
        </a:p>
      </dgm:t>
    </dgm:pt>
    <dgm:pt modelId="{D855AA42-C577-4246-9D55-340EA1024CBE}" type="parTrans" cxnId="{6DCAA4AA-1117-49CA-AB56-8BEE78F91ED3}">
      <dgm:prSet/>
      <dgm:spPr/>
      <dgm:t>
        <a:bodyPr/>
        <a:lstStyle/>
        <a:p>
          <a:endParaRPr lang="en-US"/>
        </a:p>
      </dgm:t>
    </dgm:pt>
    <dgm:pt modelId="{11D9662B-676C-42B2-A1DB-BD71682CBDB3}" type="sibTrans" cxnId="{6DCAA4AA-1117-49CA-AB56-8BEE78F91ED3}">
      <dgm:prSet/>
      <dgm:spPr/>
      <dgm:t>
        <a:bodyPr/>
        <a:lstStyle/>
        <a:p>
          <a:endParaRPr lang="en-US"/>
        </a:p>
      </dgm:t>
    </dgm:pt>
    <dgm:pt modelId="{A2510AA2-2DE5-46F0-BECA-E3CCEE8887B7}">
      <dgm:prSet/>
      <dgm:spPr>
        <a:solidFill>
          <a:schemeClr val="accent3"/>
        </a:solidFill>
      </dgm:spPr>
      <dgm:t>
        <a:bodyPr/>
        <a:lstStyle/>
        <a:p>
          <a:r>
            <a:rPr lang="en-US" dirty="0"/>
            <a:t>SPED</a:t>
          </a:r>
        </a:p>
      </dgm:t>
    </dgm:pt>
    <dgm:pt modelId="{E6964347-8842-4345-964D-96BC9C610696}" type="parTrans" cxnId="{72029D20-7F15-44A4-9CC6-F2D73A95ABF2}">
      <dgm:prSet/>
      <dgm:spPr/>
      <dgm:t>
        <a:bodyPr/>
        <a:lstStyle/>
        <a:p>
          <a:endParaRPr lang="en-US"/>
        </a:p>
      </dgm:t>
    </dgm:pt>
    <dgm:pt modelId="{5523FC8A-41AE-4BAC-8445-AD68AF4F1373}" type="sibTrans" cxnId="{72029D20-7F15-44A4-9CC6-F2D73A95ABF2}">
      <dgm:prSet/>
      <dgm:spPr/>
      <dgm:t>
        <a:bodyPr/>
        <a:lstStyle/>
        <a:p>
          <a:endParaRPr lang="en-US"/>
        </a:p>
      </dgm:t>
    </dgm:pt>
    <dgm:pt modelId="{7CF7C95B-6F57-4C7D-A4EB-A1233011BB32}">
      <dgm:prSet/>
      <dgm:spPr>
        <a:solidFill>
          <a:schemeClr val="accent3"/>
        </a:solidFill>
      </dgm:spPr>
      <dgm:t>
        <a:bodyPr/>
        <a:lstStyle/>
        <a:p>
          <a:r>
            <a:rPr lang="en-US" dirty="0"/>
            <a:t>PSTS</a:t>
          </a:r>
        </a:p>
      </dgm:t>
    </dgm:pt>
    <dgm:pt modelId="{F60D087E-7DC9-4AB1-AF47-11D597AFF875}" type="parTrans" cxnId="{78BF340B-32A4-4E53-80E2-3677286BDC3D}">
      <dgm:prSet/>
      <dgm:spPr/>
      <dgm:t>
        <a:bodyPr/>
        <a:lstStyle/>
        <a:p>
          <a:endParaRPr lang="en-US"/>
        </a:p>
      </dgm:t>
    </dgm:pt>
    <dgm:pt modelId="{99B2C621-37FE-4381-A614-34C99EC02D95}" type="sibTrans" cxnId="{78BF340B-32A4-4E53-80E2-3677286BDC3D}">
      <dgm:prSet/>
      <dgm:spPr/>
      <dgm:t>
        <a:bodyPr/>
        <a:lstStyle/>
        <a:p>
          <a:endParaRPr lang="en-US"/>
        </a:p>
      </dgm:t>
    </dgm:pt>
    <dgm:pt modelId="{EE4F3AA0-48B9-4E57-BDFA-52A63703E18F}">
      <dgm:prSet/>
      <dgm:spPr>
        <a:solidFill>
          <a:schemeClr val="accent2"/>
        </a:solidFill>
      </dgm:spPr>
      <dgm:t>
        <a:bodyPr/>
        <a:lstStyle/>
        <a:p>
          <a:r>
            <a:rPr lang="en-US" dirty="0"/>
            <a:t>SSID SEARCH</a:t>
          </a:r>
        </a:p>
      </dgm:t>
    </dgm:pt>
    <dgm:pt modelId="{DAE6C51B-339F-4EC5-8394-79D795F314CE}" type="parTrans" cxnId="{B087F1BA-232B-4538-9421-B518B41B7030}">
      <dgm:prSet/>
      <dgm:spPr/>
      <dgm:t>
        <a:bodyPr/>
        <a:lstStyle/>
        <a:p>
          <a:endParaRPr lang="en-US"/>
        </a:p>
      </dgm:t>
    </dgm:pt>
    <dgm:pt modelId="{D2A2593C-8956-4DCD-96C0-2ED9CFF855AA}" type="sibTrans" cxnId="{B087F1BA-232B-4538-9421-B518B41B7030}">
      <dgm:prSet/>
      <dgm:spPr/>
      <dgm:t>
        <a:bodyPr/>
        <a:lstStyle/>
        <a:p>
          <a:endParaRPr lang="en-US"/>
        </a:p>
      </dgm:t>
    </dgm:pt>
    <dgm:pt modelId="{97AD0D8E-1924-429C-9966-FD9BD01D4B9F}">
      <dgm:prSet/>
      <dgm:spPr>
        <a:solidFill>
          <a:schemeClr val="accent2"/>
        </a:solidFill>
      </dgm:spPr>
      <dgm:t>
        <a:bodyPr/>
        <a:lstStyle/>
        <a:p>
          <a:r>
            <a:rPr lang="en-US" dirty="0"/>
            <a:t>SENR View</a:t>
          </a:r>
        </a:p>
      </dgm:t>
    </dgm:pt>
    <dgm:pt modelId="{1932FD63-F142-4A5E-B529-40768308CCC3}" type="parTrans" cxnId="{58435CA2-E586-4320-BE9F-6598779513E3}">
      <dgm:prSet/>
      <dgm:spPr/>
      <dgm:t>
        <a:bodyPr/>
        <a:lstStyle/>
        <a:p>
          <a:endParaRPr lang="en-US"/>
        </a:p>
      </dgm:t>
    </dgm:pt>
    <dgm:pt modelId="{A5F9443C-F189-44AE-8905-410871A867BE}" type="sibTrans" cxnId="{58435CA2-E586-4320-BE9F-6598779513E3}">
      <dgm:prSet/>
      <dgm:spPr/>
      <dgm:t>
        <a:bodyPr/>
        <a:lstStyle/>
        <a:p>
          <a:endParaRPr lang="en-US"/>
        </a:p>
      </dgm:t>
    </dgm:pt>
    <dgm:pt modelId="{AA9F708A-3F81-495D-B4BF-D081B8A176B7}" type="pres">
      <dgm:prSet presAssocID="{233799B5-32CB-4392-BE04-10D3080FF070}" presName="diagram" presStyleCnt="0">
        <dgm:presLayoutVars>
          <dgm:dir/>
          <dgm:resizeHandles val="exact"/>
        </dgm:presLayoutVars>
      </dgm:prSet>
      <dgm:spPr/>
    </dgm:pt>
    <dgm:pt modelId="{929396B9-3308-4C16-858A-97C308693F34}" type="pres">
      <dgm:prSet presAssocID="{5E395CD0-D66F-4033-8D1C-F814F88D827B}" presName="node" presStyleLbl="node1" presStyleIdx="0" presStyleCnt="5">
        <dgm:presLayoutVars>
          <dgm:bulletEnabled val="1"/>
        </dgm:presLayoutVars>
      </dgm:prSet>
      <dgm:spPr/>
    </dgm:pt>
    <dgm:pt modelId="{3028F373-FFD6-4103-A057-4677684FDBB6}" type="pres">
      <dgm:prSet presAssocID="{11D9662B-676C-42B2-A1DB-BD71682CBDB3}" presName="sibTrans" presStyleCnt="0"/>
      <dgm:spPr/>
    </dgm:pt>
    <dgm:pt modelId="{0B73645D-DEC8-47C9-94AC-EDE7E033D404}" type="pres">
      <dgm:prSet presAssocID="{A2510AA2-2DE5-46F0-BECA-E3CCEE8887B7}" presName="node" presStyleLbl="node1" presStyleIdx="1" presStyleCnt="5">
        <dgm:presLayoutVars>
          <dgm:bulletEnabled val="1"/>
        </dgm:presLayoutVars>
      </dgm:prSet>
      <dgm:spPr/>
    </dgm:pt>
    <dgm:pt modelId="{6C207040-BC6D-497B-A13D-1CF585CE763A}" type="pres">
      <dgm:prSet presAssocID="{5523FC8A-41AE-4BAC-8445-AD68AF4F1373}" presName="sibTrans" presStyleCnt="0"/>
      <dgm:spPr/>
    </dgm:pt>
    <dgm:pt modelId="{1F5BD043-DC2F-4835-9199-5911D38F51AB}" type="pres">
      <dgm:prSet presAssocID="{7CF7C95B-6F57-4C7D-A4EB-A1233011BB32}" presName="node" presStyleLbl="node1" presStyleIdx="2" presStyleCnt="5">
        <dgm:presLayoutVars>
          <dgm:bulletEnabled val="1"/>
        </dgm:presLayoutVars>
      </dgm:prSet>
      <dgm:spPr/>
    </dgm:pt>
    <dgm:pt modelId="{2B684DAD-133C-42B7-BD7E-0795BFC0D212}" type="pres">
      <dgm:prSet presAssocID="{99B2C621-37FE-4381-A614-34C99EC02D95}" presName="sibTrans" presStyleCnt="0"/>
      <dgm:spPr/>
    </dgm:pt>
    <dgm:pt modelId="{4F95FF6E-992F-4CF4-BADE-C7002C2E9707}" type="pres">
      <dgm:prSet presAssocID="{EE4F3AA0-48B9-4E57-BDFA-52A63703E18F}" presName="node" presStyleLbl="node1" presStyleIdx="3" presStyleCnt="5">
        <dgm:presLayoutVars>
          <dgm:bulletEnabled val="1"/>
        </dgm:presLayoutVars>
      </dgm:prSet>
      <dgm:spPr/>
    </dgm:pt>
    <dgm:pt modelId="{873628B1-F37A-4D49-B899-032814F70EE1}" type="pres">
      <dgm:prSet presAssocID="{D2A2593C-8956-4DCD-96C0-2ED9CFF855AA}" presName="sibTrans" presStyleCnt="0"/>
      <dgm:spPr/>
    </dgm:pt>
    <dgm:pt modelId="{E974FBAC-DC95-4436-B859-F9BB36D47367}" type="pres">
      <dgm:prSet presAssocID="{97AD0D8E-1924-429C-9966-FD9BD01D4B9F}" presName="node" presStyleLbl="node1" presStyleIdx="4" presStyleCnt="5">
        <dgm:presLayoutVars>
          <dgm:bulletEnabled val="1"/>
        </dgm:presLayoutVars>
      </dgm:prSet>
      <dgm:spPr/>
    </dgm:pt>
  </dgm:ptLst>
  <dgm:cxnLst>
    <dgm:cxn modelId="{53F22B08-127F-4834-A8EF-7A28EBB29C9E}" type="presOf" srcId="{7CF7C95B-6F57-4C7D-A4EB-A1233011BB32}" destId="{1F5BD043-DC2F-4835-9199-5911D38F51AB}" srcOrd="0" destOrd="0" presId="urn:microsoft.com/office/officeart/2005/8/layout/default"/>
    <dgm:cxn modelId="{78BF340B-32A4-4E53-80E2-3677286BDC3D}" srcId="{233799B5-32CB-4392-BE04-10D3080FF070}" destId="{7CF7C95B-6F57-4C7D-A4EB-A1233011BB32}" srcOrd="2" destOrd="0" parTransId="{F60D087E-7DC9-4AB1-AF47-11D597AFF875}" sibTransId="{99B2C621-37FE-4381-A614-34C99EC02D95}"/>
    <dgm:cxn modelId="{72029D20-7F15-44A4-9CC6-F2D73A95ABF2}" srcId="{233799B5-32CB-4392-BE04-10D3080FF070}" destId="{A2510AA2-2DE5-46F0-BECA-E3CCEE8887B7}" srcOrd="1" destOrd="0" parTransId="{E6964347-8842-4345-964D-96BC9C610696}" sibTransId="{5523FC8A-41AE-4BAC-8445-AD68AF4F1373}"/>
    <dgm:cxn modelId="{1D790173-F670-45FC-93C7-91B8CC570EE9}" type="presOf" srcId="{5E395CD0-D66F-4033-8D1C-F814F88D827B}" destId="{929396B9-3308-4C16-858A-97C308693F34}" srcOrd="0" destOrd="0" presId="urn:microsoft.com/office/officeart/2005/8/layout/default"/>
    <dgm:cxn modelId="{B5339B92-F5BD-4735-8D2E-2DE3D1B99A64}" type="presOf" srcId="{EE4F3AA0-48B9-4E57-BDFA-52A63703E18F}" destId="{4F95FF6E-992F-4CF4-BADE-C7002C2E9707}" srcOrd="0" destOrd="0" presId="urn:microsoft.com/office/officeart/2005/8/layout/default"/>
    <dgm:cxn modelId="{43C39C9D-1404-48BF-A949-08FF5E63182A}" type="presOf" srcId="{233799B5-32CB-4392-BE04-10D3080FF070}" destId="{AA9F708A-3F81-495D-B4BF-D081B8A176B7}" srcOrd="0" destOrd="0" presId="urn:microsoft.com/office/officeart/2005/8/layout/default"/>
    <dgm:cxn modelId="{58435CA2-E586-4320-BE9F-6598779513E3}" srcId="{233799B5-32CB-4392-BE04-10D3080FF070}" destId="{97AD0D8E-1924-429C-9966-FD9BD01D4B9F}" srcOrd="4" destOrd="0" parTransId="{1932FD63-F142-4A5E-B529-40768308CCC3}" sibTransId="{A5F9443C-F189-44AE-8905-410871A867BE}"/>
    <dgm:cxn modelId="{6DCAA4AA-1117-49CA-AB56-8BEE78F91ED3}" srcId="{233799B5-32CB-4392-BE04-10D3080FF070}" destId="{5E395CD0-D66F-4033-8D1C-F814F88D827B}" srcOrd="0" destOrd="0" parTransId="{D855AA42-C577-4246-9D55-340EA1024CBE}" sibTransId="{11D9662B-676C-42B2-A1DB-BD71682CBDB3}"/>
    <dgm:cxn modelId="{B087F1BA-232B-4538-9421-B518B41B7030}" srcId="{233799B5-32CB-4392-BE04-10D3080FF070}" destId="{EE4F3AA0-48B9-4E57-BDFA-52A63703E18F}" srcOrd="3" destOrd="0" parTransId="{DAE6C51B-339F-4EC5-8394-79D795F314CE}" sibTransId="{D2A2593C-8956-4DCD-96C0-2ED9CFF855AA}"/>
    <dgm:cxn modelId="{6EFB65C2-F6FA-4799-B3C5-03BE2AD150CC}" type="presOf" srcId="{A2510AA2-2DE5-46F0-BECA-E3CCEE8887B7}" destId="{0B73645D-DEC8-47C9-94AC-EDE7E033D404}" srcOrd="0" destOrd="0" presId="urn:microsoft.com/office/officeart/2005/8/layout/default"/>
    <dgm:cxn modelId="{4C1E8FFE-1577-4D86-A8D5-6B601B73E8C0}" type="presOf" srcId="{97AD0D8E-1924-429C-9966-FD9BD01D4B9F}" destId="{E974FBAC-DC95-4436-B859-F9BB36D47367}" srcOrd="0" destOrd="0" presId="urn:microsoft.com/office/officeart/2005/8/layout/default"/>
    <dgm:cxn modelId="{D0022219-9FA3-4E40-BFB8-2168A3960161}" type="presParOf" srcId="{AA9F708A-3F81-495D-B4BF-D081B8A176B7}" destId="{929396B9-3308-4C16-858A-97C308693F34}" srcOrd="0" destOrd="0" presId="urn:microsoft.com/office/officeart/2005/8/layout/default"/>
    <dgm:cxn modelId="{E1A62730-43BF-4783-B9DB-D7C77D270B2F}" type="presParOf" srcId="{AA9F708A-3F81-495D-B4BF-D081B8A176B7}" destId="{3028F373-FFD6-4103-A057-4677684FDBB6}" srcOrd="1" destOrd="0" presId="urn:microsoft.com/office/officeart/2005/8/layout/default"/>
    <dgm:cxn modelId="{1C486F66-A9DE-46BB-809B-8184AA4D7E3F}" type="presParOf" srcId="{AA9F708A-3F81-495D-B4BF-D081B8A176B7}" destId="{0B73645D-DEC8-47C9-94AC-EDE7E033D404}" srcOrd="2" destOrd="0" presId="urn:microsoft.com/office/officeart/2005/8/layout/default"/>
    <dgm:cxn modelId="{CEBFEEB8-F66B-49D3-BBD3-B2974251742E}" type="presParOf" srcId="{AA9F708A-3F81-495D-B4BF-D081B8A176B7}" destId="{6C207040-BC6D-497B-A13D-1CF585CE763A}" srcOrd="3" destOrd="0" presId="urn:microsoft.com/office/officeart/2005/8/layout/default"/>
    <dgm:cxn modelId="{79E8D8A6-3A3B-4B9B-8A75-A2E0F4E065A9}" type="presParOf" srcId="{AA9F708A-3F81-495D-B4BF-D081B8A176B7}" destId="{1F5BD043-DC2F-4835-9199-5911D38F51AB}" srcOrd="4" destOrd="0" presId="urn:microsoft.com/office/officeart/2005/8/layout/default"/>
    <dgm:cxn modelId="{3A77CF76-954A-4228-8A42-833534D62A08}" type="presParOf" srcId="{AA9F708A-3F81-495D-B4BF-D081B8A176B7}" destId="{2B684DAD-133C-42B7-BD7E-0795BFC0D212}" srcOrd="5" destOrd="0" presId="urn:microsoft.com/office/officeart/2005/8/layout/default"/>
    <dgm:cxn modelId="{48A8407A-F26D-4BD0-96B6-B6388EA5AB18}" type="presParOf" srcId="{AA9F708A-3F81-495D-B4BF-D081B8A176B7}" destId="{4F95FF6E-992F-4CF4-BADE-C7002C2E9707}" srcOrd="6" destOrd="0" presId="urn:microsoft.com/office/officeart/2005/8/layout/default"/>
    <dgm:cxn modelId="{B20C4165-941F-4309-B958-156B71A017D2}" type="presParOf" srcId="{AA9F708A-3F81-495D-B4BF-D081B8A176B7}" destId="{873628B1-F37A-4D49-B899-032814F70EE1}" srcOrd="7" destOrd="0" presId="urn:microsoft.com/office/officeart/2005/8/layout/default"/>
    <dgm:cxn modelId="{5BDA877F-F317-4908-A28B-D0C89E6D38C3}" type="presParOf" srcId="{AA9F708A-3F81-495D-B4BF-D081B8A176B7}" destId="{E974FBAC-DC95-4436-B859-F9BB36D47367}"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4612A135-CA64-4573-8F73-D4565601838D}">
      <dgm:prSet phldrT="[Text]" phldr="0"/>
      <dgm:spPr/>
      <dgm:t>
        <a:bodyPr/>
        <a:lstStyle/>
        <a:p>
          <a:r>
            <a:rPr lang="en-US"/>
            <a:t>SELPA Approval</a:t>
          </a:r>
        </a:p>
      </dgm:t>
    </dgm:pt>
    <dgm:pt modelId="{F622DD49-B0FC-48F8-BCF6-B10E36D694FE}" type="parTrans" cxnId="{38A93620-FC07-496B-AC44-EF35FF68ECA5}">
      <dgm:prSet/>
      <dgm:spPr/>
      <dgm:t>
        <a:bodyPr/>
        <a:lstStyle/>
        <a:p>
          <a:endParaRPr lang="en-US"/>
        </a:p>
      </dgm:t>
    </dgm:pt>
    <dgm:pt modelId="{0595738B-19D4-45C4-9D58-FFD2392ACD55}" type="sibTrans" cxnId="{38A93620-FC07-496B-AC44-EF35FF68ECA5}">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5"/>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5">
        <dgm:presLayoutVars>
          <dgm:chMax val="0"/>
          <dgm:chPref val="0"/>
          <dgm:bulletEnabled val="1"/>
        </dgm:presLayoutVars>
      </dgm:prSet>
      <dgm:spPr/>
    </dgm:pt>
    <dgm:pt modelId="{2045D5C5-D12D-4063-8A66-D6AD310C93C6}" type="pres">
      <dgm:prSet presAssocID="{54F30AA8-01F5-4F2E-B322-92B433514CA9}" presName="wedge2" presStyleLbl="node1" presStyleIdx="1" presStyleCnt="5"/>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5">
        <dgm:presLayoutVars>
          <dgm:chMax val="0"/>
          <dgm:chPref val="0"/>
          <dgm:bulletEnabled val="1"/>
        </dgm:presLayoutVars>
      </dgm:prSet>
      <dgm:spPr/>
    </dgm:pt>
    <dgm:pt modelId="{14FF2F2B-5018-4041-8C50-533FF37B8F17}" type="pres">
      <dgm:prSet presAssocID="{54F30AA8-01F5-4F2E-B322-92B433514CA9}" presName="wedge3" presStyleLbl="node1" presStyleIdx="2" presStyleCnt="5"/>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5">
        <dgm:presLayoutVars>
          <dgm:chMax val="0"/>
          <dgm:chPref val="0"/>
          <dgm:bulletEnabled val="1"/>
        </dgm:presLayoutVars>
      </dgm:prSet>
      <dgm:spPr/>
    </dgm:pt>
    <dgm:pt modelId="{09982EA1-75A1-4663-864D-5779B64EDA59}" type="pres">
      <dgm:prSet presAssocID="{54F30AA8-01F5-4F2E-B322-92B433514CA9}" presName="wedge4" presStyleLbl="node1" presStyleIdx="3" presStyleCnt="5"/>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5">
        <dgm:presLayoutVars>
          <dgm:chMax val="0"/>
          <dgm:chPref val="0"/>
          <dgm:bulletEnabled val="1"/>
        </dgm:presLayoutVars>
      </dgm:prSet>
      <dgm:spPr/>
    </dgm:pt>
    <dgm:pt modelId="{32919EC5-8A3D-4F1C-9999-6CC3FCC4578C}" type="pres">
      <dgm:prSet presAssocID="{54F30AA8-01F5-4F2E-B322-92B433514CA9}" presName="wedge5" presStyleLbl="node1" presStyleIdx="4" presStyleCnt="5"/>
      <dgm:spPr/>
    </dgm:pt>
    <dgm:pt modelId="{E5D0CA59-36F3-4C2F-B7AE-4D0122007B1C}" type="pres">
      <dgm:prSet presAssocID="{54F30AA8-01F5-4F2E-B322-92B433514CA9}" presName="dummy5a" presStyleCnt="0"/>
      <dgm:spPr/>
    </dgm:pt>
    <dgm:pt modelId="{FA269624-E78C-4CAF-A48A-3EE14AA56BC4}" type="pres">
      <dgm:prSet presAssocID="{54F30AA8-01F5-4F2E-B322-92B433514CA9}" presName="dummy5b" presStyleCnt="0"/>
      <dgm:spPr/>
    </dgm:pt>
    <dgm:pt modelId="{1CB0D669-2962-4136-BEC5-84EF76D32764}" type="pres">
      <dgm:prSet presAssocID="{54F30AA8-01F5-4F2E-B322-92B433514CA9}" presName="wedge5Tx" presStyleLbl="node1" presStyleIdx="4" presStyleCnt="5">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5"/>
      <dgm:spPr/>
    </dgm:pt>
    <dgm:pt modelId="{987751DE-4F96-4947-A916-C027ED474C1C}" type="pres">
      <dgm:prSet presAssocID="{F6914123-12C5-49DB-88A2-83B44570573C}" presName="arrowWedge2" presStyleLbl="fgSibTrans2D1" presStyleIdx="1" presStyleCnt="5"/>
      <dgm:spPr/>
    </dgm:pt>
    <dgm:pt modelId="{CDC00664-CF68-46AB-BAB1-60E634B90872}" type="pres">
      <dgm:prSet presAssocID="{0595738B-19D4-45C4-9D58-FFD2392ACD55}" presName="arrowWedge3" presStyleLbl="fgSibTrans2D1" presStyleIdx="2" presStyleCnt="5"/>
      <dgm:spPr/>
    </dgm:pt>
    <dgm:pt modelId="{AB8B1451-2817-4996-856C-0EBF44C4CCF0}" type="pres">
      <dgm:prSet presAssocID="{5560A336-2559-49CF-8BCC-7E73186DBE96}" presName="arrowWedge4" presStyleLbl="fgSibTrans2D1" presStyleIdx="3" presStyleCnt="5"/>
      <dgm:spPr/>
    </dgm:pt>
    <dgm:pt modelId="{A54FB1D3-65CE-4155-9423-10E47D3C6883}" type="pres">
      <dgm:prSet presAssocID="{FBC505A7-97AB-4D13-B7C9-E18206D6777A}" presName="arrowWedge5" presStyleLbl="fgSibTrans2D1" presStyleIdx="4" presStyleCnt="5"/>
      <dgm:spPr/>
    </dgm:pt>
  </dgm:ptLst>
  <dgm:cxnLst>
    <dgm:cxn modelId="{38A93620-FC07-496B-AC44-EF35FF68ECA5}" srcId="{54F30AA8-01F5-4F2E-B322-92B433514CA9}" destId="{4612A135-CA64-4573-8F73-D4565601838D}" srcOrd="2" destOrd="0" parTransId="{F622DD49-B0FC-48F8-BCF6-B10E36D694FE}" sibTransId="{0595738B-19D4-45C4-9D58-FFD2392ACD55}"/>
    <dgm:cxn modelId="{8FDE9A26-554F-4B56-9939-F6FB7921A3BC}" type="presOf" srcId="{4F9F8997-C05D-493A-9194-495DE62DFB28}" destId="{89CC18E6-F57C-47A7-926E-166438E2AD50}" srcOrd="1" destOrd="0" presId="urn:microsoft.com/office/officeart/2005/8/layout/cycle8"/>
    <dgm:cxn modelId="{8131122B-44BE-4271-A0FA-E446C3A67BC5}" srcId="{54F30AA8-01F5-4F2E-B322-92B433514CA9}" destId="{4F9F8997-C05D-493A-9194-495DE62DFB28}" srcOrd="3"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C0AC364-D469-4992-95DE-8356927E2807}" type="presOf" srcId="{34866B89-8667-4BED-9449-B703BA09BFDC}" destId="{1CB0D669-2962-4136-BEC5-84EF76D32764}" srcOrd="1" destOrd="0" presId="urn:microsoft.com/office/officeart/2005/8/layout/cycle8"/>
    <dgm:cxn modelId="{6D92E56B-F89C-4DCE-98FC-FAEC130F8681}" type="presOf" srcId="{34866B89-8667-4BED-9449-B703BA09BFDC}" destId="{32919EC5-8A3D-4F1C-9999-6CC3FCC4578C}"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10B177A-F1CB-4B89-A510-3C0F68B8F82A}" type="presOf" srcId="{4F9F8997-C05D-493A-9194-495DE62DFB28}" destId="{09982EA1-75A1-4663-864D-5779B64EDA59}" srcOrd="0" destOrd="0" presId="urn:microsoft.com/office/officeart/2005/8/layout/cycle8"/>
    <dgm:cxn modelId="{6E71E47B-0314-44C7-8D46-EF10A79F635C}" srcId="{54F30AA8-01F5-4F2E-B322-92B433514CA9}" destId="{34866B89-8667-4BED-9449-B703BA09BFDC}" srcOrd="4"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F27428F-F4F2-4C62-A673-913EAF2B5C44}" type="presOf" srcId="{4612A135-CA64-4573-8F73-D4565601838D}" destId="{14FF2F2B-5018-4041-8C50-533FF37B8F17}" srcOrd="0"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A922EFE-E169-471A-BC26-761B51873728}" type="presOf" srcId="{4612A135-CA64-4573-8F73-D4565601838D}" destId="{6324C158-897A-4809-9198-BB4BB5928C39}" srcOrd="1"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A2200900-81D4-4C0E-885F-C219EA3523C6}" type="presParOf" srcId="{C33D3E71-B558-4A99-B3B3-5F8E339B069E}" destId="{32919EC5-8A3D-4F1C-9999-6CC3FCC4578C}" srcOrd="16" destOrd="0" presId="urn:microsoft.com/office/officeart/2005/8/layout/cycle8"/>
    <dgm:cxn modelId="{726E1FE3-6740-44FF-BC35-88709B13E8A1}" type="presParOf" srcId="{C33D3E71-B558-4A99-B3B3-5F8E339B069E}" destId="{E5D0CA59-36F3-4C2F-B7AE-4D0122007B1C}" srcOrd="17" destOrd="0" presId="urn:microsoft.com/office/officeart/2005/8/layout/cycle8"/>
    <dgm:cxn modelId="{5975CA18-2D89-40CD-8F42-4789D2A88CFD}" type="presParOf" srcId="{C33D3E71-B558-4A99-B3B3-5F8E339B069E}" destId="{FA269624-E78C-4CAF-A48A-3EE14AA56BC4}" srcOrd="18" destOrd="0" presId="urn:microsoft.com/office/officeart/2005/8/layout/cycle8"/>
    <dgm:cxn modelId="{08480C45-55AD-4C05-86B5-F6C94A8A3A75}" type="presParOf" srcId="{C33D3E71-B558-4A99-B3B3-5F8E339B069E}" destId="{1CB0D669-2962-4136-BEC5-84EF76D32764}" srcOrd="19" destOrd="0" presId="urn:microsoft.com/office/officeart/2005/8/layout/cycle8"/>
    <dgm:cxn modelId="{77C66B33-4964-4A61-B9B3-E46F435E10B4}" type="presParOf" srcId="{C33D3E71-B558-4A99-B3B3-5F8E339B069E}" destId="{1510B7AF-AD9D-4FFF-BB2C-41BB064C808A}" srcOrd="20" destOrd="0" presId="urn:microsoft.com/office/officeart/2005/8/layout/cycle8"/>
    <dgm:cxn modelId="{DD13E68E-1532-4C17-A4A9-CAA66B8DB85A}" type="presParOf" srcId="{C33D3E71-B558-4A99-B3B3-5F8E339B069E}" destId="{987751DE-4F96-4947-A916-C027ED474C1C}" srcOrd="21" destOrd="0" presId="urn:microsoft.com/office/officeart/2005/8/layout/cycle8"/>
    <dgm:cxn modelId="{AFCEAF94-FFEC-4B8B-B83F-B2A44641B3F3}" type="presParOf" srcId="{C33D3E71-B558-4A99-B3B3-5F8E339B069E}" destId="{CDC00664-CF68-46AB-BAB1-60E634B90872}" srcOrd="22" destOrd="0" presId="urn:microsoft.com/office/officeart/2005/8/layout/cycle8"/>
    <dgm:cxn modelId="{1F3EAAF5-E01A-409A-B7C8-B16E492FF3B0}" type="presParOf" srcId="{C33D3E71-B558-4A99-B3B3-5F8E339B069E}" destId="{AB8B1451-2817-4996-856C-0EBF44C4CCF0}" srcOrd="23" destOrd="0" presId="urn:microsoft.com/office/officeart/2005/8/layout/cycle8"/>
    <dgm:cxn modelId="{07523E53-DEE5-4C83-AB34-788F759ECD56}" type="presParOf" srcId="{C33D3E71-B558-4A99-B3B3-5F8E339B069E}" destId="{A54FB1D3-65CE-4155-9423-10E47D3C688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xfrm>
          <a:off x="12771" y="1724469"/>
          <a:ext cx="2952995" cy="1371234"/>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16.14</a:t>
          </a:r>
        </a:p>
        <a:p>
          <a:pPr algn="ctr">
            <a:buNone/>
          </a:pPr>
          <a:r>
            <a:rPr lang="en-US" sz="1100" b="0" i="0" dirty="0">
              <a:solidFill>
                <a:srgbClr val="FCFCFC"/>
              </a:solidFill>
              <a:latin typeface="Tahoma"/>
              <a:ea typeface="+mn-ea"/>
              <a:cs typeface="+mn-cs"/>
            </a:rPr>
            <a:t>Students with Disabilities - Plan Student list (EOY4)</a:t>
          </a:r>
          <a:endParaRPr lang="en-US" sz="11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xfrm>
          <a:off x="0" y="1108"/>
          <a:ext cx="3008057" cy="11762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16.12</a:t>
          </a:r>
        </a:p>
        <a:p>
          <a:pPr algn="ctr">
            <a:buNone/>
          </a:pPr>
          <a:r>
            <a:rPr lang="en-US" sz="1100" b="0" i="0" dirty="0">
              <a:solidFill>
                <a:srgbClr val="FCFCFC"/>
              </a:solidFill>
              <a:latin typeface="Tahoma"/>
              <a:ea typeface="+mn-ea"/>
              <a:cs typeface="+mn-cs"/>
            </a:rPr>
            <a:t>Students with Disabilities - Education Plan by Disability (EOY4)</a:t>
          </a:r>
          <a:endParaRPr lang="en-US" sz="1100" b="1" dirty="0">
            <a:solidFill>
              <a:srgbClr val="FCFCFC"/>
            </a:solidFill>
            <a:latin typeface="Tahoma"/>
            <a:ea typeface="+mn-ea"/>
            <a:cs typeface="+mn-cs"/>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a:xfrm rot="5427864">
          <a:off x="1291884" y="1142404"/>
          <a:ext cx="410319" cy="61705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008057" cy="138185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16.22</a:t>
          </a:r>
        </a:p>
        <a:p>
          <a:pPr algn="ctr">
            <a:buNone/>
          </a:pPr>
          <a:r>
            <a:rPr lang="en-US" sz="1100" b="0" i="0" dirty="0">
              <a:solidFill>
                <a:srgbClr val="FCFCFC"/>
              </a:solidFill>
              <a:latin typeface="Tahoma"/>
              <a:ea typeface="+mn-ea"/>
              <a:cs typeface="+mn-cs"/>
            </a:rPr>
            <a:t>Students with Disabilities - Non- Participating Status Report – Count (EOY4)</a:t>
          </a:r>
          <a:endParaRPr lang="en-US" sz="1100" b="0"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244614" y="1416825"/>
          <a:ext cx="518828" cy="62183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2073628"/>
          <a:ext cx="3008057" cy="1381856"/>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16.23</a:t>
          </a:r>
        </a:p>
        <a:p>
          <a:pPr algn="ctr">
            <a:buNone/>
          </a:pPr>
          <a:r>
            <a:rPr lang="en-US" sz="1100" b="0" i="0" dirty="0">
              <a:solidFill>
                <a:srgbClr val="FCFCFC"/>
              </a:solidFill>
              <a:latin typeface="Tahoma"/>
              <a:ea typeface="+mn-ea"/>
              <a:cs typeface="+mn-cs"/>
            </a:rPr>
            <a:t>Students with Disabilities - Non- Participating Status Report - Student Details (EOY4)</a:t>
          </a:r>
          <a:endParaRPr lang="en-US" sz="1100" b="0"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1239"/>
          <a:ext cx="2685873" cy="1267748"/>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buNone/>
          </a:pPr>
          <a:r>
            <a:rPr lang="en-US" sz="1400" b="1" dirty="0">
              <a:solidFill>
                <a:srgbClr val="FCFCFC"/>
              </a:solidFill>
              <a:latin typeface="Tahoma"/>
              <a:ea typeface="+mn-ea"/>
              <a:cs typeface="+mn-cs"/>
            </a:rPr>
            <a:t>Report 16.13</a:t>
          </a:r>
        </a:p>
        <a:p>
          <a:pPr>
            <a:buNone/>
          </a:pPr>
          <a:r>
            <a:rPr lang="en-US" sz="1100" b="0" i="0" dirty="0">
              <a:solidFill>
                <a:srgbClr val="FCFCFC"/>
              </a:solidFill>
              <a:latin typeface="Tahoma"/>
              <a:ea typeface="+mn-ea"/>
              <a:cs typeface="+mn-cs"/>
            </a:rPr>
            <a:t>Students with Disabilities - Federal Setting Count (EOY4)</a:t>
          </a:r>
          <a:endParaRPr lang="en-US" sz="1100" b="1" dirty="0">
            <a:solidFill>
              <a:srgbClr val="FCFCFC"/>
            </a:solidFill>
            <a:latin typeface="Tahoma"/>
            <a:ea typeface="+mn-ea"/>
            <a:cs typeface="+mn-cs"/>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469641" cy="1151229"/>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17.3</a:t>
          </a:r>
        </a:p>
        <a:p>
          <a:pPr algn="ctr">
            <a:buNone/>
          </a:pPr>
          <a:r>
            <a:rPr lang="en-US" sz="1200" b="0" i="0" dirty="0">
              <a:solidFill>
                <a:srgbClr val="FCFCFC"/>
              </a:solidFill>
              <a:latin typeface="Tahoma"/>
              <a:ea typeface="+mn-ea"/>
              <a:cs typeface="+mn-cs"/>
            </a:rPr>
            <a:t>Postsecondary Survey Outcome for SWDs - Count</a:t>
          </a:r>
          <a:endParaRPr lang="en-US" sz="1200" b="1"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474070" y="1186458"/>
          <a:ext cx="521500" cy="62487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1846562"/>
          <a:ext cx="3469641" cy="1388612"/>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17.4</a:t>
          </a:r>
        </a:p>
        <a:p>
          <a:pPr algn="ctr">
            <a:buNone/>
          </a:pPr>
          <a:r>
            <a:rPr lang="en-US" sz="1200" b="0" i="0" dirty="0">
              <a:solidFill>
                <a:srgbClr val="FCFCFC"/>
              </a:solidFill>
              <a:latin typeface="Tahoma"/>
              <a:ea typeface="+mn-ea"/>
              <a:cs typeface="+mn-cs"/>
            </a:rPr>
            <a:t>Postsecondary Survey Outcome for SWDs - Student List</a:t>
          </a:r>
          <a:endParaRPr lang="en-US" sz="12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1087737" cy="718980"/>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Aggregate Report</a:t>
          </a:r>
        </a:p>
      </dsp:txBody>
      <dsp:txXfrm>
        <a:off x="21058" y="21058"/>
        <a:ext cx="1045621" cy="676864"/>
      </dsp:txXfrm>
    </dsp:sp>
    <dsp:sp modelId="{55E936AE-85A7-4293-9E90-3F423240A182}">
      <dsp:nvSpPr>
        <dsp:cNvPr id="0" name=""/>
        <dsp:cNvSpPr/>
      </dsp:nvSpPr>
      <dsp:spPr>
        <a:xfrm rot="5400000">
          <a:off x="408895" y="737174"/>
          <a:ext cx="269946" cy="323541"/>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CFCFC"/>
            </a:solidFill>
            <a:latin typeface="Tahoma"/>
            <a:ea typeface="+mn-ea"/>
            <a:cs typeface="+mn-cs"/>
          </a:endParaRPr>
        </a:p>
      </dsp:txBody>
      <dsp:txXfrm rot="-5400000">
        <a:off x="446806" y="763971"/>
        <a:ext cx="194125" cy="188962"/>
      </dsp:txXfrm>
    </dsp:sp>
    <dsp:sp modelId="{0430A618-02C7-4E49-9EAE-E05EC2371766}">
      <dsp:nvSpPr>
        <dsp:cNvPr id="0" name=""/>
        <dsp:cNvSpPr/>
      </dsp:nvSpPr>
      <dsp:spPr>
        <a:xfrm>
          <a:off x="0" y="1078909"/>
          <a:ext cx="1087737" cy="718980"/>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Supporting Report</a:t>
          </a:r>
        </a:p>
      </dsp:txBody>
      <dsp:txXfrm>
        <a:off x="21058" y="1099967"/>
        <a:ext cx="1045621" cy="676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7, 2024</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12, 2024</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26, 2024</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16, 2024 </a:t>
          </a:r>
        </a:p>
      </dsp:txBody>
      <dsp:txXfrm>
        <a:off x="6075803" y="1012161"/>
        <a:ext cx="2097799" cy="110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1E23C-257E-4CAC-B3F5-66881DF993AF}">
      <dsp:nvSpPr>
        <dsp:cNvPr id="0" name=""/>
        <dsp:cNvSpPr/>
      </dsp:nvSpPr>
      <dsp:spPr>
        <a:xfrm>
          <a:off x="41671"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EOY 4 Reports</a:t>
          </a:r>
          <a:endParaRPr lang="en-US" sz="2000" kern="1200" dirty="0"/>
        </a:p>
      </dsp:txBody>
      <dsp:txXfrm>
        <a:off x="41671" y="842"/>
        <a:ext cx="1640829" cy="984497"/>
      </dsp:txXfrm>
    </dsp:sp>
    <dsp:sp modelId="{9AD52586-7677-455A-887F-2F2C919ED5E1}">
      <dsp:nvSpPr>
        <dsp:cNvPr id="0" name=""/>
        <dsp:cNvSpPr/>
      </dsp:nvSpPr>
      <dsp:spPr>
        <a:xfrm>
          <a:off x="1846584"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Data Collection Certifier</a:t>
          </a:r>
        </a:p>
      </dsp:txBody>
      <dsp:txXfrm>
        <a:off x="1846584" y="842"/>
        <a:ext cx="1640829" cy="984497"/>
      </dsp:txXfrm>
    </dsp:sp>
    <dsp:sp modelId="{0B73645D-DEC8-47C9-94AC-EDE7E033D404}">
      <dsp:nvSpPr>
        <dsp:cNvPr id="0" name=""/>
        <dsp:cNvSpPr/>
      </dsp:nvSpPr>
      <dsp:spPr>
        <a:xfrm>
          <a:off x="3651497"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SENR </a:t>
          </a:r>
        </a:p>
      </dsp:txBody>
      <dsp:txXfrm>
        <a:off x="3651497" y="842"/>
        <a:ext cx="1640829" cy="984497"/>
      </dsp:txXfrm>
    </dsp:sp>
    <dsp:sp modelId="{1F5BD043-DC2F-4835-9199-5911D38F51AB}">
      <dsp:nvSpPr>
        <dsp:cNvPr id="0" name=""/>
        <dsp:cNvSpPr/>
      </dsp:nvSpPr>
      <dsp:spPr>
        <a:xfrm>
          <a:off x="41671"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SINF</a:t>
          </a:r>
        </a:p>
      </dsp:txBody>
      <dsp:txXfrm>
        <a:off x="41671" y="1149423"/>
        <a:ext cx="1640829" cy="984497"/>
      </dsp:txXfrm>
    </dsp:sp>
    <dsp:sp modelId="{F7284861-9CA5-4016-9F61-BDB3B28D9FCD}">
      <dsp:nvSpPr>
        <dsp:cNvPr id="0" name=""/>
        <dsp:cNvSpPr/>
      </dsp:nvSpPr>
      <dsp:spPr>
        <a:xfrm>
          <a:off x="1846584"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SELA</a:t>
          </a:r>
        </a:p>
      </dsp:txBody>
      <dsp:txXfrm>
        <a:off x="1846584" y="1149423"/>
        <a:ext cx="1640829" cy="984497"/>
      </dsp:txXfrm>
    </dsp:sp>
    <dsp:sp modelId="{D0C840BF-6272-4623-BB9B-1253CAC15561}">
      <dsp:nvSpPr>
        <dsp:cNvPr id="0" name=""/>
        <dsp:cNvSpPr/>
      </dsp:nvSpPr>
      <dsp:spPr>
        <a:xfrm>
          <a:off x="3651497"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SPRG</a:t>
          </a:r>
        </a:p>
      </dsp:txBody>
      <dsp:txXfrm>
        <a:off x="3651497" y="1149423"/>
        <a:ext cx="1640829" cy="984497"/>
      </dsp:txXfrm>
    </dsp:sp>
    <dsp:sp modelId="{368D87B2-9D8B-46D6-A1D2-4B826A9F1A8C}">
      <dsp:nvSpPr>
        <dsp:cNvPr id="0" name=""/>
        <dsp:cNvSpPr/>
      </dsp:nvSpPr>
      <dsp:spPr>
        <a:xfrm>
          <a:off x="944128" y="2298004"/>
          <a:ext cx="1640829" cy="984497"/>
        </a:xfrm>
        <a:prstGeom prst="rect">
          <a:avLst/>
        </a:prstGeom>
        <a:solidFill>
          <a:srgbClr val="555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SPED</a:t>
          </a:r>
        </a:p>
      </dsp:txBody>
      <dsp:txXfrm>
        <a:off x="944128" y="2298004"/>
        <a:ext cx="1640829" cy="984497"/>
      </dsp:txXfrm>
    </dsp:sp>
    <dsp:sp modelId="{DE470B09-78F8-4DDC-BF32-A33EDCA637BD}">
      <dsp:nvSpPr>
        <dsp:cNvPr id="0" name=""/>
        <dsp:cNvSpPr/>
      </dsp:nvSpPr>
      <dsp:spPr>
        <a:xfrm>
          <a:off x="2749040" y="2298004"/>
          <a:ext cx="1640829" cy="984497"/>
        </a:xfrm>
        <a:prstGeom prst="rect">
          <a:avLst/>
        </a:prstGeom>
        <a:solidFill>
          <a:srgbClr val="555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PSTS</a:t>
          </a:r>
        </a:p>
      </dsp:txBody>
      <dsp:txXfrm>
        <a:off x="2749040" y="2298004"/>
        <a:ext cx="1640829" cy="984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396B9-3308-4C16-858A-97C308693F34}">
      <dsp:nvSpPr>
        <dsp:cNvPr id="0" name=""/>
        <dsp:cNvSpPr/>
      </dsp:nvSpPr>
      <dsp:spPr>
        <a:xfrm>
          <a:off x="263364" y="1465"/>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EOY 4 Reports</a:t>
          </a:r>
        </a:p>
      </dsp:txBody>
      <dsp:txXfrm>
        <a:off x="263364" y="1465"/>
        <a:ext cx="1433391" cy="860034"/>
      </dsp:txXfrm>
    </dsp:sp>
    <dsp:sp modelId="{0B73645D-DEC8-47C9-94AC-EDE7E033D404}">
      <dsp:nvSpPr>
        <dsp:cNvPr id="0" name=""/>
        <dsp:cNvSpPr/>
      </dsp:nvSpPr>
      <dsp:spPr>
        <a:xfrm>
          <a:off x="1840094" y="1465"/>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SPED</a:t>
          </a:r>
        </a:p>
      </dsp:txBody>
      <dsp:txXfrm>
        <a:off x="1840094" y="1465"/>
        <a:ext cx="1433391" cy="860034"/>
      </dsp:txXfrm>
    </dsp:sp>
    <dsp:sp modelId="{1F5BD043-DC2F-4835-9199-5911D38F51AB}">
      <dsp:nvSpPr>
        <dsp:cNvPr id="0" name=""/>
        <dsp:cNvSpPr/>
      </dsp:nvSpPr>
      <dsp:spPr>
        <a:xfrm>
          <a:off x="263364" y="1004839"/>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PSTS</a:t>
          </a:r>
        </a:p>
      </dsp:txBody>
      <dsp:txXfrm>
        <a:off x="263364" y="1004839"/>
        <a:ext cx="1433391" cy="860034"/>
      </dsp:txXfrm>
    </dsp:sp>
    <dsp:sp modelId="{4F95FF6E-992F-4CF4-BADE-C7002C2E9707}">
      <dsp:nvSpPr>
        <dsp:cNvPr id="0" name=""/>
        <dsp:cNvSpPr/>
      </dsp:nvSpPr>
      <dsp:spPr>
        <a:xfrm>
          <a:off x="1840094" y="1004839"/>
          <a:ext cx="1433391" cy="86003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SSID SEARCH</a:t>
          </a:r>
        </a:p>
      </dsp:txBody>
      <dsp:txXfrm>
        <a:off x="1840094" y="1004839"/>
        <a:ext cx="1433391" cy="860034"/>
      </dsp:txXfrm>
    </dsp:sp>
    <dsp:sp modelId="{E974FBAC-DC95-4436-B859-F9BB36D47367}">
      <dsp:nvSpPr>
        <dsp:cNvPr id="0" name=""/>
        <dsp:cNvSpPr/>
      </dsp:nvSpPr>
      <dsp:spPr>
        <a:xfrm>
          <a:off x="1051729" y="2008213"/>
          <a:ext cx="1433391" cy="86003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SENR View</a:t>
          </a:r>
        </a:p>
      </dsp:txBody>
      <dsp:txXfrm>
        <a:off x="1051729" y="2008213"/>
        <a:ext cx="1433391" cy="860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9124" y="262914"/>
          <a:ext cx="3567824" cy="3567824"/>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Review Reports</a:t>
          </a:r>
        </a:p>
      </dsp:txBody>
      <dsp:txXfrm>
        <a:off x="3150339" y="862648"/>
        <a:ext cx="1146800" cy="764533"/>
      </dsp:txXfrm>
    </dsp:sp>
    <dsp:sp modelId="{2045D5C5-D12D-4063-8A66-D6AD310C93C6}">
      <dsp:nvSpPr>
        <dsp:cNvPr id="0" name=""/>
        <dsp:cNvSpPr/>
      </dsp:nvSpPr>
      <dsp:spPr>
        <a:xfrm>
          <a:off x="1319706" y="358056"/>
          <a:ext cx="3567824" cy="3567824"/>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Approval </a:t>
          </a:r>
        </a:p>
      </dsp:txBody>
      <dsp:txXfrm>
        <a:off x="3617554" y="1988212"/>
        <a:ext cx="1061852" cy="849482"/>
      </dsp:txXfrm>
    </dsp:sp>
    <dsp:sp modelId="{14FF2F2B-5018-4041-8C50-533FF37B8F17}">
      <dsp:nvSpPr>
        <dsp:cNvPr id="0" name=""/>
        <dsp:cNvSpPr/>
      </dsp:nvSpPr>
      <dsp:spPr>
        <a:xfrm>
          <a:off x="1239005" y="416670"/>
          <a:ext cx="3567824" cy="3567824"/>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SELPA Approval</a:t>
          </a:r>
        </a:p>
      </dsp:txBody>
      <dsp:txXfrm>
        <a:off x="2513228" y="2922642"/>
        <a:ext cx="1019378" cy="934430"/>
      </dsp:txXfrm>
    </dsp:sp>
    <dsp:sp modelId="{09982EA1-75A1-4663-864D-5779B64EDA59}">
      <dsp:nvSpPr>
        <dsp:cNvPr id="0" name=""/>
        <dsp:cNvSpPr/>
      </dsp:nvSpPr>
      <dsp:spPr>
        <a:xfrm>
          <a:off x="1158304" y="358056"/>
          <a:ext cx="3567824" cy="356782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Submission Process</a:t>
          </a:r>
        </a:p>
      </dsp:txBody>
      <dsp:txXfrm>
        <a:off x="1366427" y="1988212"/>
        <a:ext cx="1061852" cy="849482"/>
      </dsp:txXfrm>
    </dsp:sp>
    <dsp:sp modelId="{32919EC5-8A3D-4F1C-9999-6CC3FCC4578C}">
      <dsp:nvSpPr>
        <dsp:cNvPr id="0" name=""/>
        <dsp:cNvSpPr/>
      </dsp:nvSpPr>
      <dsp:spPr>
        <a:xfrm>
          <a:off x="1188885" y="262914"/>
          <a:ext cx="3567824" cy="3567824"/>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CERT Error Correction</a:t>
          </a:r>
        </a:p>
      </dsp:txBody>
      <dsp:txXfrm>
        <a:off x="1748694" y="862648"/>
        <a:ext cx="1146800" cy="764533"/>
      </dsp:txXfrm>
    </dsp:sp>
    <dsp:sp modelId="{1510B7AF-AD9D-4FFF-BB2C-41BB064C808A}">
      <dsp:nvSpPr>
        <dsp:cNvPr id="0" name=""/>
        <dsp:cNvSpPr/>
      </dsp:nvSpPr>
      <dsp:spPr>
        <a:xfrm>
          <a:off x="1068091" y="42049"/>
          <a:ext cx="4009555" cy="4009555"/>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99087" y="137160"/>
          <a:ext cx="4009555" cy="4009555"/>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C00664-CF68-46AB-BAB1-60E634B90872}">
      <dsp:nvSpPr>
        <dsp:cNvPr id="0" name=""/>
        <dsp:cNvSpPr/>
      </dsp:nvSpPr>
      <dsp:spPr>
        <a:xfrm>
          <a:off x="1018139" y="195953"/>
          <a:ext cx="4009555" cy="4009555"/>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8B1451-2817-4996-856C-0EBF44C4CCF0}">
      <dsp:nvSpPr>
        <dsp:cNvPr id="0" name=""/>
        <dsp:cNvSpPr/>
      </dsp:nvSpPr>
      <dsp:spPr>
        <a:xfrm>
          <a:off x="937192" y="137160"/>
          <a:ext cx="4009555" cy="4009555"/>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4FB1D3-65CE-4155-9423-10E47D3C6883}">
      <dsp:nvSpPr>
        <dsp:cNvPr id="0" name=""/>
        <dsp:cNvSpPr/>
      </dsp:nvSpPr>
      <dsp:spPr>
        <a:xfrm>
          <a:off x="968188" y="42049"/>
          <a:ext cx="4009555" cy="4009555"/>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Education Plan by Disability (EOY4)</a:t>
          </a:r>
          <a:endParaRPr lang="en-US" sz="1100" b="1" kern="1200" dirty="0">
            <a:solidFill>
              <a:srgbClr val="FCFCFC"/>
            </a:solidFill>
            <a:latin typeface="Tahoma"/>
            <a:ea typeface="+mn-ea"/>
            <a:cs typeface="+mn-cs"/>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CFCFC"/>
            </a:solidFill>
            <a:latin typeface="Tahoma"/>
            <a:ea typeface="+mn-ea"/>
            <a:cs typeface="+mn-cs"/>
          </a:endParaRPr>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16.14</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Plan Student list (EOY4)</a:t>
          </a:r>
          <a:endParaRPr lang="en-US" sz="1100" b="1" kern="1200" dirty="0">
            <a:solidFill>
              <a:srgbClr val="FCFCFC"/>
            </a:solidFill>
            <a:latin typeface="Tahoma"/>
            <a:ea typeface="+mn-ea"/>
            <a:cs typeface="+mn-cs"/>
          </a:endParaRPr>
        </a:p>
      </dsp:txBody>
      <dsp:txXfrm>
        <a:off x="35263" y="1176325"/>
        <a:ext cx="1915165" cy="8597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0338"/>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Count (EOY4)</a:t>
          </a:r>
          <a:endParaRPr lang="en-US" sz="1100" b="0" kern="1200" dirty="0">
            <a:solidFill>
              <a:srgbClr val="FCFCFC"/>
            </a:solidFill>
            <a:latin typeface="Tahoma"/>
            <a:ea typeface="+mn-ea"/>
            <a:cs typeface="+mn-cs"/>
          </a:endParaRPr>
        </a:p>
      </dsp:txBody>
      <dsp:txXfrm>
        <a:off x="26956" y="26956"/>
        <a:ext cx="1951459" cy="866426"/>
      </dsp:txXfrm>
    </dsp:sp>
    <dsp:sp modelId="{55E936AE-85A7-4293-9E90-3F423240A182}">
      <dsp:nvSpPr>
        <dsp:cNvPr id="0" name=""/>
        <dsp:cNvSpPr/>
      </dsp:nvSpPr>
      <dsp:spPr>
        <a:xfrm rot="5400000">
          <a:off x="829489" y="944189"/>
          <a:ext cx="346391" cy="414152"/>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878439" y="978070"/>
        <a:ext cx="248492" cy="242474"/>
      </dsp:txXfrm>
    </dsp:sp>
    <dsp:sp modelId="{0430A618-02C7-4E49-9EAE-E05EC2371766}">
      <dsp:nvSpPr>
        <dsp:cNvPr id="0" name=""/>
        <dsp:cNvSpPr/>
      </dsp:nvSpPr>
      <dsp:spPr>
        <a:xfrm>
          <a:off x="0" y="1382193"/>
          <a:ext cx="2005371" cy="920338"/>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Student Details (EOY4)</a:t>
          </a:r>
          <a:endParaRPr lang="en-US" sz="1100" b="0" kern="1200" dirty="0">
            <a:solidFill>
              <a:srgbClr val="FCFCFC"/>
            </a:solidFill>
            <a:latin typeface="Tahoma"/>
            <a:ea typeface="+mn-ea"/>
            <a:cs typeface="+mn-cs"/>
          </a:endParaRPr>
        </a:p>
      </dsp:txBody>
      <dsp:txXfrm>
        <a:off x="26956" y="1409149"/>
        <a:ext cx="1951459" cy="8664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Federal Setting Count (EOY4)</a:t>
          </a:r>
          <a:endParaRPr lang="en-US" sz="1100" b="1" kern="1200" dirty="0">
            <a:solidFill>
              <a:srgbClr val="FCFCFC"/>
            </a:solidFill>
            <a:latin typeface="Tahoma"/>
            <a:ea typeface="+mn-ea"/>
            <a:cs typeface="+mn-cs"/>
          </a:endParaRPr>
        </a:p>
      </dsp:txBody>
      <dsp:txXfrm>
        <a:off x="24730" y="26381"/>
        <a:ext cx="1741122" cy="794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17.3</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Count</a:t>
          </a:r>
          <a:endParaRPr lang="en-US" sz="1200" b="1" kern="1200" dirty="0">
            <a:solidFill>
              <a:srgbClr val="FCFCFC"/>
            </a:solidFill>
            <a:latin typeface="Tahoma"/>
            <a:ea typeface="+mn-ea"/>
            <a:cs typeface="+mn-cs"/>
          </a:endParaRPr>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17.4</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Student List</a:t>
          </a:r>
          <a:endParaRPr lang="en-US" sz="1200" b="1" kern="1200" dirty="0">
            <a:solidFill>
              <a:srgbClr val="FCFCFC"/>
            </a:solidFill>
            <a:latin typeface="Tahoma"/>
            <a:ea typeface="+mn-ea"/>
            <a:cs typeface="+mn-cs"/>
          </a:endParaRPr>
        </a:p>
      </dsp:txBody>
      <dsp:txXfrm>
        <a:off x="27114" y="1258155"/>
        <a:ext cx="2258866" cy="8715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D51EFA-6533-45C3-8394-23FFC04F750D}" type="datetimeFigureOut">
              <a:rPr lang="en-US" smtClean="0"/>
              <a:t>5/8/2024</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B4C180-10CF-422C-B717-65F1B78C7EB7}" type="datetimeFigureOut">
              <a:rPr lang="en-US" noProof="0" smtClean="0"/>
              <a:t>5/8/2024</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m11.safelinks.protection.outlook.com/?url=https%3A%2F%2Fmlist.cde.ca.gov%2Ft%2F1964154%2F16657854%2F2307%2F2%2F&amp;data=05%7C02%7CKPagulayan%40fcmat.org%7C4189082d26e746e9006b08dc6fb2ef35%7C5ff75693951a4de884ddd5b1b044b035%7C0%7C0%7C638508061527847490%7CUnknown%7CTWFpbGZsb3d8eyJWIjoiMC4wLjAwMDAiLCJQIjoiV2luMzIiLCJBTiI6Ik1haWwiLCJXVCI6Mn0%3D%7C0%7C%7C%7C&amp;sdata=aA5yYn%2BAHe2C3%2FZY24yhJIIqggg8NcrpRXmckQQb6Qc%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Welcome to End of Year 4 Reporting and Certification, Special Education.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latin typeface="Tahoma"/>
              </a:rPr>
              <a:t>Use the gap period to continuously update student profile data for testing requirements, monitor SPED students, internally prepare/ validate EOY related data in your SIS and submit available data to CALPADS</a:t>
            </a: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63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Another skill required for successful submissions that we did not mention was data literacy. Even though you as a SIS data coordinator is not expected to submit special education data, you need to be able to understand the submission and communicate with your SEDS data coordinator and the SELPA. Understanding and communicating the data and the information is provides is data literacy. The CALPADS training and system documentation will help improve your data literacy.</a:t>
            </a: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Arial" panose="020B0604020202020204" pitchFamily="34" charset="0"/>
                <a:ea typeface="+mn-ea"/>
                <a:cs typeface="Arial" panose="020B0604020202020204" pitchFamily="34" charset="0"/>
              </a:rPr>
              <a:t>Getting started let us look at a few places to find information that will assist in data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Arial" panose="020B0604020202020204" pitchFamily="34" charset="0"/>
              <a:ea typeface="+mn-ea"/>
              <a:cs typeface="Arial" panose="020B0604020202020204" pitchFamily="34" charset="0"/>
            </a:endParaRPr>
          </a:p>
          <a:p>
            <a:r>
              <a:rPr lang="en-US" sz="1100" b="1" dirty="0"/>
              <a:t>Documentation</a:t>
            </a:r>
            <a:endParaRPr lang="en-US" sz="1100" dirty="0"/>
          </a:p>
          <a:p>
            <a:pPr marL="171450" indent="-171450">
              <a:buFont typeface="Arial" panose="020B0604020202020204" pitchFamily="34" charset="0"/>
              <a:buChar char="•"/>
            </a:pPr>
            <a:r>
              <a:rPr lang="en-US" sz="1100" dirty="0"/>
              <a:t>User Manual</a:t>
            </a:r>
          </a:p>
          <a:p>
            <a:pPr marL="171450" indent="-171450">
              <a:buFont typeface="Arial" panose="020B0604020202020204" pitchFamily="34" charset="0"/>
              <a:buChar char="•"/>
            </a:pPr>
            <a:r>
              <a:rPr lang="en-US" sz="1100" dirty="0"/>
              <a:t>CALPADS Code Sets</a:t>
            </a:r>
          </a:p>
          <a:p>
            <a:pPr marL="171450" indent="-171450">
              <a:buFont typeface="Arial" panose="020B0604020202020204" pitchFamily="34" charset="0"/>
              <a:buChar char="•"/>
            </a:pPr>
            <a:r>
              <a:rPr lang="en-US" sz="1100" dirty="0"/>
              <a:t>File Specifications Form</a:t>
            </a:r>
          </a:p>
          <a:p>
            <a:pPr marL="171450" indent="-171450">
              <a:buFont typeface="Arial" panose="020B0604020202020204" pitchFamily="34" charset="0"/>
              <a:buChar char="•"/>
            </a:pPr>
            <a:r>
              <a:rPr lang="en-US" sz="1100" dirty="0"/>
              <a:t>Error List</a:t>
            </a:r>
          </a:p>
          <a:p>
            <a:pPr marL="171450" indent="-171450">
              <a:buFont typeface="Arial" panose="020B0604020202020204" pitchFamily="34" charset="0"/>
              <a:buChar char="•"/>
            </a:pPr>
            <a:r>
              <a:rPr lang="en-US" sz="1100" dirty="0"/>
              <a:t>Data Guide</a:t>
            </a:r>
          </a:p>
          <a:p>
            <a:pPr marL="171450" indent="-171450">
              <a:buFont typeface="Arial" panose="020B0604020202020204" pitchFamily="34" charset="0"/>
              <a:buChar char="•"/>
            </a:pPr>
            <a:r>
              <a:rPr lang="en-US" sz="1100" dirty="0"/>
              <a:t>Valid Code Combinations</a:t>
            </a:r>
          </a:p>
          <a:p>
            <a:pPr marL="0" indent="0">
              <a:buFont typeface="Arial" panose="020B0604020202020204" pitchFamily="34" charset="0"/>
              <a:buNone/>
            </a:pPr>
            <a:endParaRPr lang="en-US" sz="1100" dirty="0"/>
          </a:p>
          <a:p>
            <a:r>
              <a:rPr lang="en-US" sz="1100" dirty="0"/>
              <a:t>Every submission requires some planning to be successful. EOY typically requires more planning because of the size of the data collection and limited staff availability.  Here are some questions that need to be answered prior to the start of your EOY submission.</a:t>
            </a:r>
          </a:p>
          <a:p>
            <a:pPr marL="285750" indent="-285750">
              <a:buFont typeface="Arial" panose="020B0604020202020204" pitchFamily="34" charset="0"/>
              <a:buChar char="•"/>
            </a:pPr>
            <a:r>
              <a:rPr lang="en-US" sz="1100" dirty="0"/>
              <a:t>Where do I find information about the data collection?</a:t>
            </a:r>
          </a:p>
          <a:p>
            <a:pPr marL="285750" indent="-285750">
              <a:buFont typeface="Arial" panose="020B0604020202020204" pitchFamily="34" charset="0"/>
              <a:buChar char="•"/>
            </a:pPr>
            <a:r>
              <a:rPr lang="en-US" sz="1100" dirty="0"/>
              <a:t>Where are the key dates and submission timeline located?</a:t>
            </a:r>
          </a:p>
          <a:p>
            <a:pPr marL="285750" indent="-285750">
              <a:buFont typeface="Arial" panose="020B0604020202020204" pitchFamily="34" charset="0"/>
              <a:buChar char="•"/>
            </a:pPr>
            <a:r>
              <a:rPr lang="en-US" sz="1100" dirty="0"/>
              <a:t>How can I audit or track the tasks involved for completion?</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It is important to know which  resources that provide this information and have a referential understanding of the contents. You should know which document to go to when researching, not specifically recalling the answer.</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1" dirty="0"/>
              <a:t>Instructions for the presenter:</a:t>
            </a:r>
          </a:p>
          <a:p>
            <a:pPr marL="171450" indent="-171450">
              <a:buFont typeface="Arial" panose="020B0604020202020204" pitchFamily="34" charset="0"/>
              <a:buChar char="•"/>
            </a:pPr>
            <a:r>
              <a:rPr lang="en-US" sz="1100" dirty="0"/>
              <a:t>Introduce the CALPADS system documents page and the CALPADS User Manual</a:t>
            </a:r>
          </a:p>
          <a:p>
            <a:pPr marL="171450" indent="-171450">
              <a:buFont typeface="Arial" panose="020B0604020202020204" pitchFamily="34" charset="0"/>
              <a:buChar char="•"/>
            </a:pPr>
            <a:r>
              <a:rPr lang="en-US" sz="1100" dirty="0"/>
              <a:t>Show the EOY 3 details in the CFS (docx)</a:t>
            </a:r>
          </a:p>
          <a:p>
            <a:pPr marL="171450" indent="-171450">
              <a:buFont typeface="Arial" panose="020B0604020202020204" pitchFamily="34" charset="0"/>
              <a:buChar char="•"/>
            </a:pPr>
            <a:r>
              <a:rPr lang="en-US" sz="1100" dirty="0"/>
              <a:t>Show the EOY timeline in the CALPADS Calendar</a:t>
            </a:r>
          </a:p>
          <a:p>
            <a:pPr marL="171450" indent="-171450">
              <a:buFont typeface="Arial" panose="020B0604020202020204" pitchFamily="34" charset="0"/>
              <a:buChar char="•"/>
            </a:pPr>
            <a:r>
              <a:rPr lang="en-US" sz="1100" dirty="0"/>
              <a:t>Highlight the EOY Roadmap</a:t>
            </a:r>
          </a:p>
          <a:p>
            <a:pPr marL="171450" indent="-171450">
              <a:buFont typeface="Arial" panose="020B0604020202020204" pitchFamily="34" charset="0"/>
              <a:buChar char="•"/>
            </a:pPr>
            <a:r>
              <a:rPr lang="en-US" sz="1100" dirty="0"/>
              <a:t>Walk through the EOY checklist</a:t>
            </a:r>
          </a:p>
          <a:p>
            <a:endParaRPr lang="en-US" sz="1100" dirty="0"/>
          </a:p>
          <a:p>
            <a:pPr marL="0" indent="0">
              <a:buFont typeface="Arial" panose="020B0604020202020204" pitchFamily="34" charset="0"/>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72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ea typeface="Calibri"/>
                <a:cs typeface="Calibri"/>
              </a:rPr>
              <a:t>*SWDS Effective Start Date only needs to overlap with the SENR Enrollment Start Date if the SWDS Status = Eligible and Participating (1)</a:t>
            </a:r>
          </a:p>
          <a:p>
            <a:endParaRPr lang="en-US">
              <a:ea typeface="Calibri"/>
              <a:cs typeface="Calibri"/>
            </a:endParaRPr>
          </a:p>
          <a:p>
            <a:r>
              <a:rPr lang="en-US">
                <a:ea typeface="Calibri"/>
                <a:cs typeface="Calibri"/>
              </a:rPr>
              <a:t>*MEET record does not have to be reported by the current LEA. As long as a current meet record reflecting the correct status overlaps the SWDS effective date, it should be valid. LEA do not need to report their own MMET record if current record is still relevant.</a:t>
            </a:r>
            <a:endParaRPr lang="en-US"/>
          </a:p>
        </p:txBody>
      </p:sp>
    </p:spTree>
    <p:extLst>
      <p:ext uri="{BB962C8B-B14F-4D97-AF65-F5344CB8AC3E}">
        <p14:creationId xmlns:p14="http://schemas.microsoft.com/office/powerpoint/2010/main" val="308884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LEA submits a SWDS record with a Status of “Eligible and Participating”, student must have a Student Enrollment record at same LEA where the SWDS Status Start Date falls within the Enrollment Start and Exit Dates. Other statuses do not require a SENR. Typically, the only time an LEA would submit a status of Eligible and Participating is after a student is initially evaluated or if they exit then re-enter special education.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Once an INITIAL meeting is held, a SWDS record is expected. MEET records with Pending as of Date populated do NOT require SWDS record. The Meeting Activity -  Evaluation Type Code must correspond with the PLAN record’s Special Education Plan Type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Student must have a Student Enrollment record with Enrollment Start and Exit Dates that overlap the Plan Effective Start Date at the same LEA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must have SERV records with same SSID, Reporting LEA, SELPA, and Plan Effective Date</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226981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Meeting Date is the date of the Individualized Family Service Plan (IFSP), Individualized Education Program (IEP), or Individual Service Plan (ISP) team meeting to review the initial evaluation, Annual Education or Service Plan Meeting, or eligibility re-evaluation to determine eligibility for special education services. The date captured in this field is used to determine whether or not statutorily required meetings for the student are being held in a timely manner.</a:t>
            </a:r>
          </a:p>
          <a:p>
            <a:endParaRPr lang="en-US" sz="1100" dirty="0"/>
          </a:p>
          <a:p>
            <a:r>
              <a:rPr lang="en-US" sz="1100" dirty="0"/>
              <a:t>The Meeting Activity -  Evaluation Type Code is a  coded value representing the type of special education evaluation being conducted during a special education meeting - Initial Part B Evaluation, Initial Part C Evaluation, or Re-evaluation of eligibility. If no evaluation occurred during a meeting, this field should be left blank.</a:t>
            </a:r>
          </a:p>
          <a:p>
            <a:endParaRPr lang="en-US" sz="1100" dirty="0"/>
          </a:p>
          <a:p>
            <a:r>
              <a:rPr lang="en-US" sz="1100" dirty="0"/>
              <a:t>The Evaluation  Outcome Code is a coded value representing the outcome of a student's special education eligibility evaluation.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Status Effective Start Date is the date when a student's special education status became effective in California. For students who are being initially evaluated, this would be the date a determination was made. </a:t>
            </a:r>
          </a:p>
          <a:p>
            <a:pPr marL="171450" indent="-171450">
              <a:buFont typeface="Arial" panose="020B0604020202020204" pitchFamily="34" charset="0"/>
              <a:buChar char="•"/>
            </a:pPr>
            <a:r>
              <a:rPr lang="en-US" sz="1100" dirty="0"/>
              <a:t>For students whose status is changing, it would be the date the  student's status changed. </a:t>
            </a:r>
          </a:p>
          <a:p>
            <a:pPr marL="171450" indent="-171450">
              <a:buFont typeface="Arial" panose="020B0604020202020204" pitchFamily="34" charset="0"/>
              <a:buChar char="•"/>
            </a:pPr>
            <a:r>
              <a:rPr lang="en-US" sz="1100" dirty="0"/>
              <a:t>For students who are identified as eligible outside of CA and then transfer in, this would be the date the student first entered a CA public school. </a:t>
            </a:r>
          </a:p>
          <a:p>
            <a:pPr marL="171450" indent="-171450">
              <a:buFont typeface="Arial" panose="020B0604020202020204" pitchFamily="34" charset="0"/>
              <a:buChar char="•"/>
            </a:pPr>
            <a:r>
              <a:rPr lang="en-US" sz="1100" dirty="0"/>
              <a:t>For students who were determined eligible in CA, left out of state and were exited from special education out of state, then come back to CA, this would be date the student's exit status was recorded in CA.</a:t>
            </a:r>
          </a:p>
          <a:p>
            <a:endParaRPr lang="en-US" sz="1100" dirty="0"/>
          </a:p>
          <a:p>
            <a:r>
              <a:rPr lang="en-US" sz="1100" dirty="0"/>
              <a:t>The Special Education Status Code is a code value representing the status of a student's eligibility for special education. The Special Education Status Code and Non-Participation Code must be a valid combination as defined in the CALPADS Valid Code Combinations document. The Students must not be enrolled on the Special Education status Effective start date if Special Education Status Code = Eligible and Not Enrolled</a:t>
            </a:r>
          </a:p>
          <a:p>
            <a:endParaRPr lang="en-US" sz="1100" dirty="0"/>
          </a:p>
          <a:p>
            <a:r>
              <a:rPr lang="en-US" sz="1100" dirty="0"/>
              <a:t>The Non-Participation Reason Code A coded value representing the reason a student who was evaluated and is not participating in special education.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64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Plan Type Code is a coded value representing the type of special education plan by which the student is receiving special education services, Individualized Education Program (IEP), Individual Family Service Plan (IFSP), or an Individual Service Plan (ISP), or other code as appropriate.</a:t>
            </a:r>
          </a:p>
          <a:p>
            <a:endParaRPr lang="en-US" sz="1100" dirty="0"/>
          </a:p>
          <a:p>
            <a:r>
              <a:rPr lang="en-US" sz="1100" dirty="0"/>
              <a:t>The Special Education Plan Effective Start Date is the date that a student's special education plan: Individual Family Service Plan (IFSP), Individualized Education Program (IEP), or Individual Service Plan (ISP) became effective. Anytime a student's special education plan either changes (including any plan amendments) or is re-affirmed, LEAs would submit a new PLAN record with a new Special Education Plan Effective Start Date.</a:t>
            </a:r>
          </a:p>
          <a:p>
            <a:endParaRPr lang="en-US" sz="1100" dirty="0"/>
          </a:p>
          <a:p>
            <a:r>
              <a:rPr lang="en-US" sz="1100" dirty="0"/>
              <a:t>The Disability 1 Code is a coded value representing the category of a student's primary disability. A disability means the student has qualified for services under one of the 13 eligibility categories in the IDEA and needs special education or related services.</a:t>
            </a:r>
          </a:p>
          <a:p>
            <a:endParaRPr lang="en-US" sz="1100" dirty="0"/>
          </a:p>
          <a:p>
            <a:r>
              <a:rPr lang="en-US" sz="1100" dirty="0"/>
              <a:t>The Special Education Program Setting Code is a coded value representing the special education program setting in which the student is receiving or has received the majority of special education and related services according to the student's Individual Family Service Plan (IFSP), Individualized Education Program (IEP), or Individual Service Plan (ISP).</a:t>
            </a:r>
          </a:p>
          <a:p>
            <a:endParaRPr lang="en-US" sz="1100" dirty="0"/>
          </a:p>
          <a:p>
            <a:r>
              <a:rPr lang="en-US" sz="1100" dirty="0"/>
              <a:t>The General Education Participation Percentage A numerical value representing the percentage of time a student with disabilities participates in general education. </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81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Service Code is a coded value representing a special education service or related service received by the student, regardless of which agency pays for the service. There is no limit on how many services the student or infant can receive. For students receiving a duplicate service, a separate provider must be entered.</a:t>
            </a:r>
          </a:p>
          <a:p>
            <a:endParaRPr lang="en-US" sz="1100" dirty="0"/>
          </a:p>
          <a:p>
            <a:r>
              <a:rPr lang="en-US" sz="1100" dirty="0"/>
              <a:t>The Special Education Service Provider Code is a coded value representing the provider of the service in the Special Education Service Code field.</a:t>
            </a:r>
          </a:p>
          <a:p>
            <a:endParaRPr lang="en-US" sz="1100" dirty="0"/>
          </a:p>
          <a:p>
            <a:r>
              <a:rPr lang="en-US" sz="1100" dirty="0"/>
              <a:t>The Special Education Service Location Code is a  coded value representing the location where the student receives the service entered in the Special Education Service Code field, for each service reported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89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a:defRPr/>
            </a:pPr>
            <a:r>
              <a:rPr lang="en-US" b="0" i="0" u="none" strike="noStrike" dirty="0">
                <a:solidFill>
                  <a:srgbClr val="212121"/>
                </a:solidFill>
                <a:effectLst/>
                <a:latin typeface="Aptos"/>
              </a:rPr>
              <a:t>- This slide reflects the CALPADS course catalog.</a:t>
            </a:r>
            <a:r>
              <a:rPr lang="en-US" dirty="0">
                <a:solidFill>
                  <a:srgbClr val="212121"/>
                </a:solidFill>
                <a:latin typeface="Aptos"/>
              </a:rPr>
              <a:t> </a:t>
            </a:r>
            <a:r>
              <a:rPr lang="en-US" b="0" i="0" u="none" strike="noStrike" dirty="0">
                <a:solidFill>
                  <a:srgbClr val="212121"/>
                </a:solidFill>
                <a:effectLst/>
                <a:latin typeface="Aptos"/>
              </a:rPr>
              <a:t> In the top we have the various Subject Areas and their respective Programs shown below each one. </a:t>
            </a:r>
            <a:r>
              <a:rPr lang="en-US" b="1" dirty="0"/>
              <a:t>The first three skill areas contain programs that are the prerequisite for the Data Collection programs and the EOY-4 Reporting &amp; Certification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what how SIS data coordinators contribute to EOY 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36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The Reporting LEA is responsible for reporting special education data to CALPADS. This is the Reporting LEA is where the student “attends school” or </a:t>
            </a:r>
            <a:r>
              <a:rPr lang="en-US" sz="1200" i="1">
                <a:solidFill>
                  <a:srgbClr val="000000"/>
                </a:solidFill>
                <a:effectLst/>
                <a:latin typeface="Arial" panose="020B0604020202020204" pitchFamily="34" charset="0"/>
                <a:ea typeface="Calibri" panose="020F0502020204030204" pitchFamily="34" charset="0"/>
                <a:cs typeface="Arial" panose="020B0604020202020204" pitchFamily="34" charset="0"/>
              </a:rPr>
              <a:t>receives the majority of their instruction.</a:t>
            </a: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Student with Disabilities (</a:t>
            </a:r>
            <a:r>
              <a:rPr lang="en-US" sz="1200">
                <a:effectLst/>
                <a:latin typeface="Arial" panose="020B0604020202020204" pitchFamily="34" charset="0"/>
                <a:ea typeface="Times New Roman" panose="02020603050405020304" pitchFamily="18" charset="0"/>
                <a:cs typeface="Times New Roman" panose="02020603050405020304" pitchFamily="18" charset="0"/>
              </a:rPr>
              <a:t>SWD) require the Student Enrollment (SENR) and accompanying student profile data (SINF, SPRG, SELA) to be submitted to CALPADS, LEAs may then submit a SPED file from their special education data system (SEDS). </a:t>
            </a:r>
          </a:p>
          <a:p>
            <a:pPr marL="171450" indent="-171450">
              <a:buFont typeface="Arial" panose="020B0604020202020204" pitchFamily="34" charset="0"/>
              <a:buChar char="•"/>
            </a:pPr>
            <a:r>
              <a:rPr lang="en-US"/>
              <a:t>Reporting LEA – The 7-digit CDS code is reported for the LEA providing SPED services</a:t>
            </a:r>
          </a:p>
          <a:p>
            <a:pPr marL="171450" indent="-171450">
              <a:buFont typeface="Arial" panose="020B0604020202020204" pitchFamily="34" charset="0"/>
              <a:buChar char="•"/>
            </a:pPr>
            <a:r>
              <a:rPr lang="en-US"/>
              <a:t>Enrollment status -  Primary (10) for IEP, </a:t>
            </a:r>
            <a:r>
              <a:rPr lang="en-US" b="1"/>
              <a:t>PS -12 </a:t>
            </a:r>
            <a:r>
              <a:rPr lang="en-US"/>
              <a:t>public school enrollments. Use Non-ADA (50) for IFSP students in grade levels IN and TD or private school K-12 enrollments.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School of attendance - For a student who is attending a </a:t>
            </a:r>
            <a:r>
              <a:rPr lang="en-US" b="1"/>
              <a:t>certified </a:t>
            </a:r>
            <a:r>
              <a:rPr lang="en-US"/>
              <a:t>NPS school use NPS group code 0000001. For a student attending private school, use private school group code 000000002. For students in a district level enrollment use 7-digit school code </a:t>
            </a:r>
          </a:p>
          <a:p>
            <a:pPr marL="171450" indent="-171450">
              <a:buFont typeface="Arial" panose="020B0604020202020204" pitchFamily="34" charset="0"/>
              <a:buChar char="•"/>
            </a:pPr>
            <a:r>
              <a:rPr lang="en-US"/>
              <a:t>NPS school of attendance – A valid CDS value is required for students attending non-public schools referenced in the California School Directory. For noncertified schools use code of “9999999.” for “Noncertified Nonpublic Nonsectarian School.”</a:t>
            </a:r>
          </a:p>
          <a:p>
            <a:pPr marL="171450" indent="-171450">
              <a:buFont typeface="Arial" panose="020B0604020202020204" pitchFamily="34" charset="0"/>
              <a:buChar cha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741031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primary issues we hear from CALPADS administrators and special education data coordinators is that often times, there is not enough information from the parents to create an SSID. This typically happens for infants who are being referred from regional centers or preschool-age students being evaluated who will not be attending preschool because the parents are not typically required to complete enrollment paperwork.</a:t>
            </a:r>
          </a:p>
          <a:p>
            <a:r>
              <a:rPr lang="en-US" dirty="0"/>
              <a:t>Many LEAs are not aware that only a subset of the student demographic information is necessary to create an SSID.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6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remainder of the student demographic profile should be submitted through the Student Information (SINF) file.  The SINF file contains information such as student ethnicity and race, birth country and state, parent/guardian information, as well as student address.</a:t>
            </a:r>
          </a:p>
          <a:p>
            <a:endParaRPr lang="en-US"/>
          </a:p>
          <a:p>
            <a:r>
              <a:rPr lang="en-US"/>
              <a:t>Obtaining this information needed for the full student profile should NOT impede the creation of the SSID, which is needed to submit special education files to CALPADS.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4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are the minimum data elements required to create a brand new SSID. The SSID is obtained by submitting the Student Enrollment (SENR) file to CALPADS. Although, these data elements are the minimum data needed to create the SSID, it is important that LEAs obtain the necessary data to complete the student profile, otherwise the student will not be visible on any CALPADS Snapshot Reports.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97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table outlines, for each age/grade level group, which enrollment status to use, what the Enrollment Start Date represents, what grade level should be used, and which school the student should be enrolled at.</a:t>
            </a:r>
          </a:p>
          <a:p>
            <a:endParaRPr lang="en-US" dirty="0"/>
          </a:p>
          <a:p>
            <a:r>
              <a:rPr lang="en-US" dirty="0"/>
              <a:t>There is a distinction specifically for students that are being NEWLY evaluated for Part B.  If the student has a current Part C record in CALPADS because they are currently being served by an LEA on Part C, and is being evaluated for Part B prior to their third birthday in CALPADS, the Enrollment Start Date should be the student’s third birthday.</a:t>
            </a:r>
          </a:p>
          <a:p>
            <a:endParaRPr lang="en-US" dirty="0"/>
          </a:p>
          <a:p>
            <a:r>
              <a:rPr lang="en-US" dirty="0"/>
              <a:t>If the student has no Part C records in CALPADS, the Enrollment Start Date should represent the data parental consent for evaluation was received.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Aptos" panose="020B0004020202020204" pitchFamily="34" charset="0"/>
              </a:rPr>
              <a:t>Updated guidance for Local Educational Agencies (LEAs) regarding "Equitable Services for Parentally Placed Students with Disabilities in Private School (Ages 3-21)" is now available on the California Department of Education," Equitable Services for Students with Disabilities" web page, at </a:t>
            </a:r>
            <a:r>
              <a:rPr lang="en-US" sz="1800" u="sng" dirty="0">
                <a:solidFill>
                  <a:srgbClr val="0000FF"/>
                </a:solidFill>
                <a:effectLst/>
                <a:latin typeface="Arial" panose="020B0604020202020204" pitchFamily="34" charset="0"/>
                <a:ea typeface="Aptos" panose="020B0004020202020204" pitchFamily="34" charset="0"/>
                <a:cs typeface="Aptos" panose="020B0004020202020204" pitchFamily="34" charset="0"/>
                <a:hlinkClick r:id="rId3" tooltip="Equitable Services for Students with Disabilities web page "/>
              </a:rPr>
              <a:t>https://www.cde.ca.gov/sp/se/as/ideaeqservices.asp</a:t>
            </a:r>
            <a:r>
              <a:rPr lang="en-US" sz="1800" dirty="0">
                <a:effectLst/>
                <a:latin typeface="Arial" panose="020B0604020202020204" pitchFamily="34" charset="0"/>
                <a:ea typeface="Aptos" panose="020B0004020202020204" pitchFamily="34"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27</a:t>
            </a:fld>
            <a:endParaRPr lang="en-US"/>
          </a:p>
        </p:txBody>
      </p:sp>
    </p:spTree>
    <p:extLst>
      <p:ext uri="{BB962C8B-B14F-4D97-AF65-F5344CB8AC3E}">
        <p14:creationId xmlns:p14="http://schemas.microsoft.com/office/powerpoint/2010/main" val="136573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initial evaluation, if students are determined eligible and participating, enrollments should be maintained for the duration of the academic year then exited annually.  However, if the student is not eligible or will not be participating, then the enrollment can be exited as a No Show.</a:t>
            </a:r>
          </a:p>
        </p:txBody>
      </p:sp>
      <p:sp>
        <p:nvSpPr>
          <p:cNvPr id="4" name="Slide Number Placeholder 3"/>
          <p:cNvSpPr>
            <a:spLocks noGrp="1"/>
          </p:cNvSpPr>
          <p:nvPr>
            <p:ph type="sldNum" sz="quarter" idx="5"/>
          </p:nvPr>
        </p:nvSpPr>
        <p:spPr/>
        <p:txBody>
          <a:bodyPr/>
          <a:lstStyle/>
          <a:p>
            <a:fld id="{8A5E0A4B-16BB-4E6B-9655-016D107B0FF6}" type="slidenum">
              <a:rPr lang="en-US" smtClean="0"/>
              <a:t>28</a:t>
            </a:fld>
            <a:endParaRPr lang="en-US"/>
          </a:p>
        </p:txBody>
      </p:sp>
    </p:spTree>
    <p:extLst>
      <p:ext uri="{BB962C8B-B14F-4D97-AF65-F5344CB8AC3E}">
        <p14:creationId xmlns:p14="http://schemas.microsoft.com/office/powerpoint/2010/main" val="1024027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outlines the specific Exit Reason codes that should be used to exit the student’s enrollment and when the students should be exited.</a:t>
            </a:r>
          </a:p>
        </p:txBody>
      </p:sp>
      <p:sp>
        <p:nvSpPr>
          <p:cNvPr id="4" name="Slide Number Placeholder 3"/>
          <p:cNvSpPr>
            <a:spLocks noGrp="1"/>
          </p:cNvSpPr>
          <p:nvPr>
            <p:ph type="sldNum" sz="quarter" idx="5"/>
          </p:nvPr>
        </p:nvSpPr>
        <p:spPr/>
        <p:txBody>
          <a:bodyPr/>
          <a:lstStyle/>
          <a:p>
            <a:fld id="{8A5E0A4B-16BB-4E6B-9655-016D107B0FF6}" type="slidenum">
              <a:rPr lang="en-US" smtClean="0"/>
              <a:t>29</a:t>
            </a:fld>
            <a:endParaRPr lang="en-US"/>
          </a:p>
        </p:txBody>
      </p:sp>
    </p:spTree>
    <p:extLst>
      <p:ext uri="{BB962C8B-B14F-4D97-AF65-F5344CB8AC3E}">
        <p14:creationId xmlns:p14="http://schemas.microsoft.com/office/powerpoint/2010/main" val="2093255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LEAs are also required to track enrollments for students with disabilities in transition programs.  These students are student who have completed their initial cohort year, are no longer in pursuit of a high school diploma, and will continue to enroll annually until they exit special education or age out of the program at age 22.  These students should be enrolled at the district-level if the student will not remain enrolled in a K-12 school, should have an enrollment status of primary – 10, and a grade level of 12.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Field 1.34 – Adult Age Student with Disabilities in Transition Status is a field that is NOT reported by the SEDS, but rather the SIS.  This field is captured in the Student Enrollment (SENR) file. CALPADS administrators should coordinate with their special education data coordinators to ensure this field is populated correctly.</a:t>
            </a:r>
          </a:p>
          <a:p>
            <a:endParaRPr lang="en-US"/>
          </a:p>
        </p:txBody>
      </p:sp>
      <p:sp>
        <p:nvSpPr>
          <p:cNvPr id="4" name="Slide Number Placeholder 3"/>
          <p:cNvSpPr>
            <a:spLocks noGrp="1"/>
          </p:cNvSpPr>
          <p:nvPr>
            <p:ph type="sldNum" sz="quarter" idx="5"/>
          </p:nvPr>
        </p:nvSpPr>
        <p:spPr/>
        <p:txBody>
          <a:bodyPr/>
          <a:lstStyle/>
          <a:p>
            <a:fld id="{8A5E0A4B-16BB-4E6B-9655-016D107B0FF6}" type="slidenum">
              <a:rPr lang="en-US" smtClean="0"/>
              <a:t>30</a:t>
            </a:fld>
            <a:endParaRPr lang="en-US"/>
          </a:p>
        </p:txBody>
      </p:sp>
    </p:spTree>
    <p:extLst>
      <p:ext uri="{BB962C8B-B14F-4D97-AF65-F5344CB8AC3E}">
        <p14:creationId xmlns:p14="http://schemas.microsoft.com/office/powerpoint/2010/main" val="376423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provide LEA data coordinators who submit data to CALPADS. Both Student Information System (SIS) and Special Education System (SEDS) may benefit from today’s training.</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0000"/>
              </a:lnSpc>
              <a:spcBef>
                <a:spcPts val="0"/>
              </a:spcBef>
              <a:spcAft>
                <a:spcPts val="1200"/>
              </a:spcAft>
              <a:buNone/>
            </a:pPr>
            <a:r>
              <a:rPr lang="en-US" sz="1200"/>
              <a:t>LEAs should only submit Postsecondary Status (PSTS) records for students with disabilities with Education Plan Type 100 (IEP) who exited secondary education in the prior year, with the exception of a few circumstances. </a:t>
            </a:r>
            <a:r>
              <a:rPr lang="en-US" sz="1200" b="1">
                <a:solidFill>
                  <a:srgbClr val="FF0000"/>
                </a:solidFill>
              </a:rPr>
              <a:t>Do not report those students who:</a:t>
            </a:r>
          </a:p>
          <a:p>
            <a:pPr marL="171450" indent="-171450">
              <a:spcBef>
                <a:spcPts val="0"/>
              </a:spcBef>
              <a:spcAft>
                <a:spcPts val="1200"/>
              </a:spcAft>
              <a:buFont typeface="Arial" panose="020B0604020202020204" pitchFamily="34" charset="0"/>
              <a:buChar char="•"/>
            </a:pPr>
            <a:r>
              <a:rPr lang="en-US" sz="1200"/>
              <a:t>returned to regular education</a:t>
            </a:r>
          </a:p>
          <a:p>
            <a:pPr marL="171450" indent="-171450">
              <a:spcBef>
                <a:spcPts val="0"/>
              </a:spcBef>
              <a:spcAft>
                <a:spcPts val="1200"/>
              </a:spcAft>
              <a:buFont typeface="Arial" panose="020B0604020202020204" pitchFamily="34" charset="0"/>
              <a:buChar char="•"/>
            </a:pPr>
            <a:r>
              <a:rPr lang="en-US" sz="1200"/>
              <a:t>transferred to another program, or </a:t>
            </a:r>
          </a:p>
          <a:p>
            <a:pPr marL="171450" indent="-171450">
              <a:spcBef>
                <a:spcPts val="0"/>
              </a:spcBef>
              <a:spcAft>
                <a:spcPts val="1200"/>
              </a:spcAft>
              <a:buFont typeface="Arial" panose="020B0604020202020204" pitchFamily="34" charset="0"/>
              <a:buChar char="•"/>
            </a:pPr>
            <a:r>
              <a:rPr lang="en-US" sz="1200"/>
              <a:t>are deceased </a:t>
            </a:r>
          </a:p>
          <a:p>
            <a:endParaRPr lang="en-US"/>
          </a:p>
          <a:p>
            <a:endParaRPr lang="en-US"/>
          </a:p>
          <a:p>
            <a:pPr marL="171450" marR="0" lvl="0" indent="-171450" fontAlgn="auto">
              <a:lnSpc>
                <a:spcPct val="150000"/>
              </a:lnSpc>
              <a:spcBef>
                <a:spcPts val="600"/>
              </a:spcBef>
              <a:spcAft>
                <a:spcPts val="600"/>
              </a:spcAft>
              <a:buClrTx/>
              <a:buSzTx/>
              <a:buFont typeface="Arial" panose="020B0604020202020204" pitchFamily="34" charset="0"/>
              <a:buChar char="•"/>
              <a:tabLst/>
              <a:defRPr/>
            </a:pPr>
            <a:r>
              <a:rPr lang="en-US" sz="1200" kern="1700">
                <a:solidFill>
                  <a:srgbClr val="5E6D85"/>
                </a:solidFill>
                <a:latin typeface="Arial" panose="020B0604020202020204" pitchFamily="34" charset="0"/>
                <a:cs typeface="Arial" panose="020B0604020202020204" pitchFamily="34" charset="0"/>
              </a:rPr>
              <a:t>Education Program Participation Type - Program Participation Type Code = 30 (SPED), then a SENR record for the prior Academic Year with a valid Student School Completion Status (100, 120, 250, 320, 330, 360 or Student Exit Category (E125, E140, E230, E300, E400, E410, T260, T270, T280, T310, T370, T380) must exist.</a:t>
            </a:r>
          </a:p>
          <a:p>
            <a:pPr marL="171450" marR="0" lvl="0" indent="-171450" fontAlgn="auto">
              <a:lnSpc>
                <a:spcPct val="150000"/>
              </a:lnSpc>
              <a:spcBef>
                <a:spcPts val="600"/>
              </a:spcBef>
              <a:spcAft>
                <a:spcPts val="600"/>
              </a:spcAft>
              <a:buClrTx/>
              <a:buSzTx/>
              <a:buFont typeface="Arial" panose="020B0604020202020204" pitchFamily="34" charset="0"/>
              <a:buChar char="•"/>
              <a:tabLst/>
              <a:defRPr/>
            </a:pPr>
            <a:r>
              <a:rPr lang="en-US" sz="1200" kern="1700">
                <a:solidFill>
                  <a:srgbClr val="5E6D85"/>
                </a:solidFill>
                <a:latin typeface="Arial" panose="020B0604020202020204" pitchFamily="34" charset="0"/>
                <a:cs typeface="Arial" panose="020B0604020202020204" pitchFamily="34" charset="0"/>
              </a:rPr>
              <a:t>Postsecondary Status - Student's postsecondary status after exiting secondary education</a:t>
            </a:r>
          </a:p>
          <a:p>
            <a:pPr marL="171450" marR="0" lvl="0" indent="-171450" fontAlgn="auto">
              <a:lnSpc>
                <a:spcPct val="150000"/>
              </a:lnSpc>
              <a:spcBef>
                <a:spcPts val="600"/>
              </a:spcBef>
              <a:spcAft>
                <a:spcPts val="600"/>
              </a:spcAft>
              <a:buClrTx/>
              <a:buSzTx/>
              <a:buFont typeface="Arial" panose="020B0604020202020204" pitchFamily="34" charset="0"/>
              <a:buChar char="•"/>
              <a:tabLst/>
              <a:defRPr/>
            </a:pPr>
            <a:endParaRPr lang="en-US" sz="1200" kern="1700">
              <a:solidFill>
                <a:srgbClr val="5E6D85"/>
              </a:solidFill>
              <a:latin typeface="Arial" panose="020B0604020202020204" pitchFamily="34" charset="0"/>
              <a:cs typeface="Arial" panose="020B0604020202020204" pitchFamily="34" charset="0"/>
            </a:endParaRPr>
          </a:p>
          <a:p>
            <a:pPr marL="0" marR="0" lvl="0" indent="0" fontAlgn="auto">
              <a:lnSpc>
                <a:spcPct val="150000"/>
              </a:lnSpc>
              <a:spcBef>
                <a:spcPts val="600"/>
              </a:spcBef>
              <a:spcAft>
                <a:spcPts val="600"/>
              </a:spcAft>
              <a:buClrTx/>
              <a:buSzTx/>
              <a:buFont typeface="Arial" panose="020B0604020202020204" pitchFamily="34" charset="0"/>
              <a:buNone/>
              <a:tabLst/>
              <a:defRPr/>
            </a:pPr>
            <a:r>
              <a:rPr lang="en-US" sz="1200" kern="1700">
                <a:solidFill>
                  <a:srgbClr val="5E6D85"/>
                </a:solidFill>
                <a:latin typeface="Arial" panose="020B0604020202020204" pitchFamily="34" charset="0"/>
                <a:cs typeface="Arial" panose="020B0604020202020204" pitchFamily="34" charset="0"/>
              </a:rPr>
              <a:t>Training Video: https://www.youtube.com/playlist?list=PLsnFpLOXpp4L9MlVjpW9tANzckYJ8PwQT</a:t>
            </a:r>
          </a:p>
          <a:p>
            <a:pPr marL="0" marR="0" lvl="0" indent="0" fontAlgn="auto">
              <a:lnSpc>
                <a:spcPct val="150000"/>
              </a:lnSpc>
              <a:spcBef>
                <a:spcPts val="600"/>
              </a:spcBef>
              <a:spcAft>
                <a:spcPts val="600"/>
              </a:spcAft>
              <a:buClrTx/>
              <a:buSzTx/>
              <a:buFont typeface="Arial" panose="020B0604020202020204" pitchFamily="34" charset="0"/>
              <a:buNone/>
              <a:tabLst/>
              <a:defRPr/>
            </a:pPr>
            <a:r>
              <a:rPr lang="en-US" sz="1200" kern="1700">
                <a:solidFill>
                  <a:srgbClr val="5E6D85"/>
                </a:solidFill>
                <a:latin typeface="Arial" panose="020B0604020202020204" pitchFamily="34" charset="0"/>
                <a:cs typeface="Arial" panose="020B0604020202020204" pitchFamily="34" charset="0"/>
              </a:rPr>
              <a:t>User Manual: https://documentation.calpads.org/OnlineMaintenance/StudentDataMaintenance/StudentDetailsPSTS/#which-students-require-postsecondary-status-records-in-the-eoy-4-submission</a:t>
            </a:r>
          </a:p>
          <a:p>
            <a:endParaRPr lang="en-US"/>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368245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Helvetica Neue"/>
              </a:rPr>
              <a:t>Instructions for presenter:</a:t>
            </a:r>
          </a:p>
          <a:p>
            <a:pPr algn="l"/>
            <a:r>
              <a:rPr lang="en-US" b="0" i="0">
                <a:solidFill>
                  <a:srgbClr val="000000"/>
                </a:solidFill>
                <a:effectLst/>
                <a:latin typeface="Helvetica Neue"/>
              </a:rPr>
              <a:t>Got to Flash #203 Reporting Postsecondary Status (PSTS) File in End-of-Year 4 for Special Education in 2020-21. https://www.cde.ca.gov/ds/sp/cl/calpadsupdflash203.asp and to the PSTS DP, https://www.youtube.com/watch?v=-96LrPQNFwg&amp;list=PLsnFpLOXpp4L9MlVjpW9tANzckYJ8PwQT.</a:t>
            </a:r>
          </a:p>
          <a:p>
            <a:pPr algn="l"/>
            <a:endParaRPr lang="en-US" b="0" i="0">
              <a:solidFill>
                <a:srgbClr val="000000"/>
              </a:solidFill>
              <a:effectLst/>
              <a:latin typeface="Helvetica Neue"/>
            </a:endParaRPr>
          </a:p>
          <a:p>
            <a:pPr algn="l"/>
            <a:r>
              <a:rPr lang="en-US" b="0" i="0">
                <a:solidFill>
                  <a:srgbClr val="000000"/>
                </a:solidFill>
                <a:effectLst/>
                <a:latin typeface="Helvetica Neue"/>
              </a:rPr>
              <a:t>The Postsecondary Status (PSTS) file is used by LEAs to submit postsecondary outcome data to CALPADS for students who have exited secondary education in the prior school year. In End-of-Year (EOY) 4, outcomes are collected for students with disabilities (SWD) who exited secondary education in the prior year. LEAs are required to survey SWD who exited secondary education in 2019−20 with one of the following exit or school completion status codes:</a:t>
            </a:r>
          </a:p>
          <a:p>
            <a:pPr algn="l"/>
            <a:r>
              <a:rPr lang="en-US" b="1" i="0">
                <a:solidFill>
                  <a:srgbClr val="000000"/>
                </a:solidFill>
                <a:effectLst/>
                <a:latin typeface="Helvetica Neue"/>
              </a:rPr>
              <a:t>School Completion Status Code</a:t>
            </a:r>
          </a:p>
          <a:p>
            <a:pPr algn="l">
              <a:buFont typeface="Arial" panose="020B0604020202020204" pitchFamily="34" charset="0"/>
              <a:buChar char="•"/>
            </a:pPr>
            <a:r>
              <a:rPr lang="en-US" b="0" i="0">
                <a:solidFill>
                  <a:srgbClr val="000000"/>
                </a:solidFill>
                <a:effectLst/>
                <a:latin typeface="Helvetica Neue"/>
              </a:rPr>
              <a:t>Graduated, standard High School (HS) diploma (100)</a:t>
            </a:r>
          </a:p>
          <a:p>
            <a:pPr algn="l">
              <a:buFont typeface="Arial" panose="020B0604020202020204" pitchFamily="34" charset="0"/>
              <a:buChar char="•"/>
            </a:pPr>
            <a:r>
              <a:rPr lang="en-US" b="0" i="0">
                <a:solidFill>
                  <a:srgbClr val="000000"/>
                </a:solidFill>
                <a:effectLst/>
                <a:latin typeface="Helvetica Neue"/>
              </a:rPr>
              <a:t>Students with Disabilities Certification of Completion (120)</a:t>
            </a:r>
          </a:p>
          <a:p>
            <a:pPr algn="l">
              <a:buFont typeface="Arial" panose="020B0604020202020204" pitchFamily="34" charset="0"/>
              <a:buChar char="•"/>
            </a:pPr>
            <a:r>
              <a:rPr lang="en-US" b="0" i="0">
                <a:solidFill>
                  <a:srgbClr val="000000"/>
                </a:solidFill>
                <a:effectLst/>
                <a:latin typeface="Helvetica Neue"/>
              </a:rPr>
              <a:t>Adult Ed High School Diploma (250)</a:t>
            </a:r>
          </a:p>
          <a:p>
            <a:pPr algn="l">
              <a:buFont typeface="Arial" panose="020B0604020202020204" pitchFamily="34" charset="0"/>
              <a:buChar char="•"/>
            </a:pPr>
            <a:r>
              <a:rPr lang="en-US" b="0" i="0">
                <a:solidFill>
                  <a:srgbClr val="000000"/>
                </a:solidFill>
                <a:effectLst/>
                <a:latin typeface="Helvetica Neue"/>
              </a:rPr>
              <a:t>Received a High School Equivalency Certificate (and no standard diploma) (320)</a:t>
            </a:r>
          </a:p>
          <a:p>
            <a:pPr algn="l">
              <a:buFont typeface="Arial" panose="020B0604020202020204" pitchFamily="34" charset="0"/>
              <a:buChar char="•"/>
            </a:pPr>
            <a:r>
              <a:rPr lang="en-US" b="0" i="0">
                <a:solidFill>
                  <a:srgbClr val="000000"/>
                </a:solidFill>
                <a:effectLst/>
                <a:latin typeface="Helvetica Neue"/>
              </a:rPr>
              <a:t>Passed California High School Proficiency Exam (CHSPE) (and no standard diploma) (330)</a:t>
            </a:r>
          </a:p>
          <a:p>
            <a:pPr algn="l">
              <a:buFont typeface="Arial" panose="020B0604020202020204" pitchFamily="34" charset="0"/>
              <a:buChar char="•"/>
            </a:pPr>
            <a:r>
              <a:rPr lang="en-US" b="0" i="0">
                <a:solidFill>
                  <a:srgbClr val="000000"/>
                </a:solidFill>
                <a:effectLst/>
                <a:latin typeface="Helvetica Neue"/>
              </a:rPr>
              <a:t>Completed grade 12 without completing graduation requirements, not grad (360)</a:t>
            </a:r>
          </a:p>
          <a:p>
            <a:pPr algn="l"/>
            <a:r>
              <a:rPr lang="en-US" b="1" i="0">
                <a:solidFill>
                  <a:srgbClr val="000000"/>
                </a:solidFill>
                <a:effectLst/>
                <a:latin typeface="Helvetica Neue"/>
              </a:rPr>
              <a:t>Or alternatively, if a student exits using one of the following exit reasons:</a:t>
            </a:r>
          </a:p>
          <a:p>
            <a:pPr algn="l">
              <a:buFont typeface="Arial" panose="020B0604020202020204" pitchFamily="34" charset="0"/>
              <a:buChar char="•"/>
            </a:pPr>
            <a:r>
              <a:rPr lang="en-US" b="0" i="0">
                <a:solidFill>
                  <a:srgbClr val="000000"/>
                </a:solidFill>
                <a:effectLst/>
                <a:latin typeface="Helvetica Neue"/>
              </a:rPr>
              <a:t>No known Enrollment – Truant (E140)</a:t>
            </a:r>
          </a:p>
          <a:p>
            <a:pPr algn="l">
              <a:buFont typeface="Arial" panose="020B0604020202020204" pitchFamily="34" charset="0"/>
              <a:buChar char="•"/>
            </a:pPr>
            <a:r>
              <a:rPr lang="en-US" b="0" i="0">
                <a:solidFill>
                  <a:srgbClr val="000000"/>
                </a:solidFill>
                <a:effectLst/>
                <a:latin typeface="Helvetica Neue"/>
              </a:rPr>
              <a:t>Prior completion of Special Education (E125)</a:t>
            </a:r>
          </a:p>
          <a:p>
            <a:pPr algn="l">
              <a:buFont typeface="Arial" panose="020B0604020202020204" pitchFamily="34" charset="0"/>
              <a:buChar char="•"/>
            </a:pPr>
            <a:r>
              <a:rPr lang="en-US" b="0" i="0">
                <a:solidFill>
                  <a:srgbClr val="000000"/>
                </a:solidFill>
                <a:effectLst/>
                <a:latin typeface="Helvetica Neue"/>
              </a:rPr>
              <a:t>Expelled No known Enrollment (E300)</a:t>
            </a:r>
          </a:p>
          <a:p>
            <a:pPr algn="l">
              <a:buFont typeface="Arial" panose="020B0604020202020204" pitchFamily="34" charset="0"/>
              <a:buChar char="•"/>
            </a:pPr>
            <a:r>
              <a:rPr lang="en-US" b="0" i="0">
                <a:solidFill>
                  <a:srgbClr val="000000"/>
                </a:solidFill>
                <a:effectLst/>
                <a:latin typeface="Helvetica Neue"/>
              </a:rPr>
              <a:t>Other or Unknown (E400)</a:t>
            </a:r>
          </a:p>
          <a:p>
            <a:pPr algn="l">
              <a:buFont typeface="Arial" panose="020B0604020202020204" pitchFamily="34" charset="0"/>
              <a:buChar char="•"/>
            </a:pPr>
            <a:r>
              <a:rPr lang="en-US" b="0" i="0">
                <a:solidFill>
                  <a:srgbClr val="000000"/>
                </a:solidFill>
                <a:effectLst/>
                <a:latin typeface="Helvetica Neue"/>
              </a:rPr>
              <a:t>Medical Reasons (E410)</a:t>
            </a:r>
          </a:p>
          <a:p>
            <a:pPr algn="l">
              <a:buFont typeface="Arial" panose="020B0604020202020204" pitchFamily="34" charset="0"/>
              <a:buChar char="•"/>
            </a:pPr>
            <a:r>
              <a:rPr lang="en-US" b="0" i="0">
                <a:solidFill>
                  <a:srgbClr val="000000"/>
                </a:solidFill>
                <a:effectLst/>
                <a:latin typeface="Helvetica Neue"/>
              </a:rPr>
              <a:t>Transferred to College (T280)</a:t>
            </a: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8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59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Postsecondary Status Code represents the student's postsecondary status after exiting secondary education. </a:t>
            </a:r>
          </a:p>
          <a:p>
            <a:r>
              <a:rPr lang="en-US" dirty="0"/>
              <a:t>200	Enrolled in a Four-year college/university</a:t>
            </a:r>
          </a:p>
          <a:p>
            <a:r>
              <a:rPr lang="en-US" dirty="0"/>
              <a:t>210	Enrolled in a community college</a:t>
            </a:r>
          </a:p>
          <a:p>
            <a:r>
              <a:rPr lang="en-US" dirty="0"/>
              <a:t>220	Enrolled in a vocational or technical school (two year degree program)</a:t>
            </a:r>
          </a:p>
          <a:p>
            <a:r>
              <a:rPr lang="en-US" dirty="0"/>
              <a:t>300	"Enrolled in a High School Equivalency Test Preparation Program"</a:t>
            </a:r>
          </a:p>
          <a:p>
            <a:r>
              <a:rPr lang="en-US" dirty="0"/>
              <a:t>310	Enrolled in a vocational or technical school (certificate program)</a:t>
            </a:r>
          </a:p>
          <a:p>
            <a:r>
              <a:rPr lang="en-US" dirty="0"/>
              <a:t>320	Enrolled in a Regional Occupational Program (ROP) </a:t>
            </a:r>
          </a:p>
          <a:p>
            <a:r>
              <a:rPr lang="en-US" dirty="0"/>
              <a:t>330	Enrolled in a Work Force Innovation and Opportunity Act (WIOA) Supported Program</a:t>
            </a:r>
          </a:p>
          <a:p>
            <a:r>
              <a:rPr lang="en-US" dirty="0"/>
              <a:t>340	Enrolled in a Non-Workability Employment Program</a:t>
            </a:r>
          </a:p>
          <a:p>
            <a:r>
              <a:rPr lang="en-US" dirty="0"/>
              <a:t>350	Enrolled in an Adult Training Program</a:t>
            </a:r>
          </a:p>
          <a:p>
            <a:r>
              <a:rPr lang="en-US" dirty="0"/>
              <a:t>360	State Apprentice Program</a:t>
            </a:r>
          </a:p>
          <a:p>
            <a:r>
              <a:rPr lang="en-US" dirty="0"/>
              <a:t>370	Other Job Training Program</a:t>
            </a:r>
          </a:p>
          <a:p>
            <a:r>
              <a:rPr lang="en-US" dirty="0"/>
              <a:t>400	Military Enlistment</a:t>
            </a:r>
          </a:p>
          <a:p>
            <a:r>
              <a:rPr lang="en-US" dirty="0"/>
              <a:t>500	Peace Corps</a:t>
            </a:r>
          </a:p>
          <a:p>
            <a:r>
              <a:rPr lang="en-US" dirty="0"/>
              <a:t>510	Ameri Corps</a:t>
            </a:r>
          </a:p>
          <a:p>
            <a:r>
              <a:rPr lang="en-US" dirty="0"/>
              <a:t>900	Incarcerated</a:t>
            </a:r>
          </a:p>
          <a:p>
            <a:r>
              <a:rPr lang="en-US" dirty="0"/>
              <a:t>910	Competitively Employed</a:t>
            </a:r>
          </a:p>
          <a:p>
            <a:r>
              <a:rPr lang="en-US" dirty="0"/>
              <a:t>920	Not Competitively Employed</a:t>
            </a:r>
          </a:p>
          <a:p>
            <a:r>
              <a:rPr lang="en-US" dirty="0"/>
              <a:t>930	Other employment</a:t>
            </a:r>
          </a:p>
          <a:p>
            <a:r>
              <a:rPr lang="en-US" dirty="0"/>
              <a:t>940	Other</a:t>
            </a:r>
          </a:p>
          <a:p>
            <a:r>
              <a:rPr lang="en-US" dirty="0"/>
              <a:t>950	Not able to contact</a:t>
            </a:r>
          </a:p>
          <a:p>
            <a:r>
              <a:rPr lang="en-US" dirty="0"/>
              <a:t>960	Refused to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687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139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431800" y="708025"/>
            <a:ext cx="6302375" cy="354488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After</a:t>
            </a:r>
            <a:r>
              <a:rPr lang="en-US" baseline="0" dirty="0"/>
              <a:t> posting all of your EOY records you should move on to the certification process.</a:t>
            </a:r>
            <a:endParaRPr lang="en-US" dirty="0"/>
          </a:p>
        </p:txBody>
      </p:sp>
    </p:spTree>
    <p:extLst>
      <p:ext uri="{BB962C8B-B14F-4D97-AF65-F5344CB8AC3E}">
        <p14:creationId xmlns:p14="http://schemas.microsoft.com/office/powerpoint/2010/main" val="2731571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4 has a streamlined certification process,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certification errors including anomalies</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click on LEA Approve which signals the SELPA that they need to review the reports and consequently Approve.</a:t>
            </a:r>
          </a:p>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0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409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a:p>
        </p:txBody>
      </p:sp>
    </p:spTree>
    <p:extLst>
      <p:ext uri="{BB962C8B-B14F-4D97-AF65-F5344CB8AC3E}">
        <p14:creationId xmlns:p14="http://schemas.microsoft.com/office/powerpoint/2010/main" val="4268900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31800" y="708025"/>
            <a:ext cx="6302375" cy="3544888"/>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certification status can be reviewed by:</a:t>
            </a:r>
          </a:p>
          <a:p>
            <a:endParaRPr lang="en-US" dirty="0"/>
          </a:p>
          <a:p>
            <a:pPr marL="232943" indent="-232943">
              <a:buAutoNum type="arabicPeriod"/>
            </a:pPr>
            <a:r>
              <a:rPr lang="en-US" dirty="0"/>
              <a:t>Using the left navigation, select </a:t>
            </a:r>
            <a:r>
              <a:rPr lang="en-US" b="1" dirty="0"/>
              <a:t>Certification Status</a:t>
            </a:r>
          </a:p>
          <a:p>
            <a:pPr marL="232943" indent="-232943" defTabSz="931774">
              <a:buFontTx/>
              <a:buAutoNum type="arabicPeriod"/>
              <a:defRPr/>
            </a:pPr>
            <a:r>
              <a:rPr lang="en-US" b="1" dirty="0"/>
              <a:t>Decide which Submission you want to work with</a:t>
            </a:r>
          </a:p>
          <a:p>
            <a:r>
              <a:rPr lang="en-US" b="0" dirty="0"/>
              <a:t>3. From the certification Status screen scroll down to the </a:t>
            </a:r>
            <a:r>
              <a:rPr lang="en-US" b="1" dirty="0"/>
              <a:t>Results </a:t>
            </a:r>
            <a:r>
              <a:rPr lang="en-US" b="0" dirty="0"/>
              <a:t>table</a:t>
            </a:r>
          </a:p>
          <a:p>
            <a:endParaRPr lang="en-US" b="0" dirty="0"/>
          </a:p>
          <a:p>
            <a:r>
              <a:rPr lang="en-US" dirty="0"/>
              <a:t>This will display the current Revision status.  Each Revision includes the Fatal Error counts,  and snapshot reports.</a:t>
            </a:r>
          </a:p>
          <a:p>
            <a:endParaRPr lang="en-US" dirty="0"/>
          </a:p>
          <a:p>
            <a:r>
              <a:rPr lang="en-US" dirty="0"/>
              <a:t>Warnings should be reviewed as they can impact the data on your 8 aggregate reports</a:t>
            </a:r>
          </a:p>
          <a:p>
            <a:endParaRPr lang="en-US" dirty="0"/>
          </a:p>
        </p:txBody>
      </p:sp>
      <p:sp>
        <p:nvSpPr>
          <p:cNvPr id="102404" name="Slide Number Placeholder 3"/>
          <p:cNvSpPr txBox="1">
            <a:spLocks noGrp="1"/>
          </p:cNvSpPr>
          <p:nvPr/>
        </p:nvSpPr>
        <p:spPr bwMode="auto">
          <a:xfrm>
            <a:off x="4058668" y="8976188"/>
            <a:ext cx="3105891" cy="4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19" tIns="47209" rIns="94419" bIns="47209" anchor="b"/>
          <a:lstStyle>
            <a:lvl1pPr defTabSz="923925">
              <a:defRPr sz="1600">
                <a:solidFill>
                  <a:schemeClr val="tx1"/>
                </a:solidFill>
                <a:latin typeface="Arial" charset="0"/>
                <a:cs typeface="Arial" charset="0"/>
              </a:defRPr>
            </a:lvl1pPr>
            <a:lvl2pPr marL="742950" indent="-285750" defTabSz="923925">
              <a:defRPr sz="1600">
                <a:solidFill>
                  <a:schemeClr val="tx1"/>
                </a:solidFill>
                <a:latin typeface="Arial" charset="0"/>
                <a:cs typeface="Arial" charset="0"/>
              </a:defRPr>
            </a:lvl2pPr>
            <a:lvl3pPr marL="1143000" indent="-228600" defTabSz="923925">
              <a:defRPr sz="1600">
                <a:solidFill>
                  <a:schemeClr val="tx1"/>
                </a:solidFill>
                <a:latin typeface="Arial" charset="0"/>
                <a:cs typeface="Arial" charset="0"/>
              </a:defRPr>
            </a:lvl3pPr>
            <a:lvl4pPr marL="1600200" indent="-228600" defTabSz="923925">
              <a:defRPr sz="1600">
                <a:solidFill>
                  <a:schemeClr val="tx1"/>
                </a:solidFill>
                <a:latin typeface="Arial" charset="0"/>
                <a:cs typeface="Arial" charset="0"/>
              </a:defRPr>
            </a:lvl4pPr>
            <a:lvl5pPr marL="2057400" indent="-228600" defTabSz="923925">
              <a:defRPr sz="1600">
                <a:solidFill>
                  <a:schemeClr val="tx1"/>
                </a:solidFill>
                <a:latin typeface="Arial" charset="0"/>
                <a:cs typeface="Arial" charset="0"/>
              </a:defRPr>
            </a:lvl5pPr>
            <a:lvl6pPr marL="2514600" indent="-228600" algn="ctr" defTabSz="923925" eaLnBrk="0" fontAlgn="base" hangingPunct="0">
              <a:spcBef>
                <a:spcPct val="0"/>
              </a:spcBef>
              <a:spcAft>
                <a:spcPct val="0"/>
              </a:spcAft>
              <a:defRPr sz="1600">
                <a:solidFill>
                  <a:schemeClr val="tx1"/>
                </a:solidFill>
                <a:latin typeface="Arial" charset="0"/>
                <a:cs typeface="Arial" charset="0"/>
              </a:defRPr>
            </a:lvl6pPr>
            <a:lvl7pPr marL="2971800" indent="-228600" algn="ctr" defTabSz="923925" eaLnBrk="0" fontAlgn="base" hangingPunct="0">
              <a:spcBef>
                <a:spcPct val="0"/>
              </a:spcBef>
              <a:spcAft>
                <a:spcPct val="0"/>
              </a:spcAft>
              <a:defRPr sz="1600">
                <a:solidFill>
                  <a:schemeClr val="tx1"/>
                </a:solidFill>
                <a:latin typeface="Arial" charset="0"/>
                <a:cs typeface="Arial" charset="0"/>
              </a:defRPr>
            </a:lvl7pPr>
            <a:lvl8pPr marL="3429000" indent="-228600" algn="ctr" defTabSz="923925" eaLnBrk="0" fontAlgn="base" hangingPunct="0">
              <a:spcBef>
                <a:spcPct val="0"/>
              </a:spcBef>
              <a:spcAft>
                <a:spcPct val="0"/>
              </a:spcAft>
              <a:defRPr sz="1600">
                <a:solidFill>
                  <a:schemeClr val="tx1"/>
                </a:solidFill>
                <a:latin typeface="Arial" charset="0"/>
                <a:cs typeface="Arial" charset="0"/>
              </a:defRPr>
            </a:lvl8pPr>
            <a:lvl9pPr marL="3886200" indent="-228600" algn="ctr" defTabSz="923925" eaLnBrk="0" fontAlgn="base" hangingPunct="0">
              <a:spcBef>
                <a:spcPct val="0"/>
              </a:spcBef>
              <a:spcAft>
                <a:spcPct val="0"/>
              </a:spcAft>
              <a:defRPr sz="1600">
                <a:solidFill>
                  <a:schemeClr val="tx1"/>
                </a:solidFill>
                <a:latin typeface="Arial" charset="0"/>
                <a:cs typeface="Arial" charset="0"/>
              </a:defRPr>
            </a:lvl9pPr>
          </a:lstStyle>
          <a:p>
            <a:pPr algn="r" defTabSz="941480">
              <a:defRPr/>
            </a:pPr>
            <a:fld id="{5063990D-E450-4100-9A07-54A19EB5B5CF}" type="slidenum">
              <a:rPr lang="en-US" sz="1200">
                <a:solidFill>
                  <a:prstClr val="black"/>
                </a:solidFill>
              </a:rPr>
              <a:pPr algn="r" defTabSz="941480">
                <a:defRPr/>
              </a:pPr>
              <a:t>41</a:t>
            </a:fld>
            <a:endParaRPr lang="en-US" sz="1200">
              <a:solidFill>
                <a:prstClr val="black"/>
              </a:solidFill>
            </a:endParaRPr>
          </a:p>
        </p:txBody>
      </p:sp>
    </p:spTree>
    <p:extLst>
      <p:ext uri="{BB962C8B-B14F-4D97-AF65-F5344CB8AC3E}">
        <p14:creationId xmlns:p14="http://schemas.microsoft.com/office/powerpoint/2010/main" val="267618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(Data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 key data and stakeholders in preparation of the</a:t>
            </a:r>
            <a:r>
              <a:rPr lang="en-US" sz="1200" kern="0" dirty="0"/>
              <a:t> EOY 4 submission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Management)</a:t>
            </a:r>
          </a:p>
          <a:p>
            <a:r>
              <a:rPr lang="en-US" dirty="0"/>
              <a:t>Perform the EOY 4 submission process based on an internal schedule considering staff availability and competing priorities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Resolve certification errors using </a:t>
            </a:r>
            <a:r>
              <a:rPr lang="en-US" sz="1200" dirty="0"/>
              <a:t>analytical mindfulness and review reports for completeness and reasonability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(Coalition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Analyze </a:t>
            </a:r>
            <a:r>
              <a:rPr lang="en-US" sz="1200" dirty="0"/>
              <a:t>certification reports to assess the flow of data across the ecosystem and evaluate how well data is leverage in informed decision making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certification Details Screens shows relevant data to the snapshot at the top of the screen and allows the user to sort by revision status. Prominent in the middle of the screen is an indication of SELPA approval status for snapshots that require a SELPA approval. In the middle of the screen are a list of errors and the reports related to the snapshot. At the </a:t>
            </a:r>
            <a:r>
              <a:rPr lang="en-US" err="1"/>
              <a:t>botto.m</a:t>
            </a:r>
            <a:r>
              <a:rPr lang="en-US"/>
              <a:t> of the screen is the Snapshot History</a:t>
            </a:r>
          </a:p>
        </p:txBody>
      </p:sp>
      <p:sp>
        <p:nvSpPr>
          <p:cNvPr id="4" name="Slide Number Placeholder 3"/>
          <p:cNvSpPr>
            <a:spLocks noGrp="1"/>
          </p:cNvSpPr>
          <p:nvPr>
            <p:ph type="sldNum" sz="quarter" idx="5"/>
          </p:nvPr>
        </p:nvSpPr>
        <p:spPr/>
        <p:txBody>
          <a:bodyPr/>
          <a:lstStyle/>
          <a:p>
            <a:fld id="{494624E4-355D-40AC-ABC7-F56826D02B3D}" type="slidenum">
              <a:rPr lang="en-US" smtClean="0"/>
              <a:t>42</a:t>
            </a:fld>
            <a:endParaRPr lang="en-US"/>
          </a:p>
        </p:txBody>
      </p:sp>
    </p:spTree>
    <p:extLst>
      <p:ext uri="{BB962C8B-B14F-4D97-AF65-F5344CB8AC3E}">
        <p14:creationId xmlns:p14="http://schemas.microsoft.com/office/powerpoint/2010/main" val="2365570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errors and warnings must be reviewed and resolved by the CALPADS data coordinator prior to approval. Fatal errors will prevent certification. This means that cooperation and collaboration will need to continue even after the submission of SWD data. It will require a team effort to certify the data as a whole.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43</a:t>
            </a:fld>
            <a:endParaRPr lang="en-US"/>
          </a:p>
        </p:txBody>
      </p:sp>
    </p:spTree>
    <p:extLst>
      <p:ext uri="{BB962C8B-B14F-4D97-AF65-F5344CB8AC3E}">
        <p14:creationId xmlns:p14="http://schemas.microsoft.com/office/powerpoint/2010/main" val="163205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or the CVRs that trigger during EOY 4. The Highlighted error was reenabled and can potentially trigger on existing data requiring clean up. CERT142 increased severity and now will prevent snapshot approval. Additional Data Discrepancy Error codes will trigger as CVRs in EOY. Below are a description of the changed EOY 4 CVRs:</a:t>
            </a:r>
          </a:p>
          <a:p>
            <a:endParaRPr lang="en-US" dirty="0"/>
          </a:p>
          <a:p>
            <a:pPr marL="291179" indent="-291179" defTabSz="931774">
              <a:buFont typeface="Arial" panose="020B0604020202020204" pitchFamily="34" charset="0"/>
              <a:buChar char="•"/>
              <a:defRPr/>
            </a:pPr>
            <a:r>
              <a:rPr lang="en-US" b="1" dirty="0">
                <a:solidFill>
                  <a:srgbClr val="FF735D"/>
                </a:solidFill>
              </a:rPr>
              <a:t>CERT167 (W) </a:t>
            </a:r>
            <a:r>
              <a:rPr lang="en-US" dirty="0"/>
              <a:t>-</a:t>
            </a:r>
            <a:r>
              <a:rPr lang="en-US" b="1" dirty="0">
                <a:solidFill>
                  <a:srgbClr val="FF735D"/>
                </a:solidFill>
              </a:rPr>
              <a:t> </a:t>
            </a:r>
            <a:r>
              <a:rPr lang="en-US" dirty="0"/>
              <a:t>General Education Participation Percentage Range Code must be Populated</a:t>
            </a:r>
          </a:p>
          <a:p>
            <a:pPr marL="291179" indent="-291179" defTabSz="931774">
              <a:buFont typeface="Arial" panose="020B0604020202020204" pitchFamily="34" charset="0"/>
              <a:buChar char="•"/>
              <a:defRPr/>
            </a:pPr>
            <a:r>
              <a:rPr lang="en-US" b="1" dirty="0">
                <a:solidFill>
                  <a:srgbClr val="FF735D"/>
                </a:solidFill>
              </a:rPr>
              <a:t>CERT168 (W) </a:t>
            </a:r>
            <a:r>
              <a:rPr lang="en-US" dirty="0"/>
              <a:t>–</a:t>
            </a:r>
            <a:r>
              <a:rPr lang="en-US" b="1" dirty="0"/>
              <a:t> </a:t>
            </a:r>
            <a:r>
              <a:rPr lang="en-US" dirty="0"/>
              <a:t>Special Education Program Setting Code must be Populated</a:t>
            </a:r>
          </a:p>
          <a:p>
            <a:pPr marL="291179" indent="-291179" defTabSz="931774">
              <a:buFont typeface="Arial" panose="020B0604020202020204" pitchFamily="34" charset="0"/>
              <a:buChar char="•"/>
              <a:defRPr/>
            </a:pPr>
            <a:r>
              <a:rPr lang="en-US" b="1" dirty="0">
                <a:solidFill>
                  <a:srgbClr val="FF735D"/>
                </a:solidFill>
              </a:rPr>
              <a:t>CERT004 (F) </a:t>
            </a:r>
            <a:r>
              <a:rPr lang="en-US" dirty="0"/>
              <a:t>– Missing Race/Ethnicity to trigger for Enrollment Status 50</a:t>
            </a:r>
          </a:p>
          <a:p>
            <a:pPr marL="291179" indent="-291179" defTabSz="931774">
              <a:buFont typeface="Arial" panose="020B0604020202020204" pitchFamily="34" charset="0"/>
              <a:buChar char="•"/>
              <a:defRPr/>
            </a:pPr>
            <a:r>
              <a:rPr lang="en-US" b="1" dirty="0">
                <a:solidFill>
                  <a:srgbClr val="FF735D"/>
                </a:solidFill>
              </a:rPr>
              <a:t>CERT132 (W) </a:t>
            </a:r>
            <a:r>
              <a:rPr lang="en-US" dirty="0"/>
              <a:t>-</a:t>
            </a:r>
            <a:r>
              <a:rPr lang="en-US" b="1" dirty="0">
                <a:solidFill>
                  <a:srgbClr val="FF735D"/>
                </a:solidFill>
              </a:rPr>
              <a:t> </a:t>
            </a:r>
            <a:r>
              <a:rPr lang="en-US" dirty="0"/>
              <a:t>reactivated</a:t>
            </a:r>
            <a:r>
              <a:rPr lang="en-US" b="1" dirty="0">
                <a:solidFill>
                  <a:srgbClr val="FF735D"/>
                </a:solidFill>
              </a:rPr>
              <a:t> </a:t>
            </a:r>
          </a:p>
          <a:p>
            <a:pPr marL="291179" indent="-291179" defTabSz="931774">
              <a:buFont typeface="Arial" panose="020B0604020202020204" pitchFamily="34" charset="0"/>
              <a:buChar char="•"/>
              <a:defRPr/>
            </a:pPr>
            <a:r>
              <a:rPr lang="en-US" b="1" dirty="0">
                <a:solidFill>
                  <a:srgbClr val="FF735D"/>
                </a:solidFill>
              </a:rPr>
              <a:t>CERT140 (F) </a:t>
            </a:r>
            <a:r>
              <a:rPr lang="en-US" dirty="0"/>
              <a:t>–</a:t>
            </a:r>
            <a:r>
              <a:rPr lang="en-US" dirty="0">
                <a:solidFill>
                  <a:srgbClr val="FF735D"/>
                </a:solidFill>
              </a:rPr>
              <a:t> </a:t>
            </a:r>
            <a:r>
              <a:rPr lang="en-US" dirty="0"/>
              <a:t>“Missing SPED record for a student with a SSRV record” removed academic year from logic. - Triggers when a student has an SSRV record and no corresponding SPED program record. Students must have an associated SPED record at the same LEA in the same academic year with the same Student Special Education Meeting or Amendment Identifier where the meeting type is 10 (Part B Initial), 15 (Part C Initial Evaluation), or 20 (Annual Education or Service Plan Meeting).  </a:t>
            </a:r>
          </a:p>
          <a:p>
            <a:pPr marL="0" indent="0" defTabSz="931774">
              <a:buFont typeface="Arial" panose="020B0604020202020204" pitchFamily="34" charset="0"/>
              <a:buNone/>
              <a:defRPr/>
            </a:pPr>
            <a:r>
              <a:rPr lang="en-US" dirty="0">
                <a:solidFill>
                  <a:srgbClr val="FF0000"/>
                </a:solidFill>
              </a:rPr>
              <a:t>Note: Do not submit SSRV for Plan type 300, 700, 800, 900.</a:t>
            </a:r>
            <a:endParaRPr lang="en-US" dirty="0"/>
          </a:p>
          <a:p>
            <a:pPr marL="291179" indent="-291179" defTabSz="931774">
              <a:buFont typeface="Arial" panose="020B0604020202020204" pitchFamily="34" charset="0"/>
              <a:buChar char="•"/>
              <a:defRPr/>
            </a:pPr>
            <a:endParaRPr lang="en-US" dirty="0"/>
          </a:p>
          <a:p>
            <a:pPr marL="291179" indent="-291179" defTabSz="931774">
              <a:buFont typeface="Arial" panose="020B0604020202020204" pitchFamily="34" charset="0"/>
              <a:buChar char="•"/>
              <a:defRPr/>
            </a:pPr>
            <a:r>
              <a:rPr lang="en-US" b="1" dirty="0">
                <a:solidFill>
                  <a:srgbClr val="FF735D"/>
                </a:solidFill>
              </a:rPr>
              <a:t>CERT141 (W) </a:t>
            </a:r>
            <a:r>
              <a:rPr lang="en-US" dirty="0"/>
              <a:t>–</a:t>
            </a:r>
            <a:r>
              <a:rPr lang="en-US" b="1" dirty="0"/>
              <a:t> </a:t>
            </a:r>
            <a:r>
              <a:rPr lang="en-US" dirty="0"/>
              <a:t>updated validation name and logic</a:t>
            </a:r>
          </a:p>
          <a:p>
            <a:pPr marL="291179" indent="-291179">
              <a:buFont typeface="Arial" panose="020B0604020202020204" pitchFamily="34" charset="0"/>
              <a:buChar char="•"/>
            </a:pPr>
            <a:r>
              <a:rPr lang="en-US" b="1" dirty="0">
                <a:solidFill>
                  <a:schemeClr val="accent2"/>
                </a:solidFill>
              </a:rPr>
              <a:t>CERT160 (W) </a:t>
            </a:r>
            <a:r>
              <a:rPr lang="en-US" dirty="0"/>
              <a:t>– “Missing Private School Enrollment record for Education Plan Type Code 200 (ISP)” updated logic to allow for SPED records in future AY or meeting dates in June</a:t>
            </a:r>
            <a:endParaRPr lang="en-US" sz="110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a:p>
        </p:txBody>
      </p:sp>
    </p:spTree>
    <p:extLst>
      <p:ext uri="{BB962C8B-B14F-4D97-AF65-F5344CB8AC3E}">
        <p14:creationId xmlns:p14="http://schemas.microsoft.com/office/powerpoint/2010/main" val="3383294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CDDs are the former Input Validation Rules (IVRs) that triggered upon input in the legacy system; in the new system, the validations trigger </a:t>
            </a:r>
            <a:r>
              <a:rPr lang="en-US" b="0" i="1" dirty="0">
                <a:solidFill>
                  <a:srgbClr val="000000"/>
                </a:solidFill>
                <a:effectLst/>
                <a:latin typeface="Helvetica Neue"/>
              </a:rPr>
              <a:t>after </a:t>
            </a:r>
            <a:r>
              <a:rPr lang="en-US" b="0" i="0" dirty="0">
                <a:solidFill>
                  <a:srgbClr val="000000"/>
                </a:solidFill>
                <a:effectLst/>
                <a:latin typeface="Helvetica Neue"/>
              </a:rPr>
              <a:t>the data are posted to the system. These errors will be viewable on the same screen that displays any triggered Certification Validation Rules (CVRs). </a:t>
            </a:r>
          </a:p>
          <a:p>
            <a:endParaRPr lang="en-US" b="0" i="0" dirty="0">
              <a:solidFill>
                <a:srgbClr val="000000"/>
              </a:solidFill>
              <a:effectLst/>
              <a:latin typeface="Helvetica Neue"/>
            </a:endParaRPr>
          </a:p>
          <a:p>
            <a:r>
              <a:rPr lang="en-US" b="0" i="0" dirty="0">
                <a:solidFill>
                  <a:srgbClr val="000000"/>
                </a:solidFill>
                <a:effectLst/>
                <a:latin typeface="Helvetica Neue"/>
              </a:rPr>
              <a:t>Although both CVR and CDDs are listed on the same page, it is important to first trouble shoot CDDs before CVR related to the CDD file type . </a:t>
            </a:r>
          </a:p>
          <a:p>
            <a:r>
              <a:rPr lang="en-US" sz="1200" b="0" i="0" u="none" strike="noStrike" dirty="0">
                <a:solidFill>
                  <a:schemeClr val="accent2">
                    <a:lumMod val="75000"/>
                  </a:schemeClr>
                </a:solidFill>
                <a:effectLst/>
                <a:latin typeface="Arial" panose="020B0604020202020204" pitchFamily="34" charset="0"/>
              </a:rPr>
              <a:t>*</a:t>
            </a:r>
            <a:r>
              <a:rPr lang="en-US" sz="1200" b="0" i="0" u="none" strike="noStrike" dirty="0">
                <a:solidFill>
                  <a:srgbClr val="000000"/>
                </a:solidFill>
                <a:effectLst/>
                <a:latin typeface="Helvetica Neue"/>
              </a:rPr>
              <a:t> Currently disabled</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a:p>
        </p:txBody>
      </p:sp>
    </p:spTree>
    <p:extLst>
      <p:ext uri="{BB962C8B-B14F-4D97-AF65-F5344CB8AC3E}">
        <p14:creationId xmlns:p14="http://schemas.microsoft.com/office/powerpoint/2010/main" val="4179783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SENR0606E4 – Missing Plan Record for Enrolled Eligible and Participating Student with Disabilities was the single most problematic error from the SPED redesign. The error has a SENR prefix but triggers based on a students SWDS and PLAN records. This error most often occurs when students transfer into the district from another LEA, from a private school located inside or outside of the LEA, or from out of state and the PLAN is not record reported by the new LEA. Monitoring report 16.21, the Data Discrepancy User Interface or the SSID Extract can help to identify students enrolled in your LEA with active PLAN records in CALPADS that don’t have PLAN records reported by your LEA Collaborate with CALPADS and SIS coordinators to identify these students on a regular basis – it is recommended at least weekly</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a:p>
        </p:txBody>
      </p:sp>
    </p:spTree>
    <p:extLst>
      <p:ext uri="{BB962C8B-B14F-4D97-AF65-F5344CB8AC3E}">
        <p14:creationId xmlns:p14="http://schemas.microsoft.com/office/powerpoint/2010/main" val="868236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424D"/>
                </a:solidFill>
                <a:effectLst/>
                <a:highlight>
                  <a:srgbClr val="FFFFFF"/>
                </a:highlight>
                <a:latin typeface="Lato" panose="020F0502020204030203" pitchFamily="34" charset="0"/>
              </a:rPr>
              <a:t>The SENR0439E4 Error triggers if SWD is at least 17 years old, and is in grade 12, with an Active Plan) but no Adult Age Students with Disabilities in Transition Status is indicated. This field must be populated for all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students with disabilities, however a student is not in transition their initial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year. The indicator should be populated with a N. For Students with disability repeating the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the status may be Y or N depending on whether they are receiving transition services.</a:t>
            </a:r>
          </a:p>
          <a:p>
            <a:endParaRPr lang="en-US" b="0" i="0" dirty="0">
              <a:solidFill>
                <a:srgbClr val="39424D"/>
              </a:solidFill>
              <a:effectLst/>
              <a:highlight>
                <a:srgbClr val="FFFFFF"/>
              </a:highlight>
              <a:latin typeface="Lato" panose="020F0502020204030203" pitchFamily="34" charset="0"/>
            </a:endParaRPr>
          </a:p>
          <a:p>
            <a:r>
              <a:rPr lang="en-US" b="0" i="0" dirty="0">
                <a:solidFill>
                  <a:srgbClr val="39424D"/>
                </a:solidFill>
                <a:effectLst/>
                <a:highlight>
                  <a:srgbClr val="FFFFFF"/>
                </a:highlight>
                <a:latin typeface="Lato" panose="020F0502020204030203" pitchFamily="34" charset="0"/>
              </a:rPr>
              <a:t>A “Y” indicates that a SWD:</a:t>
            </a:r>
          </a:p>
          <a:p>
            <a:endParaRPr lang="en-US" b="0" i="0" dirty="0">
              <a:solidFill>
                <a:srgbClr val="39424D"/>
              </a:solidFill>
              <a:effectLst/>
              <a:highlight>
                <a:srgbClr val="FFFFFF"/>
              </a:highlight>
              <a:latin typeface="Lato" panose="020F0502020204030203" pitchFamily="34" charset="0"/>
            </a:endParaRPr>
          </a:p>
          <a:p>
            <a:r>
              <a:rPr lang="en-US" dirty="0"/>
              <a:t>1) completed 12th grade in their initial cohort year; and</a:t>
            </a:r>
          </a:p>
          <a:p>
            <a:r>
              <a:rPr lang="en-US" dirty="0"/>
              <a:t>2) is re-enrolling in the subsequent year and participating in a program to assist in the student's transition from school to adult life, including education and training, employment and independent living; and</a:t>
            </a:r>
          </a:p>
          <a:p>
            <a:r>
              <a:rPr lang="en-US" dirty="0"/>
              <a:t>3) is no longer taking any coursework towards a standard high school diploma.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a:p>
        </p:txBody>
      </p:sp>
    </p:spTree>
    <p:extLst>
      <p:ext uri="{BB962C8B-B14F-4D97-AF65-F5344CB8AC3E}">
        <p14:creationId xmlns:p14="http://schemas.microsoft.com/office/powerpoint/2010/main" val="301442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PLAN0620E4 triggers when there is an effective PLAN record, but no SWDS of eligible and participating reported. Retrieving data.  There must be a SWDS record of eligible and participating that overlaps the Plan Effective Start Date. This student was newly evaluated for Part B (Meeting Activity Evaluation Type Code 10) and was found eligible.  There is a meeting delay code (40, school break) so we can understand how initially no status was reported. When the student was found eligible (Evaluation outcome 20) the status should have been updated with the PLAN.</a:t>
            </a:r>
          </a:p>
          <a:p>
            <a:endParaRPr lang="en-US" dirty="0"/>
          </a:p>
          <a:p>
            <a:r>
              <a:rPr lang="en-US" dirty="0"/>
              <a:t>The MEET0624E4 goes hand in hand with the PLAN0620E4. the Missing Special Education Status Record error trigger when there is a MEET record and no SWDS reported. This is only allowed when there is a records of a pending evaluation. From the evaluation  outcome the status is determined.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a:p>
        </p:txBody>
      </p:sp>
    </p:spTree>
    <p:extLst>
      <p:ext uri="{BB962C8B-B14F-4D97-AF65-F5344CB8AC3E}">
        <p14:creationId xmlns:p14="http://schemas.microsoft.com/office/powerpoint/2010/main" val="234105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a:p>
        </p:txBody>
      </p:sp>
    </p:spTree>
    <p:extLst>
      <p:ext uri="{BB962C8B-B14F-4D97-AF65-F5344CB8AC3E}">
        <p14:creationId xmlns:p14="http://schemas.microsoft.com/office/powerpoint/2010/main" val="1534457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51</a:t>
            </a:fld>
            <a:endParaRPr lang="en-US"/>
          </a:p>
        </p:txBody>
      </p:sp>
    </p:spTree>
    <p:extLst>
      <p:ext uri="{BB962C8B-B14F-4D97-AF65-F5344CB8AC3E}">
        <p14:creationId xmlns:p14="http://schemas.microsoft.com/office/powerpoint/2010/main" val="1707007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SELPA has reviewed the reports, SELPA users have the ability to approve revisions individually or several at a time.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a:p>
        </p:txBody>
      </p:sp>
    </p:spTree>
    <p:extLst>
      <p:ext uri="{BB962C8B-B14F-4D97-AF65-F5344CB8AC3E}">
        <p14:creationId xmlns:p14="http://schemas.microsoft.com/office/powerpoint/2010/main" val="295479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baseline="0" dirty="0"/>
              <a:t>Here is the agenda for this training.  We will discuss the following:</a:t>
            </a:r>
          </a:p>
          <a:p>
            <a:pPr defTabSz="931774" eaLnBrk="0" fontAlgn="base" hangingPunct="0">
              <a:spcBef>
                <a:spcPct val="30000"/>
              </a:spcBef>
              <a:spcAft>
                <a:spcPct val="0"/>
              </a:spcAft>
              <a:defRPr/>
            </a:pPr>
            <a:endParaRPr lang="en-US" baseline="0" dirty="0"/>
          </a:p>
          <a:p>
            <a:pPr marL="174708" indent="-174708" defTabSz="931774" eaLnBrk="0" fontAlgn="base" hangingPunct="0">
              <a:spcBef>
                <a:spcPct val="30000"/>
              </a:spcBef>
              <a:spcAft>
                <a:spcPct val="0"/>
              </a:spcAft>
              <a:buFontTx/>
              <a:buChar char="-"/>
              <a:defRPr/>
            </a:pPr>
            <a:r>
              <a:rPr lang="en-US" baseline="0" dirty="0"/>
              <a:t>An overview of the submission</a:t>
            </a:r>
          </a:p>
          <a:p>
            <a:pPr marL="174708" indent="-174708" defTabSz="931774" eaLnBrk="0" fontAlgn="base" hangingPunct="0">
              <a:spcBef>
                <a:spcPct val="30000"/>
              </a:spcBef>
              <a:spcAft>
                <a:spcPct val="0"/>
              </a:spcAft>
              <a:buFontTx/>
              <a:buChar char="-"/>
              <a:defRPr/>
            </a:pPr>
            <a:r>
              <a:rPr lang="en-US" baseline="0" dirty="0"/>
              <a:t>Introduce the key data fields related to SWD information review resources that will assist during the submission</a:t>
            </a:r>
          </a:p>
          <a:p>
            <a:pPr marL="174708" indent="-174708" defTabSz="931774" eaLnBrk="0" fontAlgn="base" hangingPunct="0">
              <a:spcBef>
                <a:spcPct val="30000"/>
              </a:spcBef>
              <a:spcAft>
                <a:spcPct val="0"/>
              </a:spcAft>
              <a:buFontTx/>
              <a:buChar char="-"/>
              <a:defRPr/>
            </a:pPr>
            <a:r>
              <a:rPr lang="en-US" baseline="0" dirty="0"/>
              <a:t>We will discuss the Certification process by:</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Reviewing the two-tiered approval process</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Discuss the certification error validations</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Spend some time on the reports</a:t>
            </a:r>
          </a:p>
          <a:p>
            <a:pPr marL="174708" indent="-174708" defTabSz="931774" eaLnBrk="0" fontAlgn="base" hangingPunct="0">
              <a:spcBef>
                <a:spcPct val="30000"/>
              </a:spcBef>
              <a:spcAft>
                <a:spcPct val="0"/>
              </a:spcAft>
              <a:buFontTx/>
              <a:buChar char="-"/>
              <a:defRPr/>
            </a:pPr>
            <a:r>
              <a:rPr lang="en-US" baseline="0" dirty="0"/>
              <a:t>As always, we will conclude the training with a wrap up summarizing key points and presenting reminders.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13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05" indent="-302040" eaLnBrk="0" hangingPunct="0">
              <a:defRPr>
                <a:solidFill>
                  <a:schemeClr val="tx1"/>
                </a:solidFill>
                <a:latin typeface="Arial" pitchFamily="34" charset="0"/>
                <a:cs typeface="Arial" pitchFamily="34" charset="0"/>
              </a:defRPr>
            </a:lvl2pPr>
            <a:lvl3pPr marL="1208161" indent="-241632" eaLnBrk="0" hangingPunct="0">
              <a:defRPr>
                <a:solidFill>
                  <a:schemeClr val="tx1"/>
                </a:solidFill>
                <a:latin typeface="Arial" pitchFamily="34" charset="0"/>
                <a:cs typeface="Arial" pitchFamily="34" charset="0"/>
              </a:defRPr>
            </a:lvl3pPr>
            <a:lvl4pPr marL="1691425" indent="-241632" eaLnBrk="0" hangingPunct="0">
              <a:defRPr>
                <a:solidFill>
                  <a:schemeClr val="tx1"/>
                </a:solidFill>
                <a:latin typeface="Arial" pitchFamily="34" charset="0"/>
                <a:cs typeface="Arial" pitchFamily="34" charset="0"/>
              </a:defRPr>
            </a:lvl4pPr>
            <a:lvl5pPr marL="2174690" indent="-241632" eaLnBrk="0" hangingPunct="0">
              <a:defRPr>
                <a:solidFill>
                  <a:schemeClr val="tx1"/>
                </a:solidFill>
                <a:latin typeface="Arial" pitchFamily="34" charset="0"/>
                <a:cs typeface="Arial" pitchFamily="34" charset="0"/>
              </a:defRPr>
            </a:lvl5pPr>
            <a:lvl6pPr marL="2657955" indent="-241632" eaLnBrk="0" fontAlgn="base" hangingPunct="0">
              <a:spcBef>
                <a:spcPct val="0"/>
              </a:spcBef>
              <a:spcAft>
                <a:spcPct val="0"/>
              </a:spcAft>
              <a:defRPr>
                <a:solidFill>
                  <a:schemeClr val="tx1"/>
                </a:solidFill>
                <a:latin typeface="Arial" pitchFamily="34" charset="0"/>
                <a:cs typeface="Arial" pitchFamily="34" charset="0"/>
              </a:defRPr>
            </a:lvl6pPr>
            <a:lvl7pPr marL="3141218" indent="-241632" eaLnBrk="0" fontAlgn="base" hangingPunct="0">
              <a:spcBef>
                <a:spcPct val="0"/>
              </a:spcBef>
              <a:spcAft>
                <a:spcPct val="0"/>
              </a:spcAft>
              <a:defRPr>
                <a:solidFill>
                  <a:schemeClr val="tx1"/>
                </a:solidFill>
                <a:latin typeface="Arial" pitchFamily="34" charset="0"/>
                <a:cs typeface="Arial" pitchFamily="34" charset="0"/>
              </a:defRPr>
            </a:lvl7pPr>
            <a:lvl8pPr marL="3624483" indent="-241632" eaLnBrk="0" fontAlgn="base" hangingPunct="0">
              <a:spcBef>
                <a:spcPct val="0"/>
              </a:spcBef>
              <a:spcAft>
                <a:spcPct val="0"/>
              </a:spcAft>
              <a:defRPr>
                <a:solidFill>
                  <a:schemeClr val="tx1"/>
                </a:solidFill>
                <a:latin typeface="Arial" pitchFamily="34" charset="0"/>
                <a:cs typeface="Arial" pitchFamily="34" charset="0"/>
              </a:defRPr>
            </a:lvl8pPr>
            <a:lvl9pPr marL="4107747" indent="-241632"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a:p>
        </p:txBody>
      </p:sp>
    </p:spTree>
    <p:extLst>
      <p:ext uri="{BB962C8B-B14F-4D97-AF65-F5344CB8AC3E}">
        <p14:creationId xmlns:p14="http://schemas.microsoft.com/office/powerpoint/2010/main" val="973945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unduplicated counts of Students with Disabilities by Education Plan Type and Primary Disability Category.  This Report </a:t>
            </a:r>
            <a:r>
              <a:rPr lang="en-US" b="1" i="0" dirty="0">
                <a:solidFill>
                  <a:srgbClr val="000000"/>
                </a:solidFill>
                <a:effectLst/>
                <a:latin typeface="Helvetica Neue"/>
              </a:rPr>
              <a:t>excludes</a:t>
            </a:r>
            <a:r>
              <a:rPr lang="en-US" b="0" i="0" dirty="0">
                <a:solidFill>
                  <a:srgbClr val="000000"/>
                </a:solidFill>
                <a:effectLst/>
                <a:latin typeface="Helvetica Neue"/>
              </a:rPr>
              <a:t> Meeting Type </a:t>
            </a:r>
            <a:r>
              <a:rPr lang="en-US" b="0" i="1" dirty="0">
                <a:solidFill>
                  <a:srgbClr val="000000"/>
                </a:solidFill>
                <a:effectLst/>
                <a:latin typeface="Helvetica Neue"/>
              </a:rPr>
              <a:t>40 – Triennial</a:t>
            </a:r>
            <a:r>
              <a:rPr lang="en-US" b="0" i="0" dirty="0">
                <a:solidFill>
                  <a:srgbClr val="000000"/>
                </a:solidFill>
                <a:effectLst/>
                <a:latin typeface="Helvetica Neue"/>
              </a:rPr>
              <a:t> records from being displayed in the report. The records being displayed in the 16.1 and 16.2 reports reflect the most recent Special Education Meeting Types: </a:t>
            </a:r>
            <a:r>
              <a:rPr lang="en-US" b="0" i="1" dirty="0">
                <a:solidFill>
                  <a:srgbClr val="000000"/>
                </a:solidFill>
                <a:effectLst/>
                <a:latin typeface="Helvetica Neue"/>
              </a:rPr>
              <a:t>10 – Part B Initial Evaluation</a:t>
            </a:r>
            <a:r>
              <a:rPr lang="en-US" b="0" i="0" dirty="0">
                <a:solidFill>
                  <a:srgbClr val="000000"/>
                </a:solidFill>
                <a:effectLst/>
                <a:latin typeface="Helvetica Neue"/>
              </a:rPr>
              <a:t>, </a:t>
            </a:r>
            <a:r>
              <a:rPr lang="en-US" b="0" i="1" dirty="0">
                <a:solidFill>
                  <a:srgbClr val="000000"/>
                </a:solidFill>
                <a:effectLst/>
                <a:latin typeface="Helvetica Neue"/>
              </a:rPr>
              <a:t>15 – Part C Initial Evaluation,</a:t>
            </a:r>
            <a:r>
              <a:rPr lang="en-US" b="0" i="0" dirty="0">
                <a:solidFill>
                  <a:srgbClr val="000000"/>
                </a:solidFill>
                <a:effectLst/>
                <a:latin typeface="Helvetica Neue"/>
              </a:rPr>
              <a:t> or </a:t>
            </a:r>
            <a:r>
              <a:rPr lang="en-US" b="0" i="1" dirty="0">
                <a:solidFill>
                  <a:srgbClr val="000000"/>
                </a:solidFill>
                <a:effectLst/>
                <a:latin typeface="Helvetica Neue"/>
              </a:rPr>
              <a:t>20 – Annual, 30 - Pending</a:t>
            </a:r>
            <a:r>
              <a:rPr lang="en-US" b="0" i="0" dirty="0">
                <a:solidFill>
                  <a:srgbClr val="000000"/>
                </a:solidFill>
                <a:effectLst/>
                <a:latin typeface="Helvetica Neue"/>
              </a:rPr>
              <a:t> record for the student on the report date.</a:t>
            </a:r>
          </a:p>
          <a:p>
            <a:endParaRPr lang="en-US" b="0" i="0" dirty="0">
              <a:solidFill>
                <a:srgbClr val="000000"/>
              </a:solidFill>
              <a:effectLst/>
              <a:latin typeface="Helvetica Neue"/>
            </a:endParaRPr>
          </a:p>
          <a:p>
            <a:r>
              <a:rPr lang="en-US" b="1" i="0">
                <a:solidFill>
                  <a:srgbClr val="000000"/>
                </a:solidFill>
                <a:effectLst/>
                <a:latin typeface="Helvetica Neue"/>
              </a:rPr>
              <a:t>Note:</a:t>
            </a:r>
            <a:r>
              <a:rPr lang="en-US" b="0" i="0">
                <a:solidFill>
                  <a:srgbClr val="000000"/>
                </a:solidFill>
                <a:effectLst/>
                <a:latin typeface="Helvetica Neue"/>
              </a:rPr>
              <a:t> </a:t>
            </a:r>
            <a:r>
              <a:rPr lang="en-US" b="0" i="0" dirty="0">
                <a:solidFill>
                  <a:srgbClr val="000000"/>
                </a:solidFill>
                <a:effectLst/>
                <a:latin typeface="Helvetica Neue"/>
              </a:rPr>
              <a:t>that if the most recent record is 30 – </a:t>
            </a:r>
            <a:r>
              <a:rPr lang="en-US" b="0" i="1" dirty="0">
                <a:solidFill>
                  <a:srgbClr val="000000"/>
                </a:solidFill>
                <a:effectLst/>
                <a:latin typeface="Helvetica Neue"/>
              </a:rPr>
              <a:t>Pending</a:t>
            </a:r>
            <a:r>
              <a:rPr lang="en-US" b="0" i="0" dirty="0">
                <a:solidFill>
                  <a:srgbClr val="000000"/>
                </a:solidFill>
                <a:effectLst/>
                <a:latin typeface="Helvetica Neue"/>
              </a:rPr>
              <a:t>, since a primary disability has not yet been identified, report 16.1 will show no data in the primary disability columns, and report 16.2, since it is aggregated by primary disability, the 30 – </a:t>
            </a:r>
            <a:r>
              <a:rPr lang="en-US" b="0" i="1" dirty="0">
                <a:solidFill>
                  <a:srgbClr val="000000"/>
                </a:solidFill>
                <a:effectLst/>
                <a:latin typeface="Helvetica Neue"/>
              </a:rPr>
              <a:t>Pending</a:t>
            </a:r>
            <a:r>
              <a:rPr lang="en-US" b="0" i="0" dirty="0">
                <a:solidFill>
                  <a:srgbClr val="000000"/>
                </a:solidFill>
                <a:effectLst/>
                <a:latin typeface="Helvetica Neue"/>
              </a:rPr>
              <a:t> records will not display.</a:t>
            </a:r>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55</a:t>
            </a:fld>
            <a:endParaRPr lang="en-US"/>
          </a:p>
        </p:txBody>
      </p:sp>
    </p:spTree>
    <p:extLst>
      <p:ext uri="{BB962C8B-B14F-4D97-AF65-F5344CB8AC3E}">
        <p14:creationId xmlns:p14="http://schemas.microsoft.com/office/powerpoint/2010/main" val="2022452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Reports a list of students with disabilities and associated meeting, plan, and other SPED-related information.</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56</a:t>
            </a:fld>
            <a:endParaRPr lang="en-US"/>
          </a:p>
        </p:txBody>
      </p:sp>
    </p:spTree>
    <p:extLst>
      <p:ext uri="{BB962C8B-B14F-4D97-AF65-F5344CB8AC3E}">
        <p14:creationId xmlns:p14="http://schemas.microsoft.com/office/powerpoint/2010/main" val="4242367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cs typeface="Times New Roman" panose="02020603050405020304" pitchFamily="18" charset="0"/>
              </a:rPr>
              <a:t>Reports of Students with Disabilities by Primary Disability Category who have exited from the Special Education program due to no longer being eligible, reaching maximum age, withdrawal, or not receiving parental consent to continue from Part C to Part B.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a:p>
        </p:txBody>
      </p:sp>
    </p:spTree>
    <p:extLst>
      <p:ext uri="{BB962C8B-B14F-4D97-AF65-F5344CB8AC3E}">
        <p14:creationId xmlns:p14="http://schemas.microsoft.com/office/powerpoint/2010/main" val="885537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Reports unduplicated count of students with disabilities by Primary Disability Category as of Fall Census Day in the selected year compared to the prior Academic Year.</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a:p>
        </p:txBody>
      </p:sp>
    </p:spTree>
    <p:extLst>
      <p:ext uri="{BB962C8B-B14F-4D97-AF65-F5344CB8AC3E}">
        <p14:creationId xmlns:p14="http://schemas.microsoft.com/office/powerpoint/2010/main" val="2994538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a:p>
        </p:txBody>
      </p:sp>
    </p:spTree>
    <p:extLst>
      <p:ext uri="{BB962C8B-B14F-4D97-AF65-F5344CB8AC3E}">
        <p14:creationId xmlns:p14="http://schemas.microsoft.com/office/powerpoint/2010/main" val="2604267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68375C1-7C5C-42A2-80F2-05631BB3764E}" type="slidenum">
              <a:rPr lang="en-US">
                <a:solidFill>
                  <a:prstClr val="black"/>
                </a:solidFill>
                <a:latin typeface="Calibri" panose="020F0502020204030204"/>
              </a:rPr>
              <a:pPr defTabSz="93177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3419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a:p>
        </p:txBody>
      </p:sp>
    </p:spTree>
    <p:extLst>
      <p:ext uri="{BB962C8B-B14F-4D97-AF65-F5344CB8AC3E}">
        <p14:creationId xmlns:p14="http://schemas.microsoft.com/office/powerpoint/2010/main" val="518005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16.7 Mapping Guide - </a:t>
            </a:r>
            <a:r>
              <a:rPr lang="en-US" dirty="0"/>
              <a:t>https://documentation.calpads.org/Reports/Accountability/Report16.7_StudentwithDisabilities-MonitoringCounts/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7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dirty="0"/>
          </a:p>
          <a:p>
            <a:r>
              <a:rPr lang="en-US" dirty="0"/>
              <a:t>LEAs can upload data now and review the ODS reports for a high-level review of their EOY data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63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66</a:t>
            </a:fld>
            <a:endParaRPr lang="en-US" noProof="0" dirty="0"/>
          </a:p>
        </p:txBody>
      </p:sp>
    </p:spTree>
    <p:extLst>
      <p:ext uri="{BB962C8B-B14F-4D97-AF65-F5344CB8AC3E}">
        <p14:creationId xmlns:p14="http://schemas.microsoft.com/office/powerpoint/2010/main" val="725352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dirty="0"/>
          </a:p>
        </p:txBody>
      </p:sp>
    </p:spTree>
    <p:extLst>
      <p:ext uri="{BB962C8B-B14F-4D97-AF65-F5344CB8AC3E}">
        <p14:creationId xmlns:p14="http://schemas.microsoft.com/office/powerpoint/2010/main" val="3799360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68</a:t>
            </a:fld>
            <a:endParaRPr lang="en-US" noProof="0"/>
          </a:p>
        </p:txBody>
      </p:sp>
    </p:spTree>
    <p:extLst>
      <p:ext uri="{BB962C8B-B14F-4D97-AF65-F5344CB8AC3E}">
        <p14:creationId xmlns:p14="http://schemas.microsoft.com/office/powerpoint/2010/main" val="4234201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69</a:t>
            </a:fld>
            <a:endParaRPr lang="en-US" noProof="0"/>
          </a:p>
        </p:txBody>
      </p:sp>
    </p:spTree>
    <p:extLst>
      <p:ext uri="{BB962C8B-B14F-4D97-AF65-F5344CB8AC3E}">
        <p14:creationId xmlns:p14="http://schemas.microsoft.com/office/powerpoint/2010/main" val="192415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ea typeface="Calibri" panose="020F0502020204030204" pitchFamily="34" charset="0"/>
                <a:cs typeface="Times New Roman" panose="02020603050405020304" pitchFamily="18" charset="0"/>
              </a:rPr>
              <a:t>The End of Year (EOY) 4 – Special Education Program/Services/Postsecondary data collection provides information required for students with disabilities for federal Individuals with Disabilities Education Act (IDEA) reporting. </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167483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SPED data collected for SWD provides information for accountability and is required by legislation. </a:t>
            </a:r>
          </a:p>
          <a:p>
            <a:pPr defTabSz="1955800">
              <a:lnSpc>
                <a:spcPct val="90000"/>
              </a:lnSpc>
              <a:spcBef>
                <a:spcPct val="0"/>
              </a:spcBef>
              <a:spcAft>
                <a:spcPct val="35000"/>
              </a:spcAft>
            </a:pPr>
            <a:r>
              <a:rPr lang="en-US" dirty="0"/>
              <a:t> </a:t>
            </a:r>
            <a:r>
              <a:rPr lang="en-US" sz="4400" b="1" dirty="0"/>
              <a:t>Special Education (SPED)</a:t>
            </a:r>
          </a:p>
          <a:p>
            <a:pPr marL="342900" lvl="1" indent="-342900" defTabSz="1511300">
              <a:lnSpc>
                <a:spcPct val="90000"/>
              </a:lnSpc>
              <a:spcBef>
                <a:spcPct val="0"/>
              </a:spcBef>
              <a:spcAft>
                <a:spcPct val="15000"/>
              </a:spcAft>
              <a:buChar char="•"/>
            </a:pPr>
            <a:r>
              <a:rPr lang="en-US" sz="3400" dirty="0"/>
              <a:t>Student counts and program exits for IDEA</a:t>
            </a:r>
          </a:p>
          <a:p>
            <a:pPr marL="342900" lvl="1" indent="-342900" defTabSz="1511300">
              <a:lnSpc>
                <a:spcPct val="90000"/>
              </a:lnSpc>
              <a:spcBef>
                <a:spcPct val="0"/>
              </a:spcBef>
              <a:spcAft>
                <a:spcPct val="15000"/>
              </a:spcAft>
              <a:buChar char="•"/>
            </a:pPr>
            <a:r>
              <a:rPr lang="en-US" sz="3400" dirty="0"/>
              <a:t>Special Education Monitoring</a:t>
            </a:r>
          </a:p>
          <a:p>
            <a:pPr marL="342900" lvl="1" indent="-342900" defTabSz="1511300">
              <a:lnSpc>
                <a:spcPct val="90000"/>
              </a:lnSpc>
              <a:spcBef>
                <a:spcPct val="0"/>
              </a:spcBef>
              <a:spcAft>
                <a:spcPct val="15000"/>
              </a:spcAft>
              <a:buChar char="•"/>
            </a:pPr>
            <a:r>
              <a:rPr lang="en-US" sz="3400" dirty="0"/>
              <a:t>DSEA – Dashboard accountability</a:t>
            </a:r>
          </a:p>
          <a:p>
            <a:pPr defTabSz="1955800">
              <a:lnSpc>
                <a:spcPct val="90000"/>
              </a:lnSpc>
              <a:spcBef>
                <a:spcPct val="0"/>
              </a:spcBef>
              <a:spcAft>
                <a:spcPct val="35000"/>
              </a:spcAft>
            </a:pPr>
            <a:r>
              <a:rPr lang="en-US" sz="4400" b="1" dirty="0"/>
              <a:t>Special Education Services (SSRV)</a:t>
            </a:r>
          </a:p>
          <a:p>
            <a:pPr marL="342900" lvl="1" indent="-342900" defTabSz="1511300">
              <a:lnSpc>
                <a:spcPct val="90000"/>
              </a:lnSpc>
              <a:spcBef>
                <a:spcPct val="0"/>
              </a:spcBef>
              <a:spcAft>
                <a:spcPct val="15000"/>
              </a:spcAft>
              <a:buChar char="•"/>
            </a:pPr>
            <a:r>
              <a:rPr lang="en-US" sz="3400" dirty="0"/>
              <a:t>Special Education Monitoring</a:t>
            </a:r>
          </a:p>
          <a:p>
            <a:pPr defTabSz="1955800">
              <a:lnSpc>
                <a:spcPct val="90000"/>
              </a:lnSpc>
              <a:spcBef>
                <a:spcPct val="0"/>
              </a:spcBef>
              <a:spcAft>
                <a:spcPct val="35000"/>
              </a:spcAft>
            </a:pPr>
            <a:r>
              <a:rPr lang="en-US" sz="4400" b="1" dirty="0"/>
              <a:t>Postsecondary Status (PSTS)</a:t>
            </a:r>
          </a:p>
          <a:p>
            <a:pPr marL="342900" lvl="1" indent="-342900" defTabSz="1511300">
              <a:lnSpc>
                <a:spcPct val="90000"/>
              </a:lnSpc>
              <a:spcBef>
                <a:spcPct val="0"/>
              </a:spcBef>
              <a:spcAft>
                <a:spcPct val="15000"/>
              </a:spcAft>
              <a:buChar char="•"/>
            </a:pPr>
            <a:r>
              <a:rPr lang="en-US" sz="3400" dirty="0"/>
              <a:t>Post-school outcomes for IDEA; outcomes of SWD who exited secondary education in 2019-20 </a:t>
            </a:r>
            <a:endParaRPr lang="en-US" sz="3400" dirty="0">
              <a:cs typeface="Calibri"/>
            </a:endParaRPr>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42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12</a:t>
            </a:r>
            <a:r>
              <a:rPr lang="en-US" baseline="30000" dirty="0"/>
              <a:t>th</a:t>
            </a:r>
            <a:r>
              <a:rPr lang="en-US" dirty="0"/>
              <a:t> and Approve by end of July.   </a:t>
            </a:r>
          </a:p>
          <a:p>
            <a:endParaRPr lang="en-US" dirty="0"/>
          </a:p>
          <a:p>
            <a:r>
              <a:rPr lang="en-US" dirty="0"/>
              <a:t>The EOY snapshot reports will generate on</a:t>
            </a:r>
            <a:r>
              <a:rPr lang="en-US" baseline="0" dirty="0"/>
              <a:t> — </a:t>
            </a:r>
            <a:r>
              <a:rPr lang="en-US" b="1" baseline="0" dirty="0"/>
              <a:t>May 7</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12</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26</a:t>
            </a:r>
            <a:r>
              <a:rPr lang="en-US" b="1" baseline="30000" dirty="0"/>
              <a:t>th</a:t>
            </a:r>
            <a:r>
              <a:rPr lang="en-US" b="1" baseline="0" dirty="0"/>
              <a:t> </a:t>
            </a:r>
            <a:endParaRPr lang="en-US" baseline="0" dirty="0"/>
          </a:p>
          <a:p>
            <a:r>
              <a:rPr lang="en-US" baseline="0" dirty="0"/>
              <a:t>The FINAL amendment deadline is </a:t>
            </a:r>
            <a:r>
              <a:rPr lang="en-US" b="1" baseline="0" dirty="0"/>
              <a:t>August 16</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4090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4936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528326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00648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237497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360185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69097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97607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556267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454641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714417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75637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5961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60907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413513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501602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977791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8892394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55057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051638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84772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23677444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0275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19560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49377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54386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493505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51054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42753887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749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499427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78335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037697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33467185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821284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2257087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676041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06420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0869282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7850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883706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303925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640135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28390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15850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88108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178952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158368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39558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968685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70973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4356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0972468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54027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33100613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709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1135082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0057075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3885266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215309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5673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17768343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23706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909655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147328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043256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7131433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0289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6845642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632652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165932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0823197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566189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8976309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8612481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37730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284229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95625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9457714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578340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07265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2016512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2097993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2832563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16133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207609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047800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2426975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6106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739034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61364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7771799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4 Reporting and Certification v1.2 May 9, 2024</a:t>
            </a:r>
            <a:endParaRPr lang="en-US" dirty="0"/>
          </a:p>
        </p:txBody>
      </p:sp>
    </p:spTree>
    <p:extLst>
      <p:ext uri="{BB962C8B-B14F-4D97-AF65-F5344CB8AC3E}">
        <p14:creationId xmlns:p14="http://schemas.microsoft.com/office/powerpoint/2010/main" val="35992017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2427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009139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3150934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6191650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2959091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480658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91696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003373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739419157"/>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0674182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894856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8251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68299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521428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385948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7424612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5523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7901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9973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328794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091857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523384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125450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012035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135843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629390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318702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863034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9890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348357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261615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187778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5581652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7838743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4 Reporting and Certification v1.2 May 9, 2024</a:t>
            </a:r>
            <a:endParaRPr lang="en-US" dirty="0"/>
          </a:p>
        </p:txBody>
      </p:sp>
    </p:spTree>
    <p:extLst>
      <p:ext uri="{BB962C8B-B14F-4D97-AF65-F5344CB8AC3E}">
        <p14:creationId xmlns:p14="http://schemas.microsoft.com/office/powerpoint/2010/main" val="13556210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873194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909663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31835087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354676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741975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45888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49844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382583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91475869"/>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61457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009537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3328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8899605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2874440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13376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2637112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6559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80920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350536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540949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8142740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169898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730149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459423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2045625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689729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19781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34134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3158946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11594242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940445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6809149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9382195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4 Reporting and Certification v1.2 May 9, 2024</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4812594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39881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446415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5085593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233203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6962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8639675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124550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547351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0576783"/>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7976690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068338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785448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0833539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609396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171895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418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6707752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300331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0439719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3386937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969133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058577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066715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414746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870663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692103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8834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20875818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717074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37559473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43028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7829563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621817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4 Reporting and Certification v1.2 May 9,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052373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4315762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013839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777248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1389171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34653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62338701"/>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726669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270289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39831810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7940516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243796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686573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7156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91777134"/>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62187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2798726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025009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863357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691913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390443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218521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1579443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179770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7382342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343168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64402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3013895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5520452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372715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500442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9034588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2614114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594256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27066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964959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2891447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968587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44965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4 Reporting and Certification v1.2 May 9,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129979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000723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400891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24056646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6949450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9445010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137329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745436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55674246"/>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94450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97606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2751783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1117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3002241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764843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9454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6313074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82046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841114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370048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767593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91159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108340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60892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6392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3869844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0173483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0794275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589320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39102350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9952780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476539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30952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847379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4 Reporting and Certification v1.2 May 9,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25183272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1946786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856115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24214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endParaRPr lang="en-US" noProof="0" dirty="0"/>
          </a:p>
        </p:txBody>
      </p:sp>
    </p:spTree>
    <p:extLst>
      <p:ext uri="{BB962C8B-B14F-4D97-AF65-F5344CB8AC3E}">
        <p14:creationId xmlns:p14="http://schemas.microsoft.com/office/powerpoint/2010/main" val="35026280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7242408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426254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89679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76241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34791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7660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65906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75484465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34350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342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60138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910656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3766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230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359748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8724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5598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31574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012118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84130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25857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04015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053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57275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76064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545207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53140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173307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4120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02134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436258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149566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50287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v1.2 May 9,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33984277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4186834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64861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v1.2 May 9,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27983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77271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v1.2 May 9, 2024</a:t>
            </a:r>
          </a:p>
        </p:txBody>
      </p:sp>
    </p:spTree>
    <p:extLst>
      <p:ext uri="{BB962C8B-B14F-4D97-AF65-F5344CB8AC3E}">
        <p14:creationId xmlns:p14="http://schemas.microsoft.com/office/powerpoint/2010/main" val="2140126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v1.2 May 9,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363918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65933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10213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285046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6629065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26" Type="http://schemas.openxmlformats.org/officeDocument/2006/relationships/slideLayout" Target="../slideLayouts/slideLayout306.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5" Type="http://schemas.openxmlformats.org/officeDocument/2006/relationships/slideLayout" Target="../slideLayouts/slideLayout305.xml"/><Relationship Id="rId33" Type="http://schemas.openxmlformats.org/officeDocument/2006/relationships/image" Target="../media/image3.svg"/><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29" Type="http://schemas.openxmlformats.org/officeDocument/2006/relationships/slideLayout" Target="../slideLayouts/slideLayout309.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24" Type="http://schemas.openxmlformats.org/officeDocument/2006/relationships/slideLayout" Target="../slideLayouts/slideLayout304.xml"/><Relationship Id="rId32" Type="http://schemas.openxmlformats.org/officeDocument/2006/relationships/image" Target="../media/image2.png"/><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slideLayout" Target="../slideLayouts/slideLayout303.xml"/><Relationship Id="rId28" Type="http://schemas.openxmlformats.org/officeDocument/2006/relationships/slideLayout" Target="../slideLayouts/slideLayout308.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31" Type="http://schemas.openxmlformats.org/officeDocument/2006/relationships/image" Target="../media/image1.png"/><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 Id="rId27" Type="http://schemas.openxmlformats.org/officeDocument/2006/relationships/slideLayout" Target="../slideLayouts/slideLayout307.xml"/><Relationship Id="rId30" Type="http://schemas.openxmlformats.org/officeDocument/2006/relationships/theme" Target="../theme/theme10.xml"/><Relationship Id="rId8" Type="http://schemas.openxmlformats.org/officeDocument/2006/relationships/slideLayout" Target="../slideLayouts/slideLayout288.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slideLayout" Target="../slideLayouts/slideLayout335.xml"/><Relationship Id="rId39" Type="http://schemas.openxmlformats.org/officeDocument/2006/relationships/image" Target="../media/image2.png"/><Relationship Id="rId21" Type="http://schemas.openxmlformats.org/officeDocument/2006/relationships/slideLayout" Target="../slideLayouts/slideLayout330.xml"/><Relationship Id="rId34" Type="http://schemas.openxmlformats.org/officeDocument/2006/relationships/slideLayout" Target="../slideLayouts/slideLayout343.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slideLayout" Target="../slideLayouts/slideLayout334.xml"/><Relationship Id="rId33" Type="http://schemas.openxmlformats.org/officeDocument/2006/relationships/slideLayout" Target="../slideLayouts/slideLayout342.xml"/><Relationship Id="rId38" Type="http://schemas.openxmlformats.org/officeDocument/2006/relationships/image" Target="../media/image1.png"/><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slideLayout" Target="../slideLayouts/slideLayout329.xml"/><Relationship Id="rId29" Type="http://schemas.openxmlformats.org/officeDocument/2006/relationships/slideLayout" Target="../slideLayouts/slideLayout338.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slideLayout" Target="../slideLayouts/slideLayout333.xml"/><Relationship Id="rId32" Type="http://schemas.openxmlformats.org/officeDocument/2006/relationships/slideLayout" Target="../slideLayouts/slideLayout341.xml"/><Relationship Id="rId37" Type="http://schemas.openxmlformats.org/officeDocument/2006/relationships/theme" Target="../theme/theme11.xml"/><Relationship Id="rId40" Type="http://schemas.openxmlformats.org/officeDocument/2006/relationships/image" Target="../media/image3.svg"/><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slideLayout" Target="../slideLayouts/slideLayout332.xml"/><Relationship Id="rId28" Type="http://schemas.openxmlformats.org/officeDocument/2006/relationships/slideLayout" Target="../slideLayouts/slideLayout337.xml"/><Relationship Id="rId36" Type="http://schemas.openxmlformats.org/officeDocument/2006/relationships/slideLayout" Target="../slideLayouts/slideLayout345.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31" Type="http://schemas.openxmlformats.org/officeDocument/2006/relationships/slideLayout" Target="../slideLayouts/slideLayout340.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slideLayout" Target="../slideLayouts/slideLayout331.xml"/><Relationship Id="rId27" Type="http://schemas.openxmlformats.org/officeDocument/2006/relationships/slideLayout" Target="../slideLayouts/slideLayout336.xml"/><Relationship Id="rId30" Type="http://schemas.openxmlformats.org/officeDocument/2006/relationships/slideLayout" Target="../slideLayouts/slideLayout339.xml"/><Relationship Id="rId35" Type="http://schemas.openxmlformats.org/officeDocument/2006/relationships/slideLayout" Target="../slideLayouts/slideLayout344.xml"/><Relationship Id="rId8" Type="http://schemas.openxmlformats.org/officeDocument/2006/relationships/slideLayout" Target="../slideLayouts/slideLayout317.xml"/><Relationship Id="rId3" Type="http://schemas.openxmlformats.org/officeDocument/2006/relationships/slideLayout" Target="../slideLayouts/slideLayout3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3.sv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2.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3.sv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3.sv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pn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34" Type="http://schemas.openxmlformats.org/officeDocument/2006/relationships/image" Target="../media/image3.svg"/><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2.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1.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theme" Target="../theme/theme5.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2.png"/><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image" Target="../media/image1.pn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theme" Target="../theme/theme6.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image" Target="../media/image3.svg"/><Relationship Id="rId8"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34" Type="http://schemas.openxmlformats.org/officeDocument/2006/relationships/image" Target="../media/image2.pn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image" Target="../media/image1.png"/><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theme" Target="../theme/theme7.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image" Target="../media/image3.svg"/><Relationship Id="rId8" Type="http://schemas.openxmlformats.org/officeDocument/2006/relationships/slideLayout" Target="../slideLayouts/slideLayout19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34" Type="http://schemas.openxmlformats.org/officeDocument/2006/relationships/image" Target="../media/image2.pn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image" Target="../media/image1.png"/><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theme" Target="../theme/theme8.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slideLayout" Target="../slideLayouts/slideLayout244.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 Id="rId35" Type="http://schemas.openxmlformats.org/officeDocument/2006/relationships/image" Target="../media/image3.svg"/><Relationship Id="rId8" Type="http://schemas.openxmlformats.org/officeDocument/2006/relationships/slideLayout" Target="../slideLayouts/slideLayout22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9" Type="http://schemas.openxmlformats.org/officeDocument/2006/relationships/image" Target="../media/image2.png"/><Relationship Id="rId21" Type="http://schemas.openxmlformats.org/officeDocument/2006/relationships/slideLayout" Target="../slideLayouts/slideLayout265.xml"/><Relationship Id="rId34" Type="http://schemas.openxmlformats.org/officeDocument/2006/relationships/slideLayout" Target="../slideLayouts/slideLayout278.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image" Target="../media/image1.png"/><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slideLayout" Target="../slideLayouts/slideLayout27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slideLayout" Target="../slideLayouts/slideLayout276.xml"/><Relationship Id="rId37" Type="http://schemas.openxmlformats.org/officeDocument/2006/relationships/theme" Target="../theme/theme9.xml"/><Relationship Id="rId40" Type="http://schemas.openxmlformats.org/officeDocument/2006/relationships/image" Target="../media/image3.svg"/><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31" Type="http://schemas.openxmlformats.org/officeDocument/2006/relationships/slideLayout" Target="../slideLayouts/slideLayout275.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8" Type="http://schemas.openxmlformats.org/officeDocument/2006/relationships/slideLayout" Target="../slideLayouts/slideLayout252.xml"/><Relationship Id="rId3" Type="http://schemas.openxmlformats.org/officeDocument/2006/relationships/slideLayout" Target="../slideLayouts/slideLayout2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0489597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 id="2147484301" r:id="rId16"/>
    <p:sldLayoutId id="2147484302" r:id="rId17"/>
    <p:sldLayoutId id="2147484303" r:id="rId18"/>
    <p:sldLayoutId id="2147484304" r:id="rId19"/>
    <p:sldLayoutId id="2147484305" r:id="rId20"/>
    <p:sldLayoutId id="2147484306" r:id="rId21"/>
    <p:sldLayoutId id="2147484307" r:id="rId22"/>
    <p:sldLayoutId id="2147484308" r:id="rId23"/>
    <p:sldLayoutId id="2147484309" r:id="rId24"/>
    <p:sldLayoutId id="2147484310" r:id="rId25"/>
    <p:sldLayoutId id="2147484311" r:id="rId26"/>
    <p:sldLayoutId id="2147484312" r:id="rId27"/>
    <p:sldLayoutId id="2147484313" r:id="rId28"/>
    <p:sldLayoutId id="2147484314" r:id="rId29"/>
    <p:sldLayoutId id="2147484315" r:id="rId30"/>
    <p:sldLayoutId id="2147484316" r:id="rId31"/>
    <p:sldLayoutId id="2147484317"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20527207"/>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 id="2147484279" r:id="rId24"/>
    <p:sldLayoutId id="2147484280" r:id="rId25"/>
    <p:sldLayoutId id="2147484281" r:id="rId26"/>
    <p:sldLayoutId id="2147484282" r:id="rId27"/>
    <p:sldLayoutId id="2147484283" r:id="rId28"/>
    <p:sldLayoutId id="214748428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3844934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 id="2147484365" r:id="rId17"/>
    <p:sldLayoutId id="2147484366" r:id="rId18"/>
    <p:sldLayoutId id="2147484367" r:id="rId19"/>
    <p:sldLayoutId id="2147484368" r:id="rId20"/>
    <p:sldLayoutId id="2147484369" r:id="rId21"/>
    <p:sldLayoutId id="2147484370" r:id="rId22"/>
    <p:sldLayoutId id="2147484371" r:id="rId23"/>
    <p:sldLayoutId id="2147484372" r:id="rId24"/>
    <p:sldLayoutId id="2147484373" r:id="rId25"/>
    <p:sldLayoutId id="2147484374" r:id="rId26"/>
    <p:sldLayoutId id="2147484375" r:id="rId27"/>
    <p:sldLayoutId id="2147484376" r:id="rId28"/>
    <p:sldLayoutId id="2147484377" r:id="rId29"/>
    <p:sldLayoutId id="2147484378" r:id="rId30"/>
    <p:sldLayoutId id="2147484379" r:id="rId31"/>
    <p:sldLayoutId id="2147484380" r:id="rId32"/>
    <p:sldLayoutId id="2147484381" r:id="rId33"/>
    <p:sldLayoutId id="2147484382" r:id="rId34"/>
    <p:sldLayoutId id="2147484383" r:id="rId35"/>
    <p:sldLayoutId id="2147484384"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7131919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 id="2147484336" r:id="rId18"/>
    <p:sldLayoutId id="2147484337" r:id="rId19"/>
    <p:sldLayoutId id="2147484338" r:id="rId20"/>
    <p:sldLayoutId id="2147484339" r:id="rId21"/>
    <p:sldLayoutId id="2147484340" r:id="rId22"/>
    <p:sldLayoutId id="2147484341" r:id="rId23"/>
    <p:sldLayoutId id="2147484342" r:id="rId24"/>
    <p:sldLayoutId id="2147484343" r:id="rId25"/>
    <p:sldLayoutId id="2147484344" r:id="rId26"/>
    <p:sldLayoutId id="2147484345" r:id="rId27"/>
    <p:sldLayoutId id="2147484346" r:id="rId28"/>
    <p:sldLayoutId id="2147484347"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2378027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032798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226742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12830633"/>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179" r:id="rId25"/>
    <p:sldLayoutId id="2147484180" r:id="rId26"/>
    <p:sldLayoutId id="2147484181" r:id="rId27"/>
    <p:sldLayoutId id="2147484182" r:id="rId28"/>
    <p:sldLayoutId id="2147484183" r:id="rId29"/>
    <p:sldLayoutId id="2147484184" r:id="rId30"/>
    <p:sldLayoutId id="214748418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47358690"/>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 id="2147484217"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v1.2 May 9,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65726453"/>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 id="2147484236" r:id="rId18"/>
    <p:sldLayoutId id="2147484237" r:id="rId19"/>
    <p:sldLayoutId id="2147484238" r:id="rId20"/>
    <p:sldLayoutId id="2147484239" r:id="rId21"/>
    <p:sldLayoutId id="2147484240" r:id="rId22"/>
    <p:sldLayoutId id="2147484241" r:id="rId23"/>
    <p:sldLayoutId id="2147484242" r:id="rId24"/>
    <p:sldLayoutId id="2147484243" r:id="rId25"/>
    <p:sldLayoutId id="2147484244" r:id="rId26"/>
    <p:sldLayoutId id="2147484245" r:id="rId27"/>
    <p:sldLayoutId id="2147484246" r:id="rId28"/>
    <p:sldLayoutId id="2147484247" r:id="rId29"/>
    <p:sldLayoutId id="2147484248" r:id="rId30"/>
    <p:sldLayoutId id="2147484249" r:id="rId31"/>
    <p:sldLayoutId id="2147484250" r:id="rId32"/>
    <p:sldLayoutId id="2147484251" r:id="rId33"/>
    <p:sldLayoutId id="2147484252" r:id="rId34"/>
    <p:sldLayoutId id="2147484253" r:id="rId35"/>
    <p:sldLayoutId id="2147484254"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3.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10.xml"/><Relationship Id="rId1" Type="http://schemas.openxmlformats.org/officeDocument/2006/relationships/slideLayout" Target="../slideLayouts/slideLayout230.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5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9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hyperlink" Target="https://cde.app.box.com/s/9rek71pri0ummj65gez7pens2hgw825w" TargetMode="External"/><Relationship Id="rId2" Type="http://schemas.openxmlformats.org/officeDocument/2006/relationships/hyperlink" Target="https://www.cde.ca.gov/ds/sp/cl/swdreporting.asp" TargetMode="External"/><Relationship Id="rId1" Type="http://schemas.openxmlformats.org/officeDocument/2006/relationships/slideLayout" Target="../slideLayouts/slideLayout112.xml"/><Relationship Id="rId4" Type="http://schemas.openxmlformats.org/officeDocument/2006/relationships/hyperlink" Target="https://cde.app.box.com/s/uw4uzpdwh2uujyqhzc66uzgpkuo9xl8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3.xml"/><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1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ich-students-require-postsecondary-status-records-in-the-eoy-4-submission" TargetMode="External"/><Relationship Id="rId2" Type="http://schemas.openxmlformats.org/officeDocument/2006/relationships/notesSlide" Target="../notesSlides/notesSlide31.xml"/><Relationship Id="rId1" Type="http://schemas.openxmlformats.org/officeDocument/2006/relationships/slideLayout" Target="../slideLayouts/slideLayout113.xml"/><Relationship Id="rId6" Type="http://schemas.openxmlformats.org/officeDocument/2006/relationships/image" Target="../media/image60.jpeg"/><Relationship Id="rId5" Type="http://schemas.openxmlformats.org/officeDocument/2006/relationships/hyperlink" Target="https://documentation.calpads.org/Support/docs/PSTSSPEDDataSurveyTEMPLATE.docx" TargetMode="External"/><Relationship Id="rId4" Type="http://schemas.openxmlformats.org/officeDocument/2006/relationships/hyperlink" Target="https://documentation.calpads.org/OnlineMaintenance/StudentDataMaintenance/StudentDetailsPSTS/#psts-survey-template-guide-for-eoy-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12.xml"/><Relationship Id="rId6" Type="http://schemas.openxmlformats.org/officeDocument/2006/relationships/diagramColors" Target="../diagrams/colors5.xml"/><Relationship Id="rId11" Type="http://schemas.openxmlformats.org/officeDocument/2006/relationships/image" Target="../media/image68.svg"/><Relationship Id="rId5" Type="http://schemas.openxmlformats.org/officeDocument/2006/relationships/diagramQuickStyle" Target="../diagrams/quickStyle5.xml"/><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diagramLayout" Target="../diagrams/layout5.xml"/><Relationship Id="rId9" Type="http://schemas.openxmlformats.org/officeDocument/2006/relationships/image" Target="../media/image66.svg"/><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91.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74.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47.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51.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82.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34.xml"/><Relationship Id="rId4" Type="http://schemas.openxmlformats.org/officeDocument/2006/relationships/image" Target="../media/image93.sv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134.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94.xml"/><Relationship Id="rId5" Type="http://schemas.openxmlformats.org/officeDocument/2006/relationships/image" Target="../media/image23.sv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6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6.png"/><Relationship Id="rId7" Type="http://schemas.openxmlformats.org/officeDocument/2006/relationships/image" Target="../media/image2.png"/><Relationship Id="rId12"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69.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index.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07.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cde.ca.gov/ds/sp/cl/swdreporting.asp" TargetMode="External"/><Relationship Id="rId7" Type="http://schemas.openxmlformats.org/officeDocument/2006/relationships/hyperlink" Target="https://www.cde.ca.gov/ds/sp/cl/calpadsfaqs.asp#f1top" TargetMode="External"/><Relationship Id="rId2" Type="http://schemas.openxmlformats.org/officeDocument/2006/relationships/notesSlide" Target="../notesSlides/notesSlide62.xml"/><Relationship Id="rId1" Type="http://schemas.openxmlformats.org/officeDocument/2006/relationships/slideLayout" Target="../slideLayouts/slideLayout22.xml"/><Relationship Id="rId6" Type="http://schemas.openxmlformats.org/officeDocument/2006/relationships/hyperlink" Target="https://www.youtube.com/watch?v=kNARoriIIAI&amp;list=PLsnFpLOXpp4Jjx9zMz-J42-zp1GYuyBsS" TargetMode="External"/><Relationship Id="rId5" Type="http://schemas.openxmlformats.org/officeDocument/2006/relationships/hyperlink" Target="https://www.cde.ca.gov/ds/sp/cl/systemdocs.asp" TargetMode="External"/><Relationship Id="rId4" Type="http://schemas.openxmlformats.org/officeDocument/2006/relationships/hyperlink" Target="https://www.cde.ca.gov/ds/sp/cl/spededfilesubscenarios.asp"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68.xml"/><Relationship Id="rId6" Type="http://schemas.openxmlformats.org/officeDocument/2006/relationships/image" Target="../media/image112.svg"/><Relationship Id="rId11" Type="http://schemas.openxmlformats.org/officeDocument/2006/relationships/image" Target="../media/image117.jp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4.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3.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3" Type="http://schemas.openxmlformats.org/officeDocument/2006/relationships/image" Target="../media/image118.jpg"/><Relationship Id="rId7" Type="http://schemas.openxmlformats.org/officeDocument/2006/relationships/image" Target="../media/image122.svg"/><Relationship Id="rId12" Type="http://schemas.openxmlformats.org/officeDocument/2006/relationships/hyperlink" Target="https://csis.fcmat.org/" TargetMode="External"/><Relationship Id="rId2" Type="http://schemas.openxmlformats.org/officeDocument/2006/relationships/notesSlide" Target="../notesSlides/notesSlide65.xml"/><Relationship Id="rId1" Type="http://schemas.openxmlformats.org/officeDocument/2006/relationships/slideLayout" Target="../slideLayouts/slideLayout84.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8.sv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11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3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06996" y="-336885"/>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382301" y="1312807"/>
            <a:ext cx="3876593" cy="3205552"/>
          </a:xfrm>
          <a:ln>
            <a:noFill/>
          </a:ln>
        </p:spPr>
        <p:txBody>
          <a:bodyPr/>
          <a:lstStyle/>
          <a:p>
            <a:r>
              <a:rPr lang="en-US" dirty="0">
                <a:solidFill>
                  <a:srgbClr val="FF715B"/>
                </a:solidFill>
              </a:rPr>
              <a:t> </a:t>
            </a:r>
            <a:br>
              <a:rPr lang="en-US" dirty="0">
                <a:solidFill>
                  <a:srgbClr val="FF715B"/>
                </a:solidFill>
              </a:rPr>
            </a:br>
            <a:r>
              <a:rPr lang="en-US" dirty="0">
                <a:solidFill>
                  <a:srgbClr val="FF715B"/>
                </a:solidFill>
              </a:rPr>
              <a:t>EOY 4</a:t>
            </a:r>
            <a:br>
              <a:rPr lang="en-US" sz="2800" dirty="0">
                <a:solidFill>
                  <a:schemeClr val="accent1"/>
                </a:solidFill>
              </a:rPr>
            </a:br>
            <a:r>
              <a:rPr lang="en-US" dirty="0">
                <a:solidFill>
                  <a:srgbClr val="FF715B"/>
                </a:solidFill>
              </a:rPr>
              <a:t>Reporting &amp; Certification</a:t>
            </a:r>
            <a:br>
              <a:rPr lang="en-US" dirty="0">
                <a:solidFill>
                  <a:srgbClr val="FF715B"/>
                </a:solidFill>
              </a:rPr>
            </a:br>
            <a:r>
              <a:rPr lang="en-US" dirty="0">
                <a:solidFill>
                  <a:srgbClr val="FF715B"/>
                </a:solidFill>
              </a:rPr>
              <a:t> </a:t>
            </a:r>
            <a:br>
              <a:rPr lang="en-US" dirty="0"/>
            </a:br>
            <a:r>
              <a:rPr lang="en-US" dirty="0">
                <a:solidFill>
                  <a:srgbClr val="545BA1"/>
                </a:solidFill>
              </a:rPr>
              <a:t>Special Education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219200"/>
          </a:xfrm>
        </p:spPr>
        <p:txBody>
          <a:bodyPr/>
          <a:lstStyle/>
          <a:p>
            <a:pPr marL="0" indent="0">
              <a:spcBef>
                <a:spcPts val="0"/>
              </a:spcBef>
              <a:spcAft>
                <a:spcPts val="0"/>
              </a:spcAft>
              <a:buNone/>
            </a:pPr>
            <a:r>
              <a:rPr lang="en-US" dirty="0"/>
              <a:t>Special Education Program</a:t>
            </a:r>
          </a:p>
          <a:p>
            <a:pPr marL="0" indent="0">
              <a:spcBef>
                <a:spcPts val="0"/>
              </a:spcBef>
              <a:spcAft>
                <a:spcPts val="0"/>
              </a:spcAft>
              <a:buNone/>
            </a:pPr>
            <a:r>
              <a:rPr lang="en-US" dirty="0"/>
              <a:t>Student Services</a:t>
            </a:r>
          </a:p>
          <a:p>
            <a:pPr marL="0" indent="0">
              <a:spcBef>
                <a:spcPts val="0"/>
              </a:spcBef>
              <a:spcAft>
                <a:spcPts val="0"/>
              </a:spcAft>
              <a:buNone/>
            </a:pPr>
            <a:r>
              <a:rPr lang="en-US" dirty="0"/>
              <a:t>Postsecondary Status</a:t>
            </a:r>
            <a:endParaRPr lang="en-US" dirty="0">
              <a:solidFill>
                <a:schemeClr val="tx1">
                  <a:lumMod val="75000"/>
                  <a:lumOff val="25000"/>
                </a:schemeClr>
              </a:solidFill>
            </a:endParaRP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272742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2023-24</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8"/>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438368" y="1360198"/>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4, 2023</a:t>
                </a:r>
              </a:p>
            </p:txBody>
          </p:sp>
        </p:grpSp>
      </p:grpSp>
      <p:grpSp>
        <p:nvGrpSpPr>
          <p:cNvPr id="93" name="Group 92">
            <a:extLst>
              <a:ext uri="{FF2B5EF4-FFF2-40B4-BE49-F238E27FC236}">
                <a16:creationId xmlns:a16="http://schemas.microsoft.com/office/drawing/2014/main" id="{1466B781-5C93-4635-AD7F-95DFC09B941F}"/>
              </a:ext>
            </a:extLst>
          </p:cNvPr>
          <p:cNvGrpSpPr/>
          <p:nvPr/>
        </p:nvGrpSpPr>
        <p:grpSpPr>
          <a:xfrm>
            <a:off x="2032406" y="1341712"/>
            <a:ext cx="1625415" cy="428157"/>
            <a:chOff x="2214999" y="1392388"/>
            <a:chExt cx="2205824"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15, 2023</a:t>
              </a:r>
            </a:p>
          </p:txBody>
        </p:sp>
      </p:grpSp>
      <p:grpSp>
        <p:nvGrpSpPr>
          <p:cNvPr id="96" name="Group 95">
            <a:extLst>
              <a:ext uri="{FF2B5EF4-FFF2-40B4-BE49-F238E27FC236}">
                <a16:creationId xmlns:a16="http://schemas.microsoft.com/office/drawing/2014/main" id="{8DD6C618-3080-4B83-B8E5-5B3DFD532DA7}"/>
              </a:ext>
            </a:extLst>
          </p:cNvPr>
          <p:cNvGrpSpPr/>
          <p:nvPr/>
        </p:nvGrpSpPr>
        <p:grpSpPr>
          <a:xfrm>
            <a:off x="3735902" y="1343423"/>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26, 2024</a:t>
              </a:r>
            </a:p>
          </p:txBody>
        </p:sp>
      </p:grpSp>
      <p:grpSp>
        <p:nvGrpSpPr>
          <p:cNvPr id="106" name="Group 105">
            <a:extLst>
              <a:ext uri="{FF2B5EF4-FFF2-40B4-BE49-F238E27FC236}">
                <a16:creationId xmlns:a16="http://schemas.microsoft.com/office/drawing/2014/main" id="{0ACB66C0-76B8-4EDC-B8B7-8EFDACB5B50B}"/>
              </a:ext>
            </a:extLst>
          </p:cNvPr>
          <p:cNvGrpSpPr/>
          <p:nvPr/>
        </p:nvGrpSpPr>
        <p:grpSpPr>
          <a:xfrm>
            <a:off x="4776875" y="4219357"/>
            <a:ext cx="1341849" cy="888719"/>
            <a:chOff x="2753762" y="4589858"/>
            <a:chExt cx="1739684"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753762" y="4943920"/>
              <a:ext cx="1739684"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15, 2024</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7003337" y="4219353"/>
            <a:ext cx="1829689" cy="888720"/>
            <a:chOff x="2854093" y="4589858"/>
            <a:chExt cx="1971010" cy="851390"/>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854093" y="4952234"/>
              <a:ext cx="1971010" cy="489014"/>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Lst>
          </p:cNvPr>
          <p:cNvGrpSpPr/>
          <p:nvPr/>
        </p:nvGrpSpPr>
        <p:grpSpPr>
          <a:xfrm>
            <a:off x="8914755" y="4632370"/>
            <a:ext cx="1614938" cy="1298909"/>
            <a:chOff x="2770272" y="4589858"/>
            <a:chExt cx="1739684"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770272" y="4946220"/>
              <a:ext cx="1739684" cy="942547"/>
              <a:chOff x="2242698" y="1276868"/>
              <a:chExt cx="1793875" cy="990706"/>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42698" y="1276868"/>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7, 2024</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26, 2024</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grpSp>
        <p:nvGrpSpPr>
          <p:cNvPr id="101" name="Group 100">
            <a:extLst>
              <a:ext uri="{FF2B5EF4-FFF2-40B4-BE49-F238E27FC236}">
                <a16:creationId xmlns:a16="http://schemas.microsoft.com/office/drawing/2014/main" id="{9FBA10B7-D79F-4C0D-B63F-DF84A5779489}"/>
              </a:ext>
            </a:extLst>
          </p:cNvPr>
          <p:cNvGrpSpPr/>
          <p:nvPr/>
        </p:nvGrpSpPr>
        <p:grpSpPr>
          <a:xfrm>
            <a:off x="10617632" y="1431328"/>
            <a:ext cx="1220898" cy="1501610"/>
            <a:chOff x="2867319" y="1890646"/>
            <a:chExt cx="1220898" cy="1501610"/>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235217" y="2387656"/>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890646"/>
              <a:ext cx="1220898" cy="444208"/>
              <a:chOff x="3276727" y="1698989"/>
              <a:chExt cx="1656861" cy="583042"/>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69898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grpSp>
      </p:grpSp>
      <p:grpSp>
        <p:nvGrpSpPr>
          <p:cNvPr id="118" name="Group 117">
            <a:extLst>
              <a:ext uri="{FF2B5EF4-FFF2-40B4-BE49-F238E27FC236}">
                <a16:creationId xmlns:a16="http://schemas.microsoft.com/office/drawing/2014/main" id="{FFF0DA57-FCEB-4219-A5C1-5ED09735A5FB}"/>
              </a:ext>
            </a:extLst>
          </p:cNvPr>
          <p:cNvGrpSpPr/>
          <p:nvPr/>
        </p:nvGrpSpPr>
        <p:grpSpPr>
          <a:xfrm>
            <a:off x="10234874" y="4632370"/>
            <a:ext cx="1525990" cy="1298908"/>
            <a:chOff x="2854094" y="4589858"/>
            <a:chExt cx="1643865"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54094" y="4968966"/>
              <a:ext cx="1643865" cy="919800"/>
              <a:chOff x="2329131" y="1300777"/>
              <a:chExt cx="1695071" cy="966797"/>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791716" y="1300777"/>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A6661B72-2930-07A8-2ED4-CE50508E283E}"/>
              </a:ext>
            </a:extLst>
          </p:cNvPr>
          <p:cNvGrpSpPr/>
          <p:nvPr/>
        </p:nvGrpSpPr>
        <p:grpSpPr>
          <a:xfrm>
            <a:off x="4670333" y="2538937"/>
            <a:ext cx="3983344" cy="396256"/>
            <a:chOff x="4661622" y="2584779"/>
            <a:chExt cx="3992051" cy="388526"/>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05601" y="2727084"/>
              <a:ext cx="99773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000" dirty="0">
                  <a:solidFill>
                    <a:prstClr val="black">
                      <a:lumMod val="75000"/>
                      <a:lumOff val="25000"/>
                    </a:prstClr>
                  </a:solidFill>
                  <a:latin typeface="Tahoma"/>
                </a:rPr>
                <a:t>2/1 to 5/31</a:t>
              </a:r>
              <a:endParaRPr kumimoji="0" lang="en-US" sz="10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nvGrpSpPr>
          <p:cNvPr id="72" name="Group 71">
            <a:extLst>
              <a:ext uri="{FF2B5EF4-FFF2-40B4-BE49-F238E27FC236}">
                <a16:creationId xmlns:a16="http://schemas.microsoft.com/office/drawing/2014/main" id="{7C9A29A1-17AD-DF81-651A-2AD119D881A8}"/>
              </a:ext>
            </a:extLst>
          </p:cNvPr>
          <p:cNvGrpSpPr/>
          <p:nvPr/>
        </p:nvGrpSpPr>
        <p:grpSpPr>
          <a:xfrm>
            <a:off x="5236185" y="2046218"/>
            <a:ext cx="3408781" cy="388526"/>
            <a:chOff x="4661622" y="2584779"/>
            <a:chExt cx="3992051" cy="388526"/>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6005601" y="2727084"/>
              <a:ext cx="121199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000" dirty="0">
                  <a:solidFill>
                    <a:prstClr val="black">
                      <a:lumMod val="75000"/>
                      <a:lumOff val="25000"/>
                    </a:prstClr>
                  </a:solidFill>
                  <a:latin typeface="Tahoma"/>
                </a:rPr>
                <a:t>2/26 to 5/31</a:t>
              </a:r>
              <a:endParaRPr kumimoji="0" lang="en-US" sz="10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sp>
        <p:nvSpPr>
          <p:cNvPr id="75" name="Rectangle: Rounded Corners 74">
            <a:extLst>
              <a:ext uri="{FF2B5EF4-FFF2-40B4-BE49-F238E27FC236}">
                <a16:creationId xmlns:a16="http://schemas.microsoft.com/office/drawing/2014/main" id="{F029678C-2606-8031-549F-540AB9D0CEC5}"/>
              </a:ext>
            </a:extLst>
          </p:cNvPr>
          <p:cNvSpPr/>
          <p:nvPr/>
        </p:nvSpPr>
        <p:spPr>
          <a:xfrm>
            <a:off x="5531648" y="3917215"/>
            <a:ext cx="2106780" cy="625885"/>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GAP</a:t>
            </a:r>
          </a:p>
        </p:txBody>
      </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r>
              <a:rPr lang="en-US" noProof="0"/>
              <a:t>EOY 4 Reporting and Certification v1.2 May 9, 2024</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
        <p:nvSpPr>
          <p:cNvPr id="3" name="Text Placeholder 30">
            <a:extLst>
              <a:ext uri="{FF2B5EF4-FFF2-40B4-BE49-F238E27FC236}">
                <a16:creationId xmlns:a16="http://schemas.microsoft.com/office/drawing/2014/main" id="{15451C22-90F3-0DF7-3F6A-26BC956A45AE}"/>
              </a:ext>
            </a:extLst>
          </p:cNvPr>
          <p:cNvSpPr txBox="1">
            <a:spLocks/>
          </p:cNvSpPr>
          <p:nvPr/>
        </p:nvSpPr>
        <p:spPr>
          <a:xfrm>
            <a:off x="9317069" y="792981"/>
            <a:ext cx="1678706" cy="450127"/>
          </a:xfrm>
          <a:prstGeom prst="rect">
            <a:avLst/>
          </a:prstGeom>
          <a:solidFill>
            <a:srgbClr val="BBBFDE"/>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lang="en-US" sz="1100" b="1" dirty="0">
                <a:solidFill>
                  <a:prstClr val="black">
                    <a:lumMod val="75000"/>
                    <a:lumOff val="25000"/>
                  </a:prstClr>
                </a:solidFill>
                <a:latin typeface="Tahoma"/>
              </a:rPr>
              <a:t>Certification Milestone</a:t>
            </a: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12, 2023</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4" name="Straight Arrow Connector 3">
            <a:extLst>
              <a:ext uri="{FF2B5EF4-FFF2-40B4-BE49-F238E27FC236}">
                <a16:creationId xmlns:a16="http://schemas.microsoft.com/office/drawing/2014/main" id="{2EB9DD9D-FBDE-AB52-A756-0AFEFC5D6FC4}"/>
              </a:ext>
              <a:ext uri="{C183D7F6-B498-43B3-948B-1728B52AA6E4}">
                <adec:decorative xmlns:adec="http://schemas.microsoft.com/office/drawing/2017/decorative" val="1"/>
              </a:ext>
            </a:extLst>
          </p:cNvPr>
          <p:cNvCxnSpPr>
            <a:cxnSpLocks/>
            <a:stCxn id="3" idx="2"/>
          </p:cNvCxnSpPr>
          <p:nvPr/>
        </p:nvCxnSpPr>
        <p:spPr>
          <a:xfrm flipH="1">
            <a:off x="10146178" y="1243108"/>
            <a:ext cx="10244" cy="1715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2D78EE9-E7FA-A653-F117-5CDD9C70F974}"/>
              </a:ext>
            </a:extLst>
          </p:cNvPr>
          <p:cNvGrpSpPr/>
          <p:nvPr/>
        </p:nvGrpSpPr>
        <p:grpSpPr>
          <a:xfrm>
            <a:off x="8749644" y="1431587"/>
            <a:ext cx="1678706" cy="1517068"/>
            <a:chOff x="8789127" y="1299267"/>
            <a:chExt cx="1678706" cy="2006047"/>
          </a:xfrm>
        </p:grpSpPr>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628480" y="2549699"/>
              <a:ext cx="0" cy="755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89127" y="1299267"/>
              <a:ext cx="1678706" cy="1250432"/>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2023</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spTree>
    <p:extLst>
      <p:ext uri="{BB962C8B-B14F-4D97-AF65-F5344CB8AC3E}">
        <p14:creationId xmlns:p14="http://schemas.microsoft.com/office/powerpoint/2010/main" val="259327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542A48-095D-42C2-A15D-2381F99237AD}"/>
              </a:ext>
            </a:extLst>
          </p:cNvPr>
          <p:cNvSpPr>
            <a:spLocks noGrp="1"/>
          </p:cNvSpPr>
          <p:nvPr>
            <p:ph type="title"/>
          </p:nvPr>
        </p:nvSpPr>
        <p:spPr>
          <a:xfrm>
            <a:off x="4028340" y="510933"/>
            <a:ext cx="5233350" cy="710061"/>
          </a:xfrm>
        </p:spPr>
        <p:txBody>
          <a:bodyPr anchor="t">
            <a:noAutofit/>
          </a:bodyPr>
          <a:lstStyle/>
          <a:p>
            <a:r>
              <a:rPr lang="en-US" sz="4000" dirty="0"/>
              <a:t>EOY 4 ROLES </a:t>
            </a:r>
          </a:p>
        </p:txBody>
      </p:sp>
      <p:sp>
        <p:nvSpPr>
          <p:cNvPr id="15" name="Text Placeholder 6">
            <a:extLst>
              <a:ext uri="{FF2B5EF4-FFF2-40B4-BE49-F238E27FC236}">
                <a16:creationId xmlns:a16="http://schemas.microsoft.com/office/drawing/2014/main" id="{B2EBA30E-29A5-41F8-8F28-5A7F56DD1D90}"/>
              </a:ext>
            </a:extLst>
          </p:cNvPr>
          <p:cNvSpPr>
            <a:spLocks noGrp="1"/>
          </p:cNvSpPr>
          <p:nvPr>
            <p:ph type="body" idx="1"/>
          </p:nvPr>
        </p:nvSpPr>
        <p:spPr>
          <a:xfrm>
            <a:off x="432000" y="1604250"/>
            <a:ext cx="4320753" cy="455122"/>
          </a:xfrm>
        </p:spPr>
        <p:txBody>
          <a:bodyPr/>
          <a:lstStyle/>
          <a:p>
            <a:pPr algn="ctr"/>
            <a:r>
              <a:rPr lang="en-US" dirty="0"/>
              <a:t>LEA SEDS Data Coordinator</a:t>
            </a:r>
          </a:p>
        </p:txBody>
      </p:sp>
      <p:sp>
        <p:nvSpPr>
          <p:cNvPr id="17" name="Text Placeholder 7">
            <a:extLst>
              <a:ext uri="{FF2B5EF4-FFF2-40B4-BE49-F238E27FC236}">
                <a16:creationId xmlns:a16="http://schemas.microsoft.com/office/drawing/2014/main" id="{04A6D454-3325-4E50-97CF-80E1A81B2DF1}"/>
              </a:ext>
            </a:extLst>
          </p:cNvPr>
          <p:cNvSpPr>
            <a:spLocks noGrp="1"/>
          </p:cNvSpPr>
          <p:nvPr>
            <p:ph type="body" sz="quarter" idx="3"/>
          </p:nvPr>
        </p:nvSpPr>
        <p:spPr>
          <a:xfrm>
            <a:off x="6645015" y="1480057"/>
            <a:ext cx="3774892" cy="455122"/>
          </a:xfrm>
        </p:spPr>
        <p:txBody>
          <a:bodyPr/>
          <a:lstStyle/>
          <a:p>
            <a:pPr algn="ctr"/>
            <a:r>
              <a:rPr lang="en-US" dirty="0"/>
              <a:t>LEA SIS Data Coordinator</a:t>
            </a:r>
          </a:p>
        </p:txBody>
      </p:sp>
      <p:graphicFrame>
        <p:nvGraphicFramePr>
          <p:cNvPr id="10" name="Content Placeholder 6" descr="Diagram of the file types need and a SIS data coordinator for EOY 4.">
            <a:extLst>
              <a:ext uri="{FF2B5EF4-FFF2-40B4-BE49-F238E27FC236}">
                <a16:creationId xmlns:a16="http://schemas.microsoft.com/office/drawing/2014/main" id="{031B174D-C2DD-405E-A0BA-D6F9407DA641}"/>
              </a:ext>
            </a:extLst>
          </p:cNvPr>
          <p:cNvGraphicFramePr>
            <a:graphicFrameLocks noGrp="1"/>
          </p:cNvGraphicFramePr>
          <p:nvPr>
            <p:ph sz="quarter" idx="4"/>
          </p:nvPr>
        </p:nvGraphicFramePr>
        <p:xfrm>
          <a:off x="6012873" y="2334079"/>
          <a:ext cx="5333999" cy="3283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6" descr="Diagram of the file types needed as an LEA data coordinator for EOY 4.&#10;&#10;&#10;">
            <a:extLst>
              <a:ext uri="{FF2B5EF4-FFF2-40B4-BE49-F238E27FC236}">
                <a16:creationId xmlns:a16="http://schemas.microsoft.com/office/drawing/2014/main" id="{34D0A262-9962-45AD-8D8D-C6A4058E67FA}"/>
              </a:ext>
            </a:extLst>
          </p:cNvPr>
          <p:cNvGraphicFramePr>
            <a:graphicFrameLocks/>
          </p:cNvGraphicFramePr>
          <p:nvPr/>
        </p:nvGraphicFramePr>
        <p:xfrm>
          <a:off x="697089" y="2334079"/>
          <a:ext cx="3536850" cy="28697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a:extLst>
              <a:ext uri="{FF2B5EF4-FFF2-40B4-BE49-F238E27FC236}">
                <a16:creationId xmlns:a16="http://schemas.microsoft.com/office/drawing/2014/main" id="{CEB7839D-0A0B-4431-BAD3-AF61C7A02845}"/>
              </a:ext>
            </a:extLst>
          </p:cNvPr>
          <p:cNvSpPr txBox="1"/>
          <p:nvPr/>
        </p:nvSpPr>
        <p:spPr>
          <a:xfrm>
            <a:off x="324293" y="5892131"/>
            <a:ext cx="10336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File View and Edit roles are required to submit data (SPED, PSTS, etc.)</a:t>
            </a:r>
          </a:p>
        </p:txBody>
      </p:sp>
      <p:sp>
        <p:nvSpPr>
          <p:cNvPr id="3" name="Footer Placeholder 2">
            <a:extLst>
              <a:ext uri="{FF2B5EF4-FFF2-40B4-BE49-F238E27FC236}">
                <a16:creationId xmlns:a16="http://schemas.microsoft.com/office/drawing/2014/main" id="{D49BD8E6-8D0E-84AE-E6AE-1049567EA59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7" name="Slide Number Placeholder 6">
            <a:extLst>
              <a:ext uri="{FF2B5EF4-FFF2-40B4-BE49-F238E27FC236}">
                <a16:creationId xmlns:a16="http://schemas.microsoft.com/office/drawing/2014/main" id="{70A39B43-5426-A1AC-54E8-5C09B0666A9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79290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34143837-B08B-5770-E890-2C6F882A9E18}"/>
              </a:ext>
            </a:extLst>
          </p:cNvPr>
          <p:cNvSpPr>
            <a:spLocks noGrp="1"/>
          </p:cNvSpPr>
          <p:nvPr>
            <p:ph type="title"/>
          </p:nvPr>
        </p:nvSpPr>
        <p:spPr>
          <a:xfrm>
            <a:off x="390739" y="447044"/>
            <a:ext cx="9209590" cy="762000"/>
          </a:xfrm>
        </p:spPr>
        <p:txBody>
          <a:bodyPr/>
          <a:lstStyle/>
          <a:p>
            <a:pPr algn="ctr"/>
            <a:r>
              <a:rPr lang="en-US" dirty="0"/>
              <a:t>KEY Stakeholders</a:t>
            </a:r>
          </a:p>
        </p:txBody>
      </p:sp>
      <p:grpSp>
        <p:nvGrpSpPr>
          <p:cNvPr id="17" name="Group 16">
            <a:extLst>
              <a:ext uri="{FF2B5EF4-FFF2-40B4-BE49-F238E27FC236}">
                <a16:creationId xmlns:a16="http://schemas.microsoft.com/office/drawing/2014/main" id="{6CF7466D-B049-F41E-92EE-8BE129EEB113}"/>
              </a:ext>
            </a:extLst>
          </p:cNvPr>
          <p:cNvGrpSpPr/>
          <p:nvPr/>
        </p:nvGrpSpPr>
        <p:grpSpPr>
          <a:xfrm>
            <a:off x="525401" y="1569334"/>
            <a:ext cx="5903973" cy="4240916"/>
            <a:chOff x="1066802" y="1418122"/>
            <a:chExt cx="7807691" cy="4470461"/>
          </a:xfrm>
          <a:effectLst/>
        </p:grpSpPr>
        <p:sp>
          <p:nvSpPr>
            <p:cNvPr id="9" name="Oval 8">
              <a:extLst>
                <a:ext uri="{FF2B5EF4-FFF2-40B4-BE49-F238E27FC236}">
                  <a16:creationId xmlns:a16="http://schemas.microsoft.com/office/drawing/2014/main" id="{F8B8855B-7F1C-8FD2-928C-9FCCE2ABE035}"/>
                </a:ext>
              </a:extLst>
            </p:cNvPr>
            <p:cNvSpPr/>
            <p:nvPr/>
          </p:nvSpPr>
          <p:spPr>
            <a:xfrm>
              <a:off x="4851133" y="2909236"/>
              <a:ext cx="1790299" cy="1251284"/>
            </a:xfrm>
            <a:prstGeom prst="ellipse">
              <a:avLst/>
            </a:prstGeom>
            <a:solidFill>
              <a:srgbClr val="555FAD"/>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3DC1BD"/>
                  </a:solidFill>
                  <a:latin typeface="Tahoma"/>
                </a:rPr>
                <a:t>SIS Data Coordinator</a:t>
              </a:r>
            </a:p>
          </p:txBody>
        </p:sp>
        <p:sp>
          <p:nvSpPr>
            <p:cNvPr id="10" name="Oval 9">
              <a:extLst>
                <a:ext uri="{FF2B5EF4-FFF2-40B4-BE49-F238E27FC236}">
                  <a16:creationId xmlns:a16="http://schemas.microsoft.com/office/drawing/2014/main" id="{88E4D923-CA15-9E14-0E1A-0B9CD8FE1722}"/>
                </a:ext>
              </a:extLst>
            </p:cNvPr>
            <p:cNvSpPr/>
            <p:nvPr/>
          </p:nvSpPr>
          <p:spPr>
            <a:xfrm>
              <a:off x="3311092" y="2969394"/>
              <a:ext cx="1790299" cy="1251284"/>
            </a:xfrm>
            <a:prstGeom prst="ellipse">
              <a:avLst/>
            </a:prstGeom>
            <a:solidFill>
              <a:schemeClr val="accent1">
                <a:lumMod val="60000"/>
                <a:lumOff val="40000"/>
              </a:schemeClr>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555FAD"/>
                  </a:solidFill>
                  <a:latin typeface="Tahoma"/>
                </a:rPr>
                <a:t>SEDS Data </a:t>
              </a:r>
              <a:r>
                <a:rPr lang="en-US" sz="933">
                  <a:solidFill>
                    <a:srgbClr val="555FAD"/>
                  </a:solidFill>
                  <a:latin typeface="Tahoma"/>
                </a:rPr>
                <a:t>Coordinator</a:t>
              </a:r>
            </a:p>
          </p:txBody>
        </p:sp>
        <p:sp>
          <p:nvSpPr>
            <p:cNvPr id="11" name="Oval 10">
              <a:extLst>
                <a:ext uri="{FF2B5EF4-FFF2-40B4-BE49-F238E27FC236}">
                  <a16:creationId xmlns:a16="http://schemas.microsoft.com/office/drawing/2014/main" id="{3CEA1BC6-2C83-391C-FD71-F19311676A66}"/>
                </a:ext>
              </a:extLst>
            </p:cNvPr>
            <p:cNvSpPr/>
            <p:nvPr/>
          </p:nvSpPr>
          <p:spPr>
            <a:xfrm>
              <a:off x="1721320" y="1418122"/>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FCFCFC"/>
                  </a:solidFill>
                  <a:latin typeface="Tahoma"/>
                </a:rPr>
                <a:t>SPED Program Staff</a:t>
              </a:r>
            </a:p>
          </p:txBody>
        </p:sp>
        <p:sp>
          <p:nvSpPr>
            <p:cNvPr id="12" name="Oval 11">
              <a:extLst>
                <a:ext uri="{FF2B5EF4-FFF2-40B4-BE49-F238E27FC236}">
                  <a16:creationId xmlns:a16="http://schemas.microsoft.com/office/drawing/2014/main" id="{18412529-3BC9-5EEC-F41D-E24B6F0E212C}"/>
                </a:ext>
              </a:extLst>
            </p:cNvPr>
            <p:cNvSpPr/>
            <p:nvPr/>
          </p:nvSpPr>
          <p:spPr>
            <a:xfrm>
              <a:off x="1961951" y="4520666"/>
              <a:ext cx="1790299" cy="1251284"/>
            </a:xfrm>
            <a:prstGeom prst="ellipse">
              <a:avLst/>
            </a:prstGeom>
            <a:solidFill>
              <a:srgbClr val="FF735C"/>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NPS School Coordinator</a:t>
              </a:r>
            </a:p>
          </p:txBody>
        </p:sp>
        <p:sp>
          <p:nvSpPr>
            <p:cNvPr id="13" name="Oval 12">
              <a:extLst>
                <a:ext uri="{FF2B5EF4-FFF2-40B4-BE49-F238E27FC236}">
                  <a16:creationId xmlns:a16="http://schemas.microsoft.com/office/drawing/2014/main" id="{4983FD60-68D4-DCA9-EC03-BEF0D641886B}"/>
                </a:ext>
              </a:extLst>
            </p:cNvPr>
            <p:cNvSpPr/>
            <p:nvPr/>
          </p:nvSpPr>
          <p:spPr>
            <a:xfrm>
              <a:off x="1066802" y="2969394"/>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SELPA Data Coordinator</a:t>
              </a:r>
            </a:p>
          </p:txBody>
        </p:sp>
        <p:sp>
          <p:nvSpPr>
            <p:cNvPr id="14" name="Oval 13">
              <a:extLst>
                <a:ext uri="{FF2B5EF4-FFF2-40B4-BE49-F238E27FC236}">
                  <a16:creationId xmlns:a16="http://schemas.microsoft.com/office/drawing/2014/main" id="{68A44F37-6384-3B1D-B417-6CB8384BC562}"/>
                </a:ext>
              </a:extLst>
            </p:cNvPr>
            <p:cNvSpPr/>
            <p:nvPr/>
          </p:nvSpPr>
          <p:spPr>
            <a:xfrm>
              <a:off x="6195461" y="1418122"/>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School Site Staff</a:t>
              </a:r>
            </a:p>
          </p:txBody>
        </p:sp>
        <p:sp>
          <p:nvSpPr>
            <p:cNvPr id="15" name="Oval 14">
              <a:extLst>
                <a:ext uri="{FF2B5EF4-FFF2-40B4-BE49-F238E27FC236}">
                  <a16:creationId xmlns:a16="http://schemas.microsoft.com/office/drawing/2014/main" id="{AD46258E-5A61-2A05-7663-2D3B11338314}"/>
                </a:ext>
              </a:extLst>
            </p:cNvPr>
            <p:cNvSpPr/>
            <p:nvPr/>
          </p:nvSpPr>
          <p:spPr>
            <a:xfrm>
              <a:off x="6978316" y="3027709"/>
              <a:ext cx="1896177" cy="1322909"/>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FCFCFC"/>
                  </a:solidFill>
                  <a:latin typeface="Tahoma"/>
                </a:rPr>
                <a:t>District Administrator</a:t>
              </a:r>
            </a:p>
          </p:txBody>
        </p:sp>
        <p:sp>
          <p:nvSpPr>
            <p:cNvPr id="16" name="Oval 15">
              <a:extLst>
                <a:ext uri="{FF2B5EF4-FFF2-40B4-BE49-F238E27FC236}">
                  <a16:creationId xmlns:a16="http://schemas.microsoft.com/office/drawing/2014/main" id="{F7513CD9-A804-4CC6-CC5A-FFB3F3192446}"/>
                </a:ext>
              </a:extLst>
            </p:cNvPr>
            <p:cNvSpPr/>
            <p:nvPr/>
          </p:nvSpPr>
          <p:spPr>
            <a:xfrm>
              <a:off x="6195461" y="4637299"/>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CSIS Monitor</a:t>
              </a:r>
            </a:p>
          </p:txBody>
        </p:sp>
      </p:grpSp>
      <p:cxnSp>
        <p:nvCxnSpPr>
          <p:cNvPr id="19" name="Straight Connector 18">
            <a:extLst>
              <a:ext uri="{FF2B5EF4-FFF2-40B4-BE49-F238E27FC236}">
                <a16:creationId xmlns:a16="http://schemas.microsoft.com/office/drawing/2014/main" id="{9E752E51-DBFB-4BE9-FD32-44A05FCEE62D}"/>
              </a:ext>
            </a:extLst>
          </p:cNvPr>
          <p:cNvCxnSpPr>
            <a:cxnSpLocks/>
            <a:stCxn id="11" idx="5"/>
            <a:endCxn id="10" idx="0"/>
          </p:cNvCxnSpPr>
          <p:nvPr/>
        </p:nvCxnSpPr>
        <p:spPr>
          <a:xfrm>
            <a:off x="2175852" y="2582531"/>
            <a:ext cx="723512" cy="458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5B260B-C6AD-9A21-E1B0-AD166E6B3182}"/>
              </a:ext>
            </a:extLst>
          </p:cNvPr>
          <p:cNvCxnSpPr>
            <a:cxnSpLocks/>
            <a:stCxn id="13" idx="6"/>
            <a:endCxn id="10" idx="2"/>
          </p:cNvCxnSpPr>
          <p:nvPr/>
        </p:nvCxnSpPr>
        <p:spPr>
          <a:xfrm>
            <a:off x="1879179" y="3634470"/>
            <a:ext cx="343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FF2563-860E-DEA0-BF23-06142BC40FFD}"/>
              </a:ext>
            </a:extLst>
          </p:cNvPr>
          <p:cNvCxnSpPr>
            <a:cxnSpLocks/>
            <a:stCxn id="12" idx="7"/>
            <a:endCxn id="10" idx="4"/>
          </p:cNvCxnSpPr>
          <p:nvPr/>
        </p:nvCxnSpPr>
        <p:spPr>
          <a:xfrm flipV="1">
            <a:off x="2357811" y="4227987"/>
            <a:ext cx="541553" cy="458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547F59-0630-88E5-C64F-B242B1F84D5A}"/>
              </a:ext>
            </a:extLst>
          </p:cNvPr>
          <p:cNvCxnSpPr>
            <a:cxnSpLocks/>
            <a:stCxn id="9" idx="4"/>
            <a:endCxn id="16" idx="1"/>
          </p:cNvCxnSpPr>
          <p:nvPr/>
        </p:nvCxnSpPr>
        <p:spPr>
          <a:xfrm>
            <a:off x="4063903" y="4170918"/>
            <a:ext cx="537913" cy="6261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854F49-390E-A366-DF7A-AB74EB7DBD29}"/>
              </a:ext>
            </a:extLst>
          </p:cNvPr>
          <p:cNvCxnSpPr>
            <a:cxnSpLocks/>
            <a:stCxn id="14" idx="3"/>
            <a:endCxn id="9" idx="0"/>
          </p:cNvCxnSpPr>
          <p:nvPr/>
        </p:nvCxnSpPr>
        <p:spPr>
          <a:xfrm flipH="1">
            <a:off x="4063903" y="2582531"/>
            <a:ext cx="537913" cy="40135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0B450B-663B-FBD1-115A-303EC5539EA5}"/>
              </a:ext>
            </a:extLst>
          </p:cNvPr>
          <p:cNvCxnSpPr>
            <a:cxnSpLocks/>
            <a:stCxn id="9" idx="6"/>
            <a:endCxn id="15" idx="2"/>
          </p:cNvCxnSpPr>
          <p:nvPr/>
        </p:nvCxnSpPr>
        <p:spPr>
          <a:xfrm>
            <a:off x="4740792" y="3577401"/>
            <a:ext cx="254742" cy="1463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6F5039C-59F7-F7EE-9D44-40A25EE8127A}"/>
              </a:ext>
            </a:extLst>
          </p:cNvPr>
          <p:cNvSpPr txBox="1"/>
          <p:nvPr/>
        </p:nvSpPr>
        <p:spPr>
          <a:xfrm>
            <a:off x="7010400" y="1802561"/>
            <a:ext cx="4551423" cy="3252878"/>
          </a:xfrm>
          <a:prstGeom prst="rect">
            <a:avLst/>
          </a:prstGeom>
          <a:noFill/>
        </p:spPr>
        <p:txBody>
          <a:bodyPr wrap="square" rtlCol="0">
            <a:spAutoFit/>
          </a:bodyPr>
          <a:lstStyle/>
          <a:p>
            <a:pPr algn="ctr"/>
            <a:r>
              <a:rPr lang="en-US" sz="1867"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CALPADS LEA Admin Responsibilities</a:t>
            </a:r>
          </a:p>
          <a:p>
            <a:endPar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Create and maintain Sped User Access</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Establish proper enrollment procedures for school sites to follow</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Provide CALPADS Support/ Resource to SPED Users</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Include SPED team in communication with CSIS Monitors</a:t>
            </a:r>
          </a:p>
          <a:p>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7" name="Footer Placeholder 6">
            <a:extLst>
              <a:ext uri="{FF2B5EF4-FFF2-40B4-BE49-F238E27FC236}">
                <a16:creationId xmlns:a16="http://schemas.microsoft.com/office/drawing/2014/main" id="{AED38A64-44F8-8EE0-EE4D-B3F3512E55D0}"/>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53FEC812-7495-8F04-8D2E-B121A0F6A09B}"/>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248066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p:txBody>
          <a:bodyPr/>
          <a:lstStyle/>
          <a:p>
            <a:r>
              <a:rPr lang="en-US" b="1" dirty="0"/>
              <a:t>EOY 4 Survival Kit</a:t>
            </a:r>
          </a:p>
        </p:txBody>
      </p:sp>
      <p:pic>
        <p:nvPicPr>
          <p:cNvPr id="20" name="Picture 19">
            <a:extLst>
              <a:ext uri="{FF2B5EF4-FFF2-40B4-BE49-F238E27FC236}">
                <a16:creationId xmlns:a16="http://schemas.microsoft.com/office/drawing/2014/main" id="{93E7D9BA-B2C8-4F98-A0EE-EFF5B5BB6A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0743" y="749700"/>
            <a:ext cx="3615931" cy="2593294"/>
          </a:xfrm>
          <a:prstGeom prst="rect">
            <a:avLst/>
          </a:prstGeom>
          <a:ln>
            <a:noFill/>
          </a:ln>
          <a:effectLst>
            <a:outerShdw blurRad="63500" algn="ctr" rotWithShape="0">
              <a:prstClr val="black">
                <a:alpha val="40000"/>
              </a:prstClr>
            </a:outerShdw>
          </a:effectLst>
        </p:spPr>
      </p:pic>
      <p:pic>
        <p:nvPicPr>
          <p:cNvPr id="24" name="Picture 23">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4315259" y="864000"/>
            <a:ext cx="3690159" cy="1986461"/>
          </a:xfrm>
          <a:prstGeom prst="rect">
            <a:avLst/>
          </a:prstGeom>
          <a:ln>
            <a:noFill/>
          </a:ln>
          <a:effectLst>
            <a:outerShdw blurRad="63500" algn="ctr" rotWithShape="0">
              <a:prstClr val="black">
                <a:alpha val="40000"/>
              </a:prstClr>
            </a:outerShdw>
          </a:effectLst>
        </p:spPr>
      </p:pic>
      <p:pic>
        <p:nvPicPr>
          <p:cNvPr id="26" name="Picture 25">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4315259" y="2949035"/>
            <a:ext cx="3690158" cy="1607899"/>
          </a:xfrm>
          <a:prstGeom prst="rect">
            <a:avLst/>
          </a:prstGeom>
          <a:ln>
            <a:noFill/>
          </a:ln>
          <a:effectLst>
            <a:outerShdw blurRad="63500" algn="ctr" rotWithShape="0">
              <a:prstClr val="black">
                <a:alpha val="40000"/>
              </a:prstClr>
            </a:outerShdw>
          </a:effectLst>
        </p:spPr>
      </p:pic>
      <p:pic>
        <p:nvPicPr>
          <p:cNvPr id="22" name="Picture 21">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8149137" y="3429000"/>
            <a:ext cx="3479142" cy="2593294"/>
          </a:xfrm>
          <a:prstGeom prst="rect">
            <a:avLst/>
          </a:prstGeom>
          <a:ln>
            <a:noFill/>
          </a:ln>
          <a:effectLst>
            <a:outerShdw blurRad="63500" algn="ctr" rotWithShape="0">
              <a:prstClr val="black">
                <a:alpha val="40000"/>
              </a:prstClr>
            </a:outerShdw>
          </a:effectLst>
        </p:spPr>
      </p:pic>
      <p:sp>
        <p:nvSpPr>
          <p:cNvPr id="3" name="TextBox 2">
            <a:extLst>
              <a:ext uri="{FF2B5EF4-FFF2-40B4-BE49-F238E27FC236}">
                <a16:creationId xmlns:a16="http://schemas.microsoft.com/office/drawing/2014/main" id="{AC1180EE-7BEE-021F-3CCB-D378017A9669}"/>
              </a:ext>
            </a:extLst>
          </p:cNvPr>
          <p:cNvSpPr txBox="1"/>
          <p:nvPr/>
        </p:nvSpPr>
        <p:spPr>
          <a:xfrm>
            <a:off x="352030" y="1522052"/>
            <a:ext cx="3671218" cy="36625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do I find information about the data 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are the key dates and submission timeline located?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How can I audit or track the tasks involved for completion</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ahoma"/>
              </a:rPr>
              <a:t>Does my SEDs vendor or SELPA have training resources on report/managing SPED transactions?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7" name="Picture 6">
            <a:extLst>
              <a:ext uri="{FF2B5EF4-FFF2-40B4-BE49-F238E27FC236}">
                <a16:creationId xmlns:a16="http://schemas.microsoft.com/office/drawing/2014/main" id="{21A01A92-B272-31AE-19F5-31809F46F7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5259" y="4707412"/>
            <a:ext cx="3671218" cy="1507473"/>
          </a:xfrm>
          <a:prstGeom prst="rect">
            <a:avLst/>
          </a:prstGeom>
          <a:effectLst>
            <a:outerShdw blurRad="63500" algn="ctr" rotWithShape="0">
              <a:prstClr val="black">
                <a:alpha val="40000"/>
              </a:prstClr>
            </a:outerShdw>
          </a:effectLst>
        </p:spPr>
      </p:pic>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338743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colorTemperature colorTemp="5607"/>
                    </a14:imgEffect>
                    <a14:imgEffect>
                      <a14:saturation sat="143000"/>
                    </a14:imgEffect>
                    <a14:imgEffect>
                      <a14:brightnessContrast bright="-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28369" y="-1"/>
            <a:ext cx="11763631" cy="6365363"/>
          </a:xfrm>
          <a:prstGeom prst="rect">
            <a:avLst/>
          </a:prstGeom>
          <a:gradFill>
            <a:gsLst>
              <a:gs pos="34000">
                <a:schemeClr val="tx1">
                  <a:lumMod val="50000"/>
                  <a:lumOff val="50000"/>
                  <a:alpha val="27000"/>
                </a:schemeClr>
              </a:gs>
              <a:gs pos="100000">
                <a:schemeClr val="tx1">
                  <a:lumMod val="50000"/>
                  <a:lumOff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bg2"/>
                </a:solidFill>
              </a:rPr>
              <a:t>EOY 4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accent2"/>
                </a:solidFill>
              </a:rPr>
              <a:t>Status, Meetings, Plans, Services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BC755D4A-92E7-F9B0-1005-94822F2E12E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8" name="Slide Number Placeholder 7">
            <a:extLst>
              <a:ext uri="{FF2B5EF4-FFF2-40B4-BE49-F238E27FC236}">
                <a16:creationId xmlns:a16="http://schemas.microsoft.com/office/drawing/2014/main" id="{2A94A850-42E0-EE61-64C7-FDC3913030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60313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7" name="Group 6" descr="Flow chart for the WBLR EOY 1 submission">
            <a:extLst>
              <a:ext uri="{FF2B5EF4-FFF2-40B4-BE49-F238E27FC236}">
                <a16:creationId xmlns:a16="http://schemas.microsoft.com/office/drawing/2014/main" id="{4BEB6435-DA72-49CB-8063-A234CE598292}"/>
              </a:ext>
            </a:extLst>
          </p:cNvPr>
          <p:cNvGrpSpPr/>
          <p:nvPr/>
        </p:nvGrpSpPr>
        <p:grpSpPr>
          <a:xfrm>
            <a:off x="1420573" y="1686014"/>
            <a:ext cx="2094727" cy="3364730"/>
            <a:chOff x="928203" y="1589855"/>
            <a:chExt cx="2094727" cy="3364730"/>
          </a:xfrm>
        </p:grpSpPr>
        <p:sp>
          <p:nvSpPr>
            <p:cNvPr id="8" name="Rectangle: Rounded Corners 7">
              <a:extLst>
                <a:ext uri="{FF2B5EF4-FFF2-40B4-BE49-F238E27FC236}">
                  <a16:creationId xmlns:a16="http://schemas.microsoft.com/office/drawing/2014/main" id="{3877B746-71D3-4404-8B86-C67CA2CF075B}"/>
                </a:ext>
              </a:extLst>
            </p:cNvPr>
            <p:cNvSpPr/>
            <p:nvPr/>
          </p:nvSpPr>
          <p:spPr>
            <a:xfrm>
              <a:off x="928203" y="4054948"/>
              <a:ext cx="2094727" cy="899637"/>
            </a:xfrm>
            <a:prstGeom prst="roundRect">
              <a:avLst/>
            </a:prstGeom>
            <a:solidFill>
              <a:srgbClr val="00B0F0"/>
            </a:solidFill>
            <a:ln w="12700" cap="flat" cmpd="sng" algn="ctr">
              <a:solidFill>
                <a:srgbClr val="00B0F0"/>
              </a:solidFill>
              <a:prstDash val="solid"/>
              <a:miter lim="800000"/>
            </a:ln>
            <a:effectLst/>
          </p:spPr>
          <p:txBody>
            <a:bodyPr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charset="0"/>
                </a:rPr>
                <a:t>Postsecondary</a:t>
              </a:r>
            </a:p>
          </p:txBody>
        </p:sp>
        <p:sp>
          <p:nvSpPr>
            <p:cNvPr id="9" name="Rectangle: Rounded Corners 8">
              <a:extLst>
                <a:ext uri="{FF2B5EF4-FFF2-40B4-BE49-F238E27FC236}">
                  <a16:creationId xmlns:a16="http://schemas.microsoft.com/office/drawing/2014/main" id="{F65B088E-A844-46E7-B875-C92C5E1200F9}"/>
                </a:ext>
              </a:extLst>
            </p:cNvPr>
            <p:cNvSpPr/>
            <p:nvPr/>
          </p:nvSpPr>
          <p:spPr>
            <a:xfrm>
              <a:off x="928203" y="1589855"/>
              <a:ext cx="2094727" cy="899637"/>
            </a:xfrm>
            <a:prstGeom prst="roundRect">
              <a:avLst/>
            </a:prstGeom>
            <a:solidFill>
              <a:srgbClr val="00B0F0"/>
            </a:solidFill>
            <a:ln w="12700" cap="flat" cmpd="sng" algn="ctr">
              <a:noFill/>
              <a:prstDash val="solid"/>
              <a:miter lim="800000"/>
            </a:ln>
            <a:effectLst/>
          </p:spPr>
          <p:txBody>
            <a:bodyPr lIns="45720" tIns="22860" rIns="45720" bIns="22860"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22-23</a:t>
              </a:r>
              <a:endParaRPr lang="en-US" sz="1600" b="1" kern="0">
                <a:solidFill>
                  <a:schemeClr val="tx1">
                    <a:lumMod val="85000"/>
                    <a:lumOff val="15000"/>
                  </a:schemeClr>
                </a:solidFill>
                <a:cs typeface="Arial" charset="0"/>
              </a:endParaRPr>
            </a:p>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Student Enrollment</a:t>
              </a:r>
            </a:p>
          </p:txBody>
        </p:sp>
        <p:sp>
          <p:nvSpPr>
            <p:cNvPr id="10" name="TextBox 9">
              <a:extLst>
                <a:ext uri="{FF2B5EF4-FFF2-40B4-BE49-F238E27FC236}">
                  <a16:creationId xmlns:a16="http://schemas.microsoft.com/office/drawing/2014/main" id="{F27E00A4-AD9B-4E9E-805F-223FC03F3AF7}"/>
                </a:ext>
              </a:extLst>
            </p:cNvPr>
            <p:cNvSpPr txBox="1"/>
            <p:nvPr/>
          </p:nvSpPr>
          <p:spPr bwMode="auto">
            <a:xfrm>
              <a:off x="1215542" y="3163411"/>
              <a:ext cx="1520049" cy="340519"/>
            </a:xfrm>
            <a:prstGeom prst="roundRect">
              <a:avLst/>
            </a:prstGeom>
            <a:noFill/>
            <a:ln w="57150" cap="flat" cmpd="sng" algn="ctr">
              <a:solidFill>
                <a:srgbClr val="00B0F0"/>
              </a:solidFill>
              <a:prstDash val="sysDot"/>
            </a:ln>
            <a:effectLst/>
          </p:spPr>
          <p:txBody>
            <a:bodyPr wrap="square">
              <a:spAutoFit/>
            </a:bodyPr>
            <a:lstStyle/>
            <a:p>
              <a:pPr algn="ctr" defTabSz="457223" eaLnBrk="0" fontAlgn="base" hangingPunct="0">
                <a:spcBef>
                  <a:spcPct val="0"/>
                </a:spcBef>
                <a:spcAft>
                  <a:spcPct val="0"/>
                </a:spcAft>
                <a:defRPr/>
              </a:pPr>
              <a:r>
                <a:rPr lang="en-US" sz="1400" b="1" kern="0">
                  <a:solidFill>
                    <a:schemeClr val="tx1">
                      <a:lumMod val="85000"/>
                      <a:lumOff val="15000"/>
                    </a:schemeClr>
                  </a:solidFill>
                </a:rPr>
                <a:t>SSID</a:t>
              </a:r>
            </a:p>
          </p:txBody>
        </p:sp>
        <p:cxnSp>
          <p:nvCxnSpPr>
            <p:cNvPr id="11" name="Straight Connector 10">
              <a:extLst>
                <a:ext uri="{FF2B5EF4-FFF2-40B4-BE49-F238E27FC236}">
                  <a16:creationId xmlns:a16="http://schemas.microsoft.com/office/drawing/2014/main" id="{9B6EBFE3-2667-4499-B511-C9E8F1CB1469}"/>
                </a:ext>
              </a:extLst>
            </p:cNvPr>
            <p:cNvCxnSpPr>
              <a:cxnSpLocks/>
              <a:stCxn id="8" idx="0"/>
              <a:endCxn id="10" idx="2"/>
            </p:cNvCxnSpPr>
            <p:nvPr/>
          </p:nvCxnSpPr>
          <p:spPr>
            <a:xfrm flipV="1">
              <a:off x="1975567" y="3503929"/>
              <a:ext cx="0" cy="551019"/>
            </a:xfrm>
            <a:prstGeom prst="line">
              <a:avLst/>
            </a:prstGeom>
            <a:noFill/>
            <a:ln w="38100" cap="flat" cmpd="sng" algn="ctr">
              <a:solidFill>
                <a:srgbClr val="174A9F"/>
              </a:solidFill>
              <a:prstDash val="solid"/>
              <a:miter lim="800000"/>
            </a:ln>
            <a:effectLst/>
          </p:spPr>
        </p:cxnSp>
        <p:cxnSp>
          <p:nvCxnSpPr>
            <p:cNvPr id="12" name="Connector: Elbow 11">
              <a:extLst>
                <a:ext uri="{FF2B5EF4-FFF2-40B4-BE49-F238E27FC236}">
                  <a16:creationId xmlns:a16="http://schemas.microsoft.com/office/drawing/2014/main" id="{C9B3A1B7-20D6-46E1-BDC9-6DA1287DC8CC}"/>
                </a:ext>
              </a:extLst>
            </p:cNvPr>
            <p:cNvCxnSpPr>
              <a:cxnSpLocks/>
              <a:endCxn id="10" idx="0"/>
            </p:cNvCxnSpPr>
            <p:nvPr/>
          </p:nvCxnSpPr>
          <p:spPr>
            <a:xfrm rot="5400000">
              <a:off x="1638610" y="2826449"/>
              <a:ext cx="673919" cy="4"/>
            </a:xfrm>
            <a:prstGeom prst="bentConnector3">
              <a:avLst>
                <a:gd name="adj1" fmla="val 50000"/>
              </a:avLst>
            </a:prstGeom>
            <a:noFill/>
            <a:ln w="38100" cap="flat" cmpd="sng" algn="ctr">
              <a:solidFill>
                <a:srgbClr val="0067B4"/>
              </a:solidFill>
              <a:prstDash val="solid"/>
              <a:miter lim="800000"/>
            </a:ln>
            <a:effectLst/>
          </p:spPr>
        </p:cxnSp>
      </p:grpSp>
      <p:sp>
        <p:nvSpPr>
          <p:cNvPr id="17" name="Rectangle: Rounded Corners 16">
            <a:extLst>
              <a:ext uri="{FF2B5EF4-FFF2-40B4-BE49-F238E27FC236}">
                <a16:creationId xmlns:a16="http://schemas.microsoft.com/office/drawing/2014/main" id="{053EEEA7-EB18-4DCD-9878-D4F6A90365ED}"/>
              </a:ext>
            </a:extLst>
          </p:cNvPr>
          <p:cNvSpPr/>
          <p:nvPr/>
        </p:nvSpPr>
        <p:spPr>
          <a:xfrm>
            <a:off x="5248935" y="746228"/>
            <a:ext cx="1694130" cy="820358"/>
          </a:xfrm>
          <a:prstGeom prst="roundRect">
            <a:avLst/>
          </a:prstGeom>
          <a:solidFill>
            <a:srgbClr val="ED7D31"/>
          </a:solidFill>
          <a:ln w="12700" cap="flat" cmpd="sng" algn="ctr">
            <a:noFill/>
            <a:prstDash val="solid"/>
            <a:miter lim="800000"/>
          </a:ln>
          <a:effectLst/>
        </p:spPr>
        <p:txBody>
          <a:bodyPr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charset="0"/>
              </a:rPr>
              <a:t>SENR</a:t>
            </a:r>
          </a:p>
        </p:txBody>
      </p:sp>
      <p:sp>
        <p:nvSpPr>
          <p:cNvPr id="18" name="Rectangle: Rounded Corners 17">
            <a:extLst>
              <a:ext uri="{FF2B5EF4-FFF2-40B4-BE49-F238E27FC236}">
                <a16:creationId xmlns:a16="http://schemas.microsoft.com/office/drawing/2014/main" id="{00F9D6A0-771B-4558-8BA8-429F93D8DE5E}"/>
              </a:ext>
            </a:extLst>
          </p:cNvPr>
          <p:cNvSpPr/>
          <p:nvPr/>
        </p:nvSpPr>
        <p:spPr>
          <a:xfrm>
            <a:off x="7239555" y="2711674"/>
            <a:ext cx="1484831"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SWDS*</a:t>
            </a:r>
            <a:endParaRPr lang="en-US" sz="1600" b="1" kern="0">
              <a:solidFill>
                <a:schemeClr val="tx1">
                  <a:lumMod val="85000"/>
                  <a:lumOff val="15000"/>
                </a:schemeClr>
              </a:solidFill>
              <a:cs typeface="Arial" charset="0"/>
            </a:endParaRPr>
          </a:p>
        </p:txBody>
      </p:sp>
      <p:sp>
        <p:nvSpPr>
          <p:cNvPr id="19" name="Rectangle: Rounded Corners 18">
            <a:extLst>
              <a:ext uri="{FF2B5EF4-FFF2-40B4-BE49-F238E27FC236}">
                <a16:creationId xmlns:a16="http://schemas.microsoft.com/office/drawing/2014/main" id="{2DD71764-C6DB-4D53-9E88-871BA9CC0DD0}"/>
              </a:ext>
            </a:extLst>
          </p:cNvPr>
          <p:cNvSpPr/>
          <p:nvPr/>
        </p:nvSpPr>
        <p:spPr>
          <a:xfrm>
            <a:off x="8250845" y="4975968"/>
            <a:ext cx="2520582" cy="820358"/>
          </a:xfrm>
          <a:prstGeom prst="roundRect">
            <a:avLst/>
          </a:prstGeom>
          <a:solidFill>
            <a:srgbClr val="ED7D31"/>
          </a:solidFill>
          <a:ln w="12700" cap="flat" cmpd="sng" algn="ctr">
            <a:noFill/>
            <a:prstDash val="solid"/>
            <a:miter lim="800000"/>
          </a:ln>
          <a:effectLst/>
        </p:spPr>
        <p:txBody>
          <a:bodyPr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charset="0"/>
              </a:rPr>
              <a:t>Special Education Services</a:t>
            </a:r>
          </a:p>
          <a:p>
            <a:pPr algn="ctr" defTabSz="457223" eaLnBrk="0" fontAlgn="base" hangingPunct="0">
              <a:spcBef>
                <a:spcPct val="0"/>
              </a:spcBef>
              <a:spcAft>
                <a:spcPct val="0"/>
              </a:spcAft>
              <a:defRPr/>
            </a:pPr>
            <a:r>
              <a:rPr lang="en-US" sz="1067" b="1" kern="0" dirty="0">
                <a:solidFill>
                  <a:srgbClr val="FFFFFF"/>
                </a:solidFill>
                <a:cs typeface="Arial" charset="0"/>
              </a:rPr>
              <a:t>(Not reported for AY 23-24)</a:t>
            </a:r>
          </a:p>
        </p:txBody>
      </p:sp>
      <p:sp>
        <p:nvSpPr>
          <p:cNvPr id="20" name="TextBox 19">
            <a:extLst>
              <a:ext uri="{FF2B5EF4-FFF2-40B4-BE49-F238E27FC236}">
                <a16:creationId xmlns:a16="http://schemas.microsoft.com/office/drawing/2014/main" id="{22861BA0-C833-463E-B995-5F310A44FE9D}"/>
              </a:ext>
            </a:extLst>
          </p:cNvPr>
          <p:cNvSpPr txBox="1"/>
          <p:nvPr/>
        </p:nvSpPr>
        <p:spPr bwMode="auto">
          <a:xfrm>
            <a:off x="6818572" y="3817296"/>
            <a:ext cx="1734406" cy="783193"/>
          </a:xfrm>
          <a:prstGeom prst="roundRect">
            <a:avLst/>
          </a:prstGeom>
          <a:noFill/>
          <a:ln w="57150" cap="flat" cmpd="sng" algn="ctr">
            <a:solidFill>
              <a:srgbClr val="ED7D31"/>
            </a:solidFill>
            <a:prstDash val="sysDot"/>
          </a:ln>
          <a:effectLst/>
        </p:spPr>
        <p:txBody>
          <a:bodyPr wrap="square" lIns="60960" tIns="30480" rIns="60960" bIns="30480" anchor="t">
            <a:spAutoFit/>
          </a:bodyPr>
          <a:lstStyle/>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PLAN Effective Start Date</a:t>
            </a:r>
          </a:p>
          <a:p>
            <a:pPr algn="ctr" defTabSz="457223">
              <a:spcBef>
                <a:spcPct val="0"/>
              </a:spcBef>
              <a:spcAft>
                <a:spcPct val="0"/>
              </a:spcAft>
              <a:defRPr/>
            </a:pPr>
            <a:r>
              <a:rPr lang="en-US" sz="1400" kern="0">
                <a:solidFill>
                  <a:schemeClr val="tx1">
                    <a:lumMod val="85000"/>
                    <a:lumOff val="15000"/>
                  </a:schemeClr>
                </a:solidFill>
                <a:ea typeface="Calibri"/>
                <a:cs typeface="Calibri"/>
              </a:rPr>
              <a:t>Reporting LEA</a:t>
            </a:r>
          </a:p>
        </p:txBody>
      </p:sp>
      <p:sp>
        <p:nvSpPr>
          <p:cNvPr id="21" name="TextBox 20">
            <a:extLst>
              <a:ext uri="{FF2B5EF4-FFF2-40B4-BE49-F238E27FC236}">
                <a16:creationId xmlns:a16="http://schemas.microsoft.com/office/drawing/2014/main" id="{BF435837-A5C7-40FB-A46F-C2BE0D2ECB13}"/>
              </a:ext>
            </a:extLst>
          </p:cNvPr>
          <p:cNvSpPr txBox="1"/>
          <p:nvPr/>
        </p:nvSpPr>
        <p:spPr bwMode="auto">
          <a:xfrm>
            <a:off x="5299659" y="1893366"/>
            <a:ext cx="1592683" cy="1055608"/>
          </a:xfrm>
          <a:prstGeom prst="roundRect">
            <a:avLst/>
          </a:prstGeom>
          <a:noFill/>
          <a:ln w="57150" cap="flat" cmpd="sng" algn="ctr">
            <a:solidFill>
              <a:srgbClr val="ED7D31"/>
            </a:solidFill>
            <a:prstDash val="sysDot"/>
          </a:ln>
          <a:effectLst/>
        </p:spPr>
        <p:txBody>
          <a:bodyPr wrap="square">
            <a:spAutoFit/>
          </a:bodyPr>
          <a:lstStyle/>
          <a:p>
            <a:pPr algn="ctr" defTabSz="457223" eaLnBrk="0" fontAlgn="base" hangingPunct="0">
              <a:spcBef>
                <a:spcPct val="0"/>
              </a:spcBef>
              <a:spcAft>
                <a:spcPct val="0"/>
              </a:spcAft>
              <a:defRPr/>
            </a:pPr>
            <a:r>
              <a:rPr lang="en-US" sz="1400" kern="0" dirty="0">
                <a:solidFill>
                  <a:schemeClr val="tx1">
                    <a:lumMod val="85000"/>
                    <a:lumOff val="15000"/>
                  </a:schemeClr>
                </a:solidFill>
              </a:rPr>
              <a:t>Reporting LEA</a:t>
            </a:r>
          </a:p>
          <a:p>
            <a:pPr algn="ctr" defTabSz="457223" eaLnBrk="0" fontAlgn="base" hangingPunct="0">
              <a:spcBef>
                <a:spcPct val="0"/>
              </a:spcBef>
              <a:spcAft>
                <a:spcPct val="0"/>
              </a:spcAft>
              <a:defRPr/>
            </a:pPr>
            <a:r>
              <a:rPr lang="en-US" sz="1400" kern="0" dirty="0">
                <a:solidFill>
                  <a:schemeClr val="tx1">
                    <a:lumMod val="85000"/>
                    <a:lumOff val="15000"/>
                  </a:schemeClr>
                </a:solidFill>
              </a:rPr>
              <a:t>SSID </a:t>
            </a:r>
          </a:p>
          <a:p>
            <a:pPr algn="ctr" defTabSz="457223" eaLnBrk="0" fontAlgn="base" hangingPunct="0">
              <a:spcBef>
                <a:spcPct val="0"/>
              </a:spcBef>
              <a:spcAft>
                <a:spcPct val="0"/>
              </a:spcAft>
              <a:defRPr/>
            </a:pPr>
            <a:r>
              <a:rPr lang="en-US" sz="1400" kern="0" dirty="0">
                <a:solidFill>
                  <a:schemeClr val="tx1">
                    <a:lumMod val="85000"/>
                    <a:lumOff val="15000"/>
                  </a:schemeClr>
                </a:solidFill>
              </a:rPr>
              <a:t>Enrollment Start Date</a:t>
            </a:r>
          </a:p>
        </p:txBody>
      </p:sp>
      <p:cxnSp>
        <p:nvCxnSpPr>
          <p:cNvPr id="22" name="Straight Connector 21">
            <a:extLst>
              <a:ext uri="{FF2B5EF4-FFF2-40B4-BE49-F238E27FC236}">
                <a16:creationId xmlns:a16="http://schemas.microsoft.com/office/drawing/2014/main" id="{64B4A326-FC72-41CA-AA54-1D72CD7290EF}"/>
              </a:ext>
            </a:extLst>
          </p:cNvPr>
          <p:cNvCxnSpPr>
            <a:cxnSpLocks/>
            <a:stCxn id="17" idx="2"/>
            <a:endCxn id="21" idx="0"/>
          </p:cNvCxnSpPr>
          <p:nvPr/>
        </p:nvCxnSpPr>
        <p:spPr>
          <a:xfrm>
            <a:off x="6096000" y="1566586"/>
            <a:ext cx="1" cy="326780"/>
          </a:xfrm>
          <a:prstGeom prst="line">
            <a:avLst/>
          </a:prstGeom>
          <a:noFill/>
          <a:ln w="38100" cap="flat" cmpd="sng" algn="ctr">
            <a:solidFill>
              <a:srgbClr val="174A9F"/>
            </a:solidFill>
            <a:prstDash val="solid"/>
            <a:miter lim="800000"/>
          </a:ln>
          <a:effectLst/>
        </p:spPr>
      </p:cxnSp>
      <p:cxnSp>
        <p:nvCxnSpPr>
          <p:cNvPr id="23" name="Straight Connector 14">
            <a:extLst>
              <a:ext uri="{FF2B5EF4-FFF2-40B4-BE49-F238E27FC236}">
                <a16:creationId xmlns:a16="http://schemas.microsoft.com/office/drawing/2014/main" id="{D745C208-D5E4-4DA2-B406-1564AF8C8D31}"/>
              </a:ext>
            </a:extLst>
          </p:cNvPr>
          <p:cNvCxnSpPr>
            <a:cxnSpLocks/>
            <a:stCxn id="21" idx="3"/>
            <a:endCxn id="18" idx="0"/>
          </p:cNvCxnSpPr>
          <p:nvPr/>
        </p:nvCxnSpPr>
        <p:spPr>
          <a:xfrm>
            <a:off x="6892342" y="2421170"/>
            <a:ext cx="1089629" cy="290504"/>
          </a:xfrm>
          <a:prstGeom prst="bentConnector2">
            <a:avLst/>
          </a:prstGeom>
          <a:noFill/>
          <a:ln w="38100" cap="flat" cmpd="sng" algn="ctr">
            <a:solidFill>
              <a:srgbClr val="174A9F"/>
            </a:solidFill>
            <a:prstDash val="solid"/>
            <a:miter lim="800000"/>
          </a:ln>
          <a:effectLst/>
        </p:spPr>
      </p:cxnSp>
      <p:sp>
        <p:nvSpPr>
          <p:cNvPr id="24" name="Title 23">
            <a:extLst>
              <a:ext uri="{FF2B5EF4-FFF2-40B4-BE49-F238E27FC236}">
                <a16:creationId xmlns:a16="http://schemas.microsoft.com/office/drawing/2014/main" id="{41DBE542-5AD1-6E52-281A-1DD8F1BC7F54}"/>
              </a:ext>
            </a:extLst>
          </p:cNvPr>
          <p:cNvSpPr>
            <a:spLocks noGrp="1"/>
          </p:cNvSpPr>
          <p:nvPr>
            <p:ph type="title"/>
          </p:nvPr>
        </p:nvSpPr>
        <p:spPr/>
        <p:txBody>
          <a:bodyPr/>
          <a:lstStyle/>
          <a:p>
            <a:r>
              <a:rPr lang="en-US"/>
              <a:t>Record Relationships</a:t>
            </a:r>
          </a:p>
        </p:txBody>
      </p:sp>
      <p:sp>
        <p:nvSpPr>
          <p:cNvPr id="6" name="Rectangle: Rounded Corners 5">
            <a:extLst>
              <a:ext uri="{FF2B5EF4-FFF2-40B4-BE49-F238E27FC236}">
                <a16:creationId xmlns:a16="http://schemas.microsoft.com/office/drawing/2014/main" id="{E581E55E-C103-6C26-21D9-961A363B36A5}"/>
              </a:ext>
            </a:extLst>
          </p:cNvPr>
          <p:cNvSpPr/>
          <p:nvPr/>
        </p:nvSpPr>
        <p:spPr>
          <a:xfrm>
            <a:off x="5084570" y="4975968"/>
            <a:ext cx="2154985"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a:rPr>
              <a:t>PLAN</a:t>
            </a:r>
            <a:endParaRPr lang="en-US" sz="1600" b="1" kern="0" dirty="0">
              <a:solidFill>
                <a:schemeClr val="tx1">
                  <a:lumMod val="85000"/>
                  <a:lumOff val="15000"/>
                </a:schemeClr>
              </a:solidFill>
              <a:cs typeface="Arial" charset="0"/>
            </a:endParaRPr>
          </a:p>
        </p:txBody>
      </p:sp>
      <p:cxnSp>
        <p:nvCxnSpPr>
          <p:cNvPr id="29" name="Straight Connector 14">
            <a:extLst>
              <a:ext uri="{FF2B5EF4-FFF2-40B4-BE49-F238E27FC236}">
                <a16:creationId xmlns:a16="http://schemas.microsoft.com/office/drawing/2014/main" id="{D31C06E6-F411-AF38-8F9E-7C9E3F8AB8FF}"/>
              </a:ext>
            </a:extLst>
          </p:cNvPr>
          <p:cNvCxnSpPr>
            <a:cxnSpLocks/>
            <a:stCxn id="20" idx="1"/>
            <a:endCxn id="21" idx="2"/>
          </p:cNvCxnSpPr>
          <p:nvPr/>
        </p:nvCxnSpPr>
        <p:spPr>
          <a:xfrm rot="10800000">
            <a:off x="6096002" y="2948975"/>
            <a:ext cx="722571" cy="1259919"/>
          </a:xfrm>
          <a:prstGeom prst="bentConnector2">
            <a:avLst/>
          </a:prstGeom>
          <a:noFill/>
          <a:ln w="38100" cap="flat" cmpd="sng" algn="ctr">
            <a:solidFill>
              <a:srgbClr val="174A9F"/>
            </a:solidFill>
            <a:prstDash val="solid"/>
            <a:miter lim="800000"/>
          </a:ln>
          <a:effectLst/>
        </p:spPr>
      </p:cxnSp>
      <p:sp>
        <p:nvSpPr>
          <p:cNvPr id="35" name="Rectangle: Rounded Corners 34">
            <a:extLst>
              <a:ext uri="{FF2B5EF4-FFF2-40B4-BE49-F238E27FC236}">
                <a16:creationId xmlns:a16="http://schemas.microsoft.com/office/drawing/2014/main" id="{EFA2EA06-2082-19EB-077F-70BB7A1927AF}"/>
              </a:ext>
            </a:extLst>
          </p:cNvPr>
          <p:cNvSpPr/>
          <p:nvPr/>
        </p:nvSpPr>
        <p:spPr>
          <a:xfrm>
            <a:off x="9392495" y="1828255"/>
            <a:ext cx="1734404"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MEET*</a:t>
            </a:r>
            <a:endParaRPr lang="en-US" sz="1600" b="1" kern="0">
              <a:solidFill>
                <a:schemeClr val="tx1">
                  <a:lumMod val="85000"/>
                  <a:lumOff val="15000"/>
                </a:schemeClr>
              </a:solidFill>
              <a:cs typeface="Arial" charset="0"/>
            </a:endParaRPr>
          </a:p>
        </p:txBody>
      </p:sp>
      <p:sp>
        <p:nvSpPr>
          <p:cNvPr id="42" name="TextBox 41">
            <a:extLst>
              <a:ext uri="{FF2B5EF4-FFF2-40B4-BE49-F238E27FC236}">
                <a16:creationId xmlns:a16="http://schemas.microsoft.com/office/drawing/2014/main" id="{F9CE96AA-74A7-D7ED-720C-3A3A3083DC31}"/>
              </a:ext>
            </a:extLst>
          </p:cNvPr>
          <p:cNvSpPr txBox="1"/>
          <p:nvPr/>
        </p:nvSpPr>
        <p:spPr bwMode="auto">
          <a:xfrm>
            <a:off x="9392496" y="2849437"/>
            <a:ext cx="1734406" cy="544830"/>
          </a:xfrm>
          <a:prstGeom prst="roundRect">
            <a:avLst/>
          </a:prstGeom>
          <a:noFill/>
          <a:ln w="57150" cap="flat" cmpd="sng" algn="ctr">
            <a:solidFill>
              <a:srgbClr val="ED7D31"/>
            </a:solidFill>
            <a:prstDash val="sysDot"/>
          </a:ln>
          <a:effectLst/>
        </p:spPr>
        <p:txBody>
          <a:bodyPr wrap="square" lIns="60960" tIns="30480" rIns="60960" bIns="30480" anchor="t">
            <a:spAutoFit/>
          </a:bodyPr>
          <a:lstStyle/>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SSID</a:t>
            </a:r>
          </a:p>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Meeting Date</a:t>
            </a:r>
          </a:p>
        </p:txBody>
      </p:sp>
      <p:cxnSp>
        <p:nvCxnSpPr>
          <p:cNvPr id="43" name="Straight Connector 14">
            <a:extLst>
              <a:ext uri="{FF2B5EF4-FFF2-40B4-BE49-F238E27FC236}">
                <a16:creationId xmlns:a16="http://schemas.microsoft.com/office/drawing/2014/main" id="{F9561781-CDD7-E2A7-125A-D396E79070FD}"/>
              </a:ext>
            </a:extLst>
          </p:cNvPr>
          <p:cNvCxnSpPr>
            <a:cxnSpLocks/>
            <a:stCxn id="35" idx="2"/>
            <a:endCxn id="42" idx="0"/>
          </p:cNvCxnSpPr>
          <p:nvPr/>
        </p:nvCxnSpPr>
        <p:spPr>
          <a:xfrm rot="16200000" flipH="1">
            <a:off x="10159286" y="2749024"/>
            <a:ext cx="200824" cy="2"/>
          </a:xfrm>
          <a:prstGeom prst="bentConnector3">
            <a:avLst>
              <a:gd name="adj1" fmla="val 50000"/>
            </a:avLst>
          </a:prstGeom>
          <a:noFill/>
          <a:ln w="38100" cap="flat" cmpd="sng" algn="ctr">
            <a:solidFill>
              <a:srgbClr val="174A9F"/>
            </a:solidFill>
            <a:prstDash val="solid"/>
            <a:miter lim="800000"/>
          </a:ln>
          <a:effectLst/>
        </p:spPr>
      </p:cxnSp>
      <p:cxnSp>
        <p:nvCxnSpPr>
          <p:cNvPr id="47" name="Straight Connector 14">
            <a:extLst>
              <a:ext uri="{FF2B5EF4-FFF2-40B4-BE49-F238E27FC236}">
                <a16:creationId xmlns:a16="http://schemas.microsoft.com/office/drawing/2014/main" id="{4A0BF982-D319-B06A-9332-538C4FC27455}"/>
              </a:ext>
            </a:extLst>
          </p:cNvPr>
          <p:cNvCxnSpPr>
            <a:cxnSpLocks/>
            <a:stCxn id="18" idx="3"/>
            <a:endCxn id="42" idx="1"/>
          </p:cNvCxnSpPr>
          <p:nvPr/>
        </p:nvCxnSpPr>
        <p:spPr>
          <a:xfrm flipV="1">
            <a:off x="8724386" y="3121852"/>
            <a:ext cx="668110" cy="1"/>
          </a:xfrm>
          <a:prstGeom prst="bentConnector3">
            <a:avLst>
              <a:gd name="adj1" fmla="val 50000"/>
            </a:avLst>
          </a:prstGeom>
          <a:noFill/>
          <a:ln w="38100" cap="flat" cmpd="sng" algn="ctr">
            <a:solidFill>
              <a:srgbClr val="174A9F"/>
            </a:solidFill>
            <a:prstDash val="solid"/>
            <a:miter lim="800000"/>
          </a:ln>
          <a:effectLst/>
        </p:spPr>
      </p:cxnSp>
      <p:cxnSp>
        <p:nvCxnSpPr>
          <p:cNvPr id="54" name="Straight Connector 14">
            <a:extLst>
              <a:ext uri="{FF2B5EF4-FFF2-40B4-BE49-F238E27FC236}">
                <a16:creationId xmlns:a16="http://schemas.microsoft.com/office/drawing/2014/main" id="{AA261578-F99C-2AD7-2EAA-4D0C5D5B5EC6}"/>
              </a:ext>
            </a:extLst>
          </p:cNvPr>
          <p:cNvCxnSpPr>
            <a:cxnSpLocks/>
            <a:stCxn id="20" idx="3"/>
            <a:endCxn id="19" idx="0"/>
          </p:cNvCxnSpPr>
          <p:nvPr/>
        </p:nvCxnSpPr>
        <p:spPr>
          <a:xfrm>
            <a:off x="8552978" y="4208893"/>
            <a:ext cx="958158" cy="767075"/>
          </a:xfrm>
          <a:prstGeom prst="bentConnector2">
            <a:avLst/>
          </a:prstGeom>
          <a:noFill/>
          <a:ln w="38100" cap="flat" cmpd="sng" algn="ctr">
            <a:solidFill>
              <a:srgbClr val="174A9F"/>
            </a:solidFill>
            <a:prstDash val="solid"/>
            <a:miter lim="800000"/>
          </a:ln>
          <a:effectLst/>
        </p:spPr>
      </p:cxnSp>
      <p:cxnSp>
        <p:nvCxnSpPr>
          <p:cNvPr id="55" name="Straight Connector 14">
            <a:extLst>
              <a:ext uri="{FF2B5EF4-FFF2-40B4-BE49-F238E27FC236}">
                <a16:creationId xmlns:a16="http://schemas.microsoft.com/office/drawing/2014/main" id="{1F64E0E8-C4F9-D6D7-111E-D3FFE0295CFA}"/>
              </a:ext>
            </a:extLst>
          </p:cNvPr>
          <p:cNvCxnSpPr>
            <a:cxnSpLocks/>
            <a:stCxn id="20" idx="2"/>
            <a:endCxn id="6" idx="0"/>
          </p:cNvCxnSpPr>
          <p:nvPr/>
        </p:nvCxnSpPr>
        <p:spPr>
          <a:xfrm rot="5400000">
            <a:off x="6736180" y="4026372"/>
            <a:ext cx="375479" cy="1523712"/>
          </a:xfrm>
          <a:prstGeom prst="bentConnector3">
            <a:avLst>
              <a:gd name="adj1" fmla="val 50000"/>
            </a:avLst>
          </a:prstGeom>
          <a:noFill/>
          <a:ln w="38100" cap="flat" cmpd="sng" algn="ctr">
            <a:solidFill>
              <a:srgbClr val="174A9F"/>
            </a:solidFill>
            <a:prstDash val="solid"/>
            <a:miter lim="800000"/>
          </a:ln>
          <a:effectLst/>
        </p:spPr>
      </p:cxnSp>
      <p:sp>
        <p:nvSpPr>
          <p:cNvPr id="13" name="Footer Placeholder 12">
            <a:extLst>
              <a:ext uri="{FF2B5EF4-FFF2-40B4-BE49-F238E27FC236}">
                <a16:creationId xmlns:a16="http://schemas.microsoft.com/office/drawing/2014/main" id="{7D6B8D35-20DA-C81D-07AC-96EBCA101D1D}"/>
              </a:ext>
            </a:extLst>
          </p:cNvPr>
          <p:cNvSpPr>
            <a:spLocks noGrp="1"/>
          </p:cNvSpPr>
          <p:nvPr>
            <p:ph type="ftr" sz="quarter" idx="10"/>
          </p:nvPr>
        </p:nvSpPr>
        <p:spPr/>
        <p:txBody>
          <a:bodyPr/>
          <a:lstStyle/>
          <a:p>
            <a:r>
              <a:rPr lang="en-US" noProof="0"/>
              <a:t>EOY 4 Reporting and Certification v1.2 May 9, 2024</a:t>
            </a:r>
          </a:p>
        </p:txBody>
      </p:sp>
      <p:sp>
        <p:nvSpPr>
          <p:cNvPr id="14" name="Slide Number Placeholder 13">
            <a:extLst>
              <a:ext uri="{FF2B5EF4-FFF2-40B4-BE49-F238E27FC236}">
                <a16:creationId xmlns:a16="http://schemas.microsoft.com/office/drawing/2014/main" id="{F32A525C-B53D-AFE5-A852-A7625E71920F}"/>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326003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4AC5EA-B95A-D3D1-AA18-289B224A4EE3}"/>
              </a:ext>
            </a:extLst>
          </p:cNvPr>
          <p:cNvSpPr>
            <a:spLocks noGrp="1"/>
          </p:cNvSpPr>
          <p:nvPr>
            <p:ph type="ftr" sz="quarter" idx="10"/>
          </p:nvPr>
        </p:nvSpPr>
        <p:spPr/>
        <p:txBody>
          <a:bodyPr/>
          <a:lstStyle/>
          <a:p>
            <a:r>
              <a:rPr lang="en-US" noProof="0"/>
              <a:t>EOY 4 Reporting and Certification v1.2 May 9, 2024</a:t>
            </a:r>
          </a:p>
        </p:txBody>
      </p:sp>
      <p:sp>
        <p:nvSpPr>
          <p:cNvPr id="4" name="Slide Number Placeholder 3">
            <a:extLst>
              <a:ext uri="{FF2B5EF4-FFF2-40B4-BE49-F238E27FC236}">
                <a16:creationId xmlns:a16="http://schemas.microsoft.com/office/drawing/2014/main" id="{221648AF-BE28-722A-280E-A37A518A81C8}"/>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pic>
        <p:nvPicPr>
          <p:cNvPr id="6" name="Picture 5">
            <a:extLst>
              <a:ext uri="{FF2B5EF4-FFF2-40B4-BE49-F238E27FC236}">
                <a16:creationId xmlns:a16="http://schemas.microsoft.com/office/drawing/2014/main" id="{F857A75E-E9C6-D3F7-766E-366882375E40}"/>
              </a:ext>
            </a:extLst>
          </p:cNvPr>
          <p:cNvPicPr>
            <a:picLocks noChangeAspect="1"/>
          </p:cNvPicPr>
          <p:nvPr/>
        </p:nvPicPr>
        <p:blipFill>
          <a:blip r:embed="rId3"/>
          <a:stretch>
            <a:fillRect/>
          </a:stretch>
        </p:blipFill>
        <p:spPr>
          <a:xfrm>
            <a:off x="1240056" y="953827"/>
            <a:ext cx="9711888" cy="5306303"/>
          </a:xfrm>
          <a:prstGeom prst="rect">
            <a:avLst/>
          </a:prstGeom>
          <a:ln>
            <a:noFill/>
          </a:ln>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5DB7DFF6-943E-DFD9-6471-FE7C6459B137}"/>
              </a:ext>
            </a:extLst>
          </p:cNvPr>
          <p:cNvSpPr>
            <a:spLocks noGrp="1"/>
          </p:cNvSpPr>
          <p:nvPr>
            <p:ph type="title"/>
          </p:nvPr>
        </p:nvSpPr>
        <p:spPr>
          <a:xfrm>
            <a:off x="356700" y="329249"/>
            <a:ext cx="11340000" cy="432000"/>
          </a:xfrm>
        </p:spPr>
        <p:txBody>
          <a:bodyPr/>
          <a:lstStyle/>
          <a:p>
            <a:r>
              <a:rPr lang="en-US" dirty="0"/>
              <a:t>SWD Profile Data</a:t>
            </a:r>
          </a:p>
        </p:txBody>
      </p:sp>
      <p:sp>
        <p:nvSpPr>
          <p:cNvPr id="7" name="Rectangle: Rounded Corners 6">
            <a:extLst>
              <a:ext uri="{FF2B5EF4-FFF2-40B4-BE49-F238E27FC236}">
                <a16:creationId xmlns:a16="http://schemas.microsoft.com/office/drawing/2014/main" id="{DACE5A8E-5E01-D50F-A7F7-51D2B44E7E22}"/>
              </a:ext>
            </a:extLst>
          </p:cNvPr>
          <p:cNvSpPr/>
          <p:nvPr/>
        </p:nvSpPr>
        <p:spPr>
          <a:xfrm>
            <a:off x="7679775" y="4881211"/>
            <a:ext cx="2679151" cy="11144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Services should correspond with PLAN changes by date</a:t>
            </a:r>
          </a:p>
        </p:txBody>
      </p:sp>
      <p:sp>
        <p:nvSpPr>
          <p:cNvPr id="8" name="Rectangle: Rounded Corners 7">
            <a:extLst>
              <a:ext uri="{FF2B5EF4-FFF2-40B4-BE49-F238E27FC236}">
                <a16:creationId xmlns:a16="http://schemas.microsoft.com/office/drawing/2014/main" id="{06186845-2EE8-11D8-BA46-7B61E1BBD3DE}"/>
              </a:ext>
            </a:extLst>
          </p:cNvPr>
          <p:cNvSpPr/>
          <p:nvPr/>
        </p:nvSpPr>
        <p:spPr>
          <a:xfrm>
            <a:off x="9477375" y="862364"/>
            <a:ext cx="1962150" cy="10941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Submit SWDS when status changes</a:t>
            </a:r>
          </a:p>
        </p:txBody>
      </p:sp>
      <p:sp>
        <p:nvSpPr>
          <p:cNvPr id="9" name="Rectangle: Rounded Corners 8">
            <a:extLst>
              <a:ext uri="{FF2B5EF4-FFF2-40B4-BE49-F238E27FC236}">
                <a16:creationId xmlns:a16="http://schemas.microsoft.com/office/drawing/2014/main" id="{6C6A9183-0F31-564E-B848-922F85DA1BDB}"/>
              </a:ext>
            </a:extLst>
          </p:cNvPr>
          <p:cNvSpPr/>
          <p:nvPr/>
        </p:nvSpPr>
        <p:spPr>
          <a:xfrm>
            <a:off x="5124451" y="3407650"/>
            <a:ext cx="2886075" cy="1271331"/>
          </a:xfrm>
          <a:prstGeom prst="round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 records can be submitted with enrollment or plan changes</a:t>
            </a:r>
          </a:p>
        </p:txBody>
      </p:sp>
      <p:sp>
        <p:nvSpPr>
          <p:cNvPr id="10" name="Rectangle: Rounded Corners 9">
            <a:extLst>
              <a:ext uri="{FF2B5EF4-FFF2-40B4-BE49-F238E27FC236}">
                <a16:creationId xmlns:a16="http://schemas.microsoft.com/office/drawing/2014/main" id="{741B9153-6851-77EB-905E-00F3B8014242}"/>
              </a:ext>
            </a:extLst>
          </p:cNvPr>
          <p:cNvSpPr/>
          <p:nvPr/>
        </p:nvSpPr>
        <p:spPr>
          <a:xfrm>
            <a:off x="8010526" y="2314575"/>
            <a:ext cx="2348400" cy="1114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 records must correspond with the PLAN type</a:t>
            </a:r>
          </a:p>
        </p:txBody>
      </p:sp>
    </p:spTree>
    <p:extLst>
      <p:ext uri="{BB962C8B-B14F-4D97-AF65-F5344CB8AC3E}">
        <p14:creationId xmlns:p14="http://schemas.microsoft.com/office/powerpoint/2010/main" val="2216460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MEET Record Key Fields</a:t>
            </a:r>
          </a:p>
        </p:txBody>
      </p:sp>
      <p:sp>
        <p:nvSpPr>
          <p:cNvPr id="3" name="TextBox 2">
            <a:extLst>
              <a:ext uri="{FF2B5EF4-FFF2-40B4-BE49-F238E27FC236}">
                <a16:creationId xmlns:a16="http://schemas.microsoft.com/office/drawing/2014/main" id="{AC1180EE-7BEE-021F-3CCB-D378017A9669}"/>
              </a:ext>
            </a:extLst>
          </p:cNvPr>
          <p:cNvSpPr txBox="1"/>
          <p:nvPr/>
        </p:nvSpPr>
        <p:spPr>
          <a:xfrm>
            <a:off x="352030" y="1522052"/>
            <a:ext cx="6318736" cy="409342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Meeting Date </a:t>
            </a:r>
            <a:r>
              <a:rPr kumimoji="0" lang="en-US" sz="2000" b="0" i="0" u="none" strike="noStrike" kern="1200" cap="none" spc="0" normalizeH="0" baseline="0" noProof="0" dirty="0">
                <a:ln>
                  <a:noFill/>
                </a:ln>
                <a:solidFill>
                  <a:prstClr val="black"/>
                </a:solidFill>
                <a:effectLst/>
                <a:uLnTx/>
                <a:uFillTx/>
                <a:latin typeface="Tahoma"/>
                <a:ea typeface="+mn-ea"/>
                <a:cs typeface="+mn-cs"/>
              </a:rPr>
              <a:t>is used to determine whether or not statutorily required meetings for the student are being held in a timely manner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indent="-457200">
              <a:buFont typeface="+mj-lt"/>
              <a:buAutoNum type="arabicPeriod"/>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Meeting Activity Evaluation Type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type of special education evaluation being </a:t>
            </a:r>
            <a:r>
              <a:rPr kumimoji="0" lang="en-US" sz="2000" b="0" i="0" u="none" strike="noStrike" kern="1200" cap="none" spc="0" normalizeH="0" baseline="0" noProof="0" dirty="0" err="1">
                <a:ln>
                  <a:noFill/>
                </a:ln>
                <a:solidFill>
                  <a:prstClr val="black"/>
                </a:solidFill>
                <a:effectLst/>
                <a:uLnTx/>
                <a:uFillTx/>
                <a:latin typeface="Tahoma"/>
                <a:ea typeface="+mn-ea"/>
                <a:cs typeface="+mn-cs"/>
              </a:rPr>
              <a:t>hel</a:t>
            </a:r>
            <a:r>
              <a:rPr lang="en-US" sz="2000" dirty="0">
                <a:solidFill>
                  <a:prstClr val="black"/>
                </a:solidFill>
                <a:latin typeface="Tahoma"/>
              </a:rPr>
              <a:t>d</a:t>
            </a:r>
          </a:p>
          <a:p>
            <a:pPr marL="457200" indent="-457200">
              <a:buFont typeface="+mj-lt"/>
              <a:buAutoNum type="arabicPeriod"/>
              <a:defRPr/>
            </a:pPr>
            <a:endParaRPr lang="en-US" sz="2000" dirty="0"/>
          </a:p>
          <a:p>
            <a:pPr marL="457200" indent="-457200">
              <a:buFont typeface="+mj-lt"/>
              <a:buAutoNum type="arabicPeriod"/>
              <a:defRPr/>
            </a:pPr>
            <a:r>
              <a:rPr lang="en-US" sz="2000" b="1" dirty="0"/>
              <a:t>Evaluation Outcome Code </a:t>
            </a:r>
            <a:r>
              <a:rPr lang="en-US" sz="2000" dirty="0"/>
              <a:t>represents the outcome of a student's special education eligibility evaluation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pic>
        <p:nvPicPr>
          <p:cNvPr id="4" name="Picture 3">
            <a:extLst>
              <a:ext uri="{FF2B5EF4-FFF2-40B4-BE49-F238E27FC236}">
                <a16:creationId xmlns:a16="http://schemas.microsoft.com/office/drawing/2014/main" id="{B33E8EDC-7812-25BE-F57F-2F07BCA928E9}"/>
              </a:ext>
            </a:extLst>
          </p:cNvPr>
          <p:cNvPicPr>
            <a:picLocks noChangeAspect="1"/>
          </p:cNvPicPr>
          <p:nvPr/>
        </p:nvPicPr>
        <p:blipFill>
          <a:blip r:embed="rId3"/>
          <a:stretch>
            <a:fillRect/>
          </a:stretch>
        </p:blipFill>
        <p:spPr>
          <a:xfrm>
            <a:off x="7243493" y="167273"/>
            <a:ext cx="4376503" cy="61161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E3116C2-6FE5-7EB0-E5C0-DD7AC1C1AD7F}"/>
              </a:ext>
            </a:extLst>
          </p:cNvPr>
          <p:cNvSpPr txBox="1"/>
          <p:nvPr/>
        </p:nvSpPr>
        <p:spPr>
          <a:xfrm>
            <a:off x="6546941" y="4466927"/>
            <a:ext cx="247650" cy="276999"/>
          </a:xfrm>
          <a:prstGeom prst="rect">
            <a:avLst/>
          </a:prstGeom>
          <a:noFill/>
        </p:spPr>
        <p:txBody>
          <a:bodyPr wrap="square" rtlCol="0">
            <a:spAutoFit/>
          </a:bodyPr>
          <a:lstStyle/>
          <a:p>
            <a:pPr algn="ctr"/>
            <a:r>
              <a:rPr lang="en-US" sz="1200" b="1" dirty="0">
                <a:solidFill>
                  <a:schemeClr val="bg1"/>
                </a:solidFill>
              </a:rPr>
              <a:t>1</a:t>
            </a:r>
          </a:p>
        </p:txBody>
      </p:sp>
      <p:sp>
        <p:nvSpPr>
          <p:cNvPr id="13" name="Oval 12">
            <a:extLst>
              <a:ext uri="{FF2B5EF4-FFF2-40B4-BE49-F238E27FC236}">
                <a16:creationId xmlns:a16="http://schemas.microsoft.com/office/drawing/2014/main" id="{2D05F685-B5C8-11E1-A551-F44FD9F64B58}"/>
              </a:ext>
            </a:extLst>
          </p:cNvPr>
          <p:cNvSpPr/>
          <p:nvPr/>
        </p:nvSpPr>
        <p:spPr>
          <a:xfrm>
            <a:off x="10657911" y="486438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Oval 13">
            <a:extLst>
              <a:ext uri="{FF2B5EF4-FFF2-40B4-BE49-F238E27FC236}">
                <a16:creationId xmlns:a16="http://schemas.microsoft.com/office/drawing/2014/main" id="{892F5F35-00E0-2518-C200-5869FB9AE4EE}"/>
              </a:ext>
            </a:extLst>
          </p:cNvPr>
          <p:cNvSpPr/>
          <p:nvPr/>
        </p:nvSpPr>
        <p:spPr>
          <a:xfrm>
            <a:off x="10781736" y="436976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FE48333C-DD75-756A-3E36-DFBFF4061F0C}"/>
              </a:ext>
            </a:extLst>
          </p:cNvPr>
          <p:cNvSpPr/>
          <p:nvPr/>
        </p:nvSpPr>
        <p:spPr>
          <a:xfrm>
            <a:off x="7119668" y="3948799"/>
            <a:ext cx="289611" cy="31264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2018892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SWDS Record Key Fields</a:t>
            </a:r>
          </a:p>
        </p:txBody>
      </p:sp>
      <p:sp>
        <p:nvSpPr>
          <p:cNvPr id="3" name="TextBox 2">
            <a:extLst>
              <a:ext uri="{FF2B5EF4-FFF2-40B4-BE49-F238E27FC236}">
                <a16:creationId xmlns:a16="http://schemas.microsoft.com/office/drawing/2014/main" id="{AC1180EE-7BEE-021F-3CCB-D378017A9669}"/>
              </a:ext>
            </a:extLst>
          </p:cNvPr>
          <p:cNvSpPr txBox="1"/>
          <p:nvPr/>
        </p:nvSpPr>
        <p:spPr>
          <a:xfrm>
            <a:off x="251096" y="1472893"/>
            <a:ext cx="5538774"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Effective Start Date is </a:t>
            </a:r>
            <a:r>
              <a:rPr lang="en-US" sz="2000" dirty="0">
                <a:solidFill>
                  <a:prstClr val="black"/>
                </a:solidFill>
                <a:latin typeface="Tahoma"/>
              </a:rPr>
              <a:t>t</a:t>
            </a:r>
            <a:r>
              <a:rPr kumimoji="0" lang="en-US" sz="2000" b="0" i="0" u="none" strike="noStrike" kern="1200" cap="none" spc="0" normalizeH="0" baseline="0" noProof="0" dirty="0">
                <a:ln>
                  <a:noFill/>
                </a:ln>
                <a:solidFill>
                  <a:prstClr val="black"/>
                </a:solidFill>
                <a:effectLst/>
                <a:uLnTx/>
                <a:uFillTx/>
                <a:latin typeface="Tahoma"/>
                <a:ea typeface="+mn-ea"/>
                <a:cs typeface="+mn-cs"/>
              </a:rPr>
              <a:t>he date when a student's special education status became effective in California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Code</a:t>
            </a:r>
            <a:r>
              <a:rPr lang="en-US" sz="2000" b="1" dirty="0">
                <a:solidFill>
                  <a:prstClr val="black"/>
                </a:solidFill>
                <a:latin typeface="Tahoma"/>
              </a:rPr>
              <a:t> </a:t>
            </a:r>
            <a:r>
              <a:rPr lang="en-US" sz="2000" dirty="0">
                <a:solidFill>
                  <a:prstClr val="black"/>
                </a:solidFill>
                <a:latin typeface="Tahoma"/>
              </a:rPr>
              <a:t>represents student's eligibility for special education. Special Education Status Code and Non-Participation Code must be a valid combination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Non-Participation Reason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reason an evaluated student is not participating in special education. </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pic>
        <p:nvPicPr>
          <p:cNvPr id="4" name="Picture 3">
            <a:extLst>
              <a:ext uri="{FF2B5EF4-FFF2-40B4-BE49-F238E27FC236}">
                <a16:creationId xmlns:a16="http://schemas.microsoft.com/office/drawing/2014/main" id="{48BBAFAF-63F3-326D-BCE8-0344D33E4150}"/>
              </a:ext>
            </a:extLst>
          </p:cNvPr>
          <p:cNvPicPr>
            <a:picLocks noChangeAspect="1"/>
          </p:cNvPicPr>
          <p:nvPr/>
        </p:nvPicPr>
        <p:blipFill>
          <a:blip r:embed="rId3"/>
          <a:stretch>
            <a:fillRect/>
          </a:stretch>
        </p:blipFill>
        <p:spPr>
          <a:xfrm>
            <a:off x="6016456" y="152125"/>
            <a:ext cx="5924448" cy="6094563"/>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931F322A-C4D6-464B-2858-7B5D4D979424}"/>
              </a:ext>
            </a:extLst>
          </p:cNvPr>
          <p:cNvSpPr/>
          <p:nvPr/>
        </p:nvSpPr>
        <p:spPr>
          <a:xfrm>
            <a:off x="8205673" y="4757476"/>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B713C50C-A8A1-1EF1-C5A1-755DF8A64331}"/>
              </a:ext>
            </a:extLst>
          </p:cNvPr>
          <p:cNvSpPr/>
          <p:nvPr/>
        </p:nvSpPr>
        <p:spPr>
          <a:xfrm>
            <a:off x="10939143" y="489597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id="{53EBD933-AAF2-5A66-481C-564FDF5FEC1E}"/>
              </a:ext>
            </a:extLst>
          </p:cNvPr>
          <p:cNvSpPr/>
          <p:nvPr/>
        </p:nvSpPr>
        <p:spPr>
          <a:xfrm>
            <a:off x="7958023" y="524390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166056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PLAN Record Key Fields</a:t>
            </a:r>
          </a:p>
        </p:txBody>
      </p:sp>
      <p:sp>
        <p:nvSpPr>
          <p:cNvPr id="3" name="TextBox 2">
            <a:extLst>
              <a:ext uri="{FF2B5EF4-FFF2-40B4-BE49-F238E27FC236}">
                <a16:creationId xmlns:a16="http://schemas.microsoft.com/office/drawing/2014/main" id="{AC1180EE-7BEE-021F-3CCB-D378017A9669}"/>
              </a:ext>
            </a:extLst>
          </p:cNvPr>
          <p:cNvSpPr txBox="1"/>
          <p:nvPr/>
        </p:nvSpPr>
        <p:spPr>
          <a:xfrm>
            <a:off x="393911" y="1124747"/>
            <a:ext cx="6693204" cy="5262979"/>
          </a:xfrm>
          <a:prstGeom prst="rect">
            <a:avLst/>
          </a:prstGeom>
          <a:noFill/>
        </p:spPr>
        <p:txBody>
          <a:bodyPr wrap="square" rtlCol="0">
            <a:spAutoFit/>
          </a:bodyPr>
          <a:lstStyle/>
          <a:p>
            <a:pPr marL="457200" indent="-457200">
              <a:buFont typeface="+mj-lt"/>
              <a:buAutoNum type="arabicPeriod"/>
              <a:defRPr/>
            </a:pPr>
            <a:r>
              <a:rPr lang="en-US" sz="1600" b="1" dirty="0"/>
              <a:t>Special Education Plan Type Code </a:t>
            </a:r>
            <a:r>
              <a:rPr lang="en-US" sz="1600" dirty="0"/>
              <a:t>represents the type of special education plan, Individualized Education Program (IEP), Individual Family Service Plan (IFSP), or an Individual Service Plan (ISP)</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Plan Effective Start Date </a:t>
            </a:r>
            <a:r>
              <a:rPr lang="en-US" sz="1600" dirty="0"/>
              <a:t>is</a:t>
            </a:r>
            <a:r>
              <a:rPr lang="en-US" sz="1600" b="1" dirty="0"/>
              <a:t> </a:t>
            </a:r>
            <a:r>
              <a:rPr lang="en-US" sz="1600" dirty="0"/>
              <a:t>the date that a student's special education plan (IFSP, IEP, ISP) became effective including any plan changes (amendments, re-affirmed) </a:t>
            </a:r>
          </a:p>
          <a:p>
            <a:pPr marL="457200" indent="-457200">
              <a:buFont typeface="+mj-lt"/>
              <a:buAutoNum type="arabicPeriod"/>
              <a:defRPr/>
            </a:pPr>
            <a:endParaRPr lang="en-US" sz="1600" dirty="0">
              <a:solidFill>
                <a:prstClr val="black"/>
              </a:solidFill>
              <a:latin typeface="Tahoma"/>
            </a:endParaRPr>
          </a:p>
          <a:p>
            <a:pPr marL="457200" indent="-457200">
              <a:buFont typeface="+mj-lt"/>
              <a:buAutoNum type="arabicPeriod"/>
              <a:defRPr/>
            </a:pPr>
            <a:r>
              <a:rPr lang="en-US" sz="1600" b="1" dirty="0"/>
              <a:t>Disability 1 Code </a:t>
            </a:r>
            <a:r>
              <a:rPr lang="en-US" sz="1600" dirty="0"/>
              <a:t>represents the category of a student's primary disability  qualifying the student for services under one of the 13 eligibility categories in the IDEA </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Program Setting Code </a:t>
            </a:r>
            <a:r>
              <a:rPr lang="en-US" sz="1600" dirty="0"/>
              <a:t>represents the special education program setting in which the student is receiving or has received the majority of special education and related services </a:t>
            </a:r>
          </a:p>
          <a:p>
            <a:pPr marL="457200" indent="-457200">
              <a:buFont typeface="+mj-lt"/>
              <a:buAutoNum type="arabicPeriod"/>
              <a:defRPr/>
            </a:pPr>
            <a:endParaRPr lang="en-US" sz="1600" dirty="0"/>
          </a:p>
          <a:p>
            <a:pPr marL="457200" indent="-457200">
              <a:buFont typeface="+mj-lt"/>
              <a:buAutoNum type="arabicPeriod"/>
              <a:defRPr/>
            </a:pPr>
            <a:r>
              <a:rPr lang="en-US" sz="1600" b="1" dirty="0"/>
              <a:t>General Education Participation Percentage </a:t>
            </a:r>
            <a:r>
              <a:rPr lang="en-US" sz="1600" dirty="0"/>
              <a:t>represents the percentage of time a student with disabilities participates in general education</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pic>
        <p:nvPicPr>
          <p:cNvPr id="4" name="Picture 3">
            <a:extLst>
              <a:ext uri="{FF2B5EF4-FFF2-40B4-BE49-F238E27FC236}">
                <a16:creationId xmlns:a16="http://schemas.microsoft.com/office/drawing/2014/main" id="{071145E8-B9B8-4623-7DC2-8DFE172EAC56}"/>
              </a:ext>
            </a:extLst>
          </p:cNvPr>
          <p:cNvPicPr>
            <a:picLocks noChangeAspect="1"/>
          </p:cNvPicPr>
          <p:nvPr/>
        </p:nvPicPr>
        <p:blipFill>
          <a:blip r:embed="rId3"/>
          <a:stretch>
            <a:fillRect/>
          </a:stretch>
        </p:blipFill>
        <p:spPr>
          <a:xfrm>
            <a:off x="7417942" y="185457"/>
            <a:ext cx="4342058" cy="6089736"/>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E9E755A9-8626-A0E7-29DA-6347974DA76C}"/>
              </a:ext>
            </a:extLst>
          </p:cNvPr>
          <p:cNvSpPr/>
          <p:nvPr/>
        </p:nvSpPr>
        <p:spPr>
          <a:xfrm>
            <a:off x="8711397" y="361639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7" name="Oval 6">
            <a:extLst>
              <a:ext uri="{FF2B5EF4-FFF2-40B4-BE49-F238E27FC236}">
                <a16:creationId xmlns:a16="http://schemas.microsoft.com/office/drawing/2014/main" id="{152E61AB-B289-2C0D-B0F3-1BEF53655E72}"/>
              </a:ext>
            </a:extLst>
          </p:cNvPr>
          <p:cNvSpPr/>
          <p:nvPr/>
        </p:nvSpPr>
        <p:spPr>
          <a:xfrm>
            <a:off x="9105336" y="273937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E28119CF-39A2-2066-56B4-9410C805A7E9}"/>
              </a:ext>
            </a:extLst>
          </p:cNvPr>
          <p:cNvSpPr/>
          <p:nvPr/>
        </p:nvSpPr>
        <p:spPr>
          <a:xfrm>
            <a:off x="10977268" y="287787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EE404BFC-8CF6-902C-706C-4EC061324302}"/>
              </a:ext>
            </a:extLst>
          </p:cNvPr>
          <p:cNvSpPr/>
          <p:nvPr/>
        </p:nvSpPr>
        <p:spPr>
          <a:xfrm>
            <a:off x="9105336" y="558608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2" name="Oval 11">
            <a:extLst>
              <a:ext uri="{FF2B5EF4-FFF2-40B4-BE49-F238E27FC236}">
                <a16:creationId xmlns:a16="http://schemas.microsoft.com/office/drawing/2014/main" id="{96E5EA64-DF4A-0165-ABCD-12A2B8400C6A}"/>
              </a:ext>
            </a:extLst>
          </p:cNvPr>
          <p:cNvSpPr/>
          <p:nvPr/>
        </p:nvSpPr>
        <p:spPr>
          <a:xfrm>
            <a:off x="11017525" y="449053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99534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SERV Record Key Fields</a:t>
            </a:r>
          </a:p>
        </p:txBody>
      </p:sp>
      <p:sp>
        <p:nvSpPr>
          <p:cNvPr id="3" name="TextBox 2">
            <a:extLst>
              <a:ext uri="{FF2B5EF4-FFF2-40B4-BE49-F238E27FC236}">
                <a16:creationId xmlns:a16="http://schemas.microsoft.com/office/drawing/2014/main" id="{AC1180EE-7BEE-021F-3CCB-D378017A9669}"/>
              </a:ext>
            </a:extLst>
          </p:cNvPr>
          <p:cNvSpPr txBox="1"/>
          <p:nvPr/>
        </p:nvSpPr>
        <p:spPr>
          <a:xfrm>
            <a:off x="352029" y="1522052"/>
            <a:ext cx="6188107" cy="317009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a special education service or related service received by the student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Provider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provider of the service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Location Code</a:t>
            </a:r>
            <a:r>
              <a:rPr lang="en-US" sz="2000" b="1" dirty="0">
                <a:solidFill>
                  <a:prstClr val="black"/>
                </a:solidFill>
                <a:latin typeface="Tahoma"/>
              </a:rPr>
              <a:t> </a:t>
            </a:r>
            <a:r>
              <a:rPr lang="en-US" sz="2000" dirty="0">
                <a:solidFill>
                  <a:prstClr val="black"/>
                </a:solidFill>
                <a:latin typeface="Tahoma"/>
              </a:rPr>
              <a:t>represents the location where the student receives the service</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pic>
        <p:nvPicPr>
          <p:cNvPr id="6" name="Picture 5">
            <a:extLst>
              <a:ext uri="{FF2B5EF4-FFF2-40B4-BE49-F238E27FC236}">
                <a16:creationId xmlns:a16="http://schemas.microsoft.com/office/drawing/2014/main" id="{BF84E2B1-567C-8006-10D8-814F57FBE2CC}"/>
              </a:ext>
            </a:extLst>
          </p:cNvPr>
          <p:cNvPicPr>
            <a:picLocks noChangeAspect="1"/>
          </p:cNvPicPr>
          <p:nvPr/>
        </p:nvPicPr>
        <p:blipFill>
          <a:blip r:embed="rId3"/>
          <a:stretch>
            <a:fillRect/>
          </a:stretch>
        </p:blipFill>
        <p:spPr>
          <a:xfrm>
            <a:off x="6937514" y="71437"/>
            <a:ext cx="5044486" cy="621586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24F1DFF0-2C3B-1EC8-4B53-DCD87391067D}"/>
              </a:ext>
            </a:extLst>
          </p:cNvPr>
          <p:cNvSpPr/>
          <p:nvPr/>
        </p:nvSpPr>
        <p:spPr>
          <a:xfrm>
            <a:off x="10942762" y="387654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AF5C3C13-E9EE-BBF9-B135-2404E7E7673D}"/>
              </a:ext>
            </a:extLst>
          </p:cNvPr>
          <p:cNvSpPr/>
          <p:nvPr/>
        </p:nvSpPr>
        <p:spPr>
          <a:xfrm>
            <a:off x="8796005" y="445890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3A27E5D8-CBCD-9499-9A86-34D04D6F21D6}"/>
              </a:ext>
            </a:extLst>
          </p:cNvPr>
          <p:cNvSpPr/>
          <p:nvPr/>
        </p:nvSpPr>
        <p:spPr>
          <a:xfrm>
            <a:off x="10609208" y="455379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4897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18339" y="22089"/>
            <a:ext cx="11739325" cy="6365363"/>
          </a:xfrm>
          <a:prstGeom prst="rect">
            <a:avLst/>
          </a:prstGeom>
          <a:gradFill>
            <a:gsLst>
              <a:gs pos="34000">
                <a:schemeClr val="bg1">
                  <a:lumMod val="50000"/>
                  <a:alpha val="51000"/>
                </a:schemeClr>
              </a:gs>
              <a:gs pos="100000">
                <a:schemeClr val="tx1">
                  <a:lumMod val="65000"/>
                  <a:lumOff val="3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accent2"/>
                </a:solidFill>
              </a:rPr>
              <a:t>SIS</a:t>
            </a:r>
            <a:r>
              <a:rPr lang="en-US" dirty="0">
                <a:solidFill>
                  <a:srgbClr val="555FAD"/>
                </a:solidFill>
              </a:rPr>
              <a:t> </a:t>
            </a:r>
            <a:r>
              <a:rPr lang="en-US" dirty="0">
                <a:solidFill>
                  <a:schemeClr val="accent2"/>
                </a:solidFill>
              </a:rPr>
              <a:t>Data</a:t>
            </a:r>
            <a:r>
              <a:rPr lang="en-US" dirty="0">
                <a:solidFill>
                  <a:srgbClr val="555FAD"/>
                </a:solidFill>
              </a:rPr>
              <a:t> </a:t>
            </a:r>
            <a:r>
              <a:rPr lang="en-US" dirty="0">
                <a:solidFill>
                  <a:schemeClr val="accent2"/>
                </a:solidFill>
              </a:rPr>
              <a:t>Coordinator</a:t>
            </a:r>
            <a:r>
              <a:rPr lang="en-US" dirty="0">
                <a:solidFill>
                  <a:srgbClr val="555FAD"/>
                </a:solidFill>
              </a:rPr>
              <a:t> </a:t>
            </a:r>
            <a:r>
              <a:rPr lang="en-US" dirty="0">
                <a:solidFill>
                  <a:schemeClr val="accent2"/>
                </a:solidFill>
              </a:rPr>
              <a:t>Responsibilities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rgbClr val="33CCCC"/>
                </a:solidFill>
              </a:rPr>
              <a:t>Enrollment and Exit information</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BC755D4A-92E7-F9B0-1005-94822F2E12E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8" name="Slide Number Placeholder 7">
            <a:extLst>
              <a:ext uri="{FF2B5EF4-FFF2-40B4-BE49-F238E27FC236}">
                <a16:creationId xmlns:a16="http://schemas.microsoft.com/office/drawing/2014/main" id="{2A94A850-42E0-EE61-64C7-FDC3913030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6070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F582-836A-D59A-BC95-68F94C9CBAC3}"/>
              </a:ext>
            </a:extLst>
          </p:cNvPr>
          <p:cNvSpPr>
            <a:spLocks noGrp="1"/>
          </p:cNvSpPr>
          <p:nvPr>
            <p:ph type="title"/>
          </p:nvPr>
        </p:nvSpPr>
        <p:spPr>
          <a:xfrm>
            <a:off x="527664" y="498947"/>
            <a:ext cx="10595897" cy="762000"/>
          </a:xfrm>
        </p:spPr>
        <p:txBody>
          <a:bodyPr>
            <a:normAutofit fontScale="90000"/>
          </a:bodyPr>
          <a:lstStyle/>
          <a:p>
            <a:r>
              <a:rPr lang="en-US" dirty="0"/>
              <a:t>Which LEA is responsible for reporting data for students with disabilities in CALPADS?</a:t>
            </a:r>
          </a:p>
        </p:txBody>
      </p:sp>
      <p:sp>
        <p:nvSpPr>
          <p:cNvPr id="3" name="Content Placeholder 2">
            <a:extLst>
              <a:ext uri="{FF2B5EF4-FFF2-40B4-BE49-F238E27FC236}">
                <a16:creationId xmlns:a16="http://schemas.microsoft.com/office/drawing/2014/main" id="{BA34AFBB-387D-6DDB-D0A0-E8D88CCA9CFB}"/>
              </a:ext>
            </a:extLst>
          </p:cNvPr>
          <p:cNvSpPr>
            <a:spLocks noGrp="1"/>
          </p:cNvSpPr>
          <p:nvPr>
            <p:ph sz="quarter" idx="4294967295"/>
          </p:nvPr>
        </p:nvSpPr>
        <p:spPr>
          <a:xfrm>
            <a:off x="527664" y="1603434"/>
            <a:ext cx="9944100" cy="1228697"/>
          </a:xfrm>
        </p:spPr>
        <p:txBody>
          <a:bodyPr>
            <a:normAutofit/>
          </a:bodyPr>
          <a:lstStyle/>
          <a:p>
            <a:r>
              <a:rPr lang="en-US" dirty="0">
                <a:solidFill>
                  <a:schemeClr val="tx1">
                    <a:lumMod val="85000"/>
                    <a:lumOff val="15000"/>
                  </a:schemeClr>
                </a:solidFill>
              </a:rPr>
              <a:t>The LEA that provides the </a:t>
            </a:r>
            <a:r>
              <a:rPr lang="en-US" b="1" dirty="0">
                <a:solidFill>
                  <a:schemeClr val="tx1">
                    <a:lumMod val="85000"/>
                    <a:lumOff val="15000"/>
                  </a:schemeClr>
                </a:solidFill>
              </a:rPr>
              <a:t>MAJORITY</a:t>
            </a:r>
            <a:r>
              <a:rPr lang="en-US" dirty="0">
                <a:solidFill>
                  <a:schemeClr val="tx1">
                    <a:lumMod val="85000"/>
                    <a:lumOff val="15000"/>
                  </a:schemeClr>
                </a:solidFill>
              </a:rPr>
              <a:t> of instruction and special education-related services is the LEA that is responsible for reporting ALL data in CALPADS for students with disabilities.</a:t>
            </a:r>
          </a:p>
          <a:p>
            <a:r>
              <a:rPr lang="en-US" dirty="0">
                <a:solidFill>
                  <a:schemeClr val="tx1">
                    <a:lumMod val="85000"/>
                    <a:lumOff val="15000"/>
                  </a:schemeClr>
                </a:solidFill>
              </a:rPr>
              <a:t>This is generally the LEA where the student attends school.</a:t>
            </a:r>
          </a:p>
        </p:txBody>
      </p:sp>
      <p:sp>
        <p:nvSpPr>
          <p:cNvPr id="7" name="TextBox 6">
            <a:extLst>
              <a:ext uri="{FF2B5EF4-FFF2-40B4-BE49-F238E27FC236}">
                <a16:creationId xmlns:a16="http://schemas.microsoft.com/office/drawing/2014/main" id="{57CAB13A-B98C-97F0-F5BF-67EFCFB9D9A4}"/>
              </a:ext>
            </a:extLst>
          </p:cNvPr>
          <p:cNvSpPr txBox="1"/>
          <p:nvPr/>
        </p:nvSpPr>
        <p:spPr>
          <a:xfrm>
            <a:off x="810214" y="3082895"/>
            <a:ext cx="7066962" cy="2275944"/>
          </a:xfrm>
          <a:prstGeom prst="rect">
            <a:avLst/>
          </a:prstGeom>
          <a:noFill/>
        </p:spPr>
        <p:txBody>
          <a:bodyPr wrap="square">
            <a:spAutoFit/>
          </a:bodyPr>
          <a:lstStyle/>
          <a:p>
            <a:pPr defTabSz="609630">
              <a:spcBef>
                <a:spcPct val="20000"/>
              </a:spcBef>
              <a:defRPr/>
            </a:pPr>
            <a:r>
              <a:rPr lang="en-US" sz="1867" dirty="0">
                <a:solidFill>
                  <a:schemeClr val="tx1">
                    <a:lumMod val="85000"/>
                    <a:lumOff val="15000"/>
                  </a:schemeClr>
                </a:solidFill>
                <a:latin typeface="Calibri"/>
              </a:rPr>
              <a:t>Resources:</a:t>
            </a:r>
          </a:p>
          <a:p>
            <a:pPr marL="228611" indent="-228611" defTabSz="609630">
              <a:spcBef>
                <a:spcPct val="20000"/>
              </a:spcBef>
              <a:buFont typeface="Arial" pitchFamily="34" charset="0"/>
              <a:buChar char="•"/>
              <a:defRPr/>
            </a:pPr>
            <a:r>
              <a:rPr lang="en-US" sz="1867" dirty="0">
                <a:solidFill>
                  <a:schemeClr val="tx1">
                    <a:lumMod val="85000"/>
                    <a:lumOff val="15000"/>
                  </a:schemeClr>
                </a:solidFill>
                <a:latin typeface="Calibri"/>
              </a:rPr>
              <a:t>Reporting Data for Students with Disabilities:  </a:t>
            </a:r>
            <a:r>
              <a:rPr lang="en-US" sz="1867" dirty="0">
                <a:solidFill>
                  <a:schemeClr val="tx1">
                    <a:lumMod val="85000"/>
                    <a:lumOff val="15000"/>
                  </a:schemeClr>
                </a:solidFill>
                <a:latin typeface="Calibri"/>
                <a:hlinkClick r:id="rId2">
                  <a:extLst>
                    <a:ext uri="{A12FA001-AC4F-418D-AE19-62706E023703}">
                      <ahyp:hlinkClr xmlns:ahyp="http://schemas.microsoft.com/office/drawing/2018/hyperlinkcolor" val="tx"/>
                    </a:ext>
                  </a:extLst>
                </a:hlinkClick>
              </a:rPr>
              <a:t>https://www.cde.ca.gov/ds/sp/cl/swdreporting.asp</a:t>
            </a:r>
            <a:endParaRPr lang="en-US" sz="1867" dirty="0">
              <a:solidFill>
                <a:schemeClr val="tx1">
                  <a:lumMod val="85000"/>
                  <a:lumOff val="15000"/>
                </a:schemeClr>
              </a:solidFill>
              <a:latin typeface="Calibri"/>
            </a:endParaRPr>
          </a:p>
          <a:p>
            <a:pPr marL="228611" indent="-228611" defTabSz="609630">
              <a:spcBef>
                <a:spcPct val="20000"/>
              </a:spcBef>
              <a:buFont typeface="Arial" pitchFamily="34" charset="0"/>
              <a:buChar char="•"/>
              <a:defRPr/>
            </a:pPr>
            <a:r>
              <a:rPr lang="en-US" sz="1867" dirty="0">
                <a:solidFill>
                  <a:schemeClr val="tx1">
                    <a:lumMod val="85000"/>
                    <a:lumOff val="15000"/>
                  </a:schemeClr>
                </a:solidFill>
                <a:latin typeface="Calibri"/>
              </a:rPr>
              <a:t>Creating and Maintaining SSIDs for SPED Students </a:t>
            </a:r>
            <a:r>
              <a:rPr lang="en-US" sz="1867" dirty="0">
                <a:solidFill>
                  <a:schemeClr val="tx1">
                    <a:lumMod val="85000"/>
                    <a:lumOff val="15000"/>
                  </a:schemeClr>
                </a:solidFill>
                <a:latin typeface="Calibri"/>
                <a:hlinkClick r:id="rId3">
                  <a:extLst>
                    <a:ext uri="{A12FA001-AC4F-418D-AE19-62706E023703}">
                      <ahyp:hlinkClr xmlns:ahyp="http://schemas.microsoft.com/office/drawing/2018/hyperlinkcolor" val="tx"/>
                    </a:ext>
                  </a:extLst>
                </a:hlinkClick>
              </a:rPr>
              <a:t>https://cde.app.box.com/s/9rek71pri0ummj65gez7pens2hgw825w</a:t>
            </a:r>
            <a:endParaRPr lang="en-US" sz="1867" dirty="0">
              <a:solidFill>
                <a:schemeClr val="tx1">
                  <a:lumMod val="85000"/>
                  <a:lumOff val="15000"/>
                </a:schemeClr>
              </a:solidFill>
              <a:latin typeface="Calibri"/>
            </a:endParaRPr>
          </a:p>
          <a:p>
            <a:pPr marL="228611" indent="-228611" defTabSz="609630">
              <a:spcBef>
                <a:spcPct val="20000"/>
              </a:spcBef>
              <a:buFont typeface="Arial" pitchFamily="34" charset="0"/>
              <a:buChar char="•"/>
              <a:defRPr/>
            </a:pPr>
            <a:r>
              <a:rPr lang="en-US" sz="1867" dirty="0">
                <a:solidFill>
                  <a:schemeClr val="tx1">
                    <a:lumMod val="85000"/>
                    <a:lumOff val="15000"/>
                  </a:schemeClr>
                </a:solidFill>
                <a:latin typeface="Calibri"/>
              </a:rPr>
              <a:t>SPED Office Hours </a:t>
            </a:r>
            <a:r>
              <a:rPr lang="en-US" sz="1867" dirty="0">
                <a:solidFill>
                  <a:schemeClr val="tx1">
                    <a:lumMod val="85000"/>
                    <a:lumOff val="15000"/>
                  </a:schemeClr>
                </a:solidFill>
                <a:latin typeface="Calibri"/>
                <a:hlinkClick r:id="rId4">
                  <a:extLst>
                    <a:ext uri="{A12FA001-AC4F-418D-AE19-62706E023703}">
                      <ahyp:hlinkClr xmlns:ahyp="http://schemas.microsoft.com/office/drawing/2018/hyperlinkcolor" val="tx"/>
                    </a:ext>
                  </a:extLst>
                </a:hlinkClick>
              </a:rPr>
              <a:t>https://cde.app.box.com/s/uw4uzpdwh2uujyqhzc66uzgpkuo9xl8b</a:t>
            </a:r>
            <a:endParaRPr lang="en-US" sz="1867" dirty="0">
              <a:solidFill>
                <a:schemeClr val="tx1">
                  <a:lumMod val="85000"/>
                  <a:lumOff val="15000"/>
                </a:schemeClr>
              </a:solidFill>
              <a:latin typeface="Calibri"/>
            </a:endParaRPr>
          </a:p>
        </p:txBody>
      </p:sp>
      <p:sp>
        <p:nvSpPr>
          <p:cNvPr id="9" name="Footer Placeholder 8">
            <a:extLst>
              <a:ext uri="{FF2B5EF4-FFF2-40B4-BE49-F238E27FC236}">
                <a16:creationId xmlns:a16="http://schemas.microsoft.com/office/drawing/2014/main" id="{D8FF9606-4669-867B-EB1A-61E0A044E2EE}"/>
              </a:ext>
            </a:extLst>
          </p:cNvPr>
          <p:cNvSpPr>
            <a:spLocks noGrp="1"/>
          </p:cNvSpPr>
          <p:nvPr>
            <p:ph type="ftr" sz="quarter" idx="10"/>
          </p:nvPr>
        </p:nvSpPr>
        <p:spPr/>
        <p:txBody>
          <a:bodyPr/>
          <a:lstStyle/>
          <a:p>
            <a:r>
              <a:rPr lang="en-US" noProof="0"/>
              <a:t>EOY 4 Reporting and Certification v1.2 May 9, 2024</a:t>
            </a:r>
          </a:p>
        </p:txBody>
      </p:sp>
      <p:sp>
        <p:nvSpPr>
          <p:cNvPr id="10" name="Slide Number Placeholder 9">
            <a:extLst>
              <a:ext uri="{FF2B5EF4-FFF2-40B4-BE49-F238E27FC236}">
                <a16:creationId xmlns:a16="http://schemas.microsoft.com/office/drawing/2014/main" id="{E2415439-C9AE-21D5-0381-7426FA16E751}"/>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1816106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1" name="Picture 2" descr="They gave us our child back.' How nonpublic schools serve the education  system's neediest students | News | Palo Alto Online |">
            <a:extLst>
              <a:ext uri="{FF2B5EF4-FFF2-40B4-BE49-F238E27FC236}">
                <a16:creationId xmlns:a16="http://schemas.microsoft.com/office/drawing/2014/main" id="{0C47F8E1-84C9-4507-94CF-0C2EC8F7B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50" r="1" b="1"/>
          <a:stretch/>
        </p:blipFill>
        <p:spPr bwMode="auto">
          <a:xfrm>
            <a:off x="432000" y="2446484"/>
            <a:ext cx="2816087" cy="281608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72288F4-BA29-45B3-A42D-6FF0278319EF}"/>
              </a:ext>
            </a:extLst>
          </p:cNvPr>
          <p:cNvSpPr>
            <a:spLocks noGrp="1"/>
          </p:cNvSpPr>
          <p:nvPr>
            <p:ph type="title"/>
          </p:nvPr>
        </p:nvSpPr>
        <p:spPr/>
        <p:txBody>
          <a:bodyPr anchor="ctr">
            <a:noAutofit/>
          </a:bodyPr>
          <a:lstStyle/>
          <a:p>
            <a:r>
              <a:rPr lang="en-US" sz="3300" kern="1700" spc="115">
                <a:ea typeface="+mn-ea"/>
                <a:cs typeface="+mn-cs"/>
              </a:rPr>
              <a:t>Student</a:t>
            </a:r>
            <a:r>
              <a:rPr lang="en-US" sz="3300" kern="1700" spc="115">
                <a:solidFill>
                  <a:srgbClr val="1E254F"/>
                </a:solidFill>
                <a:ea typeface="+mn-ea"/>
                <a:cs typeface="+mn-cs"/>
              </a:rPr>
              <a:t> </a:t>
            </a:r>
            <a:r>
              <a:rPr lang="en-US" sz="3300" kern="1700" spc="115">
                <a:ea typeface="+mn-ea"/>
                <a:cs typeface="+mn-cs"/>
              </a:rPr>
              <a:t>Enrollment</a:t>
            </a:r>
          </a:p>
        </p:txBody>
      </p:sp>
      <p:sp>
        <p:nvSpPr>
          <p:cNvPr id="9" name="TextBox 8">
            <a:extLst>
              <a:ext uri="{FF2B5EF4-FFF2-40B4-BE49-F238E27FC236}">
                <a16:creationId xmlns:a16="http://schemas.microsoft.com/office/drawing/2014/main" id="{F51694A0-7D31-43BC-8A86-89FAD53A0213}"/>
              </a:ext>
            </a:extLst>
          </p:cNvPr>
          <p:cNvSpPr txBox="1"/>
          <p:nvPr/>
        </p:nvSpPr>
        <p:spPr>
          <a:xfrm>
            <a:off x="3596980" y="2017171"/>
            <a:ext cx="7817697" cy="4155497"/>
          </a:xfrm>
          <a:prstGeom prst="rect">
            <a:avLst/>
          </a:prstGeom>
          <a:noFill/>
        </p:spPr>
        <p:txBody>
          <a:bodyPr wrap="square">
            <a:spAutoFit/>
          </a:bodyPr>
          <a:lstStyle/>
          <a:p>
            <a:pPr marL="285764" indent="-285764">
              <a:lnSpc>
                <a:spcPct val="150000"/>
              </a:lnSpc>
              <a:buFont typeface="Arial" panose="020B0604020202020204" pitchFamily="34" charset="0"/>
              <a:buChar char="•"/>
            </a:pPr>
            <a:r>
              <a:rPr lang="en-US" kern="1700" dirty="0">
                <a:solidFill>
                  <a:schemeClr val="tx1">
                    <a:lumMod val="85000"/>
                    <a:lumOff val="15000"/>
                  </a:schemeClr>
                </a:solidFill>
                <a:latin typeface="Arial" panose="020B0604020202020204" pitchFamily="34" charset="0"/>
                <a:cs typeface="Arial" panose="020B0604020202020204" pitchFamily="34" charset="0"/>
              </a:rPr>
              <a:t>Reporting LEA – The 7-digit CDS code for the LEA providing SPED services.</a:t>
            </a:r>
          </a:p>
          <a:p>
            <a:pPr marL="285764" indent="-285764">
              <a:lnSpc>
                <a:spcPct val="150000"/>
              </a:lnSpc>
              <a:buFont typeface="Arial" panose="020B0604020202020204" pitchFamily="34" charset="0"/>
              <a:buChar char="•"/>
            </a:pPr>
            <a:r>
              <a:rPr lang="en-US" kern="1700" dirty="0">
                <a:solidFill>
                  <a:schemeClr val="tx1">
                    <a:lumMod val="85000"/>
                    <a:lumOff val="15000"/>
                  </a:schemeClr>
                </a:solidFill>
                <a:latin typeface="Arial" panose="020B0604020202020204" pitchFamily="34" charset="0"/>
                <a:cs typeface="Arial" panose="020B0604020202020204" pitchFamily="34" charset="0"/>
              </a:rPr>
              <a:t>Enrollment status -  Primary (10) for IEP, Non-ADA (50) for IFSP or ISP students.</a:t>
            </a:r>
          </a:p>
          <a:p>
            <a:pPr marL="285764" indent="-285764">
              <a:lnSpc>
                <a:spcPct val="150000"/>
              </a:lnSpc>
              <a:buFont typeface="Arial" panose="020B0604020202020204" pitchFamily="34" charset="0"/>
              <a:buChar char="•"/>
            </a:pPr>
            <a:r>
              <a:rPr lang="en-US" kern="1700" dirty="0">
                <a:solidFill>
                  <a:schemeClr val="tx1">
                    <a:lumMod val="85000"/>
                    <a:lumOff val="15000"/>
                  </a:schemeClr>
                </a:solidFill>
                <a:latin typeface="Arial" panose="020B0604020202020204" pitchFamily="34" charset="0"/>
                <a:cs typeface="Arial" panose="020B0604020202020204" pitchFamily="34" charset="0"/>
              </a:rPr>
              <a:t>School of attendance - For NPS students use 0000001. For a private school, use 000000002. For a district level enrollment use 7-digit CDS code.</a:t>
            </a:r>
          </a:p>
          <a:p>
            <a:pPr marL="285764" indent="-285764">
              <a:lnSpc>
                <a:spcPct val="150000"/>
              </a:lnSpc>
              <a:buFont typeface="Arial" panose="020B0604020202020204" pitchFamily="34" charset="0"/>
              <a:buChar char="•"/>
            </a:pPr>
            <a:r>
              <a:rPr lang="en-US" kern="1700" dirty="0">
                <a:solidFill>
                  <a:schemeClr val="tx1">
                    <a:lumMod val="85000"/>
                    <a:lumOff val="15000"/>
                  </a:schemeClr>
                </a:solidFill>
                <a:latin typeface="Arial" panose="020B0604020202020204" pitchFamily="34" charset="0"/>
                <a:cs typeface="Arial" panose="020B0604020202020204" pitchFamily="34" charset="0"/>
              </a:rPr>
              <a:t>NPS school of attendance – A valid CDS value or code “9999999” for Noncertified NPS schools</a:t>
            </a:r>
            <a:r>
              <a:rPr lang="en-US" sz="1600" kern="1700" dirty="0">
                <a:solidFill>
                  <a:schemeClr val="tx1">
                    <a:lumMod val="85000"/>
                    <a:lumOff val="15000"/>
                  </a:schemeClr>
                </a:solidFill>
                <a:latin typeface="Arial" panose="020B0604020202020204" pitchFamily="34" charset="0"/>
                <a:cs typeface="Arial" panose="020B0604020202020204" pitchFamily="34" charset="0"/>
              </a:rPr>
              <a:t>.</a:t>
            </a:r>
          </a:p>
          <a:p>
            <a:pPr marL="285764" indent="-285764">
              <a:lnSpc>
                <a:spcPct val="150000"/>
              </a:lnSpc>
              <a:buFont typeface="Arial" panose="020B0604020202020204" pitchFamily="34" charset="0"/>
              <a:buChar char="•"/>
            </a:pPr>
            <a:endParaRPr lang="en-US" sz="1600" kern="17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D10388-1D41-436E-BB1F-B520897AA0DF}"/>
              </a:ext>
            </a:extLst>
          </p:cNvPr>
          <p:cNvSpPr txBox="1"/>
          <p:nvPr/>
        </p:nvSpPr>
        <p:spPr>
          <a:xfrm>
            <a:off x="689113" y="1192509"/>
            <a:ext cx="10349948" cy="631968"/>
          </a:xfrm>
          <a:prstGeom prst="rect">
            <a:avLst/>
          </a:prstGeom>
          <a:noFill/>
        </p:spPr>
        <p:txBody>
          <a:bodyPr wrap="square">
            <a:spAutoFit/>
          </a:bodyPr>
          <a:lstStyle/>
          <a:p>
            <a:pPr>
              <a:lnSpc>
                <a:spcPct val="150000"/>
              </a:lnSpc>
            </a:pPr>
            <a:r>
              <a:rPr lang="en-US" sz="2667" kern="1700" dirty="0">
                <a:solidFill>
                  <a:schemeClr val="tx1">
                    <a:lumMod val="85000"/>
                    <a:lumOff val="15000"/>
                  </a:schemeClr>
                </a:solidFill>
                <a:latin typeface="Arial" panose="020B0604020202020204" pitchFamily="34" charset="0"/>
                <a:cs typeface="Arial" panose="020B0604020202020204" pitchFamily="34" charset="0"/>
              </a:rPr>
              <a:t>Student Enrollment fields relevant to the SPED Submission:</a:t>
            </a:r>
          </a:p>
        </p:txBody>
      </p:sp>
      <p:sp>
        <p:nvSpPr>
          <p:cNvPr id="7" name="Footer Placeholder 6">
            <a:extLst>
              <a:ext uri="{FF2B5EF4-FFF2-40B4-BE49-F238E27FC236}">
                <a16:creationId xmlns:a16="http://schemas.microsoft.com/office/drawing/2014/main" id="{658555C5-810F-6415-E58C-0B563D2434A3}"/>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AA3216C9-DE36-F2E7-935D-1F4CAB3E4642}"/>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401670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4D09-7421-7EA2-B324-675DAF81E8A3}"/>
              </a:ext>
            </a:extLst>
          </p:cNvPr>
          <p:cNvSpPr>
            <a:spLocks noGrp="1"/>
          </p:cNvSpPr>
          <p:nvPr>
            <p:ph type="title"/>
          </p:nvPr>
        </p:nvSpPr>
        <p:spPr>
          <a:xfrm>
            <a:off x="410853" y="407538"/>
            <a:ext cx="11370294" cy="762000"/>
          </a:xfrm>
        </p:spPr>
        <p:txBody>
          <a:bodyPr/>
          <a:lstStyle/>
          <a:p>
            <a:r>
              <a:rPr lang="en-US"/>
              <a:t>Best Practices for Obtaining Data Needed for SSID Creation</a:t>
            </a:r>
          </a:p>
        </p:txBody>
      </p:sp>
      <p:sp>
        <p:nvSpPr>
          <p:cNvPr id="3" name="Content Placeholder 2">
            <a:extLst>
              <a:ext uri="{FF2B5EF4-FFF2-40B4-BE49-F238E27FC236}">
                <a16:creationId xmlns:a16="http://schemas.microsoft.com/office/drawing/2014/main" id="{BC7A6617-3EEB-B036-721D-11A0BFFB109B}"/>
              </a:ext>
            </a:extLst>
          </p:cNvPr>
          <p:cNvSpPr>
            <a:spLocks noGrp="1"/>
          </p:cNvSpPr>
          <p:nvPr>
            <p:ph idx="4294967295"/>
          </p:nvPr>
        </p:nvSpPr>
        <p:spPr>
          <a:xfrm>
            <a:off x="838200" y="1717595"/>
            <a:ext cx="10515600" cy="4351867"/>
          </a:xfrm>
        </p:spPr>
        <p:txBody>
          <a:bodyPr/>
          <a:lstStyle/>
          <a:p>
            <a:r>
              <a:rPr lang="en-US" dirty="0">
                <a:solidFill>
                  <a:schemeClr val="tx1">
                    <a:lumMod val="85000"/>
                    <a:lumOff val="15000"/>
                  </a:schemeClr>
                </a:solidFill>
              </a:rPr>
              <a:t>For infant and preschool-age students, </a:t>
            </a:r>
            <a:r>
              <a:rPr lang="en-US" b="1" dirty="0">
                <a:solidFill>
                  <a:schemeClr val="tx1">
                    <a:lumMod val="85000"/>
                    <a:lumOff val="15000"/>
                  </a:schemeClr>
                </a:solidFill>
              </a:rPr>
              <a:t>require that parents complete the same enrollment packet that is required for TK-12 students</a:t>
            </a:r>
          </a:p>
          <a:p>
            <a:r>
              <a:rPr lang="en-US" dirty="0">
                <a:solidFill>
                  <a:schemeClr val="tx1">
                    <a:lumMod val="85000"/>
                    <a:lumOff val="15000"/>
                  </a:schemeClr>
                </a:solidFill>
              </a:rPr>
              <a:t>Some LEAs have indicated that getting all data required for a full student profile (all data needed for Student Enrollment [SENR] and Student Information [SINF] Files) is difficult for infants or preschool-age children who:</a:t>
            </a:r>
          </a:p>
          <a:p>
            <a:pPr lvl="1"/>
            <a:r>
              <a:rPr lang="en-US" dirty="0">
                <a:solidFill>
                  <a:schemeClr val="tx1">
                    <a:lumMod val="85000"/>
                    <a:lumOff val="15000"/>
                  </a:schemeClr>
                </a:solidFill>
              </a:rPr>
              <a:t>Are referred from regional centers</a:t>
            </a:r>
          </a:p>
          <a:p>
            <a:pPr lvl="1"/>
            <a:r>
              <a:rPr lang="en-US" dirty="0">
                <a:solidFill>
                  <a:schemeClr val="tx1">
                    <a:lumMod val="85000"/>
                    <a:lumOff val="15000"/>
                  </a:schemeClr>
                </a:solidFill>
              </a:rPr>
              <a:t>Are not attending a LEA-operated preschool program</a:t>
            </a:r>
          </a:p>
          <a:p>
            <a:r>
              <a:rPr lang="en-US" dirty="0">
                <a:solidFill>
                  <a:schemeClr val="tx1">
                    <a:lumMod val="85000"/>
                    <a:lumOff val="15000"/>
                  </a:schemeClr>
                </a:solidFill>
              </a:rPr>
              <a:t>In these cases, LEAs should gather the MINIMUM data required to create a SSID in CALPADS</a:t>
            </a:r>
          </a:p>
        </p:txBody>
      </p:sp>
      <p:sp>
        <p:nvSpPr>
          <p:cNvPr id="8" name="Footer Placeholder 7">
            <a:extLst>
              <a:ext uri="{FF2B5EF4-FFF2-40B4-BE49-F238E27FC236}">
                <a16:creationId xmlns:a16="http://schemas.microsoft.com/office/drawing/2014/main" id="{CFDFC7CC-8C33-64D5-A3C4-9D5F6AD0DA5C}"/>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81576557-67AA-790E-9AF6-C5EED12A3C9A}"/>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423554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2A36-8A2C-A418-73EC-2AAAAFB1275D}"/>
              </a:ext>
            </a:extLst>
          </p:cNvPr>
          <p:cNvSpPr>
            <a:spLocks noGrp="1"/>
          </p:cNvSpPr>
          <p:nvPr>
            <p:ph type="title"/>
          </p:nvPr>
        </p:nvSpPr>
        <p:spPr>
          <a:xfrm>
            <a:off x="362857" y="299508"/>
            <a:ext cx="9495099" cy="762000"/>
          </a:xfrm>
        </p:spPr>
        <p:txBody>
          <a:bodyPr/>
          <a:lstStyle/>
          <a:p>
            <a:r>
              <a:rPr lang="en-US"/>
              <a:t>Completing the Demographic Profile	</a:t>
            </a:r>
          </a:p>
        </p:txBody>
      </p:sp>
      <p:sp>
        <p:nvSpPr>
          <p:cNvPr id="3" name="Content Placeholder 2">
            <a:extLst>
              <a:ext uri="{FF2B5EF4-FFF2-40B4-BE49-F238E27FC236}">
                <a16:creationId xmlns:a16="http://schemas.microsoft.com/office/drawing/2014/main" id="{D9A73A93-0634-ABEC-9DF5-224B5D3DAC18}"/>
              </a:ext>
            </a:extLst>
          </p:cNvPr>
          <p:cNvSpPr>
            <a:spLocks noGrp="1"/>
          </p:cNvSpPr>
          <p:nvPr>
            <p:ph idx="4294967295"/>
          </p:nvPr>
        </p:nvSpPr>
        <p:spPr>
          <a:xfrm>
            <a:off x="838200" y="1494901"/>
            <a:ext cx="5695949" cy="4277249"/>
          </a:xfrm>
        </p:spPr>
        <p:txBody>
          <a:bodyPr>
            <a:normAutofit fontScale="92500" lnSpcReduction="10000"/>
          </a:bodyPr>
          <a:lstStyle/>
          <a:p>
            <a:r>
              <a:rPr lang="en-US" sz="2600" dirty="0">
                <a:solidFill>
                  <a:schemeClr val="tx1">
                    <a:lumMod val="85000"/>
                    <a:lumOff val="15000"/>
                  </a:schemeClr>
                </a:solidFill>
              </a:rPr>
              <a:t>Once the SSID is created, LEAs MUST complete the demographic profile to view students on CALPADS Snapshot Reports, </a:t>
            </a:r>
            <a:r>
              <a:rPr lang="en-US" sz="2600" b="1" dirty="0">
                <a:solidFill>
                  <a:schemeClr val="tx1">
                    <a:lumMod val="85000"/>
                    <a:lumOff val="15000"/>
                  </a:schemeClr>
                </a:solidFill>
              </a:rPr>
              <a:t>however the inability to obtain a FULL demographic profile should NOT impede the creation of a SSID </a:t>
            </a:r>
            <a:r>
              <a:rPr lang="en-US" sz="2600" dirty="0">
                <a:solidFill>
                  <a:schemeClr val="tx1">
                    <a:lumMod val="85000"/>
                    <a:lumOff val="15000"/>
                  </a:schemeClr>
                </a:solidFill>
              </a:rPr>
              <a:t>needed to submit special education files to CALPADS</a:t>
            </a:r>
          </a:p>
          <a:p>
            <a:r>
              <a:rPr lang="en-US" sz="2600" dirty="0">
                <a:solidFill>
                  <a:schemeClr val="tx1">
                    <a:lumMod val="85000"/>
                    <a:lumOff val="15000"/>
                  </a:schemeClr>
                </a:solidFill>
              </a:rPr>
              <a:t>The full demographic profile is submitted to CALPADS via the Student Information (SINF) File</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pic>
        <p:nvPicPr>
          <p:cNvPr id="1026" name="Picture 2" descr="프로필 GIFs - Get the best GIF on GIPHY, avatar icon gif - thirstymag.com">
            <a:extLst>
              <a:ext uri="{FF2B5EF4-FFF2-40B4-BE49-F238E27FC236}">
                <a16:creationId xmlns:a16="http://schemas.microsoft.com/office/drawing/2014/main" id="{41BA30C3-3ABB-4E09-024F-61E6FAA0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672" y="1249936"/>
            <a:ext cx="4358128" cy="4358128"/>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4A739CF5-B395-A0B5-64DB-A343C60788D8}"/>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CA2F1C00-E23E-F6A2-22AF-D63D6CD6070C}"/>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1343889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9210-13A9-DA98-841B-42463F1D3073}"/>
              </a:ext>
            </a:extLst>
          </p:cNvPr>
          <p:cNvSpPr>
            <a:spLocks noGrp="1"/>
          </p:cNvSpPr>
          <p:nvPr>
            <p:ph type="title"/>
          </p:nvPr>
        </p:nvSpPr>
        <p:spPr>
          <a:xfrm>
            <a:off x="362858" y="473601"/>
            <a:ext cx="11694289" cy="762000"/>
          </a:xfrm>
        </p:spPr>
        <p:txBody>
          <a:bodyPr/>
          <a:lstStyle/>
          <a:p>
            <a:r>
              <a:rPr lang="en-US" dirty="0"/>
              <a:t>What are the minimum Data </a:t>
            </a:r>
            <a:r>
              <a:rPr lang="en-US" b="1" dirty="0"/>
              <a:t>REQUIRED</a:t>
            </a:r>
            <a:r>
              <a:rPr lang="en-US" dirty="0"/>
              <a:t> to create an SSID in CALPADS?</a:t>
            </a:r>
          </a:p>
        </p:txBody>
      </p:sp>
      <p:graphicFrame>
        <p:nvGraphicFramePr>
          <p:cNvPr id="6" name="Table 6">
            <a:extLst>
              <a:ext uri="{FF2B5EF4-FFF2-40B4-BE49-F238E27FC236}">
                <a16:creationId xmlns:a16="http://schemas.microsoft.com/office/drawing/2014/main" id="{3623359B-9B36-6591-EAF4-7B14EEB8A462}"/>
              </a:ext>
            </a:extLst>
          </p:cNvPr>
          <p:cNvGraphicFramePr>
            <a:graphicFrameLocks noGrp="1"/>
          </p:cNvGraphicFramePr>
          <p:nvPr>
            <p:ph idx="4294967295"/>
          </p:nvPr>
        </p:nvGraphicFramePr>
        <p:xfrm>
          <a:off x="1248871" y="1532100"/>
          <a:ext cx="9431680" cy="4471301"/>
        </p:xfrm>
        <a:graphic>
          <a:graphicData uri="http://schemas.openxmlformats.org/drawingml/2006/table">
            <a:tbl>
              <a:tblPr firstRow="1" bandRow="1">
                <a:tableStyleId>{5C22544A-7EE6-4342-B048-85BDC9FD1C3A}</a:tableStyleId>
              </a:tblPr>
              <a:tblGrid>
                <a:gridCol w="4707281">
                  <a:extLst>
                    <a:ext uri="{9D8B030D-6E8A-4147-A177-3AD203B41FA5}">
                      <a16:colId xmlns:a16="http://schemas.microsoft.com/office/drawing/2014/main" val="2928480514"/>
                    </a:ext>
                  </a:extLst>
                </a:gridCol>
                <a:gridCol w="4724399">
                  <a:extLst>
                    <a:ext uri="{9D8B030D-6E8A-4147-A177-3AD203B41FA5}">
                      <a16:colId xmlns:a16="http://schemas.microsoft.com/office/drawing/2014/main" val="2019177058"/>
                    </a:ext>
                  </a:extLst>
                </a:gridCol>
              </a:tblGrid>
              <a:tr h="789053">
                <a:tc gridSpan="2">
                  <a:txBody>
                    <a:bodyPr/>
                    <a:lstStyle/>
                    <a:p>
                      <a:pPr marL="0" algn="l" defTabSz="914400" rtl="0" eaLnBrk="1" latinLnBrk="0" hangingPunct="1"/>
                      <a:r>
                        <a:rPr lang="en-US" sz="1900" kern="1200">
                          <a:solidFill>
                            <a:schemeClr val="dk1"/>
                          </a:solidFill>
                          <a:latin typeface="+mn-lt"/>
                          <a:ea typeface="+mn-ea"/>
                          <a:cs typeface="+mn-cs"/>
                        </a:rPr>
                        <a:t>Minimally, the following data are required to create a SSID for a student in CALPADS:</a:t>
                      </a:r>
                    </a:p>
                  </a:txBody>
                  <a:tcPr/>
                </a:tc>
                <a:tc hMerge="1">
                  <a:txBody>
                    <a:bodyPr/>
                    <a:lstStyle/>
                    <a:p>
                      <a:pPr marL="0" algn="l" defTabSz="914400" rtl="0" eaLnBrk="1" latinLnBrk="0" hangingPunct="1"/>
                      <a:endParaRPr lang="en-US" sz="1800" kern="1200">
                        <a:solidFill>
                          <a:schemeClr val="dk1"/>
                        </a:solidFill>
                        <a:latin typeface="+mn-lt"/>
                        <a:ea typeface="+mn-ea"/>
                        <a:cs typeface="+mn-cs"/>
                      </a:endParaRPr>
                    </a:p>
                  </a:txBody>
                  <a:tcPr/>
                </a:tc>
                <a:extLst>
                  <a:ext uri="{0D108BD9-81ED-4DB2-BD59-A6C34878D82A}">
                    <a16:rowId xmlns:a16="http://schemas.microsoft.com/office/drawing/2014/main" val="3739112029"/>
                  </a:ext>
                </a:extLst>
              </a:tr>
              <a:tr h="78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a:solidFill>
                            <a:schemeClr val="dk1"/>
                          </a:solidFill>
                          <a:latin typeface="+mn-lt"/>
                          <a:ea typeface="+mn-ea"/>
                          <a:cs typeface="+mn-cs"/>
                        </a:rPr>
                        <a:t>1.04 – Reporting LEA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a:solidFill>
                            <a:schemeClr val="dk1"/>
                          </a:solidFill>
                          <a:latin typeface="+mn-lt"/>
                          <a:ea typeface="+mn-ea"/>
                          <a:cs typeface="+mn-cs"/>
                        </a:rPr>
                        <a:t>1.12 – Student Legal Last Name</a:t>
                      </a:r>
                    </a:p>
                    <a:p>
                      <a:endParaRPr lang="en-US" sz="1900"/>
                    </a:p>
                  </a:txBody>
                  <a:tcPr/>
                </a:tc>
                <a:extLst>
                  <a:ext uri="{0D108BD9-81ED-4DB2-BD59-A6C34878D82A}">
                    <a16:rowId xmlns:a16="http://schemas.microsoft.com/office/drawing/2014/main" val="3348109606"/>
                  </a:ext>
                </a:extLst>
              </a:tr>
              <a:tr h="438363">
                <a:tc>
                  <a:txBody>
                    <a:bodyPr/>
                    <a:lstStyle/>
                    <a:p>
                      <a:r>
                        <a:rPr lang="en-US" sz="1900"/>
                        <a:t>1.05 – School of Attendance</a:t>
                      </a:r>
                    </a:p>
                  </a:txBody>
                  <a:tcPr/>
                </a:tc>
                <a:tc>
                  <a:txBody>
                    <a:bodyPr/>
                    <a:lstStyle/>
                    <a:p>
                      <a:r>
                        <a:rPr lang="en-US" sz="1900"/>
                        <a:t>1.17 – Student Birth Date</a:t>
                      </a:r>
                    </a:p>
                  </a:txBody>
                  <a:tcPr/>
                </a:tc>
                <a:extLst>
                  <a:ext uri="{0D108BD9-81ED-4DB2-BD59-A6C34878D82A}">
                    <a16:rowId xmlns:a16="http://schemas.microsoft.com/office/drawing/2014/main" val="676934924"/>
                  </a:ext>
                </a:extLst>
              </a:tr>
              <a:tr h="789053">
                <a:tc>
                  <a:txBody>
                    <a:bodyPr/>
                    <a:lstStyle/>
                    <a:p>
                      <a:r>
                        <a:rPr lang="en-US" sz="1900"/>
                        <a:t>1.06 – School of Attendance NPS (only if student is enrolled at an NPS School)</a:t>
                      </a:r>
                    </a:p>
                  </a:txBody>
                  <a:tcPr/>
                </a:tc>
                <a:tc>
                  <a:txBody>
                    <a:bodyPr/>
                    <a:lstStyle/>
                    <a:p>
                      <a:r>
                        <a:rPr lang="en-US" sz="1900"/>
                        <a:t>1.18 – Student Gender Code</a:t>
                      </a:r>
                    </a:p>
                  </a:txBody>
                  <a:tcPr/>
                </a:tc>
                <a:extLst>
                  <a:ext uri="{0D108BD9-81ED-4DB2-BD59-A6C34878D82A}">
                    <a16:rowId xmlns:a16="http://schemas.microsoft.com/office/drawing/2014/main" val="2169441053"/>
                  </a:ext>
                </a:extLst>
              </a:tr>
              <a:tr h="438363">
                <a:tc>
                  <a:txBody>
                    <a:bodyPr/>
                    <a:lstStyle/>
                    <a:p>
                      <a:r>
                        <a:rPr lang="en-US" sz="1900"/>
                        <a:t>1.07 – Academic Year</a:t>
                      </a:r>
                    </a:p>
                  </a:txBody>
                  <a:tcPr/>
                </a:tc>
                <a:tc>
                  <a:txBody>
                    <a:bodyPr/>
                    <a:lstStyle/>
                    <a:p>
                      <a:r>
                        <a:rPr lang="en-US" sz="1900"/>
                        <a:t>1.22 – Enrollment Start Date</a:t>
                      </a:r>
                    </a:p>
                  </a:txBody>
                  <a:tcPr/>
                </a:tc>
                <a:extLst>
                  <a:ext uri="{0D108BD9-81ED-4DB2-BD59-A6C34878D82A}">
                    <a16:rowId xmlns:a16="http://schemas.microsoft.com/office/drawing/2014/main" val="1972467960"/>
                  </a:ext>
                </a:extLst>
              </a:tr>
              <a:tr h="789053">
                <a:tc>
                  <a:txBody>
                    <a:bodyPr/>
                    <a:lstStyle/>
                    <a:p>
                      <a:r>
                        <a:rPr lang="en-US" sz="1900"/>
                        <a:t>1.09 – Local Student ID (district identifier assigned by student information system)</a:t>
                      </a:r>
                    </a:p>
                  </a:txBody>
                  <a:tcPr/>
                </a:tc>
                <a:tc>
                  <a:txBody>
                    <a:bodyPr/>
                    <a:lstStyle/>
                    <a:p>
                      <a:r>
                        <a:rPr lang="en-US" sz="1900"/>
                        <a:t>1.23 – Enrollment Status Code</a:t>
                      </a:r>
                    </a:p>
                  </a:txBody>
                  <a:tcPr/>
                </a:tc>
                <a:extLst>
                  <a:ext uri="{0D108BD9-81ED-4DB2-BD59-A6C34878D82A}">
                    <a16:rowId xmlns:a16="http://schemas.microsoft.com/office/drawing/2014/main" val="2410825519"/>
                  </a:ext>
                </a:extLst>
              </a:tr>
              <a:tr h="438363">
                <a:tc>
                  <a:txBody>
                    <a:bodyPr/>
                    <a:lstStyle/>
                    <a:p>
                      <a:r>
                        <a:rPr lang="en-US" sz="1900"/>
                        <a:t>1.10 – Student Legal First Name</a:t>
                      </a:r>
                    </a:p>
                  </a:txBody>
                  <a:tcPr/>
                </a:tc>
                <a:tc>
                  <a:txBody>
                    <a:bodyPr/>
                    <a:lstStyle/>
                    <a:p>
                      <a:r>
                        <a:rPr lang="en-US" sz="1900" dirty="0"/>
                        <a:t>1.24 – Grade Level Code</a:t>
                      </a:r>
                    </a:p>
                  </a:txBody>
                  <a:tcPr/>
                </a:tc>
                <a:extLst>
                  <a:ext uri="{0D108BD9-81ED-4DB2-BD59-A6C34878D82A}">
                    <a16:rowId xmlns:a16="http://schemas.microsoft.com/office/drawing/2014/main" val="2660247155"/>
                  </a:ext>
                </a:extLst>
              </a:tr>
            </a:tbl>
          </a:graphicData>
        </a:graphic>
      </p:graphicFrame>
      <p:sp>
        <p:nvSpPr>
          <p:cNvPr id="8" name="Footer Placeholder 7">
            <a:extLst>
              <a:ext uri="{FF2B5EF4-FFF2-40B4-BE49-F238E27FC236}">
                <a16:creationId xmlns:a16="http://schemas.microsoft.com/office/drawing/2014/main" id="{2412F70F-DA5E-862F-9FCF-FB8680D02EFB}"/>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AFA458FC-C017-5046-EF08-FBE566B9E3BF}"/>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
        <p:nvSpPr>
          <p:cNvPr id="3" name="Rectangle 2">
            <a:extLst>
              <a:ext uri="{FF2B5EF4-FFF2-40B4-BE49-F238E27FC236}">
                <a16:creationId xmlns:a16="http://schemas.microsoft.com/office/drawing/2014/main" id="{61D1D47A-0582-4EDD-8CEB-AC656759E034}"/>
              </a:ext>
            </a:extLst>
          </p:cNvPr>
          <p:cNvSpPr/>
          <p:nvPr/>
        </p:nvSpPr>
        <p:spPr>
          <a:xfrm>
            <a:off x="5964711" y="4312920"/>
            <a:ext cx="4715840" cy="12420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148E10-66BA-A83D-3D8B-4CC5F2124466}"/>
              </a:ext>
            </a:extLst>
          </p:cNvPr>
          <p:cNvSpPr/>
          <p:nvPr/>
        </p:nvSpPr>
        <p:spPr>
          <a:xfrm>
            <a:off x="1248871" y="3070860"/>
            <a:ext cx="4715840" cy="4800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46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12CA-074D-CADA-7606-8E638F54BD2E}"/>
              </a:ext>
            </a:extLst>
          </p:cNvPr>
          <p:cNvSpPr>
            <a:spLocks noGrp="1"/>
          </p:cNvSpPr>
          <p:nvPr>
            <p:ph type="title"/>
          </p:nvPr>
        </p:nvSpPr>
        <p:spPr>
          <a:xfrm>
            <a:off x="362857" y="209372"/>
            <a:ext cx="11480800" cy="1323875"/>
          </a:xfrm>
        </p:spPr>
        <p:txBody>
          <a:bodyPr/>
          <a:lstStyle/>
          <a:p>
            <a:r>
              <a:rPr lang="en-US"/>
              <a:t>How should enrollments be created for NEW students with disabilities?</a:t>
            </a:r>
          </a:p>
        </p:txBody>
      </p:sp>
      <p:sp>
        <p:nvSpPr>
          <p:cNvPr id="8" name="Footer Placeholder 7">
            <a:extLst>
              <a:ext uri="{FF2B5EF4-FFF2-40B4-BE49-F238E27FC236}">
                <a16:creationId xmlns:a16="http://schemas.microsoft.com/office/drawing/2014/main" id="{D07E8A13-5CF9-C65A-28EC-8B23029123C9}"/>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B3658DC9-CF3B-0C01-4B68-9CB5FB6CC94A}"/>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graphicFrame>
        <p:nvGraphicFramePr>
          <p:cNvPr id="6" name="Table 5">
            <a:extLst>
              <a:ext uri="{FF2B5EF4-FFF2-40B4-BE49-F238E27FC236}">
                <a16:creationId xmlns:a16="http://schemas.microsoft.com/office/drawing/2014/main" id="{5608903D-DC4D-C3E0-40B9-80600558ACCE}"/>
              </a:ext>
            </a:extLst>
          </p:cNvPr>
          <p:cNvGraphicFramePr>
            <a:graphicFrameLocks noGrp="1"/>
          </p:cNvGraphicFramePr>
          <p:nvPr>
            <p:extLst>
              <p:ext uri="{D42A27DB-BD31-4B8C-83A1-F6EECF244321}">
                <p14:modId xmlns:p14="http://schemas.microsoft.com/office/powerpoint/2010/main" val="3318890430"/>
              </p:ext>
            </p:extLst>
          </p:nvPr>
        </p:nvGraphicFramePr>
        <p:xfrm>
          <a:off x="758283" y="1397620"/>
          <a:ext cx="10831552" cy="4486964"/>
        </p:xfrm>
        <a:graphic>
          <a:graphicData uri="http://schemas.openxmlformats.org/drawingml/2006/table">
            <a:tbl>
              <a:tblPr firstRow="1" bandRow="1">
                <a:tableStyleId>{5C22544A-7EE6-4342-B048-85BDC9FD1C3A}</a:tableStyleId>
              </a:tblPr>
              <a:tblGrid>
                <a:gridCol w="2267415">
                  <a:extLst>
                    <a:ext uri="{9D8B030D-6E8A-4147-A177-3AD203B41FA5}">
                      <a16:colId xmlns:a16="http://schemas.microsoft.com/office/drawing/2014/main" val="1339496980"/>
                    </a:ext>
                  </a:extLst>
                </a:gridCol>
                <a:gridCol w="1776761">
                  <a:extLst>
                    <a:ext uri="{9D8B030D-6E8A-4147-A177-3AD203B41FA5}">
                      <a16:colId xmlns:a16="http://schemas.microsoft.com/office/drawing/2014/main" val="3476826121"/>
                    </a:ext>
                  </a:extLst>
                </a:gridCol>
                <a:gridCol w="2021298">
                  <a:extLst>
                    <a:ext uri="{9D8B030D-6E8A-4147-A177-3AD203B41FA5}">
                      <a16:colId xmlns:a16="http://schemas.microsoft.com/office/drawing/2014/main" val="2851081632"/>
                    </a:ext>
                  </a:extLst>
                </a:gridCol>
                <a:gridCol w="2166287">
                  <a:extLst>
                    <a:ext uri="{9D8B030D-6E8A-4147-A177-3AD203B41FA5}">
                      <a16:colId xmlns:a16="http://schemas.microsoft.com/office/drawing/2014/main" val="3325189482"/>
                    </a:ext>
                  </a:extLst>
                </a:gridCol>
                <a:gridCol w="2599791">
                  <a:extLst>
                    <a:ext uri="{9D8B030D-6E8A-4147-A177-3AD203B41FA5}">
                      <a16:colId xmlns:a16="http://schemas.microsoft.com/office/drawing/2014/main" val="1404253166"/>
                    </a:ext>
                  </a:extLst>
                </a:gridCol>
              </a:tblGrid>
              <a:tr h="410712">
                <a:tc>
                  <a:txBody>
                    <a:bodyPr/>
                    <a:lstStyle/>
                    <a:p>
                      <a:pPr algn="ctr" fontAlgn="t"/>
                      <a:r>
                        <a:rPr lang="en-US" sz="1200" dirty="0">
                          <a:solidFill>
                            <a:srgbClr val="FFFFFF"/>
                          </a:solidFill>
                          <a:effectLst/>
                        </a:rPr>
                        <a:t>Age</a:t>
                      </a:r>
                    </a:p>
                  </a:txBody>
                  <a:tcPr marL="25008" marR="25008" marT="25008" marB="25008" anchor="ctr"/>
                </a:tc>
                <a:tc>
                  <a:txBody>
                    <a:bodyPr/>
                    <a:lstStyle/>
                    <a:p>
                      <a:pPr algn="ctr" fontAlgn="t"/>
                      <a:r>
                        <a:rPr lang="en-US" sz="1200" dirty="0">
                          <a:solidFill>
                            <a:srgbClr val="FFFFFF"/>
                          </a:solidFill>
                          <a:effectLst/>
                        </a:rPr>
                        <a:t>Enrollment Status</a:t>
                      </a:r>
                    </a:p>
                  </a:txBody>
                  <a:tcPr marL="25008" marR="25008" marT="25008" marB="25008" anchor="ctr"/>
                </a:tc>
                <a:tc>
                  <a:txBody>
                    <a:bodyPr/>
                    <a:lstStyle/>
                    <a:p>
                      <a:pPr algn="ctr" fontAlgn="t"/>
                      <a:r>
                        <a:rPr lang="en-US" sz="1200" dirty="0">
                          <a:solidFill>
                            <a:srgbClr val="FFFFFF"/>
                          </a:solidFill>
                          <a:effectLst/>
                        </a:rPr>
                        <a:t>Enrollment Start Date</a:t>
                      </a:r>
                    </a:p>
                  </a:txBody>
                  <a:tcPr marL="25008" marR="25008" marT="25008" marB="25008" anchor="ctr"/>
                </a:tc>
                <a:tc>
                  <a:txBody>
                    <a:bodyPr/>
                    <a:lstStyle/>
                    <a:p>
                      <a:pPr algn="ctr" fontAlgn="t"/>
                      <a:r>
                        <a:rPr lang="en-US" sz="1200" dirty="0">
                          <a:solidFill>
                            <a:srgbClr val="FFFFFF"/>
                          </a:solidFill>
                          <a:effectLst/>
                        </a:rPr>
                        <a:t>Grade Level</a:t>
                      </a:r>
                    </a:p>
                  </a:txBody>
                  <a:tcPr marL="25008" marR="25008" marT="25008" marB="25008" anchor="ctr"/>
                </a:tc>
                <a:tc>
                  <a:txBody>
                    <a:bodyPr/>
                    <a:lstStyle/>
                    <a:p>
                      <a:pPr algn="ctr" fontAlgn="t"/>
                      <a:r>
                        <a:rPr lang="en-US" sz="1200" dirty="0">
                          <a:solidFill>
                            <a:srgbClr val="FFFFFF"/>
                          </a:solidFill>
                          <a:effectLst/>
                        </a:rPr>
                        <a:t>School of Enrollment</a:t>
                      </a:r>
                    </a:p>
                  </a:txBody>
                  <a:tcPr marL="25008" marR="25008" marT="25008" marB="25008" anchor="ctr"/>
                </a:tc>
                <a:extLst>
                  <a:ext uri="{0D108BD9-81ED-4DB2-BD59-A6C34878D82A}">
                    <a16:rowId xmlns:a16="http://schemas.microsoft.com/office/drawing/2014/main" val="3421971802"/>
                  </a:ext>
                </a:extLst>
              </a:tr>
              <a:tr h="612688">
                <a:tc>
                  <a:txBody>
                    <a:bodyPr/>
                    <a:lstStyle/>
                    <a:p>
                      <a:pPr fontAlgn="t"/>
                      <a:r>
                        <a:rPr lang="en-US" sz="1200" dirty="0">
                          <a:effectLst/>
                        </a:rPr>
                        <a:t>Zero to 35 months</a:t>
                      </a:r>
                    </a:p>
                  </a:txBody>
                  <a:tcPr marL="25008" marR="25008" marT="25008" marB="25008"/>
                </a:tc>
                <a:tc>
                  <a:txBody>
                    <a:bodyPr/>
                    <a:lstStyle/>
                    <a:p>
                      <a:pPr fontAlgn="t"/>
                      <a:r>
                        <a:rPr lang="en-US" sz="1200">
                          <a:effectLst/>
                        </a:rPr>
                        <a:t>50 – Non- ADA Enrollment</a:t>
                      </a:r>
                    </a:p>
                  </a:txBody>
                  <a:tcPr marL="25008" marR="25008" marT="25008" marB="25008"/>
                </a:tc>
                <a:tc>
                  <a:txBody>
                    <a:bodyPr/>
                    <a:lstStyle/>
                    <a:p>
                      <a:pPr fontAlgn="t"/>
                      <a:r>
                        <a:rPr lang="en-US" sz="1200" b="1">
                          <a:effectLst/>
                        </a:rPr>
                        <a:t>Date of parental consen</a:t>
                      </a:r>
                      <a:r>
                        <a:rPr lang="en-US" sz="1200">
                          <a:effectLst/>
                        </a:rPr>
                        <a:t>t for Part C initial evaluation</a:t>
                      </a:r>
                    </a:p>
                  </a:txBody>
                  <a:tcPr marL="25008" marR="25008" marT="25008" marB="25008"/>
                </a:tc>
                <a:tc>
                  <a:txBody>
                    <a:bodyPr/>
                    <a:lstStyle/>
                    <a:p>
                      <a:pPr fontAlgn="t"/>
                      <a:r>
                        <a:rPr lang="en-US" sz="1200">
                          <a:effectLst/>
                        </a:rPr>
                        <a:t>IN - Infant</a:t>
                      </a:r>
                    </a:p>
                  </a:txBody>
                  <a:tcPr marL="25008" marR="25008" marT="25008" marB="25008"/>
                </a:tc>
                <a:tc>
                  <a:txBody>
                    <a:bodyPr/>
                    <a:lstStyle/>
                    <a:p>
                      <a:pPr fontAlgn="t"/>
                      <a:r>
                        <a:rPr lang="en-US" sz="1200" dirty="0">
                          <a:effectLst/>
                        </a:rPr>
                        <a:t>District-level enrollment</a:t>
                      </a:r>
                    </a:p>
                  </a:txBody>
                  <a:tcPr marL="25008" marR="25008" marT="25008" marB="25008"/>
                </a:tc>
                <a:extLst>
                  <a:ext uri="{0D108BD9-81ED-4DB2-BD59-A6C34878D82A}">
                    <a16:rowId xmlns:a16="http://schemas.microsoft.com/office/drawing/2014/main" val="2008968966"/>
                  </a:ext>
                </a:extLst>
              </a:tr>
              <a:tr h="1062827">
                <a:tc>
                  <a:txBody>
                    <a:bodyPr/>
                    <a:lstStyle/>
                    <a:p>
                      <a:pPr fontAlgn="t"/>
                      <a:r>
                        <a:rPr lang="en-US" sz="1200">
                          <a:effectLst/>
                        </a:rPr>
                        <a:t>3 to 5 years, preschool (private schools additionally serving grades TK and above– student served on ISP)</a:t>
                      </a:r>
                    </a:p>
                  </a:txBody>
                  <a:tcPr marL="25008" marR="25008" marT="25008" marB="25008"/>
                </a:tc>
                <a:tc>
                  <a:txBody>
                    <a:bodyPr/>
                    <a:lstStyle/>
                    <a:p>
                      <a:pPr fontAlgn="t"/>
                      <a:r>
                        <a:rPr lang="en-US" sz="1200" dirty="0">
                          <a:effectLst/>
                        </a:rPr>
                        <a:t>50 – Non- ADA Enrollment</a:t>
                      </a:r>
                    </a:p>
                  </a:txBody>
                  <a:tcPr marL="25008" marR="25008" marT="25008" marB="25008"/>
                </a:tc>
                <a:tc>
                  <a:txBody>
                    <a:bodyPr/>
                    <a:lstStyle/>
                    <a:p>
                      <a:pPr fontAlgn="t"/>
                      <a:r>
                        <a:rPr lang="en-US" sz="1200" b="1">
                          <a:effectLst/>
                        </a:rPr>
                        <a:t>Student’s third birthday or Date of parental consent for evaluation, whichever comes later</a:t>
                      </a:r>
                      <a:endParaRPr lang="en-US" sz="1200">
                        <a:effectLst/>
                      </a:endParaRPr>
                    </a:p>
                  </a:txBody>
                  <a:tcPr marL="25008" marR="25008" marT="25008" marB="25008"/>
                </a:tc>
                <a:tc>
                  <a:txBody>
                    <a:bodyPr/>
                    <a:lstStyle/>
                    <a:p>
                      <a:pPr fontAlgn="t"/>
                      <a:r>
                        <a:rPr lang="en-US" sz="1200">
                          <a:effectLst/>
                        </a:rPr>
                        <a:t>PS - Preschool</a:t>
                      </a:r>
                    </a:p>
                  </a:txBody>
                  <a:tcPr marL="25008" marR="25008" marT="25008" marB="25008"/>
                </a:tc>
                <a:tc>
                  <a:txBody>
                    <a:bodyPr/>
                    <a:lstStyle/>
                    <a:p>
                      <a:pPr fontAlgn="t"/>
                      <a:r>
                        <a:rPr lang="en-US" sz="1200" dirty="0">
                          <a:effectLst/>
                        </a:rPr>
                        <a:t>School 0000002 – Private School Group</a:t>
                      </a:r>
                    </a:p>
                  </a:txBody>
                  <a:tcPr marL="25008" marR="25008" marT="25008" marB="25008"/>
                </a:tc>
                <a:extLst>
                  <a:ext uri="{0D108BD9-81ED-4DB2-BD59-A6C34878D82A}">
                    <a16:rowId xmlns:a16="http://schemas.microsoft.com/office/drawing/2014/main" val="1112600570"/>
                  </a:ext>
                </a:extLst>
              </a:tr>
              <a:tr h="1175361">
                <a:tc>
                  <a:txBody>
                    <a:bodyPr/>
                    <a:lstStyle/>
                    <a:p>
                      <a:pPr fontAlgn="t"/>
                      <a:r>
                        <a:rPr lang="en-US" sz="1200">
                          <a:effectLst/>
                        </a:rPr>
                        <a:t>3 to 5 years, preschool (public, served on IEP)</a:t>
                      </a:r>
                    </a:p>
                  </a:txBody>
                  <a:tcPr marL="25008" marR="25008" marT="25008" marB="25008"/>
                </a:tc>
                <a:tc>
                  <a:txBody>
                    <a:bodyPr/>
                    <a:lstStyle/>
                    <a:p>
                      <a:pPr fontAlgn="t"/>
                      <a:r>
                        <a:rPr lang="en-US" sz="1200">
                          <a:effectLst/>
                        </a:rPr>
                        <a:t>10 - Primary</a:t>
                      </a:r>
                    </a:p>
                  </a:txBody>
                  <a:tcPr marL="25008" marR="25008" marT="25008" marB="25008"/>
                </a:tc>
                <a:tc>
                  <a:txBody>
                    <a:bodyPr/>
                    <a:lstStyle/>
                    <a:p>
                      <a:pPr fontAlgn="t"/>
                      <a:r>
                        <a:rPr lang="en-US" sz="1200">
                          <a:effectLst/>
                        </a:rPr>
                        <a:t>Student’s third birthday or date of parental consent for evaluation, whichever comes later</a:t>
                      </a:r>
                    </a:p>
                  </a:txBody>
                  <a:tcPr marL="25008" marR="25008" marT="25008" marB="25008"/>
                </a:tc>
                <a:tc>
                  <a:txBody>
                    <a:bodyPr/>
                    <a:lstStyle/>
                    <a:p>
                      <a:pPr fontAlgn="t"/>
                      <a:r>
                        <a:rPr lang="en-US" sz="1200">
                          <a:effectLst/>
                        </a:rPr>
                        <a:t>PS - Preschool</a:t>
                      </a:r>
                    </a:p>
                  </a:txBody>
                  <a:tcPr marL="25008" marR="25008" marT="25008" marB="25008"/>
                </a:tc>
                <a:tc>
                  <a:txBody>
                    <a:bodyPr/>
                    <a:lstStyle/>
                    <a:p>
                      <a:pPr fontAlgn="t"/>
                      <a:r>
                        <a:rPr lang="en-US" sz="1200" dirty="0">
                          <a:effectLst/>
                        </a:rPr>
                        <a:t>Private preschool or no specific preschool CDS Code - District-level enrollment</a:t>
                      </a:r>
                    </a:p>
                    <a:p>
                      <a:pPr fontAlgn="t"/>
                      <a:r>
                        <a:rPr lang="en-US" sz="1200" dirty="0">
                          <a:effectLst/>
                        </a:rPr>
                        <a:t>Preschool with specific CDS code – Enroll at preschool</a:t>
                      </a:r>
                      <a:br>
                        <a:rPr lang="en-US" sz="1200" dirty="0">
                          <a:effectLst/>
                        </a:rPr>
                      </a:br>
                      <a:endParaRPr lang="en-US" sz="1200" dirty="0">
                        <a:effectLst/>
                      </a:endParaRPr>
                    </a:p>
                  </a:txBody>
                  <a:tcPr marL="25008" marR="25008" marT="25008" marB="25008"/>
                </a:tc>
                <a:extLst>
                  <a:ext uri="{0D108BD9-81ED-4DB2-BD59-A6C34878D82A}">
                    <a16:rowId xmlns:a16="http://schemas.microsoft.com/office/drawing/2014/main" val="621422535"/>
                  </a:ext>
                </a:extLst>
              </a:tr>
              <a:tr h="612688">
                <a:tc>
                  <a:txBody>
                    <a:bodyPr/>
                    <a:lstStyle/>
                    <a:p>
                      <a:pPr fontAlgn="t"/>
                      <a:r>
                        <a:rPr lang="en-US" sz="1200">
                          <a:effectLst/>
                        </a:rPr>
                        <a:t>5-21, Transitional Kindergarten through 12 (public)</a:t>
                      </a:r>
                    </a:p>
                  </a:txBody>
                  <a:tcPr marL="25008" marR="25008" marT="25008" marB="25008"/>
                </a:tc>
                <a:tc>
                  <a:txBody>
                    <a:bodyPr/>
                    <a:lstStyle/>
                    <a:p>
                      <a:pPr fontAlgn="t"/>
                      <a:r>
                        <a:rPr lang="en-US" sz="1200">
                          <a:effectLst/>
                        </a:rPr>
                        <a:t>10 - Primary</a:t>
                      </a:r>
                    </a:p>
                  </a:txBody>
                  <a:tcPr marL="25008" marR="25008" marT="25008" marB="25008"/>
                </a:tc>
                <a:tc>
                  <a:txBody>
                    <a:bodyPr/>
                    <a:lstStyle/>
                    <a:p>
                      <a:pPr fontAlgn="t"/>
                      <a:r>
                        <a:rPr lang="en-US" sz="1200" b="1">
                          <a:effectLst/>
                        </a:rPr>
                        <a:t>First day of enrollment</a:t>
                      </a:r>
                      <a:endParaRPr lang="en-US" sz="1200">
                        <a:effectLst/>
                      </a:endParaRPr>
                    </a:p>
                  </a:txBody>
                  <a:tcPr marL="25008" marR="25008" marT="25008" marB="25008"/>
                </a:tc>
                <a:tc>
                  <a:txBody>
                    <a:bodyPr/>
                    <a:lstStyle/>
                    <a:p>
                      <a:pPr fontAlgn="t"/>
                      <a:r>
                        <a:rPr lang="en-US" sz="1200">
                          <a:effectLst/>
                        </a:rPr>
                        <a:t>TK-12 – Transitional Kindergarten through 12</a:t>
                      </a:r>
                    </a:p>
                  </a:txBody>
                  <a:tcPr marL="25008" marR="25008" marT="25008" marB="25008"/>
                </a:tc>
                <a:tc>
                  <a:txBody>
                    <a:bodyPr/>
                    <a:lstStyle/>
                    <a:p>
                      <a:pPr fontAlgn="t"/>
                      <a:r>
                        <a:rPr lang="en-US" sz="1200" dirty="0">
                          <a:effectLst/>
                        </a:rPr>
                        <a:t>School of enrollment</a:t>
                      </a:r>
                    </a:p>
                  </a:txBody>
                  <a:tcPr marL="25008" marR="25008" marT="25008" marB="25008"/>
                </a:tc>
                <a:extLst>
                  <a:ext uri="{0D108BD9-81ED-4DB2-BD59-A6C34878D82A}">
                    <a16:rowId xmlns:a16="http://schemas.microsoft.com/office/drawing/2014/main" val="3460173385"/>
                  </a:ext>
                </a:extLst>
              </a:tr>
              <a:tr h="612688">
                <a:tc>
                  <a:txBody>
                    <a:bodyPr/>
                    <a:lstStyle/>
                    <a:p>
                      <a:pPr fontAlgn="t"/>
                      <a:r>
                        <a:rPr lang="en-US" sz="1200">
                          <a:effectLst/>
                        </a:rPr>
                        <a:t>5-21, Transitional Kindergarten through 12 (private)</a:t>
                      </a:r>
                    </a:p>
                  </a:txBody>
                  <a:tcPr marL="25008" marR="25008" marT="25008" marB="25008"/>
                </a:tc>
                <a:tc>
                  <a:txBody>
                    <a:bodyPr/>
                    <a:lstStyle/>
                    <a:p>
                      <a:pPr fontAlgn="t"/>
                      <a:r>
                        <a:rPr lang="en-US" sz="1200">
                          <a:effectLst/>
                        </a:rPr>
                        <a:t>50 – Non- ADA Enrollment</a:t>
                      </a:r>
                    </a:p>
                  </a:txBody>
                  <a:tcPr marL="25008" marR="25008" marT="25008" marB="25008"/>
                </a:tc>
                <a:tc>
                  <a:txBody>
                    <a:bodyPr/>
                    <a:lstStyle/>
                    <a:p>
                      <a:pPr fontAlgn="t"/>
                      <a:r>
                        <a:rPr lang="en-US" sz="1200" b="1">
                          <a:effectLst/>
                        </a:rPr>
                        <a:t>Date of parental consent </a:t>
                      </a:r>
                      <a:r>
                        <a:rPr lang="en-US" sz="1200">
                          <a:effectLst/>
                        </a:rPr>
                        <a:t>for Part B initial evaluation</a:t>
                      </a:r>
                    </a:p>
                  </a:txBody>
                  <a:tcPr marL="25008" marR="25008" marT="25008" marB="25008"/>
                </a:tc>
                <a:tc>
                  <a:txBody>
                    <a:bodyPr/>
                    <a:lstStyle/>
                    <a:p>
                      <a:pPr fontAlgn="t"/>
                      <a:r>
                        <a:rPr lang="en-US" sz="1200">
                          <a:effectLst/>
                        </a:rPr>
                        <a:t>TK-12 – Transitional Kindergarten through 12</a:t>
                      </a:r>
                    </a:p>
                  </a:txBody>
                  <a:tcPr marL="25008" marR="25008" marT="25008" marB="25008"/>
                </a:tc>
                <a:tc>
                  <a:txBody>
                    <a:bodyPr/>
                    <a:lstStyle/>
                    <a:p>
                      <a:pPr fontAlgn="t"/>
                      <a:r>
                        <a:rPr lang="en-US" sz="1200" dirty="0">
                          <a:effectLst/>
                        </a:rPr>
                        <a:t>School 0000002 – Private School Group</a:t>
                      </a:r>
                    </a:p>
                  </a:txBody>
                  <a:tcPr marL="25008" marR="25008" marT="25008" marB="25008"/>
                </a:tc>
                <a:extLst>
                  <a:ext uri="{0D108BD9-81ED-4DB2-BD59-A6C34878D82A}">
                    <a16:rowId xmlns:a16="http://schemas.microsoft.com/office/drawing/2014/main" val="64296024"/>
                  </a:ext>
                </a:extLst>
              </a:tr>
            </a:tbl>
          </a:graphicData>
        </a:graphic>
      </p:graphicFrame>
    </p:spTree>
    <p:extLst>
      <p:ext uri="{BB962C8B-B14F-4D97-AF65-F5344CB8AC3E}">
        <p14:creationId xmlns:p14="http://schemas.microsoft.com/office/powerpoint/2010/main" val="3580956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9392-59E6-7E60-F541-954DF519CD4C}"/>
              </a:ext>
            </a:extLst>
          </p:cNvPr>
          <p:cNvSpPr>
            <a:spLocks noGrp="1"/>
          </p:cNvSpPr>
          <p:nvPr>
            <p:ph type="title"/>
          </p:nvPr>
        </p:nvSpPr>
        <p:spPr/>
        <p:txBody>
          <a:bodyPr>
            <a:normAutofit fontScale="90000"/>
          </a:bodyPr>
          <a:lstStyle/>
          <a:p>
            <a:r>
              <a:rPr lang="en-US" dirty="0"/>
              <a:t>Maintaining Enrollments for Newly Evaluated Students</a:t>
            </a:r>
          </a:p>
        </p:txBody>
      </p:sp>
      <p:sp>
        <p:nvSpPr>
          <p:cNvPr id="3" name="Content Placeholder 2">
            <a:extLst>
              <a:ext uri="{FF2B5EF4-FFF2-40B4-BE49-F238E27FC236}">
                <a16:creationId xmlns:a16="http://schemas.microsoft.com/office/drawing/2014/main" id="{71F8B36A-DD0B-0C8A-E519-A6D06FA6E574}"/>
              </a:ext>
            </a:extLst>
          </p:cNvPr>
          <p:cNvSpPr>
            <a:spLocks noGrp="1"/>
          </p:cNvSpPr>
          <p:nvPr>
            <p:ph idx="4294967295"/>
          </p:nvPr>
        </p:nvSpPr>
        <p:spPr>
          <a:xfrm>
            <a:off x="1366464" y="1388212"/>
            <a:ext cx="9594834" cy="4452938"/>
          </a:xfrm>
        </p:spPr>
        <p:txBody>
          <a:bodyPr>
            <a:normAutofit/>
          </a:bodyPr>
          <a:lstStyle/>
          <a:p>
            <a:r>
              <a:rPr lang="en-US" b="1" dirty="0">
                <a:solidFill>
                  <a:schemeClr val="tx1">
                    <a:lumMod val="85000"/>
                    <a:lumOff val="15000"/>
                  </a:schemeClr>
                </a:solidFill>
              </a:rPr>
              <a:t>If after initial evaluation, the student was determined to be eligible and participating</a:t>
            </a:r>
            <a:r>
              <a:rPr lang="en-US" dirty="0">
                <a:solidFill>
                  <a:schemeClr val="tx1">
                    <a:lumMod val="85000"/>
                    <a:lumOff val="15000"/>
                  </a:schemeClr>
                </a:solidFill>
              </a:rPr>
              <a:t>:</a:t>
            </a:r>
          </a:p>
          <a:p>
            <a:pPr lvl="1"/>
            <a:r>
              <a:rPr lang="en-US" sz="1800" dirty="0">
                <a:solidFill>
                  <a:schemeClr val="tx1">
                    <a:lumMod val="85000"/>
                    <a:lumOff val="15000"/>
                  </a:schemeClr>
                </a:solidFill>
              </a:rPr>
              <a:t>Enrollment should be maintained for the duration of the academic year and then exited at the end of the year</a:t>
            </a:r>
          </a:p>
          <a:p>
            <a:r>
              <a:rPr lang="en-US" b="1" dirty="0">
                <a:solidFill>
                  <a:schemeClr val="tx1">
                    <a:lumMod val="85000"/>
                    <a:lumOff val="15000"/>
                  </a:schemeClr>
                </a:solidFill>
              </a:rPr>
              <a:t>If after evaluation, the student was</a:t>
            </a:r>
            <a:r>
              <a:rPr lang="en-US" dirty="0">
                <a:solidFill>
                  <a:schemeClr val="tx1">
                    <a:lumMod val="85000"/>
                    <a:lumOff val="15000"/>
                  </a:schemeClr>
                </a:solidFill>
              </a:rPr>
              <a:t>:</a:t>
            </a:r>
          </a:p>
          <a:p>
            <a:pPr lvl="2"/>
            <a:r>
              <a:rPr lang="en-US" sz="1800" b="1" dirty="0">
                <a:solidFill>
                  <a:schemeClr val="tx1">
                    <a:lumMod val="85000"/>
                    <a:lumOff val="15000"/>
                  </a:schemeClr>
                </a:solidFill>
              </a:rPr>
              <a:t>determined ineligible</a:t>
            </a:r>
            <a:r>
              <a:rPr lang="en-US" sz="1800" dirty="0">
                <a:solidFill>
                  <a:schemeClr val="tx1">
                    <a:lumMod val="85000"/>
                    <a:lumOff val="15000"/>
                  </a:schemeClr>
                </a:solidFill>
              </a:rPr>
              <a:t> or </a:t>
            </a:r>
          </a:p>
          <a:p>
            <a:pPr lvl="2"/>
            <a:r>
              <a:rPr lang="en-US" sz="1800" dirty="0">
                <a:solidFill>
                  <a:schemeClr val="tx1">
                    <a:lumMod val="85000"/>
                    <a:lumOff val="15000"/>
                  </a:schemeClr>
                </a:solidFill>
              </a:rPr>
              <a:t>the </a:t>
            </a:r>
            <a:r>
              <a:rPr lang="en-US" sz="1800" b="1" dirty="0">
                <a:solidFill>
                  <a:schemeClr val="tx1">
                    <a:lumMod val="85000"/>
                    <a:lumOff val="15000"/>
                  </a:schemeClr>
                </a:solidFill>
              </a:rPr>
              <a:t>parent declines </a:t>
            </a:r>
            <a:r>
              <a:rPr lang="en-US" sz="1800" dirty="0">
                <a:solidFill>
                  <a:schemeClr val="tx1">
                    <a:lumMod val="85000"/>
                    <a:lumOff val="15000"/>
                  </a:schemeClr>
                </a:solidFill>
              </a:rPr>
              <a:t>special education and services, or </a:t>
            </a:r>
          </a:p>
          <a:p>
            <a:pPr lvl="2"/>
            <a:r>
              <a:rPr lang="en-US" sz="1800" dirty="0">
                <a:solidFill>
                  <a:schemeClr val="tx1">
                    <a:lumMod val="85000"/>
                    <a:lumOff val="15000"/>
                  </a:schemeClr>
                </a:solidFill>
              </a:rPr>
              <a:t>the student </a:t>
            </a:r>
            <a:r>
              <a:rPr lang="en-US" sz="1800" b="1" dirty="0">
                <a:solidFill>
                  <a:schemeClr val="tx1">
                    <a:lumMod val="85000"/>
                    <a:lumOff val="15000"/>
                  </a:schemeClr>
                </a:solidFill>
              </a:rPr>
              <a:t>will not participate </a:t>
            </a:r>
            <a:r>
              <a:rPr lang="en-US" sz="1800" dirty="0">
                <a:solidFill>
                  <a:schemeClr val="tx1">
                    <a:lumMod val="85000"/>
                    <a:lumOff val="15000"/>
                  </a:schemeClr>
                </a:solidFill>
              </a:rPr>
              <a:t>in special education and services for </a:t>
            </a:r>
            <a:r>
              <a:rPr lang="en-US" sz="1800" b="1" dirty="0">
                <a:solidFill>
                  <a:schemeClr val="tx1">
                    <a:lumMod val="85000"/>
                    <a:lumOff val="15000"/>
                  </a:schemeClr>
                </a:solidFill>
              </a:rPr>
              <a:t>other reasons</a:t>
            </a:r>
            <a:r>
              <a:rPr lang="en-US" sz="1800" dirty="0">
                <a:solidFill>
                  <a:schemeClr val="tx1">
                    <a:lumMod val="85000"/>
                    <a:lumOff val="15000"/>
                  </a:schemeClr>
                </a:solidFill>
              </a:rPr>
              <a:t>, then</a:t>
            </a:r>
          </a:p>
          <a:p>
            <a:pPr lvl="1"/>
            <a:r>
              <a:rPr lang="en-US" sz="1800" dirty="0">
                <a:solidFill>
                  <a:schemeClr val="tx1">
                    <a:lumMod val="85000"/>
                    <a:lumOff val="15000"/>
                  </a:schemeClr>
                </a:solidFill>
              </a:rPr>
              <a:t>the enrollment can be exited with a No-Show (N470) and Exit Date should equal the Enrollment Start Date</a:t>
            </a:r>
          </a:p>
        </p:txBody>
      </p:sp>
      <p:sp>
        <p:nvSpPr>
          <p:cNvPr id="8" name="Footer Placeholder 7">
            <a:extLst>
              <a:ext uri="{FF2B5EF4-FFF2-40B4-BE49-F238E27FC236}">
                <a16:creationId xmlns:a16="http://schemas.microsoft.com/office/drawing/2014/main" id="{8F40F7BC-9593-D528-82E9-0BEA4FC9E373}"/>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F088BEA6-D5F1-8F80-4914-16A53BBBCE98}"/>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3096422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1BBC-5351-F181-7DA5-8BEC2E13AAB1}"/>
              </a:ext>
            </a:extLst>
          </p:cNvPr>
          <p:cNvSpPr>
            <a:spLocks noGrp="1"/>
          </p:cNvSpPr>
          <p:nvPr>
            <p:ph type="title"/>
          </p:nvPr>
        </p:nvSpPr>
        <p:spPr/>
        <p:txBody>
          <a:bodyPr/>
          <a:lstStyle/>
          <a:p>
            <a:r>
              <a:rPr lang="en-US"/>
              <a:t>Exiting Enrollments for SWDs</a:t>
            </a:r>
          </a:p>
        </p:txBody>
      </p:sp>
      <p:graphicFrame>
        <p:nvGraphicFramePr>
          <p:cNvPr id="6" name="Table 5">
            <a:extLst>
              <a:ext uri="{FF2B5EF4-FFF2-40B4-BE49-F238E27FC236}">
                <a16:creationId xmlns:a16="http://schemas.microsoft.com/office/drawing/2014/main" id="{99A77BDF-9DB6-16E9-F573-682815836924}"/>
              </a:ext>
            </a:extLst>
          </p:cNvPr>
          <p:cNvGraphicFramePr>
            <a:graphicFrameLocks noGrp="1"/>
          </p:cNvGraphicFramePr>
          <p:nvPr>
            <p:extLst>
              <p:ext uri="{D42A27DB-BD31-4B8C-83A1-F6EECF244321}">
                <p14:modId xmlns:p14="http://schemas.microsoft.com/office/powerpoint/2010/main" val="1991573067"/>
              </p:ext>
            </p:extLst>
          </p:nvPr>
        </p:nvGraphicFramePr>
        <p:xfrm>
          <a:off x="683942" y="994270"/>
          <a:ext cx="11002538" cy="5240822"/>
        </p:xfrm>
        <a:graphic>
          <a:graphicData uri="http://schemas.openxmlformats.org/drawingml/2006/table">
            <a:tbl>
              <a:tblPr firstRow="1" bandRow="1">
                <a:tableStyleId>{5C22544A-7EE6-4342-B048-85BDC9FD1C3A}</a:tableStyleId>
              </a:tblPr>
              <a:tblGrid>
                <a:gridCol w="2000815">
                  <a:extLst>
                    <a:ext uri="{9D8B030D-6E8A-4147-A177-3AD203B41FA5}">
                      <a16:colId xmlns:a16="http://schemas.microsoft.com/office/drawing/2014/main" val="1070964861"/>
                    </a:ext>
                  </a:extLst>
                </a:gridCol>
                <a:gridCol w="1673456">
                  <a:extLst>
                    <a:ext uri="{9D8B030D-6E8A-4147-A177-3AD203B41FA5}">
                      <a16:colId xmlns:a16="http://schemas.microsoft.com/office/drawing/2014/main" val="2689650020"/>
                    </a:ext>
                  </a:extLst>
                </a:gridCol>
                <a:gridCol w="1735054">
                  <a:extLst>
                    <a:ext uri="{9D8B030D-6E8A-4147-A177-3AD203B41FA5}">
                      <a16:colId xmlns:a16="http://schemas.microsoft.com/office/drawing/2014/main" val="480057923"/>
                    </a:ext>
                  </a:extLst>
                </a:gridCol>
                <a:gridCol w="1986224">
                  <a:extLst>
                    <a:ext uri="{9D8B030D-6E8A-4147-A177-3AD203B41FA5}">
                      <a16:colId xmlns:a16="http://schemas.microsoft.com/office/drawing/2014/main" val="425790456"/>
                    </a:ext>
                  </a:extLst>
                </a:gridCol>
                <a:gridCol w="1678976">
                  <a:extLst>
                    <a:ext uri="{9D8B030D-6E8A-4147-A177-3AD203B41FA5}">
                      <a16:colId xmlns:a16="http://schemas.microsoft.com/office/drawing/2014/main" val="3946818645"/>
                    </a:ext>
                  </a:extLst>
                </a:gridCol>
                <a:gridCol w="1928013">
                  <a:extLst>
                    <a:ext uri="{9D8B030D-6E8A-4147-A177-3AD203B41FA5}">
                      <a16:colId xmlns:a16="http://schemas.microsoft.com/office/drawing/2014/main" val="1765563371"/>
                    </a:ext>
                  </a:extLst>
                </a:gridCol>
              </a:tblGrid>
              <a:tr h="506280">
                <a:tc>
                  <a:txBody>
                    <a:bodyPr/>
                    <a:lstStyle/>
                    <a:p>
                      <a:r>
                        <a:rPr lang="en-US" sz="1300">
                          <a:latin typeface="Arial" panose="020B0604020202020204" pitchFamily="34" charset="0"/>
                          <a:cs typeface="Arial" panose="020B0604020202020204" pitchFamily="34" charset="0"/>
                        </a:rPr>
                        <a:t>Age</a:t>
                      </a:r>
                    </a:p>
                  </a:txBody>
                  <a:tcPr/>
                </a:tc>
                <a:tc>
                  <a:txBody>
                    <a:bodyPr/>
                    <a:lstStyle/>
                    <a:p>
                      <a:r>
                        <a:rPr lang="en-US" sz="1300">
                          <a:latin typeface="Arial" panose="020B0604020202020204" pitchFamily="34" charset="0"/>
                          <a:cs typeface="Arial" panose="020B0604020202020204" pitchFamily="34" charset="0"/>
                        </a:rPr>
                        <a:t>Enrollment Status</a:t>
                      </a:r>
                    </a:p>
                  </a:txBody>
                  <a:tcPr/>
                </a:tc>
                <a:tc>
                  <a:txBody>
                    <a:bodyPr/>
                    <a:lstStyle/>
                    <a:p>
                      <a:r>
                        <a:rPr lang="en-US" sz="1300">
                          <a:latin typeface="Arial" panose="020B0604020202020204" pitchFamily="34" charset="0"/>
                          <a:cs typeface="Arial" panose="020B0604020202020204" pitchFamily="34" charset="0"/>
                        </a:rPr>
                        <a:t>Grade Level</a:t>
                      </a:r>
                    </a:p>
                  </a:txBody>
                  <a:tcPr/>
                </a:tc>
                <a:tc>
                  <a:txBody>
                    <a:bodyPr/>
                    <a:lstStyle/>
                    <a:p>
                      <a:r>
                        <a:rPr lang="en-US" sz="1300">
                          <a:latin typeface="Arial" panose="020B0604020202020204" pitchFamily="34" charset="0"/>
                          <a:cs typeface="Arial" panose="020B0604020202020204" pitchFamily="34" charset="0"/>
                        </a:rPr>
                        <a:t>Eligibility Determination</a:t>
                      </a:r>
                    </a:p>
                  </a:txBody>
                  <a:tcPr/>
                </a:tc>
                <a:tc>
                  <a:txBody>
                    <a:bodyPr/>
                    <a:lstStyle/>
                    <a:p>
                      <a:r>
                        <a:rPr lang="en-US" sz="1300" dirty="0">
                          <a:latin typeface="Arial" panose="020B0604020202020204" pitchFamily="34" charset="0"/>
                          <a:cs typeface="Arial" panose="020B0604020202020204" pitchFamily="34" charset="0"/>
                        </a:rPr>
                        <a:t>Exit Code</a:t>
                      </a:r>
                    </a:p>
                  </a:txBody>
                  <a:tcPr/>
                </a:tc>
                <a:tc>
                  <a:txBody>
                    <a:bodyPr/>
                    <a:lstStyle/>
                    <a:p>
                      <a:r>
                        <a:rPr lang="en-US" sz="1300">
                          <a:latin typeface="Arial" panose="020B0604020202020204" pitchFamily="34" charset="0"/>
                          <a:cs typeface="Arial" panose="020B0604020202020204" pitchFamily="34" charset="0"/>
                        </a:rPr>
                        <a:t>Exit Date</a:t>
                      </a:r>
                    </a:p>
                  </a:txBody>
                  <a:tcPr/>
                </a:tc>
                <a:extLst>
                  <a:ext uri="{0D108BD9-81ED-4DB2-BD59-A6C34878D82A}">
                    <a16:rowId xmlns:a16="http://schemas.microsoft.com/office/drawing/2014/main" val="256971758"/>
                  </a:ext>
                </a:extLst>
              </a:tr>
              <a:tr h="692363">
                <a:tc>
                  <a:txBody>
                    <a:bodyPr/>
                    <a:lstStyle/>
                    <a:p>
                      <a:r>
                        <a:rPr lang="en-US" sz="1200">
                          <a:latin typeface="Arial" panose="020B0604020202020204" pitchFamily="34" charset="0"/>
                          <a:cs typeface="Arial" panose="020B0604020202020204" pitchFamily="34" charset="0"/>
                        </a:rPr>
                        <a:t>Zero to 35 months</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IN - Infant</a:t>
                      </a:r>
                    </a:p>
                  </a:txBody>
                  <a:tcPr/>
                </a:tc>
                <a:tc>
                  <a:txBody>
                    <a:bodyPr/>
                    <a:lstStyle/>
                    <a:p>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2083979929"/>
                  </a:ext>
                </a:extLst>
              </a:tr>
              <a:tr h="897509">
                <a:tc>
                  <a:txBody>
                    <a:bodyPr/>
                    <a:lstStyle/>
                    <a:p>
                      <a:r>
                        <a:rPr lang="en-US" sz="1200" dirty="0">
                          <a:latin typeface="Arial" panose="020B0604020202020204" pitchFamily="34" charset="0"/>
                          <a:cs typeface="Arial" panose="020B0604020202020204" pitchFamily="34" charset="0"/>
                        </a:rPr>
                        <a:t>3 to 5 years, preschool (public)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E450 – Pre-K Exit OR any other appropriate exit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Exited annually at the end of the year</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4140403"/>
                  </a:ext>
                </a:extLst>
              </a:tr>
              <a:tr h="897509">
                <a:tc>
                  <a:txBody>
                    <a:bodyPr/>
                    <a:lstStyle/>
                    <a:p>
                      <a:pPr fontAlgn="t"/>
                      <a:r>
                        <a:rPr lang="en-US" sz="1200" dirty="0">
                          <a:effectLst/>
                        </a:rPr>
                        <a:t>3 to 5 years, preschool (private schools additionally serving grades TK and above– student served on ISP)</a:t>
                      </a:r>
                    </a:p>
                  </a:txBody>
                  <a:tcPr marL="25008" marR="25008" marT="25008" marB="25008"/>
                </a:tc>
                <a:tc>
                  <a:txBody>
                    <a:bodyPr/>
                    <a:lstStyle/>
                    <a:p>
                      <a:pPr fontAlgn="t"/>
                      <a:r>
                        <a:rPr lang="en-US" sz="1200" dirty="0">
                          <a:effectLst/>
                        </a:rPr>
                        <a:t>50 – Non- ADA Enrollment</a:t>
                      </a:r>
                    </a:p>
                  </a:txBody>
                  <a:tcPr marL="25008" marR="25008" marT="25008" marB="25008"/>
                </a:tc>
                <a:tc>
                  <a:txBody>
                    <a:bodyPr/>
                    <a:lstStyle/>
                    <a:p>
                      <a:pPr fontAlgn="t"/>
                      <a:r>
                        <a:rPr lang="en-US" sz="1200" b="1" dirty="0">
                          <a:effectLst/>
                        </a:rPr>
                        <a:t>PS - Preschool</a:t>
                      </a:r>
                    </a:p>
                  </a:txBody>
                  <a:tcPr marL="25008" marR="25008" marT="25008" marB="25008"/>
                </a:tc>
                <a:tc>
                  <a:txBody>
                    <a:bodyPr/>
                    <a:lstStyle/>
                    <a:p>
                      <a:pPr fontAlgn="t"/>
                      <a:r>
                        <a:rPr lang="en-US" sz="1200" dirty="0">
                          <a:effectLst/>
                        </a:rPr>
                        <a:t>Not Eligible</a:t>
                      </a:r>
                    </a:p>
                  </a:txBody>
                  <a:tcPr marL="25008" marR="25008" marT="25008" marB="25008"/>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N470 – No Show</a:t>
                      </a:r>
                    </a:p>
                    <a:p>
                      <a:pPr fontAlgn="t"/>
                      <a:endParaRPr lang="en-US" sz="1200" dirty="0">
                        <a:effectLst/>
                      </a:endParaRPr>
                    </a:p>
                  </a:txBody>
                  <a:tcPr marL="25008" marR="25008" marT="25008" marB="250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Same date as Enrollment Start Date</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80905084"/>
                  </a:ext>
                </a:extLst>
              </a:tr>
              <a:tr h="692363">
                <a:tc>
                  <a:txBody>
                    <a:bodyPr/>
                    <a:lstStyle/>
                    <a:p>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Appropriate exit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Exited annually at the end of the year</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632575"/>
                  </a:ext>
                </a:extLst>
              </a:tr>
              <a:tr h="79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(private)</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3997603598"/>
                  </a:ext>
                </a:extLst>
              </a:tr>
              <a:tr h="692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Not Eligible or Not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N470 – No Show</a:t>
                      </a:r>
                    </a:p>
                  </a:txBody>
                  <a:tcPr/>
                </a:tc>
                <a:tc>
                  <a:txBody>
                    <a:bodyPr/>
                    <a:lstStyle/>
                    <a:p>
                      <a:r>
                        <a:rPr lang="en-US" sz="1200" dirty="0">
                          <a:latin typeface="Arial" panose="020B0604020202020204" pitchFamily="34" charset="0"/>
                          <a:cs typeface="Arial" panose="020B0604020202020204" pitchFamily="34" charset="0"/>
                        </a:rPr>
                        <a:t>Same date as Enrollment Start Date</a:t>
                      </a:r>
                    </a:p>
                  </a:txBody>
                  <a:tcPr/>
                </a:tc>
                <a:extLst>
                  <a:ext uri="{0D108BD9-81ED-4DB2-BD59-A6C34878D82A}">
                    <a16:rowId xmlns:a16="http://schemas.microsoft.com/office/drawing/2014/main" val="4266761468"/>
                  </a:ext>
                </a:extLst>
              </a:tr>
            </a:tbl>
          </a:graphicData>
        </a:graphic>
      </p:graphicFrame>
      <p:sp>
        <p:nvSpPr>
          <p:cNvPr id="7" name="Footer Placeholder 6">
            <a:extLst>
              <a:ext uri="{FF2B5EF4-FFF2-40B4-BE49-F238E27FC236}">
                <a16:creationId xmlns:a16="http://schemas.microsoft.com/office/drawing/2014/main" id="{B2ED58AF-BBD1-1070-EA2D-F0CD39815F84}"/>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F75276AB-F8F4-8D99-2E9D-5709D7798F1A}"/>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234308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1061" y="601731"/>
            <a:ext cx="4978397" cy="587156"/>
          </a:xfrm>
        </p:spPr>
        <p:txBody>
          <a:bodyPr/>
          <a:lstStyle/>
          <a:p>
            <a:r>
              <a:rPr lang="en-US" sz="4400" dirty="0"/>
              <a:t>Target Audience</a:t>
            </a:r>
          </a:p>
        </p:txBody>
      </p:sp>
      <p:sp>
        <p:nvSpPr>
          <p:cNvPr id="9" name="TextBox 8"/>
          <p:cNvSpPr txBox="1">
            <a:spLocks noChangeArrowheads="1"/>
          </p:cNvSpPr>
          <p:nvPr/>
        </p:nvSpPr>
        <p:spPr bwMode="auto">
          <a:xfrm>
            <a:off x="3541632" y="5438280"/>
            <a:ext cx="58657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LEA SIS and SEDS Data Coordinators</a:t>
            </a:r>
          </a:p>
        </p:txBody>
      </p:sp>
      <p:pic>
        <p:nvPicPr>
          <p:cNvPr id="1028" name="Picture 4" descr="Picture of a man and woman slapping hands in agreement.">
            <a:extLst>
              <a:ext uri="{FF2B5EF4-FFF2-40B4-BE49-F238E27FC236}">
                <a16:creationId xmlns:a16="http://schemas.microsoft.com/office/drawing/2014/main" id="{AEE38D74-4C50-4599-A8C5-1E0F811499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676400"/>
            <a:ext cx="630555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FD96DB3-87BF-8FD5-0DCA-146081E4601A}"/>
              </a:ext>
            </a:extLst>
          </p:cNvPr>
          <p:cNvSpPr>
            <a:spLocks noGrp="1"/>
          </p:cNvSpPr>
          <p:nvPr>
            <p:ph type="ftr" sz="quarter" idx="10"/>
          </p:nvPr>
        </p:nvSpPr>
        <p:spPr/>
        <p:txBody>
          <a:bodyPr/>
          <a:lstStyle/>
          <a:p>
            <a:r>
              <a:rPr lang="en-US" noProof="0"/>
              <a:t>EOY 4 Reporting and Certification v1.2 May 9, 2024</a:t>
            </a:r>
          </a:p>
        </p:txBody>
      </p:sp>
      <p:sp>
        <p:nvSpPr>
          <p:cNvPr id="5" name="Slide Number Placeholder 4">
            <a:extLst>
              <a:ext uri="{FF2B5EF4-FFF2-40B4-BE49-F238E27FC236}">
                <a16:creationId xmlns:a16="http://schemas.microsoft.com/office/drawing/2014/main" id="{6C263B7C-9468-6F9E-F84B-0A19BFD62F9A}"/>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332046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D62D-5E8F-1870-71D5-037F4944431D}"/>
              </a:ext>
            </a:extLst>
          </p:cNvPr>
          <p:cNvSpPr>
            <a:spLocks noGrp="1"/>
          </p:cNvSpPr>
          <p:nvPr>
            <p:ph type="title"/>
          </p:nvPr>
        </p:nvSpPr>
        <p:spPr>
          <a:xfrm>
            <a:off x="304800" y="183092"/>
            <a:ext cx="11467200" cy="655039"/>
          </a:xfrm>
        </p:spPr>
        <p:txBody>
          <a:bodyPr anchor="ctr">
            <a:normAutofit/>
          </a:bodyPr>
          <a:lstStyle/>
          <a:p>
            <a:r>
              <a:rPr lang="en-US"/>
              <a:t>Adult-age SWD in a transition program?</a:t>
            </a:r>
          </a:p>
        </p:txBody>
      </p:sp>
      <p:sp>
        <p:nvSpPr>
          <p:cNvPr id="3" name="Content Placeholder 2">
            <a:extLst>
              <a:ext uri="{FF2B5EF4-FFF2-40B4-BE49-F238E27FC236}">
                <a16:creationId xmlns:a16="http://schemas.microsoft.com/office/drawing/2014/main" id="{1571C563-B0A3-1049-6C65-EDE467FF7648}"/>
              </a:ext>
            </a:extLst>
          </p:cNvPr>
          <p:cNvSpPr>
            <a:spLocks noGrp="1"/>
          </p:cNvSpPr>
          <p:nvPr>
            <p:ph idx="4294967295"/>
          </p:nvPr>
        </p:nvSpPr>
        <p:spPr>
          <a:xfrm>
            <a:off x="1022554" y="1029790"/>
            <a:ext cx="10146891" cy="3017309"/>
          </a:xfrm>
        </p:spPr>
        <p:txBody>
          <a:bodyPr>
            <a:noAutofit/>
          </a:bodyPr>
          <a:lstStyle/>
          <a:p>
            <a:r>
              <a:rPr lang="en-US" sz="1200" dirty="0">
                <a:solidFill>
                  <a:schemeClr val="tx1">
                    <a:lumMod val="85000"/>
                    <a:lumOff val="15000"/>
                  </a:schemeClr>
                </a:solidFill>
              </a:rPr>
              <a:t>Students with an active IEP are eligible to receive services until one of the following happens:</a:t>
            </a:r>
          </a:p>
          <a:p>
            <a:pPr lvl="1"/>
            <a:r>
              <a:rPr lang="en-US" sz="1200" dirty="0">
                <a:solidFill>
                  <a:schemeClr val="tx1">
                    <a:lumMod val="85000"/>
                    <a:lumOff val="15000"/>
                  </a:schemeClr>
                </a:solidFill>
              </a:rPr>
              <a:t>The student graduates with a standard high school diploma (E230 – Completer Exit/100 – Standard High School Diploma); OR</a:t>
            </a:r>
          </a:p>
          <a:p>
            <a:pPr lvl="1"/>
            <a:r>
              <a:rPr lang="en-US" sz="1200" dirty="0">
                <a:solidFill>
                  <a:schemeClr val="tx1">
                    <a:lumMod val="85000"/>
                    <a:lumOff val="15000"/>
                  </a:schemeClr>
                </a:solidFill>
              </a:rPr>
              <a:t>The parent/guardian revokes consent for special education and services; OR</a:t>
            </a:r>
          </a:p>
          <a:p>
            <a:pPr lvl="1"/>
            <a:r>
              <a:rPr lang="en-US" sz="1200" dirty="0">
                <a:solidFill>
                  <a:schemeClr val="tx1">
                    <a:lumMod val="85000"/>
                    <a:lumOff val="15000"/>
                  </a:schemeClr>
                </a:solidFill>
              </a:rPr>
              <a:t>The student turns 22 years old</a:t>
            </a:r>
          </a:p>
          <a:p>
            <a:r>
              <a:rPr lang="en-US" sz="1200" dirty="0">
                <a:solidFill>
                  <a:schemeClr val="tx1">
                    <a:lumMod val="85000"/>
                    <a:lumOff val="15000"/>
                  </a:schemeClr>
                </a:solidFill>
              </a:rPr>
              <a:t>If a SWD does not receive a standard high school diploma in their initial cohort year and the student:</a:t>
            </a:r>
          </a:p>
          <a:p>
            <a:pPr lvl="1"/>
            <a:r>
              <a:rPr lang="en-US" sz="1200" dirty="0">
                <a:solidFill>
                  <a:schemeClr val="tx1">
                    <a:lumMod val="85000"/>
                    <a:lumOff val="15000"/>
                  </a:schemeClr>
                </a:solidFill>
              </a:rPr>
              <a:t>Will remain enrolled in pursuit of a high school diploma</a:t>
            </a:r>
          </a:p>
          <a:p>
            <a:pPr lvl="2"/>
            <a:r>
              <a:rPr lang="en-US" sz="1200" dirty="0">
                <a:solidFill>
                  <a:schemeClr val="tx1">
                    <a:lumMod val="85000"/>
                    <a:lumOff val="15000"/>
                  </a:schemeClr>
                </a:solidFill>
              </a:rPr>
              <a:t>Enroll student annually at school of residence</a:t>
            </a:r>
          </a:p>
          <a:p>
            <a:pPr lvl="1"/>
            <a:r>
              <a:rPr lang="en-US" sz="1200" dirty="0">
                <a:solidFill>
                  <a:schemeClr val="tx1">
                    <a:lumMod val="85000"/>
                    <a:lumOff val="15000"/>
                  </a:schemeClr>
                </a:solidFill>
              </a:rPr>
              <a:t>Will remain enrolled solely for transition services and is not in pursuit of a high school diploma – even if student enrolls in an adult program</a:t>
            </a:r>
          </a:p>
          <a:p>
            <a:pPr lvl="2"/>
            <a:r>
              <a:rPr lang="en-US" sz="1200" dirty="0">
                <a:solidFill>
                  <a:schemeClr val="tx1">
                    <a:lumMod val="85000"/>
                    <a:lumOff val="15000"/>
                  </a:schemeClr>
                </a:solidFill>
              </a:rPr>
              <a:t>Enroll student at the district-level in CALPADS (grade level of 12, Primary Enrollment [10])</a:t>
            </a:r>
          </a:p>
        </p:txBody>
      </p:sp>
      <p:sp>
        <p:nvSpPr>
          <p:cNvPr id="7" name="TextBox 6">
            <a:extLst>
              <a:ext uri="{FF2B5EF4-FFF2-40B4-BE49-F238E27FC236}">
                <a16:creationId xmlns:a16="http://schemas.microsoft.com/office/drawing/2014/main" id="{E42E214F-45C5-3874-0670-4A2C4E84AE31}"/>
              </a:ext>
            </a:extLst>
          </p:cNvPr>
          <p:cNvSpPr txBox="1"/>
          <p:nvPr/>
        </p:nvSpPr>
        <p:spPr>
          <a:xfrm>
            <a:off x="689415" y="4238758"/>
            <a:ext cx="9833429" cy="1815882"/>
          </a:xfrm>
          <a:prstGeom prst="rect">
            <a:avLst/>
          </a:prstGeom>
          <a:noFill/>
        </p:spPr>
        <p:txBody>
          <a:bodyPr wrap="square">
            <a:spAutoFit/>
          </a:bodyPr>
          <a:lstStyle/>
          <a:p>
            <a:r>
              <a:rPr lang="en-US" sz="1400" dirty="0">
                <a:solidFill>
                  <a:schemeClr val="tx1">
                    <a:lumMod val="85000"/>
                    <a:lumOff val="15000"/>
                  </a:schemeClr>
                </a:solidFill>
              </a:rPr>
              <a:t>Field 1.34 – Adult Age Student with Disabilities in Transition Status is captured in the Student Enrollment (SENR) File which comes from the SIS</a:t>
            </a:r>
          </a:p>
          <a:p>
            <a:pPr lvl="1"/>
            <a:r>
              <a:rPr lang="en-US" sz="1400" dirty="0">
                <a:solidFill>
                  <a:schemeClr val="tx1">
                    <a:lumMod val="85000"/>
                    <a:lumOff val="15000"/>
                  </a:schemeClr>
                </a:solidFill>
              </a:rPr>
              <a:t>Required to be populated if:</a:t>
            </a:r>
          </a:p>
          <a:p>
            <a:pPr lvl="2"/>
            <a:r>
              <a:rPr lang="en-US" sz="1400" dirty="0">
                <a:solidFill>
                  <a:schemeClr val="tx1">
                    <a:lumMod val="85000"/>
                    <a:lumOff val="15000"/>
                  </a:schemeClr>
                </a:solidFill>
              </a:rPr>
              <a:t>Student age &gt;= 17; AND</a:t>
            </a:r>
          </a:p>
          <a:p>
            <a:pPr lvl="2"/>
            <a:r>
              <a:rPr lang="en-US" sz="1400" dirty="0">
                <a:solidFill>
                  <a:schemeClr val="tx1">
                    <a:lumMod val="85000"/>
                    <a:lumOff val="15000"/>
                  </a:schemeClr>
                </a:solidFill>
              </a:rPr>
              <a:t>Grade level = 12; AND</a:t>
            </a:r>
          </a:p>
          <a:p>
            <a:pPr lvl="2"/>
            <a:r>
              <a:rPr lang="en-US" sz="1400" dirty="0">
                <a:solidFill>
                  <a:schemeClr val="tx1">
                    <a:lumMod val="85000"/>
                    <a:lumOff val="15000"/>
                  </a:schemeClr>
                </a:solidFill>
              </a:rPr>
              <a:t>Special Education Status = 1 – Eligible and Participating AND</a:t>
            </a:r>
          </a:p>
          <a:p>
            <a:pPr lvl="2"/>
            <a:r>
              <a:rPr lang="en-US" sz="1400" dirty="0">
                <a:solidFill>
                  <a:schemeClr val="tx1">
                    <a:lumMod val="85000"/>
                    <a:lumOff val="15000"/>
                  </a:schemeClr>
                </a:solidFill>
              </a:rPr>
              <a:t>Special Education Plan Type = 100 – Individualized Education Program</a:t>
            </a:r>
          </a:p>
        </p:txBody>
      </p:sp>
      <p:sp>
        <p:nvSpPr>
          <p:cNvPr id="8" name="Footer Placeholder 7">
            <a:extLst>
              <a:ext uri="{FF2B5EF4-FFF2-40B4-BE49-F238E27FC236}">
                <a16:creationId xmlns:a16="http://schemas.microsoft.com/office/drawing/2014/main" id="{8428EE14-CEE1-10DF-7696-83DCC685F76B}"/>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4F49B507-9D86-F704-5665-D2DEE0779D43}"/>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3863767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rgbClr val="555FAD"/>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rgbClr val="002060"/>
                </a:solidFill>
              </a:rPr>
              <a:t>Key PSTS information</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2926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C5612EC-6DB0-46BF-A3D5-B1AF88121954}"/>
              </a:ext>
            </a:extLst>
          </p:cNvPr>
          <p:cNvSpPr txBox="1">
            <a:spLocks/>
          </p:cNvSpPr>
          <p:nvPr/>
        </p:nvSpPr>
        <p:spPr>
          <a:xfrm>
            <a:off x="743858" y="2289803"/>
            <a:ext cx="6674495" cy="3957321"/>
          </a:xfrm>
          <a:prstGeom prst="rect">
            <a:avLst/>
          </a:prstGeom>
          <a:noFill/>
          <a:ln>
            <a:noFill/>
          </a:ln>
        </p:spPr>
        <p:txBody>
          <a:bodyPr spcFirstLastPara="1" wrap="square" lIns="45713" tIns="45713" rIns="45713" bIns="45713" anchor="t" anchorCtr="0">
            <a:normAutofit/>
          </a:bodyPr>
          <a:lstStyle>
            <a:defPPr marR="0" lvl="0" algn="l" rtl="0">
              <a:lnSpc>
                <a:spcPct val="100000"/>
              </a:lnSpc>
              <a:spcBef>
                <a:spcPts val="0"/>
              </a:spcBef>
              <a:spcAft>
                <a:spcPts val="0"/>
              </a:spcAft>
            </a:defPPr>
            <a:lvl1pPr marL="1219170" marR="0" lvl="0" indent="-914378"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2438340" marR="0" lvl="1"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2pPr>
            <a:lvl3pPr marL="3657508" marR="0" lvl="2"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3pPr>
            <a:lvl4pPr marL="4876678" marR="0" lvl="3"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4pPr>
            <a:lvl5pPr marL="6095848" marR="0" lvl="4"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5pPr>
            <a:lvl6pPr marL="7315018" marR="0" lvl="5"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6pPr>
            <a:lvl7pPr marL="8534186" marR="0" lvl="6"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7pPr>
            <a:lvl8pPr marL="9753356" marR="0" lvl="7"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8pPr>
            <a:lvl9pPr marL="10972526" marR="0" lvl="8" indent="-846646" algn="l" rtl="0">
              <a:lnSpc>
                <a:spcPct val="115000"/>
              </a:lnSpc>
              <a:spcBef>
                <a:spcPts val="0"/>
              </a:spcBef>
              <a:spcAft>
                <a:spcPts val="0"/>
              </a:spcAft>
              <a:buClr>
                <a:schemeClr val="dk2"/>
              </a:buClr>
              <a:buSzPts val="1400"/>
              <a:buFont typeface="Arial"/>
              <a:buChar char="■"/>
              <a:defRPr sz="3734" b="0" i="0" u="none" strike="noStrike" cap="none">
                <a:solidFill>
                  <a:schemeClr val="dk2"/>
                </a:solidFill>
                <a:latin typeface="Arial"/>
                <a:ea typeface="Arial"/>
                <a:cs typeface="Arial"/>
                <a:sym typeface="Arial"/>
              </a:defRPr>
            </a:lvl9pPr>
          </a:lstStyle>
          <a:p>
            <a:pPr marL="285764" indent="-285764" defTabSz="457223">
              <a:lnSpc>
                <a:spcPct val="150000"/>
              </a:lnSpc>
              <a:spcBef>
                <a:spcPts val="300"/>
              </a:spcBef>
              <a:spcAft>
                <a:spcPts val="300"/>
              </a:spcAft>
              <a:buClrTx/>
              <a:buSzTx/>
              <a:defRPr/>
            </a:pPr>
            <a:r>
              <a:rPr lang="en-US" sz="1600" kern="17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LEAs should only submit Postsecondary Status (PSTS) records for students with disabilities with Education Plan Type 100 (IEP) who exited secondary education in the prior year, with the exception of a few circumstances. </a:t>
            </a:r>
          </a:p>
          <a:p>
            <a:pPr marL="285764" indent="-285764" defTabSz="457223">
              <a:lnSpc>
                <a:spcPct val="150000"/>
              </a:lnSpc>
              <a:spcBef>
                <a:spcPts val="300"/>
              </a:spcBef>
              <a:spcAft>
                <a:spcPts val="300"/>
              </a:spcAft>
              <a:buClrTx/>
              <a:buSzTx/>
              <a:defRPr/>
            </a:pPr>
            <a:r>
              <a:rPr lang="en-US" sz="1600" kern="17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Do not report those students who:</a:t>
            </a:r>
          </a:p>
          <a:p>
            <a:pPr marL="1098585" lvl="1" indent="-285764" defTabSz="457223">
              <a:lnSpc>
                <a:spcPct val="150000"/>
              </a:lnSpc>
              <a:spcBef>
                <a:spcPts val="300"/>
              </a:spcBef>
              <a:spcAft>
                <a:spcPts val="300"/>
              </a:spcAft>
              <a:buClrTx/>
              <a:buSzTx/>
              <a:defRPr/>
            </a:pPr>
            <a:r>
              <a:rPr lang="en-US" sz="1600" kern="17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returned to regular education</a:t>
            </a:r>
          </a:p>
          <a:p>
            <a:pPr marL="1098585" lvl="1" indent="-285764" defTabSz="457223">
              <a:lnSpc>
                <a:spcPct val="150000"/>
              </a:lnSpc>
              <a:spcBef>
                <a:spcPts val="300"/>
              </a:spcBef>
              <a:spcAft>
                <a:spcPts val="300"/>
              </a:spcAft>
              <a:buClrTx/>
              <a:buSzTx/>
              <a:defRPr/>
            </a:pPr>
            <a:r>
              <a:rPr lang="en-US" sz="1600" kern="17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transferred to another program, or </a:t>
            </a:r>
          </a:p>
          <a:p>
            <a:pPr marL="1098585" lvl="1" indent="-285764" defTabSz="457223">
              <a:lnSpc>
                <a:spcPct val="150000"/>
              </a:lnSpc>
              <a:spcBef>
                <a:spcPts val="300"/>
              </a:spcBef>
              <a:spcAft>
                <a:spcPts val="300"/>
              </a:spcAft>
              <a:buClrTx/>
              <a:buSzTx/>
              <a:defRPr/>
            </a:pPr>
            <a:r>
              <a:rPr lang="en-US" sz="1600" kern="17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are deceased </a:t>
            </a:r>
          </a:p>
          <a:p>
            <a:pPr marL="0" indent="0" defTabSz="457223">
              <a:lnSpc>
                <a:spcPct val="100000"/>
              </a:lnSpc>
              <a:spcAft>
                <a:spcPts val="1200"/>
              </a:spcAft>
              <a:buNone/>
            </a:pPr>
            <a:endParaRPr lang="en-US" sz="2000"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84E32E04-14B4-4A52-ABCF-46AE73ED37C6}"/>
              </a:ext>
            </a:extLst>
          </p:cNvPr>
          <p:cNvSpPr>
            <a:spLocks noGrp="1"/>
          </p:cNvSpPr>
          <p:nvPr>
            <p:ph type="title"/>
          </p:nvPr>
        </p:nvSpPr>
        <p:spPr/>
        <p:txBody>
          <a:bodyPr anchor="ctr">
            <a:normAutofit fontScale="90000"/>
          </a:bodyPr>
          <a:lstStyle/>
          <a:p>
            <a:r>
              <a:rPr lang="en-US" kern="1700" spc="115">
                <a:ea typeface="+mn-ea"/>
                <a:cs typeface="+mn-cs"/>
              </a:rPr>
              <a:t>Postsecondary Status</a:t>
            </a:r>
          </a:p>
        </p:txBody>
      </p:sp>
      <p:pic>
        <p:nvPicPr>
          <p:cNvPr id="10" name="Picture 9" descr="A person working on a project&#10;&#10;Description automatically generated with low confidence">
            <a:extLst>
              <a:ext uri="{FF2B5EF4-FFF2-40B4-BE49-F238E27FC236}">
                <a16:creationId xmlns:a16="http://schemas.microsoft.com/office/drawing/2014/main" id="{8CE45DDD-3D32-48AD-9472-38EE71277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118" y="1727631"/>
            <a:ext cx="2941721" cy="1961147"/>
          </a:xfrm>
          <a:prstGeom prst="rect">
            <a:avLst/>
          </a:prstGeom>
        </p:spPr>
      </p:pic>
      <p:pic>
        <p:nvPicPr>
          <p:cNvPr id="14" name="Picture 13">
            <a:extLst>
              <a:ext uri="{FF2B5EF4-FFF2-40B4-BE49-F238E27FC236}">
                <a16:creationId xmlns:a16="http://schemas.microsoft.com/office/drawing/2014/main" id="{78A239F8-336B-477D-85AC-D5932A4EB6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1117" y="3818505"/>
            <a:ext cx="2941721" cy="1961147"/>
          </a:xfrm>
          <a:prstGeom prst="rect">
            <a:avLst/>
          </a:prstGeom>
        </p:spPr>
      </p:pic>
      <p:sp>
        <p:nvSpPr>
          <p:cNvPr id="5" name="TextBox 4">
            <a:extLst>
              <a:ext uri="{FF2B5EF4-FFF2-40B4-BE49-F238E27FC236}">
                <a16:creationId xmlns:a16="http://schemas.microsoft.com/office/drawing/2014/main" id="{CDF74122-24B6-9317-5B18-BED8DB12C7EA}"/>
              </a:ext>
            </a:extLst>
          </p:cNvPr>
          <p:cNvSpPr txBox="1"/>
          <p:nvPr/>
        </p:nvSpPr>
        <p:spPr>
          <a:xfrm>
            <a:off x="686746" y="1217338"/>
            <a:ext cx="7068274" cy="830997"/>
          </a:xfrm>
          <a:prstGeom prst="rect">
            <a:avLst/>
          </a:prstGeom>
          <a:noFill/>
        </p:spPr>
        <p:txBody>
          <a:bodyPr wrap="square">
            <a:spAutoFit/>
          </a:bodyPr>
          <a:lstStyle/>
          <a:p>
            <a:r>
              <a:rPr lang="en-US" sz="1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Postsecondary Status (PSTS) file is used by LEAs to submit postsecondary outcome data to CALPADS for students who have exited secondary education in the prior school year.</a:t>
            </a:r>
          </a:p>
        </p:txBody>
      </p:sp>
      <p:sp>
        <p:nvSpPr>
          <p:cNvPr id="6" name="Footer Placeholder 5">
            <a:extLst>
              <a:ext uri="{FF2B5EF4-FFF2-40B4-BE49-F238E27FC236}">
                <a16:creationId xmlns:a16="http://schemas.microsoft.com/office/drawing/2014/main" id="{E6245255-9833-1BBD-C790-5100C13CC215}"/>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5A342829-FADD-FB3C-2649-BE6AAEB4C0E7}"/>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207927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55DCEFB-EC35-2C70-E5BB-155EA7AD8537}"/>
              </a:ext>
            </a:extLst>
          </p:cNvPr>
          <p:cNvSpPr/>
          <p:nvPr/>
        </p:nvSpPr>
        <p:spPr>
          <a:xfrm>
            <a:off x="563618" y="4281055"/>
            <a:ext cx="2712981" cy="1482435"/>
          </a:xfrm>
          <a:prstGeom prst="roundRect">
            <a:avLst>
              <a:gd name="adj" fmla="val 9161"/>
            </a:avLst>
          </a:prstGeom>
          <a:solidFill>
            <a:srgbClr val="F8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en-US" sz="1400" dirty="0">
                <a:solidFill>
                  <a:prstClr val="black">
                    <a:lumMod val="75000"/>
                    <a:lumOff val="25000"/>
                  </a:prstClr>
                </a:solidFill>
                <a:latin typeface="Tahoma"/>
              </a:rPr>
              <a:t>Resources:</a:t>
            </a:r>
          </a:p>
          <a:p>
            <a:pPr defTabSz="914446"/>
            <a:endParaRPr lang="en-US" sz="1400" dirty="0">
              <a:solidFill>
                <a:prstClr val="black">
                  <a:lumMod val="75000"/>
                  <a:lumOff val="25000"/>
                </a:prstClr>
              </a:solidFill>
              <a:latin typeface="Tahoma"/>
            </a:endParaRPr>
          </a:p>
          <a:p>
            <a:pPr defTabSz="914446"/>
            <a:r>
              <a:rPr lang="en-US" sz="1200" dirty="0">
                <a:solidFill>
                  <a:prstClr val="black">
                    <a:lumMod val="75000"/>
                    <a:lumOff val="25000"/>
                  </a:prstClr>
                </a:solidFill>
                <a:latin typeface="Tahoma"/>
                <a:hlinkClick r:id="rId3"/>
              </a:rPr>
              <a:t>User Manual PSTS Page</a:t>
            </a:r>
            <a:endParaRPr lang="en-US" sz="1200" dirty="0">
              <a:solidFill>
                <a:prstClr val="black">
                  <a:lumMod val="75000"/>
                  <a:lumOff val="25000"/>
                </a:prstClr>
              </a:solidFill>
              <a:latin typeface="Tahoma"/>
            </a:endParaRPr>
          </a:p>
          <a:p>
            <a:pPr defTabSz="914446"/>
            <a:r>
              <a:rPr lang="en-US" sz="1200" dirty="0">
                <a:solidFill>
                  <a:prstClr val="black">
                    <a:lumMod val="75000"/>
                    <a:lumOff val="25000"/>
                  </a:prstClr>
                </a:solidFill>
                <a:latin typeface="Tahoma"/>
                <a:hlinkClick r:id="rId4"/>
              </a:rPr>
              <a:t>PSTS Survey Template Guide</a:t>
            </a:r>
            <a:endParaRPr lang="en-US" sz="1200" dirty="0">
              <a:solidFill>
                <a:prstClr val="black">
                  <a:lumMod val="75000"/>
                  <a:lumOff val="25000"/>
                </a:prstClr>
              </a:solidFill>
              <a:latin typeface="Tahoma"/>
            </a:endParaRPr>
          </a:p>
          <a:p>
            <a:pPr defTabSz="914446"/>
            <a:r>
              <a:rPr lang="en-US" sz="1200" dirty="0">
                <a:solidFill>
                  <a:prstClr val="black">
                    <a:lumMod val="75000"/>
                    <a:lumOff val="25000"/>
                  </a:prstClr>
                </a:solidFill>
                <a:latin typeface="Tahoma"/>
                <a:hlinkClick r:id="rId5"/>
              </a:rPr>
              <a:t>PSTS for SPED Survey Template</a:t>
            </a:r>
            <a:endParaRPr lang="en-US" sz="1200" dirty="0">
              <a:solidFill>
                <a:prstClr val="black">
                  <a:lumMod val="75000"/>
                  <a:lumOff val="25000"/>
                </a:prstClr>
              </a:solidFill>
              <a:latin typeface="Tahoma"/>
            </a:endParaRPr>
          </a:p>
          <a:p>
            <a:pPr algn="ctr" defTabSz="914446"/>
            <a:endParaRPr lang="en-US" sz="1400" dirty="0">
              <a:solidFill>
                <a:prstClr val="black">
                  <a:lumMod val="75000"/>
                  <a:lumOff val="25000"/>
                </a:prstClr>
              </a:solidFill>
              <a:latin typeface="Tahoma"/>
            </a:endParaRPr>
          </a:p>
        </p:txBody>
      </p:sp>
      <p:sp>
        <p:nvSpPr>
          <p:cNvPr id="2" name="Title 1">
            <a:extLst>
              <a:ext uri="{FF2B5EF4-FFF2-40B4-BE49-F238E27FC236}">
                <a16:creationId xmlns:a16="http://schemas.microsoft.com/office/drawing/2014/main" id="{1F657157-3CD8-4A1E-800E-4D6494D2DE8A}"/>
              </a:ext>
            </a:extLst>
          </p:cNvPr>
          <p:cNvSpPr>
            <a:spLocks noGrp="1"/>
          </p:cNvSpPr>
          <p:nvPr>
            <p:ph type="title" idx="4294967295"/>
          </p:nvPr>
        </p:nvSpPr>
        <p:spPr>
          <a:xfrm>
            <a:off x="314793" y="165139"/>
            <a:ext cx="10837863" cy="762000"/>
          </a:xfrm>
        </p:spPr>
        <p:txBody>
          <a:bodyPr anchor="ctr"/>
          <a:lstStyle/>
          <a:p>
            <a:r>
              <a:rPr lang="en-US" sz="3000" dirty="0"/>
              <a:t>Which students require Postsecondary status in EOY 4?</a:t>
            </a:r>
          </a:p>
        </p:txBody>
      </p:sp>
      <p:sp>
        <p:nvSpPr>
          <p:cNvPr id="6" name="TextBox 5">
            <a:extLst>
              <a:ext uri="{FF2B5EF4-FFF2-40B4-BE49-F238E27FC236}">
                <a16:creationId xmlns:a16="http://schemas.microsoft.com/office/drawing/2014/main" id="{53B7857B-976A-1408-2C0C-F8C767E58A3C}"/>
              </a:ext>
            </a:extLst>
          </p:cNvPr>
          <p:cNvSpPr txBox="1"/>
          <p:nvPr/>
        </p:nvSpPr>
        <p:spPr>
          <a:xfrm>
            <a:off x="3547278" y="1002728"/>
            <a:ext cx="8292581" cy="4985980"/>
          </a:xfrm>
          <a:prstGeom prst="rect">
            <a:avLst/>
          </a:prstGeom>
          <a:noFill/>
        </p:spPr>
        <p:txBody>
          <a:bodyPr wrap="square" lIns="60960" tIns="30480" rIns="60960" bIns="30480" anchor="t">
            <a:spAutoFit/>
          </a:bodyPr>
          <a:lstStyle/>
          <a:p>
            <a:pPr defTabSz="914446"/>
            <a:r>
              <a:rPr lang="en-US" sz="1600" dirty="0">
                <a:solidFill>
                  <a:schemeClr val="tx1">
                    <a:lumMod val="85000"/>
                    <a:lumOff val="15000"/>
                  </a:schemeClr>
                </a:solidFill>
                <a:latin typeface="Tahoma"/>
              </a:rPr>
              <a:t>Students who exited secondary education in 22-23 with one of the following exit or school completion status codes and who did not re-enroll in 2023-24:</a:t>
            </a:r>
          </a:p>
          <a:p>
            <a:pPr defTabSz="914446"/>
            <a:endParaRPr lang="en-US" sz="1600" dirty="0">
              <a:solidFill>
                <a:schemeClr val="tx1">
                  <a:lumMod val="85000"/>
                  <a:lumOff val="15000"/>
                </a:schemeClr>
              </a:solidFill>
              <a:latin typeface="Tahoma"/>
            </a:endParaRPr>
          </a:p>
          <a:p>
            <a:pPr defTabSz="914446"/>
            <a:r>
              <a:rPr lang="en-US" sz="1600" dirty="0">
                <a:solidFill>
                  <a:schemeClr val="tx1">
                    <a:lumMod val="85000"/>
                    <a:lumOff val="15000"/>
                  </a:schemeClr>
                </a:solidFill>
                <a:latin typeface="Tahoma"/>
              </a:rPr>
              <a:t>School Completion Status Code</a:t>
            </a:r>
            <a:endParaRPr lang="en-US" sz="1600" dirty="0">
              <a:solidFill>
                <a:schemeClr val="tx1">
                  <a:lumMod val="85000"/>
                  <a:lumOff val="15000"/>
                </a:schemeClr>
              </a:solidFill>
              <a:latin typeface="Tahoma"/>
              <a:ea typeface="Tahoma"/>
              <a:cs typeface="Tahoma"/>
            </a:endParaRPr>
          </a:p>
          <a:p>
            <a:pPr defTabSz="914446"/>
            <a:endParaRPr lang="en-US" sz="1600" dirty="0">
              <a:solidFill>
                <a:schemeClr val="tx1">
                  <a:lumMod val="85000"/>
                  <a:lumOff val="15000"/>
                </a:schemeClr>
              </a:solidFill>
              <a:latin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Graduated, standard HS diploma (100)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Students with Disabilities Certification of Completion (120)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Adult Ed High School Diploma (250)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Received a High School Equivalency Certificate (and no standard diploma) (320)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Passed CHSPE (and no standard diploma) (330)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Completed grade 12 without completing graduation requirements, not grad (360)</a:t>
            </a:r>
            <a:endParaRPr lang="en-US" sz="1600" dirty="0">
              <a:solidFill>
                <a:schemeClr val="tx1">
                  <a:lumMod val="85000"/>
                  <a:lumOff val="15000"/>
                </a:schemeClr>
              </a:solidFill>
              <a:latin typeface="Tahoma"/>
              <a:ea typeface="Tahoma"/>
              <a:cs typeface="Tahoma"/>
            </a:endParaRPr>
          </a:p>
          <a:p>
            <a:pPr defTabSz="914446"/>
            <a:endParaRPr lang="en-US" sz="1600" dirty="0">
              <a:solidFill>
                <a:schemeClr val="tx1">
                  <a:lumMod val="85000"/>
                  <a:lumOff val="15000"/>
                </a:schemeClr>
              </a:solidFill>
              <a:latin typeface="Tahoma"/>
            </a:endParaRPr>
          </a:p>
          <a:p>
            <a:pPr defTabSz="914446"/>
            <a:r>
              <a:rPr lang="en-US" sz="1600" dirty="0">
                <a:solidFill>
                  <a:schemeClr val="tx1">
                    <a:lumMod val="85000"/>
                    <a:lumOff val="15000"/>
                  </a:schemeClr>
                </a:solidFill>
                <a:latin typeface="Tahoma"/>
              </a:rPr>
              <a:t>Or alternatively, if a student exits using one of the following exit reasons:</a:t>
            </a:r>
            <a:endParaRPr lang="en-US" sz="1600" dirty="0">
              <a:solidFill>
                <a:schemeClr val="tx1">
                  <a:lumMod val="85000"/>
                  <a:lumOff val="15000"/>
                </a:schemeClr>
              </a:solidFill>
              <a:latin typeface="Tahoma"/>
              <a:ea typeface="Tahoma"/>
              <a:cs typeface="Tahoma"/>
            </a:endParaRPr>
          </a:p>
          <a:p>
            <a:pPr defTabSz="914446"/>
            <a:endParaRPr lang="en-US" sz="1600" dirty="0">
              <a:solidFill>
                <a:schemeClr val="tx1">
                  <a:lumMod val="85000"/>
                  <a:lumOff val="15000"/>
                </a:schemeClr>
              </a:solidFill>
              <a:latin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No known Enrollment – Truant (E140)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Prior completion of Special Education (E125)</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Expelled No known Enrollment (E300)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Other or Unknown (E400)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Medical Reasons (E410)</a:t>
            </a:r>
            <a:endParaRPr lang="en-US" sz="1600" dirty="0">
              <a:solidFill>
                <a:schemeClr val="tx1">
                  <a:lumMod val="85000"/>
                  <a:lumOff val="15000"/>
                </a:schemeClr>
              </a:solidFill>
              <a:latin typeface="Tahoma"/>
              <a:ea typeface="Tahoma"/>
              <a:cs typeface="Tahoma"/>
            </a:endParaRPr>
          </a:p>
          <a:p>
            <a:pPr marL="742987" lvl="1" indent="-285764" defTabSz="914446">
              <a:buFont typeface="Arial" panose="020B0604020202020204" pitchFamily="34" charset="0"/>
              <a:buChar char="•"/>
            </a:pPr>
            <a:r>
              <a:rPr lang="en-US" sz="1600" dirty="0">
                <a:solidFill>
                  <a:schemeClr val="tx1">
                    <a:lumMod val="85000"/>
                    <a:lumOff val="15000"/>
                  </a:schemeClr>
                </a:solidFill>
                <a:latin typeface="Tahoma"/>
              </a:rPr>
              <a:t>Transferred to College (T280)</a:t>
            </a:r>
            <a:endParaRPr lang="en-US" sz="1600" dirty="0">
              <a:solidFill>
                <a:schemeClr val="tx1">
                  <a:lumMod val="85000"/>
                  <a:lumOff val="15000"/>
                </a:schemeClr>
              </a:solidFill>
              <a:latin typeface="Tahoma"/>
              <a:ea typeface="Tahoma"/>
              <a:cs typeface="Tahoma"/>
            </a:endParaRPr>
          </a:p>
        </p:txBody>
      </p:sp>
      <p:pic>
        <p:nvPicPr>
          <p:cNvPr id="13" name="Picture 12" descr="Icon&#10;&#10;Description automatically generated with medium confidence">
            <a:extLst>
              <a:ext uri="{FF2B5EF4-FFF2-40B4-BE49-F238E27FC236}">
                <a16:creationId xmlns:a16="http://schemas.microsoft.com/office/drawing/2014/main" id="{71947393-552F-5253-CC90-6E1026998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18" y="1094511"/>
            <a:ext cx="2650637" cy="2851799"/>
          </a:xfrm>
          <a:prstGeom prst="rect">
            <a:avLst/>
          </a:prstGeom>
        </p:spPr>
      </p:pic>
      <p:sp>
        <p:nvSpPr>
          <p:cNvPr id="8" name="Footer Placeholder 7">
            <a:extLst>
              <a:ext uri="{FF2B5EF4-FFF2-40B4-BE49-F238E27FC236}">
                <a16:creationId xmlns:a16="http://schemas.microsoft.com/office/drawing/2014/main" id="{42DC8167-93A2-1EB5-1CE4-E2DEF48867E6}"/>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46C6E6DE-6C5A-284D-CF94-57D5163224FB}"/>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3654526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235352" y="182065"/>
            <a:ext cx="7366000" cy="762000"/>
          </a:xfrm>
        </p:spPr>
        <p:txBody>
          <a:bodyPr/>
          <a:lstStyle/>
          <a:p>
            <a:r>
              <a:rPr lang="en-US" dirty="0"/>
              <a:t>Identifying Student Survey List</a:t>
            </a:r>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432000" y="3126203"/>
            <a:ext cx="5852009" cy="3168650"/>
          </a:xfrm>
        </p:spPr>
        <p:txBody>
          <a:bodyPr vert="horz" lIns="60960" tIns="30480" rIns="60960" bIns="30480" rtlCol="0" anchor="t">
            <a:normAutofit lnSpcReduction="10000"/>
          </a:bodyPr>
          <a:lstStyle/>
          <a:p>
            <a:pPr marL="266713" lvl="1" indent="0">
              <a:spcBef>
                <a:spcPts val="600"/>
              </a:spcBef>
              <a:spcAft>
                <a:spcPts val="600"/>
              </a:spcAft>
              <a:buNone/>
            </a:pPr>
            <a:r>
              <a:rPr lang="en-US" sz="1333" dirty="0">
                <a:solidFill>
                  <a:schemeClr val="tx1">
                    <a:lumMod val="85000"/>
                    <a:lumOff val="15000"/>
                  </a:schemeClr>
                </a:solidFill>
                <a:latin typeface="Tahoma"/>
                <a:ea typeface="Tahoma"/>
                <a:cs typeface="Tahoma"/>
              </a:rPr>
              <a:t>Step 1:  Find students who exited with a Completion status in 2022-23</a:t>
            </a:r>
            <a:endParaRPr lang="en-US" sz="1333"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333" dirty="0">
                <a:solidFill>
                  <a:schemeClr val="tx1">
                    <a:lumMod val="85000"/>
                    <a:lumOff val="15000"/>
                  </a:schemeClr>
                </a:solidFill>
                <a:latin typeface="Tahoma"/>
                <a:ea typeface="Tahoma"/>
                <a:cs typeface="Tahoma"/>
              </a:rPr>
              <a:t>Use ODS report 8.1a Student Profile – Exits</a:t>
            </a:r>
          </a:p>
          <a:p>
            <a:pPr lvl="2"/>
            <a:r>
              <a:rPr lang="en-US" sz="1333" dirty="0">
                <a:solidFill>
                  <a:schemeClr val="tx1">
                    <a:lumMod val="85000"/>
                    <a:lumOff val="15000"/>
                  </a:schemeClr>
                </a:solidFill>
                <a:latin typeface="Tahoma"/>
                <a:ea typeface="Tahoma"/>
                <a:cs typeface="Tahoma"/>
              </a:rPr>
              <a:t> Apply the following filters:</a:t>
            </a:r>
          </a:p>
          <a:p>
            <a:pPr marL="1200210" lvl="2" indent="-285764"/>
            <a:r>
              <a:rPr lang="en-US" sz="1333" dirty="0">
                <a:solidFill>
                  <a:schemeClr val="tx1">
                    <a:lumMod val="85000"/>
                    <a:lumOff val="15000"/>
                  </a:schemeClr>
                </a:solidFill>
                <a:latin typeface="Tahoma"/>
                <a:ea typeface="Tahoma"/>
                <a:cs typeface="Tahoma"/>
              </a:rPr>
              <a:t>Academic Year: 2022-23</a:t>
            </a:r>
            <a:endParaRPr lang="en-US" sz="1333"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200210" lvl="2" indent="-285764"/>
            <a:r>
              <a:rPr lang="en-US" sz="1333" dirty="0">
                <a:solidFill>
                  <a:schemeClr val="tx1">
                    <a:lumMod val="85000"/>
                    <a:lumOff val="15000"/>
                  </a:schemeClr>
                </a:solidFill>
                <a:latin typeface="Tahoma"/>
                <a:ea typeface="Tahoma"/>
                <a:cs typeface="Tahoma"/>
              </a:rPr>
              <a:t>Enrollment Status: 10, 30</a:t>
            </a:r>
          </a:p>
          <a:p>
            <a:pPr marL="1200210" lvl="2" indent="-285764"/>
            <a:r>
              <a:rPr lang="en-US" sz="1333" dirty="0">
                <a:solidFill>
                  <a:schemeClr val="tx1">
                    <a:lumMod val="85000"/>
                    <a:lumOff val="15000"/>
                  </a:schemeClr>
                </a:solidFill>
                <a:latin typeface="Tahoma"/>
                <a:ea typeface="Tahoma"/>
                <a:cs typeface="Tahoma"/>
              </a:rPr>
              <a:t>Grades: 12 and 11</a:t>
            </a:r>
          </a:p>
          <a:p>
            <a:pPr marL="1200210" lvl="2" indent="-285764"/>
            <a:r>
              <a:rPr lang="en-US" sz="1333" dirty="0">
                <a:solidFill>
                  <a:schemeClr val="tx1">
                    <a:lumMod val="85000"/>
                    <a:lumOff val="15000"/>
                  </a:schemeClr>
                </a:solidFill>
                <a:latin typeface="Tahoma"/>
                <a:ea typeface="Tahoma"/>
                <a:cs typeface="Tahoma"/>
              </a:rPr>
              <a:t>From Date:   8/16/2022</a:t>
            </a:r>
            <a:endParaRPr lang="en-US" sz="1333"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200210" lvl="2" indent="-285764"/>
            <a:r>
              <a:rPr lang="en-US" sz="1333" dirty="0">
                <a:solidFill>
                  <a:schemeClr val="tx1">
                    <a:lumMod val="85000"/>
                    <a:lumOff val="15000"/>
                  </a:schemeClr>
                </a:solidFill>
                <a:latin typeface="Tahoma"/>
                <a:ea typeface="Tahoma"/>
                <a:cs typeface="Tahoma"/>
              </a:rPr>
              <a:t>Through Date:  8/15/2023</a:t>
            </a:r>
            <a:endParaRPr lang="en-US" sz="1333"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333" dirty="0">
                <a:solidFill>
                  <a:schemeClr val="tx1">
                    <a:lumMod val="85000"/>
                    <a:lumOff val="15000"/>
                  </a:schemeClr>
                </a:solidFill>
                <a:latin typeface="Tahoma"/>
                <a:ea typeface="Tahoma"/>
                <a:cs typeface="Tahoma"/>
              </a:rPr>
              <a:t>Exit Code: E230</a:t>
            </a:r>
          </a:p>
          <a:p>
            <a:pPr lvl="2">
              <a:spcBef>
                <a:spcPts val="600"/>
              </a:spcBef>
              <a:spcAft>
                <a:spcPts val="600"/>
              </a:spcAft>
            </a:pPr>
            <a:r>
              <a:rPr lang="en-US" sz="1333" dirty="0">
                <a:solidFill>
                  <a:schemeClr val="tx1">
                    <a:lumMod val="85000"/>
                    <a:lumOff val="15000"/>
                  </a:schemeClr>
                </a:solidFill>
                <a:latin typeface="Tahoma"/>
                <a:ea typeface="Tahoma"/>
                <a:cs typeface="Tahoma"/>
              </a:rPr>
              <a:t>School Completion Status = 100, 120, 250, 320, 330, or 360</a:t>
            </a:r>
          </a:p>
        </p:txBody>
      </p:sp>
      <p:grpSp>
        <p:nvGrpSpPr>
          <p:cNvPr id="4" name="Group 3">
            <a:extLst>
              <a:ext uri="{FF2B5EF4-FFF2-40B4-BE49-F238E27FC236}">
                <a16:creationId xmlns:a16="http://schemas.microsoft.com/office/drawing/2014/main" id="{264F75FF-E909-456E-B2F0-74846E74398C}"/>
              </a:ext>
            </a:extLst>
          </p:cNvPr>
          <p:cNvGrpSpPr/>
          <p:nvPr/>
        </p:nvGrpSpPr>
        <p:grpSpPr>
          <a:xfrm>
            <a:off x="1096631" y="793251"/>
            <a:ext cx="9444102" cy="2197049"/>
            <a:chOff x="1373949" y="618763"/>
            <a:chExt cx="9444102" cy="2197049"/>
          </a:xfrm>
        </p:grpSpPr>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1373949" y="618763"/>
              <a:ext cx="9444102" cy="2197049"/>
              <a:chOff x="1373949" y="618763"/>
              <a:chExt cx="9444102" cy="2197049"/>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3949" y="618763"/>
                <a:ext cx="9444102" cy="2197049"/>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1002CCFD-3EAC-43F2-A0C0-8FB7E55589A7}"/>
                  </a:ext>
                </a:extLst>
              </p:cNvPr>
              <p:cNvSpPr/>
              <p:nvPr/>
            </p:nvSpPr>
            <p:spPr>
              <a:xfrm>
                <a:off x="3680507" y="2281346"/>
                <a:ext cx="4954674" cy="21732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Rectangle: Rounded Corners 8">
                <a:extLst>
                  <a:ext uri="{FF2B5EF4-FFF2-40B4-BE49-F238E27FC236}">
                    <a16:creationId xmlns:a16="http://schemas.microsoft.com/office/drawing/2014/main" id="{C6CDB0CE-0696-4C71-AFF7-20F905A9FBA8}"/>
                  </a:ext>
                </a:extLst>
              </p:cNvPr>
              <p:cNvSpPr/>
              <p:nvPr/>
            </p:nvSpPr>
            <p:spPr>
              <a:xfrm>
                <a:off x="3680507" y="2540950"/>
                <a:ext cx="4954674" cy="22808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7" name="Rectangle: Rounded Corners 6">
                <a:extLst>
                  <a:ext uri="{FF2B5EF4-FFF2-40B4-BE49-F238E27FC236}">
                    <a16:creationId xmlns:a16="http://schemas.microsoft.com/office/drawing/2014/main" id="{147D8D36-E6B9-4CA8-AD4B-113F2F4936FB}"/>
                  </a:ext>
                </a:extLst>
              </p:cNvPr>
              <p:cNvSpPr/>
              <p:nvPr/>
            </p:nvSpPr>
            <p:spPr>
              <a:xfrm>
                <a:off x="1373949" y="1025600"/>
                <a:ext cx="1619974" cy="22063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grpSp>
        <p:sp>
          <p:nvSpPr>
            <p:cNvPr id="12" name="Rectangle: Rounded Corners 11">
              <a:extLst>
                <a:ext uri="{FF2B5EF4-FFF2-40B4-BE49-F238E27FC236}">
                  <a16:creationId xmlns:a16="http://schemas.microsoft.com/office/drawing/2014/main" id="{1CDA0667-1F59-4C47-A1F0-72BA8B651BAB}"/>
                </a:ext>
              </a:extLst>
            </p:cNvPr>
            <p:cNvSpPr/>
            <p:nvPr/>
          </p:nvSpPr>
          <p:spPr>
            <a:xfrm>
              <a:off x="6001200" y="1225589"/>
              <a:ext cx="2708085" cy="21732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13" name="Rectangle: Rounded Corners 12">
              <a:extLst>
                <a:ext uri="{FF2B5EF4-FFF2-40B4-BE49-F238E27FC236}">
                  <a16:creationId xmlns:a16="http://schemas.microsoft.com/office/drawing/2014/main" id="{67E1404F-7D32-4D49-A7D2-F70F6FDEC16A}"/>
                </a:ext>
              </a:extLst>
            </p:cNvPr>
            <p:cNvSpPr/>
            <p:nvPr/>
          </p:nvSpPr>
          <p:spPr>
            <a:xfrm>
              <a:off x="6001200" y="1472789"/>
              <a:ext cx="2708085" cy="179864"/>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grpSp>
      <p:sp>
        <p:nvSpPr>
          <p:cNvPr id="10" name="Content Placeholder 2">
            <a:extLst>
              <a:ext uri="{FF2B5EF4-FFF2-40B4-BE49-F238E27FC236}">
                <a16:creationId xmlns:a16="http://schemas.microsoft.com/office/drawing/2014/main" id="{C35957A9-29B5-2483-95B9-BC8FC3BE69E7}"/>
              </a:ext>
            </a:extLst>
          </p:cNvPr>
          <p:cNvSpPr txBox="1">
            <a:spLocks/>
          </p:cNvSpPr>
          <p:nvPr/>
        </p:nvSpPr>
        <p:spPr>
          <a:xfrm>
            <a:off x="6129991" y="3126203"/>
            <a:ext cx="5852009" cy="3168745"/>
          </a:xfrm>
          <a:prstGeom prst="rect">
            <a:avLst/>
          </a:prstGeom>
        </p:spPr>
        <p:txBody>
          <a:bodyPr vert="horz" lIns="0" tIns="0" rIns="0" bIns="0" rtlCol="0" anchor="t">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13" lvl="1" indent="0" defTabSz="914446">
              <a:spcBef>
                <a:spcPts val="600"/>
              </a:spcBef>
              <a:spcAft>
                <a:spcPts val="600"/>
              </a:spcAft>
              <a:buNone/>
            </a:pPr>
            <a:r>
              <a:rPr lang="en-US" sz="1333" dirty="0">
                <a:solidFill>
                  <a:schemeClr val="tx1">
                    <a:lumMod val="85000"/>
                    <a:lumOff val="15000"/>
                  </a:schemeClr>
                </a:solidFill>
                <a:latin typeface="Tahoma"/>
              </a:rPr>
              <a:t>Step 2:  Find students who exited secondary education in 2022-23</a:t>
            </a:r>
          </a:p>
          <a:p>
            <a:pPr marL="809454" lvl="2" indent="-266713" defTabSz="914446">
              <a:spcBef>
                <a:spcPts val="600"/>
              </a:spcBef>
              <a:spcAft>
                <a:spcPts val="600"/>
              </a:spcAft>
            </a:pPr>
            <a:r>
              <a:rPr lang="en-US" sz="1333" dirty="0">
                <a:solidFill>
                  <a:schemeClr val="tx1">
                    <a:lumMod val="85000"/>
                    <a:lumOff val="15000"/>
                  </a:schemeClr>
                </a:solidFill>
                <a:latin typeface="Tahoma"/>
              </a:rPr>
              <a:t>Use ODS report 8.1a Student Profile – Exits</a:t>
            </a:r>
            <a:endParaRPr lang="en-US" sz="1333" dirty="0">
              <a:solidFill>
                <a:schemeClr val="tx1">
                  <a:lumMod val="85000"/>
                  <a:lumOff val="15000"/>
                </a:schemeClr>
              </a:solidFill>
              <a:latin typeface="Tahoma"/>
              <a:ea typeface="Tahoma"/>
              <a:cs typeface="Tahoma"/>
            </a:endParaRPr>
          </a:p>
          <a:p>
            <a:pPr marL="809454" lvl="2" indent="-266713" defTabSz="914446"/>
            <a:r>
              <a:rPr lang="en-US" sz="1333" dirty="0">
                <a:solidFill>
                  <a:schemeClr val="tx1">
                    <a:lumMod val="85000"/>
                    <a:lumOff val="15000"/>
                  </a:schemeClr>
                </a:solidFill>
                <a:latin typeface="Tahoma"/>
              </a:rPr>
              <a:t> Apply the following filters:</a:t>
            </a:r>
            <a:endParaRPr lang="en-US" sz="1333" dirty="0">
              <a:solidFill>
                <a:schemeClr val="tx1">
                  <a:lumMod val="85000"/>
                  <a:lumOff val="15000"/>
                </a:schemeClr>
              </a:solidFill>
              <a:latin typeface="Tahoma"/>
              <a:ea typeface="Tahoma"/>
              <a:cs typeface="Tahoma"/>
            </a:endParaRPr>
          </a:p>
          <a:p>
            <a:pPr marL="1200210" lvl="2" indent="-285764" defTabSz="914446"/>
            <a:r>
              <a:rPr lang="en-US" sz="1333" dirty="0">
                <a:solidFill>
                  <a:schemeClr val="tx1">
                    <a:lumMod val="85000"/>
                    <a:lumOff val="15000"/>
                  </a:schemeClr>
                </a:solidFill>
                <a:latin typeface="Tahoma"/>
              </a:rPr>
              <a:t>Academic Year: 2022-23</a:t>
            </a:r>
            <a:endParaRPr lang="en-US" sz="1333" dirty="0">
              <a:solidFill>
                <a:schemeClr val="tx1">
                  <a:lumMod val="85000"/>
                  <a:lumOff val="15000"/>
                </a:schemeClr>
              </a:solidFill>
              <a:latin typeface="Tahoma"/>
              <a:ea typeface="Tahoma"/>
              <a:cs typeface="Tahoma"/>
            </a:endParaRPr>
          </a:p>
          <a:p>
            <a:pPr marL="1200210" lvl="2" indent="-285764" defTabSz="914446"/>
            <a:r>
              <a:rPr lang="en-US" sz="1333" dirty="0">
                <a:solidFill>
                  <a:schemeClr val="tx1">
                    <a:lumMod val="85000"/>
                    <a:lumOff val="15000"/>
                  </a:schemeClr>
                </a:solidFill>
                <a:latin typeface="Tahoma"/>
              </a:rPr>
              <a:t>Enrollment Status: 10, 30</a:t>
            </a:r>
            <a:endParaRPr lang="en-US" sz="1333" dirty="0">
              <a:solidFill>
                <a:schemeClr val="tx1">
                  <a:lumMod val="85000"/>
                  <a:lumOff val="15000"/>
                </a:schemeClr>
              </a:solidFill>
              <a:latin typeface="Tahoma"/>
              <a:ea typeface="Tahoma"/>
              <a:cs typeface="Tahoma"/>
            </a:endParaRPr>
          </a:p>
          <a:p>
            <a:pPr marL="1200210" lvl="2" indent="-285764" defTabSz="914446"/>
            <a:r>
              <a:rPr lang="en-US" sz="1333" dirty="0">
                <a:solidFill>
                  <a:schemeClr val="tx1">
                    <a:lumMod val="85000"/>
                    <a:lumOff val="15000"/>
                  </a:schemeClr>
                </a:solidFill>
                <a:latin typeface="Tahoma"/>
              </a:rPr>
              <a:t>Grades: 12 and 11</a:t>
            </a:r>
            <a:endParaRPr lang="en-US" sz="1333" dirty="0">
              <a:solidFill>
                <a:schemeClr val="tx1">
                  <a:lumMod val="85000"/>
                  <a:lumOff val="15000"/>
                </a:schemeClr>
              </a:solidFill>
              <a:latin typeface="Tahoma"/>
              <a:ea typeface="Tahoma"/>
              <a:cs typeface="Tahoma"/>
            </a:endParaRPr>
          </a:p>
          <a:p>
            <a:pPr marL="1200210" lvl="2" indent="-285764" defTabSz="914446"/>
            <a:r>
              <a:rPr lang="en-US" sz="1333" dirty="0">
                <a:solidFill>
                  <a:schemeClr val="tx1">
                    <a:lumMod val="85000"/>
                    <a:lumOff val="15000"/>
                  </a:schemeClr>
                </a:solidFill>
                <a:latin typeface="Tahoma"/>
              </a:rPr>
              <a:t>From Date:   8/16/2022</a:t>
            </a:r>
            <a:endParaRPr lang="en-US" sz="1333" dirty="0">
              <a:solidFill>
                <a:schemeClr val="tx1">
                  <a:lumMod val="85000"/>
                  <a:lumOff val="15000"/>
                </a:schemeClr>
              </a:solidFill>
              <a:latin typeface="Tahoma"/>
              <a:ea typeface="Tahoma"/>
              <a:cs typeface="Tahoma"/>
            </a:endParaRPr>
          </a:p>
          <a:p>
            <a:pPr marL="1200210" lvl="2" indent="-285764" defTabSz="914446"/>
            <a:r>
              <a:rPr lang="en-US" sz="1333" dirty="0">
                <a:solidFill>
                  <a:schemeClr val="tx1">
                    <a:lumMod val="85000"/>
                    <a:lumOff val="15000"/>
                  </a:schemeClr>
                </a:solidFill>
                <a:latin typeface="Tahoma"/>
              </a:rPr>
              <a:t>Through Date:  8/15/2023</a:t>
            </a:r>
            <a:endParaRPr lang="en-US" sz="1333" dirty="0">
              <a:solidFill>
                <a:schemeClr val="tx1">
                  <a:lumMod val="85000"/>
                  <a:lumOff val="15000"/>
                </a:schemeClr>
              </a:solidFill>
              <a:latin typeface="Tahoma"/>
              <a:ea typeface="Tahoma"/>
              <a:cs typeface="Tahoma"/>
            </a:endParaRPr>
          </a:p>
          <a:p>
            <a:pPr marL="809454" lvl="2" indent="-266713" defTabSz="914446">
              <a:spcBef>
                <a:spcPts val="600"/>
              </a:spcBef>
              <a:spcAft>
                <a:spcPts val="600"/>
              </a:spcAft>
            </a:pPr>
            <a:r>
              <a:rPr lang="en-US" sz="1333" dirty="0">
                <a:solidFill>
                  <a:schemeClr val="tx1">
                    <a:lumMod val="85000"/>
                    <a:lumOff val="15000"/>
                  </a:schemeClr>
                </a:solidFill>
                <a:latin typeface="Tahoma"/>
              </a:rPr>
              <a:t>Exit Code= E140, E125, E300, E400, E410, T280</a:t>
            </a:r>
            <a:endParaRPr lang="en-US" sz="1333" dirty="0">
              <a:solidFill>
                <a:schemeClr val="tx1">
                  <a:lumMod val="85000"/>
                  <a:lumOff val="15000"/>
                </a:schemeClr>
              </a:solidFill>
              <a:latin typeface="Tahoma"/>
              <a:ea typeface="Tahoma"/>
              <a:cs typeface="Tahoma"/>
            </a:endParaRPr>
          </a:p>
        </p:txBody>
      </p:sp>
      <p:sp>
        <p:nvSpPr>
          <p:cNvPr id="14" name="Footer Placeholder 13">
            <a:extLst>
              <a:ext uri="{FF2B5EF4-FFF2-40B4-BE49-F238E27FC236}">
                <a16:creationId xmlns:a16="http://schemas.microsoft.com/office/drawing/2014/main" id="{A8311C1B-EFE3-B5BF-4047-96E64848A05F}"/>
              </a:ext>
            </a:extLst>
          </p:cNvPr>
          <p:cNvSpPr>
            <a:spLocks noGrp="1"/>
          </p:cNvSpPr>
          <p:nvPr>
            <p:ph type="ftr" sz="quarter" idx="10"/>
          </p:nvPr>
        </p:nvSpPr>
        <p:spPr/>
        <p:txBody>
          <a:bodyPr/>
          <a:lstStyle/>
          <a:p>
            <a:r>
              <a:rPr lang="en-US" noProof="0"/>
              <a:t>EOY 4 Reporting and Certification v1.2 May 9, 2024</a:t>
            </a:r>
          </a:p>
        </p:txBody>
      </p:sp>
      <p:sp>
        <p:nvSpPr>
          <p:cNvPr id="17" name="Slide Number Placeholder 16">
            <a:extLst>
              <a:ext uri="{FF2B5EF4-FFF2-40B4-BE49-F238E27FC236}">
                <a16:creationId xmlns:a16="http://schemas.microsoft.com/office/drawing/2014/main" id="{07527A9C-4707-94FC-E65E-3814BF0F72B3}"/>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
        <p:nvSpPr>
          <p:cNvPr id="5" name="Content Placeholder 2">
            <a:extLst>
              <a:ext uri="{FF2B5EF4-FFF2-40B4-BE49-F238E27FC236}">
                <a16:creationId xmlns:a16="http://schemas.microsoft.com/office/drawing/2014/main" id="{F1525CB0-4C76-658B-29EE-BD75101D3F34}"/>
              </a:ext>
            </a:extLst>
          </p:cNvPr>
          <p:cNvSpPr txBox="1">
            <a:spLocks/>
          </p:cNvSpPr>
          <p:nvPr/>
        </p:nvSpPr>
        <p:spPr>
          <a:xfrm>
            <a:off x="1920239" y="1216774"/>
            <a:ext cx="796365" cy="183303"/>
          </a:xfrm>
          <a:prstGeom prst="rect">
            <a:avLst/>
          </a:prstGeom>
          <a:solidFill>
            <a:srgbClr val="FFFFFF"/>
          </a:solidFill>
        </p:spPr>
        <p:txBody>
          <a:bodyPr vert="horz" lIns="60960" tIns="30480" rIns="60960" bIns="30480" rtlCol="0" anchor="ctr">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512" algn="ctr">
              <a:spcBef>
                <a:spcPts val="600"/>
              </a:spcBef>
              <a:spcAft>
                <a:spcPts val="600"/>
              </a:spcAft>
              <a:buNone/>
            </a:pPr>
            <a:r>
              <a:rPr lang="en-US" sz="800" dirty="0">
                <a:solidFill>
                  <a:schemeClr val="tx1">
                    <a:lumMod val="85000"/>
                    <a:lumOff val="15000"/>
                  </a:schemeClr>
                </a:solidFill>
                <a:latin typeface="Tahoma"/>
                <a:ea typeface="Tahoma"/>
                <a:cs typeface="Tahoma"/>
              </a:rPr>
              <a:t>2023-2024</a:t>
            </a:r>
          </a:p>
        </p:txBody>
      </p:sp>
      <p:sp>
        <p:nvSpPr>
          <p:cNvPr id="15" name="Content Placeholder 2">
            <a:extLst>
              <a:ext uri="{FF2B5EF4-FFF2-40B4-BE49-F238E27FC236}">
                <a16:creationId xmlns:a16="http://schemas.microsoft.com/office/drawing/2014/main" id="{09036885-8B34-C423-921B-696DC877B6F0}"/>
              </a:ext>
            </a:extLst>
          </p:cNvPr>
          <p:cNvSpPr txBox="1">
            <a:spLocks/>
          </p:cNvSpPr>
          <p:nvPr/>
        </p:nvSpPr>
        <p:spPr>
          <a:xfrm>
            <a:off x="4290059" y="2736487"/>
            <a:ext cx="796365" cy="183303"/>
          </a:xfrm>
          <a:prstGeom prst="rect">
            <a:avLst/>
          </a:prstGeom>
          <a:solidFill>
            <a:srgbClr val="FFFFFF"/>
          </a:solidFill>
        </p:spPr>
        <p:txBody>
          <a:bodyPr vert="horz" lIns="60960" tIns="30480" rIns="60960" bIns="30480" rtlCol="0" anchor="ctr">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512" algn="ctr">
              <a:spcBef>
                <a:spcPts val="600"/>
              </a:spcBef>
              <a:spcAft>
                <a:spcPts val="600"/>
              </a:spcAft>
              <a:buNone/>
            </a:pPr>
            <a:r>
              <a:rPr lang="en-US" sz="800" dirty="0">
                <a:solidFill>
                  <a:schemeClr val="tx1">
                    <a:lumMod val="85000"/>
                    <a:lumOff val="15000"/>
                  </a:schemeClr>
                </a:solidFill>
                <a:latin typeface="Tahoma"/>
                <a:ea typeface="Tahoma"/>
                <a:cs typeface="Tahoma"/>
              </a:rPr>
              <a:t>8/16/2022</a:t>
            </a:r>
          </a:p>
        </p:txBody>
      </p:sp>
      <p:sp>
        <p:nvSpPr>
          <p:cNvPr id="16" name="Content Placeholder 2">
            <a:extLst>
              <a:ext uri="{FF2B5EF4-FFF2-40B4-BE49-F238E27FC236}">
                <a16:creationId xmlns:a16="http://schemas.microsoft.com/office/drawing/2014/main" id="{425AED8D-2644-5F3F-EC5E-503DEE2F5600}"/>
              </a:ext>
            </a:extLst>
          </p:cNvPr>
          <p:cNvSpPr txBox="1">
            <a:spLocks/>
          </p:cNvSpPr>
          <p:nvPr/>
        </p:nvSpPr>
        <p:spPr>
          <a:xfrm>
            <a:off x="6707395" y="2729939"/>
            <a:ext cx="796365" cy="183303"/>
          </a:xfrm>
          <a:prstGeom prst="rect">
            <a:avLst/>
          </a:prstGeom>
          <a:solidFill>
            <a:srgbClr val="FFFFFF"/>
          </a:solidFill>
        </p:spPr>
        <p:txBody>
          <a:bodyPr vert="horz" lIns="60960" tIns="30480" rIns="60960" bIns="30480" rtlCol="0" anchor="ctr">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512" algn="ctr">
              <a:spcBef>
                <a:spcPts val="600"/>
              </a:spcBef>
              <a:spcAft>
                <a:spcPts val="600"/>
              </a:spcAft>
              <a:buNone/>
            </a:pPr>
            <a:r>
              <a:rPr lang="en-US" sz="800" dirty="0">
                <a:solidFill>
                  <a:schemeClr val="tx1">
                    <a:lumMod val="85000"/>
                    <a:lumOff val="15000"/>
                  </a:schemeClr>
                </a:solidFill>
                <a:latin typeface="Tahoma"/>
                <a:ea typeface="Tahoma"/>
                <a:cs typeface="Tahoma"/>
              </a:rPr>
              <a:t>8/15/2023</a:t>
            </a:r>
          </a:p>
        </p:txBody>
      </p:sp>
    </p:spTree>
    <p:extLst>
      <p:ext uri="{BB962C8B-B14F-4D97-AF65-F5344CB8AC3E}">
        <p14:creationId xmlns:p14="http://schemas.microsoft.com/office/powerpoint/2010/main" val="1712448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DCDA09-B39A-4F3B-8F94-0E94A87E30A1}"/>
              </a:ext>
            </a:extLst>
          </p:cNvPr>
          <p:cNvSpPr>
            <a:spLocks noGrp="1"/>
          </p:cNvSpPr>
          <p:nvPr>
            <p:ph type="title"/>
          </p:nvPr>
        </p:nvSpPr>
        <p:spPr>
          <a:xfrm>
            <a:off x="702618" y="215269"/>
            <a:ext cx="633833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4000" spc="0" dirty="0">
                <a:solidFill>
                  <a:schemeClr val="tx1">
                    <a:lumMod val="85000"/>
                    <a:lumOff val="15000"/>
                  </a:schemeClr>
                </a:solidFill>
                <a:ea typeface="Times New Roman" panose="02020603050405020304" pitchFamily="18" charset="0"/>
                <a:cs typeface="+mn-cs"/>
              </a:rPr>
              <a:t>Postsecondary Status</a:t>
            </a:r>
            <a:endParaRPr lang="en-US" sz="4000" spc="0" dirty="0">
              <a:solidFill>
                <a:schemeClr val="tx1">
                  <a:lumMod val="85000"/>
                  <a:lumOff val="15000"/>
                </a:schemeClr>
              </a:solidFill>
              <a:ea typeface="+mn-ea"/>
              <a:cs typeface="+mn-cs"/>
            </a:endParaRPr>
          </a:p>
        </p:txBody>
      </p:sp>
      <p:sp>
        <p:nvSpPr>
          <p:cNvPr id="7" name="Rectangle 6">
            <a:extLst>
              <a:ext uri="{FF2B5EF4-FFF2-40B4-BE49-F238E27FC236}">
                <a16:creationId xmlns:a16="http://schemas.microsoft.com/office/drawing/2014/main" id="{3DCE1177-F4CC-4DC1-95A7-FC6E0658837C}"/>
              </a:ext>
            </a:extLst>
          </p:cNvPr>
          <p:cNvSpPr/>
          <p:nvPr/>
        </p:nvSpPr>
        <p:spPr>
          <a:xfrm>
            <a:off x="609569" y="948865"/>
            <a:ext cx="9395975" cy="5693866"/>
          </a:xfrm>
          <a:prstGeom prst="rect">
            <a:avLst/>
          </a:prstGeom>
        </p:spPr>
        <p:txBody>
          <a:bodyPr wrap="square">
            <a:spAutoFit/>
          </a:bodyPr>
          <a:lstStyle/>
          <a:p>
            <a:pPr defTabSz="914446"/>
            <a:r>
              <a:rPr lang="en-US" dirty="0">
                <a:solidFill>
                  <a:schemeClr val="tx1">
                    <a:lumMod val="85000"/>
                    <a:lumOff val="15000"/>
                  </a:schemeClr>
                </a:solidFill>
                <a:latin typeface="Tahoma"/>
              </a:rPr>
              <a:t>The Postsecondary Status Code represents the student's postsecondary status after exiting secondary education.</a:t>
            </a:r>
          </a:p>
          <a:p>
            <a:pPr defTabSz="914446"/>
            <a:endParaRPr lang="en-US" dirty="0">
              <a:solidFill>
                <a:schemeClr val="tx1">
                  <a:lumMod val="85000"/>
                  <a:lumOff val="15000"/>
                </a:schemeClr>
              </a:solidFill>
              <a:latin typeface="Tahoma"/>
            </a:endParaRP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200 - Enrolled in a Four-year college/university</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210 - Enrolled in a community college</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220 - Enrolled in a vocational or technical school (two year degree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300 - Enrolled in a High School Equivalency Test Preparation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310 - Enrolled in a vocational or technical school (certificate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320 - Enrolled in a Regional Occupational Program (ROP) </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330 - Enrolled in a Work Force Innovation and Opportunity Act (WIOA) Supported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340 - Enrolled in a Non-Workability Employment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350 - Enrolled in an Adult Training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360 - State Apprentice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370 - Other Job Training Program</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400 - Military Enlistment</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500 - Peace Corps</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510 - Ameri Corps</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900 - Incarcerated</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910 - Competitively Employed</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920 - Not Competitively Employed</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930 - Other employment</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940 - Other</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950 - Not able to contact</a:t>
            </a:r>
          </a:p>
          <a:p>
            <a:pPr defTabSz="914446"/>
            <a:r>
              <a:rPr lang="en-US" sz="14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960 - Refused to answer</a:t>
            </a:r>
          </a:p>
          <a:p>
            <a:pPr defTabSz="914446"/>
            <a:endParaRPr lang="en-US" sz="16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8A07AC2-984C-8E3C-A245-FFE0F6C06E65}"/>
              </a:ext>
            </a:extLst>
          </p:cNvPr>
          <p:cNvPicPr>
            <a:picLocks noChangeAspect="1"/>
          </p:cNvPicPr>
          <p:nvPr/>
        </p:nvPicPr>
        <p:blipFill>
          <a:blip r:embed="rId3"/>
          <a:stretch>
            <a:fillRect/>
          </a:stretch>
        </p:blipFill>
        <p:spPr>
          <a:xfrm>
            <a:off x="9436912" y="1789147"/>
            <a:ext cx="3497271" cy="4576216"/>
          </a:xfrm>
          <a:prstGeom prst="rect">
            <a:avLst/>
          </a:prstGeom>
        </p:spPr>
      </p:pic>
      <p:sp>
        <p:nvSpPr>
          <p:cNvPr id="3" name="Footer Placeholder 2">
            <a:extLst>
              <a:ext uri="{FF2B5EF4-FFF2-40B4-BE49-F238E27FC236}">
                <a16:creationId xmlns:a16="http://schemas.microsoft.com/office/drawing/2014/main" id="{FCABC357-45A3-A307-E65C-A025AF520BB5}"/>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27E38FAA-5670-229C-17B5-3A87A37493FF}"/>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Tree>
    <p:extLst>
      <p:ext uri="{BB962C8B-B14F-4D97-AF65-F5344CB8AC3E}">
        <p14:creationId xmlns:p14="http://schemas.microsoft.com/office/powerpoint/2010/main" val="3008997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79F75F83-B1DE-41A8-A778-86E6BFA9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76" y="924473"/>
            <a:ext cx="5088368" cy="5088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62780F-92D5-4FF5-8003-B57A9BC2BF77}"/>
              </a:ext>
            </a:extLst>
          </p:cNvPr>
          <p:cNvSpPr>
            <a:spLocks noGrp="1"/>
          </p:cNvSpPr>
          <p:nvPr>
            <p:ph type="title"/>
          </p:nvPr>
        </p:nvSpPr>
        <p:spPr>
          <a:xfrm>
            <a:off x="352487" y="290087"/>
            <a:ext cx="11340000" cy="432000"/>
          </a:xfrm>
        </p:spPr>
        <p:txBody>
          <a:bodyPr>
            <a:normAutofit fontScale="90000"/>
          </a:bodyPr>
          <a:lstStyle/>
          <a:p>
            <a:r>
              <a:rPr lang="en-US" dirty="0"/>
              <a:t>How to Submit EOY 4 PSTS Records</a:t>
            </a: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604995" y="2304748"/>
            <a:ext cx="4300537" cy="1408113"/>
          </a:xfrm>
        </p:spPr>
        <p:txBody>
          <a:bodyPr>
            <a:normAutofit/>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EOY 4 PSTS SWD data will come from SEDS </a:t>
            </a:r>
          </a:p>
        </p:txBody>
      </p:sp>
      <p:sp>
        <p:nvSpPr>
          <p:cNvPr id="9" name="Text Placeholder 2">
            <a:extLst>
              <a:ext uri="{FF2B5EF4-FFF2-40B4-BE49-F238E27FC236}">
                <a16:creationId xmlns:a16="http://schemas.microsoft.com/office/drawing/2014/main" id="{A9E31A39-ED8B-443D-A945-747D538005AA}"/>
              </a:ext>
            </a:extLst>
          </p:cNvPr>
          <p:cNvSpPr txBox="1">
            <a:spLocks/>
          </p:cNvSpPr>
          <p:nvPr/>
        </p:nvSpPr>
        <p:spPr>
          <a:xfrm>
            <a:off x="6520757" y="3940628"/>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dirty="0">
                <a:ln>
                  <a:noFill/>
                </a:ln>
                <a:solidFill>
                  <a:srgbClr val="FF7560"/>
                </a:solidFill>
                <a:effectLst/>
                <a:uLnTx/>
                <a:uFillTx/>
                <a:latin typeface="Arial Black"/>
                <a:ea typeface="+mn-ea"/>
                <a:cs typeface="+mn-cs"/>
              </a:rPr>
              <a:t>Online Maintenance </a:t>
            </a:r>
          </a:p>
        </p:txBody>
      </p:sp>
      <p:cxnSp>
        <p:nvCxnSpPr>
          <p:cNvPr id="4" name="Straight Connector 3">
            <a:extLst>
              <a:ext uri="{FF2B5EF4-FFF2-40B4-BE49-F238E27FC236}">
                <a16:creationId xmlns:a16="http://schemas.microsoft.com/office/drawing/2014/main" id="{51ED25BC-9195-4FE0-B84C-DFFD92958361}"/>
              </a:ext>
            </a:extLst>
          </p:cNvPr>
          <p:cNvCxnSpPr/>
          <p:nvPr/>
        </p:nvCxnSpPr>
        <p:spPr>
          <a:xfrm>
            <a:off x="6399138" y="4452731"/>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2FA1D89-862D-4EA8-8C6C-8E078CD8E13C}"/>
              </a:ext>
            </a:extLst>
          </p:cNvPr>
          <p:cNvSpPr txBox="1">
            <a:spLocks/>
          </p:cNvSpPr>
          <p:nvPr/>
        </p:nvSpPr>
        <p:spPr>
          <a:xfrm>
            <a:off x="6520757" y="4619735"/>
            <a:ext cx="4301435" cy="986254"/>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ct val="0"/>
              </a:spcBef>
              <a:spcAft>
                <a:spcPts val="500"/>
              </a:spcAft>
              <a:buClrTx/>
              <a:buSzTx/>
              <a:buFontTx/>
              <a:buChar char="•"/>
              <a:tabLst/>
              <a:defRPr/>
            </a:pPr>
            <a:r>
              <a:rPr kumimoji="0" lang="en-US" altLang="en-US" sz="1800" b="0" i="0" u="none" strike="noStrike" kern="1200" cap="none" spc="0" normalizeH="0" baseline="0" noProof="0" dirty="0">
                <a:ln>
                  <a:noFill/>
                </a:ln>
                <a:solidFill>
                  <a:srgbClr val="3F3F3F"/>
                </a:solidFill>
                <a:effectLst/>
                <a:uLnTx/>
                <a:uFillTx/>
                <a:latin typeface="Tahoma"/>
                <a:ea typeface="+mn-ea"/>
                <a:cs typeface="+mn-cs"/>
              </a:rPr>
              <a:t>Ability to add, modify, delete PSTS records online in the student detail section</a:t>
            </a:r>
          </a:p>
          <a:p>
            <a:pPr marL="266700" marR="0" lvl="0" indent="-266700" algn="l" defTabSz="914400" rtl="0" eaLnBrk="1" fontAlgn="auto" latinLnBrk="0" hangingPunct="1">
              <a:lnSpc>
                <a:spcPct val="100000"/>
              </a:lnSpc>
              <a:spcBef>
                <a:spcPct val="0"/>
              </a:spcBef>
              <a:spcAft>
                <a:spcPts val="500"/>
              </a:spcAft>
              <a:buClrTx/>
              <a:buSzTx/>
              <a:buFontTx/>
              <a:buChar char="•"/>
              <a:tabLst/>
              <a:defRPr/>
            </a:pPr>
            <a:endParaRPr kumimoji="0" lang="en-US" altLang="en-US" sz="1800" b="0" i="0" u="none" strike="noStrike" kern="1200" cap="none" spc="0" normalizeH="0" baseline="0" noProof="0" dirty="0">
              <a:ln>
                <a:noFill/>
              </a:ln>
              <a:solidFill>
                <a:srgbClr val="3F3F3F"/>
              </a:solidFill>
              <a:effectLst/>
              <a:uLnTx/>
              <a:uFillTx/>
              <a:latin typeface="Tahoma"/>
              <a:ea typeface="+mn-ea"/>
              <a:cs typeface="+mn-cs"/>
            </a:endParaRPr>
          </a:p>
        </p:txBody>
      </p:sp>
      <p:cxnSp>
        <p:nvCxnSpPr>
          <p:cNvPr id="21" name="Straight Connector 20">
            <a:extLst>
              <a:ext uri="{FF2B5EF4-FFF2-40B4-BE49-F238E27FC236}">
                <a16:creationId xmlns:a16="http://schemas.microsoft.com/office/drawing/2014/main" id="{E373C7F9-3F08-4DB0-8047-0DDC2EACB2ED}"/>
              </a:ext>
            </a:extLst>
          </p:cNvPr>
          <p:cNvCxnSpPr/>
          <p:nvPr/>
        </p:nvCxnSpPr>
        <p:spPr>
          <a:xfrm>
            <a:off x="6332258" y="2021565"/>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44A3D41-1070-4088-8F63-C4ABC06D1798}"/>
              </a:ext>
            </a:extLst>
          </p:cNvPr>
          <p:cNvSpPr txBox="1">
            <a:spLocks/>
          </p:cNvSpPr>
          <p:nvPr/>
        </p:nvSpPr>
        <p:spPr>
          <a:xfrm>
            <a:off x="6442634" y="1422385"/>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a:ln>
                  <a:noFill/>
                </a:ln>
                <a:solidFill>
                  <a:srgbClr val="FF7560"/>
                </a:solidFill>
                <a:effectLst/>
                <a:uLnTx/>
                <a:uFillTx/>
                <a:latin typeface="Arial Black"/>
                <a:ea typeface="+mn-ea"/>
                <a:cs typeface="+mn-cs"/>
              </a:rPr>
              <a:t>Batch Upload</a:t>
            </a:r>
            <a:endParaRPr kumimoji="0" lang="en-US" sz="2000" b="1" i="0" u="none" strike="noStrike" kern="1200" cap="none" spc="0" normalizeH="0" baseline="0" noProof="0" dirty="0">
              <a:ln>
                <a:noFill/>
              </a:ln>
              <a:solidFill>
                <a:srgbClr val="FF7560"/>
              </a:solidFill>
              <a:effectLst/>
              <a:uLnTx/>
              <a:uFillTx/>
              <a:latin typeface="Arial Black"/>
              <a:ea typeface="+mn-ea"/>
              <a:cs typeface="+mn-cs"/>
            </a:endParaRPr>
          </a:p>
        </p:txBody>
      </p:sp>
      <p:sp>
        <p:nvSpPr>
          <p:cNvPr id="8" name="Footer Placeholder 7">
            <a:extLst>
              <a:ext uri="{FF2B5EF4-FFF2-40B4-BE49-F238E27FC236}">
                <a16:creationId xmlns:a16="http://schemas.microsoft.com/office/drawing/2014/main" id="{302E62B6-2644-93C3-9E6C-8E9D3EBF54D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10" name="Slide Number Placeholder 9">
            <a:extLst>
              <a:ext uri="{FF2B5EF4-FFF2-40B4-BE49-F238E27FC236}">
                <a16:creationId xmlns:a16="http://schemas.microsoft.com/office/drawing/2014/main" id="{8EF05D1C-66F5-53E5-56D0-AE436BDACB1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7668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P spid="11" grpId="0" build="p"/>
      <p:bldP spid="2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482D95-8C2C-95DA-C2D4-A5CDCCACFDD2}"/>
              </a:ext>
            </a:extLst>
          </p:cNvPr>
          <p:cNvSpPr/>
          <p:nvPr/>
        </p:nvSpPr>
        <p:spPr>
          <a:xfrm>
            <a:off x="304800" y="0"/>
            <a:ext cx="11887200" cy="6365363"/>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680728" y="2483106"/>
            <a:ext cx="6697980" cy="2387600"/>
          </a:xfrm>
          <a:noFill/>
        </p:spPr>
        <p:txBody>
          <a:bodyPr vert="horz" lIns="91440" tIns="45720" rIns="91440" bIns="45720" rtlCol="0" anchor="t">
            <a:normAutofit/>
          </a:bodyPr>
          <a:lstStyle/>
          <a:p>
            <a:br>
              <a:rPr lang="en-US" sz="4800" dirty="0">
                <a:solidFill>
                  <a:schemeClr val="tx1">
                    <a:lumMod val="25000"/>
                  </a:schemeClr>
                </a:solidFill>
              </a:rPr>
            </a:br>
            <a:r>
              <a:rPr lang="en-US" sz="4800" dirty="0">
                <a:solidFill>
                  <a:schemeClr val="tx1">
                    <a:lumMod val="25000"/>
                  </a:schemeClr>
                </a:solidFill>
              </a:rPr>
              <a:t>Certification Process</a:t>
            </a:r>
          </a:p>
        </p:txBody>
      </p:sp>
      <p:sp>
        <p:nvSpPr>
          <p:cNvPr id="5" name="Subtitle 4">
            <a:extLst>
              <a:ext uri="{FF2B5EF4-FFF2-40B4-BE49-F238E27FC236}">
                <a16:creationId xmlns:a16="http://schemas.microsoft.com/office/drawing/2014/main" id="{8E07B3FF-19AD-0DB4-5391-5E084EFF1EEA}"/>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250154B3-8FD3-C7E9-2769-BD831E0161F3}"/>
              </a:ext>
            </a:extLst>
          </p:cNvPr>
          <p:cNvSpPr>
            <a:spLocks noGrp="1"/>
          </p:cNvSpPr>
          <p:nvPr>
            <p:ph type="ftr" sz="quarter" idx="13"/>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4975D38B-1116-1A39-9EDB-D94C4F588E1D}"/>
              </a:ext>
            </a:extLst>
          </p:cNvPr>
          <p:cNvSpPr>
            <a:spLocks noGrp="1"/>
          </p:cNvSpPr>
          <p:nvPr>
            <p:ph type="sldNum" sz="quarter" idx="12"/>
          </p:nvPr>
        </p:nvSpPr>
        <p:spPr/>
        <p:txBody>
          <a:bodyPr/>
          <a:lstStyle/>
          <a:p>
            <a:fld id="{4B73C415-D670-4716-A5EC-CC4D52CA2BAC}" type="slidenum">
              <a:rPr lang="en-US" noProof="0" smtClean="0"/>
              <a:pPr/>
              <a:t>37</a:t>
            </a:fld>
            <a:endParaRPr lang="en-US" noProof="0"/>
          </a:p>
        </p:txBody>
      </p:sp>
    </p:spTree>
    <p:extLst>
      <p:ext uri="{BB962C8B-B14F-4D97-AF65-F5344CB8AC3E}">
        <p14:creationId xmlns:p14="http://schemas.microsoft.com/office/powerpoint/2010/main" val="2217438453"/>
      </p:ext>
    </p:extLst>
  </p:cSld>
  <p:clrMapOvr>
    <a:overrideClrMapping bg1="dk1" tx1="lt1" bg2="dk2" tx2="lt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p:txBody>
          <a:bodyPr/>
          <a:lstStyle/>
          <a:p>
            <a:r>
              <a:rPr lang="en-US"/>
              <a:t>Certification </a:t>
            </a:r>
            <a:r>
              <a:rPr lang="en-US">
                <a:latin typeface="Arial Black" panose="020B0A04020102020204" pitchFamily="34" charset="0"/>
              </a:rPr>
              <a:t>Workflow</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nvGraphicFramePr>
        <p:xfrm>
          <a:off x="2878217" y="1383030"/>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Error Correction</a:t>
            </a:r>
            <a:endParaRPr lang="en-US" sz="1400" b="1">
              <a:solidFill>
                <a:prstClr val="black">
                  <a:lumMod val="75000"/>
                  <a:lumOff val="25000"/>
                </a:prstClr>
              </a:solidFill>
              <a:latin typeface="Tahoma"/>
            </a:endParaRPr>
          </a:p>
          <a:p>
            <a:pPr defTabSz="914446">
              <a:defRPr/>
            </a:pPr>
            <a:endParaRPr lang="en-US" sz="14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Resolve Cert errors and CDDs before reviewing reports.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Refer to the downloadable CALPADS Error List on suggested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57870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Report Review</a:t>
            </a:r>
            <a:endParaRPr lang="en-US" sz="1200" b="1">
              <a:solidFill>
                <a:prstClr val="black">
                  <a:lumMod val="75000"/>
                  <a:lumOff val="25000"/>
                </a:prstClr>
              </a:solidFill>
              <a:latin typeface="Tahoma"/>
            </a:endParaRP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Utilize report mapping guide to check for data inclusion and column count source</a:t>
            </a:r>
          </a:p>
          <a:p>
            <a:pPr marL="285764" indent="-285764" defTabSz="914446">
              <a:buFont typeface="Arial" panose="020B0604020202020204" pitchFamily="34" charset="0"/>
              <a:buChar char="•"/>
              <a:defRPr/>
            </a:pPr>
            <a:endParaRPr lang="en-US" sz="1400">
              <a:solidFill>
                <a:prstClr val="black">
                  <a:lumMod val="75000"/>
                  <a:lumOff val="25000"/>
                </a:prstClr>
              </a:solidFill>
              <a:latin typeface="Tahoma"/>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578699" cy="2323615"/>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LEA &amp; SELPA Approvals</a:t>
            </a: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Review all aggregate reports to activate checkbox</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Check box to activate approval button</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Click on LEA Approve to signal SELPA your data is ready for their approval</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6"/>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Submit files</a:t>
            </a:r>
            <a:endParaRPr lang="en-US" sz="1200" b="1">
              <a:solidFill>
                <a:prstClr val="black">
                  <a:lumMod val="75000"/>
                  <a:lumOff val="25000"/>
                </a:prstClr>
              </a:solidFill>
              <a:latin typeface="Tahoma"/>
            </a:endParaRPr>
          </a:p>
          <a:p>
            <a:pPr defTabSz="914446">
              <a:defRPr/>
            </a:pPr>
            <a:endParaRPr lang="en-US" sz="12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All files are submitted from your SIS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Any corrections should be done in the SIS system and resubmitted to CALPADS.</a:t>
            </a:r>
          </a:p>
          <a:p>
            <a:pPr defTabSz="914446">
              <a:defRPr/>
            </a:pPr>
            <a:endParaRPr lang="en-US">
              <a:solidFill>
                <a:prstClr val="black">
                  <a:lumMod val="75000"/>
                  <a:lumOff val="25000"/>
                </a:prstClr>
              </a:solidFill>
              <a:latin typeface="Tahoma"/>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
        <p:nvSpPr>
          <p:cNvPr id="4" name="Footer Placeholder 3">
            <a:extLst>
              <a:ext uri="{FF2B5EF4-FFF2-40B4-BE49-F238E27FC236}">
                <a16:creationId xmlns:a16="http://schemas.microsoft.com/office/drawing/2014/main" id="{002C0B0B-59AA-6689-B073-B2D915B5889F}"/>
              </a:ext>
            </a:extLst>
          </p:cNvPr>
          <p:cNvSpPr>
            <a:spLocks noGrp="1"/>
          </p:cNvSpPr>
          <p:nvPr>
            <p:ph type="ftr" sz="quarter" idx="10"/>
          </p:nvPr>
        </p:nvSpPr>
        <p:spPr/>
        <p:txBody>
          <a:bodyPr/>
          <a:lstStyle/>
          <a:p>
            <a:r>
              <a:rPr lang="en-US" noProof="0"/>
              <a:t>EOY 4 Reporting and Certification v1.2 May 9, 2024</a:t>
            </a:r>
          </a:p>
        </p:txBody>
      </p:sp>
      <p:sp>
        <p:nvSpPr>
          <p:cNvPr id="10" name="Slide Number Placeholder 9">
            <a:extLst>
              <a:ext uri="{FF2B5EF4-FFF2-40B4-BE49-F238E27FC236}">
                <a16:creationId xmlns:a16="http://schemas.microsoft.com/office/drawing/2014/main" id="{527CBFAE-DC8C-B18B-CC1E-B7A7D33C6320}"/>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Tree>
    <p:extLst>
      <p:ext uri="{BB962C8B-B14F-4D97-AF65-F5344CB8AC3E}">
        <p14:creationId xmlns:p14="http://schemas.microsoft.com/office/powerpoint/2010/main" val="4197118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7" name="Group 6">
            <a:extLst>
              <a:ext uri="{FF2B5EF4-FFF2-40B4-BE49-F238E27FC236}">
                <a16:creationId xmlns:a16="http://schemas.microsoft.com/office/drawing/2014/main" id="{E975005B-132B-4E13-8DB9-90F7059E35FC}"/>
              </a:ext>
            </a:extLst>
          </p:cNvPr>
          <p:cNvGrpSpPr/>
          <p:nvPr/>
        </p:nvGrpSpPr>
        <p:grpSpPr>
          <a:xfrm>
            <a:off x="362858" y="1125093"/>
            <a:ext cx="10524983" cy="5202959"/>
            <a:chOff x="542344" y="2264393"/>
            <a:chExt cx="22968332" cy="11092544"/>
          </a:xfrm>
        </p:grpSpPr>
        <p:pic>
          <p:nvPicPr>
            <p:cNvPr id="8" name="Picture 7">
              <a:extLst>
                <a:ext uri="{FF2B5EF4-FFF2-40B4-BE49-F238E27FC236}">
                  <a16:creationId xmlns:a16="http://schemas.microsoft.com/office/drawing/2014/main" id="{E9CFFF3E-0083-4421-B831-3C10C4A53B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55854" y="2264393"/>
              <a:ext cx="12161693" cy="11092544"/>
            </a:xfrm>
            <a:prstGeom prst="rect">
              <a:avLst/>
            </a:prstGeom>
            <a:ln>
              <a:noFill/>
            </a:ln>
            <a:effectLst>
              <a:outerShdw blurRad="190500" algn="tl" rotWithShape="0">
                <a:srgbClr val="000000">
                  <a:alpha val="70000"/>
                </a:srgbClr>
              </a:outerShdw>
            </a:effectLst>
          </p:spPr>
        </p:pic>
        <p:sp>
          <p:nvSpPr>
            <p:cNvPr id="9" name="AutoShape 19">
              <a:extLst>
                <a:ext uri="{FF2B5EF4-FFF2-40B4-BE49-F238E27FC236}">
                  <a16:creationId xmlns:a16="http://schemas.microsoft.com/office/drawing/2014/main" id="{741C89EA-A044-40BF-BE9A-8EFD7999B8A0}"/>
                </a:ext>
              </a:extLst>
            </p:cNvPr>
            <p:cNvSpPr>
              <a:spLocks noChangeArrowheads="1"/>
            </p:cNvSpPr>
            <p:nvPr/>
          </p:nvSpPr>
          <p:spPr bwMode="auto">
            <a:xfrm>
              <a:off x="19638344" y="6011408"/>
              <a:ext cx="3612816" cy="2395718"/>
            </a:xfrm>
            <a:prstGeom prst="roundRect">
              <a:avLst>
                <a:gd name="adj" fmla="val 16667"/>
              </a:avLst>
            </a:prstGeom>
            <a:solidFill>
              <a:sysClr val="window" lastClr="FFFFFF"/>
            </a:solidFill>
            <a:ln w="50800" algn="ctr">
              <a:solidFill>
                <a:srgbClr val="70AD47"/>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Indication of SELPA approval</a:t>
              </a:r>
            </a:p>
          </p:txBody>
        </p:sp>
        <p:cxnSp>
          <p:nvCxnSpPr>
            <p:cNvPr id="10" name="Straight Arrow Connector 9">
              <a:extLst>
                <a:ext uri="{FF2B5EF4-FFF2-40B4-BE49-F238E27FC236}">
                  <a16:creationId xmlns:a16="http://schemas.microsoft.com/office/drawing/2014/main" id="{0AFBE293-EFB7-497E-B563-0206E4E747FE}"/>
                </a:ext>
              </a:extLst>
            </p:cNvPr>
            <p:cNvCxnSpPr>
              <a:cxnSpLocks/>
              <a:stCxn id="9" idx="1"/>
            </p:cNvCxnSpPr>
            <p:nvPr/>
          </p:nvCxnSpPr>
          <p:spPr bwMode="auto">
            <a:xfrm flipH="1" flipV="1">
              <a:off x="18376684" y="5336054"/>
              <a:ext cx="1261661" cy="1873213"/>
            </a:xfrm>
            <a:prstGeom prst="straightConnector1">
              <a:avLst/>
            </a:prstGeom>
            <a:solidFill>
              <a:srgbClr val="4472C4"/>
            </a:solidFill>
            <a:ln w="38100" cap="flat" cmpd="sng" algn="ctr">
              <a:solidFill>
                <a:srgbClr val="70AD47"/>
              </a:solidFill>
              <a:prstDash val="solid"/>
              <a:round/>
              <a:headEnd type="none" w="med" len="med"/>
              <a:tailEnd type="triangle" w="lg" len="lg"/>
            </a:ln>
            <a:effectLst/>
          </p:spPr>
        </p:cxnSp>
        <p:sp>
          <p:nvSpPr>
            <p:cNvPr id="11" name="Rectangle: Rounded Corners 10">
              <a:extLst>
                <a:ext uri="{FF2B5EF4-FFF2-40B4-BE49-F238E27FC236}">
                  <a16:creationId xmlns:a16="http://schemas.microsoft.com/office/drawing/2014/main" id="{CD4ECBFC-2323-4765-88B4-D079121F3BAD}"/>
                </a:ext>
              </a:extLst>
            </p:cNvPr>
            <p:cNvSpPr/>
            <p:nvPr/>
          </p:nvSpPr>
          <p:spPr>
            <a:xfrm>
              <a:off x="5894601" y="4124579"/>
              <a:ext cx="12412710" cy="1268916"/>
            </a:xfrm>
            <a:prstGeom prst="roundRect">
              <a:avLst/>
            </a:prstGeom>
            <a:noFill/>
            <a:ln w="38100" cap="flat" cmpd="sng" algn="ctr">
              <a:solidFill>
                <a:srgbClr val="70AD47"/>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12" name="Rectangle: Rounded Corners 11">
              <a:extLst>
                <a:ext uri="{FF2B5EF4-FFF2-40B4-BE49-F238E27FC236}">
                  <a16:creationId xmlns:a16="http://schemas.microsoft.com/office/drawing/2014/main" id="{171AA305-F922-401F-9BF4-CE8C8FAC1ECC}"/>
                </a:ext>
              </a:extLst>
            </p:cNvPr>
            <p:cNvSpPr/>
            <p:nvPr/>
          </p:nvSpPr>
          <p:spPr>
            <a:xfrm>
              <a:off x="14015606" y="2864516"/>
              <a:ext cx="1981200" cy="641206"/>
            </a:xfrm>
            <a:prstGeom prst="roundRect">
              <a:avLst/>
            </a:prstGeom>
            <a:noFill/>
            <a:ln w="38100" cap="flat" cmpd="sng" algn="ctr">
              <a:solidFill>
                <a:srgbClr val="EF9104"/>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cxnSp>
          <p:nvCxnSpPr>
            <p:cNvPr id="13" name="Straight Arrow Connector 12">
              <a:extLst>
                <a:ext uri="{FF2B5EF4-FFF2-40B4-BE49-F238E27FC236}">
                  <a16:creationId xmlns:a16="http://schemas.microsoft.com/office/drawing/2014/main" id="{8A480262-61B7-4A63-916C-1A41AF64763D}"/>
                </a:ext>
              </a:extLst>
            </p:cNvPr>
            <p:cNvCxnSpPr>
              <a:cxnSpLocks/>
              <a:stCxn id="14" idx="1"/>
            </p:cNvCxnSpPr>
            <p:nvPr/>
          </p:nvCxnSpPr>
          <p:spPr bwMode="auto">
            <a:xfrm flipH="1" flipV="1">
              <a:off x="15996805" y="3273138"/>
              <a:ext cx="3489750" cy="722006"/>
            </a:xfrm>
            <a:prstGeom prst="straightConnector1">
              <a:avLst/>
            </a:prstGeom>
            <a:solidFill>
              <a:srgbClr val="4472C4"/>
            </a:solidFill>
            <a:ln w="38100" cap="flat" cmpd="sng" algn="ctr">
              <a:solidFill>
                <a:srgbClr val="FF9900"/>
              </a:solidFill>
              <a:prstDash val="solid"/>
              <a:round/>
              <a:headEnd type="none" w="med" len="med"/>
              <a:tailEnd type="triangle" w="lg" len="lg"/>
            </a:ln>
            <a:effectLst/>
          </p:spPr>
        </p:cxnSp>
        <p:sp>
          <p:nvSpPr>
            <p:cNvPr id="14" name="AutoShape 19">
              <a:extLst>
                <a:ext uri="{FF2B5EF4-FFF2-40B4-BE49-F238E27FC236}">
                  <a16:creationId xmlns:a16="http://schemas.microsoft.com/office/drawing/2014/main" id="{BD4D1C08-5837-4783-BC82-EA3742368811}"/>
                </a:ext>
              </a:extLst>
            </p:cNvPr>
            <p:cNvSpPr>
              <a:spLocks noChangeArrowheads="1"/>
            </p:cNvSpPr>
            <p:nvPr/>
          </p:nvSpPr>
          <p:spPr bwMode="auto">
            <a:xfrm>
              <a:off x="19486554" y="3160272"/>
              <a:ext cx="3612816" cy="1669743"/>
            </a:xfrm>
            <a:prstGeom prst="roundRect">
              <a:avLst>
                <a:gd name="adj" fmla="val 16667"/>
              </a:avLst>
            </a:prstGeom>
            <a:solidFill>
              <a:sysClr val="window" lastClr="FFFFFF"/>
            </a:solidFill>
            <a:ln w="50800" algn="ctr">
              <a:solidFill>
                <a:srgbClr val="FF9900"/>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Select revision</a:t>
              </a:r>
            </a:p>
          </p:txBody>
        </p:sp>
        <p:sp>
          <p:nvSpPr>
            <p:cNvPr id="15" name="AutoShape 19">
              <a:extLst>
                <a:ext uri="{FF2B5EF4-FFF2-40B4-BE49-F238E27FC236}">
                  <a16:creationId xmlns:a16="http://schemas.microsoft.com/office/drawing/2014/main" id="{07DA3ECD-6FEC-42A4-A252-9EBF0A640F70}"/>
                </a:ext>
              </a:extLst>
            </p:cNvPr>
            <p:cNvSpPr>
              <a:spLocks noChangeArrowheads="1"/>
            </p:cNvSpPr>
            <p:nvPr/>
          </p:nvSpPr>
          <p:spPr bwMode="auto">
            <a:xfrm>
              <a:off x="19897860" y="10610729"/>
              <a:ext cx="3612816" cy="2286822"/>
            </a:xfrm>
            <a:prstGeom prst="roundRect">
              <a:avLst>
                <a:gd name="adj" fmla="val 16667"/>
              </a:avLst>
            </a:prstGeom>
            <a:solidFill>
              <a:sysClr val="window" lastClr="FFFFFF"/>
            </a:solidFill>
            <a:ln w="50800" algn="ctr">
              <a:solidFill>
                <a:srgbClr val="5B9BD5"/>
              </a:solidFill>
              <a:round/>
              <a:headEnd/>
              <a:tailEnd/>
            </a:ln>
          </p:spPr>
          <p:txBody>
            <a:bodyPr wrap="square" lIns="45720" tIns="22860" rIns="45720" bIns="22860" anchor="ctr">
              <a:spAutoFit/>
            </a:bodyPr>
            <a:lstStyle/>
            <a:p>
              <a:pPr algn="ctr" defTabSz="457223">
                <a:defRPr/>
              </a:pPr>
              <a:r>
                <a:rPr lang="en-US" sz="2000" kern="1700">
                  <a:solidFill>
                    <a:srgbClr val="5E6D85"/>
                  </a:solidFill>
                  <a:cs typeface="Arial"/>
                </a:rPr>
                <a:t>Scroll down to see SWD reports</a:t>
              </a:r>
            </a:p>
          </p:txBody>
        </p:sp>
        <p:sp>
          <p:nvSpPr>
            <p:cNvPr id="16" name="Rectangle: Rounded Corners 15">
              <a:extLst>
                <a:ext uri="{FF2B5EF4-FFF2-40B4-BE49-F238E27FC236}">
                  <a16:creationId xmlns:a16="http://schemas.microsoft.com/office/drawing/2014/main" id="{D8AC9449-DB82-4B2D-B1D7-8DCB00C6AA68}"/>
                </a:ext>
              </a:extLst>
            </p:cNvPr>
            <p:cNvSpPr/>
            <p:nvPr/>
          </p:nvSpPr>
          <p:spPr>
            <a:xfrm>
              <a:off x="5755854" y="8594197"/>
              <a:ext cx="12161692" cy="1676980"/>
            </a:xfrm>
            <a:prstGeom prst="roundRect">
              <a:avLst/>
            </a:prstGeom>
            <a:noFill/>
            <a:ln w="38100" cap="flat" cmpd="sng" algn="ctr">
              <a:solidFill>
                <a:srgbClr val="5B9BD5"/>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cxnSp>
          <p:nvCxnSpPr>
            <p:cNvPr id="17" name="Straight Arrow Connector 16">
              <a:extLst>
                <a:ext uri="{FF2B5EF4-FFF2-40B4-BE49-F238E27FC236}">
                  <a16:creationId xmlns:a16="http://schemas.microsoft.com/office/drawing/2014/main" id="{0C3A5CA1-59BB-45F4-A703-DB925814EBE7}"/>
                </a:ext>
              </a:extLst>
            </p:cNvPr>
            <p:cNvCxnSpPr>
              <a:cxnSpLocks/>
              <a:stCxn id="15" idx="1"/>
            </p:cNvCxnSpPr>
            <p:nvPr/>
          </p:nvCxnSpPr>
          <p:spPr bwMode="auto">
            <a:xfrm flipH="1" flipV="1">
              <a:off x="18158420" y="10271177"/>
              <a:ext cx="1739440" cy="1482963"/>
            </a:xfrm>
            <a:prstGeom prst="straightConnector1">
              <a:avLst/>
            </a:prstGeom>
            <a:solidFill>
              <a:srgbClr val="4472C4"/>
            </a:solidFill>
            <a:ln w="38100" cap="flat" cmpd="sng" algn="ctr">
              <a:solidFill>
                <a:srgbClr val="5B9BD5"/>
              </a:solidFill>
              <a:prstDash val="solid"/>
              <a:round/>
              <a:headEnd type="none" w="med" len="med"/>
              <a:tailEnd type="triangle" w="lg" len="lg"/>
            </a:ln>
            <a:effectLst/>
          </p:spPr>
        </p:cxnSp>
        <p:sp>
          <p:nvSpPr>
            <p:cNvPr id="18" name="Rectangle: Rounded Corners 17">
              <a:extLst>
                <a:ext uri="{FF2B5EF4-FFF2-40B4-BE49-F238E27FC236}">
                  <a16:creationId xmlns:a16="http://schemas.microsoft.com/office/drawing/2014/main" id="{138D67F9-A5FF-4843-BC16-03C73E28EF07}"/>
                </a:ext>
              </a:extLst>
            </p:cNvPr>
            <p:cNvSpPr/>
            <p:nvPr/>
          </p:nvSpPr>
          <p:spPr>
            <a:xfrm>
              <a:off x="5894601" y="5527998"/>
              <a:ext cx="12412710" cy="1339422"/>
            </a:xfrm>
            <a:prstGeom prst="roundRect">
              <a:avLst/>
            </a:prstGeom>
            <a:noFill/>
            <a:ln w="38100" cap="flat" cmpd="sng" algn="ctr">
              <a:solidFill>
                <a:srgbClr val="FF0000"/>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19" name="AutoShape 19">
              <a:extLst>
                <a:ext uri="{FF2B5EF4-FFF2-40B4-BE49-F238E27FC236}">
                  <a16:creationId xmlns:a16="http://schemas.microsoft.com/office/drawing/2014/main" id="{A7AC92A5-04E8-4684-86E0-666671B0EC83}"/>
                </a:ext>
              </a:extLst>
            </p:cNvPr>
            <p:cNvSpPr>
              <a:spLocks noChangeArrowheads="1"/>
            </p:cNvSpPr>
            <p:nvPr/>
          </p:nvSpPr>
          <p:spPr bwMode="auto">
            <a:xfrm>
              <a:off x="542344" y="5490392"/>
              <a:ext cx="3612816" cy="2395718"/>
            </a:xfrm>
            <a:prstGeom prst="roundRect">
              <a:avLst>
                <a:gd name="adj" fmla="val 16667"/>
              </a:avLst>
            </a:prstGeom>
            <a:solidFill>
              <a:sysClr val="window" lastClr="FFFFFF"/>
            </a:solidFill>
            <a:ln w="50800" algn="ctr">
              <a:solidFill>
                <a:srgbClr val="FF0000"/>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Certification Errors and warnings</a:t>
              </a:r>
            </a:p>
          </p:txBody>
        </p:sp>
        <p:cxnSp>
          <p:nvCxnSpPr>
            <p:cNvPr id="20" name="Straight Arrow Connector 19">
              <a:extLst>
                <a:ext uri="{FF2B5EF4-FFF2-40B4-BE49-F238E27FC236}">
                  <a16:creationId xmlns:a16="http://schemas.microsoft.com/office/drawing/2014/main" id="{1CD5746D-CEF0-48FF-A9C2-9CE53716823D}"/>
                </a:ext>
              </a:extLst>
            </p:cNvPr>
            <p:cNvCxnSpPr>
              <a:cxnSpLocks/>
              <a:stCxn id="19" idx="3"/>
            </p:cNvCxnSpPr>
            <p:nvPr/>
          </p:nvCxnSpPr>
          <p:spPr bwMode="auto">
            <a:xfrm flipV="1">
              <a:off x="4155160" y="5993728"/>
              <a:ext cx="1637325" cy="694523"/>
            </a:xfrm>
            <a:prstGeom prst="straightConnector1">
              <a:avLst/>
            </a:prstGeom>
            <a:solidFill>
              <a:srgbClr val="4472C4"/>
            </a:solidFill>
            <a:ln w="38100" cap="flat" cmpd="sng" algn="ctr">
              <a:solidFill>
                <a:srgbClr val="FF0000"/>
              </a:solidFill>
              <a:prstDash val="solid"/>
              <a:round/>
              <a:headEnd type="none" w="med" len="med"/>
              <a:tailEnd type="triangle" w="lg" len="lg"/>
            </a:ln>
            <a:effectLst/>
          </p:spPr>
        </p:cxnSp>
        <p:sp>
          <p:nvSpPr>
            <p:cNvPr id="21" name="Rectangle: Rounded Corners 20">
              <a:extLst>
                <a:ext uri="{FF2B5EF4-FFF2-40B4-BE49-F238E27FC236}">
                  <a16:creationId xmlns:a16="http://schemas.microsoft.com/office/drawing/2014/main" id="{512D6869-1760-4182-A0E5-8BDFC766C6A2}"/>
                </a:ext>
              </a:extLst>
            </p:cNvPr>
            <p:cNvSpPr/>
            <p:nvPr/>
          </p:nvSpPr>
          <p:spPr>
            <a:xfrm>
              <a:off x="5625273" y="10271177"/>
              <a:ext cx="12412710" cy="3085760"/>
            </a:xfrm>
            <a:prstGeom prst="roundRect">
              <a:avLst/>
            </a:prstGeom>
            <a:noFill/>
            <a:ln w="38100" cap="flat" cmpd="sng" algn="ctr">
              <a:solidFill>
                <a:srgbClr val="37B4E1"/>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22" name="AutoShape 19">
              <a:extLst>
                <a:ext uri="{FF2B5EF4-FFF2-40B4-BE49-F238E27FC236}">
                  <a16:creationId xmlns:a16="http://schemas.microsoft.com/office/drawing/2014/main" id="{C76E69D8-6754-468D-A322-0D410B57061C}"/>
                </a:ext>
              </a:extLst>
            </p:cNvPr>
            <p:cNvSpPr>
              <a:spLocks noChangeArrowheads="1"/>
            </p:cNvSpPr>
            <p:nvPr/>
          </p:nvSpPr>
          <p:spPr bwMode="auto">
            <a:xfrm>
              <a:off x="789401" y="10777221"/>
              <a:ext cx="3612816" cy="2395718"/>
            </a:xfrm>
            <a:prstGeom prst="roundRect">
              <a:avLst>
                <a:gd name="adj" fmla="val 16667"/>
              </a:avLst>
            </a:prstGeom>
            <a:solidFill>
              <a:sysClr val="window" lastClr="FFFFFF"/>
            </a:solidFill>
            <a:ln w="50800" algn="ctr">
              <a:solidFill>
                <a:srgbClr val="37B4E1"/>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Snapshot processing history</a:t>
              </a:r>
            </a:p>
          </p:txBody>
        </p:sp>
        <p:cxnSp>
          <p:nvCxnSpPr>
            <p:cNvPr id="23" name="Straight Arrow Connector 22">
              <a:extLst>
                <a:ext uri="{FF2B5EF4-FFF2-40B4-BE49-F238E27FC236}">
                  <a16:creationId xmlns:a16="http://schemas.microsoft.com/office/drawing/2014/main" id="{4A9301E8-DC2D-4C00-947B-A47D9AFD0E11}"/>
                </a:ext>
              </a:extLst>
            </p:cNvPr>
            <p:cNvCxnSpPr>
              <a:cxnSpLocks/>
              <a:stCxn id="22" idx="3"/>
            </p:cNvCxnSpPr>
            <p:nvPr/>
          </p:nvCxnSpPr>
          <p:spPr bwMode="auto">
            <a:xfrm flipV="1">
              <a:off x="4402217" y="11754142"/>
              <a:ext cx="977750" cy="220938"/>
            </a:xfrm>
            <a:prstGeom prst="straightConnector1">
              <a:avLst/>
            </a:prstGeom>
            <a:solidFill>
              <a:srgbClr val="4472C4"/>
            </a:solidFill>
            <a:ln w="38100" cap="flat" cmpd="sng" algn="ctr">
              <a:solidFill>
                <a:srgbClr val="37B4E1"/>
              </a:solidFill>
              <a:prstDash val="solid"/>
              <a:round/>
              <a:headEnd type="none" w="med" len="med"/>
              <a:tailEnd type="triangle" w="lg" len="lg"/>
            </a:ln>
            <a:effectLst/>
          </p:spPr>
        </p:cxnSp>
      </p:grpSp>
      <p:sp>
        <p:nvSpPr>
          <p:cNvPr id="3" name="Title 2">
            <a:extLst>
              <a:ext uri="{FF2B5EF4-FFF2-40B4-BE49-F238E27FC236}">
                <a16:creationId xmlns:a16="http://schemas.microsoft.com/office/drawing/2014/main" id="{7F34DAD9-A1A1-576A-6123-06E6306654B6}"/>
              </a:ext>
            </a:extLst>
          </p:cNvPr>
          <p:cNvSpPr>
            <a:spLocks noGrp="1"/>
          </p:cNvSpPr>
          <p:nvPr>
            <p:ph type="title"/>
          </p:nvPr>
        </p:nvSpPr>
        <p:spPr/>
        <p:txBody>
          <a:bodyPr>
            <a:normAutofit fontScale="90000"/>
          </a:bodyPr>
          <a:lstStyle/>
          <a:p>
            <a:r>
              <a:rPr lang="en-US"/>
              <a:t>Certification Details</a:t>
            </a:r>
          </a:p>
        </p:txBody>
      </p:sp>
      <p:sp>
        <p:nvSpPr>
          <p:cNvPr id="6" name="Footer Placeholder 5">
            <a:extLst>
              <a:ext uri="{FF2B5EF4-FFF2-40B4-BE49-F238E27FC236}">
                <a16:creationId xmlns:a16="http://schemas.microsoft.com/office/drawing/2014/main" id="{ECDB4728-7BEE-3C80-F704-18252FE91A35}"/>
              </a:ext>
            </a:extLst>
          </p:cNvPr>
          <p:cNvSpPr>
            <a:spLocks noGrp="1"/>
          </p:cNvSpPr>
          <p:nvPr>
            <p:ph type="ftr" sz="quarter" idx="10"/>
          </p:nvPr>
        </p:nvSpPr>
        <p:spPr/>
        <p:txBody>
          <a:bodyPr/>
          <a:lstStyle/>
          <a:p>
            <a:r>
              <a:rPr lang="en-US" noProof="0"/>
              <a:t>EOY 4 Reporting and Certification v1.2 May 9, 2024</a:t>
            </a:r>
          </a:p>
        </p:txBody>
      </p:sp>
      <p:sp>
        <p:nvSpPr>
          <p:cNvPr id="24" name="Slide Number Placeholder 23">
            <a:extLst>
              <a:ext uri="{FF2B5EF4-FFF2-40B4-BE49-F238E27FC236}">
                <a16:creationId xmlns:a16="http://schemas.microsoft.com/office/drawing/2014/main" id="{6EE414F8-E6F5-881B-FD3F-634673E0AFCD}"/>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161086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68000" y="4516377"/>
            <a:ext cx="1800000" cy="1335780"/>
          </a:xfrm>
        </p:spPr>
        <p:txBody>
          <a:bodyPr>
            <a:normAutofit fontScale="92500"/>
          </a:bodyPr>
          <a:lstStyle/>
          <a:p>
            <a:r>
              <a:rPr lang="en-US" sz="1500" dirty="0"/>
              <a:t>key data elements and stakeholders in preparation of the </a:t>
            </a:r>
            <a:r>
              <a:rPr lang="en-US" sz="1500" kern="0" dirty="0"/>
              <a:t>the EOY 4 submission</a:t>
            </a:r>
          </a:p>
          <a:p>
            <a:r>
              <a:rPr lang="en-US" sz="1500" kern="0" dirty="0"/>
              <a:t>(Data Leadership)</a:t>
            </a:r>
          </a:p>
          <a:p>
            <a:endParaRPr lang="en-US" dirty="0"/>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8305523" y="3882772"/>
            <a:ext cx="1980000" cy="360000"/>
          </a:xfrm>
        </p:spPr>
        <p:txBody>
          <a:bodyPr/>
          <a:lstStyle/>
          <a:p>
            <a:r>
              <a:rPr lang="en-US" b="1" dirty="0"/>
              <a:t>Analyze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8305136" y="4502073"/>
            <a:ext cx="2127986" cy="1863289"/>
          </a:xfrm>
        </p:spPr>
        <p:txBody>
          <a:bodyPr>
            <a:normAutofit/>
          </a:bodyPr>
          <a:lstStyle/>
          <a:p>
            <a:r>
              <a:rPr lang="en-US" dirty="0"/>
              <a:t>certification reports to assess the flow of data across the ecosystem and evaluate how well data is leverage in informed decision making</a:t>
            </a:r>
          </a:p>
          <a:p>
            <a:r>
              <a:rPr lang="en-US" dirty="0"/>
              <a:t>(Coalition Building)</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3625423" y="3881979"/>
            <a:ext cx="1980000" cy="360000"/>
          </a:xfrm>
        </p:spPr>
        <p:txBody>
          <a:bodyPr/>
          <a:lstStyle/>
          <a:p>
            <a:r>
              <a:rPr lang="en-US" b="1" dirty="0"/>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3387436" y="4516378"/>
            <a:ext cx="2127987" cy="2341621"/>
          </a:xfrm>
        </p:spPr>
        <p:txBody>
          <a:bodyPr>
            <a:normAutofit/>
          </a:bodyPr>
          <a:lstStyle/>
          <a:p>
            <a:r>
              <a:rPr lang="en-US" dirty="0"/>
              <a:t>the EOY 4 submission process based on an internal schedule considering staff availability and competing priorities</a:t>
            </a:r>
          </a:p>
          <a:p>
            <a:r>
              <a:rPr lang="en-US" dirty="0"/>
              <a:t>(Project Management)</a:t>
            </a:r>
          </a:p>
        </p:txBody>
      </p:sp>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5965473" y="3881979"/>
            <a:ext cx="1980000" cy="360000"/>
          </a:xfrm>
        </p:spPr>
        <p:txBody>
          <a:bodyPr/>
          <a:lstStyle/>
          <a:p>
            <a:r>
              <a:rPr lang="en-US" b="1" dirty="0"/>
              <a:t>Resolve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5965473" y="4516377"/>
            <a:ext cx="1980000" cy="1433313"/>
          </a:xfrm>
        </p:spPr>
        <p:txBody>
          <a:bodyPr>
            <a:normAutofit fontScale="92500" lnSpcReduction="10000"/>
          </a:bodyPr>
          <a:lstStyle/>
          <a:p>
            <a:r>
              <a:rPr lang="en-US" sz="1500" kern="0" dirty="0"/>
              <a:t>certification errors using </a:t>
            </a:r>
            <a:r>
              <a:rPr lang="en-US" sz="1500" dirty="0"/>
              <a:t>analytical mindfulness and review reports for completeness and reasonability</a:t>
            </a:r>
          </a:p>
          <a:p>
            <a:r>
              <a:rPr lang="en-US" sz="1500" kern="0" dirty="0"/>
              <a:t>(Critical Thinking)</a:t>
            </a:r>
          </a:p>
          <a:p>
            <a:endParaRPr lang="en-US" dirty="0"/>
          </a:p>
        </p:txBody>
      </p:sp>
      <p:sp>
        <p:nvSpPr>
          <p:cNvPr id="14" name="Footer Placeholder 13">
            <a:extLst>
              <a:ext uri="{FF2B5EF4-FFF2-40B4-BE49-F238E27FC236}">
                <a16:creationId xmlns:a16="http://schemas.microsoft.com/office/drawing/2014/main" id="{41474738-19B8-3EEF-EDC1-2B6FAAB7AE91}"/>
              </a:ext>
            </a:extLst>
          </p:cNvPr>
          <p:cNvSpPr>
            <a:spLocks noGrp="1"/>
          </p:cNvSpPr>
          <p:nvPr>
            <p:ph type="ftr" sz="quarter" idx="10"/>
          </p:nvPr>
        </p:nvSpPr>
        <p:spPr/>
        <p:txBody>
          <a:bodyPr/>
          <a:lstStyle/>
          <a:p>
            <a:r>
              <a:rPr lang="en-US" noProof="0"/>
              <a:t>EOY 4 Reporting and Certification v1.2 May 9, 2024</a:t>
            </a:r>
          </a:p>
        </p:txBody>
      </p:sp>
      <p:sp>
        <p:nvSpPr>
          <p:cNvPr id="15" name="Slide Number Placeholder 14">
            <a:extLst>
              <a:ext uri="{FF2B5EF4-FFF2-40B4-BE49-F238E27FC236}">
                <a16:creationId xmlns:a16="http://schemas.microsoft.com/office/drawing/2014/main" id="{8786A03C-ACA4-208B-C7E8-431C5ABC71D6}"/>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Tree>
    <p:extLst>
      <p:ext uri="{BB962C8B-B14F-4D97-AF65-F5344CB8AC3E}">
        <p14:creationId xmlns:p14="http://schemas.microsoft.com/office/powerpoint/2010/main" val="1730439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341B6B-520B-4596-A783-18C56122CC00}"/>
              </a:ext>
            </a:extLst>
          </p:cNvPr>
          <p:cNvSpPr>
            <a:spLocks noGrp="1"/>
          </p:cNvSpPr>
          <p:nvPr>
            <p:ph type="title"/>
          </p:nvPr>
        </p:nvSpPr>
        <p:spPr>
          <a:xfrm>
            <a:off x="852000" y="2895299"/>
            <a:ext cx="10250340" cy="432000"/>
          </a:xfrm>
        </p:spPr>
        <p:txBody>
          <a:bodyPr anchor="ctr">
            <a:noAutofit/>
          </a:bodyPr>
          <a:lstStyle/>
          <a:p>
            <a:r>
              <a:rPr lang="en-US" sz="4400" dirty="0"/>
              <a:t>LEA Approval</a:t>
            </a:r>
          </a:p>
        </p:txBody>
      </p:sp>
      <p:pic>
        <p:nvPicPr>
          <p:cNvPr id="7" name="Picture 6" descr="Text, calendar&#10;&#10;Description automatically generated">
            <a:extLst>
              <a:ext uri="{FF2B5EF4-FFF2-40B4-BE49-F238E27FC236}">
                <a16:creationId xmlns:a16="http://schemas.microsoft.com/office/drawing/2014/main" id="{864986E9-BB43-F336-0DF5-CF2315D7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80" y="603149"/>
            <a:ext cx="5448300" cy="5448300"/>
          </a:xfrm>
          <a:prstGeom prst="rect">
            <a:avLst/>
          </a:prstGeom>
        </p:spPr>
      </p:pic>
      <p:sp>
        <p:nvSpPr>
          <p:cNvPr id="3" name="Footer Placeholder 2">
            <a:extLst>
              <a:ext uri="{FF2B5EF4-FFF2-40B4-BE49-F238E27FC236}">
                <a16:creationId xmlns:a16="http://schemas.microsoft.com/office/drawing/2014/main" id="{0875511F-AD52-617A-0A3C-2BC08789D8A5}"/>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BA87EA8B-4956-9199-87A4-83799096F414}"/>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Tree>
    <p:extLst>
      <p:ext uri="{BB962C8B-B14F-4D97-AF65-F5344CB8AC3E}">
        <p14:creationId xmlns:p14="http://schemas.microsoft.com/office/powerpoint/2010/main" val="1779207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3"/>
          <p:cNvSpPr>
            <a:spLocks noGrp="1"/>
          </p:cNvSpPr>
          <p:nvPr>
            <p:ph type="title" idx="4294967295"/>
          </p:nvPr>
        </p:nvSpPr>
        <p:spPr>
          <a:xfrm>
            <a:off x="673869" y="333818"/>
            <a:ext cx="7315200" cy="533400"/>
          </a:xfrm>
        </p:spPr>
        <p:txBody>
          <a:bodyPr/>
          <a:lstStyle/>
          <a:p>
            <a:r>
              <a:rPr lang="en-US" sz="4000" dirty="0"/>
              <a:t>Certification Status</a:t>
            </a:r>
          </a:p>
        </p:txBody>
      </p:sp>
      <p:pic>
        <p:nvPicPr>
          <p:cNvPr id="3" name="Picture 2" descr="Screen shot of the LEA Approval view of the Certification Status screen.">
            <a:extLst>
              <a:ext uri="{FF2B5EF4-FFF2-40B4-BE49-F238E27FC236}">
                <a16:creationId xmlns:a16="http://schemas.microsoft.com/office/drawing/2014/main" id="{FE8AAC10-A04B-40A6-9510-D3B26F64A909}"/>
              </a:ext>
            </a:extLst>
          </p:cNvPr>
          <p:cNvPicPr>
            <a:picLocks noChangeAspect="1"/>
          </p:cNvPicPr>
          <p:nvPr/>
        </p:nvPicPr>
        <p:blipFill>
          <a:blip r:embed="rId3"/>
          <a:stretch>
            <a:fillRect/>
          </a:stretch>
        </p:blipFill>
        <p:spPr>
          <a:xfrm>
            <a:off x="673869" y="1230488"/>
            <a:ext cx="9298805" cy="4397023"/>
          </a:xfrm>
          <a:prstGeom prst="rect">
            <a:avLst/>
          </a:prstGeom>
          <a:ln>
            <a:noFill/>
          </a:ln>
          <a:effectLst>
            <a:outerShdw blurRad="190500" algn="tl" rotWithShape="0">
              <a:srgbClr val="000000">
                <a:alpha val="70000"/>
              </a:srgbClr>
            </a:outerShdw>
          </a:effectLst>
        </p:spPr>
      </p:pic>
      <p:sp>
        <p:nvSpPr>
          <p:cNvPr id="25" name="Rectangle: Rounded Corners 24">
            <a:extLst>
              <a:ext uri="{FF2B5EF4-FFF2-40B4-BE49-F238E27FC236}">
                <a16:creationId xmlns:a16="http://schemas.microsoft.com/office/drawing/2014/main" id="{E5397533-F65A-4266-A5C7-734DABDF443E}"/>
              </a:ext>
              <a:ext uri="{C183D7F6-B498-43B3-948B-1728B52AA6E4}">
                <adec:decorative xmlns:adec="http://schemas.microsoft.com/office/drawing/2017/decorative" val="1"/>
              </a:ext>
            </a:extLst>
          </p:cNvPr>
          <p:cNvSpPr/>
          <p:nvPr/>
        </p:nvSpPr>
        <p:spPr>
          <a:xfrm>
            <a:off x="759148" y="4991100"/>
            <a:ext cx="9213526" cy="2731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DFDF851-98C9-C562-D31D-71609D4AA3C4}"/>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3201D294-D08B-C65A-0E64-0CC377E94DE4}"/>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Tree>
    <p:extLst>
      <p:ext uri="{BB962C8B-B14F-4D97-AF65-F5344CB8AC3E}">
        <p14:creationId xmlns:p14="http://schemas.microsoft.com/office/powerpoint/2010/main" val="34486914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993E-8FD2-46DE-80B9-E9A6DF6757AB}"/>
              </a:ext>
            </a:extLst>
          </p:cNvPr>
          <p:cNvSpPr>
            <a:spLocks noGrp="1"/>
          </p:cNvSpPr>
          <p:nvPr>
            <p:ph type="title"/>
          </p:nvPr>
        </p:nvSpPr>
        <p:spPr>
          <a:xfrm>
            <a:off x="432000" y="241232"/>
            <a:ext cx="11340000" cy="432000"/>
          </a:xfrm>
        </p:spPr>
        <p:txBody>
          <a:bodyPr>
            <a:normAutofit fontScale="90000"/>
          </a:bodyPr>
          <a:lstStyle/>
          <a:p>
            <a:r>
              <a:rPr lang="en-US" dirty="0"/>
              <a:t>Certification Details </a:t>
            </a:r>
          </a:p>
        </p:txBody>
      </p:sp>
      <p:grpSp>
        <p:nvGrpSpPr>
          <p:cNvPr id="3" name="Group 2" descr="Screen Shot of the LEA view of the Certification Status screen with callouts.">
            <a:extLst>
              <a:ext uri="{FF2B5EF4-FFF2-40B4-BE49-F238E27FC236}">
                <a16:creationId xmlns:a16="http://schemas.microsoft.com/office/drawing/2014/main" id="{B1FDA8E6-9F5E-4262-8C33-2D66D47BE48F}"/>
              </a:ext>
            </a:extLst>
          </p:cNvPr>
          <p:cNvGrpSpPr/>
          <p:nvPr/>
        </p:nvGrpSpPr>
        <p:grpSpPr>
          <a:xfrm>
            <a:off x="188045" y="810078"/>
            <a:ext cx="11484166" cy="5546272"/>
            <a:chOff x="188045" y="810078"/>
            <a:chExt cx="11484166" cy="5546272"/>
          </a:xfrm>
        </p:grpSpPr>
        <p:pic>
          <p:nvPicPr>
            <p:cNvPr id="6" name="Picture 5">
              <a:extLst>
                <a:ext uri="{FF2B5EF4-FFF2-40B4-BE49-F238E27FC236}">
                  <a16:creationId xmlns:a16="http://schemas.microsoft.com/office/drawing/2014/main" id="{484DFFDE-CF98-4953-A71E-B6B6429CA4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4800" y="810078"/>
              <a:ext cx="6080846" cy="5546272"/>
            </a:xfrm>
            <a:prstGeom prst="rect">
              <a:avLst/>
            </a:prstGeom>
            <a:ln>
              <a:noFill/>
            </a:ln>
            <a:effectLst>
              <a:outerShdw blurRad="190500" algn="tl" rotWithShape="0">
                <a:srgbClr val="000000">
                  <a:alpha val="70000"/>
                </a:srgbClr>
              </a:outerShdw>
            </a:effectLst>
          </p:spPr>
        </p:pic>
        <p:sp>
          <p:nvSpPr>
            <p:cNvPr id="13" name="AutoShape 19">
              <a:extLst>
                <a:ext uri="{FF2B5EF4-FFF2-40B4-BE49-F238E27FC236}">
                  <a16:creationId xmlns:a16="http://schemas.microsoft.com/office/drawing/2014/main" id="{EF65A548-971F-4116-B951-2B04A56DB007}"/>
                </a:ext>
              </a:extLst>
            </p:cNvPr>
            <p:cNvSpPr>
              <a:spLocks noChangeArrowheads="1"/>
            </p:cNvSpPr>
            <p:nvPr/>
          </p:nvSpPr>
          <p:spPr bwMode="auto">
            <a:xfrm>
              <a:off x="9741631" y="2093502"/>
              <a:ext cx="1806408" cy="646986"/>
            </a:xfrm>
            <a:prstGeom prst="roundRect">
              <a:avLst>
                <a:gd name="adj" fmla="val 16667"/>
              </a:avLst>
            </a:prstGeom>
            <a:solidFill>
              <a:schemeClr val="bg1"/>
            </a:solidFill>
            <a:ln w="50800" algn="ctr">
              <a:solidFill>
                <a:schemeClr val="accent6"/>
              </a:solidFill>
              <a:round/>
              <a:headEnd/>
              <a:tailEnd/>
            </a:ln>
          </p:spPr>
          <p:txBody>
            <a:bodyPr wrap="square" anchor="ctr">
              <a:spAutoFit/>
            </a:bodyPr>
            <a:lstStyle/>
            <a:p>
              <a:pPr algn="ctr"/>
              <a:r>
                <a:rPr lang="en-US" sz="1600"/>
                <a:t>Indication of SELPA approval</a:t>
              </a:r>
            </a:p>
          </p:txBody>
        </p:sp>
        <p:cxnSp>
          <p:nvCxnSpPr>
            <p:cNvPr id="17" name="Straight Arrow Connector 16">
              <a:extLst>
                <a:ext uri="{FF2B5EF4-FFF2-40B4-BE49-F238E27FC236}">
                  <a16:creationId xmlns:a16="http://schemas.microsoft.com/office/drawing/2014/main" id="{5B63325D-EFEF-4D75-9FFF-3CDC2DB323E6}"/>
                </a:ext>
              </a:extLst>
            </p:cNvPr>
            <p:cNvCxnSpPr>
              <a:cxnSpLocks/>
              <a:stCxn id="13" idx="1"/>
            </p:cNvCxnSpPr>
            <p:nvPr/>
          </p:nvCxnSpPr>
          <p:spPr bwMode="auto">
            <a:xfrm flipH="1" flipV="1">
              <a:off x="9145487" y="2093503"/>
              <a:ext cx="596144" cy="323492"/>
            </a:xfrm>
            <a:prstGeom prst="straightConnector1">
              <a:avLst/>
            </a:prstGeom>
            <a:solidFill>
              <a:schemeClr val="accent1"/>
            </a:solidFill>
            <a:ln w="38100" cap="flat" cmpd="sng" algn="ctr">
              <a:solidFill>
                <a:schemeClr val="accent6"/>
              </a:solidFill>
              <a:prstDash val="solid"/>
              <a:round/>
              <a:headEnd type="none" w="med" len="med"/>
              <a:tailEnd type="triangle" w="lg" len="lg"/>
            </a:ln>
            <a:effectLst/>
          </p:spPr>
        </p:cxnSp>
        <p:sp>
          <p:nvSpPr>
            <p:cNvPr id="11" name="Rectangle: Rounded Corners 10">
              <a:extLst>
                <a:ext uri="{FF2B5EF4-FFF2-40B4-BE49-F238E27FC236}">
                  <a16:creationId xmlns:a16="http://schemas.microsoft.com/office/drawing/2014/main" id="{8856B793-C9C3-4A67-BC54-14AECA737102}"/>
                </a:ext>
              </a:extLst>
            </p:cNvPr>
            <p:cNvSpPr/>
            <p:nvPr/>
          </p:nvSpPr>
          <p:spPr>
            <a:xfrm>
              <a:off x="2864173" y="1740171"/>
              <a:ext cx="6206355" cy="6344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C39A346-EC15-4350-903A-7C2129A252E9}"/>
                </a:ext>
              </a:extLst>
            </p:cNvPr>
            <p:cNvSpPr/>
            <p:nvPr/>
          </p:nvSpPr>
          <p:spPr>
            <a:xfrm>
              <a:off x="6924676" y="1110139"/>
              <a:ext cx="990600" cy="320603"/>
            </a:xfrm>
            <a:prstGeom prst="roundRect">
              <a:avLst/>
            </a:prstGeom>
            <a:noFill/>
            <a:ln w="38100">
              <a:solidFill>
                <a:srgbClr val="EF91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40DA7C2-57D6-4121-9433-2230D85E6C23}"/>
                </a:ext>
              </a:extLst>
            </p:cNvPr>
            <p:cNvCxnSpPr>
              <a:cxnSpLocks/>
              <a:stCxn id="23" idx="1"/>
            </p:cNvCxnSpPr>
            <p:nvPr/>
          </p:nvCxnSpPr>
          <p:spPr bwMode="auto">
            <a:xfrm flipH="1" flipV="1">
              <a:off x="7915275" y="1314450"/>
              <a:ext cx="1744876" cy="361003"/>
            </a:xfrm>
            <a:prstGeom prst="straightConnector1">
              <a:avLst/>
            </a:prstGeom>
            <a:solidFill>
              <a:schemeClr val="accent1"/>
            </a:solidFill>
            <a:ln w="38100" cap="flat" cmpd="sng" algn="ctr">
              <a:solidFill>
                <a:srgbClr val="FF9900"/>
              </a:solidFill>
              <a:prstDash val="solid"/>
              <a:round/>
              <a:headEnd type="none" w="med" len="med"/>
              <a:tailEnd type="triangle" w="lg" len="lg"/>
            </a:ln>
            <a:effectLst/>
          </p:spPr>
        </p:cxnSp>
        <p:sp>
          <p:nvSpPr>
            <p:cNvPr id="23" name="AutoShape 19">
              <a:extLst>
                <a:ext uri="{FF2B5EF4-FFF2-40B4-BE49-F238E27FC236}">
                  <a16:creationId xmlns:a16="http://schemas.microsoft.com/office/drawing/2014/main" id="{A88E150F-B1B1-4EC5-9E08-B9297DDC3404}"/>
                </a:ext>
              </a:extLst>
            </p:cNvPr>
            <p:cNvSpPr>
              <a:spLocks noChangeArrowheads="1"/>
            </p:cNvSpPr>
            <p:nvPr/>
          </p:nvSpPr>
          <p:spPr bwMode="auto">
            <a:xfrm>
              <a:off x="9660151" y="1471141"/>
              <a:ext cx="1806408" cy="408623"/>
            </a:xfrm>
            <a:prstGeom prst="roundRect">
              <a:avLst>
                <a:gd name="adj" fmla="val 16667"/>
              </a:avLst>
            </a:prstGeom>
            <a:solidFill>
              <a:schemeClr val="bg1"/>
            </a:solidFill>
            <a:ln w="50800" algn="ctr">
              <a:solidFill>
                <a:srgbClr val="FF9900"/>
              </a:solidFill>
              <a:round/>
              <a:headEnd/>
              <a:tailEnd/>
            </a:ln>
          </p:spPr>
          <p:txBody>
            <a:bodyPr wrap="square" anchor="ctr">
              <a:spAutoFit/>
            </a:bodyPr>
            <a:lstStyle/>
            <a:p>
              <a:pPr algn="ctr"/>
              <a:r>
                <a:rPr lang="en-US" dirty="0"/>
                <a:t>Select revision</a:t>
              </a:r>
            </a:p>
          </p:txBody>
        </p:sp>
        <p:sp>
          <p:nvSpPr>
            <p:cNvPr id="26" name="AutoShape 19">
              <a:extLst>
                <a:ext uri="{FF2B5EF4-FFF2-40B4-BE49-F238E27FC236}">
                  <a16:creationId xmlns:a16="http://schemas.microsoft.com/office/drawing/2014/main" id="{55CB6179-3BFC-4EEE-B135-D0295879C51C}"/>
                </a:ext>
              </a:extLst>
            </p:cNvPr>
            <p:cNvSpPr>
              <a:spLocks noChangeArrowheads="1"/>
            </p:cNvSpPr>
            <p:nvPr/>
          </p:nvSpPr>
          <p:spPr bwMode="auto">
            <a:xfrm>
              <a:off x="9865803" y="5044172"/>
              <a:ext cx="1806408" cy="1021556"/>
            </a:xfrm>
            <a:prstGeom prst="roundRect">
              <a:avLst>
                <a:gd name="adj" fmla="val 16667"/>
              </a:avLst>
            </a:prstGeom>
            <a:solidFill>
              <a:schemeClr val="bg1"/>
            </a:solidFill>
            <a:ln w="50800" algn="ctr">
              <a:solidFill>
                <a:schemeClr val="accent5"/>
              </a:solidFill>
              <a:round/>
              <a:headEnd/>
              <a:tailEnd/>
            </a:ln>
          </p:spPr>
          <p:txBody>
            <a:bodyPr wrap="square" anchor="ctr">
              <a:spAutoFit/>
            </a:bodyPr>
            <a:lstStyle/>
            <a:p>
              <a:pPr algn="ctr"/>
              <a:r>
                <a:rPr lang="en-US"/>
                <a:t>Scroll down to see new SWD reports</a:t>
              </a:r>
            </a:p>
          </p:txBody>
        </p:sp>
        <p:sp>
          <p:nvSpPr>
            <p:cNvPr id="27" name="Rectangle: Rounded Corners 26">
              <a:extLst>
                <a:ext uri="{FF2B5EF4-FFF2-40B4-BE49-F238E27FC236}">
                  <a16:creationId xmlns:a16="http://schemas.microsoft.com/office/drawing/2014/main" id="{F4A20B0C-C9F3-4534-9DA7-45ECD6DF2335}"/>
                </a:ext>
              </a:extLst>
            </p:cNvPr>
            <p:cNvSpPr/>
            <p:nvPr/>
          </p:nvSpPr>
          <p:spPr>
            <a:xfrm>
              <a:off x="2794800" y="3974980"/>
              <a:ext cx="6080846" cy="83849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D1F8245E-F954-45BF-B31D-6E47FA5C35C2}"/>
                </a:ext>
              </a:extLst>
            </p:cNvPr>
            <p:cNvCxnSpPr>
              <a:cxnSpLocks/>
              <a:stCxn id="26" idx="1"/>
            </p:cNvCxnSpPr>
            <p:nvPr/>
          </p:nvCxnSpPr>
          <p:spPr bwMode="auto">
            <a:xfrm flipH="1" flipV="1">
              <a:off x="8996083" y="4813470"/>
              <a:ext cx="869720" cy="741480"/>
            </a:xfrm>
            <a:prstGeom prst="straightConnector1">
              <a:avLst/>
            </a:prstGeom>
            <a:solidFill>
              <a:schemeClr val="accent1"/>
            </a:solidFill>
            <a:ln w="38100" cap="flat" cmpd="sng" algn="ctr">
              <a:solidFill>
                <a:schemeClr val="accent5"/>
              </a:solidFill>
              <a:prstDash val="solid"/>
              <a:round/>
              <a:headEnd type="none" w="med" len="med"/>
              <a:tailEnd type="triangle" w="lg" len="lg"/>
            </a:ln>
            <a:effectLst/>
          </p:spPr>
        </p:cxnSp>
        <p:sp>
          <p:nvSpPr>
            <p:cNvPr id="18" name="Rectangle: Rounded Corners 17">
              <a:extLst>
                <a:ext uri="{FF2B5EF4-FFF2-40B4-BE49-F238E27FC236}">
                  <a16:creationId xmlns:a16="http://schemas.microsoft.com/office/drawing/2014/main" id="{D6894A94-5F8C-4CC1-AD7B-83426C186CA7}"/>
                </a:ext>
              </a:extLst>
            </p:cNvPr>
            <p:cNvSpPr/>
            <p:nvPr/>
          </p:nvSpPr>
          <p:spPr>
            <a:xfrm>
              <a:off x="2864173" y="2441880"/>
              <a:ext cx="6206355" cy="6697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9">
              <a:extLst>
                <a:ext uri="{FF2B5EF4-FFF2-40B4-BE49-F238E27FC236}">
                  <a16:creationId xmlns:a16="http://schemas.microsoft.com/office/drawing/2014/main" id="{504A7E46-F1AA-41B3-8DA5-A4C214D724B5}"/>
                </a:ext>
              </a:extLst>
            </p:cNvPr>
            <p:cNvSpPr>
              <a:spLocks noChangeArrowheads="1"/>
            </p:cNvSpPr>
            <p:nvPr/>
          </p:nvSpPr>
          <p:spPr bwMode="auto">
            <a:xfrm>
              <a:off x="188045" y="2511227"/>
              <a:ext cx="1806408" cy="1021556"/>
            </a:xfrm>
            <a:prstGeom prst="roundRect">
              <a:avLst>
                <a:gd name="adj" fmla="val 16667"/>
              </a:avLst>
            </a:prstGeom>
            <a:solidFill>
              <a:schemeClr val="bg1"/>
            </a:solidFill>
            <a:ln w="50800" algn="ctr">
              <a:solidFill>
                <a:srgbClr val="FF0000"/>
              </a:solidFill>
              <a:round/>
              <a:headEnd/>
              <a:tailEnd/>
            </a:ln>
          </p:spPr>
          <p:txBody>
            <a:bodyPr wrap="square" anchor="ctr">
              <a:spAutoFit/>
            </a:bodyPr>
            <a:lstStyle/>
            <a:p>
              <a:pPr algn="ctr"/>
              <a:r>
                <a:rPr lang="en-US" dirty="0"/>
                <a:t>Certification Errors and warnings</a:t>
              </a:r>
            </a:p>
          </p:txBody>
        </p:sp>
        <p:cxnSp>
          <p:nvCxnSpPr>
            <p:cNvPr id="22" name="Straight Arrow Connector 21">
              <a:extLst>
                <a:ext uri="{FF2B5EF4-FFF2-40B4-BE49-F238E27FC236}">
                  <a16:creationId xmlns:a16="http://schemas.microsoft.com/office/drawing/2014/main" id="{E8C61A06-5F4A-4D4F-B37E-D854144A5EA8}"/>
                </a:ext>
              </a:extLst>
            </p:cNvPr>
            <p:cNvCxnSpPr>
              <a:cxnSpLocks/>
              <a:stCxn id="21" idx="3"/>
            </p:cNvCxnSpPr>
            <p:nvPr/>
          </p:nvCxnSpPr>
          <p:spPr bwMode="auto">
            <a:xfrm flipV="1">
              <a:off x="1994453" y="2674745"/>
              <a:ext cx="818662" cy="347260"/>
            </a:xfrm>
            <a:prstGeom prst="straightConnector1">
              <a:avLst/>
            </a:prstGeom>
            <a:solidFill>
              <a:schemeClr val="accent1"/>
            </a:solidFill>
            <a:ln w="38100" cap="flat" cmpd="sng" algn="ctr">
              <a:solidFill>
                <a:srgbClr val="FF0000"/>
              </a:solidFill>
              <a:prstDash val="solid"/>
              <a:round/>
              <a:headEnd type="none" w="med" len="med"/>
              <a:tailEnd type="triangle" w="lg" len="lg"/>
            </a:ln>
            <a:effectLst/>
          </p:spPr>
        </p:cxnSp>
        <p:sp>
          <p:nvSpPr>
            <p:cNvPr id="29" name="Rectangle: Rounded Corners 28">
              <a:extLst>
                <a:ext uri="{FF2B5EF4-FFF2-40B4-BE49-F238E27FC236}">
                  <a16:creationId xmlns:a16="http://schemas.microsoft.com/office/drawing/2014/main" id="{611106FA-4A2F-4BE5-85C5-3D8986009DE9}"/>
                </a:ext>
              </a:extLst>
            </p:cNvPr>
            <p:cNvSpPr/>
            <p:nvPr/>
          </p:nvSpPr>
          <p:spPr>
            <a:xfrm>
              <a:off x="2729509" y="4813470"/>
              <a:ext cx="6206355" cy="1542880"/>
            </a:xfrm>
            <a:prstGeom prst="roundRect">
              <a:avLst/>
            </a:prstGeom>
            <a:noFill/>
            <a:ln w="38100">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utoShape 19">
              <a:extLst>
                <a:ext uri="{FF2B5EF4-FFF2-40B4-BE49-F238E27FC236}">
                  <a16:creationId xmlns:a16="http://schemas.microsoft.com/office/drawing/2014/main" id="{5CC8B7C6-1FA0-4B7C-8E6F-8D8FA3F59E05}"/>
                </a:ext>
              </a:extLst>
            </p:cNvPr>
            <p:cNvSpPr>
              <a:spLocks noChangeArrowheads="1"/>
            </p:cNvSpPr>
            <p:nvPr/>
          </p:nvSpPr>
          <p:spPr bwMode="auto">
            <a:xfrm>
              <a:off x="311573" y="5154643"/>
              <a:ext cx="1806408" cy="1021556"/>
            </a:xfrm>
            <a:prstGeom prst="roundRect">
              <a:avLst>
                <a:gd name="adj" fmla="val 16667"/>
              </a:avLst>
            </a:prstGeom>
            <a:solidFill>
              <a:schemeClr val="bg1"/>
            </a:solidFill>
            <a:ln w="50800" algn="ctr">
              <a:solidFill>
                <a:srgbClr val="37B4E1"/>
              </a:solidFill>
              <a:round/>
              <a:headEnd/>
              <a:tailEnd/>
            </a:ln>
          </p:spPr>
          <p:txBody>
            <a:bodyPr wrap="square" anchor="ctr">
              <a:spAutoFit/>
            </a:bodyPr>
            <a:lstStyle/>
            <a:p>
              <a:pPr algn="ctr"/>
              <a:r>
                <a:rPr lang="en-US" dirty="0"/>
                <a:t>Snapshot processing history</a:t>
              </a:r>
            </a:p>
          </p:txBody>
        </p:sp>
        <p:cxnSp>
          <p:nvCxnSpPr>
            <p:cNvPr id="31" name="Straight Arrow Connector 30">
              <a:extLst>
                <a:ext uri="{FF2B5EF4-FFF2-40B4-BE49-F238E27FC236}">
                  <a16:creationId xmlns:a16="http://schemas.microsoft.com/office/drawing/2014/main" id="{03BDB0B2-1834-4A56-B90B-3F8860F6B6E1}"/>
                </a:ext>
              </a:extLst>
            </p:cNvPr>
            <p:cNvCxnSpPr>
              <a:cxnSpLocks/>
              <a:stCxn id="30" idx="3"/>
            </p:cNvCxnSpPr>
            <p:nvPr/>
          </p:nvCxnSpPr>
          <p:spPr bwMode="auto">
            <a:xfrm flipV="1">
              <a:off x="2117981" y="5554952"/>
              <a:ext cx="488876" cy="110469"/>
            </a:xfrm>
            <a:prstGeom prst="straightConnector1">
              <a:avLst/>
            </a:prstGeom>
            <a:solidFill>
              <a:schemeClr val="accent1"/>
            </a:solidFill>
            <a:ln w="38100" cap="flat" cmpd="sng" algn="ctr">
              <a:solidFill>
                <a:srgbClr val="37B4E1"/>
              </a:solidFill>
              <a:prstDash val="solid"/>
              <a:round/>
              <a:headEnd type="none" w="med" len="med"/>
              <a:tailEnd type="triangle" w="lg" len="lg"/>
            </a:ln>
            <a:effectLst/>
          </p:spPr>
        </p:cxnSp>
      </p:grpSp>
      <p:sp>
        <p:nvSpPr>
          <p:cNvPr id="8" name="Footer Placeholder 7">
            <a:extLst>
              <a:ext uri="{FF2B5EF4-FFF2-40B4-BE49-F238E27FC236}">
                <a16:creationId xmlns:a16="http://schemas.microsoft.com/office/drawing/2014/main" id="{447A84D9-F4A4-18F1-64B4-64413167BF54}"/>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3F4A31E8-BAFA-EDDF-ED38-F0F40B5EE4FA}"/>
              </a:ext>
            </a:extLst>
          </p:cNvPr>
          <p:cNvSpPr>
            <a:spLocks noGrp="1"/>
          </p:cNvSpPr>
          <p:nvPr>
            <p:ph type="sldNum" sz="quarter" idx="11"/>
          </p:nvPr>
        </p:nvSpPr>
        <p:spPr/>
        <p:txBody>
          <a:bodyPr/>
          <a:lstStyle/>
          <a:p>
            <a:fld id="{4B73C415-D670-4716-A5EC-CC4D52CA2BAC}" type="slidenum">
              <a:rPr lang="en-US" noProof="0" smtClean="0"/>
              <a:pPr/>
              <a:t>42</a:t>
            </a:fld>
            <a:endParaRPr lang="en-US" noProof="0"/>
          </a:p>
        </p:txBody>
      </p:sp>
    </p:spTree>
    <p:extLst>
      <p:ext uri="{BB962C8B-B14F-4D97-AF65-F5344CB8AC3E}">
        <p14:creationId xmlns:p14="http://schemas.microsoft.com/office/powerpoint/2010/main" val="86900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596357" y="140367"/>
            <a:ext cx="7315200" cy="533400"/>
          </a:xfrm>
        </p:spPr>
        <p:txBody>
          <a:bodyPr>
            <a:noAutofit/>
          </a:bodyPr>
          <a:lstStyle/>
          <a:p>
            <a:r>
              <a:rPr lang="en-US" sz="3600" dirty="0"/>
              <a:t>Certification Errors</a:t>
            </a:r>
          </a:p>
        </p:txBody>
      </p:sp>
      <p:pic>
        <p:nvPicPr>
          <p:cNvPr id="6" name="Picture 5" descr="A zoomed in view of the certification validations section on the Certification Status screen.">
            <a:extLst>
              <a:ext uri="{FF2B5EF4-FFF2-40B4-BE49-F238E27FC236}">
                <a16:creationId xmlns:a16="http://schemas.microsoft.com/office/drawing/2014/main" id="{A7E68801-01CF-4D66-935A-34D7942DD248}"/>
              </a:ext>
            </a:extLst>
          </p:cNvPr>
          <p:cNvPicPr>
            <a:picLocks noChangeAspect="1"/>
          </p:cNvPicPr>
          <p:nvPr/>
        </p:nvPicPr>
        <p:blipFill>
          <a:blip r:embed="rId3"/>
          <a:stretch>
            <a:fillRect/>
          </a:stretch>
        </p:blipFill>
        <p:spPr>
          <a:xfrm>
            <a:off x="588721" y="855876"/>
            <a:ext cx="11014557" cy="4735299"/>
          </a:xfrm>
          <a:prstGeom prst="rect">
            <a:avLst/>
          </a:prstGeom>
          <a:ln>
            <a:noFill/>
          </a:ln>
          <a:effectLst>
            <a:outerShdw blurRad="190500" algn="tl" rotWithShape="0">
              <a:srgbClr val="000000">
                <a:alpha val="70000"/>
              </a:srgbClr>
            </a:outerShdw>
          </a:effectLst>
        </p:spPr>
      </p:pic>
      <p:sp>
        <p:nvSpPr>
          <p:cNvPr id="4" name="Footer Placeholder 3">
            <a:extLst>
              <a:ext uri="{FF2B5EF4-FFF2-40B4-BE49-F238E27FC236}">
                <a16:creationId xmlns:a16="http://schemas.microsoft.com/office/drawing/2014/main" id="{240C5A2B-9F63-85B6-2C83-9B661CA579A2}"/>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EDF1397F-874B-3FD6-B843-4D84F8136B18}"/>
              </a:ext>
            </a:extLst>
          </p:cNvPr>
          <p:cNvSpPr>
            <a:spLocks noGrp="1"/>
          </p:cNvSpPr>
          <p:nvPr>
            <p:ph type="sldNum" sz="quarter" idx="11"/>
          </p:nvPr>
        </p:nvSpPr>
        <p:spPr/>
        <p:txBody>
          <a:bodyPr/>
          <a:lstStyle/>
          <a:p>
            <a:fld id="{4B73C415-D670-4716-A5EC-CC4D52CA2BAC}" type="slidenum">
              <a:rPr lang="en-US" noProof="0" smtClean="0"/>
              <a:pPr/>
              <a:t>43</a:t>
            </a:fld>
            <a:endParaRPr lang="en-US" noProof="0"/>
          </a:p>
        </p:txBody>
      </p:sp>
    </p:spTree>
    <p:extLst>
      <p:ext uri="{BB962C8B-B14F-4D97-AF65-F5344CB8AC3E}">
        <p14:creationId xmlns:p14="http://schemas.microsoft.com/office/powerpoint/2010/main" val="533946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B1B7-086A-82C3-EBBF-508A3FE42571}"/>
              </a:ext>
            </a:extLst>
          </p:cNvPr>
          <p:cNvSpPr>
            <a:spLocks noGrp="1"/>
          </p:cNvSpPr>
          <p:nvPr>
            <p:ph type="title"/>
          </p:nvPr>
        </p:nvSpPr>
        <p:spPr>
          <a:xfrm>
            <a:off x="432000" y="432000"/>
            <a:ext cx="11340000" cy="432000"/>
          </a:xfrm>
        </p:spPr>
        <p:txBody>
          <a:bodyPr anchor="t">
            <a:normAutofit/>
          </a:bodyPr>
          <a:lstStyle/>
          <a:p>
            <a:r>
              <a:rPr lang="en-US" sz="3000"/>
              <a:t>Certification Errors (CVR)</a:t>
            </a:r>
          </a:p>
        </p:txBody>
      </p:sp>
      <p:sp>
        <p:nvSpPr>
          <p:cNvPr id="6" name="Footer Placeholder 5">
            <a:extLst>
              <a:ext uri="{FF2B5EF4-FFF2-40B4-BE49-F238E27FC236}">
                <a16:creationId xmlns:a16="http://schemas.microsoft.com/office/drawing/2014/main" id="{91CFFCC0-8ACA-078D-7830-7F5FE336443D}"/>
              </a:ext>
            </a:extLst>
          </p:cNvPr>
          <p:cNvSpPr>
            <a:spLocks noGrp="1"/>
          </p:cNvSpPr>
          <p:nvPr>
            <p:ph type="ftr" sz="quarter" idx="10"/>
          </p:nvPr>
        </p:nvSpPr>
        <p:spPr>
          <a:xfrm>
            <a:off x="432000" y="6365363"/>
            <a:ext cx="5472000" cy="412431"/>
          </a:xfrm>
        </p:spPr>
        <p:txBody>
          <a:bodyPr anchor="ctr">
            <a:normAutofit/>
          </a:bodyPr>
          <a:lstStyle/>
          <a:p>
            <a:pPr>
              <a:spcAft>
                <a:spcPts val="600"/>
              </a:spcAft>
              <a:defRPr/>
            </a:pPr>
            <a:r>
              <a:rPr lang="en-US"/>
              <a:t>EOY 4 Reporting and Certification v1.2 May 9, 2024</a:t>
            </a:r>
          </a:p>
        </p:txBody>
      </p:sp>
      <p:sp>
        <p:nvSpPr>
          <p:cNvPr id="8" name="Slide Number Placeholder 7">
            <a:extLst>
              <a:ext uri="{FF2B5EF4-FFF2-40B4-BE49-F238E27FC236}">
                <a16:creationId xmlns:a16="http://schemas.microsoft.com/office/drawing/2014/main" id="{10466B40-D16F-08BD-46B4-9181D3D6D526}"/>
              </a:ext>
            </a:extLst>
          </p:cNvPr>
          <p:cNvSpPr>
            <a:spLocks noGrp="1"/>
          </p:cNvSpPr>
          <p:nvPr>
            <p:ph type="sldNum" sz="quarter" idx="11"/>
          </p:nvPr>
        </p:nvSpPr>
        <p:spPr>
          <a:xfrm>
            <a:off x="11772000" y="6365363"/>
            <a:ext cx="420000" cy="421200"/>
          </a:xfrm>
        </p:spPr>
        <p:txBody>
          <a:bodyPr anchor="ctr">
            <a:normAutofit/>
          </a:bodyPr>
          <a:lstStyle/>
          <a:p>
            <a:pPr>
              <a:spcAft>
                <a:spcPts val="600"/>
              </a:spcAft>
              <a:defRPr/>
            </a:pPr>
            <a:fld id="{3BC13FED-5378-45FC-8A71-19C7B20369E6}" type="slidenum">
              <a:rPr lang="en-US" smtClean="0"/>
              <a:pPr>
                <a:spcAft>
                  <a:spcPts val="600"/>
                </a:spcAft>
                <a:defRPr/>
              </a:pPr>
              <a:t>44</a:t>
            </a:fld>
            <a:endParaRPr lang="en-US"/>
          </a:p>
        </p:txBody>
      </p:sp>
      <p:graphicFrame>
        <p:nvGraphicFramePr>
          <p:cNvPr id="4" name="Table 3">
            <a:extLst>
              <a:ext uri="{FF2B5EF4-FFF2-40B4-BE49-F238E27FC236}">
                <a16:creationId xmlns:a16="http://schemas.microsoft.com/office/drawing/2014/main" id="{D29F955F-6E11-C4B8-55DF-D49F1B741754}"/>
              </a:ext>
            </a:extLst>
          </p:cNvPr>
          <p:cNvGraphicFramePr>
            <a:graphicFrameLocks noGrp="1"/>
          </p:cNvGraphicFramePr>
          <p:nvPr>
            <p:extLst>
              <p:ext uri="{D42A27DB-BD31-4B8C-83A1-F6EECF244321}">
                <p14:modId xmlns:p14="http://schemas.microsoft.com/office/powerpoint/2010/main" val="2036790395"/>
              </p:ext>
            </p:extLst>
          </p:nvPr>
        </p:nvGraphicFramePr>
        <p:xfrm>
          <a:off x="926245" y="990667"/>
          <a:ext cx="10583349" cy="5248029"/>
        </p:xfrm>
        <a:graphic>
          <a:graphicData uri="http://schemas.openxmlformats.org/drawingml/2006/table">
            <a:tbl>
              <a:tblPr firstRow="1" bandRow="1"/>
              <a:tblGrid>
                <a:gridCol w="1065969">
                  <a:extLst>
                    <a:ext uri="{9D8B030D-6E8A-4147-A177-3AD203B41FA5}">
                      <a16:colId xmlns:a16="http://schemas.microsoft.com/office/drawing/2014/main" val="2827814547"/>
                    </a:ext>
                  </a:extLst>
                </a:gridCol>
                <a:gridCol w="8237220">
                  <a:extLst>
                    <a:ext uri="{9D8B030D-6E8A-4147-A177-3AD203B41FA5}">
                      <a16:colId xmlns:a16="http://schemas.microsoft.com/office/drawing/2014/main" val="539671868"/>
                    </a:ext>
                  </a:extLst>
                </a:gridCol>
                <a:gridCol w="1280160">
                  <a:extLst>
                    <a:ext uri="{9D8B030D-6E8A-4147-A177-3AD203B41FA5}">
                      <a16:colId xmlns:a16="http://schemas.microsoft.com/office/drawing/2014/main" val="292257355"/>
                    </a:ext>
                  </a:extLst>
                </a:gridCol>
              </a:tblGrid>
              <a:tr h="113873">
                <a:tc>
                  <a:txBody>
                    <a:bodyPr/>
                    <a:lstStyle/>
                    <a:p>
                      <a:pPr algn="l" fontAlgn="t"/>
                      <a:r>
                        <a:rPr lang="en-US" sz="1400" b="1" i="0" u="none" strike="noStrike" dirty="0">
                          <a:solidFill>
                            <a:srgbClr val="FFFFFF"/>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Error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fontAlgn="t"/>
                      <a:r>
                        <a:rPr lang="en-US" sz="1400" b="1" i="0" u="none" strike="noStrike" dirty="0">
                          <a:solidFill>
                            <a:schemeClr val="bg1"/>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Error Name</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fontAlgn="t"/>
                      <a:r>
                        <a:rPr lang="en-US" sz="1400" b="1" i="0" u="none" strike="noStrike" dirty="0">
                          <a:solidFill>
                            <a:srgbClr val="FFFFFF"/>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Severity</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51760212"/>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CERT004</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Ethnicity / Race Data Missing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288332"/>
                  </a:ext>
                </a:extLst>
              </a:tr>
              <a:tr h="0">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CERT112</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 Enrollment Record in Previous AY Not Exited</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439772"/>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CERT132</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SPED Record for Enrolled Student at Reporting LEA</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6525196"/>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CERT133</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Invalid Student Special Education Exit Reason and Student Enrollment Exit Reason combination</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Fatal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054166"/>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CERT134</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Student Exit Reason Code for Student with Disabilities who left program after Completing HS</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1903508"/>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CERT135</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 B Initial Evaluation for a student with an IFSP occurred late (after child's 3rd Birthday)</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412400"/>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CERT136</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Special Education Meeting Should Occur within 60 Days from Parental Consent</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91282"/>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CERT137</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Late Triennial Meeting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8133461"/>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CERT138</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Student Enrollment Exit Reason for Student With Disabilities Dropping from Program</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633440"/>
                  </a:ext>
                </a:extLst>
              </a:tr>
              <a:tr h="204470">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CERT139</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Late Annual Meeting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039702"/>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CERT140</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SPED record for a student with a SSRV record.</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042685"/>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CERT141</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Invalid Enrollment Information for Student with Disabilities leaving program due to Max Age Reached</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232558"/>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CERT142</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Special Education Service for Education Plan Type Code 100, 150, or 200</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387780"/>
                  </a:ext>
                </a:extLst>
              </a:tr>
              <a:tr h="145478">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CERT143</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SENR Record for a student with SPED Record</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423065"/>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CERT144</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SPED Record Missing for student Enrolled at NPS school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3453418"/>
                  </a:ext>
                </a:extLst>
              </a:tr>
              <a:tr h="228048">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CERT145</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SPED record missing for student enrolled in Private School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354850"/>
                  </a:ext>
                </a:extLst>
              </a:tr>
              <a:tr h="203784">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CERT147</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Invalid Adult Age Students with Disabilities in Transition Status</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442823"/>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CERT160</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Missing Private School enrollment record for Education Plan Type Code 200 (ISP)</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938877"/>
                  </a:ext>
                </a:extLst>
              </a:tr>
              <a:tr h="155478">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CERT161</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Special Education Program Exit Date Or Special Education Exit Reason Code Mismatch</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Fatal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034255"/>
                  </a:ext>
                </a:extLst>
              </a:tr>
              <a:tr h="243660">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CERT167</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General Education Participation Percentage Range Code must be Populated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387447"/>
                  </a:ext>
                </a:extLst>
              </a:tr>
              <a:tr h="241053">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CERT168</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Special Education Program Setting Code is invalid</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0139461"/>
                  </a:ext>
                </a:extLst>
              </a:tr>
              <a:tr h="220408">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CERT170</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SPED PSTS (EOY 4) Data Submitted for a School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4116386"/>
                  </a:ext>
                </a:extLst>
              </a:tr>
              <a:tr h="113873">
                <a:tc>
                  <a:txBody>
                    <a:bodyPr/>
                    <a:lstStyle/>
                    <a:p>
                      <a:pPr algn="l" fontAlgn="t"/>
                      <a:r>
                        <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CERT171</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EOY 4 SPED Data Submitted for a School</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Warning</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848061"/>
                  </a:ext>
                </a:extLst>
              </a:tr>
            </a:tbl>
          </a:graphicData>
        </a:graphic>
      </p:graphicFrame>
    </p:spTree>
    <p:extLst>
      <p:ext uri="{BB962C8B-B14F-4D97-AF65-F5344CB8AC3E}">
        <p14:creationId xmlns:p14="http://schemas.microsoft.com/office/powerpoint/2010/main" val="907850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B1B7-086A-82C3-EBBF-508A3FE42571}"/>
              </a:ext>
            </a:extLst>
          </p:cNvPr>
          <p:cNvSpPr>
            <a:spLocks noGrp="1"/>
          </p:cNvSpPr>
          <p:nvPr>
            <p:ph type="title"/>
          </p:nvPr>
        </p:nvSpPr>
        <p:spPr>
          <a:xfrm>
            <a:off x="432000" y="432000"/>
            <a:ext cx="11340000" cy="432000"/>
          </a:xfrm>
        </p:spPr>
        <p:txBody>
          <a:bodyPr anchor="t">
            <a:normAutofit/>
          </a:bodyPr>
          <a:lstStyle/>
          <a:p>
            <a:r>
              <a:rPr lang="en-US" sz="3000"/>
              <a:t>Certification Errors (CVR)</a:t>
            </a:r>
          </a:p>
        </p:txBody>
      </p:sp>
      <p:sp>
        <p:nvSpPr>
          <p:cNvPr id="6" name="Footer Placeholder 5">
            <a:extLst>
              <a:ext uri="{FF2B5EF4-FFF2-40B4-BE49-F238E27FC236}">
                <a16:creationId xmlns:a16="http://schemas.microsoft.com/office/drawing/2014/main" id="{91CFFCC0-8ACA-078D-7830-7F5FE336443D}"/>
              </a:ext>
            </a:extLst>
          </p:cNvPr>
          <p:cNvSpPr>
            <a:spLocks noGrp="1"/>
          </p:cNvSpPr>
          <p:nvPr>
            <p:ph type="ftr" sz="quarter" idx="10"/>
          </p:nvPr>
        </p:nvSpPr>
        <p:spPr>
          <a:xfrm>
            <a:off x="432000" y="6365363"/>
            <a:ext cx="5472000" cy="412431"/>
          </a:xfrm>
        </p:spPr>
        <p:txBody>
          <a:bodyPr anchor="ctr">
            <a:normAutofit/>
          </a:bodyPr>
          <a:lstStyle/>
          <a:p>
            <a:pPr>
              <a:spcAft>
                <a:spcPts val="600"/>
              </a:spcAft>
              <a:defRPr/>
            </a:pPr>
            <a:r>
              <a:rPr lang="en-US"/>
              <a:t>EOY 4 Reporting and Certification v1.2 May 9, 2024</a:t>
            </a:r>
            <a:endParaRPr lang="en-US" dirty="0"/>
          </a:p>
        </p:txBody>
      </p:sp>
      <p:sp>
        <p:nvSpPr>
          <p:cNvPr id="8" name="Slide Number Placeholder 7">
            <a:extLst>
              <a:ext uri="{FF2B5EF4-FFF2-40B4-BE49-F238E27FC236}">
                <a16:creationId xmlns:a16="http://schemas.microsoft.com/office/drawing/2014/main" id="{10466B40-D16F-08BD-46B4-9181D3D6D526}"/>
              </a:ext>
            </a:extLst>
          </p:cNvPr>
          <p:cNvSpPr>
            <a:spLocks noGrp="1"/>
          </p:cNvSpPr>
          <p:nvPr>
            <p:ph type="sldNum" sz="quarter" idx="11"/>
          </p:nvPr>
        </p:nvSpPr>
        <p:spPr>
          <a:xfrm>
            <a:off x="11772000" y="6365363"/>
            <a:ext cx="420000" cy="421200"/>
          </a:xfrm>
        </p:spPr>
        <p:txBody>
          <a:bodyPr anchor="ctr">
            <a:normAutofit/>
          </a:bodyPr>
          <a:lstStyle/>
          <a:p>
            <a:pPr>
              <a:spcAft>
                <a:spcPts val="600"/>
              </a:spcAft>
              <a:defRPr/>
            </a:pPr>
            <a:fld id="{3BC13FED-5378-45FC-8A71-19C7B20369E6}" type="slidenum">
              <a:rPr lang="en-US" smtClean="0"/>
              <a:pPr>
                <a:spcAft>
                  <a:spcPts val="600"/>
                </a:spcAft>
                <a:defRPr/>
              </a:pPr>
              <a:t>45</a:t>
            </a:fld>
            <a:endParaRPr lang="en-US"/>
          </a:p>
        </p:txBody>
      </p:sp>
      <p:graphicFrame>
        <p:nvGraphicFramePr>
          <p:cNvPr id="3" name="Table 2">
            <a:extLst>
              <a:ext uri="{FF2B5EF4-FFF2-40B4-BE49-F238E27FC236}">
                <a16:creationId xmlns:a16="http://schemas.microsoft.com/office/drawing/2014/main" id="{62E340B6-B22B-213D-F0C6-C11A1A704C71}"/>
              </a:ext>
            </a:extLst>
          </p:cNvPr>
          <p:cNvGraphicFramePr>
            <a:graphicFrameLocks noGrp="1"/>
          </p:cNvGraphicFramePr>
          <p:nvPr>
            <p:extLst>
              <p:ext uri="{D42A27DB-BD31-4B8C-83A1-F6EECF244321}">
                <p14:modId xmlns:p14="http://schemas.microsoft.com/office/powerpoint/2010/main" val="3112490897"/>
              </p:ext>
            </p:extLst>
          </p:nvPr>
        </p:nvGraphicFramePr>
        <p:xfrm>
          <a:off x="1518809" y="1055479"/>
          <a:ext cx="9154381" cy="5095000"/>
        </p:xfrm>
        <a:graphic>
          <a:graphicData uri="http://schemas.openxmlformats.org/drawingml/2006/table">
            <a:tbl>
              <a:tblPr/>
              <a:tblGrid>
                <a:gridCol w="1310740">
                  <a:extLst>
                    <a:ext uri="{9D8B030D-6E8A-4147-A177-3AD203B41FA5}">
                      <a16:colId xmlns:a16="http://schemas.microsoft.com/office/drawing/2014/main" val="1800673297"/>
                    </a:ext>
                  </a:extLst>
                </a:gridCol>
                <a:gridCol w="6511991">
                  <a:extLst>
                    <a:ext uri="{9D8B030D-6E8A-4147-A177-3AD203B41FA5}">
                      <a16:colId xmlns:a16="http://schemas.microsoft.com/office/drawing/2014/main" val="1739946482"/>
                    </a:ext>
                  </a:extLst>
                </a:gridCol>
                <a:gridCol w="1331650">
                  <a:extLst>
                    <a:ext uri="{9D8B030D-6E8A-4147-A177-3AD203B41FA5}">
                      <a16:colId xmlns:a16="http://schemas.microsoft.com/office/drawing/2014/main" val="969045409"/>
                    </a:ext>
                  </a:extLst>
                </a:gridCol>
              </a:tblGrid>
              <a:tr h="81463">
                <a:tc>
                  <a:txBody>
                    <a:bodyPr/>
                    <a:lstStyle/>
                    <a:p>
                      <a:pPr algn="l" fontAlgn="t"/>
                      <a:r>
                        <a:rPr lang="en-US" sz="1400" b="1" i="0" u="none" strike="noStrike" dirty="0">
                          <a:solidFill>
                            <a:srgbClr val="FFFFFF"/>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Error #</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algn="l" fontAlgn="t"/>
                      <a:r>
                        <a:rPr lang="en-US" sz="1400" b="1" i="0" u="none" strike="noStrike" dirty="0">
                          <a:solidFill>
                            <a:schemeClr val="bg1"/>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Error Name</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algn="l" fontAlgn="t"/>
                      <a:r>
                        <a:rPr lang="en-US" sz="1400" b="1" i="0" u="none" strike="noStrike" dirty="0">
                          <a:solidFill>
                            <a:srgbClr val="FFFFFF"/>
                          </a:solidFill>
                          <a:effectLst/>
                          <a:highlight>
                            <a:srgbClr val="555FAD"/>
                          </a:highlight>
                          <a:latin typeface="Calibri" panose="020F0502020204030204" pitchFamily="34" charset="0"/>
                          <a:ea typeface="Calibri" panose="020F0502020204030204" pitchFamily="34" charset="0"/>
                          <a:cs typeface="Calibri" panose="020F0502020204030204" pitchFamily="34" charset="0"/>
                        </a:rPr>
                        <a:t>Severity</a:t>
                      </a:r>
                    </a:p>
                  </a:txBody>
                  <a:tcPr marL="411" marR="411" marT="411" marB="197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793405372"/>
                  </a:ext>
                </a:extLst>
              </a:tr>
              <a:tr h="81463">
                <a:tc>
                  <a:txBody>
                    <a:bodyPr/>
                    <a:lstStyle/>
                    <a:p>
                      <a:pPr algn="l" fontAlgn="t"/>
                      <a:r>
                        <a:rPr lang="en-US" sz="1200" b="0" i="0" u="none" strike="noStrike" dirty="0">
                          <a:solidFill>
                            <a:srgbClr val="000000"/>
                          </a:solidFill>
                          <a:effectLst/>
                          <a:latin typeface="Arial" panose="020B0604020202020204" pitchFamily="34" charset="0"/>
                        </a:rPr>
                        <a:t>PLAN0366E4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Invalid Student Age for Special Education Plan Type Code 100 (IEP) or 200 (ISP)</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217236708"/>
                  </a:ext>
                </a:extLst>
              </a:tr>
              <a:tr h="88147">
                <a:tc>
                  <a:txBody>
                    <a:bodyPr/>
                    <a:lstStyle/>
                    <a:p>
                      <a:pPr algn="l" fontAlgn="t"/>
                      <a:r>
                        <a:rPr lang="en-US" sz="1200" b="0" i="0" u="none" strike="noStrike">
                          <a:solidFill>
                            <a:srgbClr val="000000"/>
                          </a:solidFill>
                          <a:effectLst/>
                          <a:latin typeface="Arial" panose="020B0604020202020204" pitchFamily="34" charset="0"/>
                        </a:rPr>
                        <a:t>PLAN0367E4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Invalid Student Age for Established Medical Disability 1 Code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241777525"/>
                  </a:ext>
                </a:extLst>
              </a:tr>
              <a:tr h="88147">
                <a:tc>
                  <a:txBody>
                    <a:bodyPr/>
                    <a:lstStyle/>
                    <a:p>
                      <a:pPr algn="l" fontAlgn="t"/>
                      <a:r>
                        <a:rPr lang="en-US" sz="1200" b="0" i="0" u="none" strike="noStrike">
                          <a:solidFill>
                            <a:srgbClr val="000000"/>
                          </a:solidFill>
                          <a:effectLst/>
                          <a:latin typeface="Arial" panose="020B0604020202020204" pitchFamily="34" charset="0"/>
                        </a:rPr>
                        <a:t>PLAN0368E4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Invalid Student Age for Established Medical Disability 2 Code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423603405"/>
                  </a:ext>
                </a:extLst>
              </a:tr>
              <a:tr h="220394">
                <a:tc>
                  <a:txBody>
                    <a:bodyPr/>
                    <a:lstStyle/>
                    <a:p>
                      <a:pPr algn="l" fontAlgn="t"/>
                      <a:r>
                        <a:rPr lang="en-US" sz="1200" b="0" i="0" u="none" strike="noStrike">
                          <a:solidFill>
                            <a:srgbClr val="000000"/>
                          </a:solidFill>
                          <a:effectLst/>
                          <a:latin typeface="Arial" panose="020B0604020202020204" pitchFamily="34" charset="0"/>
                        </a:rPr>
                        <a:t>SWDS0370E4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Invalid Student Age for  Special Education Non-Participation Reason code Max Age</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624559546"/>
                  </a:ext>
                </a:extLst>
              </a:tr>
              <a:tr h="211181">
                <a:tc>
                  <a:txBody>
                    <a:bodyPr/>
                    <a:lstStyle/>
                    <a:p>
                      <a:pPr algn="l" fontAlgn="t"/>
                      <a:r>
                        <a:rPr lang="en-US" sz="1200" b="0" i="0" u="none" strike="noStrike">
                          <a:solidFill>
                            <a:srgbClr val="000000"/>
                          </a:solidFill>
                          <a:effectLst/>
                          <a:latin typeface="Arial" panose="020B0604020202020204" pitchFamily="34" charset="0"/>
                        </a:rPr>
                        <a:t>PLAN0390E4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IEP Includes Postsecondary Goals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610605981"/>
                  </a:ext>
                </a:extLst>
              </a:tr>
              <a:tr h="218518">
                <a:tc>
                  <a:txBody>
                    <a:bodyPr/>
                    <a:lstStyle/>
                    <a:p>
                      <a:pPr algn="l" fontAlgn="t"/>
                      <a:r>
                        <a:rPr lang="en-US" sz="1200" b="0" i="0" u="none" strike="noStrike">
                          <a:solidFill>
                            <a:srgbClr val="000000"/>
                          </a:solidFill>
                          <a:effectLst/>
                          <a:latin typeface="Arial" panose="020B0604020202020204" pitchFamily="34" charset="0"/>
                        </a:rPr>
                        <a:t>PLAN0391E4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Missing Postsecondary Goals Updated Annually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756910620"/>
                  </a:ext>
                </a:extLst>
              </a:tr>
              <a:tr h="205874">
                <a:tc>
                  <a:txBody>
                    <a:bodyPr/>
                    <a:lstStyle/>
                    <a:p>
                      <a:pPr algn="l" fontAlgn="t"/>
                      <a:r>
                        <a:rPr lang="en-US" sz="1200" b="0" i="0" u="none" strike="noStrike">
                          <a:solidFill>
                            <a:srgbClr val="000000"/>
                          </a:solidFill>
                          <a:effectLst/>
                          <a:latin typeface="Arial" panose="020B0604020202020204" pitchFamily="34" charset="0"/>
                        </a:rPr>
                        <a:t>PLAN0392E4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Missing Postsecondary Goals Age Appropriate Transition Assessment Indicator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24855135"/>
                  </a:ext>
                </a:extLst>
              </a:tr>
              <a:tr h="205440">
                <a:tc>
                  <a:txBody>
                    <a:bodyPr/>
                    <a:lstStyle/>
                    <a:p>
                      <a:pPr algn="l" fontAlgn="t"/>
                      <a:r>
                        <a:rPr lang="en-US" sz="1200" b="0" i="0" u="none" strike="noStrike">
                          <a:solidFill>
                            <a:srgbClr val="000000"/>
                          </a:solidFill>
                          <a:effectLst/>
                          <a:latin typeface="Arial" panose="020B0604020202020204" pitchFamily="34" charset="0"/>
                        </a:rPr>
                        <a:t>PLAN0393E4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Transition Services in IEP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300385278"/>
                  </a:ext>
                </a:extLst>
              </a:tr>
              <a:tr h="190511">
                <a:tc>
                  <a:txBody>
                    <a:bodyPr/>
                    <a:lstStyle/>
                    <a:p>
                      <a:pPr algn="l" fontAlgn="t"/>
                      <a:r>
                        <a:rPr lang="en-US" sz="1200" b="0" i="0" u="none" strike="noStrike" dirty="0">
                          <a:solidFill>
                            <a:srgbClr val="000000"/>
                          </a:solidFill>
                          <a:effectLst/>
                          <a:latin typeface="Arial" panose="020B0604020202020204" pitchFamily="34" charset="0"/>
                        </a:rPr>
                        <a:t>PLAN0394E4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Supportive Services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99041620"/>
                  </a:ext>
                </a:extLst>
              </a:tr>
              <a:tr h="205440">
                <a:tc>
                  <a:txBody>
                    <a:bodyPr/>
                    <a:lstStyle/>
                    <a:p>
                      <a:pPr algn="l" fontAlgn="t"/>
                      <a:r>
                        <a:rPr lang="en-US" sz="1200" b="0" i="0" u="none" strike="noStrike">
                          <a:solidFill>
                            <a:srgbClr val="000000"/>
                          </a:solidFill>
                          <a:effectLst/>
                          <a:latin typeface="Arial" panose="020B0604020202020204" pitchFamily="34" charset="0"/>
                        </a:rPr>
                        <a:t>PLAN0395E4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Transition Services Goals in IEP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71467766"/>
                  </a:ext>
                </a:extLst>
              </a:tr>
              <a:tr h="205440">
                <a:tc>
                  <a:txBody>
                    <a:bodyPr/>
                    <a:lstStyle/>
                    <a:p>
                      <a:pPr algn="l" fontAlgn="t"/>
                      <a:r>
                        <a:rPr lang="en-US" sz="1200" b="0" i="0" u="none" strike="noStrike">
                          <a:solidFill>
                            <a:srgbClr val="000000"/>
                          </a:solidFill>
                          <a:effectLst/>
                          <a:latin typeface="Arial" panose="020B0604020202020204" pitchFamily="34" charset="0"/>
                        </a:rPr>
                        <a:t>PLAN0396E4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Student IEP Participation Indicator</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122901358"/>
                  </a:ext>
                </a:extLst>
              </a:tr>
              <a:tr h="189673">
                <a:tc>
                  <a:txBody>
                    <a:bodyPr/>
                    <a:lstStyle/>
                    <a:p>
                      <a:pPr algn="l" fontAlgn="t"/>
                      <a:r>
                        <a:rPr lang="en-US" sz="1200" b="0" i="0" u="none" strike="noStrike">
                          <a:solidFill>
                            <a:srgbClr val="000000"/>
                          </a:solidFill>
                          <a:effectLst/>
                          <a:latin typeface="Arial" panose="020B0604020202020204" pitchFamily="34" charset="0"/>
                        </a:rPr>
                        <a:t>PLAN0397E4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Missing Agency Representative IEP Participation Code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094004939"/>
                  </a:ext>
                </a:extLst>
              </a:tr>
              <a:tr h="102364">
                <a:tc>
                  <a:txBody>
                    <a:bodyPr/>
                    <a:lstStyle/>
                    <a:p>
                      <a:pPr algn="l" fontAlgn="t"/>
                      <a:r>
                        <a:rPr lang="en-US" sz="1200" b="0" i="0" u="none" strike="noStrike">
                          <a:solidFill>
                            <a:srgbClr val="000000"/>
                          </a:solidFill>
                          <a:effectLst/>
                          <a:latin typeface="Arial" panose="020B0604020202020204" pitchFamily="34" charset="0"/>
                        </a:rPr>
                        <a:t>MEET0421E4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Special Education Referral Date is less than student birthdate</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904798921"/>
                  </a:ext>
                </a:extLst>
              </a:tr>
              <a:tr h="199552">
                <a:tc>
                  <a:txBody>
                    <a:bodyPr/>
                    <a:lstStyle/>
                    <a:p>
                      <a:pPr algn="l" fontAlgn="t"/>
                      <a:r>
                        <a:rPr lang="en-US" sz="1200" b="0" i="0" u="none" strike="noStrike" dirty="0">
                          <a:solidFill>
                            <a:srgbClr val="000000"/>
                          </a:solidFill>
                          <a:effectLst/>
                          <a:latin typeface="Arial" panose="020B0604020202020204" pitchFamily="34" charset="0"/>
                        </a:rPr>
                        <a:t>SENR0439E4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Adult Age Students with Disabilities in Transition Status is required for this record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2026840"/>
                  </a:ext>
                </a:extLst>
              </a:tr>
              <a:tr h="172108">
                <a:tc>
                  <a:txBody>
                    <a:bodyPr/>
                    <a:lstStyle/>
                    <a:p>
                      <a:pPr algn="l" fontAlgn="t"/>
                      <a:r>
                        <a:rPr lang="en-US" sz="1200" b="0" i="0" u="none" strike="noStrike">
                          <a:solidFill>
                            <a:srgbClr val="000000"/>
                          </a:solidFill>
                          <a:effectLst/>
                          <a:latin typeface="Arial" panose="020B0604020202020204" pitchFamily="34" charset="0"/>
                        </a:rPr>
                        <a:t>PSTS0479E4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SPED or SPRG Special Education record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914277033"/>
                  </a:ext>
                </a:extLst>
              </a:tr>
              <a:tr h="209192">
                <a:tc>
                  <a:txBody>
                    <a:bodyPr/>
                    <a:lstStyle/>
                    <a:p>
                      <a:pPr algn="l" fontAlgn="t"/>
                      <a:r>
                        <a:rPr lang="en-US" sz="1200" b="0" i="0" u="none" strike="noStrike">
                          <a:solidFill>
                            <a:srgbClr val="000000"/>
                          </a:solidFill>
                          <a:effectLst/>
                          <a:latin typeface="Arial" panose="020B0604020202020204" pitchFamily="34" charset="0"/>
                        </a:rPr>
                        <a:t>PSTS0481E4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SPED student must be older than 16 and have an exited SENR record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642773194"/>
                  </a:ext>
                </a:extLst>
              </a:tr>
              <a:tr h="180986">
                <a:tc>
                  <a:txBody>
                    <a:bodyPr/>
                    <a:lstStyle/>
                    <a:p>
                      <a:pPr algn="l" fontAlgn="t"/>
                      <a:r>
                        <a:rPr lang="en-US" sz="1200" b="0" i="0" u="none" strike="noStrike">
                          <a:solidFill>
                            <a:srgbClr val="000000"/>
                          </a:solidFill>
                          <a:effectLst/>
                          <a:latin typeface="Arial" panose="020B0604020202020204" pitchFamily="34" charset="0"/>
                        </a:rPr>
                        <a:t>PSTS0482E4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Invalid Postsecondary Status Code 950 or 960</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667743327"/>
                  </a:ext>
                </a:extLst>
              </a:tr>
              <a:tr h="102364">
                <a:tc>
                  <a:txBody>
                    <a:bodyPr/>
                    <a:lstStyle/>
                    <a:p>
                      <a:pPr algn="l" fontAlgn="t"/>
                      <a:r>
                        <a:rPr lang="en-US" sz="1200" b="0" i="0" u="none" strike="noStrike">
                          <a:solidFill>
                            <a:srgbClr val="000000"/>
                          </a:solidFill>
                          <a:effectLst/>
                          <a:latin typeface="Arial" panose="020B0604020202020204" pitchFamily="34" charset="0"/>
                        </a:rPr>
                        <a:t>SWDS0605E4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Meeting Record for Evaluated Student with Disabilities</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13948041"/>
                  </a:ext>
                </a:extLst>
              </a:tr>
              <a:tr h="153546">
                <a:tc>
                  <a:txBody>
                    <a:bodyPr/>
                    <a:lstStyle/>
                    <a:p>
                      <a:pPr algn="l" fontAlgn="t"/>
                      <a:r>
                        <a:rPr lang="en-US" sz="1200" b="0" i="0" u="none" strike="noStrike" dirty="0">
                          <a:solidFill>
                            <a:srgbClr val="000000"/>
                          </a:solidFill>
                          <a:effectLst/>
                          <a:latin typeface="Arial" panose="020B0604020202020204" pitchFamily="34" charset="0"/>
                        </a:rPr>
                        <a:t>SENR0606E4</a:t>
                      </a:r>
                      <a:r>
                        <a:rPr lang="en-US" sz="1200" b="0" i="0" u="none" strike="noStrike" dirty="0">
                          <a:solidFill>
                            <a:schemeClr val="accent2">
                              <a:lumMod val="75000"/>
                            </a:schemeClr>
                          </a:solidFill>
                          <a:effectLst/>
                          <a:latin typeface="Arial" panose="020B0604020202020204" pitchFamily="34" charset="0"/>
                        </a:rPr>
                        <a:t>*</a:t>
                      </a:r>
                      <a:endParaRPr lang="en-US" sz="1200" b="0" i="0" u="none" strike="noStrike" dirty="0">
                        <a:solidFill>
                          <a:srgbClr val="000000"/>
                        </a:solidFill>
                        <a:effectLst/>
                        <a:latin typeface="Arial" panose="020B0604020202020204" pitchFamily="34" charset="0"/>
                      </a:endParaRP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Plan Record for Enrolled Eligible and Participating Student with Disabilities</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590147868"/>
                  </a:ext>
                </a:extLst>
              </a:tr>
              <a:tr h="99663">
                <a:tc>
                  <a:txBody>
                    <a:bodyPr/>
                    <a:lstStyle/>
                    <a:p>
                      <a:pPr algn="l" fontAlgn="t"/>
                      <a:r>
                        <a:rPr lang="en-US" sz="1200" b="0" i="0" u="none" strike="noStrike">
                          <a:solidFill>
                            <a:srgbClr val="000000"/>
                          </a:solidFill>
                          <a:effectLst/>
                          <a:latin typeface="Arial" panose="020B0604020202020204" pitchFamily="34" charset="0"/>
                        </a:rPr>
                        <a:t>PLAN0620E4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Eligible and Participating Status Record for a Plan record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75377170"/>
                  </a:ext>
                </a:extLst>
              </a:tr>
              <a:tr h="86014">
                <a:tc>
                  <a:txBody>
                    <a:bodyPr/>
                    <a:lstStyle/>
                    <a:p>
                      <a:pPr algn="l" fontAlgn="t"/>
                      <a:r>
                        <a:rPr lang="en-US" sz="1200" b="0" i="0" u="none" strike="noStrike">
                          <a:solidFill>
                            <a:srgbClr val="000000"/>
                          </a:solidFill>
                          <a:effectLst/>
                          <a:latin typeface="Arial" panose="020B0604020202020204" pitchFamily="34" charset="0"/>
                        </a:rPr>
                        <a:t>SWDS0621E4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Enrollment Record for Eligible and Participating Special Education Student</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062860615"/>
                  </a:ext>
                </a:extLst>
              </a:tr>
              <a:tr h="72366">
                <a:tc>
                  <a:txBody>
                    <a:bodyPr/>
                    <a:lstStyle/>
                    <a:p>
                      <a:pPr algn="l" fontAlgn="t"/>
                      <a:r>
                        <a:rPr lang="en-US" sz="1200" b="0" i="0" u="none" strike="noStrike">
                          <a:solidFill>
                            <a:srgbClr val="000000"/>
                          </a:solidFill>
                          <a:effectLst/>
                          <a:latin typeface="Arial" panose="020B0604020202020204" pitchFamily="34" charset="0"/>
                        </a:rPr>
                        <a:t>MEET0624E4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Missing Special Education Status Record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125436328"/>
                  </a:ext>
                </a:extLst>
              </a:tr>
              <a:tr h="126960">
                <a:tc>
                  <a:txBody>
                    <a:bodyPr/>
                    <a:lstStyle/>
                    <a:p>
                      <a:pPr algn="l" fontAlgn="t"/>
                      <a:r>
                        <a:rPr lang="en-US" sz="1200" b="0" i="0" u="none" strike="noStrike">
                          <a:solidFill>
                            <a:srgbClr val="000000"/>
                          </a:solidFill>
                          <a:effectLst/>
                          <a:latin typeface="Arial" panose="020B0604020202020204" pitchFamily="34" charset="0"/>
                        </a:rPr>
                        <a:t>SENR0646E4</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Student enrolled at NPS school MUST have Eligible and Participating SWDS record </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583019256"/>
                  </a:ext>
                </a:extLst>
              </a:tr>
              <a:tr h="80673">
                <a:tc>
                  <a:txBody>
                    <a:bodyPr/>
                    <a:lstStyle/>
                    <a:p>
                      <a:pPr algn="l" fontAlgn="t"/>
                      <a:r>
                        <a:rPr lang="en-US" sz="1200" b="0" i="0" u="none" strike="noStrike" dirty="0">
                          <a:solidFill>
                            <a:srgbClr val="000000"/>
                          </a:solidFill>
                          <a:effectLst/>
                          <a:latin typeface="Arial" panose="020B0604020202020204" pitchFamily="34" charset="0"/>
                        </a:rPr>
                        <a:t>PLAN0637E4</a:t>
                      </a:r>
                      <a:r>
                        <a:rPr lang="en-US" sz="1200" b="0" i="0" u="none" strike="noStrike" dirty="0">
                          <a:solidFill>
                            <a:schemeClr val="accent2">
                              <a:lumMod val="75000"/>
                            </a:schemeClr>
                          </a:solidFill>
                          <a:effectLst/>
                          <a:latin typeface="Arial" panose="020B0604020202020204" pitchFamily="34" charset="0"/>
                        </a:rPr>
                        <a:t>*</a:t>
                      </a:r>
                      <a:endParaRPr lang="en-US" sz="1200" b="0" i="0" u="none" strike="noStrike" dirty="0">
                        <a:solidFill>
                          <a:srgbClr val="000000"/>
                        </a:solidFill>
                        <a:effectLst/>
                        <a:latin typeface="Arial" panose="020B0604020202020204" pitchFamily="34" charset="0"/>
                      </a:endParaRP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Eligible and Participating student on an Education Plan is not currently enrolled</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453146955"/>
                  </a:ext>
                </a:extLst>
              </a:tr>
              <a:tr h="72366">
                <a:tc>
                  <a:txBody>
                    <a:bodyPr/>
                    <a:lstStyle/>
                    <a:p>
                      <a:pPr algn="l" fontAlgn="t"/>
                      <a:r>
                        <a:rPr lang="en-US" sz="1200" b="0" i="0" u="none" strike="noStrike" dirty="0">
                          <a:solidFill>
                            <a:srgbClr val="000000"/>
                          </a:solidFill>
                          <a:effectLst/>
                          <a:latin typeface="Arial" panose="020B0604020202020204" pitchFamily="34" charset="0"/>
                        </a:rPr>
                        <a:t>SENR0650E4</a:t>
                      </a:r>
                      <a:r>
                        <a:rPr lang="en-US" sz="1200" b="0" i="0" u="none" strike="noStrike" dirty="0">
                          <a:solidFill>
                            <a:schemeClr val="accent2">
                              <a:lumMod val="75000"/>
                            </a:schemeClr>
                          </a:solidFill>
                          <a:effectLst/>
                          <a:latin typeface="Arial" panose="020B0604020202020204" pitchFamily="34" charset="0"/>
                        </a:rPr>
                        <a:t>*</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Invalid Special Education Status Code for enrolled student</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Fatal</a:t>
                      </a:r>
                    </a:p>
                  </a:txBody>
                  <a:tcPr marL="711" marR="711" marT="711" marB="3412">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665344417"/>
                  </a:ext>
                </a:extLst>
              </a:tr>
            </a:tbl>
          </a:graphicData>
        </a:graphic>
      </p:graphicFrame>
    </p:spTree>
    <p:extLst>
      <p:ext uri="{BB962C8B-B14F-4D97-AF65-F5344CB8AC3E}">
        <p14:creationId xmlns:p14="http://schemas.microsoft.com/office/powerpoint/2010/main" val="511182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1EDF-CEB1-9FAF-4F5A-62F3E2BED179}"/>
              </a:ext>
            </a:extLst>
          </p:cNvPr>
          <p:cNvSpPr>
            <a:spLocks noGrp="1"/>
          </p:cNvSpPr>
          <p:nvPr>
            <p:ph type="title"/>
          </p:nvPr>
        </p:nvSpPr>
        <p:spPr/>
        <p:txBody>
          <a:bodyPr/>
          <a:lstStyle/>
          <a:p>
            <a:r>
              <a:rPr lang="en-US" dirty="0"/>
              <a:t>SENR0606E4</a:t>
            </a:r>
          </a:p>
        </p:txBody>
      </p:sp>
      <p:sp>
        <p:nvSpPr>
          <p:cNvPr id="4" name="Footer Placeholder 3">
            <a:extLst>
              <a:ext uri="{FF2B5EF4-FFF2-40B4-BE49-F238E27FC236}">
                <a16:creationId xmlns:a16="http://schemas.microsoft.com/office/drawing/2014/main" id="{EDB529BE-10F0-45D4-6160-2BA473D9618F}"/>
              </a:ext>
            </a:extLst>
          </p:cNvPr>
          <p:cNvSpPr>
            <a:spLocks noGrp="1"/>
          </p:cNvSpPr>
          <p:nvPr>
            <p:ph type="ftr" sz="quarter" idx="10"/>
          </p:nvPr>
        </p:nvSpPr>
        <p:spPr/>
        <p:txBody>
          <a:bodyPr/>
          <a:lstStyle/>
          <a:p>
            <a:r>
              <a:rPr lang="en-US" noProof="0"/>
              <a:t>EOY 4 Reporting and Certification v1.2 May 9, 2024</a:t>
            </a:r>
          </a:p>
        </p:txBody>
      </p:sp>
      <p:sp>
        <p:nvSpPr>
          <p:cNvPr id="5" name="Slide Number Placeholder 4">
            <a:extLst>
              <a:ext uri="{FF2B5EF4-FFF2-40B4-BE49-F238E27FC236}">
                <a16:creationId xmlns:a16="http://schemas.microsoft.com/office/drawing/2014/main" id="{71C9519E-84D3-DB4A-03A7-0025DDA8CFB7}"/>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pic>
        <p:nvPicPr>
          <p:cNvPr id="7" name="Picture 6">
            <a:extLst>
              <a:ext uri="{FF2B5EF4-FFF2-40B4-BE49-F238E27FC236}">
                <a16:creationId xmlns:a16="http://schemas.microsoft.com/office/drawing/2014/main" id="{EF64F962-5A67-2D69-925B-B37B1F2CD8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9286" y="1296000"/>
            <a:ext cx="7240714" cy="493767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0F8CF20-DBB5-F86A-E2F6-F1191C4D2037}"/>
              </a:ext>
            </a:extLst>
          </p:cNvPr>
          <p:cNvSpPr txBox="1"/>
          <p:nvPr/>
        </p:nvSpPr>
        <p:spPr>
          <a:xfrm>
            <a:off x="330299" y="864000"/>
            <a:ext cx="5025471" cy="646331"/>
          </a:xfrm>
          <a:prstGeom prst="rect">
            <a:avLst/>
          </a:prstGeom>
          <a:noFill/>
        </p:spPr>
        <p:txBody>
          <a:bodyPr wrap="square">
            <a:spAutoFit/>
          </a:bodyPr>
          <a:lstStyle/>
          <a:p>
            <a:pPr algn="l"/>
            <a:r>
              <a:rPr lang="en-US" b="1" i="0" dirty="0">
                <a:solidFill>
                  <a:schemeClr val="tx2"/>
                </a:solidFill>
                <a:effectLst/>
                <a:latin typeface="Lato" panose="020F0502020204030203" pitchFamily="34" charset="0"/>
              </a:rPr>
              <a:t>Missing Plan Record for Enrolled Eligible and Participating Student with Disabilities</a:t>
            </a:r>
          </a:p>
        </p:txBody>
      </p:sp>
      <p:cxnSp>
        <p:nvCxnSpPr>
          <p:cNvPr id="9" name="Straight Connector 8">
            <a:extLst>
              <a:ext uri="{FF2B5EF4-FFF2-40B4-BE49-F238E27FC236}">
                <a16:creationId xmlns:a16="http://schemas.microsoft.com/office/drawing/2014/main" id="{57A11D55-B137-9595-A674-D50D35C6C678}"/>
              </a:ext>
            </a:extLst>
          </p:cNvPr>
          <p:cNvCxnSpPr>
            <a:cxnSpLocks/>
            <a:stCxn id="11" idx="1"/>
            <a:endCxn id="10" idx="3"/>
          </p:cNvCxnSpPr>
          <p:nvPr/>
        </p:nvCxnSpPr>
        <p:spPr>
          <a:xfrm flipH="1">
            <a:off x="3773261" y="2233555"/>
            <a:ext cx="1153885" cy="59537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B9E21E6-E3CD-8471-767E-7AAF0BC74C62}"/>
              </a:ext>
            </a:extLst>
          </p:cNvPr>
          <p:cNvSpPr/>
          <p:nvPr/>
        </p:nvSpPr>
        <p:spPr>
          <a:xfrm>
            <a:off x="581026" y="2147207"/>
            <a:ext cx="3192235" cy="13634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SWD enrolled in the LEA with an Eligible and Participation SWD status must have a PLAN record</a:t>
            </a:r>
          </a:p>
        </p:txBody>
      </p:sp>
      <p:sp>
        <p:nvSpPr>
          <p:cNvPr id="11" name="Rectangle: Rounded Corners 10">
            <a:extLst>
              <a:ext uri="{FF2B5EF4-FFF2-40B4-BE49-F238E27FC236}">
                <a16:creationId xmlns:a16="http://schemas.microsoft.com/office/drawing/2014/main" id="{D5FD9BBC-7CD4-BE01-EAF5-1B9B69916E7D}"/>
              </a:ext>
            </a:extLst>
          </p:cNvPr>
          <p:cNvSpPr/>
          <p:nvPr/>
        </p:nvSpPr>
        <p:spPr>
          <a:xfrm>
            <a:off x="4927146" y="2092779"/>
            <a:ext cx="3522889"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0F75795-EE6C-7511-60AF-FF1A59E1FC15}"/>
              </a:ext>
            </a:extLst>
          </p:cNvPr>
          <p:cNvSpPr/>
          <p:nvPr/>
        </p:nvSpPr>
        <p:spPr>
          <a:xfrm>
            <a:off x="4842782" y="3852190"/>
            <a:ext cx="3522889"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FE44504-7BB1-163B-09D1-F7E640E9F3AF}"/>
              </a:ext>
            </a:extLst>
          </p:cNvPr>
          <p:cNvSpPr/>
          <p:nvPr/>
        </p:nvSpPr>
        <p:spPr>
          <a:xfrm>
            <a:off x="4927146" y="5578256"/>
            <a:ext cx="6832854"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A976147-FB99-B86A-068F-A84CACCBA1A6}"/>
              </a:ext>
            </a:extLst>
          </p:cNvPr>
          <p:cNvSpPr/>
          <p:nvPr/>
        </p:nvSpPr>
        <p:spPr>
          <a:xfrm>
            <a:off x="581026" y="4233867"/>
            <a:ext cx="3276599" cy="17601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most recent PLAN record must correspond with the active enrollment to show adoption of plan or that a meeting was held to develop a plan</a:t>
            </a:r>
          </a:p>
        </p:txBody>
      </p:sp>
      <p:cxnSp>
        <p:nvCxnSpPr>
          <p:cNvPr id="20" name="Straight Connector 19">
            <a:extLst>
              <a:ext uri="{FF2B5EF4-FFF2-40B4-BE49-F238E27FC236}">
                <a16:creationId xmlns:a16="http://schemas.microsoft.com/office/drawing/2014/main" id="{B6BF0A1F-2F15-C177-E270-D049A0968CA2}"/>
              </a:ext>
            </a:extLst>
          </p:cNvPr>
          <p:cNvCxnSpPr>
            <a:cxnSpLocks/>
            <a:stCxn id="13" idx="1"/>
            <a:endCxn id="10" idx="3"/>
          </p:cNvCxnSpPr>
          <p:nvPr/>
        </p:nvCxnSpPr>
        <p:spPr>
          <a:xfrm flipH="1" flipV="1">
            <a:off x="3773261" y="2828925"/>
            <a:ext cx="1069521" cy="116404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34E789-ED89-B009-A717-4304D5CC2BC8}"/>
              </a:ext>
            </a:extLst>
          </p:cNvPr>
          <p:cNvCxnSpPr>
            <a:cxnSpLocks/>
            <a:stCxn id="14" idx="1"/>
            <a:endCxn id="18" idx="3"/>
          </p:cNvCxnSpPr>
          <p:nvPr/>
        </p:nvCxnSpPr>
        <p:spPr>
          <a:xfrm flipH="1" flipV="1">
            <a:off x="3857625" y="5113934"/>
            <a:ext cx="1069521" cy="60509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447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3671-94B4-81CE-0C38-3D8CE5C7B822}"/>
              </a:ext>
            </a:extLst>
          </p:cNvPr>
          <p:cNvSpPr>
            <a:spLocks noGrp="1"/>
          </p:cNvSpPr>
          <p:nvPr>
            <p:ph type="title"/>
          </p:nvPr>
        </p:nvSpPr>
        <p:spPr/>
        <p:txBody>
          <a:bodyPr/>
          <a:lstStyle/>
          <a:p>
            <a:r>
              <a:rPr lang="en-US" dirty="0"/>
              <a:t>SENR0439E4</a:t>
            </a:r>
            <a:br>
              <a:rPr lang="en-US" dirty="0"/>
            </a:br>
            <a:endParaRPr lang="en-US" dirty="0"/>
          </a:p>
        </p:txBody>
      </p:sp>
      <p:sp>
        <p:nvSpPr>
          <p:cNvPr id="4" name="Footer Placeholder 3">
            <a:extLst>
              <a:ext uri="{FF2B5EF4-FFF2-40B4-BE49-F238E27FC236}">
                <a16:creationId xmlns:a16="http://schemas.microsoft.com/office/drawing/2014/main" id="{B45F5EDC-85CE-D1F5-15B4-01CE14FE02C5}"/>
              </a:ext>
            </a:extLst>
          </p:cNvPr>
          <p:cNvSpPr>
            <a:spLocks noGrp="1"/>
          </p:cNvSpPr>
          <p:nvPr>
            <p:ph type="ftr" sz="quarter" idx="11"/>
          </p:nvPr>
        </p:nvSpPr>
        <p:spPr/>
        <p:txBody>
          <a:bodyPr/>
          <a:lstStyle/>
          <a:p>
            <a:pPr>
              <a:defRPr/>
            </a:pPr>
            <a:r>
              <a:rPr lang="en-US"/>
              <a:t>EOY 4 Reporting and Certification v1.2 May 9, 2024</a:t>
            </a:r>
          </a:p>
        </p:txBody>
      </p:sp>
      <p:sp>
        <p:nvSpPr>
          <p:cNvPr id="5" name="Slide Number Placeholder 4">
            <a:extLst>
              <a:ext uri="{FF2B5EF4-FFF2-40B4-BE49-F238E27FC236}">
                <a16:creationId xmlns:a16="http://schemas.microsoft.com/office/drawing/2014/main" id="{ECE64C5C-BF6C-8B50-312F-D6D79ACD8EA4}"/>
              </a:ext>
            </a:extLst>
          </p:cNvPr>
          <p:cNvSpPr>
            <a:spLocks noGrp="1"/>
          </p:cNvSpPr>
          <p:nvPr>
            <p:ph type="sldNum" sz="quarter" idx="12"/>
          </p:nvPr>
        </p:nvSpPr>
        <p:spPr/>
        <p:txBody>
          <a:bodyPr/>
          <a:lstStyle/>
          <a:p>
            <a:pPr>
              <a:defRPr/>
            </a:pPr>
            <a:fld id="{3BC13FED-5378-45FC-8A71-19C7B20369E6}" type="slidenum">
              <a:rPr lang="en-US" smtClean="0"/>
              <a:pPr>
                <a:defRPr/>
              </a:pPr>
              <a:t>47</a:t>
            </a:fld>
            <a:endParaRPr lang="en-US"/>
          </a:p>
        </p:txBody>
      </p:sp>
      <p:pic>
        <p:nvPicPr>
          <p:cNvPr id="7" name="Picture 6">
            <a:extLst>
              <a:ext uri="{FF2B5EF4-FFF2-40B4-BE49-F238E27FC236}">
                <a16:creationId xmlns:a16="http://schemas.microsoft.com/office/drawing/2014/main" id="{CD768CB2-CD02-ACDF-8E55-CA0A822ABEE8}"/>
              </a:ext>
            </a:extLst>
          </p:cNvPr>
          <p:cNvPicPr>
            <a:picLocks noChangeAspect="1"/>
          </p:cNvPicPr>
          <p:nvPr/>
        </p:nvPicPr>
        <p:blipFill>
          <a:blip r:embed="rId3"/>
          <a:stretch>
            <a:fillRect/>
          </a:stretch>
        </p:blipFill>
        <p:spPr>
          <a:xfrm>
            <a:off x="202017" y="1516070"/>
            <a:ext cx="7099892" cy="24068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CB56009-2715-363A-5FC0-158EF44AFAD7}"/>
              </a:ext>
            </a:extLst>
          </p:cNvPr>
          <p:cNvPicPr>
            <a:picLocks noChangeAspect="1"/>
          </p:cNvPicPr>
          <p:nvPr/>
        </p:nvPicPr>
        <p:blipFill>
          <a:blip r:embed="rId4"/>
          <a:stretch>
            <a:fillRect/>
          </a:stretch>
        </p:blipFill>
        <p:spPr>
          <a:xfrm>
            <a:off x="7368716" y="521513"/>
            <a:ext cx="4607284" cy="555171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B7077BD-D5DB-76F9-E6A8-56B866B33C7C}"/>
              </a:ext>
            </a:extLst>
          </p:cNvPr>
          <p:cNvSpPr txBox="1"/>
          <p:nvPr/>
        </p:nvSpPr>
        <p:spPr>
          <a:xfrm>
            <a:off x="297643" y="681359"/>
            <a:ext cx="4607284" cy="646331"/>
          </a:xfrm>
          <a:prstGeom prst="rect">
            <a:avLst/>
          </a:prstGeom>
          <a:noFill/>
        </p:spPr>
        <p:txBody>
          <a:bodyPr wrap="square">
            <a:spAutoFit/>
          </a:bodyPr>
          <a:lstStyle/>
          <a:p>
            <a:pPr algn="l"/>
            <a:r>
              <a:rPr lang="en-US" b="1" i="0" dirty="0">
                <a:solidFill>
                  <a:schemeClr val="tx2"/>
                </a:solidFill>
                <a:effectLst/>
                <a:latin typeface="Lato" panose="020F0502020204030203" pitchFamily="34" charset="0"/>
              </a:rPr>
              <a:t>Adult Age Students with Disabilities in Transition Status is required for this record</a:t>
            </a:r>
          </a:p>
        </p:txBody>
      </p:sp>
      <p:sp>
        <p:nvSpPr>
          <p:cNvPr id="18" name="Rectangle: Rounded Corners 17">
            <a:extLst>
              <a:ext uri="{FF2B5EF4-FFF2-40B4-BE49-F238E27FC236}">
                <a16:creationId xmlns:a16="http://schemas.microsoft.com/office/drawing/2014/main" id="{7B565BEE-13F6-FF8E-B2F8-E661C3133B39}"/>
              </a:ext>
            </a:extLst>
          </p:cNvPr>
          <p:cNvSpPr/>
          <p:nvPr/>
        </p:nvSpPr>
        <p:spPr>
          <a:xfrm>
            <a:off x="2359478" y="3086520"/>
            <a:ext cx="318407" cy="28533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9D59EDD-06F1-44DC-D9DD-7970A9080F6C}"/>
              </a:ext>
            </a:extLst>
          </p:cNvPr>
          <p:cNvSpPr/>
          <p:nvPr/>
        </p:nvSpPr>
        <p:spPr>
          <a:xfrm>
            <a:off x="7960533" y="2221105"/>
            <a:ext cx="3510643" cy="17308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students in their initial 12</a:t>
            </a:r>
            <a:r>
              <a:rPr lang="en-US" baseline="30000" dirty="0"/>
              <a:t>th</a:t>
            </a:r>
            <a:r>
              <a:rPr lang="en-US" dirty="0"/>
              <a:t> grade year the indication should be “N”. When A “Y” is indicated their must be a previous grade 12 SENR record</a:t>
            </a:r>
          </a:p>
        </p:txBody>
      </p:sp>
      <p:cxnSp>
        <p:nvCxnSpPr>
          <p:cNvPr id="23" name="Straight Connector 22">
            <a:extLst>
              <a:ext uri="{FF2B5EF4-FFF2-40B4-BE49-F238E27FC236}">
                <a16:creationId xmlns:a16="http://schemas.microsoft.com/office/drawing/2014/main" id="{9852D18A-17D9-AAE5-52A3-B2DD1F08BCF1}"/>
              </a:ext>
            </a:extLst>
          </p:cNvPr>
          <p:cNvCxnSpPr>
            <a:cxnSpLocks/>
            <a:stCxn id="21" idx="1"/>
            <a:endCxn id="18" idx="3"/>
          </p:cNvCxnSpPr>
          <p:nvPr/>
        </p:nvCxnSpPr>
        <p:spPr>
          <a:xfrm flipH="1" flipV="1">
            <a:off x="2677885" y="3229185"/>
            <a:ext cx="653144" cy="628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D7EFBF-1324-BE40-385B-59F3B14C04B3}"/>
              </a:ext>
            </a:extLst>
          </p:cNvPr>
          <p:cNvCxnSpPr>
            <a:cxnSpLocks/>
            <a:stCxn id="20" idx="0"/>
            <a:endCxn id="19" idx="2"/>
          </p:cNvCxnSpPr>
          <p:nvPr/>
        </p:nvCxnSpPr>
        <p:spPr>
          <a:xfrm flipV="1">
            <a:off x="8544381" y="3951934"/>
            <a:ext cx="1171474" cy="90581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A5E4628-046E-68D2-5ABD-BAA79EF967D8}"/>
              </a:ext>
            </a:extLst>
          </p:cNvPr>
          <p:cNvPicPr>
            <a:picLocks noChangeAspect="1"/>
          </p:cNvPicPr>
          <p:nvPr/>
        </p:nvPicPr>
        <p:blipFill>
          <a:blip r:embed="rId5"/>
          <a:stretch>
            <a:fillRect/>
          </a:stretch>
        </p:blipFill>
        <p:spPr>
          <a:xfrm>
            <a:off x="185331" y="4311722"/>
            <a:ext cx="7109551" cy="1717138"/>
          </a:xfrm>
          <a:prstGeom prst="rect">
            <a:avLst/>
          </a:prstGeom>
        </p:spPr>
      </p:pic>
      <p:sp>
        <p:nvSpPr>
          <p:cNvPr id="36" name="Rectangle: Rounded Corners 35">
            <a:extLst>
              <a:ext uri="{FF2B5EF4-FFF2-40B4-BE49-F238E27FC236}">
                <a16:creationId xmlns:a16="http://schemas.microsoft.com/office/drawing/2014/main" id="{42E9A7E3-CBFC-5268-8453-D7F7D8607DFB}"/>
              </a:ext>
            </a:extLst>
          </p:cNvPr>
          <p:cNvSpPr/>
          <p:nvPr/>
        </p:nvSpPr>
        <p:spPr>
          <a:xfrm>
            <a:off x="1434193" y="5115130"/>
            <a:ext cx="1823357" cy="36037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13A8BAA6-C856-242E-4A88-CC281DCCBF7C}"/>
              </a:ext>
            </a:extLst>
          </p:cNvPr>
          <p:cNvCxnSpPr>
            <a:cxnSpLocks/>
            <a:stCxn id="21" idx="2"/>
            <a:endCxn id="36" idx="0"/>
          </p:cNvCxnSpPr>
          <p:nvPr/>
        </p:nvCxnSpPr>
        <p:spPr>
          <a:xfrm flipH="1">
            <a:off x="2345872" y="4498521"/>
            <a:ext cx="2581275" cy="61660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B813F88-88B9-7F4C-D9AE-81F0023FA305}"/>
              </a:ext>
            </a:extLst>
          </p:cNvPr>
          <p:cNvSpPr/>
          <p:nvPr/>
        </p:nvSpPr>
        <p:spPr>
          <a:xfrm>
            <a:off x="3331029" y="3216729"/>
            <a:ext cx="3192235" cy="128179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12</a:t>
            </a:r>
            <a:r>
              <a:rPr lang="en-US" baseline="30000" dirty="0"/>
              <a:t>th</a:t>
            </a:r>
            <a:r>
              <a:rPr lang="en-US" dirty="0"/>
              <a:t> Grade SWD with an active IEP must have the transition status indicated</a:t>
            </a:r>
          </a:p>
        </p:txBody>
      </p:sp>
      <p:sp>
        <p:nvSpPr>
          <p:cNvPr id="20" name="Rectangle: Rounded Corners 19">
            <a:extLst>
              <a:ext uri="{FF2B5EF4-FFF2-40B4-BE49-F238E27FC236}">
                <a16:creationId xmlns:a16="http://schemas.microsoft.com/office/drawing/2014/main" id="{9D7B459C-F1E5-8680-3D5E-6CA409D6FBAF}"/>
              </a:ext>
            </a:extLst>
          </p:cNvPr>
          <p:cNvSpPr/>
          <p:nvPr/>
        </p:nvSpPr>
        <p:spPr>
          <a:xfrm>
            <a:off x="7446741" y="4857749"/>
            <a:ext cx="2195280" cy="533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067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A42669-3292-56EA-DD11-EA87882391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1406" y="1837599"/>
            <a:ext cx="9958899" cy="4275672"/>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B45F5EDC-85CE-D1F5-15B4-01CE14FE02C5}"/>
              </a:ext>
            </a:extLst>
          </p:cNvPr>
          <p:cNvSpPr>
            <a:spLocks noGrp="1"/>
          </p:cNvSpPr>
          <p:nvPr>
            <p:ph type="ftr" sz="quarter" idx="11"/>
          </p:nvPr>
        </p:nvSpPr>
        <p:spPr/>
        <p:txBody>
          <a:bodyPr/>
          <a:lstStyle/>
          <a:p>
            <a:pPr>
              <a:defRPr/>
            </a:pPr>
            <a:r>
              <a:rPr lang="en-US"/>
              <a:t>EOY 4 Reporting and Certification v1.2 May 9, 2024</a:t>
            </a:r>
          </a:p>
        </p:txBody>
      </p:sp>
      <p:sp>
        <p:nvSpPr>
          <p:cNvPr id="5" name="Slide Number Placeholder 4">
            <a:extLst>
              <a:ext uri="{FF2B5EF4-FFF2-40B4-BE49-F238E27FC236}">
                <a16:creationId xmlns:a16="http://schemas.microsoft.com/office/drawing/2014/main" id="{ECE64C5C-BF6C-8B50-312F-D6D79ACD8EA4}"/>
              </a:ext>
            </a:extLst>
          </p:cNvPr>
          <p:cNvSpPr>
            <a:spLocks noGrp="1"/>
          </p:cNvSpPr>
          <p:nvPr>
            <p:ph type="sldNum" sz="quarter" idx="12"/>
          </p:nvPr>
        </p:nvSpPr>
        <p:spPr/>
        <p:txBody>
          <a:bodyPr/>
          <a:lstStyle/>
          <a:p>
            <a:pPr>
              <a:defRPr/>
            </a:pPr>
            <a:fld id="{3BC13FED-5378-45FC-8A71-19C7B20369E6}" type="slidenum">
              <a:rPr lang="en-US" smtClean="0"/>
              <a:pPr>
                <a:defRPr/>
              </a:pPr>
              <a:t>48</a:t>
            </a:fld>
            <a:endParaRPr lang="en-US"/>
          </a:p>
        </p:txBody>
      </p:sp>
      <p:sp>
        <p:nvSpPr>
          <p:cNvPr id="20" name="Rectangle: Rounded Corners 19">
            <a:extLst>
              <a:ext uri="{FF2B5EF4-FFF2-40B4-BE49-F238E27FC236}">
                <a16:creationId xmlns:a16="http://schemas.microsoft.com/office/drawing/2014/main" id="{9D7B459C-F1E5-8680-3D5E-6CA409D6FBAF}"/>
              </a:ext>
            </a:extLst>
          </p:cNvPr>
          <p:cNvSpPr/>
          <p:nvPr/>
        </p:nvSpPr>
        <p:spPr>
          <a:xfrm>
            <a:off x="10489580" y="2669720"/>
            <a:ext cx="1171740" cy="30062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6986E11C-8B5F-B38D-1255-C3F5F768504F}"/>
              </a:ext>
            </a:extLst>
          </p:cNvPr>
          <p:cNvGrpSpPr/>
          <p:nvPr/>
        </p:nvGrpSpPr>
        <p:grpSpPr>
          <a:xfrm>
            <a:off x="2256321" y="4570556"/>
            <a:ext cx="9404999" cy="1606085"/>
            <a:chOff x="2256321" y="4570556"/>
            <a:chExt cx="9404999" cy="1606085"/>
          </a:xfrm>
        </p:grpSpPr>
        <p:sp>
          <p:nvSpPr>
            <p:cNvPr id="36" name="Rectangle: Rounded Corners 35">
              <a:extLst>
                <a:ext uri="{FF2B5EF4-FFF2-40B4-BE49-F238E27FC236}">
                  <a16:creationId xmlns:a16="http://schemas.microsoft.com/office/drawing/2014/main" id="{42E9A7E3-CBFC-5268-8453-D7F7D8607DFB}"/>
                </a:ext>
              </a:extLst>
            </p:cNvPr>
            <p:cNvSpPr/>
            <p:nvPr/>
          </p:nvSpPr>
          <p:spPr>
            <a:xfrm>
              <a:off x="2256321" y="5698753"/>
              <a:ext cx="9404999" cy="47788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1DD265F-5837-8795-C5CC-13796DE565C1}"/>
                </a:ext>
              </a:extLst>
            </p:cNvPr>
            <p:cNvGrpSpPr/>
            <p:nvPr/>
          </p:nvGrpSpPr>
          <p:grpSpPr>
            <a:xfrm>
              <a:off x="5571567" y="4570556"/>
              <a:ext cx="4918013" cy="1128197"/>
              <a:chOff x="5571567" y="4570556"/>
              <a:chExt cx="4918013" cy="1128197"/>
            </a:xfrm>
          </p:grpSpPr>
          <p:cxnSp>
            <p:nvCxnSpPr>
              <p:cNvPr id="37" name="Straight Connector 36">
                <a:extLst>
                  <a:ext uri="{FF2B5EF4-FFF2-40B4-BE49-F238E27FC236}">
                    <a16:creationId xmlns:a16="http://schemas.microsoft.com/office/drawing/2014/main" id="{13A8BAA6-C856-242E-4A88-CC281DCCBF7C}"/>
                  </a:ext>
                </a:extLst>
              </p:cNvPr>
              <p:cNvCxnSpPr>
                <a:cxnSpLocks/>
                <a:stCxn id="45" idx="2"/>
                <a:endCxn id="36" idx="0"/>
              </p:cNvCxnSpPr>
              <p:nvPr/>
            </p:nvCxnSpPr>
            <p:spPr>
              <a:xfrm flipH="1">
                <a:off x="6958821" y="5297931"/>
                <a:ext cx="1071753" cy="4008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8902BAA9-885F-6DB2-46B3-4797ABEC1FF1}"/>
                  </a:ext>
                </a:extLst>
              </p:cNvPr>
              <p:cNvSpPr/>
              <p:nvPr/>
            </p:nvSpPr>
            <p:spPr>
              <a:xfrm>
                <a:off x="5571567" y="4570556"/>
                <a:ext cx="4918013" cy="7273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Student with an effective PLAN record must have a SWDs of Eligible and Participating</a:t>
                </a:r>
              </a:p>
            </p:txBody>
          </p:sp>
        </p:grpSp>
      </p:grpSp>
      <p:sp>
        <p:nvSpPr>
          <p:cNvPr id="53" name="Rectangle 52">
            <a:extLst>
              <a:ext uri="{FF2B5EF4-FFF2-40B4-BE49-F238E27FC236}">
                <a16:creationId xmlns:a16="http://schemas.microsoft.com/office/drawing/2014/main" id="{0023188E-54CD-E7D9-1C87-DBD0DADFE65E}"/>
              </a:ext>
            </a:extLst>
          </p:cNvPr>
          <p:cNvSpPr/>
          <p:nvPr/>
        </p:nvSpPr>
        <p:spPr>
          <a:xfrm>
            <a:off x="672386" y="744729"/>
            <a:ext cx="4022244" cy="72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pc="-150" dirty="0">
                <a:solidFill>
                  <a:schemeClr val="tx1">
                    <a:lumMod val="75000"/>
                    <a:lumOff val="25000"/>
                  </a:schemeClr>
                </a:solidFill>
                <a:latin typeface="+mj-lt"/>
                <a:ea typeface="+mj-ea"/>
                <a:cs typeface="+mj-cs"/>
              </a:rPr>
              <a:t>MEET0624E4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Lato" panose="020F0502020204030203" pitchFamily="34" charset="0"/>
                <a:ea typeface="+mn-ea"/>
                <a:cs typeface="+mn-cs"/>
              </a:rPr>
              <a:t>Missing Special Education Status Record	</a:t>
            </a:r>
          </a:p>
          <a:p>
            <a:endParaRPr lang="en-US" sz="3200" spc="-150" dirty="0">
              <a:solidFill>
                <a:schemeClr val="tx1">
                  <a:lumMod val="75000"/>
                  <a:lumOff val="25000"/>
                </a:schemeClr>
              </a:solidFill>
              <a:latin typeface="+mj-lt"/>
              <a:ea typeface="+mj-ea"/>
              <a:cs typeface="+mj-cs"/>
            </a:endParaRPr>
          </a:p>
        </p:txBody>
      </p:sp>
      <p:sp>
        <p:nvSpPr>
          <p:cNvPr id="2" name="Title 1">
            <a:extLst>
              <a:ext uri="{FF2B5EF4-FFF2-40B4-BE49-F238E27FC236}">
                <a16:creationId xmlns:a16="http://schemas.microsoft.com/office/drawing/2014/main" id="{2D6D3671-94B4-81CE-0C38-3D8CE5C7B822}"/>
              </a:ext>
            </a:extLst>
          </p:cNvPr>
          <p:cNvSpPr>
            <a:spLocks noGrp="1"/>
          </p:cNvSpPr>
          <p:nvPr>
            <p:ph type="title"/>
          </p:nvPr>
        </p:nvSpPr>
        <p:spPr>
          <a:xfrm>
            <a:off x="770824" y="331023"/>
            <a:ext cx="4128394" cy="1402659"/>
          </a:xfrm>
          <a:solidFill>
            <a:schemeClr val="bg1"/>
          </a:solidFill>
        </p:spPr>
        <p:txBody>
          <a:bodyPr/>
          <a:lstStyle/>
          <a:p>
            <a:pPr lvl="0">
              <a:lnSpc>
                <a:spcPct val="100000"/>
              </a:lnSpc>
              <a:spcBef>
                <a:spcPts val="0"/>
              </a:spcBef>
            </a:pPr>
            <a:r>
              <a:rPr lang="en-US" dirty="0"/>
              <a:t>PLAN0620E4 </a:t>
            </a:r>
            <a:br>
              <a:rPr lang="en-US" dirty="0"/>
            </a:br>
            <a:r>
              <a:rPr lang="en-US" sz="1800" b="1" spc="0" dirty="0">
                <a:solidFill>
                  <a:srgbClr val="3F3F3F"/>
                </a:solidFill>
                <a:latin typeface="Lato" panose="020F0502020204030203" pitchFamily="34" charset="0"/>
                <a:ea typeface="+mn-ea"/>
                <a:cs typeface="+mn-cs"/>
              </a:rPr>
              <a:t>Missing Eligible and Participating Status Record for a Plan record</a:t>
            </a:r>
            <a:br>
              <a:rPr lang="en-US" sz="1800" b="1" spc="0" dirty="0">
                <a:solidFill>
                  <a:srgbClr val="3F3F3F"/>
                </a:solidFill>
                <a:latin typeface="Lato" panose="020F0502020204030203" pitchFamily="34" charset="0"/>
                <a:ea typeface="+mn-ea"/>
                <a:cs typeface="+mn-cs"/>
              </a:rPr>
            </a:br>
            <a:br>
              <a:rPr lang="en-US" dirty="0"/>
            </a:br>
            <a:br>
              <a:rPr lang="en-US" dirty="0"/>
            </a:br>
            <a:br>
              <a:rPr lang="en-US" dirty="0"/>
            </a:br>
            <a:br>
              <a:rPr lang="en-US" dirty="0"/>
            </a:br>
            <a:endParaRPr lang="en-US" dirty="0"/>
          </a:p>
        </p:txBody>
      </p:sp>
      <p:grpSp>
        <p:nvGrpSpPr>
          <p:cNvPr id="72" name="Group 71">
            <a:extLst>
              <a:ext uri="{FF2B5EF4-FFF2-40B4-BE49-F238E27FC236}">
                <a16:creationId xmlns:a16="http://schemas.microsoft.com/office/drawing/2014/main" id="{4CA9B59A-2D89-2639-BD52-EDF650FB37B7}"/>
              </a:ext>
            </a:extLst>
          </p:cNvPr>
          <p:cNvGrpSpPr/>
          <p:nvPr/>
        </p:nvGrpSpPr>
        <p:grpSpPr>
          <a:xfrm>
            <a:off x="2256321" y="2824843"/>
            <a:ext cx="9404999" cy="1682689"/>
            <a:chOff x="2256321" y="2824843"/>
            <a:chExt cx="9404999" cy="1682689"/>
          </a:xfrm>
        </p:grpSpPr>
        <p:sp>
          <p:nvSpPr>
            <p:cNvPr id="19" name="Rectangle: Rounded Corners 18">
              <a:extLst>
                <a:ext uri="{FF2B5EF4-FFF2-40B4-BE49-F238E27FC236}">
                  <a16:creationId xmlns:a16="http://schemas.microsoft.com/office/drawing/2014/main" id="{89D59EDD-06F1-44DC-D9DD-7970A9080F6C}"/>
                </a:ext>
              </a:extLst>
            </p:cNvPr>
            <p:cNvSpPr/>
            <p:nvPr/>
          </p:nvSpPr>
          <p:spPr>
            <a:xfrm>
              <a:off x="4610447" y="2824843"/>
              <a:ext cx="3602823" cy="8647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status is required for all MEET records unless they are pending an initial evaluation</a:t>
              </a:r>
            </a:p>
          </p:txBody>
        </p:sp>
        <p:cxnSp>
          <p:nvCxnSpPr>
            <p:cNvPr id="27" name="Straight Connector 26">
              <a:extLst>
                <a:ext uri="{FF2B5EF4-FFF2-40B4-BE49-F238E27FC236}">
                  <a16:creationId xmlns:a16="http://schemas.microsoft.com/office/drawing/2014/main" id="{2BD7EFBF-1324-BE40-385B-59F3B14C04B3}"/>
                </a:ext>
              </a:extLst>
            </p:cNvPr>
            <p:cNvCxnSpPr>
              <a:cxnSpLocks/>
              <a:stCxn id="58" idx="0"/>
              <a:endCxn id="19" idx="2"/>
            </p:cNvCxnSpPr>
            <p:nvPr/>
          </p:nvCxnSpPr>
          <p:spPr>
            <a:xfrm flipH="1" flipV="1">
              <a:off x="6411859" y="3689579"/>
              <a:ext cx="546962" cy="46645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200CD935-1651-A2FF-F585-6E59D31789D5}"/>
                </a:ext>
              </a:extLst>
            </p:cNvPr>
            <p:cNvSpPr/>
            <p:nvPr/>
          </p:nvSpPr>
          <p:spPr>
            <a:xfrm>
              <a:off x="2256321" y="4156037"/>
              <a:ext cx="9404999" cy="35149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Rounded Corners 58">
            <a:extLst>
              <a:ext uri="{FF2B5EF4-FFF2-40B4-BE49-F238E27FC236}">
                <a16:creationId xmlns:a16="http://schemas.microsoft.com/office/drawing/2014/main" id="{3BBA7F4C-C1A9-B452-DC58-8ECEB0AC880B}"/>
              </a:ext>
            </a:extLst>
          </p:cNvPr>
          <p:cNvSpPr/>
          <p:nvPr/>
        </p:nvSpPr>
        <p:spPr>
          <a:xfrm>
            <a:off x="6958820" y="952309"/>
            <a:ext cx="3121585" cy="10928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SWD status is required for all Students who have been evaluated for Special education eligibility</a:t>
            </a:r>
          </a:p>
        </p:txBody>
      </p:sp>
      <p:cxnSp>
        <p:nvCxnSpPr>
          <p:cNvPr id="68" name="Straight Connector 67">
            <a:extLst>
              <a:ext uri="{FF2B5EF4-FFF2-40B4-BE49-F238E27FC236}">
                <a16:creationId xmlns:a16="http://schemas.microsoft.com/office/drawing/2014/main" id="{8D48E53E-6EAE-A736-9432-9A57D98D8815}"/>
              </a:ext>
            </a:extLst>
          </p:cNvPr>
          <p:cNvCxnSpPr>
            <a:cxnSpLocks/>
            <a:endCxn id="20" idx="1"/>
          </p:cNvCxnSpPr>
          <p:nvPr/>
        </p:nvCxnSpPr>
        <p:spPr>
          <a:xfrm>
            <a:off x="8564338" y="2045179"/>
            <a:ext cx="1925242" cy="77485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59808B4-1E2B-10DB-119A-42E79FCF46DD}"/>
              </a:ext>
            </a:extLst>
          </p:cNvPr>
          <p:cNvSpPr/>
          <p:nvPr/>
        </p:nvSpPr>
        <p:spPr>
          <a:xfrm>
            <a:off x="7189993" y="3816101"/>
            <a:ext cx="609407" cy="653142"/>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8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animBg="1"/>
      <p:bldP spid="7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DFF2-E545-2232-5895-0478657C6587}"/>
              </a:ext>
            </a:extLst>
          </p:cNvPr>
          <p:cNvSpPr>
            <a:spLocks noGrp="1"/>
          </p:cNvSpPr>
          <p:nvPr>
            <p:ph type="title"/>
          </p:nvPr>
        </p:nvSpPr>
        <p:spPr>
          <a:xfrm>
            <a:off x="833934" y="350855"/>
            <a:ext cx="7315200" cy="533400"/>
          </a:xfrm>
        </p:spPr>
        <p:txBody>
          <a:bodyPr/>
          <a:lstStyle/>
          <a:p>
            <a:r>
              <a:rPr lang="en-US" dirty="0"/>
              <a:t>Review Reports </a:t>
            </a:r>
          </a:p>
        </p:txBody>
      </p:sp>
      <p:pic>
        <p:nvPicPr>
          <p:cNvPr id="3076" name="Picture 4" descr="Snapshot history listing all revision history">
            <a:extLst>
              <a:ext uri="{FF2B5EF4-FFF2-40B4-BE49-F238E27FC236}">
                <a16:creationId xmlns:a16="http://schemas.microsoft.com/office/drawing/2014/main" id="{3AF080A7-4EEC-6D24-9C37-05BA96A28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308" y="3213109"/>
            <a:ext cx="8539260" cy="2936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C4654822-6047-C8BD-EBCB-F251E1D80DBB}"/>
              </a:ext>
            </a:extLst>
          </p:cNvPr>
          <p:cNvSpPr>
            <a:spLocks noGrp="1"/>
          </p:cNvSpPr>
          <p:nvPr>
            <p:ph type="ftr" sz="quarter" idx="11"/>
          </p:nvPr>
        </p:nvSpPr>
        <p:spPr/>
        <p:txBody>
          <a:bodyPr/>
          <a:lstStyle/>
          <a:p>
            <a:pPr>
              <a:defRPr/>
            </a:pPr>
            <a:r>
              <a:rPr lang="en-US"/>
              <a:t>EOY 4 Reporting and Certification v1.2 May 9, 2024</a:t>
            </a:r>
          </a:p>
        </p:txBody>
      </p:sp>
      <p:sp>
        <p:nvSpPr>
          <p:cNvPr id="7" name="Slide Number Placeholder 6">
            <a:extLst>
              <a:ext uri="{FF2B5EF4-FFF2-40B4-BE49-F238E27FC236}">
                <a16:creationId xmlns:a16="http://schemas.microsoft.com/office/drawing/2014/main" id="{3E6B936D-12BC-E91D-9FD2-D126DF249AA4}"/>
              </a:ext>
            </a:extLst>
          </p:cNvPr>
          <p:cNvSpPr>
            <a:spLocks noGrp="1"/>
          </p:cNvSpPr>
          <p:nvPr>
            <p:ph type="sldNum" sz="quarter" idx="12"/>
          </p:nvPr>
        </p:nvSpPr>
        <p:spPr/>
        <p:txBody>
          <a:bodyPr/>
          <a:lstStyle/>
          <a:p>
            <a:pPr>
              <a:defRPr/>
            </a:pPr>
            <a:fld id="{3BC13FED-5378-45FC-8A71-19C7B20369E6}" type="slidenum">
              <a:rPr lang="en-US" smtClean="0"/>
              <a:pPr>
                <a:defRPr/>
              </a:pPr>
              <a:t>49</a:t>
            </a:fld>
            <a:endParaRPr lang="en-US"/>
          </a:p>
        </p:txBody>
      </p:sp>
      <p:pic>
        <p:nvPicPr>
          <p:cNvPr id="4" name="Picture 3">
            <a:extLst>
              <a:ext uri="{FF2B5EF4-FFF2-40B4-BE49-F238E27FC236}">
                <a16:creationId xmlns:a16="http://schemas.microsoft.com/office/drawing/2014/main" id="{F0793999-8710-2683-9455-3E2460E3EF4E}"/>
              </a:ext>
            </a:extLst>
          </p:cNvPr>
          <p:cNvPicPr>
            <a:picLocks noChangeAspect="1"/>
          </p:cNvPicPr>
          <p:nvPr/>
        </p:nvPicPr>
        <p:blipFill>
          <a:blip r:embed="rId3"/>
          <a:stretch>
            <a:fillRect/>
          </a:stretch>
        </p:blipFill>
        <p:spPr>
          <a:xfrm>
            <a:off x="582725" y="1508881"/>
            <a:ext cx="10109662" cy="1316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55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Here is the agenda for this training.  We will discuss the following</a:t>
            </a:r>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412530" y="112747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2473" y="1167415"/>
            <a:ext cx="1071138" cy="1071138"/>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7069741" y="2379094"/>
            <a:ext cx="1800000" cy="360000"/>
          </a:xfrm>
        </p:spPr>
        <p:txBody>
          <a:bodyPr/>
          <a:lstStyle/>
          <a:p>
            <a:r>
              <a:rPr lang="en-US">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95741" y="2876294"/>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546215" y="112413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4765" y="1167415"/>
            <a:ext cx="972587" cy="972587"/>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9199664" y="2347339"/>
            <a:ext cx="1800000" cy="360000"/>
          </a:xfrm>
        </p:spPr>
        <p:txBody>
          <a:bodyPr/>
          <a:lstStyle/>
          <a:p>
            <a:r>
              <a:rPr lang="en-US" dirty="0"/>
              <a:t>Submission Data</a:t>
            </a:r>
            <a:endParaRPr lang="en-US" dirty="0">
              <a:solidFill>
                <a:schemeClr val="tx1">
                  <a:lumMod val="75000"/>
                  <a:lumOff val="25000"/>
                </a:schemeClr>
              </a:solidFill>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51664" y="2876294"/>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Picture Placeholder 28" descr="Picture of a hand writing an agenda in a note book.&#10;">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432000" y="0"/>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65865" y="3433043"/>
            <a:ext cx="1179699" cy="11426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199664" y="4727453"/>
            <a:ext cx="1905435" cy="369117"/>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9077" y="5181865"/>
            <a:ext cx="163867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5816" y="3678533"/>
            <a:ext cx="629345" cy="629345"/>
          </a:xfrm>
          <a:prstGeom prst="rect">
            <a:avLst/>
          </a:prstGeom>
        </p:spPr>
      </p:pic>
      <p:sp>
        <p:nvSpPr>
          <p:cNvPr id="30" name="Rectangle 29">
            <a:extLst>
              <a:ext uri="{FF2B5EF4-FFF2-40B4-BE49-F238E27FC236}">
                <a16:creationId xmlns:a16="http://schemas.microsoft.com/office/drawing/2014/main" id="{298004D0-05DD-41C1-BDD6-984BB8767295}"/>
              </a:ext>
              <a:ext uri="{C183D7F6-B498-43B3-948B-1728B52AA6E4}">
                <adec:decorative xmlns:adec="http://schemas.microsoft.com/office/drawing/2017/decorative" val="1"/>
              </a:ext>
            </a:extLst>
          </p:cNvPr>
          <p:cNvSpPr/>
          <p:nvPr/>
        </p:nvSpPr>
        <p:spPr>
          <a:xfrm>
            <a:off x="7404325" y="3449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heckmark">
            <a:extLst>
              <a:ext uri="{FF2B5EF4-FFF2-40B4-BE49-F238E27FC236}">
                <a16:creationId xmlns:a16="http://schemas.microsoft.com/office/drawing/2014/main" id="{316B7C0A-4734-49F0-95F9-3804F69F32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4609" y="3449196"/>
            <a:ext cx="1094138" cy="1094138"/>
          </a:xfrm>
          <a:prstGeom prst="rect">
            <a:avLst/>
          </a:prstGeom>
        </p:spPr>
      </p:pic>
      <p:sp>
        <p:nvSpPr>
          <p:cNvPr id="33" name="Text Placeholder 3">
            <a:extLst>
              <a:ext uri="{FF2B5EF4-FFF2-40B4-BE49-F238E27FC236}">
                <a16:creationId xmlns:a16="http://schemas.microsoft.com/office/drawing/2014/main" id="{F2C4A9E9-9CFD-4693-8ECD-84B712BE7CDC}"/>
              </a:ext>
            </a:extLst>
          </p:cNvPr>
          <p:cNvSpPr txBox="1">
            <a:spLocks/>
          </p:cNvSpPr>
          <p:nvPr/>
        </p:nvSpPr>
        <p:spPr>
          <a:xfrm>
            <a:off x="7058407" y="4611997"/>
            <a:ext cx="1800000" cy="713599"/>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Certification Process</a:t>
            </a:r>
          </a:p>
        </p:txBody>
      </p:sp>
      <p:cxnSp>
        <p:nvCxnSpPr>
          <p:cNvPr id="35" name="Straight Connector 34">
            <a:extLst>
              <a:ext uri="{FF2B5EF4-FFF2-40B4-BE49-F238E27FC236}">
                <a16:creationId xmlns:a16="http://schemas.microsoft.com/office/drawing/2014/main" id="{8B75ECE8-AC9C-4F28-8223-70B09B22454C}"/>
              </a:ext>
              <a:ext uri="{C183D7F6-B498-43B3-948B-1728B52AA6E4}">
                <adec:decorative xmlns:adec="http://schemas.microsoft.com/office/drawing/2017/decorative" val="1"/>
              </a:ext>
            </a:extLst>
          </p:cNvPr>
          <p:cNvCxnSpPr>
            <a:cxnSpLocks/>
          </p:cNvCxnSpPr>
          <p:nvPr/>
        </p:nvCxnSpPr>
        <p:spPr>
          <a:xfrm>
            <a:off x="7187536" y="5198018"/>
            <a:ext cx="1548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5D63A0A-E56B-D58C-BB54-A9C51C4F4A22}"/>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spTree>
    <p:extLst>
      <p:ext uri="{BB962C8B-B14F-4D97-AF65-F5344CB8AC3E}">
        <p14:creationId xmlns:p14="http://schemas.microsoft.com/office/powerpoint/2010/main" val="4528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AE2443E-371E-4AED-A44D-04D5383D69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488" b="11488"/>
          <a:stretch/>
        </p:blipFill>
        <p:spPr bwMode="auto">
          <a:xfrm>
            <a:off x="622500" y="603149"/>
            <a:ext cx="6704627" cy="5164159"/>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3341B6B-520B-4596-A783-18C56122CC00}"/>
              </a:ext>
            </a:extLst>
          </p:cNvPr>
          <p:cNvSpPr>
            <a:spLocks noGrp="1"/>
          </p:cNvSpPr>
          <p:nvPr>
            <p:ph type="title"/>
          </p:nvPr>
        </p:nvSpPr>
        <p:spPr>
          <a:xfrm>
            <a:off x="6204453" y="2522220"/>
            <a:ext cx="5777547" cy="1112520"/>
          </a:xfrm>
        </p:spPr>
        <p:txBody>
          <a:bodyPr anchor="t">
            <a:noAutofit/>
          </a:bodyPr>
          <a:lstStyle/>
          <a:p>
            <a:r>
              <a:rPr lang="en-US" sz="4400" dirty="0"/>
              <a:t>SELPA Approval</a:t>
            </a:r>
          </a:p>
        </p:txBody>
      </p:sp>
      <p:sp>
        <p:nvSpPr>
          <p:cNvPr id="2" name="Oval 1">
            <a:extLst>
              <a:ext uri="{FF2B5EF4-FFF2-40B4-BE49-F238E27FC236}">
                <a16:creationId xmlns:a16="http://schemas.microsoft.com/office/drawing/2014/main" id="{A3594C48-3F6C-97F4-0881-5FD08FE2E634}"/>
              </a:ext>
            </a:extLst>
          </p:cNvPr>
          <p:cNvSpPr/>
          <p:nvPr/>
        </p:nvSpPr>
        <p:spPr>
          <a:xfrm>
            <a:off x="8557260" y="3970020"/>
            <a:ext cx="1760220" cy="838200"/>
          </a:xfrm>
          <a:prstGeom prst="ellipse">
            <a:avLst/>
          </a:prstGeom>
          <a:solidFill>
            <a:srgbClr val="FF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B0C12EB2-93C3-66F0-602E-FCE5C0B711A4}"/>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BD4B918D-E4C3-E46D-1C2B-C4E8BDE54F1C}"/>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spTree>
    <p:extLst>
      <p:ext uri="{BB962C8B-B14F-4D97-AF65-F5344CB8AC3E}">
        <p14:creationId xmlns:p14="http://schemas.microsoft.com/office/powerpoint/2010/main" val="3534047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505012" y="266916"/>
            <a:ext cx="8716105" cy="533400"/>
          </a:xfrm>
        </p:spPr>
        <p:txBody>
          <a:bodyPr>
            <a:noAutofit/>
          </a:bodyPr>
          <a:lstStyle/>
          <a:p>
            <a:r>
              <a:rPr lang="en-US" sz="3600"/>
              <a:t>Certification Details UI for SELPA</a:t>
            </a:r>
          </a:p>
        </p:txBody>
      </p:sp>
      <p:grpSp>
        <p:nvGrpSpPr>
          <p:cNvPr id="3" name="Group 2" descr="Screen shot of the SELPA view of the Certification details screen.">
            <a:extLst>
              <a:ext uri="{FF2B5EF4-FFF2-40B4-BE49-F238E27FC236}">
                <a16:creationId xmlns:a16="http://schemas.microsoft.com/office/drawing/2014/main" id="{7C30F05D-70A8-4DDC-920E-DFB794A7134C}"/>
              </a:ext>
            </a:extLst>
          </p:cNvPr>
          <p:cNvGrpSpPr/>
          <p:nvPr/>
        </p:nvGrpSpPr>
        <p:grpSpPr>
          <a:xfrm>
            <a:off x="362719" y="1058671"/>
            <a:ext cx="10653290" cy="4884475"/>
            <a:chOff x="362719" y="1058671"/>
            <a:chExt cx="10653290" cy="4884475"/>
          </a:xfrm>
        </p:grpSpPr>
        <p:pic>
          <p:nvPicPr>
            <p:cNvPr id="9" name="Picture 8">
              <a:extLst>
                <a:ext uri="{FF2B5EF4-FFF2-40B4-BE49-F238E27FC236}">
                  <a16:creationId xmlns:a16="http://schemas.microsoft.com/office/drawing/2014/main" id="{B142FF32-64EC-4579-9059-2E78DBFE72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719" y="1058671"/>
              <a:ext cx="10653290" cy="4471272"/>
            </a:xfrm>
            <a:prstGeom prst="rect">
              <a:avLst/>
            </a:prstGeom>
            <a:ln>
              <a:noFill/>
            </a:ln>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849975B4-4CB4-4460-8158-72D2DB3EE68A}"/>
                </a:ext>
              </a:extLst>
            </p:cNvPr>
            <p:cNvSpPr/>
            <p:nvPr/>
          </p:nvSpPr>
          <p:spPr>
            <a:xfrm>
              <a:off x="362719" y="1949519"/>
              <a:ext cx="1126447" cy="297921"/>
            </a:xfrm>
            <a:prstGeom prst="rect">
              <a:avLst/>
            </a:prstGeom>
            <a:noFill/>
            <a:ln w="38100">
              <a:solidFill>
                <a:srgbClr val="F26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C0B2ADA-B62E-4941-A191-EE5F944E0821}"/>
                </a:ext>
              </a:extLst>
            </p:cNvPr>
            <p:cNvGrpSpPr/>
            <p:nvPr/>
          </p:nvGrpSpPr>
          <p:grpSpPr>
            <a:xfrm>
              <a:off x="5435504" y="2137752"/>
              <a:ext cx="249573" cy="290152"/>
              <a:chOff x="9200958" y="1064083"/>
              <a:chExt cx="249573" cy="290152"/>
            </a:xfrm>
          </p:grpSpPr>
          <p:sp>
            <p:nvSpPr>
              <p:cNvPr id="12" name="Oval 11">
                <a:extLst>
                  <a:ext uri="{FF2B5EF4-FFF2-40B4-BE49-F238E27FC236}">
                    <a16:creationId xmlns:a16="http://schemas.microsoft.com/office/drawing/2014/main" id="{9EA16C26-496F-47A4-BE0A-81447BB9043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2FD521-2FC5-4554-815B-4E581A45D400}"/>
                  </a:ext>
                </a:extLst>
              </p:cNvPr>
              <p:cNvSpPr txBox="1"/>
              <p:nvPr/>
            </p:nvSpPr>
            <p:spPr>
              <a:xfrm>
                <a:off x="9200958" y="1064083"/>
                <a:ext cx="247650" cy="276999"/>
              </a:xfrm>
              <a:prstGeom prst="rect">
                <a:avLst/>
              </a:prstGeom>
              <a:noFill/>
            </p:spPr>
            <p:txBody>
              <a:bodyPr wrap="square" rtlCol="0">
                <a:spAutoFit/>
              </a:bodyPr>
              <a:lstStyle/>
              <a:p>
                <a:pPr algn="ctr"/>
                <a:r>
                  <a:rPr lang="en-US" sz="1200" b="1">
                    <a:solidFill>
                      <a:schemeClr val="bg1"/>
                    </a:solidFill>
                  </a:rPr>
                  <a:t>1</a:t>
                </a:r>
              </a:p>
            </p:txBody>
          </p:sp>
        </p:grpSp>
        <p:grpSp>
          <p:nvGrpSpPr>
            <p:cNvPr id="14" name="Group 13">
              <a:extLst>
                <a:ext uri="{FF2B5EF4-FFF2-40B4-BE49-F238E27FC236}">
                  <a16:creationId xmlns:a16="http://schemas.microsoft.com/office/drawing/2014/main" id="{86B5C4A7-8065-4E1C-B1F1-D9081701DE62}"/>
                </a:ext>
              </a:extLst>
            </p:cNvPr>
            <p:cNvGrpSpPr/>
            <p:nvPr/>
          </p:nvGrpSpPr>
          <p:grpSpPr>
            <a:xfrm>
              <a:off x="9505667" y="2133377"/>
              <a:ext cx="247650" cy="276999"/>
              <a:chOff x="9202881" y="1077236"/>
              <a:chExt cx="247650" cy="276999"/>
            </a:xfrm>
          </p:grpSpPr>
          <p:sp>
            <p:nvSpPr>
              <p:cNvPr id="15" name="Oval 14">
                <a:extLst>
                  <a:ext uri="{FF2B5EF4-FFF2-40B4-BE49-F238E27FC236}">
                    <a16:creationId xmlns:a16="http://schemas.microsoft.com/office/drawing/2014/main" id="{E97EBFF2-23FB-40C0-A72E-1226CB85FF40}"/>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C20120-A50C-4487-A137-B870D0E233A5}"/>
                  </a:ext>
                </a:extLst>
              </p:cNvPr>
              <p:cNvSpPr txBox="1"/>
              <p:nvPr/>
            </p:nvSpPr>
            <p:spPr>
              <a:xfrm>
                <a:off x="9202881" y="1077236"/>
                <a:ext cx="247650" cy="276999"/>
              </a:xfrm>
              <a:prstGeom prst="rect">
                <a:avLst/>
              </a:prstGeom>
              <a:noFill/>
            </p:spPr>
            <p:txBody>
              <a:bodyPr wrap="square" rtlCol="0">
                <a:spAutoFit/>
              </a:bodyPr>
              <a:lstStyle/>
              <a:p>
                <a:pPr algn="ctr"/>
                <a:r>
                  <a:rPr lang="en-US" sz="1200" b="1" dirty="0">
                    <a:solidFill>
                      <a:schemeClr val="bg1"/>
                    </a:solidFill>
                  </a:rPr>
                  <a:t>2</a:t>
                </a:r>
              </a:p>
            </p:txBody>
          </p:sp>
        </p:grpSp>
        <p:grpSp>
          <p:nvGrpSpPr>
            <p:cNvPr id="17" name="Group 16">
              <a:extLst>
                <a:ext uri="{FF2B5EF4-FFF2-40B4-BE49-F238E27FC236}">
                  <a16:creationId xmlns:a16="http://schemas.microsoft.com/office/drawing/2014/main" id="{1DF0BA11-0A1B-476D-A171-B59007A4F3BC}"/>
                </a:ext>
              </a:extLst>
            </p:cNvPr>
            <p:cNvGrpSpPr/>
            <p:nvPr/>
          </p:nvGrpSpPr>
          <p:grpSpPr>
            <a:xfrm>
              <a:off x="10373515" y="3017308"/>
              <a:ext cx="247650" cy="276999"/>
              <a:chOff x="9202881" y="1077236"/>
              <a:chExt cx="247650" cy="276999"/>
            </a:xfrm>
          </p:grpSpPr>
          <p:sp>
            <p:nvSpPr>
              <p:cNvPr id="18" name="Oval 17">
                <a:extLst>
                  <a:ext uri="{FF2B5EF4-FFF2-40B4-BE49-F238E27FC236}">
                    <a16:creationId xmlns:a16="http://schemas.microsoft.com/office/drawing/2014/main" id="{21894E2F-BA1E-4ED6-B4CD-5A894308B7AE}"/>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4CCD0A-89A8-4D53-958C-8870323751AF}"/>
                  </a:ext>
                </a:extLst>
              </p:cNvPr>
              <p:cNvSpPr txBox="1"/>
              <p:nvPr/>
            </p:nvSpPr>
            <p:spPr>
              <a:xfrm>
                <a:off x="9202881" y="1077236"/>
                <a:ext cx="247650" cy="276999"/>
              </a:xfrm>
              <a:prstGeom prst="rect">
                <a:avLst/>
              </a:prstGeom>
              <a:noFill/>
            </p:spPr>
            <p:txBody>
              <a:bodyPr wrap="square" rtlCol="0">
                <a:spAutoFit/>
              </a:bodyPr>
              <a:lstStyle/>
              <a:p>
                <a:pPr algn="ctr"/>
                <a:r>
                  <a:rPr lang="en-US" sz="1200" b="1" dirty="0">
                    <a:solidFill>
                      <a:schemeClr val="bg1"/>
                    </a:solidFill>
                  </a:rPr>
                  <a:t>3</a:t>
                </a:r>
              </a:p>
            </p:txBody>
          </p:sp>
        </p:grpSp>
        <p:sp>
          <p:nvSpPr>
            <p:cNvPr id="20" name="AutoShape 12">
              <a:extLst>
                <a:ext uri="{FF2B5EF4-FFF2-40B4-BE49-F238E27FC236}">
                  <a16:creationId xmlns:a16="http://schemas.microsoft.com/office/drawing/2014/main" id="{D502414C-A411-4B66-9907-C08A64575DF4}"/>
                </a:ext>
              </a:extLst>
            </p:cNvPr>
            <p:cNvSpPr>
              <a:spLocks noChangeArrowheads="1"/>
            </p:cNvSpPr>
            <p:nvPr/>
          </p:nvSpPr>
          <p:spPr bwMode="auto">
            <a:xfrm>
              <a:off x="3542211" y="4138397"/>
              <a:ext cx="5763126" cy="1804749"/>
            </a:xfrm>
            <a:prstGeom prst="roundRect">
              <a:avLst>
                <a:gd name="adj" fmla="val 16667"/>
              </a:avLst>
            </a:prstGeom>
            <a:solidFill>
              <a:schemeClr val="bg1"/>
            </a:solidFill>
            <a:ln w="50800" algn="ctr">
              <a:solidFill>
                <a:srgbClr val="EF9104"/>
              </a:solidFill>
              <a:round/>
              <a:headEnd/>
              <a:tailEnd/>
            </a:ln>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Select the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1. </a:t>
              </a:r>
              <a:r>
                <a:rPr kumimoji="0" lang="en-US" sz="2000" b="0" i="0" u="none" strike="noStrike" kern="1200" cap="none" spc="0" normalizeH="0" baseline="0" noProof="0" dirty="0">
                  <a:ln>
                    <a:noFill/>
                  </a:ln>
                  <a:effectLst/>
                  <a:uLnTx/>
                  <a:uFillTx/>
                  <a:latin typeface="Arial"/>
                  <a:ea typeface="+mn-ea"/>
                  <a:cs typeface="+mn-cs"/>
                </a:rPr>
                <a:t>Academic Year </a:t>
              </a:r>
              <a:r>
                <a:rPr lang="en-US" sz="2000" dirty="0">
                  <a:latin typeface="Arial"/>
                </a:rPr>
                <a:t>filter</a:t>
              </a:r>
              <a:r>
                <a:rPr kumimoji="0" lang="en-US" sz="2000" b="0" i="0" u="none" strike="noStrike" kern="1200" cap="none" spc="0" normalizeH="0" baseline="0" noProof="0" dirty="0">
                  <a:ln>
                    <a:noFill/>
                  </a:ln>
                  <a:effectLst/>
                  <a:uLnTx/>
                  <a:uFillTx/>
                  <a:latin typeface="Arial"/>
                  <a:ea typeface="+mn-ea"/>
                  <a:cs typeface="+mn-cs"/>
                </a:rPr>
                <a:t> or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2. Submission filter as EOY 4</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3. Search criteria </a:t>
              </a:r>
              <a:r>
                <a:rPr kumimoji="0" lang="en-US" sz="2000" b="0" i="0" u="none" strike="noStrike" kern="1200" cap="none" spc="0" normalizeH="0" baseline="0" noProof="0" dirty="0">
                  <a:ln>
                    <a:noFill/>
                  </a:ln>
                  <a:effectLst/>
                  <a:uLnTx/>
                  <a:uFillTx/>
                  <a:latin typeface="Arial"/>
                  <a:ea typeface="+mn-ea"/>
                  <a:cs typeface="+mn-cs"/>
                </a:rPr>
                <a:t>to access the certification details for a specific submission </a:t>
              </a:r>
            </a:p>
          </p:txBody>
        </p:sp>
      </p:grpSp>
      <p:sp>
        <p:nvSpPr>
          <p:cNvPr id="6" name="Footer Placeholder 5">
            <a:extLst>
              <a:ext uri="{FF2B5EF4-FFF2-40B4-BE49-F238E27FC236}">
                <a16:creationId xmlns:a16="http://schemas.microsoft.com/office/drawing/2014/main" id="{892F62E8-4C6F-23FB-E080-566AB54AF830}"/>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F3C17D46-3D4A-9147-6CDF-57AC7859B9A0}"/>
              </a:ext>
            </a:extLst>
          </p:cNvPr>
          <p:cNvSpPr>
            <a:spLocks noGrp="1"/>
          </p:cNvSpPr>
          <p:nvPr>
            <p:ph type="sldNum" sz="quarter" idx="11"/>
          </p:nvPr>
        </p:nvSpPr>
        <p:spPr/>
        <p:txBody>
          <a:bodyPr/>
          <a:lstStyle/>
          <a:p>
            <a:fld id="{4B73C415-D670-4716-A5EC-CC4D52CA2BAC}" type="slidenum">
              <a:rPr lang="en-US" noProof="0" smtClean="0"/>
              <a:pPr/>
              <a:t>51</a:t>
            </a:fld>
            <a:endParaRPr lang="en-US" noProof="0"/>
          </a:p>
        </p:txBody>
      </p:sp>
    </p:spTree>
    <p:extLst>
      <p:ext uri="{BB962C8B-B14F-4D97-AF65-F5344CB8AC3E}">
        <p14:creationId xmlns:p14="http://schemas.microsoft.com/office/powerpoint/2010/main" val="4153404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64E0-5CF9-4E9A-B73D-2193127F4351}"/>
              </a:ext>
            </a:extLst>
          </p:cNvPr>
          <p:cNvSpPr>
            <a:spLocks noGrp="1"/>
          </p:cNvSpPr>
          <p:nvPr>
            <p:ph type="title"/>
          </p:nvPr>
        </p:nvSpPr>
        <p:spPr>
          <a:xfrm>
            <a:off x="432000" y="322105"/>
            <a:ext cx="11340000" cy="432000"/>
          </a:xfrm>
        </p:spPr>
        <p:txBody>
          <a:bodyPr>
            <a:normAutofit fontScale="90000"/>
          </a:bodyPr>
          <a:lstStyle/>
          <a:p>
            <a:r>
              <a:rPr lang="en-US"/>
              <a:t>Approval - SELPA</a:t>
            </a:r>
          </a:p>
        </p:txBody>
      </p:sp>
      <p:grpSp>
        <p:nvGrpSpPr>
          <p:cNvPr id="10" name="Group 9" descr="Screen shot of the SELPA view of the Certification Details screen with callouts.">
            <a:extLst>
              <a:ext uri="{FF2B5EF4-FFF2-40B4-BE49-F238E27FC236}">
                <a16:creationId xmlns:a16="http://schemas.microsoft.com/office/drawing/2014/main" id="{B8BA84F3-F9EE-45B9-BD18-04B844B37474}"/>
              </a:ext>
            </a:extLst>
          </p:cNvPr>
          <p:cNvGrpSpPr/>
          <p:nvPr/>
        </p:nvGrpSpPr>
        <p:grpSpPr>
          <a:xfrm>
            <a:off x="409090" y="919601"/>
            <a:ext cx="11095842" cy="5435960"/>
            <a:chOff x="409090" y="919601"/>
            <a:chExt cx="11095842" cy="5435960"/>
          </a:xfrm>
        </p:grpSpPr>
        <p:grpSp>
          <p:nvGrpSpPr>
            <p:cNvPr id="9" name="Group 8">
              <a:extLst>
                <a:ext uri="{FF2B5EF4-FFF2-40B4-BE49-F238E27FC236}">
                  <a16:creationId xmlns:a16="http://schemas.microsoft.com/office/drawing/2014/main" id="{8E7599F2-90F8-4FF4-8816-2F1D907021C8}"/>
                </a:ext>
              </a:extLst>
            </p:cNvPr>
            <p:cNvGrpSpPr/>
            <p:nvPr/>
          </p:nvGrpSpPr>
          <p:grpSpPr>
            <a:xfrm>
              <a:off x="409090" y="919601"/>
              <a:ext cx="9538777" cy="5435960"/>
              <a:chOff x="409090" y="919601"/>
              <a:chExt cx="9538777" cy="5435960"/>
            </a:xfrm>
          </p:grpSpPr>
          <p:pic>
            <p:nvPicPr>
              <p:cNvPr id="4" name="Picture 3">
                <a:extLst>
                  <a:ext uri="{FF2B5EF4-FFF2-40B4-BE49-F238E27FC236}">
                    <a16:creationId xmlns:a16="http://schemas.microsoft.com/office/drawing/2014/main" id="{76C56709-5EE6-4831-AEB7-5D6FF25EE5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090" y="919601"/>
                <a:ext cx="9538777" cy="5435960"/>
              </a:xfrm>
              <a:prstGeom prst="rect">
                <a:avLst/>
              </a:prstGeom>
            </p:spPr>
          </p:pic>
          <p:pic>
            <p:nvPicPr>
              <p:cNvPr id="7" name="Picture 6">
                <a:extLst>
                  <a:ext uri="{FF2B5EF4-FFF2-40B4-BE49-F238E27FC236}">
                    <a16:creationId xmlns:a16="http://schemas.microsoft.com/office/drawing/2014/main" id="{3E31FEA6-C437-4E39-B08B-D8EA1B94D2C4}"/>
                  </a:ext>
                </a:extLst>
              </p:cNvPr>
              <p:cNvPicPr>
                <a:picLocks noChangeAspect="1"/>
              </p:cNvPicPr>
              <p:nvPr/>
            </p:nvPicPr>
            <p:blipFill>
              <a:blip r:embed="rId4"/>
              <a:stretch>
                <a:fillRect/>
              </a:stretch>
            </p:blipFill>
            <p:spPr>
              <a:xfrm>
                <a:off x="5616054" y="1685817"/>
                <a:ext cx="3291514" cy="442202"/>
              </a:xfrm>
              <a:prstGeom prst="rect">
                <a:avLst/>
              </a:prstGeom>
            </p:spPr>
          </p:pic>
        </p:grpSp>
        <p:sp>
          <p:nvSpPr>
            <p:cNvPr id="11" name="AutoShape 12">
              <a:extLst>
                <a:ext uri="{FF2B5EF4-FFF2-40B4-BE49-F238E27FC236}">
                  <a16:creationId xmlns:a16="http://schemas.microsoft.com/office/drawing/2014/main" id="{4EBE9F7A-4FF6-4634-B210-96B4F18731B5}"/>
                </a:ext>
              </a:extLst>
            </p:cNvPr>
            <p:cNvSpPr>
              <a:spLocks noChangeArrowheads="1"/>
            </p:cNvSpPr>
            <p:nvPr/>
          </p:nvSpPr>
          <p:spPr bwMode="auto">
            <a:xfrm>
              <a:off x="4559642" y="5397831"/>
              <a:ext cx="1673352" cy="715089"/>
            </a:xfrm>
            <a:prstGeom prst="roundRect">
              <a:avLst>
                <a:gd name="adj" fmla="val 16667"/>
              </a:avLst>
            </a:prstGeom>
            <a:solidFill>
              <a:schemeClr val="bg1"/>
            </a:solidFill>
            <a:ln w="50800" algn="ctr">
              <a:solidFill>
                <a:schemeClr val="accent1"/>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reports</a:t>
              </a:r>
            </a:p>
          </p:txBody>
        </p:sp>
        <p:sp>
          <p:nvSpPr>
            <p:cNvPr id="12" name="Line 14">
              <a:extLst>
                <a:ext uri="{FF2B5EF4-FFF2-40B4-BE49-F238E27FC236}">
                  <a16:creationId xmlns:a16="http://schemas.microsoft.com/office/drawing/2014/main" id="{E7992706-9E75-486A-9723-B13BA037A1A7}"/>
                </a:ext>
              </a:extLst>
            </p:cNvPr>
            <p:cNvSpPr>
              <a:spLocks noChangeShapeType="1"/>
            </p:cNvSpPr>
            <p:nvPr/>
          </p:nvSpPr>
          <p:spPr bwMode="auto">
            <a:xfrm flipH="1" flipV="1">
              <a:off x="3237469" y="5589705"/>
              <a:ext cx="1322173" cy="171776"/>
            </a:xfrm>
            <a:prstGeom prst="line">
              <a:avLst/>
            </a:prstGeom>
            <a:noFill/>
            <a:ln w="50800">
              <a:solidFill>
                <a:schemeClr val="accent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C6F049CD-A407-4A71-8C7F-B905B7E12C67}"/>
                </a:ext>
              </a:extLst>
            </p:cNvPr>
            <p:cNvSpPr/>
            <p:nvPr/>
          </p:nvSpPr>
          <p:spPr>
            <a:xfrm>
              <a:off x="432001" y="5091365"/>
              <a:ext cx="2805470" cy="102155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12">
              <a:extLst>
                <a:ext uri="{FF2B5EF4-FFF2-40B4-BE49-F238E27FC236}">
                  <a16:creationId xmlns:a16="http://schemas.microsoft.com/office/drawing/2014/main" id="{762EACAD-0304-41B7-8E35-19B4E9B751CB}"/>
                </a:ext>
              </a:extLst>
            </p:cNvPr>
            <p:cNvSpPr>
              <a:spLocks noChangeArrowheads="1"/>
            </p:cNvSpPr>
            <p:nvPr/>
          </p:nvSpPr>
          <p:spPr bwMode="auto">
            <a:xfrm>
              <a:off x="9414775" y="1573193"/>
              <a:ext cx="2090157" cy="1021556"/>
            </a:xfrm>
            <a:prstGeom prst="roundRect">
              <a:avLst>
                <a:gd name="adj" fmla="val 16667"/>
              </a:avLst>
            </a:prstGeom>
            <a:solidFill>
              <a:schemeClr val="bg1"/>
            </a:solidFill>
            <a:ln w="50800" algn="ctr">
              <a:solidFill>
                <a:schemeClr val="accent2"/>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approval button for individual LEAs</a:t>
              </a:r>
            </a:p>
          </p:txBody>
        </p:sp>
        <p:sp>
          <p:nvSpPr>
            <p:cNvPr id="15" name="Line 14">
              <a:extLst>
                <a:ext uri="{FF2B5EF4-FFF2-40B4-BE49-F238E27FC236}">
                  <a16:creationId xmlns:a16="http://schemas.microsoft.com/office/drawing/2014/main" id="{7A9CF704-5294-42C0-8CE6-C9AE04026863}"/>
                </a:ext>
              </a:extLst>
            </p:cNvPr>
            <p:cNvSpPr>
              <a:spLocks noChangeShapeType="1"/>
            </p:cNvSpPr>
            <p:nvPr/>
          </p:nvSpPr>
          <p:spPr bwMode="auto">
            <a:xfrm flipH="1">
              <a:off x="7821828" y="2172761"/>
              <a:ext cx="1592946" cy="1021556"/>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4FD93337-F05D-4730-9CBF-8EEA29C593D9}"/>
                </a:ext>
              </a:extLst>
            </p:cNvPr>
            <p:cNvSpPr/>
            <p:nvPr/>
          </p:nvSpPr>
          <p:spPr>
            <a:xfrm>
              <a:off x="7216346" y="2594749"/>
              <a:ext cx="859422" cy="204758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E8BFC3A-8A44-4598-90CD-610D455DB0B3}"/>
                </a:ext>
              </a:extLst>
            </p:cNvPr>
            <p:cNvSpPr/>
            <p:nvPr/>
          </p:nvSpPr>
          <p:spPr>
            <a:xfrm>
              <a:off x="8530637" y="3049999"/>
              <a:ext cx="512879" cy="1510643"/>
            </a:xfrm>
            <a:prstGeom prst="roundRect">
              <a:avLst/>
            </a:prstGeom>
            <a:noFill/>
            <a:ln w="38100">
              <a:solidFill>
                <a:srgbClr val="EF91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12">
              <a:extLst>
                <a:ext uri="{FF2B5EF4-FFF2-40B4-BE49-F238E27FC236}">
                  <a16:creationId xmlns:a16="http://schemas.microsoft.com/office/drawing/2014/main" id="{1EDD63A2-D08C-42D5-90C9-D9320B4D287E}"/>
                </a:ext>
              </a:extLst>
            </p:cNvPr>
            <p:cNvSpPr>
              <a:spLocks noChangeArrowheads="1"/>
            </p:cNvSpPr>
            <p:nvPr/>
          </p:nvSpPr>
          <p:spPr bwMode="auto">
            <a:xfrm>
              <a:off x="9414774" y="3303940"/>
              <a:ext cx="1872099" cy="715089"/>
            </a:xfrm>
            <a:prstGeom prst="roundRect">
              <a:avLst>
                <a:gd name="adj" fmla="val 16667"/>
              </a:avLst>
            </a:prstGeom>
            <a:solidFill>
              <a:schemeClr val="bg1"/>
            </a:solidFill>
            <a:ln w="50800" algn="ctr">
              <a:solidFill>
                <a:srgbClr val="EF9104"/>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Arial"/>
                </a:rPr>
                <a:t>Multi </a:t>
              </a:r>
              <a:r>
                <a:rPr kumimoji="0" lang="en-US" b="0" i="0" u="none" strike="noStrike" kern="1200" cap="none" spc="0" normalizeH="0" baseline="0" noProof="0">
                  <a:ln>
                    <a:noFill/>
                  </a:ln>
                  <a:effectLst/>
                  <a:uLnTx/>
                  <a:uFillTx/>
                  <a:latin typeface="Arial"/>
                  <a:ea typeface="+mn-ea"/>
                  <a:cs typeface="+mn-cs"/>
                </a:rPr>
                <a:t>approval select</a:t>
              </a:r>
            </a:p>
          </p:txBody>
        </p:sp>
        <p:sp>
          <p:nvSpPr>
            <p:cNvPr id="20" name="Line 14">
              <a:extLst>
                <a:ext uri="{FF2B5EF4-FFF2-40B4-BE49-F238E27FC236}">
                  <a16:creationId xmlns:a16="http://schemas.microsoft.com/office/drawing/2014/main" id="{E157F9FB-99EE-485D-AACC-CA83FFB09E9A}"/>
                </a:ext>
              </a:extLst>
            </p:cNvPr>
            <p:cNvSpPr>
              <a:spLocks noChangeShapeType="1"/>
            </p:cNvSpPr>
            <p:nvPr/>
          </p:nvSpPr>
          <p:spPr bwMode="auto">
            <a:xfrm flipH="1">
              <a:off x="8822724" y="3663683"/>
              <a:ext cx="592050" cy="1"/>
            </a:xfrm>
            <a:prstGeom prst="line">
              <a:avLst/>
            </a:prstGeom>
            <a:noFill/>
            <a:ln w="50800">
              <a:solidFill>
                <a:srgbClr val="EF9104"/>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21" name="Line 14">
              <a:extLst>
                <a:ext uri="{FF2B5EF4-FFF2-40B4-BE49-F238E27FC236}">
                  <a16:creationId xmlns:a16="http://schemas.microsoft.com/office/drawing/2014/main" id="{9501BA97-3C90-4864-B94A-A113F131A23B}"/>
                </a:ext>
              </a:extLst>
            </p:cNvPr>
            <p:cNvSpPr>
              <a:spLocks noChangeShapeType="1"/>
            </p:cNvSpPr>
            <p:nvPr/>
          </p:nvSpPr>
          <p:spPr bwMode="auto">
            <a:xfrm flipH="1" flipV="1">
              <a:off x="9166629" y="4913896"/>
              <a:ext cx="466204" cy="3"/>
            </a:xfrm>
            <a:prstGeom prst="line">
              <a:avLst/>
            </a:prstGeom>
            <a:noFill/>
            <a:ln w="50800">
              <a:solidFill>
                <a:srgbClr val="5CB9F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23" name="AutoShape 12">
              <a:extLst>
                <a:ext uri="{FF2B5EF4-FFF2-40B4-BE49-F238E27FC236}">
                  <a16:creationId xmlns:a16="http://schemas.microsoft.com/office/drawing/2014/main" id="{B33FD20A-A135-43D7-A631-35CAD31AC812}"/>
                </a:ext>
              </a:extLst>
            </p:cNvPr>
            <p:cNvSpPr>
              <a:spLocks noChangeArrowheads="1"/>
            </p:cNvSpPr>
            <p:nvPr/>
          </p:nvSpPr>
          <p:spPr bwMode="auto">
            <a:xfrm>
              <a:off x="9632833" y="4417590"/>
              <a:ext cx="1872099" cy="1021556"/>
            </a:xfrm>
            <a:prstGeom prst="roundRect">
              <a:avLst>
                <a:gd name="adj" fmla="val 16667"/>
              </a:avLst>
            </a:prstGeom>
            <a:solidFill>
              <a:schemeClr val="bg1"/>
            </a:solidFill>
            <a:ln w="50800" algn="ctr">
              <a:solidFill>
                <a:srgbClr val="5CB9F2"/>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approval for selections</a:t>
              </a:r>
            </a:p>
          </p:txBody>
        </p:sp>
        <p:sp>
          <p:nvSpPr>
            <p:cNvPr id="22" name="Rectangle: Rounded Corners 21">
              <a:extLst>
                <a:ext uri="{FF2B5EF4-FFF2-40B4-BE49-F238E27FC236}">
                  <a16:creationId xmlns:a16="http://schemas.microsoft.com/office/drawing/2014/main" id="{D0A2CB28-E4B2-445B-B47E-02BF83F060A7}"/>
                </a:ext>
              </a:extLst>
            </p:cNvPr>
            <p:cNvSpPr/>
            <p:nvPr/>
          </p:nvSpPr>
          <p:spPr>
            <a:xfrm>
              <a:off x="8293827" y="4720332"/>
              <a:ext cx="872802" cy="36772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ooter Placeholder 23">
            <a:extLst>
              <a:ext uri="{FF2B5EF4-FFF2-40B4-BE49-F238E27FC236}">
                <a16:creationId xmlns:a16="http://schemas.microsoft.com/office/drawing/2014/main" id="{01CE9A76-7951-C75E-1773-67CF93D774F3}"/>
              </a:ext>
            </a:extLst>
          </p:cNvPr>
          <p:cNvSpPr>
            <a:spLocks noGrp="1"/>
          </p:cNvSpPr>
          <p:nvPr>
            <p:ph type="ftr" sz="quarter" idx="10"/>
          </p:nvPr>
        </p:nvSpPr>
        <p:spPr/>
        <p:txBody>
          <a:bodyPr/>
          <a:lstStyle/>
          <a:p>
            <a:r>
              <a:rPr lang="en-US" noProof="0"/>
              <a:t>EOY 4 Reporting and Certification v1.2 May 9, 2024</a:t>
            </a:r>
          </a:p>
        </p:txBody>
      </p:sp>
      <p:sp>
        <p:nvSpPr>
          <p:cNvPr id="25" name="Slide Number Placeholder 24">
            <a:extLst>
              <a:ext uri="{FF2B5EF4-FFF2-40B4-BE49-F238E27FC236}">
                <a16:creationId xmlns:a16="http://schemas.microsoft.com/office/drawing/2014/main" id="{6B71BAEF-99EF-9348-816B-CBEDD83D496B}"/>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pic>
        <p:nvPicPr>
          <p:cNvPr id="8" name="Picture 7">
            <a:extLst>
              <a:ext uri="{FF2B5EF4-FFF2-40B4-BE49-F238E27FC236}">
                <a16:creationId xmlns:a16="http://schemas.microsoft.com/office/drawing/2014/main" id="{A40DD4C9-3C24-5F98-B4A4-F13E9E595D97}"/>
              </a:ext>
            </a:extLst>
          </p:cNvPr>
          <p:cNvPicPr>
            <a:picLocks noChangeAspect="1"/>
          </p:cNvPicPr>
          <p:nvPr/>
        </p:nvPicPr>
        <p:blipFill>
          <a:blip r:embed="rId5"/>
          <a:stretch>
            <a:fillRect/>
          </a:stretch>
        </p:blipFill>
        <p:spPr>
          <a:xfrm>
            <a:off x="8534528" y="4718775"/>
            <a:ext cx="447897" cy="193564"/>
          </a:xfrm>
          <a:prstGeom prst="rect">
            <a:avLst/>
          </a:prstGeom>
        </p:spPr>
      </p:pic>
      <p:sp>
        <p:nvSpPr>
          <p:cNvPr id="13" name="Rectangle: Rounded Corners 12">
            <a:extLst>
              <a:ext uri="{FF2B5EF4-FFF2-40B4-BE49-F238E27FC236}">
                <a16:creationId xmlns:a16="http://schemas.microsoft.com/office/drawing/2014/main" id="{3E5E07FB-B6DA-92ED-30FD-ABFDF151F7B9}"/>
              </a:ext>
            </a:extLst>
          </p:cNvPr>
          <p:cNvSpPr/>
          <p:nvPr/>
        </p:nvSpPr>
        <p:spPr>
          <a:xfrm>
            <a:off x="8293827" y="4728476"/>
            <a:ext cx="872802" cy="36772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5466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D9898-F79E-457D-80A8-6288A9058DCA}"/>
              </a:ext>
              <a:ext uri="{C183D7F6-B498-43B3-948B-1728B52AA6E4}">
                <adec:decorative xmlns:adec="http://schemas.microsoft.com/office/drawing/2017/decorative" val="1"/>
              </a:ext>
            </a:extLst>
          </p:cNvPr>
          <p:cNvSpPr>
            <a:spLocks noGrp="1"/>
          </p:cNvSpPr>
          <p:nvPr>
            <p:ph type="pic" sz="quarter" idx="10"/>
          </p:nvPr>
        </p:nvSpPr>
        <p:spPr>
          <a:xfrm>
            <a:off x="34183" y="0"/>
            <a:ext cx="12192000" cy="6365363"/>
          </a:xfrm>
          <a:gradFill flip="none" rotWithShape="1">
            <a:gsLst>
              <a:gs pos="0">
                <a:schemeClr val="bg1"/>
              </a:gs>
              <a:gs pos="100000">
                <a:schemeClr val="tx1">
                  <a:lumMod val="85000"/>
                  <a:lumOff val="15000"/>
                  <a:alpha val="29000"/>
                </a:schemeClr>
              </a:gs>
            </a:gsLst>
            <a:lin ang="2700000" scaled="1"/>
            <a:tileRect/>
          </a:gradFill>
        </p:spPr>
        <p:txBody>
          <a:bodyPr/>
          <a:lstStyle/>
          <a:p>
            <a:endParaRPr lang="en-US"/>
          </a:p>
        </p:txBody>
      </p:sp>
      <p:sp>
        <p:nvSpPr>
          <p:cNvPr id="15" name="Title 2">
            <a:extLst>
              <a:ext uri="{FF2B5EF4-FFF2-40B4-BE49-F238E27FC236}">
                <a16:creationId xmlns:a16="http://schemas.microsoft.com/office/drawing/2014/main" id="{34C67D03-BAC8-4C3E-AD07-F020D4EA39E0}"/>
              </a:ext>
            </a:extLst>
          </p:cNvPr>
          <p:cNvSpPr>
            <a:spLocks noGrp="1"/>
          </p:cNvSpPr>
          <p:nvPr>
            <p:ph type="ctrTitle"/>
          </p:nvPr>
        </p:nvSpPr>
        <p:spPr>
          <a:xfrm>
            <a:off x="680728" y="2377000"/>
            <a:ext cx="6299682" cy="2387600"/>
          </a:xfrm>
        </p:spPr>
        <p:txBody>
          <a:bodyPr/>
          <a:lstStyle/>
          <a:p>
            <a:r>
              <a:rPr lang="en-US" dirty="0">
                <a:solidFill>
                  <a:schemeClr val="tx1">
                    <a:lumMod val="75000"/>
                    <a:lumOff val="25000"/>
                  </a:schemeClr>
                </a:solidFill>
              </a:rPr>
              <a:t>Certification Reports </a:t>
            </a:r>
          </a:p>
        </p:txBody>
      </p:sp>
      <p:sp>
        <p:nvSpPr>
          <p:cNvPr id="17" name="Subtitle 3">
            <a:extLst>
              <a:ext uri="{FF2B5EF4-FFF2-40B4-BE49-F238E27FC236}">
                <a16:creationId xmlns:a16="http://schemas.microsoft.com/office/drawing/2014/main" id="{54AB9728-69E1-439C-BEAB-E8E2620F6405}"/>
              </a:ext>
            </a:extLst>
          </p:cNvPr>
          <p:cNvSpPr>
            <a:spLocks noGrp="1"/>
          </p:cNvSpPr>
          <p:nvPr>
            <p:ph type="subTitle" idx="1"/>
          </p:nvPr>
        </p:nvSpPr>
        <p:spPr>
          <a:xfrm>
            <a:off x="680728" y="4962525"/>
            <a:ext cx="6299682" cy="1219200"/>
          </a:xfrm>
        </p:spPr>
        <p:txBody>
          <a:bodyPr/>
          <a:lstStyle/>
          <a:p>
            <a:endParaRPr lang="en-US"/>
          </a:p>
        </p:txBody>
      </p:sp>
      <p:sp>
        <p:nvSpPr>
          <p:cNvPr id="4" name="Footer Placeholder 3">
            <a:extLst>
              <a:ext uri="{FF2B5EF4-FFF2-40B4-BE49-F238E27FC236}">
                <a16:creationId xmlns:a16="http://schemas.microsoft.com/office/drawing/2014/main" id="{2B6D9E9E-AFD4-8605-A530-AF77ACC9A25B}"/>
              </a:ext>
            </a:extLst>
          </p:cNvPr>
          <p:cNvSpPr>
            <a:spLocks noGrp="1"/>
          </p:cNvSpPr>
          <p:nvPr>
            <p:ph type="ftr" sz="quarter" idx="13"/>
          </p:nvPr>
        </p:nvSpPr>
        <p:spPr/>
        <p:txBody>
          <a:bodyPr/>
          <a:lstStyle/>
          <a:p>
            <a:r>
              <a:rPr lang="en-US" noProof="0"/>
              <a:t>EOY 4 Reporting and Certification v1.2 May 9, 2024</a:t>
            </a:r>
          </a:p>
        </p:txBody>
      </p:sp>
      <p:sp>
        <p:nvSpPr>
          <p:cNvPr id="5" name="Slide Number Placeholder 4">
            <a:extLst>
              <a:ext uri="{FF2B5EF4-FFF2-40B4-BE49-F238E27FC236}">
                <a16:creationId xmlns:a16="http://schemas.microsoft.com/office/drawing/2014/main" id="{4A79D2D8-9795-830B-69C4-C4ADFBF61478}"/>
              </a:ext>
            </a:extLst>
          </p:cNvPr>
          <p:cNvSpPr>
            <a:spLocks noGrp="1"/>
          </p:cNvSpPr>
          <p:nvPr>
            <p:ph type="sldNum" sz="quarter" idx="12"/>
          </p:nvPr>
        </p:nvSpPr>
        <p:spPr/>
        <p:txBody>
          <a:bodyPr/>
          <a:lstStyle/>
          <a:p>
            <a:fld id="{4B73C415-D670-4716-A5EC-CC4D52CA2BAC}" type="slidenum">
              <a:rPr lang="en-US" noProof="0" smtClean="0"/>
              <a:pPr/>
              <a:t>53</a:t>
            </a:fld>
            <a:endParaRPr lang="en-US" noProof="0"/>
          </a:p>
        </p:txBody>
      </p:sp>
    </p:spTree>
    <p:extLst>
      <p:ext uri="{BB962C8B-B14F-4D97-AF65-F5344CB8AC3E}">
        <p14:creationId xmlns:p14="http://schemas.microsoft.com/office/powerpoint/2010/main" val="2833011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426000" y="247550"/>
            <a:ext cx="11340000" cy="432000"/>
          </a:xfrm>
        </p:spPr>
        <p:txBody>
          <a:bodyPr>
            <a:noAutofit/>
          </a:bodyPr>
          <a:lstStyle/>
          <a:p>
            <a:pPr eaLnBrk="1" hangingPunct="1"/>
            <a:r>
              <a:rPr lang="en-US" cap="small" dirty="0"/>
              <a:t>Certification Reports</a:t>
            </a:r>
          </a:p>
        </p:txBody>
      </p:sp>
      <p:sp>
        <p:nvSpPr>
          <p:cNvPr id="28" name="Slide Number Placeholder 27">
            <a:extLst>
              <a:ext uri="{FF2B5EF4-FFF2-40B4-BE49-F238E27FC236}">
                <a16:creationId xmlns:a16="http://schemas.microsoft.com/office/drawing/2014/main" id="{7C0B5018-7D2B-7234-C723-BDF138350036}"/>
              </a:ext>
            </a:extLst>
          </p:cNvPr>
          <p:cNvSpPr>
            <a:spLocks noGrp="1"/>
          </p:cNvSpPr>
          <p:nvPr>
            <p:ph type="sldNum" sz="quarter" idx="11"/>
          </p:nvPr>
        </p:nvSpPr>
        <p:spPr/>
        <p:txBody>
          <a:bodyPr/>
          <a:lstStyle/>
          <a:p>
            <a:pPr defTabSz="609630"/>
            <a:fld id="{B6F15528-21DE-4FAA-801E-634DDDAF4B2B}" type="slidenum">
              <a:rPr lang="en-US">
                <a:solidFill>
                  <a:schemeClr val="tx1">
                    <a:lumMod val="85000"/>
                    <a:lumOff val="15000"/>
                  </a:schemeClr>
                </a:solidFill>
              </a:rPr>
              <a:pPr defTabSz="609630"/>
              <a:t>54</a:t>
            </a:fld>
            <a:endParaRPr lang="en-US" dirty="0">
              <a:solidFill>
                <a:schemeClr val="tx1">
                  <a:lumMod val="85000"/>
                  <a:lumOff val="15000"/>
                </a:schemeClr>
              </a:solidFill>
            </a:endParaRPr>
          </a:p>
        </p:txBody>
      </p:sp>
      <p:sp>
        <p:nvSpPr>
          <p:cNvPr id="4" name="TextBox 3">
            <a:extLst>
              <a:ext uri="{FF2B5EF4-FFF2-40B4-BE49-F238E27FC236}">
                <a16:creationId xmlns:a16="http://schemas.microsoft.com/office/drawing/2014/main" id="{FE7339BE-6DFF-4B40-A493-C1EB031EF5B1}"/>
              </a:ext>
            </a:extLst>
          </p:cNvPr>
          <p:cNvSpPr txBox="1"/>
          <p:nvPr/>
        </p:nvSpPr>
        <p:spPr>
          <a:xfrm>
            <a:off x="484831" y="869186"/>
            <a:ext cx="6036988" cy="369332"/>
          </a:xfrm>
          <a:prstGeom prst="rect">
            <a:avLst/>
          </a:prstGeom>
          <a:noFill/>
        </p:spPr>
        <p:txBody>
          <a:bodyPr wrap="square" rtlCol="0">
            <a:spAutoFit/>
          </a:bodyPr>
          <a:lstStyle/>
          <a:p>
            <a:pPr defTabSz="914446"/>
            <a:r>
              <a:rPr lang="en-US">
                <a:solidFill>
                  <a:prstClr val="white"/>
                </a:solidFill>
                <a:latin typeface="Tahoma"/>
              </a:rPr>
              <a:t>All Reports will be available to both LEA and SELPA Users</a:t>
            </a:r>
          </a:p>
        </p:txBody>
      </p:sp>
      <p:grpSp>
        <p:nvGrpSpPr>
          <p:cNvPr id="8" name="Group 7" descr="Diagram of the connections between the EOY 4 reports.">
            <a:extLst>
              <a:ext uri="{FF2B5EF4-FFF2-40B4-BE49-F238E27FC236}">
                <a16:creationId xmlns:a16="http://schemas.microsoft.com/office/drawing/2014/main" id="{51487DEE-3ADC-4E90-99CC-FDDADA85E392}"/>
              </a:ext>
            </a:extLst>
          </p:cNvPr>
          <p:cNvGrpSpPr/>
          <p:nvPr/>
        </p:nvGrpSpPr>
        <p:grpSpPr>
          <a:xfrm>
            <a:off x="1081549" y="1189897"/>
            <a:ext cx="9324288" cy="4666086"/>
            <a:chOff x="922371" y="1393118"/>
            <a:chExt cx="9324287" cy="4666086"/>
          </a:xfrm>
        </p:grpSpPr>
        <p:graphicFrame>
          <p:nvGraphicFramePr>
            <p:cNvPr id="10" name="Diagram 9"/>
            <p:cNvGraphicFramePr/>
            <p:nvPr>
              <p:extLst>
                <p:ext uri="{D42A27DB-BD31-4B8C-83A1-F6EECF244321}">
                  <p14:modId xmlns:p14="http://schemas.microsoft.com/office/powerpoint/2010/main" val="4049804889"/>
                </p:ext>
              </p:extLst>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955164B0-0371-445B-981D-D120445A23F0}"/>
                </a:ext>
              </a:extLst>
            </p:cNvPr>
            <p:cNvGraphicFramePr/>
            <p:nvPr>
              <p:extLst>
                <p:ext uri="{D42A27DB-BD31-4B8C-83A1-F6EECF244321}">
                  <p14:modId xmlns:p14="http://schemas.microsoft.com/office/powerpoint/2010/main" val="3851505784"/>
                </p:ext>
              </p:extLst>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BD3F1292-CF80-4A8B-89B2-A7AE41637C67}"/>
                </a:ext>
              </a:extLst>
            </p:cNvPr>
            <p:cNvGraphicFramePr/>
            <p:nvPr>
              <p:extLst>
                <p:ext uri="{D42A27DB-BD31-4B8C-83A1-F6EECF244321}">
                  <p14:modId xmlns:p14="http://schemas.microsoft.com/office/powerpoint/2010/main" val="2920627956"/>
                </p:ext>
              </p:extLst>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4" name="Group 13">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23" name="Arrow: Right 22">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a:solidFill>
                <a:srgbClr val="FF715B">
                  <a:hueOff val="0"/>
                  <a:satOff val="0"/>
                  <a:lumOff val="0"/>
                  <a:alphaOff val="0"/>
                </a:srgbClr>
              </a:solidFill>
              <a:ln>
                <a:noFill/>
              </a:ln>
              <a:effectLst/>
            </p:spPr>
            <p:txBody>
              <a:bodyPr/>
              <a:lstStyle/>
              <a:p>
                <a:pPr defTabSz="609630">
                  <a:defRPr/>
                </a:pPr>
                <a:endParaRPr lang="en-US" sz="1200" kern="0">
                  <a:solidFill>
                    <a:srgbClr val="FCFCFC"/>
                  </a:solidFill>
                  <a:latin typeface="Tahoma"/>
                </a:endParaRPr>
              </a:p>
            </p:txBody>
          </p:sp>
          <p:sp>
            <p:nvSpPr>
              <p:cNvPr id="24"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a:noFill/>
              <a:ln>
                <a:noFill/>
              </a:ln>
              <a:effectLst/>
            </p:spPr>
            <p:txBody>
              <a:bodyPr spcFirstLastPara="0" vert="horz" wrap="square" lIns="0" tIns="0" rIns="0" bIns="0" numCol="1" spcCol="1270" anchor="ctr" anchorCtr="0">
                <a:noAutofit/>
              </a:bodyPr>
              <a:lstStyle/>
              <a:p>
                <a:pPr algn="ctr" defTabSz="577879">
                  <a:lnSpc>
                    <a:spcPct val="90000"/>
                  </a:lnSpc>
                  <a:spcBef>
                    <a:spcPct val="0"/>
                  </a:spcBef>
                  <a:spcAft>
                    <a:spcPct val="35000"/>
                  </a:spcAft>
                  <a:defRPr/>
                </a:pPr>
                <a:endParaRPr lang="en-US" sz="1300" kern="0">
                  <a:solidFill>
                    <a:srgbClr val="FCFCFC"/>
                  </a:solidFill>
                  <a:latin typeface="Tahoma"/>
                </a:endParaRPr>
              </a:p>
            </p:txBody>
          </p:sp>
        </p:grpSp>
        <p:graphicFrame>
          <p:nvGraphicFramePr>
            <p:cNvPr id="15" name="Diagram 14">
              <a:extLst>
                <a:ext uri="{FF2B5EF4-FFF2-40B4-BE49-F238E27FC236}">
                  <a16:creationId xmlns:a16="http://schemas.microsoft.com/office/drawing/2014/main" id="{5D08D1E7-83BA-4527-B2A9-FEA3A1780DD4}"/>
                </a:ext>
              </a:extLst>
            </p:cNvPr>
            <p:cNvGraphicFramePr/>
            <p:nvPr>
              <p:extLst>
                <p:ext uri="{D42A27DB-BD31-4B8C-83A1-F6EECF244321}">
                  <p14:modId xmlns:p14="http://schemas.microsoft.com/office/powerpoint/2010/main" val="1547624822"/>
                </p:ext>
              </p:extLst>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6" name="Group 15">
              <a:extLst>
                <a:ext uri="{FF2B5EF4-FFF2-40B4-BE49-F238E27FC236}">
                  <a16:creationId xmlns:a16="http://schemas.microsoft.com/office/drawing/2014/main" id="{C6B2182F-3C76-4705-A455-9046CE3A99E7}"/>
                </a:ext>
              </a:extLst>
            </p:cNvPr>
            <p:cNvGrpSpPr/>
            <p:nvPr/>
          </p:nvGrpSpPr>
          <p:grpSpPr>
            <a:xfrm>
              <a:off x="922371" y="2078422"/>
              <a:ext cx="1606914" cy="2486025"/>
              <a:chOff x="10124186" y="1125343"/>
              <a:chExt cx="1606914" cy="2486025"/>
            </a:xfrm>
          </p:grpSpPr>
          <p:sp>
            <p:nvSpPr>
              <p:cNvPr id="19" name="Rectangle: Rounded Corners 18">
                <a:extLst>
                  <a:ext uri="{FF2B5EF4-FFF2-40B4-BE49-F238E27FC236}">
                    <a16:creationId xmlns:a16="http://schemas.microsoft.com/office/drawing/2014/main" id="{214513E3-A500-459E-95C3-DD31301A6F87}"/>
                  </a:ext>
                </a:extLst>
              </p:cNvPr>
              <p:cNvSpPr/>
              <p:nvPr/>
            </p:nvSpPr>
            <p:spPr>
              <a:xfrm>
                <a:off x="10124186" y="1134640"/>
                <a:ext cx="1606914" cy="2476728"/>
              </a:xfrm>
              <a:prstGeom prst="roundRect">
                <a:avLst>
                  <a:gd name="adj" fmla="val 6016"/>
                </a:avLst>
              </a:prstGeom>
              <a:solidFill>
                <a:srgbClr val="F8F4F9"/>
              </a:solidFill>
              <a:ln w="12700" cap="flat" cmpd="sng" algn="ctr">
                <a:noFill/>
                <a:prstDash val="solid"/>
                <a:miter lim="800000"/>
              </a:ln>
              <a:effectLst>
                <a:outerShdw blurRad="63500" algn="ctr" rotWithShape="0">
                  <a:prstClr val="black">
                    <a:alpha val="40000"/>
                  </a:prstClr>
                </a:outerShdw>
              </a:effectLst>
            </p:spPr>
            <p:txBody>
              <a:bodyPr rtlCol="0" anchor="ctr"/>
              <a:lstStyle/>
              <a:p>
                <a:pPr algn="ctr" defTabSz="914446">
                  <a:defRPr/>
                </a:pPr>
                <a:endParaRPr lang="en-US" kern="0">
                  <a:solidFill>
                    <a:srgbClr val="FCFCFC"/>
                  </a:solidFill>
                  <a:latin typeface="Tahoma"/>
                </a:endParaRPr>
              </a:p>
            </p:txBody>
          </p:sp>
          <p:graphicFrame>
            <p:nvGraphicFramePr>
              <p:cNvPr id="21" name="Diagram 20">
                <a:extLst>
                  <a:ext uri="{FF2B5EF4-FFF2-40B4-BE49-F238E27FC236}">
                    <a16:creationId xmlns:a16="http://schemas.microsoft.com/office/drawing/2014/main" id="{2BB9F2EC-565D-4803-B0BB-FD595C5D67AD}"/>
                  </a:ext>
                </a:extLst>
              </p:cNvPr>
              <p:cNvGraphicFramePr/>
              <p:nvPr>
                <p:extLst>
                  <p:ext uri="{D42A27DB-BD31-4B8C-83A1-F6EECF244321}">
                    <p14:modId xmlns:p14="http://schemas.microsoft.com/office/powerpoint/2010/main" val="2007071498"/>
                  </p:ext>
                </p:extLst>
              </p:nvPr>
            </p:nvGraphicFramePr>
            <p:xfrm>
              <a:off x="10383775" y="1557343"/>
              <a:ext cx="1087737" cy="17978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2"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defTabSz="914446">
                  <a:defRPr/>
                </a:pPr>
                <a:r>
                  <a:rPr lang="en-US" sz="1400" cap="small">
                    <a:solidFill>
                      <a:prstClr val="black">
                        <a:lumMod val="75000"/>
                        <a:lumOff val="25000"/>
                      </a:prstClr>
                    </a:solidFill>
                    <a:latin typeface="Arial Black"/>
                  </a:rPr>
                  <a:t>Legend</a:t>
                </a:r>
              </a:p>
            </p:txBody>
          </p:sp>
        </p:grpSp>
      </p:grpSp>
      <p:sp>
        <p:nvSpPr>
          <p:cNvPr id="2" name="Footer Placeholder 1">
            <a:extLst>
              <a:ext uri="{FF2B5EF4-FFF2-40B4-BE49-F238E27FC236}">
                <a16:creationId xmlns:a16="http://schemas.microsoft.com/office/drawing/2014/main" id="{6922A1A5-67FF-4ABB-D673-F2A27B30A60D}"/>
              </a:ext>
            </a:extLst>
          </p:cNvPr>
          <p:cNvSpPr>
            <a:spLocks noGrp="1"/>
          </p:cNvSpPr>
          <p:nvPr>
            <p:ph type="ftr" sz="quarter" idx="10"/>
          </p:nvPr>
        </p:nvSpPr>
        <p:spPr/>
        <p:txBody>
          <a:bodyPr/>
          <a:lstStyle/>
          <a:p>
            <a:r>
              <a:rPr lang="en-US" noProof="0"/>
              <a:t>EOY 4 Reporting and Certification v1.2 May 9, 2024</a:t>
            </a:r>
          </a:p>
        </p:txBody>
      </p:sp>
      <p:sp>
        <p:nvSpPr>
          <p:cNvPr id="3" name="TextBox 2">
            <a:extLst>
              <a:ext uri="{FF2B5EF4-FFF2-40B4-BE49-F238E27FC236}">
                <a16:creationId xmlns:a16="http://schemas.microsoft.com/office/drawing/2014/main" id="{94B91E11-C497-22AB-D581-A2BFE1D04064}"/>
              </a:ext>
            </a:extLst>
          </p:cNvPr>
          <p:cNvSpPr txBox="1"/>
          <p:nvPr/>
        </p:nvSpPr>
        <p:spPr>
          <a:xfrm>
            <a:off x="426000" y="687233"/>
            <a:ext cx="6036988" cy="369332"/>
          </a:xfrm>
          <a:prstGeom prst="rect">
            <a:avLst/>
          </a:prstGeom>
          <a:noFill/>
        </p:spPr>
        <p:txBody>
          <a:bodyPr wrap="square" rtlCol="0">
            <a:spAutoFit/>
          </a:bodyPr>
          <a:lstStyle/>
          <a:p>
            <a:r>
              <a:rPr lang="en-US" dirty="0"/>
              <a:t>All Reports will be available to both LEA and SELPA Users</a:t>
            </a:r>
          </a:p>
        </p:txBody>
      </p:sp>
    </p:spTree>
    <p:extLst>
      <p:ext uri="{BB962C8B-B14F-4D97-AF65-F5344CB8AC3E}">
        <p14:creationId xmlns:p14="http://schemas.microsoft.com/office/powerpoint/2010/main" val="16208774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452063" y="266916"/>
            <a:ext cx="11273211" cy="533400"/>
          </a:xfrm>
        </p:spPr>
        <p:txBody>
          <a:bodyPr>
            <a:noAutofit/>
          </a:bodyPr>
          <a:lstStyle/>
          <a:p>
            <a:r>
              <a:rPr lang="en-US" sz="2800" b="1" dirty="0">
                <a:solidFill>
                  <a:schemeClr val="tx1"/>
                </a:solidFill>
              </a:rPr>
              <a:t>Report 16.12 – Students with Disabilities – Education Plan by Primary Disability Count (EOY 4)</a:t>
            </a:r>
            <a:br>
              <a:rPr lang="en-US" sz="2800" dirty="0">
                <a:solidFill>
                  <a:schemeClr val="tx1"/>
                </a:solidFill>
              </a:rPr>
            </a:br>
            <a:endParaRPr lang="en-US" sz="2800" dirty="0">
              <a:solidFill>
                <a:schemeClr val="tx1"/>
              </a:solidFill>
            </a:endParaRPr>
          </a:p>
        </p:txBody>
      </p:sp>
      <p:sp>
        <p:nvSpPr>
          <p:cNvPr id="7" name="Rectangle 6">
            <a:extLst>
              <a:ext uri="{FF2B5EF4-FFF2-40B4-BE49-F238E27FC236}">
                <a16:creationId xmlns:a16="http://schemas.microsoft.com/office/drawing/2014/main" id="{1566DCE3-109D-4826-A38F-F24795AAB383}"/>
              </a:ext>
            </a:extLst>
          </p:cNvPr>
          <p:cNvSpPr/>
          <p:nvPr/>
        </p:nvSpPr>
        <p:spPr>
          <a:xfrm>
            <a:off x="1058759" y="5100407"/>
            <a:ext cx="10074479" cy="707886"/>
          </a:xfrm>
          <a:prstGeom prst="rect">
            <a:avLst/>
          </a:prstGeom>
        </p:spPr>
        <p:txBody>
          <a:bodyPr wrap="square">
            <a:spAutoFit/>
          </a:bodyPr>
          <a:lstStyle/>
          <a:p>
            <a:r>
              <a:rPr lang="en-US" sz="2000" b="1"/>
              <a:t>Description:</a:t>
            </a:r>
            <a:r>
              <a:rPr lang="en-US" sz="2000"/>
              <a:t> Reports unduplicated counts of Students with Disabilities by Education Plan Type and Primary Disability Category</a:t>
            </a:r>
          </a:p>
        </p:txBody>
      </p:sp>
      <p:sp>
        <p:nvSpPr>
          <p:cNvPr id="4" name="Footer Placeholder 3">
            <a:extLst>
              <a:ext uri="{FF2B5EF4-FFF2-40B4-BE49-F238E27FC236}">
                <a16:creationId xmlns:a16="http://schemas.microsoft.com/office/drawing/2014/main" id="{3E868795-4CDA-B728-44C7-AF2E46AB5DCB}"/>
              </a:ext>
            </a:extLst>
          </p:cNvPr>
          <p:cNvSpPr>
            <a:spLocks noGrp="1"/>
          </p:cNvSpPr>
          <p:nvPr>
            <p:ph type="ftr" sz="quarter" idx="10"/>
          </p:nvPr>
        </p:nvSpPr>
        <p:spPr/>
        <p:txBody>
          <a:bodyPr/>
          <a:lstStyle/>
          <a:p>
            <a:r>
              <a:rPr lang="en-US" noProof="0"/>
              <a:t>EOY 4 Reporting and Certification v1.2 May 9, 2024</a:t>
            </a:r>
          </a:p>
        </p:txBody>
      </p:sp>
      <p:sp>
        <p:nvSpPr>
          <p:cNvPr id="6" name="Slide Number Placeholder 5">
            <a:extLst>
              <a:ext uri="{FF2B5EF4-FFF2-40B4-BE49-F238E27FC236}">
                <a16:creationId xmlns:a16="http://schemas.microsoft.com/office/drawing/2014/main" id="{502D9DA6-0FD1-5CD2-D83E-299C645B1E82}"/>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pic>
        <p:nvPicPr>
          <p:cNvPr id="5" name="Picture 4">
            <a:extLst>
              <a:ext uri="{FF2B5EF4-FFF2-40B4-BE49-F238E27FC236}">
                <a16:creationId xmlns:a16="http://schemas.microsoft.com/office/drawing/2014/main" id="{CEA6424C-641D-121A-D91E-0A13469F6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4306" y="1860392"/>
            <a:ext cx="9703386" cy="3137215"/>
          </a:xfrm>
          <a:prstGeom prst="rect">
            <a:avLst/>
          </a:prstGeom>
        </p:spPr>
      </p:pic>
    </p:spTree>
    <p:extLst>
      <p:ext uri="{BB962C8B-B14F-4D97-AF65-F5344CB8AC3E}">
        <p14:creationId xmlns:p14="http://schemas.microsoft.com/office/powerpoint/2010/main" val="1410420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2579588" y="376253"/>
            <a:ext cx="6648823" cy="533400"/>
          </a:xfrm>
        </p:spPr>
        <p:txBody>
          <a:bodyPr>
            <a:noAutofit/>
          </a:bodyPr>
          <a:lstStyle/>
          <a:p>
            <a:pPr algn="ctr"/>
            <a:r>
              <a:rPr lang="en-US" sz="2800" b="1" dirty="0">
                <a:solidFill>
                  <a:schemeClr val="tx1"/>
                </a:solidFill>
              </a:rPr>
              <a:t>Report 16.14 Students with Disabilities Plan Student List (EOY 4)</a:t>
            </a:r>
            <a:br>
              <a:rPr lang="en-US" sz="2800" b="1" dirty="0">
                <a:solidFill>
                  <a:schemeClr val="tx1"/>
                </a:solidFill>
              </a:rPr>
            </a:br>
            <a:endParaRPr lang="en-US" sz="2800" dirty="0">
              <a:solidFill>
                <a:schemeClr val="tx1"/>
              </a:solidFill>
            </a:endParaRPr>
          </a:p>
        </p:txBody>
      </p:sp>
      <p:sp>
        <p:nvSpPr>
          <p:cNvPr id="11" name="Footer Placeholder 10">
            <a:extLst>
              <a:ext uri="{FF2B5EF4-FFF2-40B4-BE49-F238E27FC236}">
                <a16:creationId xmlns:a16="http://schemas.microsoft.com/office/drawing/2014/main" id="{76AB2004-0652-E89D-D77A-4A050F7EA707}"/>
              </a:ext>
            </a:extLst>
          </p:cNvPr>
          <p:cNvSpPr>
            <a:spLocks noGrp="1"/>
          </p:cNvSpPr>
          <p:nvPr>
            <p:ph type="ftr" sz="quarter" idx="10"/>
          </p:nvPr>
        </p:nvSpPr>
        <p:spPr/>
        <p:txBody>
          <a:bodyPr/>
          <a:lstStyle/>
          <a:p>
            <a:r>
              <a:rPr lang="en-US" noProof="0"/>
              <a:t>EOY 4 Reporting and Certification v1.2 May 9, 2024</a:t>
            </a:r>
          </a:p>
        </p:txBody>
      </p:sp>
      <p:sp>
        <p:nvSpPr>
          <p:cNvPr id="12" name="Slide Number Placeholder 11">
            <a:extLst>
              <a:ext uri="{FF2B5EF4-FFF2-40B4-BE49-F238E27FC236}">
                <a16:creationId xmlns:a16="http://schemas.microsoft.com/office/drawing/2014/main" id="{9769D44F-4EDC-F423-8015-C59CBB5A143C}"/>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pic>
        <p:nvPicPr>
          <p:cNvPr id="4" name="Picture 3">
            <a:extLst>
              <a:ext uri="{FF2B5EF4-FFF2-40B4-BE49-F238E27FC236}">
                <a16:creationId xmlns:a16="http://schemas.microsoft.com/office/drawing/2014/main" id="{122C7344-5226-258A-75E0-3225F7DE08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224" y="1333500"/>
            <a:ext cx="10353136" cy="4977469"/>
          </a:xfrm>
          <a:prstGeom prst="rect">
            <a:avLst/>
          </a:prstGeom>
        </p:spPr>
      </p:pic>
    </p:spTree>
    <p:extLst>
      <p:ext uri="{BB962C8B-B14F-4D97-AF65-F5344CB8AC3E}">
        <p14:creationId xmlns:p14="http://schemas.microsoft.com/office/powerpoint/2010/main" val="3245891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9BB4-EA36-4BBB-A95D-4E2741F19D3D}"/>
              </a:ext>
            </a:extLst>
          </p:cNvPr>
          <p:cNvSpPr>
            <a:spLocks noGrp="1"/>
          </p:cNvSpPr>
          <p:nvPr>
            <p:ph type="title"/>
          </p:nvPr>
        </p:nvSpPr>
        <p:spPr>
          <a:xfrm>
            <a:off x="432000" y="432000"/>
            <a:ext cx="11340000" cy="1370674"/>
          </a:xfrm>
        </p:spPr>
        <p:txBody>
          <a:bodyPr/>
          <a:lstStyle/>
          <a:p>
            <a:r>
              <a:rPr lang="en-US" dirty="0"/>
              <a:t>16.22 - Students with Disabilities Non-Participation Status Count (EOY 4)</a:t>
            </a:r>
            <a:br>
              <a:rPr lang="en-US" dirty="0"/>
            </a:br>
            <a:endParaRPr lang="en-US" dirty="0"/>
          </a:p>
        </p:txBody>
      </p:sp>
      <p:pic>
        <p:nvPicPr>
          <p:cNvPr id="2050" name="Picture 2">
            <a:extLst>
              <a:ext uri="{FF2B5EF4-FFF2-40B4-BE49-F238E27FC236}">
                <a16:creationId xmlns:a16="http://schemas.microsoft.com/office/drawing/2014/main" id="{D4DDA26A-4811-4995-AC9A-DA36D07510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46159" y="1511559"/>
            <a:ext cx="11467812" cy="4553339"/>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87D26158-3A9B-9B71-2DB0-83C9C3F89153}"/>
              </a:ext>
            </a:extLst>
          </p:cNvPr>
          <p:cNvSpPr>
            <a:spLocks noGrp="1"/>
          </p:cNvSpPr>
          <p:nvPr>
            <p:ph type="ftr" sz="quarter" idx="10"/>
          </p:nvPr>
        </p:nvSpPr>
        <p:spPr/>
        <p:txBody>
          <a:bodyPr/>
          <a:lstStyle/>
          <a:p>
            <a:r>
              <a:rPr lang="en-US" noProof="0"/>
              <a:t>EOY 4 Reporting and Certification v1.2 May 9, 2024</a:t>
            </a:r>
          </a:p>
        </p:txBody>
      </p:sp>
      <p:sp>
        <p:nvSpPr>
          <p:cNvPr id="7" name="Slide Number Placeholder 6">
            <a:extLst>
              <a:ext uri="{FF2B5EF4-FFF2-40B4-BE49-F238E27FC236}">
                <a16:creationId xmlns:a16="http://schemas.microsoft.com/office/drawing/2014/main" id="{95941DFD-D18F-7C8F-655C-DB7D631C7EED}"/>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
        <p:nvSpPr>
          <p:cNvPr id="3" name="TextBox 2">
            <a:extLst>
              <a:ext uri="{FF2B5EF4-FFF2-40B4-BE49-F238E27FC236}">
                <a16:creationId xmlns:a16="http://schemas.microsoft.com/office/drawing/2014/main" id="{55E002F6-052C-3EB3-192A-0EED41C46BDA}"/>
              </a:ext>
            </a:extLst>
          </p:cNvPr>
          <p:cNvSpPr txBox="1"/>
          <p:nvPr/>
        </p:nvSpPr>
        <p:spPr>
          <a:xfrm>
            <a:off x="4127144" y="793102"/>
            <a:ext cx="4594825" cy="646331"/>
          </a:xfrm>
          <a:prstGeom prst="rect">
            <a:avLst/>
          </a:prstGeom>
          <a:noFill/>
        </p:spPr>
        <p:txBody>
          <a:bodyPr wrap="square" rtlCol="0">
            <a:spAutoFit/>
          </a:bodyPr>
          <a:lstStyle/>
          <a:p>
            <a:pPr algn="ctr"/>
            <a:r>
              <a:rPr lang="en-US" sz="3600" b="1" dirty="0">
                <a:solidFill>
                  <a:srgbClr val="FF0000"/>
                </a:solidFill>
                <a:latin typeface="Trade Gothic Inline" panose="020F0502020204030204" pitchFamily="34" charset="0"/>
                <a:cs typeface="Vijaya" panose="020B0502040204020203" pitchFamily="18" charset="0"/>
              </a:rPr>
              <a:t>In Progress</a:t>
            </a:r>
          </a:p>
        </p:txBody>
      </p:sp>
    </p:spTree>
    <p:extLst>
      <p:ext uri="{BB962C8B-B14F-4D97-AF65-F5344CB8AC3E}">
        <p14:creationId xmlns:p14="http://schemas.microsoft.com/office/powerpoint/2010/main" val="3917196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9EF4-C526-424B-8045-F7EF5E3E463D}"/>
              </a:ext>
            </a:extLst>
          </p:cNvPr>
          <p:cNvSpPr>
            <a:spLocks noGrp="1"/>
          </p:cNvSpPr>
          <p:nvPr>
            <p:ph type="title"/>
          </p:nvPr>
        </p:nvSpPr>
        <p:spPr>
          <a:xfrm>
            <a:off x="1051231" y="276637"/>
            <a:ext cx="8358492" cy="432000"/>
          </a:xfrm>
        </p:spPr>
        <p:txBody>
          <a:bodyPr/>
          <a:lstStyle/>
          <a:p>
            <a:r>
              <a:rPr lang="en-US" dirty="0"/>
              <a:t>Report 16.23 Students with Disabilities – Non-Participating Status Student List (EOY 4)</a:t>
            </a:r>
          </a:p>
        </p:txBody>
      </p:sp>
      <p:sp>
        <p:nvSpPr>
          <p:cNvPr id="7" name="Footer Placeholder 6">
            <a:extLst>
              <a:ext uri="{FF2B5EF4-FFF2-40B4-BE49-F238E27FC236}">
                <a16:creationId xmlns:a16="http://schemas.microsoft.com/office/drawing/2014/main" id="{AFE237C1-ACCB-500B-D5D5-53DEE9B1F0DD}"/>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E534754E-E152-2503-B966-116B638D11E5}"/>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pic>
        <p:nvPicPr>
          <p:cNvPr id="9" name="Picture 8">
            <a:extLst>
              <a:ext uri="{FF2B5EF4-FFF2-40B4-BE49-F238E27FC236}">
                <a16:creationId xmlns:a16="http://schemas.microsoft.com/office/drawing/2014/main" id="{330FC649-805B-35B7-0875-BBDEA9B3DE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926" y="1857983"/>
            <a:ext cx="11480148" cy="3142034"/>
          </a:xfrm>
          <a:prstGeom prst="rect">
            <a:avLst/>
          </a:prstGeom>
        </p:spPr>
      </p:pic>
      <p:sp>
        <p:nvSpPr>
          <p:cNvPr id="3" name="TextBox 2">
            <a:extLst>
              <a:ext uri="{FF2B5EF4-FFF2-40B4-BE49-F238E27FC236}">
                <a16:creationId xmlns:a16="http://schemas.microsoft.com/office/drawing/2014/main" id="{74BD1620-2910-2287-D654-C9F524F4E3B8}"/>
              </a:ext>
            </a:extLst>
          </p:cNvPr>
          <p:cNvSpPr txBox="1"/>
          <p:nvPr/>
        </p:nvSpPr>
        <p:spPr>
          <a:xfrm>
            <a:off x="1985728" y="1068144"/>
            <a:ext cx="4594825" cy="646331"/>
          </a:xfrm>
          <a:prstGeom prst="rect">
            <a:avLst/>
          </a:prstGeom>
          <a:noFill/>
        </p:spPr>
        <p:txBody>
          <a:bodyPr wrap="square" rtlCol="0">
            <a:spAutoFit/>
          </a:bodyPr>
          <a:lstStyle/>
          <a:p>
            <a:pPr algn="ctr"/>
            <a:r>
              <a:rPr lang="en-US" sz="3600" b="1" dirty="0">
                <a:solidFill>
                  <a:srgbClr val="FF0000"/>
                </a:solidFill>
                <a:latin typeface="Trade Gothic Inline" panose="020F0502020204030204" pitchFamily="34" charset="0"/>
                <a:cs typeface="Vijaya" panose="020B0502040204020203" pitchFamily="18" charset="0"/>
              </a:rPr>
              <a:t>In Progress</a:t>
            </a:r>
          </a:p>
        </p:txBody>
      </p:sp>
    </p:spTree>
    <p:extLst>
      <p:ext uri="{BB962C8B-B14F-4D97-AF65-F5344CB8AC3E}">
        <p14:creationId xmlns:p14="http://schemas.microsoft.com/office/powerpoint/2010/main" val="739676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5D4B-3D10-42B3-BC78-D5BF1871EB03}"/>
              </a:ext>
            </a:extLst>
          </p:cNvPr>
          <p:cNvSpPr>
            <a:spLocks noGrp="1"/>
          </p:cNvSpPr>
          <p:nvPr>
            <p:ph type="title"/>
          </p:nvPr>
        </p:nvSpPr>
        <p:spPr>
          <a:xfrm>
            <a:off x="431999" y="312117"/>
            <a:ext cx="11257977" cy="432000"/>
          </a:xfrm>
        </p:spPr>
        <p:txBody>
          <a:bodyPr/>
          <a:lstStyle/>
          <a:p>
            <a:r>
              <a:rPr lang="en-US" sz="2800" dirty="0">
                <a:solidFill>
                  <a:schemeClr val="tx1">
                    <a:lumMod val="85000"/>
                    <a:lumOff val="15000"/>
                  </a:schemeClr>
                </a:solidFill>
              </a:rPr>
              <a:t>Report 17.3 - Postsecondary Survey Outcome for SWDs - Count</a:t>
            </a:r>
          </a:p>
        </p:txBody>
      </p:sp>
      <p:sp>
        <p:nvSpPr>
          <p:cNvPr id="6" name="Rectangle 5">
            <a:extLst>
              <a:ext uri="{FF2B5EF4-FFF2-40B4-BE49-F238E27FC236}">
                <a16:creationId xmlns:a16="http://schemas.microsoft.com/office/drawing/2014/main" id="{B5F85B93-9ED2-41A3-A33A-105DBD4B3B0C}"/>
              </a:ext>
            </a:extLst>
          </p:cNvPr>
          <p:cNvSpPr/>
          <p:nvPr/>
        </p:nvSpPr>
        <p:spPr>
          <a:xfrm>
            <a:off x="425999" y="5760911"/>
            <a:ext cx="1134000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Reports the total number of students with disabilities identified in the Postsecondary (PSTS) survey outcome.</a:t>
            </a:r>
          </a:p>
        </p:txBody>
      </p:sp>
      <p:pic>
        <p:nvPicPr>
          <p:cNvPr id="7" name="Picture 6" descr="Screen shot of Report 17.3 - Postsecondary Survey Outcome for SWDs - Count">
            <a:extLst>
              <a:ext uri="{FF2B5EF4-FFF2-40B4-BE49-F238E27FC236}">
                <a16:creationId xmlns:a16="http://schemas.microsoft.com/office/drawing/2014/main" id="{398064CF-03BC-4E92-B9EE-01BBF2B05AC5}"/>
              </a:ext>
            </a:extLst>
          </p:cNvPr>
          <p:cNvPicPr>
            <a:picLocks noChangeAspect="1"/>
          </p:cNvPicPr>
          <p:nvPr/>
        </p:nvPicPr>
        <p:blipFill>
          <a:blip r:embed="rId2"/>
          <a:stretch>
            <a:fillRect/>
          </a:stretch>
        </p:blipFill>
        <p:spPr>
          <a:xfrm>
            <a:off x="755737" y="804589"/>
            <a:ext cx="10296525" cy="4895850"/>
          </a:xfrm>
          <a:prstGeom prst="rect">
            <a:avLst/>
          </a:prstGeom>
          <a:effectLst>
            <a:outerShdw blurRad="63500" algn="ctr" rotWithShape="0">
              <a:prstClr val="black">
                <a:alpha val="40000"/>
              </a:prstClr>
            </a:outerShdw>
          </a:effectLst>
        </p:spPr>
      </p:pic>
      <p:sp>
        <p:nvSpPr>
          <p:cNvPr id="8" name="Footer Placeholder 7">
            <a:extLst>
              <a:ext uri="{FF2B5EF4-FFF2-40B4-BE49-F238E27FC236}">
                <a16:creationId xmlns:a16="http://schemas.microsoft.com/office/drawing/2014/main" id="{7895B59E-53C5-A8AF-D9E8-D4241E6D1A44}"/>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1C4CEE81-97E3-DADD-7DBE-9B6680D244B9}"/>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Tree>
    <p:extLst>
      <p:ext uri="{BB962C8B-B14F-4D97-AF65-F5344CB8AC3E}">
        <p14:creationId xmlns:p14="http://schemas.microsoft.com/office/powerpoint/2010/main" val="45240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1" y="0"/>
            <a:ext cx="12191999" cy="6365363"/>
          </a:xfrm>
          <a:blipFill>
            <a:blip r:embed="rId4"/>
            <a:stretch>
              <a:fillRect/>
            </a:stretch>
          </a: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48580" y="0"/>
            <a:ext cx="11739325" cy="6365363"/>
          </a:xfrm>
          <a:prstGeom prst="rect">
            <a:avLst/>
          </a:prstGeom>
          <a:gradFill>
            <a:gsLst>
              <a:gs pos="34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53034" y="4814047"/>
            <a:ext cx="7162667" cy="385483"/>
          </a:xfrm>
          <a:solidFill>
            <a:schemeClr val="bg1">
              <a:lumMod val="95000"/>
              <a:alpha val="92000"/>
            </a:schemeClr>
          </a:solidFill>
          <a:effectLst/>
        </p:spPr>
        <p:txBody>
          <a:bodyPr/>
          <a:lstStyle/>
          <a:p>
            <a:r>
              <a:rPr lang="en-US" dirty="0">
                <a:solidFill>
                  <a:srgbClr val="002060"/>
                </a:solidFill>
              </a:rPr>
              <a:t>Discuss the big picture of EOY 4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E913AB3D-C160-81FA-9D11-A1F259FF4698}"/>
              </a:ext>
            </a:extLst>
          </p:cNvPr>
          <p:cNvSpPr>
            <a:spLocks noGrp="1"/>
          </p:cNvSpPr>
          <p:nvPr>
            <p:ph type="ftr" sz="quarter" idx="13"/>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CFC7F550-6336-167A-2248-45B22D300F44}"/>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4" name="Rectangle 3">
            <a:extLst>
              <a:ext uri="{FF2B5EF4-FFF2-40B4-BE49-F238E27FC236}">
                <a16:creationId xmlns:a16="http://schemas.microsoft.com/office/drawing/2014/main" id="{8C7D3E39-B24A-A3B5-D9C0-C617A3DE0C73}"/>
              </a:ext>
              <a:ext uri="{C183D7F6-B498-43B3-948B-1728B52AA6E4}">
                <adec:decorative xmlns:adec="http://schemas.microsoft.com/office/drawing/2017/decorative" val="1"/>
              </a:ext>
            </a:extLst>
          </p:cNvPr>
          <p:cNvSpPr/>
          <p:nvPr/>
        </p:nvSpPr>
        <p:spPr bwMode="gray">
          <a:xfrm>
            <a:off x="430032" y="-1"/>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1915-4B9A-47B7-B63A-4E979867547D}"/>
              </a:ext>
            </a:extLst>
          </p:cNvPr>
          <p:cNvSpPr>
            <a:spLocks noGrp="1"/>
          </p:cNvSpPr>
          <p:nvPr>
            <p:ph type="title"/>
          </p:nvPr>
        </p:nvSpPr>
        <p:spPr>
          <a:xfrm>
            <a:off x="426000" y="313491"/>
            <a:ext cx="11340000" cy="432000"/>
          </a:xfrm>
        </p:spPr>
        <p:txBody>
          <a:bodyPr/>
          <a:lstStyle/>
          <a:p>
            <a:r>
              <a:rPr lang="en-US" sz="2800" dirty="0">
                <a:solidFill>
                  <a:schemeClr val="tx1">
                    <a:lumMod val="85000"/>
                    <a:lumOff val="15000"/>
                  </a:schemeClr>
                </a:solidFill>
              </a:rPr>
              <a:t>Report 17.4 Postsecondary Status-Student List</a:t>
            </a:r>
          </a:p>
        </p:txBody>
      </p:sp>
      <p:sp>
        <p:nvSpPr>
          <p:cNvPr id="6" name="Rectangle 5">
            <a:extLst>
              <a:ext uri="{FF2B5EF4-FFF2-40B4-BE49-F238E27FC236}">
                <a16:creationId xmlns:a16="http://schemas.microsoft.com/office/drawing/2014/main" id="{BA7CFCB9-2E49-4CBC-9814-EDE469EB9E7C}"/>
              </a:ext>
            </a:extLst>
          </p:cNvPr>
          <p:cNvSpPr/>
          <p:nvPr/>
        </p:nvSpPr>
        <p:spPr>
          <a:xfrm>
            <a:off x="475870" y="5237998"/>
            <a:ext cx="1085625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Reports the details for students with disabilities identified in the Postsecondary (PSTS) survey outcome</a:t>
            </a:r>
          </a:p>
        </p:txBody>
      </p:sp>
      <p:pic>
        <p:nvPicPr>
          <p:cNvPr id="9" name="Picture 8" descr="Screen shot of Report 17.4 Postsecondary Status-Student List">
            <a:extLst>
              <a:ext uri="{FF2B5EF4-FFF2-40B4-BE49-F238E27FC236}">
                <a16:creationId xmlns:a16="http://schemas.microsoft.com/office/drawing/2014/main" id="{3597C881-E2A5-410F-BBDF-D3A659A8D1DE}"/>
              </a:ext>
            </a:extLst>
          </p:cNvPr>
          <p:cNvPicPr>
            <a:picLocks noChangeAspect="1"/>
          </p:cNvPicPr>
          <p:nvPr/>
        </p:nvPicPr>
        <p:blipFill>
          <a:blip r:embed="rId3"/>
          <a:stretch>
            <a:fillRect/>
          </a:stretch>
        </p:blipFill>
        <p:spPr>
          <a:xfrm>
            <a:off x="442383" y="1100054"/>
            <a:ext cx="11247619" cy="3923809"/>
          </a:xfrm>
          <a:prstGeom prst="rect">
            <a:avLst/>
          </a:prstGeom>
          <a:effectLst>
            <a:outerShdw blurRad="63500" algn="ctr" rotWithShape="0">
              <a:prstClr val="black">
                <a:alpha val="40000"/>
              </a:prstClr>
            </a:outerShdw>
          </a:effectLst>
        </p:spPr>
      </p:pic>
      <p:sp>
        <p:nvSpPr>
          <p:cNvPr id="7" name="Footer Placeholder 6">
            <a:extLst>
              <a:ext uri="{FF2B5EF4-FFF2-40B4-BE49-F238E27FC236}">
                <a16:creationId xmlns:a16="http://schemas.microsoft.com/office/drawing/2014/main" id="{2EBC3180-ED2E-748E-B578-F0F58F9A9578}"/>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1A732319-8796-6D38-B1DC-58AFF66EB0F6}"/>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Tree>
    <p:extLst>
      <p:ext uri="{BB962C8B-B14F-4D97-AF65-F5344CB8AC3E}">
        <p14:creationId xmlns:p14="http://schemas.microsoft.com/office/powerpoint/2010/main" val="361408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10000" r="-10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00B0F0"/>
                </a:solidFill>
              </a:rPr>
              <a:t>Wrap Up</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00B0F0"/>
                </a:solidFill>
              </a:rPr>
              <a:t>Key Points, Resources and Support</a:t>
            </a: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7" name="Footer Placeholder 6">
            <a:extLst>
              <a:ext uri="{FF2B5EF4-FFF2-40B4-BE49-F238E27FC236}">
                <a16:creationId xmlns:a16="http://schemas.microsoft.com/office/drawing/2014/main" id="{A518B4B4-7498-038C-EEE3-D0BC30C135C4}"/>
              </a:ext>
            </a:extLst>
          </p:cNvPr>
          <p:cNvSpPr>
            <a:spLocks noGrp="1"/>
          </p:cNvSpPr>
          <p:nvPr>
            <p:ph type="ftr" sz="quarter" idx="13"/>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9E11B2E6-CAE4-FC57-8AFA-DD6037B48265}"/>
              </a:ext>
            </a:extLst>
          </p:cNvPr>
          <p:cNvSpPr>
            <a:spLocks noGrp="1"/>
          </p:cNvSpPr>
          <p:nvPr>
            <p:ph type="sldNum" sz="quarter" idx="12"/>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2701083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266218" y="1158514"/>
            <a:ext cx="4582007" cy="4499336"/>
          </a:xfrm>
        </p:spPr>
        <p:txBody>
          <a:bodyPr/>
          <a:lstStyle/>
          <a:p>
            <a:pPr>
              <a:defRPr/>
            </a:pPr>
            <a:r>
              <a:rPr lang="en-US" b="1" dirty="0">
                <a:solidFill>
                  <a:srgbClr val="FD7C62"/>
                </a:solidFill>
              </a:rPr>
              <a:t>EOY 4 </a:t>
            </a:r>
            <a:r>
              <a:rPr lang="en-US" dirty="0"/>
              <a:t>requires the </a:t>
            </a:r>
            <a:r>
              <a:rPr lang="en-US" b="1" dirty="0">
                <a:solidFill>
                  <a:srgbClr val="FD7C62"/>
                </a:solidFill>
              </a:rPr>
              <a:t>SWDS, MEET, PLAN, SERV, PSTS </a:t>
            </a:r>
            <a:r>
              <a:rPr lang="en-US" dirty="0"/>
              <a:t>records be posted</a:t>
            </a:r>
          </a:p>
          <a:p>
            <a:pPr>
              <a:defRPr/>
            </a:pPr>
            <a:r>
              <a:rPr lang="en-US" dirty="0"/>
              <a:t>Student with disabilities data should be </a:t>
            </a:r>
            <a:r>
              <a:rPr lang="en-US" b="1" dirty="0">
                <a:solidFill>
                  <a:srgbClr val="FD7C62"/>
                </a:solidFill>
              </a:rPr>
              <a:t>updated </a:t>
            </a:r>
            <a:r>
              <a:rPr lang="en-US" dirty="0"/>
              <a:t>on an </a:t>
            </a:r>
            <a:r>
              <a:rPr lang="en-US" b="1" dirty="0">
                <a:solidFill>
                  <a:srgbClr val="FD7C62"/>
                </a:solidFill>
              </a:rPr>
              <a:t>ongoing basis </a:t>
            </a:r>
            <a:r>
              <a:rPr lang="en-US" dirty="0"/>
              <a:t>throughout the year</a:t>
            </a:r>
          </a:p>
          <a:p>
            <a:pPr>
              <a:buFont typeface="Courier New" panose="02070309020205020404" pitchFamily="49" charset="0"/>
              <a:buChar char="o"/>
            </a:pPr>
            <a:r>
              <a:rPr lang="en-US" dirty="0"/>
              <a:t>The data </a:t>
            </a:r>
            <a:r>
              <a:rPr lang="en-US" b="1" dirty="0">
                <a:solidFill>
                  <a:srgbClr val="FD7C62"/>
                </a:solidFill>
              </a:rPr>
              <a:t>in EOY 4 </a:t>
            </a:r>
            <a:r>
              <a:rPr lang="en-US" dirty="0"/>
              <a:t>is reflective of the entire </a:t>
            </a:r>
            <a:r>
              <a:rPr lang="en-US" b="1" dirty="0">
                <a:solidFill>
                  <a:srgbClr val="FD7C62"/>
                </a:solidFill>
              </a:rPr>
              <a:t>academic year </a:t>
            </a:r>
          </a:p>
          <a:p>
            <a:pPr>
              <a:defRPr/>
            </a:pPr>
            <a:r>
              <a:rPr lang="en-US" dirty="0">
                <a:solidFill>
                  <a:schemeClr val="tx1"/>
                </a:solidFill>
              </a:rPr>
              <a:t>The </a:t>
            </a:r>
            <a:r>
              <a:rPr lang="en-US" b="1" dirty="0">
                <a:solidFill>
                  <a:srgbClr val="FD7C62"/>
                </a:solidFill>
              </a:rPr>
              <a:t>PSTS </a:t>
            </a:r>
            <a:r>
              <a:rPr lang="en-US" dirty="0">
                <a:solidFill>
                  <a:schemeClr val="tx1"/>
                </a:solidFill>
              </a:rPr>
              <a:t>file is created from survey results from students who left school in the </a:t>
            </a:r>
            <a:r>
              <a:rPr lang="en-US" b="1" dirty="0">
                <a:solidFill>
                  <a:srgbClr val="FD7C62"/>
                </a:solidFill>
              </a:rPr>
              <a:t>previous academic year without any subsequent enrollment in CALPADS.</a:t>
            </a:r>
            <a:endParaRPr lang="en-US" dirty="0">
              <a:solidFill>
                <a:schemeClr val="tx1"/>
              </a:solidFill>
            </a:endParaRPr>
          </a:p>
          <a:p>
            <a:pPr>
              <a:defRPr/>
            </a:pPr>
            <a:endParaRPr lang="en-US" dirty="0">
              <a:solidFill>
                <a:schemeClr val="tx1"/>
              </a:solidFill>
            </a:endParaRPr>
          </a:p>
        </p:txBody>
      </p:sp>
      <p:pic>
        <p:nvPicPr>
          <p:cNvPr id="12" name="Picture Placeholder 11" descr="Picture of a sticky note wall.">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8" name="Footer Placeholder 7">
            <a:extLst>
              <a:ext uri="{FF2B5EF4-FFF2-40B4-BE49-F238E27FC236}">
                <a16:creationId xmlns:a16="http://schemas.microsoft.com/office/drawing/2014/main" id="{1C8CE1B3-466C-AC9A-295C-E99D7682EF4B}"/>
              </a:ext>
            </a:extLst>
          </p:cNvPr>
          <p:cNvSpPr>
            <a:spLocks noGrp="1"/>
          </p:cNvSpPr>
          <p:nvPr>
            <p:ph type="ftr" sz="quarter" idx="13"/>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905E1084-69CF-4DA5-A1D5-F2D74BC6F766}"/>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3445D3-5C60-4EA2-B65F-B33F4CE5D0C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C488F875-526A-49AE-8A28-510CD558E2A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1">
            <a:extLst>
              <a:ext uri="{FF2B5EF4-FFF2-40B4-BE49-F238E27FC236}">
                <a16:creationId xmlns:a16="http://schemas.microsoft.com/office/drawing/2014/main" id="{C5717838-68C3-4BD6-BA8F-65D4715CCB87}"/>
              </a:ext>
            </a:extLst>
          </p:cNvPr>
          <p:cNvSpPr txBox="1">
            <a:spLocks/>
          </p:cNvSpPr>
          <p:nvPr/>
        </p:nvSpPr>
        <p:spPr>
          <a:xfrm>
            <a:off x="361208" y="283543"/>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Monitoring Reports (ODS)</a:t>
            </a:r>
          </a:p>
        </p:txBody>
      </p:sp>
      <p:sp>
        <p:nvSpPr>
          <p:cNvPr id="6" name="Rectangle 5">
            <a:extLst>
              <a:ext uri="{FF2B5EF4-FFF2-40B4-BE49-F238E27FC236}">
                <a16:creationId xmlns:a16="http://schemas.microsoft.com/office/drawing/2014/main" id="{206BE836-E7F0-4D34-81B8-DBF969C7C51C}"/>
              </a:ext>
            </a:extLst>
          </p:cNvPr>
          <p:cNvSpPr/>
          <p:nvPr/>
        </p:nvSpPr>
        <p:spPr>
          <a:xfrm>
            <a:off x="836507" y="3691886"/>
            <a:ext cx="11083725" cy="16312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Description: Reports student details of students who are Eligible and Participating Students with Disabilities who are either</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1) overdue on Plan Review or Reevaluation meeting as of the Report As Of Date,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2) their most recent plan review or reevaluation meeting was held late, or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3) their meetings are on-time.</a:t>
            </a:r>
            <a:endPar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panose="02020603050405020304" pitchFamily="18" charset="0"/>
            </a:endParaRPr>
          </a:p>
        </p:txBody>
      </p:sp>
      <p:pic>
        <p:nvPicPr>
          <p:cNvPr id="8" name="Picture 7" descr="A screenshot of a computer&#10;&#10;Description automatically generated">
            <a:extLst>
              <a:ext uri="{FF2B5EF4-FFF2-40B4-BE49-F238E27FC236}">
                <a16:creationId xmlns:a16="http://schemas.microsoft.com/office/drawing/2014/main" id="{FCA77EBD-F1BC-0A58-C082-112530B6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534898"/>
            <a:ext cx="11488232" cy="1883206"/>
          </a:xfrm>
          <a:prstGeom prst="rect">
            <a:avLst/>
          </a:prstGeom>
          <a:effectLst>
            <a:outerShdw blurRad="63500" algn="ctr" rotWithShape="0">
              <a:prstClr val="black">
                <a:alpha val="40000"/>
              </a:prstClr>
            </a:outerShdw>
          </a:effectLst>
        </p:spPr>
      </p:pic>
      <p:sp>
        <p:nvSpPr>
          <p:cNvPr id="10" name="TextBox 9">
            <a:extLst>
              <a:ext uri="{FF2B5EF4-FFF2-40B4-BE49-F238E27FC236}">
                <a16:creationId xmlns:a16="http://schemas.microsoft.com/office/drawing/2014/main" id="{96C6FB15-7B24-51C6-BD05-0D9EF29982F0}"/>
              </a:ext>
            </a:extLst>
          </p:cNvPr>
          <p:cNvSpPr txBox="1"/>
          <p:nvPr/>
        </p:nvSpPr>
        <p:spPr>
          <a:xfrm>
            <a:off x="361208" y="974458"/>
            <a:ext cx="105088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Report 16.21 – SWDs – Overdue Plan Review and Revaluation Meetings Student List</a:t>
            </a:r>
          </a:p>
        </p:txBody>
      </p:sp>
    </p:spTree>
    <p:extLst>
      <p:ext uri="{BB962C8B-B14F-4D97-AF65-F5344CB8AC3E}">
        <p14:creationId xmlns:p14="http://schemas.microsoft.com/office/powerpoint/2010/main" val="450937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6DBC-60DA-E52C-F489-E2B5786B15EE}"/>
              </a:ext>
            </a:extLst>
          </p:cNvPr>
          <p:cNvSpPr>
            <a:spLocks noGrp="1"/>
          </p:cNvSpPr>
          <p:nvPr>
            <p:ph type="title"/>
          </p:nvPr>
        </p:nvSpPr>
        <p:spPr/>
        <p:txBody>
          <a:bodyPr/>
          <a:lstStyle/>
          <a:p>
            <a:r>
              <a:rPr lang="en-US" dirty="0"/>
              <a:t>In-Person Spring Roadshows</a:t>
            </a:r>
          </a:p>
        </p:txBody>
      </p:sp>
      <p:sp>
        <p:nvSpPr>
          <p:cNvPr id="3" name="Content Placeholder 2">
            <a:extLst>
              <a:ext uri="{FF2B5EF4-FFF2-40B4-BE49-F238E27FC236}">
                <a16:creationId xmlns:a16="http://schemas.microsoft.com/office/drawing/2014/main" id="{5973EEB9-52A0-B9E1-B9EA-8689194C89AB}"/>
              </a:ext>
            </a:extLst>
          </p:cNvPr>
          <p:cNvSpPr>
            <a:spLocks noGrp="1"/>
          </p:cNvSpPr>
          <p:nvPr>
            <p:ph idx="4294967295"/>
          </p:nvPr>
        </p:nvSpPr>
        <p:spPr>
          <a:xfrm>
            <a:off x="735410" y="1253331"/>
            <a:ext cx="10515600" cy="4351338"/>
          </a:xfrm>
        </p:spPr>
        <p:txBody>
          <a:bodyPr/>
          <a:lstStyle/>
          <a:p>
            <a:pPr marL="285750"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Registration links: https://www.cde.ca.gov/sp/se/ac/calpadsspedroadshows2024.asp</a:t>
            </a:r>
          </a:p>
          <a:p>
            <a:pPr marL="285750" indent="-285750">
              <a:spcBef>
                <a:spcPts val="0"/>
              </a:spcBef>
              <a:buFont typeface="Courier New" panose="02070309020205020404" pitchFamily="49" charset="0"/>
              <a:buChar char="o"/>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April 17th – Fresno COE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April 18th – Madera/Mariposa COE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April 23 – Riverside COE (a.m.) and San Bernardino (p.m.)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April 24 – Los Angeles COE (Santa Fe Springs</a:t>
            </a:r>
            <a:r>
              <a:rPr lang="en-US" sz="1800" dirty="0">
                <a:ea typeface="Calibri" panose="020F0502020204030204" pitchFamily="34" charset="0"/>
                <a:cs typeface="Times New Roman" panose="02020603050405020304" pitchFamily="18" charset="0"/>
              </a:rPr>
              <a:t> a.m.)</a:t>
            </a:r>
            <a:r>
              <a:rPr lang="en-US" sz="1800" dirty="0">
                <a:effectLst/>
                <a:latin typeface="Arial" panose="020B0604020202020204" pitchFamily="34" charset="0"/>
                <a:ea typeface="Calibri" panose="020F0502020204030204" pitchFamily="34" charset="0"/>
                <a:cs typeface="Times New Roman" panose="02020603050405020304" pitchFamily="18" charset="0"/>
              </a:rPr>
              <a:t> and Orange County (p.m.)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dirty="0">
                <a:effectLst/>
                <a:latin typeface="Arial" panose="020B0604020202020204" pitchFamily="34" charset="0"/>
                <a:ea typeface="Calibri" panose="020F0502020204030204" pitchFamily="34" charset="0"/>
                <a:cs typeface="Times New Roman" panose="02020603050405020304" pitchFamily="18" charset="0"/>
              </a:rPr>
              <a:t>April 25 – San Diego COE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b="1" dirty="0">
                <a:effectLst/>
                <a:latin typeface="Arial" panose="020B0604020202020204" pitchFamily="34" charset="0"/>
                <a:ea typeface="Calibri" panose="020F0502020204030204" pitchFamily="34" charset="0"/>
                <a:cs typeface="Times New Roman" panose="02020603050405020304" pitchFamily="18" charset="0"/>
              </a:rPr>
              <a:t>May 2 – Sonoma COE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b="1" dirty="0">
                <a:effectLst/>
                <a:latin typeface="Arial" panose="020B0604020202020204" pitchFamily="34" charset="0"/>
                <a:ea typeface="Calibri" panose="020F0502020204030204" pitchFamily="34" charset="0"/>
                <a:cs typeface="Times New Roman" panose="02020603050405020304" pitchFamily="18" charset="0"/>
              </a:rPr>
              <a:t>May 6 – Sacramento COE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b="1" dirty="0">
                <a:effectLst/>
                <a:latin typeface="Arial" panose="020B0604020202020204" pitchFamily="34" charset="0"/>
                <a:ea typeface="Calibri" panose="020F0502020204030204" pitchFamily="34" charset="0"/>
                <a:cs typeface="Times New Roman" panose="02020603050405020304" pitchFamily="18" charset="0"/>
              </a:rPr>
              <a:t>May 7 – Santa Clara COE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sz="1800" b="1" dirty="0">
                <a:effectLst/>
                <a:latin typeface="Arial" panose="020B0604020202020204" pitchFamily="34" charset="0"/>
                <a:ea typeface="Calibri" panose="020F0502020204030204" pitchFamily="34" charset="0"/>
                <a:cs typeface="Times New Roman" panose="02020603050405020304" pitchFamily="18" charset="0"/>
              </a:rPr>
              <a:t>May 20 – Ventura COE</a:t>
            </a:r>
          </a:p>
          <a:p>
            <a:pPr marL="742950" lvl="1" indent="-285750">
              <a:spcBef>
                <a:spcPts val="0"/>
              </a:spcBef>
              <a:buFont typeface="Courier New" panose="02070309020205020404" pitchFamily="49" charset="0"/>
              <a:buChar char="o"/>
            </a:pPr>
            <a:r>
              <a:rPr lang="en-US" sz="1800" b="1" dirty="0">
                <a:ea typeface="Calibri" panose="020F0502020204030204" pitchFamily="34" charset="0"/>
                <a:cs typeface="Times New Roman" panose="02020603050405020304" pitchFamily="18" charset="0"/>
              </a:rPr>
              <a:t>May 21 - Statewide virtual session</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D66A88A0-8D8F-F111-5BAE-4BF504CD954D}"/>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8" name="Footer Placeholder 7">
            <a:extLst>
              <a:ext uri="{FF2B5EF4-FFF2-40B4-BE49-F238E27FC236}">
                <a16:creationId xmlns:a16="http://schemas.microsoft.com/office/drawing/2014/main" id="{F392FA34-18EF-AF4F-4906-3AB85EB23F8A}"/>
              </a:ext>
            </a:extLst>
          </p:cNvPr>
          <p:cNvSpPr>
            <a:spLocks noGrp="1"/>
          </p:cNvSpPr>
          <p:nvPr>
            <p:ph type="ftr" sz="quarter" idx="10"/>
          </p:nvPr>
        </p:nvSpPr>
        <p:spPr/>
        <p:txBody>
          <a:bodyPr/>
          <a:lstStyle/>
          <a:p>
            <a:r>
              <a:rPr lang="en-US" noProof="0"/>
              <a:t>EOY 4 Reporting and Certification v1.2 May 9, 2024</a:t>
            </a:r>
          </a:p>
        </p:txBody>
      </p:sp>
    </p:spTree>
    <p:extLst>
      <p:ext uri="{BB962C8B-B14F-4D97-AF65-F5344CB8AC3E}">
        <p14:creationId xmlns:p14="http://schemas.microsoft.com/office/powerpoint/2010/main" val="3783875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2023-2024</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6/28</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7/1 </a:t>
              </a: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 7/12</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7/15–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a:ea typeface="+mn-ea"/>
                  <a:cs typeface="Poppins" panose="02000000000000000000" pitchFamily="2" charset="0"/>
                </a:rPr>
                <a:t>7/29 – 8/16</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6/28</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7" y="4769528"/>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7/22 – 7/26</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306581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related to SELA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63040"/>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dirty="0">
                <a:hlinkClick r:id="rId4"/>
              </a:rPr>
              <a:t>https://learn.fcmat.org/</a:t>
            </a:r>
            <a:endParaRPr lang="en-US" sz="1600" dirty="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dirty="0">
                <a:hlinkClick r:id="rId6"/>
              </a:rPr>
              <a:t>https://www.youtube.com/channel/UCA9oRTiyVECCCzOxpmJheZw</a:t>
            </a:r>
            <a:endParaRPr lang="en-US" sz="1400" dirty="0"/>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dirty="0">
                <a:hlinkClick r:id="rId9"/>
              </a:rPr>
              <a:t>https://documentation.calpads.org/Support/References</a:t>
            </a:r>
            <a:endParaRPr lang="en-US" sz="1400" dirty="0"/>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r>
              <a:rPr lang="en-US" sz="1600">
                <a:hlinkClick r:id="rId11"/>
              </a:rPr>
              <a:t>https://www.cde.ca.gov/ds/sp/cl/index.asp</a:t>
            </a:r>
            <a:endParaRPr lang="en-US" sz="1600" dirty="0"/>
          </a:p>
        </p:txBody>
      </p:sp>
      <p:pic>
        <p:nvPicPr>
          <p:cNvPr id="3" name="Picture 2" descr="California Department of Education logo">
            <a:extLst>
              <a:ext uri="{FF2B5EF4-FFF2-40B4-BE49-F238E27FC236}">
                <a16:creationId xmlns:a16="http://schemas.microsoft.com/office/drawing/2014/main" id="{E0C33E22-2DD2-46A3-8CDC-7185E24D8C53}"/>
              </a:ext>
            </a:extLst>
          </p:cNvPr>
          <p:cNvPicPr>
            <a:picLocks noChangeAspect="1"/>
          </p:cNvPicPr>
          <p:nvPr/>
        </p:nvPicPr>
        <p:blipFill>
          <a:blip r:embed="rId12"/>
          <a:stretch>
            <a:fillRect/>
          </a:stretch>
        </p:blipFill>
        <p:spPr>
          <a:xfrm>
            <a:off x="5356712" y="4459568"/>
            <a:ext cx="1618283" cy="374823"/>
          </a:xfrm>
          <a:prstGeom prst="rect">
            <a:avLst/>
          </a:prstGeom>
        </p:spPr>
      </p:pic>
      <p:sp>
        <p:nvSpPr>
          <p:cNvPr id="8" name="Footer Placeholder 7">
            <a:extLst>
              <a:ext uri="{FF2B5EF4-FFF2-40B4-BE49-F238E27FC236}">
                <a16:creationId xmlns:a16="http://schemas.microsoft.com/office/drawing/2014/main" id="{45AC30C5-BFC0-D32F-B39D-713A322ACC6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542E0A8F-3D3D-998E-CBBF-8C625C952C21}"/>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3325951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45AC30C5-BFC0-D32F-B39D-713A322ACC6D}"/>
              </a:ext>
            </a:extLst>
          </p:cNvPr>
          <p:cNvSpPr>
            <a:spLocks noGrp="1"/>
          </p:cNvSpPr>
          <p:nvPr>
            <p:ph type="ftr" sz="quarter" idx="10"/>
          </p:nvPr>
        </p:nvSpPr>
        <p:spPr/>
        <p:txBody>
          <a:bodyPr/>
          <a:lstStyle/>
          <a:p>
            <a:r>
              <a:rPr lang="en-US" noProof="0"/>
              <a:t>EOY 4 Reporting and Certification v1.2 May 9, 2024</a:t>
            </a:r>
          </a:p>
        </p:txBody>
      </p:sp>
      <p:sp>
        <p:nvSpPr>
          <p:cNvPr id="9" name="Slide Number Placeholder 8">
            <a:extLst>
              <a:ext uri="{FF2B5EF4-FFF2-40B4-BE49-F238E27FC236}">
                <a16:creationId xmlns:a16="http://schemas.microsoft.com/office/drawing/2014/main" id="{542E0A8F-3D3D-998E-CBBF-8C625C952C21}"/>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sp>
        <p:nvSpPr>
          <p:cNvPr id="2" name="Title 1">
            <a:extLst>
              <a:ext uri="{FF2B5EF4-FFF2-40B4-BE49-F238E27FC236}">
                <a16:creationId xmlns:a16="http://schemas.microsoft.com/office/drawing/2014/main" id="{923EAE0D-88F0-4123-A369-92983D7E55DC}"/>
              </a:ext>
            </a:extLst>
          </p:cNvPr>
          <p:cNvSpPr>
            <a:spLocks noGrp="1"/>
          </p:cNvSpPr>
          <p:nvPr>
            <p:ph type="title" idx="4294967295"/>
          </p:nvPr>
        </p:nvSpPr>
        <p:spPr>
          <a:xfrm>
            <a:off x="907196" y="784704"/>
            <a:ext cx="11339512" cy="431800"/>
          </a:xfrm>
        </p:spPr>
        <p:txBody>
          <a:bodyPr/>
          <a:lstStyle/>
          <a:p>
            <a:r>
              <a:rPr lang="en-US" dirty="0"/>
              <a:t>SPED Specific 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4294967295"/>
          </p:nvPr>
        </p:nvSpPr>
        <p:spPr>
          <a:xfrm>
            <a:off x="664700" y="1494014"/>
            <a:ext cx="8226958" cy="1019792"/>
          </a:xfrm>
        </p:spPr>
        <p:txBody>
          <a:bodyPr/>
          <a:lstStyle/>
          <a:p>
            <a:r>
              <a:rPr lang="en-US" sz="2400" dirty="0"/>
              <a:t>Here are some important resources related to Student with disabilities reporting</a:t>
            </a:r>
          </a:p>
        </p:txBody>
      </p:sp>
      <p:sp>
        <p:nvSpPr>
          <p:cNvPr id="12" name="TextBox 11">
            <a:extLst>
              <a:ext uri="{FF2B5EF4-FFF2-40B4-BE49-F238E27FC236}">
                <a16:creationId xmlns:a16="http://schemas.microsoft.com/office/drawing/2014/main" id="{CA220582-1DB7-9182-C6D2-EBF63C32EFAC}"/>
              </a:ext>
            </a:extLst>
          </p:cNvPr>
          <p:cNvSpPr txBox="1"/>
          <p:nvPr/>
        </p:nvSpPr>
        <p:spPr>
          <a:xfrm>
            <a:off x="626854" y="2637027"/>
            <a:ext cx="10220900" cy="2862322"/>
          </a:xfrm>
          <a:prstGeom prst="rect">
            <a:avLst/>
          </a:prstGeom>
          <a:noFill/>
        </p:spPr>
        <p:txBody>
          <a:bodyPr wrap="square">
            <a:spAutoFit/>
          </a:bodyPr>
          <a:lstStyle/>
          <a:p>
            <a:pPr marL="285750" indent="-285750">
              <a:buFont typeface="Arial" panose="020B0604020202020204" pitchFamily="34" charset="0"/>
              <a:buChar char="•"/>
            </a:pPr>
            <a:r>
              <a:rPr lang="en-US" dirty="0"/>
              <a:t>Reporting Data for Students with Disabilities:  </a:t>
            </a:r>
            <a:r>
              <a:rPr lang="en-US" dirty="0">
                <a:hlinkClick r:id="rId3"/>
              </a:rPr>
              <a:t>https://www.cde.ca.gov/ds/sp/cl/swdreporting.asp</a:t>
            </a:r>
            <a:r>
              <a:rPr lang="en-US" dirty="0"/>
              <a:t> </a:t>
            </a:r>
          </a:p>
          <a:p>
            <a:pPr marL="285750" indent="-285750">
              <a:buFont typeface="Arial" panose="020B0604020202020204" pitchFamily="34" charset="0"/>
              <a:buChar char="•"/>
            </a:pPr>
            <a:r>
              <a:rPr lang="en-US" dirty="0"/>
              <a:t>Special Education File Submission Scenarios:  </a:t>
            </a:r>
            <a:r>
              <a:rPr lang="en-US" dirty="0">
                <a:hlinkClick r:id="rId4"/>
              </a:rPr>
              <a:t>https://www.cde.ca.gov/ds/sp/cl/spededfilesubscenarios.asp</a:t>
            </a:r>
            <a:r>
              <a:rPr lang="en-US" dirty="0"/>
              <a:t> </a:t>
            </a:r>
          </a:p>
          <a:p>
            <a:pPr marL="285750" indent="-285750">
              <a:buFont typeface="Arial" panose="020B0604020202020204" pitchFamily="34" charset="0"/>
              <a:buChar char="•"/>
            </a:pPr>
            <a:r>
              <a:rPr lang="en-US" dirty="0"/>
              <a:t>Documentation for the new special education files can be found at the following CDE website:  </a:t>
            </a:r>
            <a:r>
              <a:rPr lang="en-US" dirty="0">
                <a:hlinkClick r:id="rId5"/>
              </a:rPr>
              <a:t>https://www.cde.ca.gov/ds/sp/cl/systemdocs.asp</a:t>
            </a:r>
            <a:r>
              <a:rPr lang="en-US" dirty="0"/>
              <a:t> </a:t>
            </a:r>
          </a:p>
          <a:p>
            <a:pPr marL="285750" indent="-285750">
              <a:buFont typeface="Arial" panose="020B0604020202020204" pitchFamily="34" charset="0"/>
              <a:buChar char="•"/>
            </a:pPr>
            <a:r>
              <a:rPr lang="en-US" dirty="0">
                <a:latin typeface="Arial"/>
                <a:cs typeface="Arial"/>
              </a:rPr>
              <a:t>Special Education Data Fall 2023 Roadshow recording:  </a:t>
            </a:r>
            <a:r>
              <a:rPr lang="en-US" dirty="0">
                <a:latin typeface="Arial"/>
                <a:cs typeface="Arial"/>
                <a:hlinkClick r:id="rId6"/>
              </a:rPr>
              <a:t>https://www.youtube.com/watch?v=kNARoriIIAI&amp;list=PLsnFpLOXpp4Jjx9zMz-J42-zp1GYuyBsS</a:t>
            </a:r>
            <a:r>
              <a:rPr lang="en-US" dirty="0">
                <a:latin typeface="Arial"/>
                <a:cs typeface="Arial"/>
              </a:rPr>
              <a:t> </a:t>
            </a:r>
          </a:p>
          <a:p>
            <a:pPr marL="285750" indent="-285750">
              <a:buFont typeface="Arial" panose="020B0604020202020204" pitchFamily="34" charset="0"/>
              <a:buChar char="•"/>
            </a:pPr>
            <a:r>
              <a:rPr lang="en-US" dirty="0">
                <a:latin typeface="Arial"/>
                <a:cs typeface="Arial"/>
              </a:rPr>
              <a:t>New frequently asked questions (FAQs) have been developed for the special education data:  </a:t>
            </a:r>
            <a:r>
              <a:rPr lang="en-US" dirty="0">
                <a:latin typeface="Arial"/>
                <a:cs typeface="Arial"/>
                <a:hlinkClick r:id="rId7"/>
              </a:rPr>
              <a:t>https://www.cde.ca.gov/ds/sp/cl/calpadsfaqs.asp#f1top</a:t>
            </a:r>
            <a:r>
              <a:rPr lang="en-US" dirty="0">
                <a:latin typeface="Arial"/>
                <a:cs typeface="Arial"/>
              </a:rPr>
              <a:t> </a:t>
            </a:r>
          </a:p>
        </p:txBody>
      </p:sp>
    </p:spTree>
    <p:extLst>
      <p:ext uri="{BB962C8B-B14F-4D97-AF65-F5344CB8AC3E}">
        <p14:creationId xmlns:p14="http://schemas.microsoft.com/office/powerpoint/2010/main" val="492005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grpSp>
        <p:nvGrpSpPr>
          <p:cNvPr id="22" name="Group 21" descr=" illustration  of a compute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pic>
        <p:nvPicPr>
          <p:cNvPr id="25" name="Picture Placeholder 24" descr="Picture of a life preserver on a boat.">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l="873" r="873"/>
          <a:stretch>
            <a:fillRect/>
          </a:stretch>
        </p:blipFill>
        <p:spPr/>
      </p:pic>
      <p:sp>
        <p:nvSpPr>
          <p:cNvPr id="23" name="Slide Number Placeholder 22">
            <a:extLst>
              <a:ext uri="{FF2B5EF4-FFF2-40B4-BE49-F238E27FC236}">
                <a16:creationId xmlns:a16="http://schemas.microsoft.com/office/drawing/2014/main" id="{D460706B-8958-198C-889C-553E3735B8E8}"/>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8" name="Footer Placeholder 7">
            <a:extLst>
              <a:ext uri="{FF2B5EF4-FFF2-40B4-BE49-F238E27FC236}">
                <a16:creationId xmlns:a16="http://schemas.microsoft.com/office/drawing/2014/main" id="{CFCBDF82-0CC9-8C6E-4361-11ED3F3D926C}"/>
              </a:ext>
            </a:extLst>
          </p:cNvPr>
          <p:cNvSpPr>
            <a:spLocks noGrp="1"/>
          </p:cNvSpPr>
          <p:nvPr>
            <p:ph type="ftr" sz="quarter" idx="10"/>
          </p:nvPr>
        </p:nvSpPr>
        <p:spPr/>
        <p:txBody>
          <a:bodyPr/>
          <a:lstStyle/>
          <a:p>
            <a:r>
              <a:rPr lang="en-US" noProof="0"/>
              <a:t>EOY 4 Reporting and Certification v1.2 May 9, 2024</a:t>
            </a:r>
          </a:p>
        </p:txBody>
      </p:sp>
      <p:sp>
        <p:nvSpPr>
          <p:cNvPr id="10" name="Slide Number Placeholder 9">
            <a:extLst>
              <a:ext uri="{FF2B5EF4-FFF2-40B4-BE49-F238E27FC236}">
                <a16:creationId xmlns:a16="http://schemas.microsoft.com/office/drawing/2014/main" id="{96BE51DB-A1BD-2782-B206-FD3BC14BDE91}"/>
              </a:ext>
            </a:extLst>
          </p:cNvPr>
          <p:cNvSpPr>
            <a:spLocks noGrp="1"/>
          </p:cNvSpPr>
          <p:nvPr>
            <p:ph type="sldNum" sz="quarter" idx="11"/>
          </p:nvPr>
        </p:nvSpPr>
        <p:spPr/>
        <p:txBody>
          <a:bodyPr/>
          <a:lstStyle/>
          <a:p>
            <a:fld id="{4B73C415-D670-4716-A5EC-CC4D52CA2BAC}" type="slidenum">
              <a:rPr lang="en-US" noProof="0" smtClean="0"/>
              <a:pPr/>
              <a:t>69</a:t>
            </a:fld>
            <a:endParaRPr lang="en-US" noProof="0"/>
          </a:p>
        </p:txBody>
      </p:sp>
    </p:spTree>
    <p:extLst>
      <p:ext uri="{BB962C8B-B14F-4D97-AF65-F5344CB8AC3E}">
        <p14:creationId xmlns:p14="http://schemas.microsoft.com/office/powerpoint/2010/main" val="281149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DCC5AB0-BAB8-4E25-8A66-3E8A89DE8FA8}"/>
              </a:ext>
            </a:extLst>
          </p:cNvPr>
          <p:cNvSpPr txBox="1">
            <a:spLocks noGrp="1"/>
          </p:cNvSpPr>
          <p:nvPr>
            <p:ph type="title" idx="4294967295"/>
          </p:nvPr>
        </p:nvSpPr>
        <p:spPr>
          <a:xfrm>
            <a:off x="0" y="441325"/>
            <a:ext cx="4398963" cy="554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Why EOY 4?</a:t>
            </a:r>
          </a:p>
        </p:txBody>
      </p:sp>
      <p:sp>
        <p:nvSpPr>
          <p:cNvPr id="4" name="TextBox 3">
            <a:extLst>
              <a:ext uri="{FF2B5EF4-FFF2-40B4-BE49-F238E27FC236}">
                <a16:creationId xmlns:a16="http://schemas.microsoft.com/office/drawing/2014/main" id="{0069FDCA-ADD7-41CB-AE70-F8BE078086A0}"/>
              </a:ext>
            </a:extLst>
          </p:cNvPr>
          <p:cNvSpPr txBox="1"/>
          <p:nvPr/>
        </p:nvSpPr>
        <p:spPr>
          <a:xfrm>
            <a:off x="236487" y="1986454"/>
            <a:ext cx="3310326" cy="2246769"/>
          </a:xfrm>
          <a:prstGeom prst="rect">
            <a:avLst/>
          </a:prstGeom>
          <a:noFill/>
        </p:spPr>
        <p:txBody>
          <a:bodyPr wrap="square" rtlCol="0">
            <a:spAutoFit/>
          </a:bodyPr>
          <a:lstStyle/>
          <a:p>
            <a:pPr marL="114300" algn="ctr">
              <a:spcBef>
                <a:spcPts val="600"/>
              </a:spcBef>
            </a:pPr>
            <a:r>
              <a:rPr lang="en-US" sz="2000" dirty="0">
                <a:latin typeface="Arial" panose="020B0604020202020204" pitchFamily="34" charset="0"/>
                <a:ea typeface="Calibri" panose="020F0502020204030204" pitchFamily="34" charset="0"/>
                <a:cs typeface="Times New Roman" panose="02020603050405020304" pitchFamily="18" charset="0"/>
              </a:rPr>
              <a:t>The End of Year (EOY) 4 data collection provides information required for students with disabilities for the federal Individuals with Disabilities Education Act (IDEA) reporting. </a:t>
            </a:r>
            <a:endParaRPr lang="en-US" dirty="0"/>
          </a:p>
        </p:txBody>
      </p:sp>
      <p:pic>
        <p:nvPicPr>
          <p:cNvPr id="8" name="Picture 7" descr="A picture containing bird&#10;&#10;Description automatically generated">
            <a:extLst>
              <a:ext uri="{FF2B5EF4-FFF2-40B4-BE49-F238E27FC236}">
                <a16:creationId xmlns:a16="http://schemas.microsoft.com/office/drawing/2014/main" id="{0D621F78-060D-4F52-9BB6-A869CB0EA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87" y="1236492"/>
            <a:ext cx="6432115" cy="804014"/>
          </a:xfrm>
          <a:prstGeom prst="rect">
            <a:avLst/>
          </a:prstGeom>
        </p:spPr>
      </p:pic>
      <p:pic>
        <p:nvPicPr>
          <p:cNvPr id="9" name="Picture 8" descr="A picture containing person, indoor, child, young&#10;&#10;Description automatically generated">
            <a:extLst>
              <a:ext uri="{FF2B5EF4-FFF2-40B4-BE49-F238E27FC236}">
                <a16:creationId xmlns:a16="http://schemas.microsoft.com/office/drawing/2014/main" id="{729DF4C4-43F8-4772-A605-6FE2C1DF7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287" y="2165748"/>
            <a:ext cx="6432115" cy="3430462"/>
          </a:xfrm>
          <a:prstGeom prst="rect">
            <a:avLst/>
          </a:prstGeom>
        </p:spPr>
      </p:pic>
      <p:sp>
        <p:nvSpPr>
          <p:cNvPr id="3" name="Footer Placeholder 2">
            <a:extLst>
              <a:ext uri="{FF2B5EF4-FFF2-40B4-BE49-F238E27FC236}">
                <a16:creationId xmlns:a16="http://schemas.microsoft.com/office/drawing/2014/main" id="{D8CAEFCF-D1B3-BA43-0008-34219D309FDF}"/>
              </a:ext>
            </a:extLst>
          </p:cNvPr>
          <p:cNvSpPr>
            <a:spLocks noGrp="1"/>
          </p:cNvSpPr>
          <p:nvPr>
            <p:ph type="ftr" sz="quarter" idx="10"/>
          </p:nvPr>
        </p:nvSpPr>
        <p:spPr/>
        <p:txBody>
          <a:bodyPr/>
          <a:lstStyle/>
          <a:p>
            <a:r>
              <a:rPr lang="en-US" noProof="0"/>
              <a:t>EOY 4 Reporting and Certification v1.2 May 9, 2024</a:t>
            </a:r>
            <a:endParaRPr lang="en-US" noProof="0" dirty="0"/>
          </a:p>
        </p:txBody>
      </p:sp>
      <p:sp>
        <p:nvSpPr>
          <p:cNvPr id="7" name="Slide Number Placeholder 6">
            <a:extLst>
              <a:ext uri="{FF2B5EF4-FFF2-40B4-BE49-F238E27FC236}">
                <a16:creationId xmlns:a16="http://schemas.microsoft.com/office/drawing/2014/main" id="{DE1004FB-6033-9824-84AE-D60D0D30B232}"/>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Tree>
    <p:extLst>
      <p:ext uri="{BB962C8B-B14F-4D97-AF65-F5344CB8AC3E}">
        <p14:creationId xmlns:p14="http://schemas.microsoft.com/office/powerpoint/2010/main" val="2787367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duation class photo.">
            <a:extLst>
              <a:ext uri="{FF2B5EF4-FFF2-40B4-BE49-F238E27FC236}">
                <a16:creationId xmlns:a16="http://schemas.microsoft.com/office/drawing/2014/main" id="{238328FE-3545-4640-A138-700DA599EEB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1" r="2281"/>
          <a:stretch>
            <a:fillRect/>
          </a:stretch>
        </p:blipFill>
        <p:spPr>
          <a:xfrm>
            <a:off x="0" y="0"/>
            <a:ext cx="12191999" cy="6354621"/>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Presenter Name</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916-325-9200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err="1"/>
              <a:t>csistraining@fcmat.org</a:t>
            </a:r>
            <a:endParaRPr lang="en-US"/>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35D"/>
                </a:solidFill>
                <a:hlinkClick r:id="rId12">
                  <a:extLst>
                    <a:ext uri="{A12FA001-AC4F-418D-AE19-62706E023703}">
                      <ahyp:hlinkClr xmlns:ahyp="http://schemas.microsoft.com/office/drawing/2018/hyperlinkcolor" val="tx"/>
                    </a:ext>
                  </a:extLst>
                </a:hlinkClick>
              </a:rPr>
              <a:t>https://csis.fcmat.org/</a:t>
            </a:r>
            <a:endParaRPr lang="en-US">
              <a:solidFill>
                <a:srgbClr val="FF735D"/>
              </a:solidFill>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3" name="Title 2">
            <a:extLst>
              <a:ext uri="{FF2B5EF4-FFF2-40B4-BE49-F238E27FC236}">
                <a16:creationId xmlns:a16="http://schemas.microsoft.com/office/drawing/2014/main" id="{6DE4EB2F-BF4E-9916-1B4E-E5FF4FF6DD8A}"/>
              </a:ext>
            </a:extLst>
          </p:cNvPr>
          <p:cNvSpPr>
            <a:spLocks noGrp="1"/>
          </p:cNvSpPr>
          <p:nvPr>
            <p:ph type="title"/>
          </p:nvPr>
        </p:nvSpPr>
        <p:spPr/>
        <p:txBody>
          <a:bodyPr>
            <a:normAutofit fontScale="90000"/>
          </a:bodyPr>
          <a:lstStyle/>
          <a:p>
            <a:r>
              <a:rPr lang="en-US" sz="4000" kern="1700" spc="115" dirty="0">
                <a:solidFill>
                  <a:schemeClr val="tx1">
                    <a:lumMod val="85000"/>
                    <a:lumOff val="15000"/>
                  </a:schemeClr>
                </a:solidFill>
                <a:latin typeface="Arial Black" panose="020B0A04020102020204" pitchFamily="34" charset="0"/>
                <a:ea typeface="+mn-ea"/>
                <a:cs typeface="+mn-cs"/>
              </a:rPr>
              <a:t>How is the data used?</a:t>
            </a:r>
            <a:endParaRPr lang="en-US"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6D4E8E8F-89CD-4BDA-A4CE-C7F90920981A}"/>
              </a:ext>
            </a:extLst>
          </p:cNvPr>
          <p:cNvGrpSpPr/>
          <p:nvPr/>
        </p:nvGrpSpPr>
        <p:grpSpPr>
          <a:xfrm>
            <a:off x="2674949" y="1291567"/>
            <a:ext cx="7469733" cy="4646229"/>
            <a:chOff x="2198287" y="1274297"/>
            <a:chExt cx="8227425" cy="4937441"/>
          </a:xfrm>
        </p:grpSpPr>
        <p:grpSp>
          <p:nvGrpSpPr>
            <p:cNvPr id="22" name="Group 21">
              <a:extLst>
                <a:ext uri="{FF2B5EF4-FFF2-40B4-BE49-F238E27FC236}">
                  <a16:creationId xmlns:a16="http://schemas.microsoft.com/office/drawing/2014/main" id="{F181FF01-A121-4103-8663-62052BD453B6}"/>
                </a:ext>
              </a:extLst>
            </p:cNvPr>
            <p:cNvGrpSpPr/>
            <p:nvPr/>
          </p:nvGrpSpPr>
          <p:grpSpPr>
            <a:xfrm>
              <a:off x="2198287" y="1274297"/>
              <a:ext cx="8227425" cy="4937441"/>
              <a:chOff x="2198287" y="1274297"/>
              <a:chExt cx="8227425" cy="4937441"/>
            </a:xfrm>
          </p:grpSpPr>
          <p:sp>
            <p:nvSpPr>
              <p:cNvPr id="29" name="Freeform: Shape 28">
                <a:extLst>
                  <a:ext uri="{FF2B5EF4-FFF2-40B4-BE49-F238E27FC236}">
                    <a16:creationId xmlns:a16="http://schemas.microsoft.com/office/drawing/2014/main" id="{98D43B89-39C8-4FB0-8C0D-C1F3BA4858CB}"/>
                  </a:ext>
                </a:extLst>
              </p:cNvPr>
              <p:cNvSpPr/>
              <p:nvPr/>
            </p:nvSpPr>
            <p:spPr>
              <a:xfrm rot="21600000">
                <a:off x="2884612" y="1274297"/>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000">
                    <a:solidFill>
                      <a:srgbClr val="1E254F"/>
                    </a:solidFill>
                  </a:rPr>
                  <a:t>Special Education (SWDS, MEET, PLAN)</a:t>
                </a:r>
              </a:p>
              <a:p>
                <a:pPr marL="171459" lvl="1" indent="-171459" defTabSz="755688">
                  <a:lnSpc>
                    <a:spcPct val="90000"/>
                  </a:lnSpc>
                  <a:spcBef>
                    <a:spcPct val="0"/>
                  </a:spcBef>
                  <a:spcAft>
                    <a:spcPct val="15000"/>
                  </a:spcAft>
                  <a:buChar char="•"/>
                </a:pPr>
                <a:r>
                  <a:rPr lang="en-US" sz="1600">
                    <a:solidFill>
                      <a:srgbClr val="1E254F"/>
                    </a:solidFill>
                  </a:rPr>
                  <a:t>Student counts for IDEA</a:t>
                </a:r>
              </a:p>
              <a:p>
                <a:pPr marL="171459" lvl="1" indent="-171459" defTabSz="755688">
                  <a:lnSpc>
                    <a:spcPct val="90000"/>
                  </a:lnSpc>
                  <a:spcBef>
                    <a:spcPct val="0"/>
                  </a:spcBef>
                  <a:spcAft>
                    <a:spcPct val="15000"/>
                  </a:spcAft>
                  <a:buChar char="•"/>
                </a:pPr>
                <a:r>
                  <a:rPr lang="en-US" sz="1600">
                    <a:solidFill>
                      <a:srgbClr val="1E254F"/>
                    </a:solidFill>
                  </a:rPr>
                  <a:t>Special Education Monitoring</a:t>
                </a:r>
              </a:p>
              <a:p>
                <a:pPr marL="171459" lvl="1" indent="-171459" defTabSz="755688">
                  <a:lnSpc>
                    <a:spcPct val="90000"/>
                  </a:lnSpc>
                  <a:spcBef>
                    <a:spcPct val="0"/>
                  </a:spcBef>
                  <a:spcAft>
                    <a:spcPct val="15000"/>
                  </a:spcAft>
                  <a:buChar char="•"/>
                </a:pPr>
                <a:r>
                  <a:rPr lang="en-US" sz="1600">
                    <a:solidFill>
                      <a:srgbClr val="1E254F"/>
                    </a:solidFill>
                  </a:rPr>
                  <a:t>DSEA – Dashboard accountability</a:t>
                </a:r>
              </a:p>
            </p:txBody>
          </p:sp>
          <p:sp>
            <p:nvSpPr>
              <p:cNvPr id="30" name="Oval 29">
                <a:extLst>
                  <a:ext uri="{FF2B5EF4-FFF2-40B4-BE49-F238E27FC236}">
                    <a16:creationId xmlns:a16="http://schemas.microsoft.com/office/drawing/2014/main" id="{7E5B05B2-2B5B-4BDC-ACE7-8191A29294BD}"/>
                  </a:ext>
                </a:extLst>
              </p:cNvPr>
              <p:cNvSpPr/>
              <p:nvPr/>
            </p:nvSpPr>
            <p:spPr>
              <a:xfrm>
                <a:off x="2198287" y="1274298"/>
                <a:ext cx="1372649" cy="1372649"/>
              </a:xfrm>
              <a:prstGeom prst="ellips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sz="900"/>
              </a:p>
            </p:txBody>
          </p:sp>
          <p:sp>
            <p:nvSpPr>
              <p:cNvPr id="31" name="Freeform: Shape 30">
                <a:extLst>
                  <a:ext uri="{FF2B5EF4-FFF2-40B4-BE49-F238E27FC236}">
                    <a16:creationId xmlns:a16="http://schemas.microsoft.com/office/drawing/2014/main" id="{F679B20B-4759-4856-BB7D-A5DED93F545D}"/>
                  </a:ext>
                </a:extLst>
              </p:cNvPr>
              <p:cNvSpPr/>
              <p:nvPr/>
            </p:nvSpPr>
            <p:spPr>
              <a:xfrm rot="21600000">
                <a:off x="2884612" y="3056692"/>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5524622"/>
                  <a:satOff val="-6359"/>
                  <a:lumOff val="6079"/>
                  <a:alphaOff val="0"/>
                </a:schemeClr>
              </a:fillRef>
              <a:effectRef idx="0">
                <a:schemeClr val="accent4">
                  <a:hueOff val="-5524622"/>
                  <a:satOff val="-6359"/>
                  <a:lumOff val="6079"/>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200">
                    <a:solidFill>
                      <a:srgbClr val="1E254F"/>
                    </a:solidFill>
                  </a:rPr>
                  <a:t>Special Education Services (SERV)</a:t>
                </a:r>
              </a:p>
              <a:p>
                <a:pPr marL="171459" lvl="1" indent="-171459" defTabSz="755688">
                  <a:lnSpc>
                    <a:spcPct val="90000"/>
                  </a:lnSpc>
                  <a:spcBef>
                    <a:spcPct val="0"/>
                  </a:spcBef>
                  <a:spcAft>
                    <a:spcPct val="15000"/>
                  </a:spcAft>
                  <a:buChar char="•"/>
                </a:pPr>
                <a:r>
                  <a:rPr lang="en-US" sz="1700">
                    <a:solidFill>
                      <a:srgbClr val="1E254F"/>
                    </a:solidFill>
                  </a:rPr>
                  <a:t>No Collection this year</a:t>
                </a:r>
              </a:p>
              <a:p>
                <a:pPr marL="171459" lvl="1" indent="-171459" defTabSz="755688">
                  <a:lnSpc>
                    <a:spcPct val="90000"/>
                  </a:lnSpc>
                  <a:spcBef>
                    <a:spcPct val="0"/>
                  </a:spcBef>
                  <a:spcAft>
                    <a:spcPct val="15000"/>
                  </a:spcAft>
                  <a:buChar char="•"/>
                </a:pPr>
                <a:r>
                  <a:rPr lang="en-US" sz="1700">
                    <a:solidFill>
                      <a:srgbClr val="1E254F"/>
                    </a:solidFill>
                  </a:rPr>
                  <a:t>Special Education Monitoring</a:t>
                </a:r>
              </a:p>
              <a:p>
                <a:pPr marL="171459" lvl="1" indent="-171459" defTabSz="755688">
                  <a:lnSpc>
                    <a:spcPct val="90000"/>
                  </a:lnSpc>
                  <a:spcBef>
                    <a:spcPct val="0"/>
                  </a:spcBef>
                  <a:spcAft>
                    <a:spcPct val="15000"/>
                  </a:spcAft>
                  <a:buChar char="•"/>
                </a:pPr>
                <a:endParaRPr lang="en-US" sz="1700">
                  <a:solidFill>
                    <a:srgbClr val="1E254F"/>
                  </a:solidFill>
                </a:endParaRPr>
              </a:p>
            </p:txBody>
          </p:sp>
          <p:sp>
            <p:nvSpPr>
              <p:cNvPr id="32" name="Oval 31">
                <a:extLst>
                  <a:ext uri="{FF2B5EF4-FFF2-40B4-BE49-F238E27FC236}">
                    <a16:creationId xmlns:a16="http://schemas.microsoft.com/office/drawing/2014/main" id="{6B2BB53E-0E46-4F77-9D8E-B6566A22628A}"/>
                  </a:ext>
                </a:extLst>
              </p:cNvPr>
              <p:cNvSpPr/>
              <p:nvPr/>
            </p:nvSpPr>
            <p:spPr>
              <a:xfrm>
                <a:off x="2198287" y="3056693"/>
                <a:ext cx="1372649" cy="1372649"/>
              </a:xfrm>
              <a:prstGeom prst="ellipse">
                <a:avLst/>
              </a:prstGeom>
              <a:solidFill>
                <a:srgbClr val="BCE292"/>
              </a:solidFill>
            </p:spPr>
            <p:style>
              <a:lnRef idx="2">
                <a:schemeClr val="lt1">
                  <a:hueOff val="0"/>
                  <a:satOff val="0"/>
                  <a:lumOff val="0"/>
                  <a:alphaOff val="0"/>
                </a:schemeClr>
              </a:lnRef>
              <a:fillRef idx="1">
                <a:scrgbClr r="0" g="0" b="0"/>
              </a:fillRef>
              <a:effectRef idx="0">
                <a:schemeClr val="accent4">
                  <a:tint val="50000"/>
                  <a:hueOff val="-5613220"/>
                  <a:satOff val="8490"/>
                  <a:lumOff val="1545"/>
                  <a:alphaOff val="0"/>
                </a:schemeClr>
              </a:effectRef>
              <a:fontRef idx="minor">
                <a:schemeClr val="lt1">
                  <a:hueOff val="0"/>
                  <a:satOff val="0"/>
                  <a:lumOff val="0"/>
                  <a:alphaOff val="0"/>
                </a:schemeClr>
              </a:fontRef>
            </p:style>
            <p:txBody>
              <a:bodyPr/>
              <a:lstStyle/>
              <a:p>
                <a:endParaRPr lang="en-US" sz="900"/>
              </a:p>
            </p:txBody>
          </p:sp>
          <p:sp>
            <p:nvSpPr>
              <p:cNvPr id="33" name="Freeform: Shape 32">
                <a:extLst>
                  <a:ext uri="{FF2B5EF4-FFF2-40B4-BE49-F238E27FC236}">
                    <a16:creationId xmlns:a16="http://schemas.microsoft.com/office/drawing/2014/main" id="{C7645B23-E0A1-41B8-A88E-63580BE4A3B8}"/>
                  </a:ext>
                </a:extLst>
              </p:cNvPr>
              <p:cNvSpPr/>
              <p:nvPr/>
            </p:nvSpPr>
            <p:spPr>
              <a:xfrm rot="21600000">
                <a:off x="2884612" y="4839088"/>
                <a:ext cx="7541100" cy="1372650"/>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11049243"/>
                  <a:satOff val="-12718"/>
                  <a:lumOff val="12157"/>
                  <a:alphaOff val="0"/>
                </a:schemeClr>
              </a:fillRef>
              <a:effectRef idx="0">
                <a:schemeClr val="accent4">
                  <a:hueOff val="-11049243"/>
                  <a:satOff val="-12718"/>
                  <a:lumOff val="12157"/>
                  <a:alphaOff val="0"/>
                </a:schemeClr>
              </a:effectRef>
              <a:fontRef idx="minor">
                <a:schemeClr val="lt1"/>
              </a:fontRef>
            </p:style>
            <p:txBody>
              <a:bodyPr spcFirstLastPara="0" vert="horz" wrap="square" lIns="948462" tIns="83821" rIns="156464" bIns="83820" numCol="1" spcCol="1270" anchor="t" anchorCtr="0">
                <a:noAutofit/>
              </a:bodyPr>
              <a:lstStyle/>
              <a:p>
                <a:pPr defTabSz="977949">
                  <a:lnSpc>
                    <a:spcPct val="90000"/>
                  </a:lnSpc>
                  <a:spcBef>
                    <a:spcPct val="0"/>
                  </a:spcBef>
                  <a:spcAft>
                    <a:spcPct val="35000"/>
                  </a:spcAft>
                </a:pPr>
                <a:r>
                  <a:rPr lang="en-US" sz="2200">
                    <a:solidFill>
                      <a:srgbClr val="1E254F"/>
                    </a:solidFill>
                  </a:rPr>
                  <a:t>Postsecondary Status (PSTS)</a:t>
                </a:r>
              </a:p>
              <a:p>
                <a:pPr marL="171459" lvl="1" indent="-171459" defTabSz="755688">
                  <a:lnSpc>
                    <a:spcPct val="90000"/>
                  </a:lnSpc>
                  <a:spcBef>
                    <a:spcPct val="0"/>
                  </a:spcBef>
                  <a:spcAft>
                    <a:spcPct val="15000"/>
                  </a:spcAft>
                  <a:buChar char="•"/>
                </a:pPr>
                <a:r>
                  <a:rPr lang="en-US" sz="1700">
                    <a:solidFill>
                      <a:srgbClr val="1E254F"/>
                    </a:solidFill>
                  </a:rPr>
                  <a:t>Post-school outcomes for IDEA; outcomes of SWD who exited secondary education in 2022-23 </a:t>
                </a:r>
                <a:endParaRPr lang="en-US" sz="1700">
                  <a:solidFill>
                    <a:srgbClr val="1E254F"/>
                  </a:solidFill>
                  <a:cs typeface="Calibri"/>
                </a:endParaRPr>
              </a:p>
            </p:txBody>
          </p:sp>
          <p:sp>
            <p:nvSpPr>
              <p:cNvPr id="34" name="Oval 33">
                <a:extLst>
                  <a:ext uri="{FF2B5EF4-FFF2-40B4-BE49-F238E27FC236}">
                    <a16:creationId xmlns:a16="http://schemas.microsoft.com/office/drawing/2014/main" id="{5071F753-ED6F-48C8-874F-3B40E946A4FE}"/>
                  </a:ext>
                </a:extLst>
              </p:cNvPr>
              <p:cNvSpPr/>
              <p:nvPr/>
            </p:nvSpPr>
            <p:spPr>
              <a:xfrm>
                <a:off x="2198287" y="4839089"/>
                <a:ext cx="1372649" cy="1372649"/>
              </a:xfrm>
              <a:prstGeom prst="ellipse">
                <a:avLst/>
              </a:prstGeom>
              <a:solidFill>
                <a:srgbClr val="FF9C8B"/>
              </a:solidFill>
            </p:spPr>
            <p:style>
              <a:lnRef idx="2">
                <a:schemeClr val="lt1">
                  <a:hueOff val="0"/>
                  <a:satOff val="0"/>
                  <a:lumOff val="0"/>
                  <a:alphaOff val="0"/>
                </a:schemeClr>
              </a:lnRef>
              <a:fillRef idx="1">
                <a:scrgbClr r="0" g="0" b="0"/>
              </a:fillRef>
              <a:effectRef idx="0">
                <a:schemeClr val="accent4">
                  <a:tint val="50000"/>
                  <a:hueOff val="-11226441"/>
                  <a:satOff val="16980"/>
                  <a:lumOff val="3090"/>
                  <a:alphaOff val="0"/>
                </a:schemeClr>
              </a:effectRef>
              <a:fontRef idx="minor">
                <a:schemeClr val="lt1">
                  <a:hueOff val="0"/>
                  <a:satOff val="0"/>
                  <a:lumOff val="0"/>
                  <a:alphaOff val="0"/>
                </a:schemeClr>
              </a:fontRef>
            </p:style>
            <p:txBody>
              <a:bodyPr/>
              <a:lstStyle/>
              <a:p>
                <a:endParaRPr lang="en-US" sz="900"/>
              </a:p>
            </p:txBody>
          </p:sp>
        </p:grpSp>
        <p:pic>
          <p:nvPicPr>
            <p:cNvPr id="23" name="Graphic 22" descr="Boardroom">
              <a:extLst>
                <a:ext uri="{FF2B5EF4-FFF2-40B4-BE49-F238E27FC236}">
                  <a16:creationId xmlns:a16="http://schemas.microsoft.com/office/drawing/2014/main" id="{A231468F-4CB3-4608-83E0-9CC3314935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2885" y="1389857"/>
              <a:ext cx="1226542" cy="1226542"/>
            </a:xfrm>
            <a:prstGeom prst="rect">
              <a:avLst/>
            </a:prstGeom>
          </p:spPr>
        </p:pic>
        <p:pic>
          <p:nvPicPr>
            <p:cNvPr id="24" name="Graphic 23" descr="Classroom">
              <a:extLst>
                <a:ext uri="{FF2B5EF4-FFF2-40B4-BE49-F238E27FC236}">
                  <a16:creationId xmlns:a16="http://schemas.microsoft.com/office/drawing/2014/main" id="{C64877EF-C1DA-463C-8BC9-DF5FEABB0C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70920" y="3208423"/>
              <a:ext cx="1070471" cy="1070471"/>
            </a:xfrm>
            <a:prstGeom prst="rect">
              <a:avLst/>
            </a:prstGeom>
          </p:spPr>
        </p:pic>
        <p:grpSp>
          <p:nvGrpSpPr>
            <p:cNvPr id="25" name="Group 24">
              <a:extLst>
                <a:ext uri="{FF2B5EF4-FFF2-40B4-BE49-F238E27FC236}">
                  <a16:creationId xmlns:a16="http://schemas.microsoft.com/office/drawing/2014/main" id="{93DAA04C-0B1A-46AE-A85C-BF733728DADF}"/>
                </a:ext>
              </a:extLst>
            </p:cNvPr>
            <p:cNvGrpSpPr/>
            <p:nvPr/>
          </p:nvGrpSpPr>
          <p:grpSpPr>
            <a:xfrm>
              <a:off x="2255992" y="4870918"/>
              <a:ext cx="1263435" cy="1047107"/>
              <a:chOff x="9282244" y="111363"/>
              <a:chExt cx="1263435" cy="1047107"/>
            </a:xfrm>
          </p:grpSpPr>
          <p:pic>
            <p:nvPicPr>
              <p:cNvPr id="26" name="Graphic 25" descr="Welder">
                <a:extLst>
                  <a:ext uri="{FF2B5EF4-FFF2-40B4-BE49-F238E27FC236}">
                    <a16:creationId xmlns:a16="http://schemas.microsoft.com/office/drawing/2014/main" id="{73F1BF73-0AF4-4277-883E-0B4B3C62C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94120" y="506911"/>
                <a:ext cx="651559" cy="651559"/>
              </a:xfrm>
              <a:prstGeom prst="rect">
                <a:avLst/>
              </a:prstGeom>
            </p:spPr>
          </p:pic>
          <p:pic>
            <p:nvPicPr>
              <p:cNvPr id="27" name="Graphic 26" descr="Waiter">
                <a:extLst>
                  <a:ext uri="{FF2B5EF4-FFF2-40B4-BE49-F238E27FC236}">
                    <a16:creationId xmlns:a16="http://schemas.microsoft.com/office/drawing/2014/main" id="{94EF7903-EDA2-4AC9-BD9D-AA64CD892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5909" y="111363"/>
                <a:ext cx="690017" cy="690017"/>
              </a:xfrm>
              <a:prstGeom prst="rect">
                <a:avLst/>
              </a:prstGeom>
            </p:spPr>
          </p:pic>
          <p:pic>
            <p:nvPicPr>
              <p:cNvPr id="28" name="Graphic 27" descr="Programmer">
                <a:extLst>
                  <a:ext uri="{FF2B5EF4-FFF2-40B4-BE49-F238E27FC236}">
                    <a16:creationId xmlns:a16="http://schemas.microsoft.com/office/drawing/2014/main" id="{1B9E1832-02DA-4BE0-9D81-C5A7A46F63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82244" y="432000"/>
                <a:ext cx="688674" cy="688674"/>
              </a:xfrm>
              <a:prstGeom prst="rect">
                <a:avLst/>
              </a:prstGeom>
            </p:spPr>
          </p:pic>
        </p:grpSp>
      </p:grpSp>
      <p:sp>
        <p:nvSpPr>
          <p:cNvPr id="7" name="Footer Placeholder 6">
            <a:extLst>
              <a:ext uri="{FF2B5EF4-FFF2-40B4-BE49-F238E27FC236}">
                <a16:creationId xmlns:a16="http://schemas.microsoft.com/office/drawing/2014/main" id="{B65FC8E0-AA7C-0969-2548-D74E63EC59C7}"/>
              </a:ext>
            </a:extLst>
          </p:cNvPr>
          <p:cNvSpPr>
            <a:spLocks noGrp="1"/>
          </p:cNvSpPr>
          <p:nvPr>
            <p:ph type="ftr" sz="quarter" idx="10"/>
          </p:nvPr>
        </p:nvSpPr>
        <p:spPr/>
        <p:txBody>
          <a:bodyPr/>
          <a:lstStyle/>
          <a:p>
            <a:r>
              <a:rPr lang="en-US" noProof="0"/>
              <a:t>EOY 4 Reporting and Certification v1.2 May 9, 2024</a:t>
            </a:r>
          </a:p>
        </p:txBody>
      </p:sp>
      <p:sp>
        <p:nvSpPr>
          <p:cNvPr id="8" name="Slide Number Placeholder 7">
            <a:extLst>
              <a:ext uri="{FF2B5EF4-FFF2-40B4-BE49-F238E27FC236}">
                <a16:creationId xmlns:a16="http://schemas.microsoft.com/office/drawing/2014/main" id="{0186DF74-61B0-F717-DC21-214228175874}"/>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33004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2023– June 30, 2024</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v1.2 May 9,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43286427"/>
      </p:ext>
    </p:extLst>
  </p:cSld>
  <p:clrMapOvr>
    <a:masterClrMapping/>
  </p:clrMapOvr>
</p:sld>
</file>

<file path=ppt/theme/theme1.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1.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1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1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course provides an overview of EOY 4 and a review of the data submission reported for students with disabilities. Additionally, the certification process and reports review are covered in detail. It also covers certification errors, how to use the CALPADS documentation for troubleshooting error resolution, and common problems with EOY 4.</DocShortBody>
    <DocBody xmlns="186db01c-c4a5-44d8-a310-3ab2db9d5f5c">This course provides an overview of EOY 4 and a review of the data submission reported for students with disabilities. Additionally, the certification process and reports review are covered in detail. It also covers certification errors, how to use the CALPADS documentation for troubleshooting error resolution, and common problems with EOY 4.</DocBody>
    <DocTitle xmlns="186db01c-c4a5-44d8-a310-3ab2db9d5f5c">End of Year - 4 Reporting &amp; Certification PowerPoint Presentation with Notes v1.2</DocTitle>
    <ReportPeriod xmlns="186db01c-c4a5-44d8-a310-3ab2db9d5f5c">EOY</ReportPeriod>
    <_dlc_DocId xmlns="88c68383-87e6-47d9-bddd-bf3f846e2f30">V2FRC72ACC37-661584439-322</_dlc_DocId>
    <_dlc_DocIdUrl xmlns="88c68383-87e6-47d9-bddd-bf3f846e2f30">
      <Url>https://fcmat2.sharepoint.com/sites/intranet/_layouts/15/DocIdRedir.aspx?ID=V2FRC72ACC37-661584439-322</Url>
      <Description>V2FRC72ACC37-661584439-322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C0BFDF-D948-4F4A-854E-477525F57792}">
  <ds:schemaRefs>
    <ds:schemaRef ds:uri="43b4253e-c274-4962-85a2-d8f7662acfe4"/>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b92034fb-4666-4cb2-aacd-159b1af3bd6a"/>
    <ds:schemaRef ds:uri="http://www.w3.org/XML/1998/namespace"/>
    <ds:schemaRef ds:uri="http://purl.org/dc/term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17857BF4-1782-4A68-9921-8830EA18EF79}"/>
</file>

<file path=customXml/itemProps4.xml><?xml version="1.0" encoding="utf-8"?>
<ds:datastoreItem xmlns:ds="http://schemas.openxmlformats.org/officeDocument/2006/customXml" ds:itemID="{6CC906B1-A89C-4A75-B28C-BBDCD5BC3432}"/>
</file>

<file path=docProps/app.xml><?xml version="1.0" encoding="utf-8"?>
<Properties xmlns="http://schemas.openxmlformats.org/officeDocument/2006/extended-properties" xmlns:vt="http://schemas.openxmlformats.org/officeDocument/2006/docPropsVTypes">
  <TotalTime>0</TotalTime>
  <Words>10563</Words>
  <Application>Microsoft Office PowerPoint</Application>
  <PresentationFormat>Widescreen</PresentationFormat>
  <Paragraphs>1226</Paragraphs>
  <Slides>70</Slides>
  <Notes>65</Notes>
  <HiddenSlides>1</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70</vt:i4>
      </vt:variant>
    </vt:vector>
  </HeadingPairs>
  <TitlesOfParts>
    <vt:vector size="93" baseType="lpstr">
      <vt:lpstr>Aptos</vt:lpstr>
      <vt:lpstr>Arial</vt:lpstr>
      <vt:lpstr>Arial Black</vt:lpstr>
      <vt:lpstr>Calibri</vt:lpstr>
      <vt:lpstr>Courier New</vt:lpstr>
      <vt:lpstr>Helvetica Neue</vt:lpstr>
      <vt:lpstr>Lato</vt:lpstr>
      <vt:lpstr>Nunito Sans</vt:lpstr>
      <vt:lpstr>Poppins</vt:lpstr>
      <vt:lpstr>Tahoma</vt:lpstr>
      <vt:lpstr>Times New Roman</vt:lpstr>
      <vt:lpstr>Trade Gothic Inline</vt:lpstr>
      <vt:lpstr>8_Office Theme</vt:lpstr>
      <vt:lpstr>13_Office Theme</vt:lpstr>
      <vt:lpstr>Office Theme</vt:lpstr>
      <vt:lpstr>2_Office Theme</vt:lpstr>
      <vt:lpstr>3_Office Theme</vt:lpstr>
      <vt:lpstr>5_Office Theme</vt:lpstr>
      <vt:lpstr>11_Office Theme</vt:lpstr>
      <vt:lpstr>12_Office Theme</vt:lpstr>
      <vt:lpstr>14_Office Theme</vt:lpstr>
      <vt:lpstr>1_Office Theme</vt:lpstr>
      <vt:lpstr>4_Office Theme</vt:lpstr>
      <vt:lpstr>  EOY 4 Reporting &amp; Certification   Special Education</vt:lpstr>
      <vt:lpstr>CALPADS Training Road Map</vt:lpstr>
      <vt:lpstr>Target Audience</vt:lpstr>
      <vt:lpstr>Objective</vt:lpstr>
      <vt:lpstr>Agenda</vt:lpstr>
      <vt:lpstr>Overview</vt:lpstr>
      <vt:lpstr>Why EOY 4?</vt:lpstr>
      <vt:lpstr>How is the data used?</vt:lpstr>
      <vt:lpstr>Key Dates</vt:lpstr>
      <vt:lpstr>Data Collection Window for 2023-24</vt:lpstr>
      <vt:lpstr>EOY 4 ROLES </vt:lpstr>
      <vt:lpstr>KEY Stakeholders</vt:lpstr>
      <vt:lpstr>EOY 4 Survival Kit</vt:lpstr>
      <vt:lpstr>EOY 4 Submission</vt:lpstr>
      <vt:lpstr>Record Relationships</vt:lpstr>
      <vt:lpstr>SWD Profile Data</vt:lpstr>
      <vt:lpstr>MEET Record Key Fields</vt:lpstr>
      <vt:lpstr>SWDS Record Key Fields</vt:lpstr>
      <vt:lpstr>PLAN Record Key Fields</vt:lpstr>
      <vt:lpstr>SERV Record Key Fields</vt:lpstr>
      <vt:lpstr>SIS Data Coordinator Responsibilities</vt:lpstr>
      <vt:lpstr>Which LEA is responsible for reporting data for students with disabilities in CALPADS?</vt:lpstr>
      <vt:lpstr>Student Enrollment</vt:lpstr>
      <vt:lpstr>Best Practices for Obtaining Data Needed for SSID Creation</vt:lpstr>
      <vt:lpstr>Completing the Demographic Profile </vt:lpstr>
      <vt:lpstr>What are the minimum Data REQUIRED to create an SSID in CALPADS?</vt:lpstr>
      <vt:lpstr>How should enrollments be created for NEW students with disabilities?</vt:lpstr>
      <vt:lpstr>Maintaining Enrollments for Newly Evaluated Students</vt:lpstr>
      <vt:lpstr>Exiting Enrollments for SWDs</vt:lpstr>
      <vt:lpstr>Adult-age SWD in a transition program?</vt:lpstr>
      <vt:lpstr>Postsecondary Status</vt:lpstr>
      <vt:lpstr>Postsecondary Status</vt:lpstr>
      <vt:lpstr>Which students require Postsecondary status in EOY 4?</vt:lpstr>
      <vt:lpstr>Identifying Student Survey List</vt:lpstr>
      <vt:lpstr>Postsecondary Status</vt:lpstr>
      <vt:lpstr>How to Submit EOY 4 PSTS Records</vt:lpstr>
      <vt:lpstr> Certification Process</vt:lpstr>
      <vt:lpstr>Certification Workflow</vt:lpstr>
      <vt:lpstr>Certification Details</vt:lpstr>
      <vt:lpstr>LEA Approval</vt:lpstr>
      <vt:lpstr>Certification Status</vt:lpstr>
      <vt:lpstr>Certification Details </vt:lpstr>
      <vt:lpstr>Certification Errors</vt:lpstr>
      <vt:lpstr>Certification Errors (CVR)</vt:lpstr>
      <vt:lpstr>Certification Errors (CVR)</vt:lpstr>
      <vt:lpstr>SENR0606E4</vt:lpstr>
      <vt:lpstr>SENR0439E4 </vt:lpstr>
      <vt:lpstr>PLAN0620E4  Missing Eligible and Participating Status Record for a Plan record     </vt:lpstr>
      <vt:lpstr>Review Reports </vt:lpstr>
      <vt:lpstr>SELPA Approval</vt:lpstr>
      <vt:lpstr>Certification Details UI for SELPA</vt:lpstr>
      <vt:lpstr>Approval - SELPA</vt:lpstr>
      <vt:lpstr>Certification Reports </vt:lpstr>
      <vt:lpstr>Certification Reports</vt:lpstr>
      <vt:lpstr>Report 16.12 – Students with Disabilities – Education Plan by Primary Disability Count (EOY 4) </vt:lpstr>
      <vt:lpstr>Report 16.14 Students with Disabilities Plan Student List (EOY 4) </vt:lpstr>
      <vt:lpstr>16.22 - Students with Disabilities Non-Participation Status Count (EOY 4) </vt:lpstr>
      <vt:lpstr>Report 16.23 Students with Disabilities – Non-Participating Status Student List (EOY 4)</vt:lpstr>
      <vt:lpstr>Report 17.3 - Postsecondary Survey Outcome for SWDs - Count</vt:lpstr>
      <vt:lpstr>Report 17.4 Postsecondary Status-Student List</vt:lpstr>
      <vt:lpstr>Wrap Up</vt:lpstr>
      <vt:lpstr>Submission Summary</vt:lpstr>
      <vt:lpstr>PowerPoint Presentation</vt:lpstr>
      <vt:lpstr>In-Person Spring Roadshows</vt:lpstr>
      <vt:lpstr>PowerPoint Presentation</vt:lpstr>
      <vt:lpstr>Resources</vt:lpstr>
      <vt:lpstr>SPED Specific 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- 4 Reporting &amp; Certification PowerPoint Presentation with Notes v1.2</dc:title>
  <dc:creator/>
  <cp:lastModifiedBy/>
  <cp:revision>11</cp:revision>
  <dcterms:created xsi:type="dcterms:W3CDTF">2020-05-13T22:49:15Z</dcterms:created>
  <dcterms:modified xsi:type="dcterms:W3CDTF">2024-05-09T00:29:27Z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bf52ff55-ea1e-47be-9a47-463bcf255a10</vt:lpwstr>
  </property>
  <property fmtid="{D5CDD505-2E9C-101B-9397-08002B2CF9AE}" pid="4" name="MediaServiceImageTags">
    <vt:lpwstr/>
  </property>
</Properties>
</file>