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0.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 id="2147483693" r:id="rId6"/>
    <p:sldMasterId id="2147483752" r:id="rId7"/>
    <p:sldMasterId id="2147483794" r:id="rId8"/>
    <p:sldMasterId id="2147483826" r:id="rId9"/>
    <p:sldMasterId id="2147483858" r:id="rId10"/>
    <p:sldMasterId id="2147483936" r:id="rId11"/>
    <p:sldMasterId id="2147483966" r:id="rId12"/>
    <p:sldMasterId id="2147484014" r:id="rId13"/>
    <p:sldMasterId id="2147484084" r:id="rId14"/>
    <p:sldMasterId id="2147484116" r:id="rId15"/>
    <p:sldMasterId id="2147484153" r:id="rId16"/>
  </p:sldMasterIdLst>
  <p:notesMasterIdLst>
    <p:notesMasterId r:id="rId84"/>
  </p:notesMasterIdLst>
  <p:sldIdLst>
    <p:sldId id="1870" r:id="rId17"/>
    <p:sldId id="4446" r:id="rId18"/>
    <p:sldId id="2367" r:id="rId19"/>
    <p:sldId id="2463" r:id="rId20"/>
    <p:sldId id="262" r:id="rId21"/>
    <p:sldId id="853" r:id="rId22"/>
    <p:sldId id="2951" r:id="rId23"/>
    <p:sldId id="2366" r:id="rId24"/>
    <p:sldId id="2364" r:id="rId25"/>
    <p:sldId id="4444" r:id="rId26"/>
    <p:sldId id="4443" r:id="rId27"/>
    <p:sldId id="2249" r:id="rId28"/>
    <p:sldId id="2499" r:id="rId29"/>
    <p:sldId id="4447" r:id="rId30"/>
    <p:sldId id="2444" r:id="rId31"/>
    <p:sldId id="2445" r:id="rId32"/>
    <p:sldId id="2365" r:id="rId33"/>
    <p:sldId id="2505" r:id="rId34"/>
    <p:sldId id="2446" r:id="rId35"/>
    <p:sldId id="2501" r:id="rId36"/>
    <p:sldId id="316" r:id="rId37"/>
    <p:sldId id="1878" r:id="rId38"/>
    <p:sldId id="1877" r:id="rId39"/>
    <p:sldId id="322" r:id="rId40"/>
    <p:sldId id="2500" r:id="rId41"/>
    <p:sldId id="1873" r:id="rId42"/>
    <p:sldId id="2447" r:id="rId43"/>
    <p:sldId id="2369" r:id="rId44"/>
    <p:sldId id="2370" r:id="rId45"/>
    <p:sldId id="2371" r:id="rId46"/>
    <p:sldId id="1881" r:id="rId47"/>
    <p:sldId id="327" r:id="rId48"/>
    <p:sldId id="2372" r:id="rId49"/>
    <p:sldId id="2450" r:id="rId50"/>
    <p:sldId id="2384" r:id="rId51"/>
    <p:sldId id="263" r:id="rId52"/>
    <p:sldId id="2498" r:id="rId53"/>
    <p:sldId id="2451" r:id="rId54"/>
    <p:sldId id="2383" r:id="rId55"/>
    <p:sldId id="2454" r:id="rId56"/>
    <p:sldId id="4448" r:id="rId57"/>
    <p:sldId id="4449" r:id="rId58"/>
    <p:sldId id="324" r:id="rId59"/>
    <p:sldId id="2382" r:id="rId60"/>
    <p:sldId id="2298" r:id="rId61"/>
    <p:sldId id="307" r:id="rId62"/>
    <p:sldId id="2361" r:id="rId63"/>
    <p:sldId id="2437" r:id="rId64"/>
    <p:sldId id="309" r:id="rId65"/>
    <p:sldId id="2363" r:id="rId66"/>
    <p:sldId id="2443" r:id="rId67"/>
    <p:sldId id="2355" r:id="rId68"/>
    <p:sldId id="310" r:id="rId69"/>
    <p:sldId id="311" r:id="rId70"/>
    <p:sldId id="2456" r:id="rId71"/>
    <p:sldId id="2502" r:id="rId72"/>
    <p:sldId id="2457" r:id="rId73"/>
    <p:sldId id="2458" r:id="rId74"/>
    <p:sldId id="1882" r:id="rId75"/>
    <p:sldId id="2442" r:id="rId76"/>
    <p:sldId id="2497" r:id="rId77"/>
    <p:sldId id="4445" r:id="rId78"/>
    <p:sldId id="2237" r:id="rId79"/>
    <p:sldId id="1307" r:id="rId80"/>
    <p:sldId id="2353" r:id="rId81"/>
    <p:sldId id="279" r:id="rId82"/>
    <p:sldId id="27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873AD1-3CEC-4BDD-B2D1-DB0A45E363CC}">
          <p14:sldIdLst>
            <p14:sldId id="1870"/>
            <p14:sldId id="4446"/>
            <p14:sldId id="2367"/>
            <p14:sldId id="2463"/>
            <p14:sldId id="262"/>
            <p14:sldId id="853"/>
            <p14:sldId id="2951"/>
            <p14:sldId id="2366"/>
            <p14:sldId id="2364"/>
            <p14:sldId id="4444"/>
            <p14:sldId id="4443"/>
            <p14:sldId id="2249"/>
            <p14:sldId id="2499"/>
            <p14:sldId id="4447"/>
            <p14:sldId id="2444"/>
            <p14:sldId id="2445"/>
            <p14:sldId id="2365"/>
            <p14:sldId id="2505"/>
            <p14:sldId id="2446"/>
            <p14:sldId id="2501"/>
            <p14:sldId id="316"/>
            <p14:sldId id="1878"/>
            <p14:sldId id="1877"/>
            <p14:sldId id="322"/>
            <p14:sldId id="2500"/>
            <p14:sldId id="1873"/>
            <p14:sldId id="2447"/>
            <p14:sldId id="2369"/>
            <p14:sldId id="2370"/>
            <p14:sldId id="2371"/>
            <p14:sldId id="1881"/>
            <p14:sldId id="327"/>
            <p14:sldId id="2372"/>
            <p14:sldId id="2450"/>
            <p14:sldId id="2384"/>
            <p14:sldId id="263"/>
            <p14:sldId id="2498"/>
            <p14:sldId id="2451"/>
            <p14:sldId id="2383"/>
            <p14:sldId id="2454"/>
            <p14:sldId id="4448"/>
            <p14:sldId id="4449"/>
            <p14:sldId id="324"/>
            <p14:sldId id="2382"/>
            <p14:sldId id="2298"/>
            <p14:sldId id="307"/>
            <p14:sldId id="2361"/>
            <p14:sldId id="2437"/>
            <p14:sldId id="309"/>
            <p14:sldId id="2363"/>
            <p14:sldId id="2443"/>
            <p14:sldId id="2355"/>
            <p14:sldId id="310"/>
            <p14:sldId id="311"/>
            <p14:sldId id="2456"/>
            <p14:sldId id="2502"/>
            <p14:sldId id="2457"/>
            <p14:sldId id="2458"/>
            <p14:sldId id="1882"/>
            <p14:sldId id="2442"/>
            <p14:sldId id="2497"/>
            <p14:sldId id="4445"/>
            <p14:sldId id="2237"/>
            <p14:sldId id="1307"/>
            <p14:sldId id="2353"/>
            <p14:sldId id="279"/>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35D"/>
    <a:srgbClr val="DFF5F4"/>
    <a:srgbClr val="40C1BD"/>
    <a:srgbClr val="F8F4F9"/>
    <a:srgbClr val="FCFCFC"/>
    <a:srgbClr val="FFB7B7"/>
    <a:srgbClr val="174A9F"/>
    <a:srgbClr val="FFDBD5"/>
    <a:srgbClr val="FFCDCD"/>
    <a:srgbClr val="F7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48" autoAdjust="0"/>
    <p:restoredTop sz="81712" autoAdjust="0"/>
  </p:normalViewPr>
  <p:slideViewPr>
    <p:cSldViewPr snapToGrid="0">
      <p:cViewPr varScale="1">
        <p:scale>
          <a:sx n="143" d="100"/>
          <a:sy n="143" d="100"/>
        </p:scale>
        <p:origin x="688" y="2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Master" Target="slideMasters/slideMaster12.xml"/><Relationship Id="rId11" Type="http://schemas.openxmlformats.org/officeDocument/2006/relationships/slideMaster" Target="slideMasters/slideMaster7.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1.xml"/><Relationship Id="rId90" Type="http://schemas.microsoft.com/office/2016/11/relationships/changesInfo" Target="changesInfos/changesInfo1.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4.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6.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3.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ymon Ahmed" userId="2d62857d-45dd-4d93-b7c2-e9be417fc268" providerId="ADAL" clId="{FC4894D4-15DF-7C43-A864-68D09A1BECB1}"/>
    <pc:docChg chg="modSld">
      <pc:chgData name="Slymon Ahmed" userId="2d62857d-45dd-4d93-b7c2-e9be417fc268" providerId="ADAL" clId="{FC4894D4-15DF-7C43-A864-68D09A1BECB1}" dt="2023-05-08T18:28:48.418" v="4" actId="1076"/>
      <pc:docMkLst>
        <pc:docMk/>
      </pc:docMkLst>
      <pc:sldChg chg="addSp modSp">
        <pc:chgData name="Slymon Ahmed" userId="2d62857d-45dd-4d93-b7c2-e9be417fc268" providerId="ADAL" clId="{FC4894D4-15DF-7C43-A864-68D09A1BECB1}" dt="2023-05-08T18:28:48.418" v="4" actId="1076"/>
        <pc:sldMkLst>
          <pc:docMk/>
          <pc:sldMk cId="3463782922" sldId="2497"/>
        </pc:sldMkLst>
        <pc:spChg chg="add mod">
          <ac:chgData name="Slymon Ahmed" userId="2d62857d-45dd-4d93-b7c2-e9be417fc268" providerId="ADAL" clId="{FC4894D4-15DF-7C43-A864-68D09A1BECB1}" dt="2023-05-08T18:28:48.418" v="4" actId="1076"/>
          <ac:spMkLst>
            <pc:docMk/>
            <pc:sldMk cId="3463782922" sldId="2497"/>
            <ac:spMk id="8" creationId="{D0F6AE7A-5E9C-C644-BE5E-0D01554DB447}"/>
          </ac:spMkLst>
        </pc:sp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Orientation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0" dirty="0">
              <a:solidFill>
                <a:schemeClr val="tx1"/>
              </a:solidFill>
            </a:rPr>
            <a:t>Data Coordinator Orientation</a:t>
          </a:r>
          <a:endParaRPr lang="en-US"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dgm:spPr>
        <a:noFill/>
        <a:ln>
          <a:solidFill>
            <a:schemeClr val="accent1"/>
          </a:solidFill>
        </a:ln>
      </dgm:spPr>
      <dgm:t>
        <a:bodyPr/>
        <a:lstStyle/>
        <a:p>
          <a:r>
            <a:rPr lang="en-US" b="0"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a:solidFill>
          <a:schemeClr val="bg1"/>
        </a:solidFill>
      </dgm:spPr>
      <dgm:t>
        <a:bodyPr/>
        <a:lstStyle/>
        <a:p>
          <a:r>
            <a:rPr lang="en-US" dirty="0"/>
            <a:t>EOY 1-4 Data Population*</a:t>
          </a:r>
        </a:p>
        <a:p>
          <a:r>
            <a:rPr lang="en-US" dirty="0"/>
            <a:t>*Self-paced video</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noFill/>
        <a:ln w="12700">
          <a:solidFill>
            <a:schemeClr val="accent1"/>
          </a:solidFill>
        </a:ln>
      </dgm:spPr>
      <dgm:t>
        <a:bodyPr anchor="ct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noFill/>
        <a:ln w="12700">
          <a:solidFill>
            <a:schemeClr val="accent1"/>
          </a:solidFill>
        </a:ln>
      </dgm:spPr>
      <dgm:t>
        <a:bodyPr anchor="ct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noFill/>
        <a:ln w="12700">
          <a:solidFill>
            <a:schemeClr val="accent1"/>
          </a:solidFill>
        </a:ln>
      </dgm:spPr>
      <dgm:t>
        <a:bodyPr anchor="ctr"/>
        <a:lstStyle/>
        <a:p>
          <a:pPr algn="ctr"/>
          <a:r>
            <a:rPr lang="en-US" sz="1300" b="0" dirty="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a:noFill/>
      </dgm:spPr>
      <dgm:t>
        <a:bodyPr anchor="ct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a:noFill/>
      </dgm:spPr>
      <dgm:t>
        <a:bodyPr anchor="ct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a:noFill/>
      </dgm:spPr>
      <dgm:t>
        <a:bodyPr anchor="ctr"/>
        <a:lstStyle/>
        <a:p>
          <a:pPr algn="ctr"/>
          <a:r>
            <a:rPr lang="en-US" sz="1300" dirty="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a:solidFill>
          <a:srgbClr val="FFBAAF">
            <a:alpha val="90000"/>
          </a:srgbClr>
        </a:solidFill>
      </dgm:spPr>
      <dgm:t>
        <a:bodyPr anchor="t"/>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a:solidFill>
          <a:srgbClr val="FFBAAF">
            <a:alpha val="90000"/>
          </a:srgbClr>
        </a:solidFill>
      </dgm:spPr>
      <dgm:t>
        <a:bodyPr anchor="t"/>
        <a:lstStyle/>
        <a:p>
          <a:pPr algn="ctr"/>
          <a:r>
            <a:rPr lang="en-US" sz="1300" dirty="0"/>
            <a:t>EOY 1, 2*, 3, 4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3B621353-1269-4D78-A543-5F30284F42AC}">
      <dgm:prSet phldrT="[Text]" custT="1"/>
      <dgm:spPr>
        <a:solidFill>
          <a:srgbClr val="FFBAAF">
            <a:alpha val="90000"/>
          </a:srgbClr>
        </a:solidFill>
      </dgm:spPr>
      <dgm:t>
        <a:bodyPr anchor="t"/>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B9066618-8CD9-48F3-B8EA-21156C5970AA}">
      <dgm:prSet phldrT="[Text]" phldr="0"/>
      <dgm:spPr>
        <a:noFill/>
      </dgm:spPr>
      <dgm:t>
        <a:bodyPr/>
        <a:lstStyle/>
        <a:p>
          <a:r>
            <a:rPr lang="en-US" b="0" dirty="0">
              <a:solidFill>
                <a:schemeClr val="tx1"/>
              </a:solidFill>
              <a:latin typeface="+mn-lt"/>
            </a:rPr>
            <a:t>LEA Admin </a:t>
          </a:r>
          <a:r>
            <a:rPr lang="en-US" b="0" dirty="0">
              <a:solidFill>
                <a:schemeClr val="tx1"/>
              </a:solidFill>
            </a:rPr>
            <a:t>Data Privacy</a:t>
          </a: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133BD7A7-612A-44D0-9EE4-74245F19E360}">
      <dgm:prSet phldrT="[Text]" phldr="0"/>
      <dgm:spPr>
        <a:noFill/>
      </dgm:spPr>
      <dgm:t>
        <a:bodyPr/>
        <a:lstStyle/>
        <a:p>
          <a:r>
            <a:rPr lang="en-US">
              <a:solidFill>
                <a:prstClr val="black">
                  <a:hueOff val="0"/>
                  <a:satOff val="0"/>
                  <a:lumOff val="0"/>
                  <a:alphaOff val="0"/>
                </a:prstClr>
              </a:solidFill>
              <a:latin typeface="Tahoma"/>
              <a:ea typeface="+mn-ea"/>
              <a:cs typeface="+mn-cs"/>
            </a:rPr>
            <a:t>SELPA Data Privacy</a:t>
          </a:r>
          <a:endParaRPr lang="en-US" b="0" dirty="0">
            <a:solidFill>
              <a:schemeClr val="tx1"/>
            </a:solidFill>
          </a:endParaRPr>
        </a:p>
      </dgm:t>
    </dgm:pt>
    <dgm:pt modelId="{D9943833-B59B-4A1D-A1E4-081FEB44B394}" type="parTrans" cxnId="{7766514F-F528-49C3-9339-E435706A5533}">
      <dgm:prSet/>
      <dgm:spPr/>
      <dgm:t>
        <a:bodyPr/>
        <a:lstStyle/>
        <a:p>
          <a:endParaRPr lang="en-US"/>
        </a:p>
      </dgm:t>
    </dgm:pt>
    <dgm:pt modelId="{01577C3F-9ECB-44AC-8BAC-BAC0011F5CE6}" type="sibTrans" cxnId="{7766514F-F528-49C3-9339-E435706A5533}">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FDA6D0F5-81C6-426F-ADE7-85699CA23376}">
      <dgm:prSet phldrT="[Text]"/>
      <dgm:spPr/>
      <dgm:t>
        <a:bodyPr/>
        <a:lstStyle/>
        <a:p>
          <a:r>
            <a:rPr lang="en-US" dirty="0"/>
            <a:t>User Management</a:t>
          </a:r>
        </a:p>
      </dgm:t>
    </dgm:pt>
    <dgm:pt modelId="{E306B348-3BB9-44CF-81E0-1B7D6C643B6A}" type="parTrans" cxnId="{34F9B0CB-E2C0-4F46-9A19-D86D84F1C918}">
      <dgm:prSet/>
      <dgm:spPr/>
      <dgm:t>
        <a:bodyPr/>
        <a:lstStyle/>
        <a:p>
          <a:endParaRPr lang="en-US"/>
        </a:p>
      </dgm:t>
    </dgm:pt>
    <dgm:pt modelId="{6FA0DFCC-4BFF-48C3-B31E-1BF95F4AE668}" type="sibTrans" cxnId="{34F9B0CB-E2C0-4F46-9A19-D86D84F1C918}">
      <dgm:prSet/>
      <dgm:spPr/>
      <dgm:t>
        <a:bodyPr/>
        <a:lstStyle/>
        <a:p>
          <a:endParaRPr lang="en-US"/>
        </a:p>
      </dgm:t>
    </dgm:pt>
    <dgm:pt modelId="{59ED1E53-9AB0-441C-991F-06C69CB642FC}">
      <dgm:prSet phldrT="[Text]"/>
      <dgm:spPr/>
      <dgm:t>
        <a:bodyPr/>
        <a:lstStyle/>
        <a:p>
          <a:r>
            <a:rPr lang="en-US" dirty="0"/>
            <a:t>File Submission</a:t>
          </a:r>
        </a:p>
      </dgm:t>
    </dgm:pt>
    <dgm:pt modelId="{03332BE8-A67B-43E8-8894-9B470F617B80}" type="parTrans" cxnId="{65CEBB23-0E07-4E2E-978A-A28C8C403BA1}">
      <dgm:prSet/>
      <dgm:spPr/>
      <dgm:t>
        <a:bodyPr/>
        <a:lstStyle/>
        <a:p>
          <a:endParaRPr lang="en-US"/>
        </a:p>
      </dgm:t>
    </dgm:pt>
    <dgm:pt modelId="{B75BB4D3-4E54-4541-BCCE-A8F0609AA392}" type="sibTrans" cxnId="{65CEBB23-0E07-4E2E-978A-A28C8C403BA1}">
      <dgm:prSet/>
      <dgm:spPr/>
      <dgm:t>
        <a:bodyPr/>
        <a:lstStyle/>
        <a:p>
          <a:endParaRPr lang="en-US"/>
        </a:p>
      </dgm:t>
    </dgm:pt>
    <dgm:pt modelId="{11B44295-E6A4-4400-807C-65DC7C9152F5}">
      <dgm:prSet phldrT="[Text]"/>
      <dgm:spPr/>
      <dgm:t>
        <a:bodyPr/>
        <a:lstStyle/>
        <a:p>
          <a:r>
            <a:rPr lang="en-US" dirty="0"/>
            <a:t>Extracts</a:t>
          </a:r>
        </a:p>
      </dgm:t>
    </dgm:pt>
    <dgm:pt modelId="{B47B9317-F3A7-4D7B-83FF-7370026AAF4A}" type="parTrans" cxnId="{68F2776C-7DC6-4CE6-BB94-CC5FAC4C951C}">
      <dgm:prSet/>
      <dgm:spPr/>
      <dgm:t>
        <a:bodyPr/>
        <a:lstStyle/>
        <a:p>
          <a:endParaRPr lang="en-US"/>
        </a:p>
      </dgm:t>
    </dgm:pt>
    <dgm:pt modelId="{1CF7D8DF-3F6E-4AC4-BE7C-2884EF605A5E}" type="sibTrans" cxnId="{68F2776C-7DC6-4CE6-BB94-CC5FAC4C951C}">
      <dgm:prSet/>
      <dgm:spPr/>
      <dgm:t>
        <a:bodyPr/>
        <a:lstStyle/>
        <a:p>
          <a:endParaRPr lang="en-US"/>
        </a:p>
      </dgm:t>
    </dgm:pt>
    <dgm:pt modelId="{6BEB0E40-8E82-41F4-991F-CB193B3B741F}">
      <dgm:prSet phldrT="[Text]"/>
      <dgm:spPr/>
      <dgm:t>
        <a:bodyPr/>
        <a:lstStyle/>
        <a:p>
          <a:r>
            <a:rPr lang="en-US" dirty="0"/>
            <a:t>Reports</a:t>
          </a:r>
        </a:p>
      </dgm:t>
    </dgm:pt>
    <dgm:pt modelId="{B38F023C-A8C7-4ACE-8751-7AB633662650}" type="parTrans" cxnId="{D68D2ACB-8023-4A27-8E72-6587E711D8DB}">
      <dgm:prSet/>
      <dgm:spPr/>
      <dgm:t>
        <a:bodyPr/>
        <a:lstStyle/>
        <a:p>
          <a:endParaRPr lang="en-US"/>
        </a:p>
      </dgm:t>
    </dgm:pt>
    <dgm:pt modelId="{5692EC67-3267-4B6D-BACC-03215DA84CAA}" type="sibTrans" cxnId="{D68D2ACB-8023-4A27-8E72-6587E711D8DB}">
      <dgm:prSet/>
      <dgm:spPr/>
      <dgm:t>
        <a:bodyPr/>
        <a:lstStyle/>
        <a:p>
          <a:endParaRPr lang="en-US"/>
        </a:p>
      </dgm:t>
    </dgm:pt>
    <dgm:pt modelId="{FF195520-D0B4-4309-9176-5954D202112E}">
      <dgm:prSet phldrT="[Text]"/>
      <dgm:spPr/>
      <dgm:t>
        <a:bodyPr/>
        <a:lstStyle/>
        <a:p>
          <a:r>
            <a:rPr lang="en-US" dirty="0"/>
            <a:t>Certifications</a:t>
          </a:r>
        </a:p>
      </dgm:t>
    </dgm:pt>
    <dgm:pt modelId="{96FFB148-2E55-486C-8515-234EA35B9929}" type="parTrans" cxnId="{8F381A4D-8F54-45EA-8A5E-35A376C6001D}">
      <dgm:prSet/>
      <dgm:spPr/>
      <dgm:t>
        <a:bodyPr/>
        <a:lstStyle/>
        <a:p>
          <a:endParaRPr lang="en-US"/>
        </a:p>
      </dgm:t>
    </dgm:pt>
    <dgm:pt modelId="{DB354889-B109-4C7F-B179-3FA996174EEB}" type="sibTrans" cxnId="{8F381A4D-8F54-45EA-8A5E-35A376C6001D}">
      <dgm:prSet/>
      <dgm:spPr/>
      <dgm:t>
        <a:bodyPr/>
        <a:lstStyle/>
        <a:p>
          <a:endParaRPr lang="en-US"/>
        </a:p>
      </dgm:t>
    </dgm:pt>
    <dgm:pt modelId="{F31FA675-573F-469A-9C63-15D897C39968}">
      <dgm:prSet phldrT="[Text]"/>
      <dgm:spPr/>
      <dgm:t>
        <a:bodyPr/>
        <a:lstStyle/>
        <a:p>
          <a:r>
            <a:rPr lang="en-US" dirty="0"/>
            <a:t>Anomalies Management</a:t>
          </a:r>
        </a:p>
      </dgm:t>
    </dgm:pt>
    <dgm:pt modelId="{C0187394-91EC-4344-8CC5-DC55EF109B1E}" type="parTrans" cxnId="{0FC68FCC-FC47-450D-927D-B0BD85A0E0C8}">
      <dgm:prSet/>
      <dgm:spPr/>
      <dgm:t>
        <a:bodyPr/>
        <a:lstStyle/>
        <a:p>
          <a:endParaRPr lang="en-US"/>
        </a:p>
      </dgm:t>
    </dgm:pt>
    <dgm:pt modelId="{46825612-8F6C-4D5C-8BF8-89730FC9B6F8}" type="sibTrans" cxnId="{0FC68FCC-FC47-450D-927D-B0BD85A0E0C8}">
      <dgm:prSet/>
      <dgm:spPr/>
      <dgm:t>
        <a:bodyPr/>
        <a:lstStyle/>
        <a:p>
          <a:endParaRPr lang="en-US"/>
        </a:p>
      </dgm:t>
    </dgm:pt>
    <dgm:pt modelId="{4AED50ED-B46A-5949-9AC4-E461C0B8AEBD}">
      <dgm:prSet phldrT="[Text]"/>
      <dgm:spPr/>
      <dgm:t>
        <a:bodyPr/>
        <a:lstStyle/>
        <a:p>
          <a:r>
            <a:rPr lang="en-US" dirty="0"/>
            <a:t>Features &amp; Navigation</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8"/>
      <dgm:spPr/>
    </dgm:pt>
    <dgm:pt modelId="{4BB4FA0D-A3EE-4B3C-ABD2-31ECDD2EEEF7}" type="pres">
      <dgm:prSet presAssocID="{10582A1E-161D-4A1E-B435-2D664E6E7C81}" presName="childText" presStyleLbl="bgAcc1" presStyleIdx="0" presStyleCnt="18" custScaleX="16065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8"/>
      <dgm:spPr/>
    </dgm:pt>
    <dgm:pt modelId="{CF4A67DC-E8C6-40BD-889F-8D162005B4EC}" type="pres">
      <dgm:prSet presAssocID="{B9066618-8CD9-48F3-B8EA-21156C5970AA}" presName="childText" presStyleLbl="bgAcc1" presStyleIdx="1" presStyleCnt="18" custScaleX="162616">
        <dgm:presLayoutVars>
          <dgm:bulletEnabled val="1"/>
        </dgm:presLayoutVars>
      </dgm:prSet>
      <dgm:spPr/>
    </dgm:pt>
    <dgm:pt modelId="{A5D6B654-8290-439F-A62E-FAE6B33448F6}" type="pres">
      <dgm:prSet presAssocID="{D9943833-B59B-4A1D-A1E4-081FEB44B394}" presName="Name13" presStyleLbl="parChTrans1D2" presStyleIdx="2" presStyleCnt="18"/>
      <dgm:spPr/>
    </dgm:pt>
    <dgm:pt modelId="{9BA51BB8-723C-440F-A6CF-4E7D26DB98DC}" type="pres">
      <dgm:prSet presAssocID="{133BD7A7-612A-44D0-9EE4-74245F19E360}" presName="childText" presStyleLbl="bgAcc1" presStyleIdx="2" presStyleCnt="18" custScaleX="159233">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3" presStyleCnt="18"/>
      <dgm:spPr/>
    </dgm:pt>
    <dgm:pt modelId="{BBC00284-0FF7-6D49-8F23-04B81E99827C}" type="pres">
      <dgm:prSet presAssocID="{4AED50ED-B46A-5949-9AC4-E461C0B8AEBD}" presName="childText" presStyleLbl="bgAcc1" presStyleIdx="3" presStyleCnt="18" custScaleX="142235">
        <dgm:presLayoutVars>
          <dgm:bulletEnabled val="1"/>
        </dgm:presLayoutVars>
      </dgm:prSet>
      <dgm:spPr/>
    </dgm:pt>
    <dgm:pt modelId="{F255AB7E-78A0-436F-B7B0-712511170140}" type="pres">
      <dgm:prSet presAssocID="{E306B348-3BB9-44CF-81E0-1B7D6C643B6A}" presName="Name13" presStyleLbl="parChTrans1D2" presStyleIdx="4" presStyleCnt="18"/>
      <dgm:spPr/>
    </dgm:pt>
    <dgm:pt modelId="{DB467BD8-43EC-4E09-B997-100BF64E0513}" type="pres">
      <dgm:prSet presAssocID="{FDA6D0F5-81C6-426F-ADE7-85699CA23376}" presName="childText" presStyleLbl="bgAcc1" presStyleIdx="4" presStyleCnt="18" custScaleX="147125">
        <dgm:presLayoutVars>
          <dgm:bulletEnabled val="1"/>
        </dgm:presLayoutVars>
      </dgm:prSet>
      <dgm:spPr/>
    </dgm:pt>
    <dgm:pt modelId="{E45BB41D-6EAC-4A94-94D1-556C5054D5D8}" type="pres">
      <dgm:prSet presAssocID="{03332BE8-A67B-43E8-8894-9B470F617B80}" presName="Name13" presStyleLbl="parChTrans1D2" presStyleIdx="5" presStyleCnt="18"/>
      <dgm:spPr/>
    </dgm:pt>
    <dgm:pt modelId="{D0CAEDEF-0AA1-4431-B6E2-AB9287572AA4}" type="pres">
      <dgm:prSet presAssocID="{59ED1E53-9AB0-441C-991F-06C69CB642FC}" presName="childText" presStyleLbl="bgAcc1" presStyleIdx="5" presStyleCnt="18" custScaleX="145524">
        <dgm:presLayoutVars>
          <dgm:bulletEnabled val="1"/>
        </dgm:presLayoutVars>
      </dgm:prSet>
      <dgm:spPr/>
    </dgm:pt>
    <dgm:pt modelId="{D57B157C-EE6A-4694-978C-F50572B9C443}" type="pres">
      <dgm:prSet presAssocID="{B47B9317-F3A7-4D7B-83FF-7370026AAF4A}" presName="Name13" presStyleLbl="parChTrans1D2" presStyleIdx="6" presStyleCnt="18"/>
      <dgm:spPr/>
    </dgm:pt>
    <dgm:pt modelId="{0112F931-C1AE-447B-BFF5-56CAD748E35B}" type="pres">
      <dgm:prSet presAssocID="{11B44295-E6A4-4400-807C-65DC7C9152F5}" presName="childText" presStyleLbl="bgAcc1" presStyleIdx="6" presStyleCnt="18" custScaleX="143924">
        <dgm:presLayoutVars>
          <dgm:bulletEnabled val="1"/>
        </dgm:presLayoutVars>
      </dgm:prSet>
      <dgm:spPr/>
    </dgm:pt>
    <dgm:pt modelId="{7CEB8D61-6EDE-47E9-959F-879F35590075}" type="pres">
      <dgm:prSet presAssocID="{B38F023C-A8C7-4ACE-8751-7AB633662650}" presName="Name13" presStyleLbl="parChTrans1D2" presStyleIdx="7" presStyleCnt="18"/>
      <dgm:spPr/>
    </dgm:pt>
    <dgm:pt modelId="{3886AC68-B0BB-4FB5-9BDC-1B8DBBF4C279}" type="pres">
      <dgm:prSet presAssocID="{6BEB0E40-8E82-41F4-991F-CB193B3B741F}" presName="childText" presStyleLbl="bgAcc1" presStyleIdx="7" presStyleCnt="18" custScaleX="141623">
        <dgm:presLayoutVars>
          <dgm:bulletEnabled val="1"/>
        </dgm:presLayoutVars>
      </dgm:prSet>
      <dgm:spPr/>
    </dgm:pt>
    <dgm:pt modelId="{249A4AFA-1781-4B61-B764-420DF75A3B70}" type="pres">
      <dgm:prSet presAssocID="{96FFB148-2E55-486C-8515-234EA35B9929}" presName="Name13" presStyleLbl="parChTrans1D2" presStyleIdx="8" presStyleCnt="18"/>
      <dgm:spPr/>
    </dgm:pt>
    <dgm:pt modelId="{29A45348-D6AC-4E79-A997-93D873C3501D}" type="pres">
      <dgm:prSet presAssocID="{FF195520-D0B4-4309-9176-5954D202112E}" presName="childText" presStyleLbl="bgAcc1" presStyleIdx="8" presStyleCnt="18" custScaleX="143923">
        <dgm:presLayoutVars>
          <dgm:bulletEnabled val="1"/>
        </dgm:presLayoutVars>
      </dgm:prSet>
      <dgm:spPr/>
    </dgm:pt>
    <dgm:pt modelId="{00EF80C0-B43F-4162-835A-9F0300B27E65}" type="pres">
      <dgm:prSet presAssocID="{C0187394-91EC-4344-8CC5-DC55EF109B1E}" presName="Name13" presStyleLbl="parChTrans1D2" presStyleIdx="9" presStyleCnt="18"/>
      <dgm:spPr/>
    </dgm:pt>
    <dgm:pt modelId="{DAB0FC72-5873-47A0-8C9D-1D6C2B16D069}" type="pres">
      <dgm:prSet presAssocID="{F31FA675-573F-469A-9C63-15D897C39968}" presName="childText" presStyleLbl="bgAcc1" presStyleIdx="9" presStyleCnt="18" custScaleX="144825">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10" presStyleCnt="18"/>
      <dgm:spPr/>
    </dgm:pt>
    <dgm:pt modelId="{546ECB60-046F-4CF9-9B5E-F93F82D7EAFE}" type="pres">
      <dgm:prSet presAssocID="{64DD7311-3C08-43C3-A8D9-110A64BB38A9}" presName="childText" presStyleLbl="bgAcc1" presStyleIdx="10" presStyleCnt="18"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11" presStyleCnt="18"/>
      <dgm:spPr/>
    </dgm:pt>
    <dgm:pt modelId="{4827375E-E928-403A-9330-1B77E628E211}" type="pres">
      <dgm:prSet presAssocID="{B7799AF1-D484-486D-9DAB-325E821F59A3}" presName="childText" presStyleLbl="bgAcc1" presStyleIdx="11" presStyleCnt="18"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12" presStyleCnt="18"/>
      <dgm:spPr/>
    </dgm:pt>
    <dgm:pt modelId="{A23E360D-1A5B-4BBF-8F88-DBD5EAD88B5A}" type="pres">
      <dgm:prSet presAssocID="{F3DF89F2-7912-4049-8A8D-C0A909D4371A}" presName="childText" presStyleLbl="bgAcc1" presStyleIdx="12" presStyleCnt="18" custScaleX="164170" custScaleY="117053">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13" presStyleCnt="18"/>
      <dgm:spPr/>
    </dgm:pt>
    <dgm:pt modelId="{D77A57CC-CC10-4EA0-A543-C71B877A1F73}" type="pres">
      <dgm:prSet presAssocID="{9E6FEBFF-C7CB-409D-9451-F4384C60EADB}" presName="childText" presStyleLbl="bgAcc1" presStyleIdx="13" presStyleCnt="18" custScaleX="159637" custScaleY="171792">
        <dgm:presLayoutVars>
          <dgm:bulletEnabled val="1"/>
        </dgm:presLayoutVars>
      </dgm:prSet>
      <dgm:spPr/>
    </dgm:pt>
    <dgm:pt modelId="{A7778865-4877-4310-A7B6-119D0E6097AB}" type="pres">
      <dgm:prSet presAssocID="{DADBA88A-76B5-4C6D-81F9-6C2279D32772}" presName="Name13" presStyleLbl="parChTrans1D2" presStyleIdx="14" presStyleCnt="18"/>
      <dgm:spPr/>
    </dgm:pt>
    <dgm:pt modelId="{8D22A464-22B9-4142-AE2E-0C8E5A622196}" type="pres">
      <dgm:prSet presAssocID="{9D3A7012-FB17-4208-908F-3F5271BD8099}" presName="childText" presStyleLbl="bgAcc1" presStyleIdx="14" presStyleCnt="18" custScaleX="159637" custScaleY="182980">
        <dgm:presLayoutVars>
          <dgm:bulletEnabled val="1"/>
        </dgm:presLayoutVars>
      </dgm:prSet>
      <dgm:spPr/>
    </dgm:pt>
    <dgm:pt modelId="{DF13BE71-12D8-4C6D-98B0-E887EFA96535}" type="pres">
      <dgm:prSet presAssocID="{FE9ABBC9-2ACF-4BF1-9447-A626A59E1D64}" presName="Name13" presStyleLbl="parChTrans1D2" presStyleIdx="15" presStyleCnt="18"/>
      <dgm:spPr/>
    </dgm:pt>
    <dgm:pt modelId="{ADBCA7FD-4696-404B-8581-2010A10D6EAD}" type="pres">
      <dgm:prSet presAssocID="{0B0556BB-1EE8-408C-9ED0-D6D3A79807FA}" presName="childText" presStyleLbl="bgAcc1" presStyleIdx="15" presStyleCnt="18" custScaleX="213051" custScaleY="294206">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6" presStyleCnt="18"/>
      <dgm:spPr/>
    </dgm:pt>
    <dgm:pt modelId="{3B815452-5C52-4C45-BACC-4A23F47BF82F}" type="pres">
      <dgm:prSet presAssocID="{1840CCAF-81EF-484D-A4C6-B34E41136218}" presName="childText" presStyleLbl="bgAcc1" presStyleIdx="16" presStyleCnt="18" custScaleX="162594">
        <dgm:presLayoutVars>
          <dgm:bulletEnabled val="1"/>
        </dgm:presLayoutVars>
      </dgm:prSet>
      <dgm:spPr/>
    </dgm:pt>
    <dgm:pt modelId="{F8CBB1BE-349E-4466-BC3E-29C3A0C28C59}" type="pres">
      <dgm:prSet presAssocID="{56DF1F40-0DC0-427B-A88D-BB61F2E12145}" presName="Name13" presStyleLbl="parChTrans1D2" presStyleIdx="17" presStyleCnt="18"/>
      <dgm:spPr/>
    </dgm:pt>
    <dgm:pt modelId="{EC4001A7-1BFD-46B7-A705-E8954BE5D1B0}" type="pres">
      <dgm:prSet presAssocID="{FE3056CD-CE1A-419A-ABB5-55E2B77FDF86}" presName="childText" presStyleLbl="bgAcc1" presStyleIdx="17" presStyleCnt="18"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0F664F06-8491-4B20-97FD-20AB1F5AE02A}" type="presOf" srcId="{B47B9317-F3A7-4D7B-83FF-7370026AAF4A}" destId="{D57B157C-EE6A-4694-978C-F50572B9C443}" srcOrd="0" destOrd="0" presId="urn:microsoft.com/office/officeart/2005/8/layout/hierarchy3"/>
    <dgm:cxn modelId="{93CDE707-1C03-4333-B99B-A0402317DBF6}" type="presOf" srcId="{96FFB148-2E55-486C-8515-234EA35B9929}" destId="{249A4AFA-1781-4B61-B764-420DF75A3B70}"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AA36C70C-B878-489D-A710-61C74FDBEE87}" type="presOf" srcId="{F9E1CC11-2602-41F3-8C20-0A8B6572B0E5}" destId="{9E6FFCEF-14C4-4F2A-8F10-F03942A96040}"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79A2201B-67E9-4E5D-92A5-B2273FFCA2FD}" type="presOf" srcId="{F31FA675-573F-469A-9C63-15D897C39968}" destId="{DAB0FC72-5873-47A0-8C9D-1D6C2B16D069}" srcOrd="0"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65CEBB23-0E07-4E2E-978A-A28C8C403BA1}" srcId="{A139F051-93AE-4C9E-A45D-178CFC443E21}" destId="{59ED1E53-9AB0-441C-991F-06C69CB642FC}" srcOrd="2" destOrd="0" parTransId="{03332BE8-A67B-43E8-8894-9B470F617B80}" sibTransId="{B75BB4D3-4E54-4541-BCCE-A8F0609AA392}"/>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41326136-9453-40C1-82AE-9E9CC1F2123B}" type="presOf" srcId="{D9943833-B59B-4A1D-A1E4-081FEB44B394}" destId="{A5D6B654-8290-439F-A62E-FAE6B33448F6}"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8F381A4D-8F54-45EA-8A5E-35A376C6001D}" srcId="{A139F051-93AE-4C9E-A45D-178CFC443E21}" destId="{FF195520-D0B4-4309-9176-5954D202112E}" srcOrd="5" destOrd="0" parTransId="{96FFB148-2E55-486C-8515-234EA35B9929}" sibTransId="{DB354889-B109-4C7F-B179-3FA996174EEB}"/>
    <dgm:cxn modelId="{7766514F-F528-49C3-9339-E435706A5533}" srcId="{8168DD6E-C1F8-4F15-AF71-F143DED16065}" destId="{133BD7A7-612A-44D0-9EE4-74245F19E360}" srcOrd="2" destOrd="0" parTransId="{D9943833-B59B-4A1D-A1E4-081FEB44B394}" sibTransId="{01577C3F-9ECB-44AC-8BAC-BAC0011F5CE6}"/>
    <dgm:cxn modelId="{77D8C951-69DB-4FDE-9B99-DB765F427781}" type="presOf" srcId="{87CE2151-A147-4EB9-93E3-3BFB2CFAB326}" destId="{9FE2BB90-3871-4567-AEC8-D740C8B1162E}" srcOrd="0" destOrd="0" presId="urn:microsoft.com/office/officeart/2005/8/layout/hierarchy3"/>
    <dgm:cxn modelId="{8180E951-6310-4B5E-A7BC-53AFF116D43A}" type="presOf" srcId="{6BEB0E40-8E82-41F4-991F-CB193B3B741F}" destId="{3886AC68-B0BB-4FB5-9BDC-1B8DBBF4C279}"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A9D3D255-A2AF-44D5-AFB6-0C8AAD57DF4A}" srcId="{87CE2151-A147-4EB9-93E3-3BFB2CFAB326}" destId="{B7799AF1-D484-486D-9DAB-325E821F59A3}" srcOrd="1" destOrd="0" parTransId="{F3B74A81-CA8D-4FB5-8287-77E49AF43BE0}" sibTransId="{E1461868-B11F-4B16-806B-DA754AF3F353}"/>
    <dgm:cxn modelId="{CA6E9658-AF2C-4922-9CFB-B9C8E46FFEDC}" type="presOf" srcId="{B7799AF1-D484-486D-9DAB-325E821F59A3}" destId="{4827375E-E928-403A-9330-1B77E628E211}" srcOrd="0" destOrd="0" presId="urn:microsoft.com/office/officeart/2005/8/layout/hierarchy3"/>
    <dgm:cxn modelId="{CAF7D15F-F4BA-4CBB-B984-0F3598EFCE01}" type="presOf" srcId="{03332BE8-A67B-43E8-8894-9B470F617B80}" destId="{E45BB41D-6EAC-4A94-94D1-556C5054D5D8}"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68F2776C-7DC6-4CE6-BB94-CC5FAC4C951C}" srcId="{A139F051-93AE-4C9E-A45D-178CFC443E21}" destId="{11B44295-E6A4-4400-807C-65DC7C9152F5}" srcOrd="3" destOrd="0" parTransId="{B47B9317-F3A7-4D7B-83FF-7370026AAF4A}" sibTransId="{1CF7D8DF-3F6E-4AC4-BE7C-2884EF605A5E}"/>
    <dgm:cxn modelId="{B3F52E6D-53CE-4948-829E-DAD85B8F262F}" type="presOf" srcId="{6CF4C0EB-5110-E54C-B32B-9287F14FAD29}" destId="{F5C8E4DE-47F2-D641-A048-18660726E6C2}"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87CE2151-A147-4EB9-93E3-3BFB2CFAB326}" destId="{F3DF89F2-7912-4049-8A8D-C0A909D4371A}" srcOrd="2" destOrd="0" parTransId="{F9E1CC11-2602-41F3-8C20-0A8B6572B0E5}" sibTransId="{69EED57E-A03F-4BEE-9CC8-D80E094EB9A5}"/>
    <dgm:cxn modelId="{7C17748A-0CEC-4419-A6BB-E7249ECC1DF1}" type="presOf" srcId="{8168DD6E-C1F8-4F15-AF71-F143DED16065}" destId="{2E8B098E-9954-421D-8377-3762920DF14E}" srcOrd="0" destOrd="0" presId="urn:microsoft.com/office/officeart/2005/8/layout/hierarchy3"/>
    <dgm:cxn modelId="{A4A6648B-4D2B-489D-8541-617432E0C69A}" type="presOf" srcId="{E306B348-3BB9-44CF-81E0-1B7D6C643B6A}" destId="{F255AB7E-78A0-436F-B7B0-712511170140}"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9F40A297-6568-4C83-BF56-3B10351CEB54}" type="presOf" srcId="{11B44295-E6A4-4400-807C-65DC7C9152F5}" destId="{0112F931-C1AE-447B-BFF5-56CAD748E35B}" srcOrd="0" destOrd="0" presId="urn:microsoft.com/office/officeart/2005/8/layout/hierarchy3"/>
    <dgm:cxn modelId="{002ACA99-8392-4C4E-B88E-4022F73FA1C7}" type="presOf" srcId="{3B621353-1269-4D78-A543-5F30284F42AC}" destId="{ADBCA7FD-4696-404B-8581-2010A10D6EAD}" srcOrd="0" destOrd="2" presId="urn:microsoft.com/office/officeart/2005/8/layout/hierarchy3"/>
    <dgm:cxn modelId="{74DAD59B-98E9-4C7E-B4D3-AC65D2906A49}" type="presOf" srcId="{F3DF89F2-7912-4049-8A8D-C0A909D4371A}" destId="{A23E360D-1A5B-4BBF-8F88-DBD5EAD88B5A}" srcOrd="0" destOrd="0" presId="urn:microsoft.com/office/officeart/2005/8/layout/hierarchy3"/>
    <dgm:cxn modelId="{06B71B9C-8A94-46C5-9F0C-66294F6B5D84}" type="presOf" srcId="{133BD7A7-612A-44D0-9EE4-74245F19E360}" destId="{9BA51BB8-723C-440F-A6CF-4E7D26DB98DC}" srcOrd="0" destOrd="0" presId="urn:microsoft.com/office/officeart/2005/8/layout/hierarchy3"/>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EA4388A7-5A6E-4D54-8036-9428FC7E3653}" type="presOf" srcId="{FDA6D0F5-81C6-426F-ADE7-85699CA23376}" destId="{DB467BD8-43EC-4E09-B997-100BF64E0513}" srcOrd="0"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52737BBA-0F60-4D82-8E92-AA8F8E056D93}" type="presOf" srcId="{C0187394-91EC-4344-8CC5-DC55EF109B1E}" destId="{00EF80C0-B43F-4162-835A-9F0300B27E6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8D2ACB-8023-4A27-8E72-6587E711D8DB}" srcId="{A139F051-93AE-4C9E-A45D-178CFC443E21}" destId="{6BEB0E40-8E82-41F4-991F-CB193B3B741F}" srcOrd="4" destOrd="0" parTransId="{B38F023C-A8C7-4ACE-8751-7AB633662650}" sibTransId="{5692EC67-3267-4B6D-BACC-03215DA84CAA}"/>
    <dgm:cxn modelId="{34F9B0CB-E2C0-4F46-9A19-D86D84F1C918}" srcId="{A139F051-93AE-4C9E-A45D-178CFC443E21}" destId="{FDA6D0F5-81C6-426F-ADE7-85699CA23376}" srcOrd="1" destOrd="0" parTransId="{E306B348-3BB9-44CF-81E0-1B7D6C643B6A}" sibTransId="{6FA0DFCC-4BFF-48C3-B31E-1BF95F4AE668}"/>
    <dgm:cxn modelId="{0FC68FCC-FC47-450D-927D-B0BD85A0E0C8}" srcId="{A139F051-93AE-4C9E-A45D-178CFC443E21}" destId="{F31FA675-573F-469A-9C63-15D897C39968}" srcOrd="6" destOrd="0" parTransId="{C0187394-91EC-4344-8CC5-DC55EF109B1E}" sibTransId="{46825612-8F6C-4D5C-8BF8-89730FC9B6F8}"/>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C43668D6-C29E-4213-B71B-A80E27F59785}" type="presOf" srcId="{59ED1E53-9AB0-441C-991F-06C69CB642FC}" destId="{D0CAEDEF-0AA1-4431-B6E2-AB9287572AA4}" srcOrd="0" destOrd="0" presId="urn:microsoft.com/office/officeart/2005/8/layout/hierarchy3"/>
    <dgm:cxn modelId="{C5ED57D8-57FB-4432-9678-176C77AA5F67}" type="presOf" srcId="{FF195520-D0B4-4309-9176-5954D202112E}" destId="{29A45348-D6AC-4E79-A997-93D873C3501D}"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FC06AEF1-DA2C-465B-B1A1-8E450AFD2485}" type="presOf" srcId="{B38F023C-A8C7-4ACE-8751-7AB633662650}" destId="{7CEB8D61-6EDE-47E9-959F-879F35590075}"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2D01A4FE-A545-4315-BA8A-D5293D925FFB}" srcId="{0B0556BB-1EE8-408C-9ED0-D6D3A79807FA}" destId="{3B621353-1269-4D78-A543-5F30284F42AC}" srcOrd="1"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82EFDA7D-050A-42D0-A836-06CA8361B0F3}" type="presParOf" srcId="{7D39DCC5-440A-4B8C-AC15-D3F4691BC5E3}" destId="{A5D6B654-8290-439F-A62E-FAE6B33448F6}" srcOrd="4" destOrd="0" presId="urn:microsoft.com/office/officeart/2005/8/layout/hierarchy3"/>
    <dgm:cxn modelId="{4C83B29A-0AA6-494A-9898-19FC817CB9F9}" type="presParOf" srcId="{7D39DCC5-440A-4B8C-AC15-D3F4691BC5E3}" destId="{9BA51BB8-723C-440F-A6CF-4E7D26DB98DC}" srcOrd="5"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DD785200-F716-4F0A-A4E4-8A9B6604DF40}" type="presParOf" srcId="{9907FA34-7211-41EA-B900-C2377FCAF68A}" destId="{F255AB7E-78A0-436F-B7B0-712511170140}" srcOrd="2" destOrd="0" presId="urn:microsoft.com/office/officeart/2005/8/layout/hierarchy3"/>
    <dgm:cxn modelId="{C535B8BB-F05B-4447-9639-68B57943D6D5}" type="presParOf" srcId="{9907FA34-7211-41EA-B900-C2377FCAF68A}" destId="{DB467BD8-43EC-4E09-B997-100BF64E0513}" srcOrd="3" destOrd="0" presId="urn:microsoft.com/office/officeart/2005/8/layout/hierarchy3"/>
    <dgm:cxn modelId="{04282260-4647-4CDB-B37E-50BFF5A942D8}" type="presParOf" srcId="{9907FA34-7211-41EA-B900-C2377FCAF68A}" destId="{E45BB41D-6EAC-4A94-94D1-556C5054D5D8}" srcOrd="4" destOrd="0" presId="urn:microsoft.com/office/officeart/2005/8/layout/hierarchy3"/>
    <dgm:cxn modelId="{5F531650-8D0C-4C40-9476-B6D458A834B7}" type="presParOf" srcId="{9907FA34-7211-41EA-B900-C2377FCAF68A}" destId="{D0CAEDEF-0AA1-4431-B6E2-AB9287572AA4}" srcOrd="5" destOrd="0" presId="urn:microsoft.com/office/officeart/2005/8/layout/hierarchy3"/>
    <dgm:cxn modelId="{EC185E41-39C0-4930-A1CE-789AEAECAAAE}" type="presParOf" srcId="{9907FA34-7211-41EA-B900-C2377FCAF68A}" destId="{D57B157C-EE6A-4694-978C-F50572B9C443}" srcOrd="6" destOrd="0" presId="urn:microsoft.com/office/officeart/2005/8/layout/hierarchy3"/>
    <dgm:cxn modelId="{16AFBA48-FCC3-408E-81C0-AA7576404419}" type="presParOf" srcId="{9907FA34-7211-41EA-B900-C2377FCAF68A}" destId="{0112F931-C1AE-447B-BFF5-56CAD748E35B}" srcOrd="7" destOrd="0" presId="urn:microsoft.com/office/officeart/2005/8/layout/hierarchy3"/>
    <dgm:cxn modelId="{64B75490-F3E0-474E-9D17-E7534DFFF250}" type="presParOf" srcId="{9907FA34-7211-41EA-B900-C2377FCAF68A}" destId="{7CEB8D61-6EDE-47E9-959F-879F35590075}" srcOrd="8" destOrd="0" presId="urn:microsoft.com/office/officeart/2005/8/layout/hierarchy3"/>
    <dgm:cxn modelId="{0C9818B4-C997-46B2-969D-106C86E5335C}" type="presParOf" srcId="{9907FA34-7211-41EA-B900-C2377FCAF68A}" destId="{3886AC68-B0BB-4FB5-9BDC-1B8DBBF4C279}" srcOrd="9" destOrd="0" presId="urn:microsoft.com/office/officeart/2005/8/layout/hierarchy3"/>
    <dgm:cxn modelId="{86624CCA-28AA-4BCC-961B-2A1CD3C1FBAF}" type="presParOf" srcId="{9907FA34-7211-41EA-B900-C2377FCAF68A}" destId="{249A4AFA-1781-4B61-B764-420DF75A3B70}" srcOrd="10" destOrd="0" presId="urn:microsoft.com/office/officeart/2005/8/layout/hierarchy3"/>
    <dgm:cxn modelId="{D8F2AA18-BA9C-4ED3-9145-08C67BB4DF49}" type="presParOf" srcId="{9907FA34-7211-41EA-B900-C2377FCAF68A}" destId="{29A45348-D6AC-4E79-A997-93D873C3501D}" srcOrd="11" destOrd="0" presId="urn:microsoft.com/office/officeart/2005/8/layout/hierarchy3"/>
    <dgm:cxn modelId="{EB35162A-57C8-4A59-802F-F03D3B70FB08}" type="presParOf" srcId="{9907FA34-7211-41EA-B900-C2377FCAF68A}" destId="{00EF80C0-B43F-4162-835A-9F0300B27E65}" srcOrd="12" destOrd="0" presId="urn:microsoft.com/office/officeart/2005/8/layout/hierarchy3"/>
    <dgm:cxn modelId="{E75CD4EC-E5B6-45D0-929F-C51163AA3C6B}" type="presParOf" srcId="{9907FA34-7211-41EA-B900-C2377FCAF68A}" destId="{DAB0FC72-5873-47A0-8C9D-1D6C2B16D069}" srcOrd="1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F6CF04C-976F-499D-942B-1E85D4F9D055}" type="presParOf" srcId="{2D9B8C4A-AAEF-4C54-94EC-ACDA21FCCC02}" destId="{9E6FFCEF-14C4-4F2A-8F10-F03942A96040}" srcOrd="4" destOrd="0" presId="urn:microsoft.com/office/officeart/2005/8/layout/hierarchy3"/>
    <dgm:cxn modelId="{1A9F5AE7-CB30-4FC9-BFBF-23168E618C90}" type="presParOf" srcId="{2D9B8C4A-AAEF-4C54-94EC-ACDA21FCCC02}" destId="{A23E360D-1A5B-4BBF-8F88-DBD5EAD88B5A}" srcOrd="5"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dgm:spPr/>
      <dgm:t>
        <a:bodyPr/>
        <a:lstStyle/>
        <a:p>
          <a:r>
            <a:rPr lang="en-US" b="1"/>
            <a:t>Report 3.9</a:t>
          </a:r>
          <a:endParaRPr lang="en-US" b="1" dirty="0"/>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dgm:t>
        <a:bodyPr/>
        <a:lstStyle/>
        <a:p>
          <a:r>
            <a:rPr lang="en-US">
              <a:latin typeface="Arial" charset="0"/>
              <a:cs typeface="Arial" charset="0"/>
            </a:rPr>
            <a:t>Course Sections Completed – Count by Content Area for Departmentalized Courses</a:t>
          </a:r>
          <a:endParaRPr lang="en-US" dirty="0"/>
        </a:p>
      </dgm:t>
    </dgm:pt>
    <dgm:pt modelId="{2CD67E81-F07D-4B09-92DB-09C66FE32A18}" type="sibTrans" cxnId="{0F0910A0-CCD5-428E-A1F4-B14A0D2616B9}">
      <dgm:prSet/>
      <dgm:spPr/>
      <dgm:t>
        <a:bodyPr/>
        <a:lstStyle/>
        <a:p>
          <a:endParaRPr lang="en-US"/>
        </a:p>
      </dgm:t>
    </dgm:pt>
    <dgm:pt modelId="{C4F401D7-DAA4-4BE0-AB2C-4897435EF5F1}" type="parTrans" cxnId="{0F0910A0-CCD5-428E-A1F4-B14A0D2616B9}">
      <dgm:prSet/>
      <dgm:spPr/>
      <dgm:t>
        <a:bodyPr/>
        <a:lstStyle/>
        <a:p>
          <a:endParaRPr lang="en-US"/>
        </a:p>
      </dgm:t>
    </dgm:pt>
    <dgm:pt modelId="{20B324D4-9FC1-0748-92DC-CCA20FD96846}">
      <dgm:prSet phldrT="[Text]"/>
      <dgm:spPr/>
      <dgm:t>
        <a:bodyPr/>
        <a:lstStyle/>
        <a:p>
          <a:r>
            <a:rPr lang="en-US">
              <a:latin typeface="Arial" charset="0"/>
              <a:cs typeface="Arial" charset="0"/>
            </a:rPr>
            <a:t>Course Sections Completed – Count and Details for Departmentalized Courses</a:t>
          </a:r>
          <a:endParaRPr lang="en-US" dirty="0"/>
        </a:p>
      </dgm:t>
    </dgm:pt>
    <dgm:pt modelId="{DFD09E1A-B6B7-4A4C-A698-D508C65C6A03}" type="parTrans" cxnId="{D00915E6-39A5-094C-9A1A-6C535648F95F}">
      <dgm:prSet/>
      <dgm:spPr/>
      <dgm:t>
        <a:bodyPr/>
        <a:lstStyle/>
        <a:p>
          <a:endParaRPr lang="en-US"/>
        </a:p>
      </dgm:t>
    </dgm:pt>
    <dgm:pt modelId="{9900EAFA-740D-4C4C-91EF-6288F862F106}" type="sibTrans" cxnId="{D00915E6-39A5-094C-9A1A-6C535648F95F}">
      <dgm:prSet/>
      <dgm:spPr/>
      <dgm:t>
        <a:bodyPr/>
        <a:lstStyle/>
        <a:p>
          <a:endParaRPr lang="en-US"/>
        </a:p>
      </dgm:t>
    </dgm:pt>
    <dgm:pt modelId="{55D67471-F635-A24F-AAFF-9B5547455C4A}">
      <dgm:prSet phldrT="[Text]"/>
      <dgm:spPr>
        <a:solidFill>
          <a:srgbClr val="555FAD"/>
        </a:solidFill>
      </dgm:spPr>
      <dgm:t>
        <a:bodyPr/>
        <a:lstStyle/>
        <a:p>
          <a:r>
            <a:rPr lang="en-US" dirty="0"/>
            <a:t>Report 3.11</a:t>
          </a:r>
        </a:p>
      </dgm:t>
    </dgm:pt>
    <dgm:pt modelId="{CF248BD2-5ED5-7642-9106-1DE1463DB84A}" type="parTrans" cxnId="{68D0F708-2E50-A143-9B64-A18C779E0A40}">
      <dgm:prSet/>
      <dgm:spPr/>
      <dgm:t>
        <a:bodyPr/>
        <a:lstStyle/>
        <a:p>
          <a:endParaRPr lang="en-US"/>
        </a:p>
      </dgm:t>
    </dgm:pt>
    <dgm:pt modelId="{598640FE-562E-5443-A0E7-AAEC27381497}" type="sibTrans" cxnId="{68D0F708-2E50-A143-9B64-A18C779E0A40}">
      <dgm:prSet/>
      <dgm:spPr/>
      <dgm:t>
        <a:bodyPr/>
        <a:lstStyle/>
        <a:p>
          <a:endParaRPr lang="en-US"/>
        </a:p>
      </dgm:t>
    </dgm:pt>
    <dgm:pt modelId="{6764E7BB-278F-B845-BC57-5A9DD7D152A2}">
      <dgm:prSet phldrT="[Text]"/>
      <dgm:spPr>
        <a:ln>
          <a:solidFill>
            <a:srgbClr val="555FAD"/>
          </a:solidFill>
        </a:ln>
      </dgm:spPr>
      <dgm:t>
        <a:bodyPr/>
        <a:lstStyle/>
        <a:p>
          <a:r>
            <a:rPr lang="en-US">
              <a:latin typeface="Arial" charset="0"/>
              <a:cs typeface="Arial" charset="0"/>
            </a:rPr>
            <a:t>Course Sections Completed – Student List for Departmentalized Courses</a:t>
          </a:r>
          <a:endParaRPr lang="en-US" dirty="0"/>
        </a:p>
      </dgm:t>
    </dgm:pt>
    <dgm:pt modelId="{DCFDA2DC-C41F-524E-BF9B-2CB2778E7A15}" type="parTrans" cxnId="{52DB74C7-B5FD-CB49-93AA-641F40390E10}">
      <dgm:prSet/>
      <dgm:spPr/>
      <dgm:t>
        <a:bodyPr/>
        <a:lstStyle/>
        <a:p>
          <a:endParaRPr lang="en-US"/>
        </a:p>
      </dgm:t>
    </dgm:pt>
    <dgm:pt modelId="{4E33C04C-C001-534A-B216-3F008D595F0D}" type="sibTrans" cxnId="{52DB74C7-B5FD-CB49-93AA-641F40390E10}">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3">
        <dgm:presLayoutVars>
          <dgm:chMax val="0"/>
          <dgm:chPref val="0"/>
          <dgm:bulletEnabled val="1"/>
        </dgm:presLayoutVars>
      </dgm:prSet>
      <dgm:spPr/>
    </dgm:pt>
    <dgm:pt modelId="{6F1C1E32-F806-4991-AEE9-2748085264F2}" type="pres">
      <dgm:prSet presAssocID="{B9516B90-F720-467C-9D0A-343B150499FC}" presName="parSh" presStyleLbl="node1" presStyleIdx="0" presStyleCnt="3" custLinFactNeighborX="-220" custLinFactNeighborY="-14835"/>
      <dgm:spPr/>
    </dgm:pt>
    <dgm:pt modelId="{D855765C-B141-4752-A6F4-0599DBFDE7C3}" type="pres">
      <dgm:prSet presAssocID="{B9516B90-F720-467C-9D0A-343B150499FC}" presName="desTx" presStyleLbl="fgAcc1" presStyleIdx="0" presStyleCnt="3">
        <dgm:presLayoutVars>
          <dgm:bulletEnabled val="1"/>
        </dgm:presLayoutVars>
      </dgm:prSet>
      <dgm:spPr/>
    </dgm:pt>
    <dgm:pt modelId="{8A08EA44-FA54-40E4-9350-8DC7E4BDB9DA}" type="pres">
      <dgm:prSet presAssocID="{0F8C27DA-6DC1-4259-A2A3-54F9208C20BB}" presName="sibTrans" presStyleLbl="sibTrans2D1" presStyleIdx="0" presStyleCnt="2" custScaleY="79999" custLinFactNeighborX="29035" custLinFactNeighborY="8827"/>
      <dgm:spPr/>
    </dgm:pt>
    <dgm:pt modelId="{2376C55F-71E7-4D65-92D5-1602DB15CB3A}" type="pres">
      <dgm:prSet presAssocID="{0F8C27DA-6DC1-4259-A2A3-54F9208C20BB}" presName="connTx" presStyleLbl="sibTrans2D1" presStyleIdx="0" presStyleCnt="2"/>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3">
        <dgm:presLayoutVars>
          <dgm:chMax val="0"/>
          <dgm:chPref val="0"/>
          <dgm:bulletEnabled val="1"/>
        </dgm:presLayoutVars>
      </dgm:prSet>
      <dgm:spPr/>
    </dgm:pt>
    <dgm:pt modelId="{70496DCB-9597-4D0E-9740-ED199833E1B4}" type="pres">
      <dgm:prSet presAssocID="{618AB715-26CB-42F6-A400-AEBCED27021F}" presName="parSh" presStyleLbl="node1" presStyleIdx="1" presStyleCnt="3"/>
      <dgm:spPr/>
    </dgm:pt>
    <dgm:pt modelId="{B80A7B87-F8C4-42AE-A7FF-1AAE7CCF177F}" type="pres">
      <dgm:prSet presAssocID="{618AB715-26CB-42F6-A400-AEBCED27021F}" presName="desTx" presStyleLbl="fgAcc1" presStyleIdx="1" presStyleCnt="3" custLinFactNeighborX="591" custLinFactNeighborY="13048">
        <dgm:presLayoutVars>
          <dgm:bulletEnabled val="1"/>
        </dgm:presLayoutVars>
      </dgm:prSet>
      <dgm:spPr/>
    </dgm:pt>
    <dgm:pt modelId="{F5B6DDDC-8E8B-5D45-8FB8-B7846CB80D04}" type="pres">
      <dgm:prSet presAssocID="{C0263583-3CD0-4D64-B33E-B5B1EA85CA93}" presName="sibTrans" presStyleLbl="sibTrans2D1" presStyleIdx="1" presStyleCnt="2" custScaleY="79531" custLinFactNeighborY="4278"/>
      <dgm:spPr/>
    </dgm:pt>
    <dgm:pt modelId="{ABEAD321-CB28-FC41-B00D-9748314CA230}" type="pres">
      <dgm:prSet presAssocID="{C0263583-3CD0-4D64-B33E-B5B1EA85CA93}" presName="connTx" presStyleLbl="sibTrans2D1" presStyleIdx="1" presStyleCnt="2"/>
      <dgm:spPr/>
    </dgm:pt>
    <dgm:pt modelId="{11539134-837F-AD41-8392-5476AA5A44D5}" type="pres">
      <dgm:prSet presAssocID="{55D67471-F635-A24F-AAFF-9B5547455C4A}" presName="composite" presStyleCnt="0"/>
      <dgm:spPr/>
    </dgm:pt>
    <dgm:pt modelId="{E3295E80-21BF-AE4B-BEF8-8EFF46E3ADF8}" type="pres">
      <dgm:prSet presAssocID="{55D67471-F635-A24F-AAFF-9B5547455C4A}" presName="parTx" presStyleLbl="node1" presStyleIdx="1" presStyleCnt="3">
        <dgm:presLayoutVars>
          <dgm:chMax val="0"/>
          <dgm:chPref val="0"/>
          <dgm:bulletEnabled val="1"/>
        </dgm:presLayoutVars>
      </dgm:prSet>
      <dgm:spPr/>
    </dgm:pt>
    <dgm:pt modelId="{AD732C27-AC86-D84C-A5BC-15A9F9E48E53}" type="pres">
      <dgm:prSet presAssocID="{55D67471-F635-A24F-AAFF-9B5547455C4A}" presName="parSh" presStyleLbl="node1" presStyleIdx="2" presStyleCnt="3"/>
      <dgm:spPr/>
    </dgm:pt>
    <dgm:pt modelId="{EF2C5C64-D323-644B-9DF0-E579CB3A2626}" type="pres">
      <dgm:prSet presAssocID="{55D67471-F635-A24F-AAFF-9B5547455C4A}" presName="desTx" presStyleLbl="fgAcc1" presStyleIdx="2" presStyleCnt="3">
        <dgm:presLayoutVars>
          <dgm:bulletEnabled val="1"/>
        </dgm:presLayoutVars>
      </dgm:prSet>
      <dgm:spPr/>
    </dgm:pt>
  </dgm:ptLst>
  <dgm:cxnLst>
    <dgm:cxn modelId="{4AE23F03-42A9-E54B-B494-13F3B743B590}" type="presOf" srcId="{6764E7BB-278F-B845-BC57-5A9DD7D152A2}" destId="{EF2C5C64-D323-644B-9DF0-E579CB3A2626}" srcOrd="0" destOrd="0" presId="urn:microsoft.com/office/officeart/2005/8/layout/process3"/>
    <dgm:cxn modelId="{68D0F708-2E50-A143-9B64-A18C779E0A40}" srcId="{5854CFED-34C8-49A9-840D-CFD044C71F75}" destId="{55D67471-F635-A24F-AAFF-9B5547455C4A}" srcOrd="2" destOrd="0" parTransId="{CF248BD2-5ED5-7642-9106-1DE1463DB84A}" sibTransId="{598640FE-562E-5443-A0E7-AAEC27381497}"/>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30EA6355-4645-4865-A789-AD92301D3253}" type="presOf" srcId="{74A30F1F-354D-46B0-A00F-E649AFADF7F1}" destId="{D855765C-B141-4752-A6F4-0599DBFDE7C3}"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634B2681-3071-764E-BF2F-2BC511A37AD2}" type="presOf" srcId="{C0263583-3CD0-4D64-B33E-B5B1EA85CA93}" destId="{ABEAD321-CB28-FC41-B00D-9748314CA230}" srcOrd="1" destOrd="0" presId="urn:microsoft.com/office/officeart/2005/8/layout/process3"/>
    <dgm:cxn modelId="{1865448D-EF34-1948-AAAA-AE8DD68C17C2}" type="presOf" srcId="{20B324D4-9FC1-0748-92DC-CCA20FD96846}" destId="{B80A7B87-F8C4-42AE-A7FF-1AAE7CCF177F}" srcOrd="0" destOrd="0" presId="urn:microsoft.com/office/officeart/2005/8/layout/process3"/>
    <dgm:cxn modelId="{93373F94-23CA-3A49-BAC8-AA8BD5FA5913}" type="presOf" srcId="{C0263583-3CD0-4D64-B33E-B5B1EA85CA93}" destId="{F5B6DDDC-8E8B-5D45-8FB8-B7846CB80D04}"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52DB74C7-B5FD-CB49-93AA-641F40390E10}" srcId="{55D67471-F635-A24F-AAFF-9B5547455C4A}" destId="{6764E7BB-278F-B845-BC57-5A9DD7D152A2}" srcOrd="0" destOrd="0" parTransId="{DCFDA2DC-C41F-524E-BF9B-2CB2778E7A15}" sibTransId="{4E33C04C-C001-534A-B216-3F008D595F0D}"/>
    <dgm:cxn modelId="{B05AB3D7-988E-1F47-AA1F-4A12FC9F1591}" type="presOf" srcId="{55D67471-F635-A24F-AAFF-9B5547455C4A}" destId="{AD732C27-AC86-D84C-A5BC-15A9F9E48E53}" srcOrd="1"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D00915E6-39A5-094C-9A1A-6C535648F95F}" srcId="{618AB715-26CB-42F6-A400-AEBCED27021F}" destId="{20B324D4-9FC1-0748-92DC-CCA20FD96846}" srcOrd="0" destOrd="0" parTransId="{DFD09E1A-B6B7-4A4C-A698-D508C65C6A03}" sibTransId="{9900EAFA-740D-4C4C-91EF-6288F862F106}"/>
    <dgm:cxn modelId="{1B0707F5-1DE9-F643-9268-A86E891D59A6}" type="presOf" srcId="{55D67471-F635-A24F-AAFF-9B5547455C4A}" destId="{E3295E80-21BF-AE4B-BEF8-8EFF46E3ADF8}"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 modelId="{05DD205D-647A-1A4E-896A-EBEB18BF28A1}" type="presParOf" srcId="{A3B27C96-5097-4177-9625-F5E3EB60ABEB}" destId="{F5B6DDDC-8E8B-5D45-8FB8-B7846CB80D04}" srcOrd="3" destOrd="0" presId="urn:microsoft.com/office/officeart/2005/8/layout/process3"/>
    <dgm:cxn modelId="{5D0D9F78-BA2D-E140-A026-A2A3CDD26B70}" type="presParOf" srcId="{F5B6DDDC-8E8B-5D45-8FB8-B7846CB80D04}" destId="{ABEAD321-CB28-FC41-B00D-9748314CA230}" srcOrd="0" destOrd="0" presId="urn:microsoft.com/office/officeart/2005/8/layout/process3"/>
    <dgm:cxn modelId="{BCE59EC8-A8B8-DA4A-9CBD-32FBDC0F3552}" type="presParOf" srcId="{A3B27C96-5097-4177-9625-F5E3EB60ABEB}" destId="{11539134-837F-AD41-8392-5476AA5A44D5}" srcOrd="4" destOrd="0" presId="urn:microsoft.com/office/officeart/2005/8/layout/process3"/>
    <dgm:cxn modelId="{5E17D297-87F7-D843-8A7C-94C30D712958}" type="presParOf" srcId="{11539134-837F-AD41-8392-5476AA5A44D5}" destId="{E3295E80-21BF-AE4B-BEF8-8EFF46E3ADF8}" srcOrd="0" destOrd="0" presId="urn:microsoft.com/office/officeart/2005/8/layout/process3"/>
    <dgm:cxn modelId="{2CA81CCD-E5C3-534E-BF56-03E3E305DC2A}" type="presParOf" srcId="{11539134-837F-AD41-8392-5476AA5A44D5}" destId="{AD732C27-AC86-D84C-A5BC-15A9F9E48E53}" srcOrd="1" destOrd="0" presId="urn:microsoft.com/office/officeart/2005/8/layout/process3"/>
    <dgm:cxn modelId="{46D923D3-2C66-2B42-B8E4-2667ACE86197}" type="presParOf" srcId="{11539134-837F-AD41-8392-5476AA5A44D5}" destId="{EF2C5C64-D323-644B-9DF0-E579CB3A2626}"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dgm:spPr/>
      <dgm:t>
        <a:bodyPr/>
        <a:lstStyle/>
        <a:p>
          <a:r>
            <a:rPr lang="en-US" b="1"/>
            <a:t>Report 18.1</a:t>
          </a:r>
          <a:endParaRPr lang="en-US" b="1" dirty="0"/>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18.2</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dgm:t>
        <a:bodyPr/>
        <a:lstStyle/>
        <a:p>
          <a:r>
            <a:rPr lang="en-US"/>
            <a:t>Work-Based Learning -Count</a:t>
          </a:r>
          <a:endParaRPr lang="en-US" dirty="0"/>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a:t>Work-Based Learning – Student List</a:t>
          </a:r>
          <a:endParaRPr lang="en-US" dirty="0"/>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custScaleY="54082" custLinFactNeighborX="29035" custLinFactNeighborY="7916"/>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30EA6355-4645-4865-A789-AD92301D3253}" type="presOf" srcId="{74A30F1F-354D-46B0-A00F-E649AFADF7F1}" destId="{D855765C-B141-4752-A6F4-0599DBFDE7C3}"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dgm:spPr/>
      <dgm:t>
        <a:bodyPr/>
        <a:lstStyle/>
        <a:p>
          <a:r>
            <a:rPr lang="en-US" b="1"/>
            <a:t>Report 3.14</a:t>
          </a:r>
          <a:endParaRPr lang="en-US" b="1" dirty="0"/>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3.15</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dgm:t>
        <a:bodyPr/>
        <a:lstStyle/>
        <a:p>
          <a:r>
            <a:rPr lang="en-US" dirty="0">
              <a:latin typeface="Arial" charset="0"/>
              <a:cs typeface="Arial" charset="0"/>
            </a:rPr>
            <a:t>Career Technical Education </a:t>
          </a:r>
          <a:r>
            <a:rPr lang="en-US" dirty="0" err="1">
              <a:latin typeface="Arial" charset="0"/>
              <a:cs typeface="Arial" charset="0"/>
            </a:rPr>
            <a:t>Noncompleter</a:t>
          </a:r>
          <a:r>
            <a:rPr lang="en-US" dirty="0">
              <a:latin typeface="Arial" charset="0"/>
              <a:cs typeface="Arial" charset="0"/>
            </a:rPr>
            <a:t> Participants – Count</a:t>
          </a:r>
          <a:endParaRPr lang="en-US" dirty="0"/>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latin typeface="Arial" charset="0"/>
              <a:cs typeface="Arial" charset="0"/>
            </a:rPr>
            <a:t>Career Technical Education </a:t>
          </a:r>
          <a:r>
            <a:rPr lang="en-US" dirty="0" err="1">
              <a:latin typeface="Arial" charset="0"/>
              <a:cs typeface="Arial" charset="0"/>
            </a:rPr>
            <a:t>Noncompleter</a:t>
          </a:r>
          <a:r>
            <a:rPr lang="en-US" dirty="0">
              <a:latin typeface="Arial" charset="0"/>
              <a:cs typeface="Arial" charset="0"/>
            </a:rPr>
            <a:t> Participants– Student List </a:t>
          </a:r>
          <a:endParaRPr lang="en-US" dirty="0"/>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custScaleY="54082" custLinFactNeighborX="29035" custLinFactNeighborY="8822"/>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30EA6355-4645-4865-A789-AD92301D3253}" type="presOf" srcId="{74A30F1F-354D-46B0-A00F-E649AFADF7F1}" destId="{D855765C-B141-4752-A6F4-0599DBFDE7C3}"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dgm:spPr/>
      <dgm:t>
        <a:bodyPr/>
        <a:lstStyle/>
        <a:p>
          <a:r>
            <a:rPr lang="en-US" b="1" dirty="0"/>
            <a:t>Report 3.19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3.20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dgm:t>
        <a:bodyPr/>
        <a:lstStyle/>
        <a:p>
          <a:r>
            <a:rPr lang="en-US" dirty="0">
              <a:latin typeface="Arial" charset="0"/>
              <a:cs typeface="Arial" charset="0"/>
            </a:rPr>
            <a:t>Career Technical Education Completers – Count by Pathway</a:t>
          </a:r>
          <a:endParaRPr lang="en-US" dirty="0"/>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latin typeface="Arial" charset="0"/>
              <a:cs typeface="Arial" charset="0"/>
            </a:rPr>
            <a:t>Career Technical Education Completers – Student List</a:t>
          </a:r>
          <a:endParaRPr lang="en-US" dirty="0"/>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custScaleY="54082" custLinFactNeighborX="29035" custLinFactNeighborY="8822"/>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30EA6355-4645-4865-A789-AD92301D3253}" type="presOf" srcId="{74A30F1F-354D-46B0-A00F-E649AFADF7F1}" destId="{D855765C-B141-4752-A6F4-0599DBFDE7C3}"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a:ln>
          <a:solidFill>
            <a:schemeClr val="tx1">
              <a:lumMod val="85000"/>
              <a:lumOff val="15000"/>
            </a:schemeClr>
          </a:solidFill>
        </a:ln>
      </dgm:spPr>
      <dgm:t>
        <a:bodyPr/>
        <a:lstStyle/>
        <a:p>
          <a:r>
            <a:rPr lang="en-US" sz="1600" dirty="0">
              <a:solidFill>
                <a:schemeClr val="accent5">
                  <a:lumMod val="75000"/>
                </a:schemeClr>
              </a:solidFill>
            </a:rPr>
            <a:t>  </a:t>
          </a:r>
          <a:endParaRPr lang="en-US" sz="1600" dirty="0"/>
        </a:p>
      </dgm:t>
    </dgm:pt>
    <dgm:pt modelId="{38B02B3C-A698-EB49-924A-A0E9AFDAECBC}" type="parTrans" cxnId="{F6106F27-7B48-0347-ADE2-3AE1BDD0DE30}">
      <dgm:prSet/>
      <dgm:spPr/>
      <dgm:t>
        <a:bodyPr/>
        <a:lstStyle/>
        <a:p>
          <a:endParaRPr lang="en-US" sz="1600"/>
        </a:p>
      </dgm:t>
    </dgm:pt>
    <dgm:pt modelId="{7033C3B6-BB76-9B45-95FE-32BAD1EB26E5}" type="sibTrans" cxnId="{F6106F27-7B48-0347-ADE2-3AE1BDD0DE30}">
      <dgm:prSet/>
      <dgm:spPr/>
      <dgm:t>
        <a:bodyPr/>
        <a:lstStyle/>
        <a:p>
          <a:endParaRPr lang="en-US" sz="1600"/>
        </a:p>
      </dgm:t>
    </dgm:pt>
    <dgm:pt modelId="{D8320F1C-155C-A944-ADC3-99D67978359A}">
      <dgm:prSet custT="1"/>
      <dgm:spPr>
        <a:ln>
          <a:solidFill>
            <a:schemeClr val="tx1">
              <a:lumMod val="85000"/>
              <a:lumOff val="15000"/>
            </a:schemeClr>
          </a:solidFill>
        </a:ln>
      </dgm:spPr>
      <dgm:t>
        <a:bodyPr/>
        <a:lstStyle/>
        <a:p>
          <a:r>
            <a:rPr lang="en-US" sz="1400" i="0" dirty="0">
              <a:solidFill>
                <a:schemeClr val="tx1">
                  <a:lumMod val="85000"/>
                  <a:lumOff val="15000"/>
                </a:schemeClr>
              </a:solidFill>
            </a:rPr>
            <a:t>a-g Requirements</a:t>
          </a:r>
        </a:p>
      </dgm:t>
    </dgm:pt>
    <dgm:pt modelId="{580DC24E-683B-2645-927F-6A460ECEABE2}" type="parTrans" cxnId="{729C2C53-1523-7E45-9979-15267F781477}">
      <dgm:prSet/>
      <dgm:spPr/>
      <dgm:t>
        <a:bodyPr/>
        <a:lstStyle/>
        <a:p>
          <a:endParaRPr lang="en-US" sz="1600"/>
        </a:p>
      </dgm:t>
    </dgm:pt>
    <dgm:pt modelId="{B3CE9DD7-B5FD-EC44-9246-F8B4A45B531E}" type="sibTrans" cxnId="{729C2C53-1523-7E45-9979-15267F781477}">
      <dgm:prSet/>
      <dgm:spPr/>
      <dgm:t>
        <a:bodyPr/>
        <a:lstStyle/>
        <a:p>
          <a:endParaRPr lang="en-US" sz="1600"/>
        </a:p>
      </dgm:t>
    </dgm:pt>
    <dgm:pt modelId="{818CF788-70B9-5940-BCF1-D1227EBEA6A8}">
      <dgm:prSet custT="1"/>
      <dgm:spPr>
        <a:ln>
          <a:solidFill>
            <a:schemeClr val="tx1">
              <a:lumMod val="85000"/>
              <a:lumOff val="15000"/>
            </a:schemeClr>
          </a:solidFill>
        </a:ln>
      </dgm:spPr>
      <dgm:t>
        <a:bodyPr/>
        <a:lstStyle/>
        <a:p>
          <a:r>
            <a:rPr lang="en-US" sz="1400" i="0" dirty="0">
              <a:solidFill>
                <a:schemeClr val="tx1">
                  <a:lumMod val="85000"/>
                  <a:lumOff val="15000"/>
                </a:schemeClr>
              </a:solidFill>
            </a:rPr>
            <a:t>Credits</a:t>
          </a:r>
        </a:p>
      </dgm:t>
    </dgm:pt>
    <dgm:pt modelId="{803FCC0C-DA25-4247-A5D9-4B35F91AB5D3}" type="parTrans" cxnId="{AB760D34-8ADE-3E4B-B5EB-7B8ECBA928BD}">
      <dgm:prSet/>
      <dgm:spPr/>
      <dgm:t>
        <a:bodyPr/>
        <a:lstStyle/>
        <a:p>
          <a:endParaRPr lang="en-US" sz="1600"/>
        </a:p>
      </dgm:t>
    </dgm:pt>
    <dgm:pt modelId="{BCCCB841-E8ED-B441-8D47-95D364B677C7}" type="sibTrans" cxnId="{AB760D34-8ADE-3E4B-B5EB-7B8ECBA928BD}">
      <dgm:prSet/>
      <dgm:spPr/>
      <dgm:t>
        <a:bodyPr/>
        <a:lstStyle/>
        <a:p>
          <a:endParaRPr lang="en-US" sz="1600"/>
        </a:p>
      </dgm:t>
    </dgm:pt>
    <dgm:pt modelId="{CE69AF75-B1B5-5E4F-8357-DF42113AAA85}">
      <dgm:prSet custT="1"/>
      <dgm:spPr>
        <a:ln>
          <a:solidFill>
            <a:schemeClr val="tx1">
              <a:lumMod val="85000"/>
              <a:lumOff val="15000"/>
            </a:schemeClr>
          </a:solidFill>
        </a:ln>
      </dgm:spPr>
      <dgm:t>
        <a:bodyPr/>
        <a:lstStyle/>
        <a:p>
          <a:r>
            <a:rPr lang="en-US" sz="1400" i="0" dirty="0">
              <a:solidFill>
                <a:schemeClr val="tx1">
                  <a:lumMod val="85000"/>
                  <a:lumOff val="15000"/>
                </a:schemeClr>
              </a:solidFill>
            </a:rPr>
            <a:t>Grades</a:t>
          </a:r>
        </a:p>
      </dgm:t>
    </dgm:pt>
    <dgm:pt modelId="{A6104AAB-EEFA-484D-9B0C-E97566FEED0A}" type="parTrans" cxnId="{3E688F41-67EC-164B-886C-60F7FB998000}">
      <dgm:prSet/>
      <dgm:spPr/>
      <dgm:t>
        <a:bodyPr/>
        <a:lstStyle/>
        <a:p>
          <a:endParaRPr lang="en-US" sz="1600"/>
        </a:p>
      </dgm:t>
    </dgm:pt>
    <dgm:pt modelId="{3A9C6816-D724-F14D-AF4A-6E0F2E283D62}" type="sibTrans" cxnId="{3E688F41-67EC-164B-886C-60F7FB998000}">
      <dgm:prSet/>
      <dgm:spPr/>
      <dgm:t>
        <a:bodyPr/>
        <a:lstStyle/>
        <a:p>
          <a:endParaRPr lang="en-US" sz="1600"/>
        </a:p>
      </dgm:t>
    </dgm:pt>
    <dgm:pt modelId="{0E883352-194C-3942-9679-8D2352497854}">
      <dgm:prSet custT="1"/>
      <dgm:spPr>
        <a:ln>
          <a:solidFill>
            <a:schemeClr val="tx1">
              <a:lumMod val="85000"/>
              <a:lumOff val="15000"/>
            </a:schemeClr>
          </a:solidFill>
        </a:ln>
      </dgm:spPr>
      <dgm:t>
        <a:bodyPr/>
        <a:lstStyle/>
        <a:p>
          <a:r>
            <a:rPr lang="en-US" sz="1400" b="1" i="0" dirty="0">
              <a:solidFill>
                <a:schemeClr val="tx1">
                  <a:lumMod val="85000"/>
                  <a:lumOff val="15000"/>
                </a:schemeClr>
              </a:solidFill>
            </a:rPr>
            <a:t>CTE (SCTE)</a:t>
          </a:r>
        </a:p>
      </dgm:t>
    </dgm:pt>
    <dgm:pt modelId="{1CA8F35C-334A-BF49-B386-5AEBDF664DBD}" type="parTrans" cxnId="{52B879AD-C85F-B84C-B090-4523B569A6DC}">
      <dgm:prSet/>
      <dgm:spPr/>
      <dgm:t>
        <a:bodyPr/>
        <a:lstStyle/>
        <a:p>
          <a:endParaRPr lang="en-US" sz="1600"/>
        </a:p>
      </dgm:t>
    </dgm:pt>
    <dgm:pt modelId="{EC8E2AA0-6799-BC4C-B57E-818426BA0383}" type="sibTrans" cxnId="{52B879AD-C85F-B84C-B090-4523B569A6DC}">
      <dgm:prSet/>
      <dgm:spPr/>
      <dgm:t>
        <a:bodyPr/>
        <a:lstStyle/>
        <a:p>
          <a:endParaRPr lang="en-US" sz="1600"/>
        </a:p>
      </dgm:t>
    </dgm:pt>
    <dgm:pt modelId="{AC25B589-AD53-1C47-8475-48D6E02EF9AE}">
      <dgm:prSet custT="1"/>
      <dgm:spPr>
        <a:ln>
          <a:solidFill>
            <a:schemeClr val="tx1">
              <a:lumMod val="85000"/>
              <a:lumOff val="15000"/>
            </a:schemeClr>
          </a:solidFill>
        </a:ln>
      </dgm:spPr>
      <dgm:t>
        <a:bodyPr/>
        <a:lstStyle/>
        <a:p>
          <a:r>
            <a:rPr lang="en-US" sz="1400" i="0" dirty="0">
              <a:solidFill>
                <a:schemeClr val="tx1">
                  <a:lumMod val="85000"/>
                  <a:lumOff val="15000"/>
                </a:schemeClr>
              </a:solidFill>
            </a:rPr>
            <a:t>Pathways</a:t>
          </a:r>
        </a:p>
      </dgm:t>
    </dgm:pt>
    <dgm:pt modelId="{CDA93C4B-F09E-5444-B506-556F0956A102}" type="parTrans" cxnId="{0D895A2B-D71F-9A45-83E7-B7C758291711}">
      <dgm:prSet/>
      <dgm:spPr/>
      <dgm:t>
        <a:bodyPr/>
        <a:lstStyle/>
        <a:p>
          <a:endParaRPr lang="en-US" sz="1600"/>
        </a:p>
      </dgm:t>
    </dgm:pt>
    <dgm:pt modelId="{236A713E-35CB-CF4A-BA24-B518654F91C6}" type="sibTrans" cxnId="{0D895A2B-D71F-9A45-83E7-B7C758291711}">
      <dgm:prSet/>
      <dgm:spPr/>
      <dgm:t>
        <a:bodyPr/>
        <a:lstStyle/>
        <a:p>
          <a:endParaRPr lang="en-US" sz="1600"/>
        </a:p>
      </dgm:t>
    </dgm:pt>
    <dgm:pt modelId="{99BD0C83-AC45-6B45-98E6-B032E16A0234}">
      <dgm:prSet custT="1"/>
      <dgm:spPr>
        <a:ln>
          <a:solidFill>
            <a:schemeClr val="tx1">
              <a:lumMod val="85000"/>
              <a:lumOff val="15000"/>
            </a:schemeClr>
          </a:solidFill>
        </a:ln>
      </dgm:spPr>
      <dgm:t>
        <a:bodyPr/>
        <a:lstStyle/>
        <a:p>
          <a:r>
            <a:rPr lang="en-US" sz="1400" b="1" dirty="0">
              <a:solidFill>
                <a:schemeClr val="tx1">
                  <a:lumMod val="85000"/>
                  <a:lumOff val="15000"/>
                </a:schemeClr>
              </a:solidFill>
            </a:rPr>
            <a:t>Student Enrollment (SENR)</a:t>
          </a:r>
        </a:p>
      </dgm:t>
    </dgm:pt>
    <dgm:pt modelId="{1C664382-7920-784E-819D-9308BE3210F0}" type="sibTrans" cxnId="{E4B710C9-B74E-FB4B-8F02-0AB450C4EBC8}">
      <dgm:prSet/>
      <dgm:spPr/>
      <dgm:t>
        <a:bodyPr/>
        <a:lstStyle/>
        <a:p>
          <a:endParaRPr lang="en-US" sz="1600"/>
        </a:p>
      </dgm:t>
    </dgm:pt>
    <dgm:pt modelId="{41FA29BA-AC80-0D4C-A45B-48D5DEA53C36}" type="parTrans" cxnId="{E4B710C9-B74E-FB4B-8F02-0AB450C4EBC8}">
      <dgm:prSet/>
      <dgm:spPr/>
      <dgm:t>
        <a:bodyPr/>
        <a:lstStyle/>
        <a:p>
          <a:endParaRPr lang="en-US" sz="1600"/>
        </a:p>
      </dgm:t>
    </dgm:pt>
    <dgm:pt modelId="{B0A9497E-2756-4587-81B6-4108801DB61A}">
      <dgm:prSet custT="1"/>
      <dgm:spPr>
        <a:ln>
          <a:solidFill>
            <a:schemeClr val="tx1">
              <a:lumMod val="85000"/>
              <a:lumOff val="15000"/>
            </a:schemeClr>
          </a:solidFill>
        </a:ln>
      </dgm:spPr>
      <dgm:t>
        <a:bodyPr/>
        <a:lstStyle/>
        <a:p>
          <a:r>
            <a:rPr lang="en-US" sz="1400" i="0" dirty="0">
              <a:solidFill>
                <a:schemeClr val="tx1">
                  <a:lumMod val="85000"/>
                  <a:lumOff val="15000"/>
                </a:schemeClr>
              </a:solidFill>
            </a:rPr>
            <a:t>Completers</a:t>
          </a:r>
        </a:p>
      </dgm:t>
    </dgm:pt>
    <dgm:pt modelId="{2A2B7080-3483-4533-8E1C-18A8C9B6A907}" type="parTrans" cxnId="{02EF341C-57BA-46F8-B2F5-E72F80E13E8B}">
      <dgm:prSet/>
      <dgm:spPr/>
      <dgm:t>
        <a:bodyPr/>
        <a:lstStyle/>
        <a:p>
          <a:endParaRPr lang="en-US" sz="1600"/>
        </a:p>
      </dgm:t>
    </dgm:pt>
    <dgm:pt modelId="{325B7CCA-00A7-4FED-9887-AFF0C36DBC9E}" type="sibTrans" cxnId="{02EF341C-57BA-46F8-B2F5-E72F80E13E8B}">
      <dgm:prSet/>
      <dgm:spPr/>
      <dgm:t>
        <a:bodyPr/>
        <a:lstStyle/>
        <a:p>
          <a:endParaRPr lang="en-US" sz="1600"/>
        </a:p>
      </dgm:t>
    </dgm:pt>
    <dgm:pt modelId="{F40112D5-9080-E143-BC78-2493B3DC4C78}">
      <dgm:prSet custT="1"/>
      <dgm:spPr>
        <a:ln>
          <a:solidFill>
            <a:schemeClr val="tx1">
              <a:lumMod val="85000"/>
              <a:lumOff val="15000"/>
            </a:schemeClr>
          </a:solidFill>
        </a:ln>
      </dgm:spPr>
      <dgm:t>
        <a:bodyPr/>
        <a:lstStyle/>
        <a:p>
          <a:r>
            <a:rPr lang="en-US" sz="1400" i="0" dirty="0">
              <a:solidFill>
                <a:schemeClr val="tx1">
                  <a:lumMod val="85000"/>
                  <a:lumOff val="15000"/>
                </a:schemeClr>
              </a:solidFill>
            </a:rPr>
            <a:t>State Course codes</a:t>
          </a:r>
        </a:p>
      </dgm:t>
    </dgm:pt>
    <dgm:pt modelId="{D1967A1F-3D6F-CA46-8F6D-77BC33D7270B}" type="parTrans" cxnId="{4F1FA805-C3D0-E942-85B0-F3D17AAC3AA3}">
      <dgm:prSet/>
      <dgm:spPr/>
      <dgm:t>
        <a:bodyPr/>
        <a:lstStyle/>
        <a:p>
          <a:endParaRPr lang="en-US" sz="1600"/>
        </a:p>
      </dgm:t>
    </dgm:pt>
    <dgm:pt modelId="{7E49C8F4-22DC-464D-84C6-8A556B7172C1}" type="sibTrans" cxnId="{4F1FA805-C3D0-E942-85B0-F3D17AAC3AA3}">
      <dgm:prSet/>
      <dgm:spPr/>
      <dgm:t>
        <a:bodyPr/>
        <a:lstStyle/>
        <a:p>
          <a:endParaRPr lang="en-US" sz="1600"/>
        </a:p>
      </dgm:t>
    </dgm:pt>
    <dgm:pt modelId="{5B7886C8-3A36-6341-B9F3-E1E7BBDD3AC2}">
      <dgm:prSet custT="1"/>
      <dgm:spPr>
        <a:ln>
          <a:solidFill>
            <a:schemeClr val="tx1">
              <a:lumMod val="85000"/>
              <a:lumOff val="15000"/>
            </a:schemeClr>
          </a:solidFill>
        </a:ln>
      </dgm:spPr>
      <dgm:t>
        <a:bodyPr/>
        <a:lstStyle/>
        <a:p>
          <a:r>
            <a:rPr lang="en-US" sz="1400" b="1" dirty="0">
              <a:solidFill>
                <a:schemeClr val="tx1">
                  <a:lumMod val="85000"/>
                  <a:lumOff val="15000"/>
                </a:schemeClr>
              </a:solidFill>
            </a:rPr>
            <a:t>Student Course Completion (SCSC)</a:t>
          </a:r>
          <a:endParaRPr lang="en-US" sz="1400" b="1" i="1" dirty="0">
            <a:solidFill>
              <a:schemeClr val="tx1">
                <a:lumMod val="85000"/>
                <a:lumOff val="15000"/>
              </a:schemeClr>
            </a:solidFill>
          </a:endParaRPr>
        </a:p>
      </dgm:t>
    </dgm:pt>
    <dgm:pt modelId="{85CA2AF1-34D6-2D44-9BF4-FEA44F1CFD45}" type="parTrans" cxnId="{1D9508A5-1217-714C-958E-A37E753017EB}">
      <dgm:prSet/>
      <dgm:spPr/>
      <dgm:t>
        <a:bodyPr/>
        <a:lstStyle/>
        <a:p>
          <a:endParaRPr lang="en-US" sz="1600"/>
        </a:p>
      </dgm:t>
    </dgm:pt>
    <dgm:pt modelId="{BEB971A7-301E-6D42-BF31-03B9BB352087}" type="sibTrans" cxnId="{1D9508A5-1217-714C-958E-A37E753017EB}">
      <dgm:prSet/>
      <dgm:spPr/>
      <dgm:t>
        <a:bodyPr/>
        <a:lstStyle/>
        <a:p>
          <a:endParaRPr lang="en-US" sz="1600"/>
        </a:p>
      </dgm:t>
    </dgm:pt>
    <dgm:pt modelId="{C181491F-386D-BC47-BD75-E6CE3EFCC16F}">
      <dgm:prSet custT="1"/>
      <dgm:spPr>
        <a:ln>
          <a:solidFill>
            <a:schemeClr val="tx1">
              <a:lumMod val="85000"/>
              <a:lumOff val="15000"/>
            </a:schemeClr>
          </a:solidFill>
        </a:ln>
      </dgm:spPr>
      <dgm:t>
        <a:bodyPr/>
        <a:lstStyle/>
        <a:p>
          <a:r>
            <a:rPr lang="en-US" sz="1400" i="0" dirty="0">
              <a:solidFill>
                <a:schemeClr val="tx1">
                  <a:lumMod val="85000"/>
                  <a:lumOff val="15000"/>
                </a:schemeClr>
              </a:solidFill>
            </a:rPr>
            <a:t>Postsecondary Articulated Course Indicator</a:t>
          </a:r>
        </a:p>
      </dgm:t>
    </dgm:pt>
    <dgm:pt modelId="{5E308D37-BE2E-B945-A70A-5B0A1FD51EEA}" type="parTrans" cxnId="{7A0163A4-D5A7-5743-BFED-DA65C6B7F7B7}">
      <dgm:prSet/>
      <dgm:spPr/>
      <dgm:t>
        <a:bodyPr/>
        <a:lstStyle/>
        <a:p>
          <a:endParaRPr lang="en-US" sz="1600"/>
        </a:p>
      </dgm:t>
    </dgm:pt>
    <dgm:pt modelId="{66252B49-1322-F648-9311-3AB00EC7A537}" type="sibTrans" cxnId="{7A0163A4-D5A7-5743-BFED-DA65C6B7F7B7}">
      <dgm:prSet/>
      <dgm:spPr/>
      <dgm:t>
        <a:bodyPr/>
        <a:lstStyle/>
        <a:p>
          <a:endParaRPr lang="en-US" sz="1600"/>
        </a:p>
      </dgm:t>
    </dgm:pt>
    <dgm:pt modelId="{ABF32C57-9A47-7945-891D-8826E5EB0903}">
      <dgm:prSet custT="1"/>
      <dgm:spPr>
        <a:ln>
          <a:solidFill>
            <a:schemeClr val="tx1">
              <a:lumMod val="85000"/>
              <a:lumOff val="15000"/>
            </a:schemeClr>
          </a:solidFill>
        </a:ln>
      </dgm:spPr>
      <dgm:t>
        <a:bodyPr/>
        <a:lstStyle/>
        <a:p>
          <a:r>
            <a:rPr lang="en-US" sz="1400" b="1" dirty="0">
              <a:solidFill>
                <a:schemeClr val="tx1">
                  <a:lumMod val="85000"/>
                  <a:lumOff val="15000"/>
                </a:schemeClr>
              </a:solidFill>
            </a:rPr>
            <a:t>Course Completion (CRSC)</a:t>
          </a:r>
        </a:p>
      </dgm:t>
    </dgm:pt>
    <dgm:pt modelId="{329C408F-0C09-A545-AF80-E4500DBAFB34}" type="sibTrans" cxnId="{CCEBB3FB-919A-9440-A2EA-EEEC27C674D3}">
      <dgm:prSet/>
      <dgm:spPr/>
      <dgm:t>
        <a:bodyPr/>
        <a:lstStyle/>
        <a:p>
          <a:endParaRPr lang="en-US" sz="1600"/>
        </a:p>
      </dgm:t>
    </dgm:pt>
    <dgm:pt modelId="{18605F3A-974E-4E40-9DAE-90D4E2F83823}" type="parTrans" cxnId="{CCEBB3FB-919A-9440-A2EA-EEEC27C674D3}">
      <dgm:prSet/>
      <dgm:spPr/>
      <dgm:t>
        <a:bodyPr/>
        <a:lstStyle/>
        <a:p>
          <a:endParaRPr lang="en-US" sz="1600"/>
        </a:p>
      </dgm:t>
    </dgm:pt>
    <dgm:pt modelId="{8F909B6D-2535-3944-8D61-5E06CDB5AC5C}">
      <dgm:prSet custT="1"/>
      <dgm:spPr>
        <a:ln>
          <a:solidFill>
            <a:schemeClr val="tx1">
              <a:lumMod val="85000"/>
              <a:lumOff val="15000"/>
            </a:schemeClr>
          </a:solidFill>
        </a:ln>
      </dgm:spPr>
      <dgm:t>
        <a:bodyPr/>
        <a:lstStyle/>
        <a:p>
          <a:r>
            <a:rPr lang="en-US" sz="1400" i="0" dirty="0">
              <a:solidFill>
                <a:schemeClr val="tx1">
                  <a:lumMod val="85000"/>
                  <a:lumOff val="15000"/>
                </a:schemeClr>
              </a:solidFill>
            </a:rPr>
            <a:t>Course Attributes (</a:t>
          </a:r>
          <a:r>
            <a:rPr lang="en-US" sz="1400" dirty="0">
              <a:solidFill>
                <a:schemeClr val="tx1">
                  <a:lumMod val="85000"/>
                  <a:lumOff val="15000"/>
                </a:schemeClr>
              </a:solidFill>
            </a:rPr>
            <a:t>AP/IB,  College Credit Course, Met UC/CSU Req, HQ CTE)</a:t>
          </a:r>
          <a:endParaRPr lang="en-US" sz="1400" i="0" dirty="0">
            <a:solidFill>
              <a:schemeClr val="tx1">
                <a:lumMod val="85000"/>
                <a:lumOff val="15000"/>
              </a:schemeClr>
            </a:solidFill>
          </a:endParaRPr>
        </a:p>
      </dgm:t>
    </dgm:pt>
    <dgm:pt modelId="{9F167727-4541-6D45-87A4-E539A6AB4251}" type="parTrans" cxnId="{88AB94DC-216C-554E-BBB7-62F8EE9B0880}">
      <dgm:prSet/>
      <dgm:spPr/>
      <dgm:t>
        <a:bodyPr/>
        <a:lstStyle/>
        <a:p>
          <a:endParaRPr lang="en-US" sz="1600"/>
        </a:p>
      </dgm:t>
    </dgm:pt>
    <dgm:pt modelId="{45C469E2-0DDA-4D4B-8628-52AA970A3FF2}" type="sibTrans" cxnId="{88AB94DC-216C-554E-BBB7-62F8EE9B0880}">
      <dgm:prSet/>
      <dgm:spPr/>
      <dgm:t>
        <a:bodyPr/>
        <a:lstStyle/>
        <a:p>
          <a:endParaRPr lang="en-US" sz="1600"/>
        </a:p>
      </dgm:t>
    </dgm:pt>
    <dgm:pt modelId="{80C4D119-195B-43AD-9733-643E5B026E7A}">
      <dgm:prSet custT="1"/>
      <dgm:spPr>
        <a:ln>
          <a:solidFill>
            <a:schemeClr val="tx1">
              <a:lumMod val="85000"/>
              <a:lumOff val="15000"/>
            </a:schemeClr>
          </a:solidFill>
        </a:ln>
      </dgm:spPr>
      <dgm:t>
        <a:bodyPr/>
        <a:lstStyle/>
        <a:p>
          <a:r>
            <a:rPr lang="en-US" sz="1400" b="1" i="0" dirty="0">
              <a:solidFill>
                <a:schemeClr val="tx1">
                  <a:lumMod val="85000"/>
                  <a:lumOff val="15000"/>
                </a:schemeClr>
              </a:solidFill>
            </a:rPr>
            <a:t>Work-based Learning </a:t>
          </a:r>
        </a:p>
      </dgm:t>
    </dgm:pt>
    <dgm:pt modelId="{C61D7250-41E5-4E5D-928B-41C7811B62B2}" type="parTrans" cxnId="{0937337B-3048-4E56-81A0-C94A7B121134}">
      <dgm:prSet/>
      <dgm:spPr/>
      <dgm:t>
        <a:bodyPr/>
        <a:lstStyle/>
        <a:p>
          <a:endParaRPr lang="en-US" sz="1600"/>
        </a:p>
      </dgm:t>
    </dgm:pt>
    <dgm:pt modelId="{C84EDF86-CC3E-4CD9-985F-D79534CB1D6A}" type="sibTrans" cxnId="{0937337B-3048-4E56-81A0-C94A7B121134}">
      <dgm:prSet/>
      <dgm:spPr/>
      <dgm:t>
        <a:bodyPr/>
        <a:lstStyle/>
        <a:p>
          <a:endParaRPr lang="en-US" sz="1600"/>
        </a:p>
      </dgm:t>
    </dgm:pt>
    <dgm:pt modelId="{FB53EBD4-6583-4A2B-A09D-72841410FD7A}">
      <dgm:prSet custT="1"/>
      <dgm:spPr>
        <a:ln>
          <a:solidFill>
            <a:schemeClr val="tx1">
              <a:lumMod val="85000"/>
              <a:lumOff val="15000"/>
            </a:schemeClr>
          </a:solidFill>
        </a:ln>
      </dgm:spPr>
      <dgm:t>
        <a:bodyPr/>
        <a:lstStyle/>
        <a:p>
          <a:r>
            <a:rPr lang="en-US" sz="1400" i="0" dirty="0">
              <a:solidFill>
                <a:schemeClr val="tx1">
                  <a:lumMod val="85000"/>
                  <a:lumOff val="15000"/>
                </a:schemeClr>
              </a:solidFill>
            </a:rPr>
            <a:t>Carnegie Units</a:t>
          </a:r>
        </a:p>
      </dgm:t>
    </dgm:pt>
    <dgm:pt modelId="{285DB0A6-0746-4CC3-B6ED-4ECF51AAF80F}" type="parTrans" cxnId="{80C216A6-3878-44B4-84A0-EC8CA4816E1C}">
      <dgm:prSet/>
      <dgm:spPr/>
      <dgm:t>
        <a:bodyPr/>
        <a:lstStyle/>
        <a:p>
          <a:endParaRPr lang="en-US" sz="1600"/>
        </a:p>
      </dgm:t>
    </dgm:pt>
    <dgm:pt modelId="{67519344-1107-4890-BE29-AA2727678192}" type="sibTrans" cxnId="{80C216A6-3878-44B4-84A0-EC8CA4816E1C}">
      <dgm:prSet/>
      <dgm:spPr/>
      <dgm:t>
        <a:bodyPr/>
        <a:lstStyle/>
        <a:p>
          <a:endParaRPr lang="en-US" sz="1600"/>
        </a:p>
      </dgm:t>
    </dgm:pt>
    <dgm:pt modelId="{55ACCCC5-B000-4A11-9B41-EB28A662242B}">
      <dgm:prSet custT="1"/>
      <dgm:spPr>
        <a:ln>
          <a:solidFill>
            <a:schemeClr val="tx1">
              <a:lumMod val="85000"/>
              <a:lumOff val="15000"/>
            </a:schemeClr>
          </a:solidFill>
        </a:ln>
      </dgm:spPr>
      <dgm:t>
        <a:bodyPr/>
        <a:lstStyle/>
        <a:p>
          <a:r>
            <a:rPr lang="en-US" sz="1400" dirty="0">
              <a:solidFill>
                <a:schemeClr val="tx1">
                  <a:lumMod val="85000"/>
                  <a:lumOff val="15000"/>
                </a:schemeClr>
              </a:solidFill>
            </a:rPr>
            <a:t>(SEIDs) </a:t>
          </a:r>
        </a:p>
      </dgm:t>
    </dgm:pt>
    <dgm:pt modelId="{D1275C91-9AB1-4CB3-AED0-662DC8B97A99}" type="parTrans" cxnId="{8EDDCE0C-C395-4B4F-A66F-6768256D778E}">
      <dgm:prSet/>
      <dgm:spPr/>
      <dgm:t>
        <a:bodyPr/>
        <a:lstStyle/>
        <a:p>
          <a:endParaRPr lang="en-US"/>
        </a:p>
      </dgm:t>
    </dgm:pt>
    <dgm:pt modelId="{FE29F9E1-F384-48F9-B6B1-CF5B70328AA4}" type="sibTrans" cxnId="{8EDDCE0C-C395-4B4F-A66F-6768256D778E}">
      <dgm:prSet/>
      <dgm:spPr/>
      <dgm:t>
        <a:bodyPr/>
        <a:lstStyle/>
        <a:p>
          <a:endParaRPr lang="en-US"/>
        </a:p>
      </dgm:t>
    </dgm:pt>
    <dgm:pt modelId="{79001DD2-C672-4410-9202-B5BD39C4225A}">
      <dgm:prSet custT="1"/>
      <dgm:spPr>
        <a:ln>
          <a:solidFill>
            <a:schemeClr val="tx1">
              <a:lumMod val="85000"/>
              <a:lumOff val="15000"/>
            </a:schemeClr>
          </a:solidFill>
        </a:ln>
      </dgm:spPr>
      <dgm:t>
        <a:bodyPr/>
        <a:lstStyle/>
        <a:p>
          <a:r>
            <a:rPr lang="en-US" sz="1400" i="0" dirty="0">
              <a:solidFill>
                <a:schemeClr val="tx1">
                  <a:lumMod val="85000"/>
                  <a:lumOff val="15000"/>
                </a:schemeClr>
              </a:solidFill>
            </a:rPr>
            <a:t>Work-Based Learning Types</a:t>
          </a:r>
        </a:p>
      </dgm:t>
    </dgm:pt>
    <dgm:pt modelId="{A96926FB-6691-48C6-A041-4FA753D4E762}" type="parTrans" cxnId="{CEEAEF9E-5D29-403A-8B88-936C0E32DDCC}">
      <dgm:prSet/>
      <dgm:spPr/>
      <dgm:t>
        <a:bodyPr/>
        <a:lstStyle/>
        <a:p>
          <a:endParaRPr lang="en-US"/>
        </a:p>
      </dgm:t>
    </dgm:pt>
    <dgm:pt modelId="{E8058306-E28F-4B20-967F-67F161463E97}" type="sibTrans" cxnId="{CEEAEF9E-5D29-403A-8B88-936C0E32DDCC}">
      <dgm:prSet/>
      <dgm:spPr/>
      <dgm:t>
        <a:bodyPr/>
        <a:lstStyle/>
        <a:p>
          <a:endParaRPr lang="en-US"/>
        </a:p>
      </dgm:t>
    </dgm:pt>
    <dgm:pt modelId="{38987751-3CAD-4484-939A-9D8E1A507930}">
      <dgm:prSet custT="1"/>
      <dgm:spPr>
        <a:ln>
          <a:solidFill>
            <a:schemeClr val="tx1">
              <a:lumMod val="85000"/>
              <a:lumOff val="15000"/>
            </a:schemeClr>
          </a:solidFill>
        </a:ln>
      </dgm:spPr>
      <dgm:t>
        <a:bodyPr/>
        <a:lstStyle/>
        <a:p>
          <a:r>
            <a:rPr lang="en-US" sz="1400" i="0" dirty="0">
              <a:solidFill>
                <a:schemeClr val="tx1">
                  <a:lumMod val="85000"/>
                  <a:lumOff val="15000"/>
                </a:schemeClr>
              </a:solidFill>
            </a:rPr>
            <a:t>Internship Attributes</a:t>
          </a:r>
        </a:p>
      </dgm:t>
    </dgm:pt>
    <dgm:pt modelId="{CC85F7CA-69CA-48C2-A479-0E85085EF918}" type="parTrans" cxnId="{C6180B0D-AE3F-451D-A24B-F6EAADD6D03B}">
      <dgm:prSet/>
      <dgm:spPr/>
      <dgm:t>
        <a:bodyPr/>
        <a:lstStyle/>
        <a:p>
          <a:endParaRPr lang="en-US"/>
        </a:p>
      </dgm:t>
    </dgm:pt>
    <dgm:pt modelId="{4D2895AD-AB02-4C9E-99F5-1D0CE2DA4C92}" type="sibTrans" cxnId="{C6180B0D-AE3F-451D-A24B-F6EAADD6D03B}">
      <dgm:prSet/>
      <dgm:spPr/>
      <dgm:t>
        <a:bodyPr/>
        <a:lstStyle/>
        <a:p>
          <a:endParaRPr lang="en-US"/>
        </a:p>
      </dgm:t>
    </dgm:pt>
    <dgm:pt modelId="{CF6DD6DC-5B4E-4688-AF9D-CE5E4B5ECD56}">
      <dgm:prSet custT="1"/>
      <dgm:spPr>
        <a:ln>
          <a:solidFill>
            <a:schemeClr val="tx1">
              <a:lumMod val="85000"/>
              <a:lumOff val="15000"/>
            </a:schemeClr>
          </a:solidFill>
        </a:ln>
      </dgm:spPr>
      <dgm:t>
        <a:bodyPr/>
        <a:lstStyle/>
        <a:p>
          <a:r>
            <a:rPr lang="en-US" sz="1400" i="0" dirty="0">
              <a:solidFill>
                <a:schemeClr val="tx1">
                  <a:lumMod val="85000"/>
                  <a:lumOff val="15000"/>
                </a:schemeClr>
              </a:solidFill>
            </a:rPr>
            <a:t>Hours</a:t>
          </a:r>
        </a:p>
      </dgm:t>
    </dgm:pt>
    <dgm:pt modelId="{89B30439-385E-475F-902C-E87590B8904F}" type="parTrans" cxnId="{637DC9A5-4B9B-48C4-9EFF-3F3C02C09E4F}">
      <dgm:prSet/>
      <dgm:spPr/>
      <dgm:t>
        <a:bodyPr/>
        <a:lstStyle/>
        <a:p>
          <a:endParaRPr lang="en-US"/>
        </a:p>
      </dgm:t>
    </dgm:pt>
    <dgm:pt modelId="{E4245F44-C502-4CE7-B20C-61F348C16AEF}" type="sibTrans" cxnId="{637DC9A5-4B9B-48C4-9EFF-3F3C02C09E4F}">
      <dgm:prSet/>
      <dgm:spPr/>
      <dgm:t>
        <a:bodyPr/>
        <a:lstStyle/>
        <a:p>
          <a:endParaRPr lang="en-US"/>
        </a:p>
      </dgm:t>
    </dgm:pt>
    <dgm:pt modelId="{B09A78E4-9D3F-440F-A873-70617F5D37D9}">
      <dgm:prSet custT="1"/>
      <dgm:spPr>
        <a:ln>
          <a:solidFill>
            <a:schemeClr val="tx1">
              <a:lumMod val="85000"/>
              <a:lumOff val="15000"/>
            </a:schemeClr>
          </a:solidFill>
        </a:ln>
      </dgm:spPr>
      <dgm:t>
        <a:bodyPr/>
        <a:lstStyle/>
        <a:p>
          <a:endParaRPr lang="en-US" sz="1600" i="0" dirty="0">
            <a:solidFill>
              <a:srgbClr val="66CDC9"/>
            </a:solidFill>
          </a:endParaRPr>
        </a:p>
      </dgm:t>
    </dgm:pt>
    <dgm:pt modelId="{D8EB7EC1-17A4-4563-B6C8-A79C265412E1}" type="parTrans" cxnId="{84FBBFAF-B4EC-4E55-82A9-268CF956A5A6}">
      <dgm:prSet/>
      <dgm:spPr/>
      <dgm:t>
        <a:bodyPr/>
        <a:lstStyle/>
        <a:p>
          <a:endParaRPr lang="en-US"/>
        </a:p>
      </dgm:t>
    </dgm:pt>
    <dgm:pt modelId="{DEBCB3EE-247D-46E6-BF19-AFAF00621F7F}" type="sibTrans" cxnId="{84FBBFAF-B4EC-4E55-82A9-268CF956A5A6}">
      <dgm:prSet/>
      <dgm:spPr/>
      <dgm:t>
        <a:bodyPr/>
        <a:lstStyle/>
        <a:p>
          <a:endParaRPr lang="en-US"/>
        </a:p>
      </dgm:t>
    </dgm:pt>
    <dgm:pt modelId="{324E0ABC-EBEA-482A-B5FE-AFAEC602E2CB}">
      <dgm:prSet custT="1"/>
      <dgm:spPr>
        <a:ln>
          <a:solidFill>
            <a:schemeClr val="tx1">
              <a:lumMod val="85000"/>
              <a:lumOff val="15000"/>
            </a:schemeClr>
          </a:solidFill>
        </a:ln>
      </dgm:spPr>
      <dgm:t>
        <a:bodyPr/>
        <a:lstStyle/>
        <a:p>
          <a:r>
            <a:rPr lang="en-US" sz="1400" b="1" dirty="0">
              <a:solidFill>
                <a:schemeClr val="tx1">
                  <a:lumMod val="85000"/>
                  <a:lumOff val="15000"/>
                </a:schemeClr>
              </a:solidFill>
            </a:rPr>
            <a:t>Teachers Demographics (SDEM)</a:t>
          </a:r>
        </a:p>
      </dgm:t>
    </dgm:pt>
    <dgm:pt modelId="{7D14AD71-2138-467D-B748-B55D870543EB}" type="parTrans" cxnId="{807BA7A0-B076-474E-90D4-AE81062EBC1F}">
      <dgm:prSet/>
      <dgm:spPr/>
      <dgm:t>
        <a:bodyPr/>
        <a:lstStyle/>
        <a:p>
          <a:endParaRPr lang="en-US"/>
        </a:p>
      </dgm:t>
    </dgm:pt>
    <dgm:pt modelId="{831DA3CB-3BB0-4122-BA2A-5504345598BD}" type="sibTrans" cxnId="{807BA7A0-B076-474E-90D4-AE81062EBC1F}">
      <dgm:prSet/>
      <dgm:spPr/>
      <dgm:t>
        <a:bodyPr/>
        <a:lstStyle/>
        <a:p>
          <a:endParaRPr lang="en-US"/>
        </a:p>
      </dgm:t>
    </dgm:pt>
    <dgm:pt modelId="{2B1172DD-ED52-4354-9803-3503C538CD77}">
      <dgm:prSet custT="1"/>
      <dgm:spPr>
        <a:ln>
          <a:solidFill>
            <a:schemeClr val="tx1">
              <a:lumMod val="85000"/>
              <a:lumOff val="15000"/>
            </a:schemeClr>
          </a:solidFill>
        </a:ln>
      </dgm:spPr>
      <dgm:t>
        <a:bodyPr/>
        <a:lstStyle/>
        <a:p>
          <a:r>
            <a:rPr lang="en-US" sz="1400" b="0" dirty="0">
              <a:solidFill>
                <a:schemeClr val="tx1">
                  <a:lumMod val="85000"/>
                  <a:lumOff val="15000"/>
                </a:schemeClr>
              </a:solidFill>
            </a:rPr>
            <a:t>Seal of Biliteracy, Golden State Seal, A–G Completion</a:t>
          </a:r>
        </a:p>
      </dgm:t>
    </dgm:pt>
    <dgm:pt modelId="{A76D4F38-B779-4D8A-9047-9EFDFDC78C6D}" type="parTrans" cxnId="{70D5297E-E776-42FA-8512-3D93380ABAE8}">
      <dgm:prSet/>
      <dgm:spPr/>
      <dgm:t>
        <a:bodyPr/>
        <a:lstStyle/>
        <a:p>
          <a:endParaRPr lang="en-US"/>
        </a:p>
      </dgm:t>
    </dgm:pt>
    <dgm:pt modelId="{3AD8B690-02BD-4B2B-A6D5-E31626FBDE8F}" type="sibTrans" cxnId="{70D5297E-E776-42FA-8512-3D93380ABAE8}">
      <dgm:prSet/>
      <dgm:spPr/>
      <dgm:t>
        <a:bodyPr/>
        <a:lstStyle/>
        <a:p>
          <a:endParaRPr lang="en-US"/>
        </a:p>
      </dgm:t>
    </dgm:pt>
    <dgm:pt modelId="{15CBF045-3A1A-4045-A3B9-AF42FB604C5B}">
      <dgm:prSet custT="1"/>
      <dgm:spPr>
        <a:ln>
          <a:solidFill>
            <a:schemeClr val="tx1">
              <a:lumMod val="85000"/>
              <a:lumOff val="15000"/>
            </a:schemeClr>
          </a:solidFill>
        </a:ln>
      </dgm:spPr>
      <dgm:t>
        <a:bodyPr/>
        <a:lstStyle/>
        <a:p>
          <a:r>
            <a:rPr lang="en-US" sz="1400" i="0" dirty="0">
              <a:solidFill>
                <a:schemeClr val="tx1">
                  <a:lumMod val="85000"/>
                  <a:lumOff val="15000"/>
                </a:schemeClr>
              </a:solidFill>
            </a:rPr>
            <a:t>CTE Participants</a:t>
          </a:r>
        </a:p>
      </dgm:t>
    </dgm:pt>
    <dgm:pt modelId="{DE54F35E-DB16-45CE-AF3A-1FB54E9A0B35}" type="parTrans" cxnId="{ADF07884-057A-40B7-9C04-2ED5A61F8BDD}">
      <dgm:prSet/>
      <dgm:spPr/>
      <dgm:t>
        <a:bodyPr/>
        <a:lstStyle/>
        <a:p>
          <a:endParaRPr lang="en-US"/>
        </a:p>
      </dgm:t>
    </dgm:pt>
    <dgm:pt modelId="{28068FF9-84B2-4930-A6C4-8BA034EA4A96}" type="sibTrans" cxnId="{ADF07884-057A-40B7-9C04-2ED5A61F8BDD}">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73174"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44C56700-5E97-4EBC-BC09-A606D9A8E19D}" type="presOf" srcId="{C181491F-386D-BC47-BD75-E6CE3EFCC16F}" destId="{3678D18B-7BD6-3143-AEAC-28A9492E162D}" srcOrd="0" destOrd="8" presId="urn:microsoft.com/office/officeart/2008/layout/PictureStrips"/>
    <dgm:cxn modelId="{4F1FA805-C3D0-E942-85B0-F3D17AAC3AA3}" srcId="{ABF32C57-9A47-7945-891D-8826E5EB0903}" destId="{F40112D5-9080-E143-BC78-2493B3DC4C78}" srcOrd="0" destOrd="0" parTransId="{D1967A1F-3D6F-CA46-8F6D-77BC33D7270B}" sibTransId="{7E49C8F4-22DC-464D-84C6-8A556B7172C1}"/>
    <dgm:cxn modelId="{3E60990A-A671-4D86-9B33-DB3BAC1DFCAF}" type="presOf" srcId="{FB53EBD4-6583-4A2B-A09D-72841410FD7A}" destId="{3678D18B-7BD6-3143-AEAC-28A9492E162D}" srcOrd="0" destOrd="13" presId="urn:microsoft.com/office/officeart/2008/layout/PictureStrips"/>
    <dgm:cxn modelId="{8EDDCE0C-C395-4B4F-A66F-6768256D778E}" srcId="{324E0ABC-EBEA-482A-B5FE-AFAEC602E2CB}" destId="{55ACCCC5-B000-4A11-9B41-EB28A662242B}" srcOrd="0" destOrd="0" parTransId="{D1275C91-9AB1-4CB3-AED0-662DC8B97A99}" sibTransId="{FE29F9E1-F384-48F9-B6B1-CF5B70328AA4}"/>
    <dgm:cxn modelId="{C6180B0D-AE3F-451D-A24B-F6EAADD6D03B}" srcId="{80C4D119-195B-43AD-9733-643E5B026E7A}" destId="{38987751-3CAD-4484-939A-9D8E1A507930}" srcOrd="1" destOrd="0" parTransId="{CC85F7CA-69CA-48C2-A479-0E85085EF918}" sibTransId="{4D2895AD-AB02-4C9E-99F5-1D0CE2DA4C92}"/>
    <dgm:cxn modelId="{15237C12-90B6-4A07-BD23-A78758A4A5C4}" type="presOf" srcId="{0E883352-194C-3942-9679-8D2352497854}" destId="{3678D18B-7BD6-3143-AEAC-28A9492E162D}" srcOrd="0" destOrd="15" presId="urn:microsoft.com/office/officeart/2008/layout/PictureStrips"/>
    <dgm:cxn modelId="{02EF341C-57BA-46F8-B2F5-E72F80E13E8B}" srcId="{0E883352-194C-3942-9679-8D2352497854}" destId="{B0A9497E-2756-4587-81B6-4108801DB61A}" srcOrd="1" destOrd="0" parTransId="{2A2B7080-3483-4533-8E1C-18A8C9B6A907}" sibTransId="{325B7CCA-00A7-4FED-9887-AFF0C36DBC9E}"/>
    <dgm:cxn modelId="{F6106F27-7B48-0347-ADE2-3AE1BDD0DE30}" srcId="{8AAB42DB-D565-4E71-915F-F016C08DF7C0}" destId="{D3A0A36D-ED2E-D94D-9FCE-8A80A9BB23FF}" srcOrd="0" destOrd="0" parTransId="{38B02B3C-A698-EB49-924A-A0E9AFDAECBC}" sibTransId="{7033C3B6-BB76-9B45-95FE-32BAD1EB26E5}"/>
    <dgm:cxn modelId="{C778A127-4D4B-4EAD-91A9-F7DB618F717C}" type="presOf" srcId="{D3A0A36D-ED2E-D94D-9FCE-8A80A9BB23FF}" destId="{3678D18B-7BD6-3143-AEAC-28A9492E162D}" srcOrd="0" destOrd="0" presId="urn:microsoft.com/office/officeart/2008/layout/PictureStrips"/>
    <dgm:cxn modelId="{0D895A2B-D71F-9A45-83E7-B7C758291711}" srcId="{0E883352-194C-3942-9679-8D2352497854}" destId="{AC25B589-AD53-1C47-8475-48D6E02EF9AE}" srcOrd="0" destOrd="0" parTransId="{CDA93C4B-F09E-5444-B506-556F0956A102}" sibTransId="{236A713E-35CB-CF4A-BA24-B518654F91C6}"/>
    <dgm:cxn modelId="{1E511B2E-0DE6-4801-93F4-AA457816C139}" type="presOf" srcId="{15CBF045-3A1A-4045-A3B9-AF42FB604C5B}" destId="{3678D18B-7BD6-3143-AEAC-28A9492E162D}" srcOrd="0" destOrd="14" presId="urn:microsoft.com/office/officeart/2008/layout/PictureStrips"/>
    <dgm:cxn modelId="{AB760D34-8ADE-3E4B-B5EB-7B8ECBA928BD}" srcId="{5B7886C8-3A36-6341-B9F3-E1E7BBDD3AC2}" destId="{818CF788-70B9-5940-BCF1-D1227EBEA6A8}" srcOrd="1" destOrd="0" parTransId="{803FCC0C-DA25-4247-A5D9-4B35F91AB5D3}" sibTransId="{BCCCB841-E8ED-B441-8D47-95D364B677C7}"/>
    <dgm:cxn modelId="{FAAD483D-FC3D-4B0E-94DE-8402F9B4D8E6}" type="presOf" srcId="{5B7886C8-3A36-6341-B9F3-E1E7BBDD3AC2}" destId="{3678D18B-7BD6-3143-AEAC-28A9492E162D}" srcOrd="0" destOrd="9" presId="urn:microsoft.com/office/officeart/2008/layout/PictureStrips"/>
    <dgm:cxn modelId="{4B57793F-DA0F-492F-8B38-4CCDB05CC68C}" type="presOf" srcId="{79001DD2-C672-4410-9202-B5BD39C4225A}" destId="{3678D18B-7BD6-3143-AEAC-28A9492E162D}" srcOrd="0" destOrd="19" presId="urn:microsoft.com/office/officeart/2008/layout/PictureStrips"/>
    <dgm:cxn modelId="{3E688F41-67EC-164B-886C-60F7FB998000}" srcId="{5B7886C8-3A36-6341-B9F3-E1E7BBDD3AC2}" destId="{CE69AF75-B1B5-5E4F-8357-DF42113AAA85}" srcOrd="2" destOrd="0" parTransId="{A6104AAB-EEFA-484D-9B0C-E97566FEED0A}" sibTransId="{3A9C6816-D724-F14D-AF4A-6E0F2E283D62}"/>
    <dgm:cxn modelId="{6FEC8B46-3C08-4E22-B79B-A4221C9DD2CF}" type="presOf" srcId="{AC25B589-AD53-1C47-8475-48D6E02EF9AE}" destId="{3678D18B-7BD6-3143-AEAC-28A9492E162D}" srcOrd="0" destOrd="16" presId="urn:microsoft.com/office/officeart/2008/layout/PictureStrips"/>
    <dgm:cxn modelId="{1E924048-CF34-4BC4-B8D8-DAF14D71CF69}" type="presOf" srcId="{D8320F1C-155C-A944-ADC3-99D67978359A}" destId="{3678D18B-7BD6-3143-AEAC-28A9492E162D}" srcOrd="0" destOrd="10" presId="urn:microsoft.com/office/officeart/2008/layout/PictureStrips"/>
    <dgm:cxn modelId="{F93E704D-DA7E-41FD-9302-04DB5D4A4590}" type="presOf" srcId="{B09A78E4-9D3F-440F-A873-70617F5D37D9}" destId="{3678D18B-7BD6-3143-AEAC-28A9492E162D}" srcOrd="0" destOrd="22"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2F33A166-247B-45C0-A0D6-DC521275EEBC}" type="presOf" srcId="{ABF32C57-9A47-7945-891D-8826E5EB0903}" destId="{3678D18B-7BD6-3143-AEAC-28A9492E162D}" srcOrd="0" destOrd="5" presId="urn:microsoft.com/office/officeart/2008/layout/PictureStrips"/>
    <dgm:cxn modelId="{D732736D-9AAD-4B80-9933-D76949EE6CFF}" type="presOf" srcId="{55ACCCC5-B000-4A11-9B41-EB28A662242B}" destId="{3678D18B-7BD6-3143-AEAC-28A9492E162D}" srcOrd="0" destOrd="4" presId="urn:microsoft.com/office/officeart/2008/layout/PictureStrips"/>
    <dgm:cxn modelId="{05EDE570-BD08-45F5-9C7B-7DE4405F96D5}" type="presOf" srcId="{F40112D5-9080-E143-BC78-2493B3DC4C78}" destId="{3678D18B-7BD6-3143-AEAC-28A9492E162D}" srcOrd="0" destOrd="6" presId="urn:microsoft.com/office/officeart/2008/layout/PictureStrips"/>
    <dgm:cxn modelId="{16912E77-8269-4BF7-AD10-50EA21DFBCA0}" type="presOf" srcId="{324E0ABC-EBEA-482A-B5FE-AFAEC602E2CB}" destId="{3678D18B-7BD6-3143-AEAC-28A9492E162D}" srcOrd="0" destOrd="3" presId="urn:microsoft.com/office/officeart/2008/layout/PictureStrips"/>
    <dgm:cxn modelId="{0937337B-3048-4E56-81A0-C94A7B121134}" srcId="{D3A0A36D-ED2E-D94D-9FCE-8A80A9BB23FF}" destId="{80C4D119-195B-43AD-9733-643E5B026E7A}" srcOrd="5" destOrd="0" parTransId="{C61D7250-41E5-4E5D-928B-41C7811B62B2}" sibTransId="{C84EDF86-CC3E-4CD9-985F-D79534CB1D6A}"/>
    <dgm:cxn modelId="{70D5297E-E776-42FA-8512-3D93380ABAE8}" srcId="{99BD0C83-AC45-6B45-98E6-B032E16A0234}" destId="{2B1172DD-ED52-4354-9803-3503C538CD77}" srcOrd="0" destOrd="0" parTransId="{A76D4F38-B779-4D8A-9047-9EFDFDC78C6D}" sibTransId="{3AD8B690-02BD-4B2B-A6D5-E31626FBDE8F}"/>
    <dgm:cxn modelId="{ADF07884-057A-40B7-9C04-2ED5A61F8BDD}" srcId="{5B7886C8-3A36-6341-B9F3-E1E7BBDD3AC2}" destId="{15CBF045-3A1A-4045-A3B9-AF42FB604C5B}" srcOrd="4" destOrd="0" parTransId="{DE54F35E-DB16-45CE-AF3A-1FB54E9A0B35}" sibTransId="{28068FF9-84B2-4930-A6C4-8BA034EA4A96}"/>
    <dgm:cxn modelId="{CEEAEF9E-5D29-403A-8B88-936C0E32DDCC}" srcId="{80C4D119-195B-43AD-9733-643E5B026E7A}" destId="{79001DD2-C672-4410-9202-B5BD39C4225A}" srcOrd="0" destOrd="0" parTransId="{A96926FB-6691-48C6-A041-4FA753D4E762}" sibTransId="{E8058306-E28F-4B20-967F-67F161463E97}"/>
    <dgm:cxn modelId="{807BA7A0-B076-474E-90D4-AE81062EBC1F}" srcId="{D3A0A36D-ED2E-D94D-9FCE-8A80A9BB23FF}" destId="{324E0ABC-EBEA-482A-B5FE-AFAEC602E2CB}" srcOrd="1" destOrd="0" parTransId="{7D14AD71-2138-467D-B748-B55D870543EB}" sibTransId="{831DA3CB-3BB0-4122-BA2A-5504345598BD}"/>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3" destOrd="0" parTransId="{85CA2AF1-34D6-2D44-9BF4-FEA44F1CFD45}" sibTransId="{BEB971A7-301E-6D42-BF31-03B9BB352087}"/>
    <dgm:cxn modelId="{637DC9A5-4B9B-48C4-9EFF-3F3C02C09E4F}" srcId="{80C4D119-195B-43AD-9733-643E5B026E7A}" destId="{CF6DD6DC-5B4E-4688-AF9D-CE5E4B5ECD56}" srcOrd="2" destOrd="0" parTransId="{89B30439-385E-475F-902C-E87590B8904F}" sibTransId="{E4245F44-C502-4CE7-B20C-61F348C16AEF}"/>
    <dgm:cxn modelId="{80C216A6-3878-44B4-84A0-EC8CA4816E1C}" srcId="{5B7886C8-3A36-6341-B9F3-E1E7BBDD3AC2}" destId="{FB53EBD4-6583-4A2B-A09D-72841410FD7A}" srcOrd="3" destOrd="0" parTransId="{285DB0A6-0746-4CC3-B6ED-4ECF51AAF80F}" sibTransId="{67519344-1107-4890-BE29-AA2727678192}"/>
    <dgm:cxn modelId="{A9647FAB-3496-4691-95BA-1D3E949A555D}" type="presOf" srcId="{2B1172DD-ED52-4354-9803-3503C538CD77}" destId="{3678D18B-7BD6-3143-AEAC-28A9492E162D}" srcOrd="0" destOrd="2" presId="urn:microsoft.com/office/officeart/2008/layout/PictureStrips"/>
    <dgm:cxn modelId="{52B879AD-C85F-B84C-B090-4523B569A6DC}" srcId="{D3A0A36D-ED2E-D94D-9FCE-8A80A9BB23FF}" destId="{0E883352-194C-3942-9679-8D2352497854}" srcOrd="4" destOrd="0" parTransId="{1CA8F35C-334A-BF49-B386-5AEBDF664DBD}" sibTransId="{EC8E2AA0-6799-BC4C-B57E-818426BA0383}"/>
    <dgm:cxn modelId="{84FBBFAF-B4EC-4E55-82A9-268CF956A5A6}" srcId="{80C4D119-195B-43AD-9733-643E5B026E7A}" destId="{B09A78E4-9D3F-440F-A873-70617F5D37D9}" srcOrd="3" destOrd="0" parTransId="{D8EB7EC1-17A4-4563-B6C8-A79C265412E1}" sibTransId="{DEBCB3EE-247D-46E6-BF19-AFAF00621F7F}"/>
    <dgm:cxn modelId="{1A6E73B9-D029-4750-AB1C-4501CC2FAAC9}" type="presOf" srcId="{CF6DD6DC-5B4E-4688-AF9D-CE5E4B5ECD56}" destId="{3678D18B-7BD6-3143-AEAC-28A9492E162D}" srcOrd="0" destOrd="21" presId="urn:microsoft.com/office/officeart/2008/layout/PictureStrips"/>
    <dgm:cxn modelId="{D91819C3-2203-4FA1-A1AA-2D8CD82AE981}" type="presOf" srcId="{B0A9497E-2756-4587-81B6-4108801DB61A}" destId="{3678D18B-7BD6-3143-AEAC-28A9492E162D}" srcOrd="0" destOrd="17" presId="urn:microsoft.com/office/officeart/2008/layout/PictureStrips"/>
    <dgm:cxn modelId="{854EB4C4-1955-46CE-8572-F4ACA9D443A6}" type="presOf" srcId="{CE69AF75-B1B5-5E4F-8357-DF42113AAA85}" destId="{3678D18B-7BD6-3143-AEAC-28A9492E162D}" srcOrd="0" destOrd="12" presId="urn:microsoft.com/office/officeart/2008/layout/PictureStrips"/>
    <dgm:cxn modelId="{E4B710C9-B74E-FB4B-8F02-0AB450C4EBC8}" srcId="{D3A0A36D-ED2E-D94D-9FCE-8A80A9BB23FF}" destId="{99BD0C83-AC45-6B45-98E6-B032E16A0234}" srcOrd="0" destOrd="0" parTransId="{41FA29BA-AC80-0D4C-A45B-48D5DEA53C36}" sibTransId="{1C664382-7920-784E-819D-9308BE3210F0}"/>
    <dgm:cxn modelId="{76985DC9-0800-443D-8658-803594B24B29}" type="presOf" srcId="{8F909B6D-2535-3944-8D61-5E06CDB5AC5C}" destId="{3678D18B-7BD6-3143-AEAC-28A9492E162D}" srcOrd="0" destOrd="7" presId="urn:microsoft.com/office/officeart/2008/layout/PictureStrips"/>
    <dgm:cxn modelId="{656C54CA-808C-42A8-BF75-81C7DE73FC4C}" type="presOf" srcId="{80C4D119-195B-43AD-9733-643E5B026E7A}" destId="{3678D18B-7BD6-3143-AEAC-28A9492E162D}" srcOrd="0" destOrd="18" presId="urn:microsoft.com/office/officeart/2008/layout/PictureStrips"/>
    <dgm:cxn modelId="{8F9D8CD1-46B4-4387-871D-A99360830069}" type="presOf" srcId="{818CF788-70B9-5940-BCF1-D1227EBEA6A8}" destId="{3678D18B-7BD6-3143-AEAC-28A9492E162D}" srcOrd="0" destOrd="11"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480C61E5-DA04-4CE7-B9C7-058E3BF94BBA}" type="presOf" srcId="{99BD0C83-AC45-6B45-98E6-B032E16A0234}" destId="{3678D18B-7BD6-3143-AEAC-28A9492E162D}" srcOrd="0" destOrd="1" presId="urn:microsoft.com/office/officeart/2008/layout/PictureStrips"/>
    <dgm:cxn modelId="{A31C17F1-EA5F-4B9D-BC31-22954B28F01F}" type="presOf" srcId="{38987751-3CAD-4484-939A-9D8E1A507930}" destId="{3678D18B-7BD6-3143-AEAC-28A9492E162D}" srcOrd="0" destOrd="20"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2" destOrd="0" parTransId="{18605F3A-974E-4E40-9DAE-90D4E2F83823}" sibTransId="{329C408F-0C09-A545-AF80-E4500DBAFB34}"/>
    <dgm:cxn modelId="{7007F25B-23E6-4A90-90CE-D57F437D8137}" type="presParOf" srcId="{72F3E42D-79B8-594B-B5BE-FB855D939A70}" destId="{C7D9308B-D264-124B-BEED-C5E48884341D}" srcOrd="0" destOrd="0" presId="urn:microsoft.com/office/officeart/2008/layout/PictureStrips"/>
    <dgm:cxn modelId="{3D4852F7-BE80-4327-829F-8C5676705683}" type="presParOf" srcId="{C7D9308B-D264-124B-BEED-C5E48884341D}" destId="{3678D18B-7BD6-3143-AEAC-28A9492E162D}" srcOrd="0" destOrd="0" presId="urn:microsoft.com/office/officeart/2008/layout/PictureStrips"/>
    <dgm:cxn modelId="{8339BC6E-0AA4-4A84-B296-0E06B17D9514}"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ABD6A909-C723-BD49-82EC-20419ABB237D}" srcId="{1BE9C294-65F6-CD4B-B340-6E77299D718E}" destId="{04A5DF7C-277A-3549-BAB7-9A39B99EC689}" srcOrd="2"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2"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A6B790-50B9-45BE-8888-2B06F1E8FC27}" type="doc">
      <dgm:prSet loTypeId="urn:microsoft.com/office/officeart/2005/8/layout/target1" loCatId="relationship" qsTypeId="urn:microsoft.com/office/officeart/2005/8/quickstyle/simple1" qsCatId="simple" csTypeId="urn:microsoft.com/office/officeart/2005/8/colors/colorful1" csCatId="colorful" phldr="1"/>
      <dgm:spPr/>
    </dgm:pt>
    <dgm:pt modelId="{8BF48CB1-627E-4A83-A249-6930AB191322}">
      <dgm:prSet phldrT="[Text]"/>
      <dgm:spPr/>
      <dgm:t>
        <a:bodyPr/>
        <a:lstStyle/>
        <a:p>
          <a:endParaRPr lang="en-US" b="1" dirty="0">
            <a:solidFill>
              <a:srgbClr val="555FAD"/>
            </a:solidFill>
          </a:endParaRPr>
        </a:p>
      </dgm:t>
    </dgm:pt>
    <dgm:pt modelId="{9FF61AB5-C55F-4EE3-B9DB-BCB266E70578}" type="parTrans" cxnId="{54D53485-F6D7-4E35-974C-CE3C8581556D}">
      <dgm:prSet/>
      <dgm:spPr/>
      <dgm:t>
        <a:bodyPr/>
        <a:lstStyle/>
        <a:p>
          <a:endParaRPr lang="en-US"/>
        </a:p>
      </dgm:t>
    </dgm:pt>
    <dgm:pt modelId="{7DCCE0A7-4DF3-4588-BD12-1BEE964787A1}" type="sibTrans" cxnId="{54D53485-F6D7-4E35-974C-CE3C8581556D}">
      <dgm:prSet/>
      <dgm:spPr/>
      <dgm:t>
        <a:bodyPr/>
        <a:lstStyle/>
        <a:p>
          <a:endParaRPr lang="en-US"/>
        </a:p>
      </dgm:t>
    </dgm:pt>
    <dgm:pt modelId="{0972E2EF-5315-4079-8F34-47855C47A1EF}">
      <dgm:prSet phldrT="[Text]"/>
      <dgm:spPr/>
      <dgm:t>
        <a:bodyPr/>
        <a:lstStyle/>
        <a:p>
          <a:endParaRPr lang="en-US" b="1" dirty="0">
            <a:solidFill>
              <a:srgbClr val="19929B"/>
            </a:solidFill>
          </a:endParaRPr>
        </a:p>
      </dgm:t>
    </dgm:pt>
    <dgm:pt modelId="{1DA6B5E6-6A13-45FA-A611-FE76D23820F7}" type="sibTrans" cxnId="{7A3A7E69-9D96-41CF-ABFE-281BCCFB9E9F}">
      <dgm:prSet/>
      <dgm:spPr/>
      <dgm:t>
        <a:bodyPr/>
        <a:lstStyle/>
        <a:p>
          <a:endParaRPr lang="en-US"/>
        </a:p>
      </dgm:t>
    </dgm:pt>
    <dgm:pt modelId="{1424F20E-49F1-4FB1-8005-CED4D78B025A}" type="parTrans" cxnId="{7A3A7E69-9D96-41CF-ABFE-281BCCFB9E9F}">
      <dgm:prSet/>
      <dgm:spPr/>
      <dgm:t>
        <a:bodyPr/>
        <a:lstStyle/>
        <a:p>
          <a:endParaRPr lang="en-US"/>
        </a:p>
      </dgm:t>
    </dgm:pt>
    <dgm:pt modelId="{05307A29-EBA9-426B-A94B-9920A3FFAABB}">
      <dgm:prSet phldrT="[Text]"/>
      <dgm:spPr/>
      <dgm:t>
        <a:bodyPr/>
        <a:lstStyle/>
        <a:p>
          <a:endParaRPr lang="en-US" b="1" dirty="0">
            <a:solidFill>
              <a:srgbClr val="FF735D"/>
            </a:solidFill>
          </a:endParaRPr>
        </a:p>
      </dgm:t>
    </dgm:pt>
    <dgm:pt modelId="{58D0AFE9-9BCB-4B5B-B3DC-A7D0B962F753}" type="sibTrans" cxnId="{784C59C0-758D-48A5-8436-4570A638EA72}">
      <dgm:prSet/>
      <dgm:spPr/>
      <dgm:t>
        <a:bodyPr/>
        <a:lstStyle/>
        <a:p>
          <a:endParaRPr lang="en-US"/>
        </a:p>
      </dgm:t>
    </dgm:pt>
    <dgm:pt modelId="{A08C3EC5-4C8A-4A99-A681-15FBCCCCAC9A}" type="parTrans" cxnId="{784C59C0-758D-48A5-8436-4570A638EA72}">
      <dgm:prSet/>
      <dgm:spPr/>
      <dgm:t>
        <a:bodyPr/>
        <a:lstStyle/>
        <a:p>
          <a:endParaRPr lang="en-US"/>
        </a:p>
      </dgm:t>
    </dgm:pt>
    <dgm:pt modelId="{98B41E80-8C6B-4C01-9FD4-C32FCD72F76F}" type="pres">
      <dgm:prSet presAssocID="{4BA6B790-50B9-45BE-8888-2B06F1E8FC27}" presName="composite" presStyleCnt="0">
        <dgm:presLayoutVars>
          <dgm:chMax val="5"/>
          <dgm:dir/>
          <dgm:resizeHandles val="exact"/>
        </dgm:presLayoutVars>
      </dgm:prSet>
      <dgm:spPr/>
    </dgm:pt>
    <dgm:pt modelId="{26583C76-C41F-4DF3-9EB0-7F2A32105718}" type="pres">
      <dgm:prSet presAssocID="{8BF48CB1-627E-4A83-A249-6930AB191322}" presName="circle1" presStyleLbl="lnNode1" presStyleIdx="0" presStyleCnt="3"/>
      <dgm:spPr>
        <a:solidFill>
          <a:srgbClr val="737CBB"/>
        </a:solidFill>
      </dgm:spPr>
    </dgm:pt>
    <dgm:pt modelId="{FF140486-0381-44EA-8854-5206FD9B7948}" type="pres">
      <dgm:prSet presAssocID="{8BF48CB1-627E-4A83-A249-6930AB191322}" presName="text1" presStyleLbl="revTx" presStyleIdx="0" presStyleCnt="3">
        <dgm:presLayoutVars>
          <dgm:bulletEnabled val="1"/>
        </dgm:presLayoutVars>
      </dgm:prSet>
      <dgm:spPr/>
    </dgm:pt>
    <dgm:pt modelId="{47ABD96D-2B40-48F3-AB3B-5475A20C47D7}" type="pres">
      <dgm:prSet presAssocID="{8BF48CB1-627E-4A83-A249-6930AB191322}" presName="line1" presStyleLbl="callout" presStyleIdx="0" presStyleCnt="6"/>
      <dgm:spPr>
        <a:ln>
          <a:noFill/>
        </a:ln>
      </dgm:spPr>
    </dgm:pt>
    <dgm:pt modelId="{85455238-C56B-44CA-91F4-707DAB2B3E89}" type="pres">
      <dgm:prSet presAssocID="{8BF48CB1-627E-4A83-A249-6930AB191322}" presName="d1" presStyleLbl="callout" presStyleIdx="1" presStyleCnt="6"/>
      <dgm:spPr>
        <a:ln>
          <a:noFill/>
        </a:ln>
      </dgm:spPr>
    </dgm:pt>
    <dgm:pt modelId="{6E6C3CFB-3DF7-4B34-9DB6-B9CC22C4437E}" type="pres">
      <dgm:prSet presAssocID="{05307A29-EBA9-426B-A94B-9920A3FFAABB}" presName="circle2" presStyleLbl="lnNode1" presStyleIdx="1" presStyleCnt="3"/>
      <dgm:spPr>
        <a:solidFill>
          <a:srgbClr val="FB6542"/>
        </a:solidFill>
      </dgm:spPr>
    </dgm:pt>
    <dgm:pt modelId="{4B9D5C23-6FE5-44C5-BF8D-A6439F80403A}" type="pres">
      <dgm:prSet presAssocID="{05307A29-EBA9-426B-A94B-9920A3FFAABB}" presName="text2" presStyleLbl="revTx" presStyleIdx="1" presStyleCnt="3">
        <dgm:presLayoutVars>
          <dgm:bulletEnabled val="1"/>
        </dgm:presLayoutVars>
      </dgm:prSet>
      <dgm:spPr/>
    </dgm:pt>
    <dgm:pt modelId="{55037737-E5C5-460B-B98E-9E38D0B29665}" type="pres">
      <dgm:prSet presAssocID="{05307A29-EBA9-426B-A94B-9920A3FFAABB}" presName="line2" presStyleLbl="callout" presStyleIdx="2" presStyleCnt="6"/>
      <dgm:spPr>
        <a:ln>
          <a:noFill/>
        </a:ln>
      </dgm:spPr>
    </dgm:pt>
    <dgm:pt modelId="{47337EB9-476C-460B-9BAF-A685ECE1E099}" type="pres">
      <dgm:prSet presAssocID="{05307A29-EBA9-426B-A94B-9920A3FFAABB}" presName="d2" presStyleLbl="callout" presStyleIdx="3" presStyleCnt="6"/>
      <dgm:spPr>
        <a:ln>
          <a:noFill/>
        </a:ln>
      </dgm:spPr>
    </dgm:pt>
    <dgm:pt modelId="{ABCE6256-B86A-4F8E-944C-19661AC04135}" type="pres">
      <dgm:prSet presAssocID="{0972E2EF-5315-4079-8F34-47855C47A1EF}" presName="circle3" presStyleLbl="lnNode1" presStyleIdx="2" presStyleCnt="3"/>
      <dgm:spPr/>
    </dgm:pt>
    <dgm:pt modelId="{200D60D4-7D44-40B6-9FDF-4C3B868D11CA}" type="pres">
      <dgm:prSet presAssocID="{0972E2EF-5315-4079-8F34-47855C47A1EF}" presName="text3" presStyleLbl="revTx" presStyleIdx="2" presStyleCnt="3">
        <dgm:presLayoutVars>
          <dgm:bulletEnabled val="1"/>
        </dgm:presLayoutVars>
      </dgm:prSet>
      <dgm:spPr/>
    </dgm:pt>
    <dgm:pt modelId="{3B2BAE00-552C-47D9-B2C6-B93F32F01538}" type="pres">
      <dgm:prSet presAssocID="{0972E2EF-5315-4079-8F34-47855C47A1EF}" presName="line3" presStyleLbl="callout" presStyleIdx="4" presStyleCnt="6"/>
      <dgm:spPr>
        <a:ln>
          <a:noFill/>
        </a:ln>
      </dgm:spPr>
    </dgm:pt>
    <dgm:pt modelId="{22220A07-1326-4832-898B-4B3FA9275A30}" type="pres">
      <dgm:prSet presAssocID="{0972E2EF-5315-4079-8F34-47855C47A1EF}" presName="d3" presStyleLbl="callout" presStyleIdx="5" presStyleCnt="6" custLinFactNeighborX="3256" custLinFactNeighborY="4419"/>
      <dgm:spPr>
        <a:ln>
          <a:noFill/>
        </a:ln>
      </dgm:spPr>
    </dgm:pt>
  </dgm:ptLst>
  <dgm:cxnLst>
    <dgm:cxn modelId="{EC412D18-FA6D-4E4E-A3E7-43C610512219}" type="presOf" srcId="{05307A29-EBA9-426B-A94B-9920A3FFAABB}" destId="{4B9D5C23-6FE5-44C5-BF8D-A6439F80403A}" srcOrd="0" destOrd="0" presId="urn:microsoft.com/office/officeart/2005/8/layout/target1"/>
    <dgm:cxn modelId="{DCBD8838-6EFD-4833-AFDF-5365372C4A80}" type="presOf" srcId="{8BF48CB1-627E-4A83-A249-6930AB191322}" destId="{FF140486-0381-44EA-8854-5206FD9B7948}" srcOrd="0" destOrd="0" presId="urn:microsoft.com/office/officeart/2005/8/layout/target1"/>
    <dgm:cxn modelId="{AE05B755-997B-4775-BE33-12777D422CB0}" type="presOf" srcId="{4BA6B790-50B9-45BE-8888-2B06F1E8FC27}" destId="{98B41E80-8C6B-4C01-9FD4-C32FCD72F76F}" srcOrd="0" destOrd="0" presId="urn:microsoft.com/office/officeart/2005/8/layout/target1"/>
    <dgm:cxn modelId="{7A3A7E69-9D96-41CF-ABFE-281BCCFB9E9F}" srcId="{4BA6B790-50B9-45BE-8888-2B06F1E8FC27}" destId="{0972E2EF-5315-4079-8F34-47855C47A1EF}" srcOrd="2" destOrd="0" parTransId="{1424F20E-49F1-4FB1-8005-CED4D78B025A}" sibTransId="{1DA6B5E6-6A13-45FA-A611-FE76D23820F7}"/>
    <dgm:cxn modelId="{54D53485-F6D7-4E35-974C-CE3C8581556D}" srcId="{4BA6B790-50B9-45BE-8888-2B06F1E8FC27}" destId="{8BF48CB1-627E-4A83-A249-6930AB191322}" srcOrd="0" destOrd="0" parTransId="{9FF61AB5-C55F-4EE3-B9DB-BCB266E70578}" sibTransId="{7DCCE0A7-4DF3-4588-BD12-1BEE964787A1}"/>
    <dgm:cxn modelId="{EB0D3F9C-DEE3-4420-9E6E-1D219BF89E09}" type="presOf" srcId="{0972E2EF-5315-4079-8F34-47855C47A1EF}" destId="{200D60D4-7D44-40B6-9FDF-4C3B868D11CA}" srcOrd="0" destOrd="0" presId="urn:microsoft.com/office/officeart/2005/8/layout/target1"/>
    <dgm:cxn modelId="{784C59C0-758D-48A5-8436-4570A638EA72}" srcId="{4BA6B790-50B9-45BE-8888-2B06F1E8FC27}" destId="{05307A29-EBA9-426B-A94B-9920A3FFAABB}" srcOrd="1" destOrd="0" parTransId="{A08C3EC5-4C8A-4A99-A681-15FBCCCCAC9A}" sibTransId="{58D0AFE9-9BCB-4B5B-B3DC-A7D0B962F753}"/>
    <dgm:cxn modelId="{ACC53891-8C4D-4215-AB3D-03E3357E658C}" type="presParOf" srcId="{98B41E80-8C6B-4C01-9FD4-C32FCD72F76F}" destId="{26583C76-C41F-4DF3-9EB0-7F2A32105718}" srcOrd="0" destOrd="0" presId="urn:microsoft.com/office/officeart/2005/8/layout/target1"/>
    <dgm:cxn modelId="{9B4B4DCD-FB50-4FE1-B9A3-9359030E068C}" type="presParOf" srcId="{98B41E80-8C6B-4C01-9FD4-C32FCD72F76F}" destId="{FF140486-0381-44EA-8854-5206FD9B7948}" srcOrd="1" destOrd="0" presId="urn:microsoft.com/office/officeart/2005/8/layout/target1"/>
    <dgm:cxn modelId="{07467161-DCC6-4788-983F-195BDEC485CC}" type="presParOf" srcId="{98B41E80-8C6B-4C01-9FD4-C32FCD72F76F}" destId="{47ABD96D-2B40-48F3-AB3B-5475A20C47D7}" srcOrd="2" destOrd="0" presId="urn:microsoft.com/office/officeart/2005/8/layout/target1"/>
    <dgm:cxn modelId="{F7BC226B-17AD-489A-A487-6A2C05440602}" type="presParOf" srcId="{98B41E80-8C6B-4C01-9FD4-C32FCD72F76F}" destId="{85455238-C56B-44CA-91F4-707DAB2B3E89}" srcOrd="3" destOrd="0" presId="urn:microsoft.com/office/officeart/2005/8/layout/target1"/>
    <dgm:cxn modelId="{03B17A60-0922-4456-9A2E-5E425D545564}" type="presParOf" srcId="{98B41E80-8C6B-4C01-9FD4-C32FCD72F76F}" destId="{6E6C3CFB-3DF7-4B34-9DB6-B9CC22C4437E}" srcOrd="4" destOrd="0" presId="urn:microsoft.com/office/officeart/2005/8/layout/target1"/>
    <dgm:cxn modelId="{FD4A26A2-9F9C-45DB-A526-9E0F554917F3}" type="presParOf" srcId="{98B41E80-8C6B-4C01-9FD4-C32FCD72F76F}" destId="{4B9D5C23-6FE5-44C5-BF8D-A6439F80403A}" srcOrd="5" destOrd="0" presId="urn:microsoft.com/office/officeart/2005/8/layout/target1"/>
    <dgm:cxn modelId="{86561E12-C1FB-4262-BF12-C0BE1CC7B4F0}" type="presParOf" srcId="{98B41E80-8C6B-4C01-9FD4-C32FCD72F76F}" destId="{55037737-E5C5-460B-B98E-9E38D0B29665}" srcOrd="6" destOrd="0" presId="urn:microsoft.com/office/officeart/2005/8/layout/target1"/>
    <dgm:cxn modelId="{ADEE435A-64AA-441D-BE05-8D6174E57AD0}" type="presParOf" srcId="{98B41E80-8C6B-4C01-9FD4-C32FCD72F76F}" destId="{47337EB9-476C-460B-9BAF-A685ECE1E099}" srcOrd="7" destOrd="0" presId="urn:microsoft.com/office/officeart/2005/8/layout/target1"/>
    <dgm:cxn modelId="{4F495E65-DC9B-4749-AABA-4647F6D57CF4}" type="presParOf" srcId="{98B41E80-8C6B-4C01-9FD4-C32FCD72F76F}" destId="{ABCE6256-B86A-4F8E-944C-19661AC04135}" srcOrd="8" destOrd="0" presId="urn:microsoft.com/office/officeart/2005/8/layout/target1"/>
    <dgm:cxn modelId="{9906269D-C399-4410-8004-D338209C64C9}" type="presParOf" srcId="{98B41E80-8C6B-4C01-9FD4-C32FCD72F76F}" destId="{200D60D4-7D44-40B6-9FDF-4C3B868D11CA}" srcOrd="9" destOrd="0" presId="urn:microsoft.com/office/officeart/2005/8/layout/target1"/>
    <dgm:cxn modelId="{7C10295C-2906-4B5D-B35E-81D85033D087}" type="presParOf" srcId="{98B41E80-8C6B-4C01-9FD4-C32FCD72F76F}" destId="{3B2BAE00-552C-47D9-B2C6-B93F32F01538}" srcOrd="10" destOrd="0" presId="urn:microsoft.com/office/officeart/2005/8/layout/target1"/>
    <dgm:cxn modelId="{02A3ABA2-422B-4337-A1C4-E30AB08978D8}" type="presParOf" srcId="{98B41E80-8C6B-4C01-9FD4-C32FCD72F76F}" destId="{22220A07-1326-4832-898B-4B3FA9275A30}"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en-US"/>
        </a:p>
      </dgm:t>
    </dgm:pt>
    <dgm:pt modelId="{26EA02A3-BF79-4156-B187-246F5A5553C5}">
      <dgm:prSet phldrT="[Text]" custT="1"/>
      <dgm:spPr/>
      <dgm:t>
        <a:bodyPr/>
        <a:lstStyle/>
        <a:p>
          <a:r>
            <a:rPr lang="en-US" sz="1000" b="1" dirty="0"/>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dgm:spPr/>
      <dgm:t>
        <a:bodyPr/>
        <a:lstStyle/>
        <a:p>
          <a:r>
            <a:rPr lang="en-US" b="1" dirty="0"/>
            <a:t>Report Capstone course appropriate to CTE Pathway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6E148EAD-AC79-4478-A443-87D2C4068526}">
      <dgm:prSet phldrT="[Text]" custT="1"/>
      <dgm:spPr/>
      <dgm:t>
        <a:bodyPr/>
        <a:lstStyle/>
        <a:p>
          <a:r>
            <a:rPr lang="en-US" sz="1000" b="1" dirty="0"/>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dgm:t>
        <a:bodyPr/>
        <a:lstStyle/>
        <a:p>
          <a:r>
            <a:rPr lang="en-US" sz="1000" b="1" dirty="0"/>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dgm:t>
        <a:bodyPr/>
        <a:lstStyle/>
        <a:p>
          <a:r>
            <a:rPr lang="en-US" dirty="0"/>
            <a:t>Submit SCTE </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D7281F00-B9F3-454A-A14D-0CD2E30B026E}">
      <dgm:prSet/>
      <dgm:spPr/>
      <dgm:t>
        <a:bodyPr/>
        <a:lstStyle/>
        <a:p>
          <a:r>
            <a:rPr lang="en-US" dirty="0"/>
            <a:t>State course 7000-8999</a:t>
          </a:r>
        </a:p>
      </dgm:t>
    </dgm:pt>
    <dgm:pt modelId="{4C2C946C-AB42-47B0-B9CD-A844AAAF4577}" type="parTrans" cxnId="{4CE38F9A-2EB9-4FEF-A49F-8FC71520252F}">
      <dgm:prSet/>
      <dgm:spPr/>
      <dgm:t>
        <a:bodyPr/>
        <a:lstStyle/>
        <a:p>
          <a:endParaRPr lang="en-US"/>
        </a:p>
      </dgm:t>
    </dgm:pt>
    <dgm:pt modelId="{84B11487-2BC1-4ADB-8710-8C981528BE30}" type="sibTrans" cxnId="{4CE38F9A-2EB9-4FEF-A49F-8FC71520252F}">
      <dgm:prSet/>
      <dgm:spPr/>
      <dgm:t>
        <a:bodyPr/>
        <a:lstStyle/>
        <a:p>
          <a:endParaRPr lang="en-US"/>
        </a:p>
      </dgm:t>
    </dgm:pt>
    <dgm:pt modelId="{0D06FAB5-2928-45AF-AD3E-C9779211BAA2}">
      <dgm:prSet/>
      <dgm:spPr/>
      <dgm:t>
        <a:bodyPr/>
        <a:lstStyle/>
        <a:p>
          <a:r>
            <a:rPr lang="en-US" dirty="0"/>
            <a:t>CTE Pathway Completion Academic Year ID </a:t>
          </a:r>
          <a:r>
            <a:rPr lang="en-US" b="1" dirty="0"/>
            <a:t>must be populated </a:t>
          </a:r>
        </a:p>
      </dgm:t>
    </dgm:pt>
    <dgm:pt modelId="{DB2B61AC-41FB-4E71-AB4F-1BA16E5EF0F3}" type="parTrans" cxnId="{85A9416F-5D11-49A4-81E1-1C39C8D1B5CE}">
      <dgm:prSet/>
      <dgm:spPr/>
      <dgm:t>
        <a:bodyPr/>
        <a:lstStyle/>
        <a:p>
          <a:endParaRPr lang="en-US"/>
        </a:p>
      </dgm:t>
    </dgm:pt>
    <dgm:pt modelId="{68D50A10-2BCC-42E2-8E3F-2AF3B31AC12F}" type="sibTrans" cxnId="{85A9416F-5D11-49A4-81E1-1C39C8D1B5CE}">
      <dgm:prSet/>
      <dgm:spPr/>
      <dgm:t>
        <a:bodyPr/>
        <a:lstStyle/>
        <a:p>
          <a:endParaRPr lang="en-US"/>
        </a:p>
      </dgm:t>
    </dgm:pt>
    <dgm:pt modelId="{CFF92B4A-3391-4C84-AFE4-6B5C8CDA21FC}">
      <dgm:prSet/>
      <dgm:spPr/>
      <dgm:t>
        <a:bodyPr/>
        <a:lstStyle/>
        <a:p>
          <a:endParaRPr lang="en-US" b="1" dirty="0"/>
        </a:p>
      </dgm:t>
    </dgm:pt>
    <dgm:pt modelId="{497F58E9-13FF-4E24-BBC9-D94FFC7A7E6F}" type="parTrans" cxnId="{2D11E0F8-683F-4064-8F5D-1FF6CB01E5E2}">
      <dgm:prSet/>
      <dgm:spPr/>
      <dgm:t>
        <a:bodyPr/>
        <a:lstStyle/>
        <a:p>
          <a:endParaRPr lang="en-US"/>
        </a:p>
      </dgm:t>
    </dgm:pt>
    <dgm:pt modelId="{673B3BF3-6F68-4934-8E5F-2295114F8B64}" type="sibTrans" cxnId="{2D11E0F8-683F-4064-8F5D-1FF6CB01E5E2}">
      <dgm:prSet/>
      <dgm:spPr/>
      <dgm:t>
        <a:bodyPr/>
        <a:lstStyle/>
        <a:p>
          <a:endParaRPr lang="en-US"/>
        </a:p>
      </dgm:t>
    </dgm:pt>
    <dgm:pt modelId="{BF55EBF0-8A15-4201-822E-4C389B20670E}">
      <dgm:prSet/>
      <dgm:spPr/>
      <dgm:t>
        <a:bodyPr/>
        <a:lstStyle/>
        <a:p>
          <a:r>
            <a:rPr lang="en-US" dirty="0"/>
            <a:t>CTE Pathway Completion Academic Year ID must be current year.</a:t>
          </a:r>
          <a:endParaRPr lang="en-US" b="1" dirty="0"/>
        </a:p>
      </dgm:t>
    </dgm:pt>
    <dgm:pt modelId="{ED180D42-A09C-4B35-B282-478B120C937E}" type="parTrans" cxnId="{4A9CF6B4-34D1-4BEE-A21A-13B6B9CA00FC}">
      <dgm:prSet/>
      <dgm:spPr/>
      <dgm:t>
        <a:bodyPr/>
        <a:lstStyle/>
        <a:p>
          <a:endParaRPr lang="en-US"/>
        </a:p>
      </dgm:t>
    </dgm:pt>
    <dgm:pt modelId="{9EF5585C-70FB-4D3F-AE90-F51A37645837}" type="sibTrans" cxnId="{4A9CF6B4-34D1-4BEE-A21A-13B6B9CA00FC}">
      <dgm:prSet/>
      <dgm:spPr/>
      <dgm:t>
        <a:bodyPr/>
        <a:lstStyle/>
        <a:p>
          <a:endParaRPr lang="en-US"/>
        </a:p>
      </dgm:t>
    </dgm:pt>
    <dgm:pt modelId="{B73B10EB-75C2-4F1E-A980-FB7C340B45C1}">
      <dgm:prSet phldrT="[Text]"/>
      <dgm:spPr/>
      <dgm:t>
        <a:bodyPr/>
        <a:lstStyle/>
        <a:p>
          <a:r>
            <a:rPr lang="en-US" dirty="0"/>
            <a:t>Report CTE Pathway Code</a:t>
          </a:r>
        </a:p>
      </dgm:t>
    </dgm:pt>
    <dgm:pt modelId="{46D979FC-961E-45AA-B507-5AB0BBFE5BAE}" type="parTrans" cxnId="{17C4AF36-0F14-4E5D-878A-BC6D7E16A347}">
      <dgm:prSet/>
      <dgm:spPr/>
      <dgm:t>
        <a:bodyPr/>
        <a:lstStyle/>
        <a:p>
          <a:endParaRPr lang="en-US"/>
        </a:p>
      </dgm:t>
    </dgm:pt>
    <dgm:pt modelId="{5E5C2012-1903-43D1-81C1-BDA2D8B00C1C}" type="sibTrans" cxnId="{17C4AF36-0F14-4E5D-878A-BC6D7E16A347}">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F280EF28-1DC1-45CC-AEAE-C4DE53EC79FC}" type="presOf" srcId="{D7281F00-B9F3-454A-A14D-0CD2E30B026E}" destId="{D6EA1DF2-482C-4027-9E5D-CA9458555329}" srcOrd="0" destOrd="1" presId="urn:microsoft.com/office/officeart/2005/8/layout/process3"/>
    <dgm:cxn modelId="{17C4AF36-0F14-4E5D-878A-BC6D7E16A347}" srcId="{923A804E-FF03-44FE-BED8-9447959D6E48}" destId="{B73B10EB-75C2-4F1E-A980-FB7C340B45C1}" srcOrd="1" destOrd="0" parTransId="{46D979FC-961E-45AA-B507-5AB0BBFE5BAE}" sibTransId="{5E5C2012-1903-43D1-81C1-BDA2D8B00C1C}"/>
    <dgm:cxn modelId="{232D464B-9BF3-4660-AFAE-1F5A3304959A}" srcId="{6E148EAD-AC79-4478-A443-87D2C4068526}" destId="{41D16F98-2CB1-4553-9D90-C3D66B747E40}" srcOrd="0" destOrd="0" parTransId="{DBA8565D-E38B-43D1-A039-0AFC36EEDAC1}" sibTransId="{274136DD-ED9F-4A63-B1C3-6AEF235A25ED}"/>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31295664-5A9B-4065-9A9E-F3760AE3C5CD}" type="presOf" srcId="{CFF92B4A-3391-4C84-AFE4-6B5C8CDA21FC}" destId="{9CADED0D-6B1F-4BFB-9C22-93FFFC5BA083}" srcOrd="0" destOrd="4" presId="urn:microsoft.com/office/officeart/2005/8/layout/process3"/>
    <dgm:cxn modelId="{942EEF65-748E-462C-A07C-6447154BD42E}" type="presOf" srcId="{6E148EAD-AC79-4478-A443-87D2C4068526}" destId="{8719A281-CF6E-4880-80EC-599DB27AB78D}" srcOrd="0" destOrd="0" presId="urn:microsoft.com/office/officeart/2005/8/layout/process3"/>
    <dgm:cxn modelId="{30001D6D-8C43-4FC1-B60B-DD91CC84294D}" type="presOf" srcId="{57859378-A632-45C4-93C5-63731C81799F}" destId="{3B91A8BE-9150-4386-8F21-BE9E25D1D1B1}" srcOrd="0" destOrd="0" presId="urn:microsoft.com/office/officeart/2005/8/layout/process3"/>
    <dgm:cxn modelId="{85A9416F-5D11-49A4-81E1-1C39C8D1B5CE}" srcId="{923A804E-FF03-44FE-BED8-9447959D6E48}" destId="{0D06FAB5-2928-45AF-AD3E-C9779211BAA2}" srcOrd="2" destOrd="0" parTransId="{DB2B61AC-41FB-4E71-AB4F-1BA16E5EF0F3}" sibTransId="{68D50A10-2BCC-42E2-8E3F-2AF3B31AC12F}"/>
    <dgm:cxn modelId="{2539E170-4A0D-4745-B42F-0A57B7BEEEB9}" type="presOf" srcId="{50053FF7-093A-4AC6-BA76-AEFCCCCC8CDC}" destId="{4DEA3B48-E16E-4F4D-B812-A07B25B272D5}" srcOrd="0" destOrd="0" presId="urn:microsoft.com/office/officeart/2005/8/layout/process3"/>
    <dgm:cxn modelId="{C65E8F88-D164-43EE-9C93-349C29FEE0E5}" type="presOf" srcId="{4D0FFC45-D886-4918-B019-9687855722B9}" destId="{88AF5CF6-751D-47C9-AD0A-C122192B99C5}" srcOrd="0" destOrd="0" presId="urn:microsoft.com/office/officeart/2005/8/layout/process3"/>
    <dgm:cxn modelId="{DB329B8B-7474-4C9E-A0FF-8DD2C0ACF455}" type="presOf" srcId="{B73B10EB-75C2-4F1E-A980-FB7C340B45C1}" destId="{9CADED0D-6B1F-4BFB-9C22-93FFFC5BA083}" srcOrd="0" destOrd="1"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4CE38F9A-2EB9-4FEF-A49F-8FC71520252F}" srcId="{26EA02A3-BF79-4156-B187-246F5A5553C5}" destId="{D7281F00-B9F3-454A-A14D-0CD2E30B026E}" srcOrd="1" destOrd="0" parTransId="{4C2C946C-AB42-47B0-B9CD-A844AAAF4577}" sibTransId="{84B11487-2BC1-4ADB-8710-8C981528BE30}"/>
    <dgm:cxn modelId="{7544DCA3-1B19-4B01-BC07-51866EC1F191}" type="presOf" srcId="{BF55EBF0-8A15-4201-822E-4C389B20670E}" destId="{9CADED0D-6B1F-4BFB-9C22-93FFFC5BA083}" srcOrd="0" destOrd="3" presId="urn:microsoft.com/office/officeart/2005/8/layout/process3"/>
    <dgm:cxn modelId="{2D6DB0A6-E1B6-44B8-A5C9-A86D5ABF0292}" type="presOf" srcId="{57859378-A632-45C4-93C5-63731C81799F}" destId="{51CCD4CD-C63D-419F-83A6-B65FC34A953D}" srcOrd="1" destOrd="0" presId="urn:microsoft.com/office/officeart/2005/8/layout/process3"/>
    <dgm:cxn modelId="{4A9CF6B4-34D1-4BEE-A21A-13B6B9CA00FC}" srcId="{923A804E-FF03-44FE-BED8-9447959D6E48}" destId="{BF55EBF0-8A15-4201-822E-4C389B20670E}" srcOrd="3" destOrd="0" parTransId="{ED180D42-A09C-4B35-B282-478B120C937E}" sibTransId="{9EF5585C-70FB-4D3F-AE90-F51A37645837}"/>
    <dgm:cxn modelId="{568E0ACD-4C54-4233-AFDD-BC1F0243FE59}" srcId="{923A804E-FF03-44FE-BED8-9447959D6E48}" destId="{AB80DBA7-6737-439D-93A1-E93852BDE424}" srcOrd="0" destOrd="0" parTransId="{EF6014F7-6E60-4477-9909-4AD23AB74863}" sibTransId="{4EDB6119-9962-4097-A83A-BB589E97473C}"/>
    <dgm:cxn modelId="{1BEF15D3-03DD-49B7-B790-F76AD769B7AE}" type="presOf" srcId="{26EA02A3-BF79-4156-B187-246F5A5553C5}" destId="{6638195A-28B1-4B69-A915-65A4BDF0AF59}" srcOrd="0" destOrd="0" presId="urn:microsoft.com/office/officeart/2005/8/layout/process3"/>
    <dgm:cxn modelId="{7B0A03D5-B917-406F-A116-6CC6588AE437}" type="presOf" srcId="{0D06FAB5-2928-45AF-AD3E-C9779211BAA2}" destId="{9CADED0D-6B1F-4BFB-9C22-93FFFC5BA083}" srcOrd="0" destOrd="2"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694842F8-C720-4731-B3C7-2128DA5FF9CF}" type="presOf" srcId="{6E148EAD-AC79-4478-A443-87D2C4068526}" destId="{F82F45FD-6501-4864-A4BD-FE11190FF2B7}" srcOrd="1" destOrd="0" presId="urn:microsoft.com/office/officeart/2005/8/layout/process3"/>
    <dgm:cxn modelId="{2D11E0F8-683F-4064-8F5D-1FF6CB01E5E2}" srcId="{923A804E-FF03-44FE-BED8-9447959D6E48}" destId="{CFF92B4A-3391-4C84-AFE4-6B5C8CDA21FC}" srcOrd="4" destOrd="0" parTransId="{497F58E9-13FF-4E24-BBC9-D94FFC7A7E6F}" sibTransId="{673B3BF3-6F68-4934-8E5F-2295114F8B64}"/>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EA02A3-BF79-4156-B187-246F5A5553C5}">
      <dgm:prSet phldrT="[Text]" custT="1"/>
      <dgm:spPr>
        <a:solidFill>
          <a:schemeClr val="accent2"/>
        </a:solidFill>
      </dgm:spPr>
      <dgm:t>
        <a:bodyPr/>
        <a:lstStyle/>
        <a:p>
          <a:r>
            <a:rPr lang="en-US" sz="1000" b="1" dirty="0">
              <a:solidFill>
                <a:schemeClr val="tx1">
                  <a:lumMod val="85000"/>
                  <a:lumOff val="15000"/>
                </a:schemeClr>
              </a:solidFill>
            </a:rPr>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a:solidFill>
          <a:schemeClr val="accent2">
            <a:lumMod val="40000"/>
            <a:lumOff val="60000"/>
          </a:schemeClr>
        </a:solidFill>
      </dgm:spPr>
      <dgm:t>
        <a:bodyPr/>
        <a:lstStyle/>
        <a:p>
          <a:endParaRPr lang="en-US"/>
        </a:p>
      </dgm:t>
    </dgm:pt>
    <dgm:pt modelId="{C60FAD5D-5178-4605-8B80-C34B8C48F4E0}">
      <dgm:prSet phldrT="[Text]"/>
      <dgm:spPr>
        <a:ln>
          <a:solidFill>
            <a:schemeClr val="accent2"/>
          </a:solidFill>
        </a:ln>
      </dgm:spPr>
      <dgm:t>
        <a:bodyPr/>
        <a:lstStyle/>
        <a:p>
          <a:r>
            <a:rPr lang="en-US" dirty="0"/>
            <a:t>Report CTE course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FC8825B2-3097-431E-929A-CAFE5062E873}">
      <dgm:prSet phldrT="[Text]"/>
      <dgm:spPr>
        <a:ln>
          <a:solidFill>
            <a:schemeClr val="accent2"/>
          </a:solidFill>
        </a:ln>
      </dgm:spPr>
      <dgm:t>
        <a:bodyPr/>
        <a:lstStyle/>
        <a:p>
          <a:r>
            <a:rPr lang="en-US" dirty="0"/>
            <a:t>State course 7000-8999</a:t>
          </a:r>
        </a:p>
      </dgm:t>
    </dgm:pt>
    <dgm:pt modelId="{2C47B941-D7D9-4B07-B550-5E740139C36C}" type="parTrans" cxnId="{142D04D2-C564-4FAE-A56D-8C51182EF27A}">
      <dgm:prSet/>
      <dgm:spPr/>
      <dgm:t>
        <a:bodyPr/>
        <a:lstStyle/>
        <a:p>
          <a:endParaRPr lang="en-US"/>
        </a:p>
      </dgm:t>
    </dgm:pt>
    <dgm:pt modelId="{34277E65-83C8-47ED-9BAE-A16C1B912AA0}" type="sibTrans" cxnId="{142D04D2-C564-4FAE-A56D-8C51182EF27A}">
      <dgm:prSet/>
      <dgm:spPr/>
      <dgm:t>
        <a:bodyPr/>
        <a:lstStyle/>
        <a:p>
          <a:endParaRPr lang="en-US"/>
        </a:p>
      </dgm:t>
    </dgm:pt>
    <dgm:pt modelId="{6E148EAD-AC79-4478-A443-87D2C4068526}">
      <dgm:prSet phldrT="[Text]" custT="1"/>
      <dgm:spPr>
        <a:solidFill>
          <a:schemeClr val="accent2"/>
        </a:solidFill>
      </dgm:spPr>
      <dgm:t>
        <a:bodyPr/>
        <a:lstStyle/>
        <a:p>
          <a:r>
            <a:rPr lang="en-US" sz="1000" b="1" dirty="0">
              <a:solidFill>
                <a:schemeClr val="tx1">
                  <a:lumMod val="85000"/>
                  <a:lumOff val="15000"/>
                </a:schemeClr>
              </a:solidFill>
            </a:rPr>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a:solidFill>
          <a:schemeClr val="accent2">
            <a:lumMod val="40000"/>
            <a:lumOff val="60000"/>
          </a:schemeClr>
        </a:solidFill>
      </dgm:spPr>
      <dgm:t>
        <a:bodyPr/>
        <a:lstStyle/>
        <a:p>
          <a:endParaRPr lang="en-US"/>
        </a:p>
      </dgm:t>
    </dgm:pt>
    <dgm:pt modelId="{41D16F98-2CB1-4553-9D90-C3D66B747E40}">
      <dgm:prSet phldrT="[Text]"/>
      <dgm:spPr>
        <a:ln>
          <a:solidFill>
            <a:schemeClr val="accent2"/>
          </a:solidFill>
        </a:ln>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a:solidFill>
          <a:schemeClr val="accent2"/>
        </a:solidFill>
      </dgm:spPr>
      <dgm:t>
        <a:bodyPr/>
        <a:lstStyle/>
        <a:p>
          <a:r>
            <a:rPr lang="en-US" sz="1000" b="1" dirty="0">
              <a:solidFill>
                <a:schemeClr val="tx1">
                  <a:lumMod val="85000"/>
                  <a:lumOff val="15000"/>
                </a:schemeClr>
              </a:solidFill>
            </a:rPr>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a:ln>
          <a:solidFill>
            <a:schemeClr val="accent2"/>
          </a:solidFill>
        </a:ln>
      </dgm:spPr>
      <dgm:t>
        <a:bodyPr/>
        <a:lstStyle/>
        <a:p>
          <a:r>
            <a:rPr lang="en-US" dirty="0"/>
            <a:t>Do not submit SCTE</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942EEF65-748E-462C-A07C-6447154BD42E}" type="presOf" srcId="{6E148EAD-AC79-4478-A443-87D2C4068526}" destId="{8719A281-CF6E-4880-80EC-599DB27AB78D}" srcOrd="0" destOrd="0" presId="urn:microsoft.com/office/officeart/2005/8/layout/process3"/>
    <dgm:cxn modelId="{30001D6D-8C43-4FC1-B60B-DD91CC84294D}" type="presOf" srcId="{57859378-A632-45C4-93C5-63731C81799F}" destId="{3B91A8BE-9150-4386-8F21-BE9E25D1D1B1}" srcOrd="0" destOrd="0" presId="urn:microsoft.com/office/officeart/2005/8/layout/process3"/>
    <dgm:cxn modelId="{2539E170-4A0D-4745-B42F-0A57B7BEEEB9}" type="presOf" srcId="{50053FF7-093A-4AC6-BA76-AEFCCCCC8CDC}" destId="{4DEA3B48-E16E-4F4D-B812-A07B25B272D5}" srcOrd="0" destOrd="0" presId="urn:microsoft.com/office/officeart/2005/8/layout/process3"/>
    <dgm:cxn modelId="{C65E8F88-D164-43EE-9C93-349C29FEE0E5}" type="presOf" srcId="{4D0FFC45-D886-4918-B019-9687855722B9}" destId="{88AF5CF6-751D-47C9-AD0A-C122192B99C5}" srcOrd="0" destOrd="0"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2D6DB0A6-E1B6-44B8-A5C9-A86D5ABF0292}" type="presOf" srcId="{57859378-A632-45C4-93C5-63731C81799F}" destId="{51CCD4CD-C63D-419F-83A6-B65FC34A953D}" srcOrd="1" destOrd="0"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42D04D2-C564-4FAE-A56D-8C51182EF27A}" srcId="{26EA02A3-BF79-4156-B187-246F5A5553C5}" destId="{FC8825B2-3097-431E-929A-CAFE5062E873}" srcOrd="1" destOrd="0" parTransId="{2C47B941-D7D9-4B07-B550-5E740139C36C}" sibTransId="{34277E65-83C8-47ED-9BAE-A16C1B912AA0}"/>
    <dgm:cxn modelId="{1BEF15D3-03DD-49B7-B790-F76AD769B7AE}" type="presOf" srcId="{26EA02A3-BF79-4156-B187-246F5A5553C5}" destId="{6638195A-28B1-4B69-A915-65A4BDF0AF59}" srcOrd="0" destOrd="0"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15645DF4-6394-4F55-A084-3E79FBEA6889}" type="presOf" srcId="{FC8825B2-3097-431E-929A-CAFE5062E873}" destId="{D6EA1DF2-482C-4027-9E5D-CA9458555329}" srcOrd="0" destOrd="1" presId="urn:microsoft.com/office/officeart/2005/8/layout/process3"/>
    <dgm:cxn modelId="{694842F8-C720-4731-B3C7-2128DA5FF9CF}" type="presOf" srcId="{6E148EAD-AC79-4478-A443-87D2C4068526}" destId="{F82F45FD-6501-4864-A4BD-FE11190FF2B7}" srcOrd="1" destOrd="0" presId="urn:microsoft.com/office/officeart/2005/8/layout/process3"/>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dirty="0"/>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dirty="0"/>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dirty="0"/>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dirty="0"/>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4"/>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4">
        <dgm:presLayoutVars>
          <dgm:chMax val="0"/>
          <dgm:chPref val="0"/>
          <dgm:bulletEnabled val="1"/>
        </dgm:presLayoutVars>
      </dgm:prSet>
      <dgm:spPr/>
    </dgm:pt>
    <dgm:pt modelId="{2045D5C5-D12D-4063-8A66-D6AD310C93C6}" type="pres">
      <dgm:prSet presAssocID="{54F30AA8-01F5-4F2E-B322-92B433514CA9}" presName="wedge2" presStyleLbl="node1" presStyleIdx="1" presStyleCnt="4"/>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4">
        <dgm:presLayoutVars>
          <dgm:chMax val="0"/>
          <dgm:chPref val="0"/>
          <dgm:bulletEnabled val="1"/>
        </dgm:presLayoutVars>
      </dgm:prSet>
      <dgm:spPr/>
    </dgm:pt>
    <dgm:pt modelId="{14FF2F2B-5018-4041-8C50-533FF37B8F17}" type="pres">
      <dgm:prSet presAssocID="{54F30AA8-01F5-4F2E-B322-92B433514CA9}" presName="wedge3" presStyleLbl="node1" presStyleIdx="2" presStyleCnt="4"/>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4">
        <dgm:presLayoutVars>
          <dgm:chMax val="0"/>
          <dgm:chPref val="0"/>
          <dgm:bulletEnabled val="1"/>
        </dgm:presLayoutVars>
      </dgm:prSet>
      <dgm:spPr/>
    </dgm:pt>
    <dgm:pt modelId="{09982EA1-75A1-4663-864D-5779B64EDA59}" type="pres">
      <dgm:prSet presAssocID="{54F30AA8-01F5-4F2E-B322-92B433514CA9}" presName="wedge4" presStyleLbl="node1" presStyleIdx="3" presStyleCnt="4"/>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4">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4"/>
      <dgm:spPr/>
    </dgm:pt>
    <dgm:pt modelId="{987751DE-4F96-4947-A916-C027ED474C1C}" type="pres">
      <dgm:prSet presAssocID="{F6914123-12C5-49DB-88A2-83B44570573C}" presName="arrowWedge2" presStyleLbl="fgSibTrans2D1" presStyleIdx="1" presStyleCnt="4"/>
      <dgm:spPr/>
    </dgm:pt>
    <dgm:pt modelId="{2A1118CE-A17D-40F1-835A-67701E41030A}" type="pres">
      <dgm:prSet presAssocID="{5560A336-2559-49CF-8BCC-7E73186DBE96}" presName="arrowWedge3" presStyleLbl="fgSibTrans2D1" presStyleIdx="2" presStyleCnt="4"/>
      <dgm:spPr/>
    </dgm:pt>
    <dgm:pt modelId="{57378CEE-F397-47BE-AAD2-C74775C87835}" type="pres">
      <dgm:prSet presAssocID="{FBC505A7-97AB-4D13-B7C9-E18206D6777A}" presName="arrowWedge4" presStyleLbl="fgSibTrans2D1" presStyleIdx="3" presStyleCnt="4"/>
      <dgm:spPr/>
    </dgm:pt>
  </dgm:ptLst>
  <dgm:cxnLst>
    <dgm:cxn modelId="{8131122B-44BE-4271-A0FA-E446C3A67BC5}" srcId="{54F30AA8-01F5-4F2E-B322-92B433514CA9}" destId="{4F9F8997-C05D-493A-9194-495DE62DFB28}" srcOrd="2"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3CF945B-EFB4-46BB-8BD9-3A2AA8D01275}" type="presOf" srcId="{34866B89-8667-4BED-9449-B703BA09BFDC}" destId="{09982EA1-75A1-4663-864D-5779B64EDA59}" srcOrd="0" destOrd="0" presId="urn:microsoft.com/office/officeart/2005/8/layout/cycle8"/>
    <dgm:cxn modelId="{68E71A6C-31B7-4BE4-BD0A-29DB2207E944}" type="presOf" srcId="{4F9F8997-C05D-493A-9194-495DE62DFB28}" destId="{14FF2F2B-5018-4041-8C50-533FF37B8F17}"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E71E47B-0314-44C7-8D46-EF10A79F635C}" srcId="{54F30AA8-01F5-4F2E-B322-92B433514CA9}" destId="{34866B89-8667-4BED-9449-B703BA09BFDC}" srcOrd="3"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99BF889-B7D0-4ED8-A4E7-5A940AA38EDE}" type="presOf" srcId="{4F9F8997-C05D-493A-9194-495DE62DFB28}" destId="{6324C158-897A-4809-9198-BB4BB5928C39}" srcOrd="1"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BEA077DF-29DF-42D6-BEE2-709C69C36DB7}" type="presOf" srcId="{34866B89-8667-4BED-9449-B703BA09BFDC}" destId="{89CC18E6-F57C-47A7-926E-166438E2AD50}" srcOrd="1"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77C66B33-4964-4A61-B9B3-E46F435E10B4}" type="presParOf" srcId="{C33D3E71-B558-4A99-B3B3-5F8E339B069E}" destId="{1510B7AF-AD9D-4FFF-BB2C-41BB064C808A}" srcOrd="16" destOrd="0" presId="urn:microsoft.com/office/officeart/2005/8/layout/cycle8"/>
    <dgm:cxn modelId="{DD13E68E-1532-4C17-A4A9-CAA66B8DB85A}" type="presParOf" srcId="{C33D3E71-B558-4A99-B3B3-5F8E339B069E}" destId="{987751DE-4F96-4947-A916-C027ED474C1C}" srcOrd="17" destOrd="0" presId="urn:microsoft.com/office/officeart/2005/8/layout/cycle8"/>
    <dgm:cxn modelId="{ADDB1B52-3F7F-4584-A8EB-1CC910796102}" type="presParOf" srcId="{C33D3E71-B558-4A99-B3B3-5F8E339B069E}" destId="{2A1118CE-A17D-40F1-835A-67701E41030A}" srcOrd="18" destOrd="0" presId="urn:microsoft.com/office/officeart/2005/8/layout/cycle8"/>
    <dgm:cxn modelId="{E78B5A55-D187-4910-AA1C-F7EB5FF8D32B}" type="presParOf" srcId="{C33D3E71-B558-4A99-B3B3-5F8E339B069E}" destId="{57378CEE-F397-47BE-AAD2-C74775C87835}"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dgm:spPr>
        <a:solidFill>
          <a:schemeClr val="accent3"/>
        </a:solidFill>
      </dgm:spPr>
      <dgm:t>
        <a:bodyPr/>
        <a:lstStyle/>
        <a:p>
          <a:r>
            <a:rPr lang="en-US" dirty="0"/>
            <a:t>Report 3.16</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C0D823F6-4D05-4802-BF7E-B516E964A537}">
      <dgm:prSet/>
      <dgm:spPr>
        <a:ln>
          <a:solidFill>
            <a:schemeClr val="tx1"/>
          </a:solidFill>
        </a:ln>
      </dgm:spPr>
      <dgm:t>
        <a:bodyPr/>
        <a:lstStyle/>
        <a:p>
          <a:r>
            <a:rPr lang="en-US">
              <a:latin typeface="Arial" charset="0"/>
              <a:cs typeface="Arial" charset="0"/>
            </a:rPr>
            <a:t> Educational Options Course Completion – Student Count </a:t>
          </a:r>
          <a:endParaRPr lang="en-US" dirty="0"/>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1">
        <dgm:presLayoutVars>
          <dgm:chMax val="0"/>
          <dgm:chPref val="0"/>
          <dgm:bulletEnabled val="1"/>
        </dgm:presLayoutVars>
      </dgm:prSet>
      <dgm:spPr/>
    </dgm:pt>
    <dgm:pt modelId="{70496DCB-9597-4D0E-9740-ED199833E1B4}" type="pres">
      <dgm:prSet presAssocID="{618AB715-26CB-42F6-A400-AEBCED27021F}" presName="parSh" presStyleLbl="node1" presStyleIdx="0" presStyleCnt="1" custLinFactNeighborX="790" custLinFactNeighborY="-13261"/>
      <dgm:spPr/>
    </dgm:pt>
    <dgm:pt modelId="{B80A7B87-F8C4-42AE-A7FF-1AAE7CCF177F}" type="pres">
      <dgm:prSet presAssocID="{618AB715-26CB-42F6-A400-AEBCED27021F}" presName="desTx" presStyleLbl="fgAcc1" presStyleIdx="0" presStyleCnt="1" custScaleY="82123" custLinFactNeighborX="436" custLinFactNeighborY="5506">
        <dgm:presLayoutVars>
          <dgm:bulletEnabled val="1"/>
        </dgm:presLayoutVars>
      </dgm:prSet>
      <dgm:spPr/>
    </dgm:pt>
  </dgm:ptLst>
  <dgm:cxnLst>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0" destOrd="0" parTransId="{11190C7B-DF44-4B6C-B35A-05AE849CEA61}" sibTransId="{C0263583-3CD0-4D64-B33E-B5B1EA85CA9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7565F7BB-535C-4C6B-84F0-B81D45ECB7CE}" type="presOf" srcId="{C0D823F6-4D05-4802-BF7E-B516E964A537}" destId="{B80A7B87-F8C4-42AE-A7FF-1AAE7CCF177F}" srcOrd="0" destOrd="0" presId="urn:microsoft.com/office/officeart/2005/8/layout/process3"/>
    <dgm:cxn modelId="{B22D36EE-D0AB-4F86-A025-B19EDC0DCFF3}" type="presParOf" srcId="{A3B27C96-5097-4177-9625-F5E3EB60ABEB}" destId="{84106E93-0895-4767-A81D-7F90D3069410}" srcOrd="0"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608655" y="2817"/>
          <a:ext cx="1899980" cy="53027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Arial Black"/>
            </a:rPr>
            <a:t>Orientation</a:t>
          </a:r>
          <a:endParaRPr lang="en-US" sz="1600" kern="1200" dirty="0">
            <a:solidFill>
              <a:schemeClr val="bg1"/>
            </a:solidFill>
          </a:endParaRPr>
        </a:p>
      </dsp:txBody>
      <dsp:txXfrm>
        <a:off x="624186" y="18348"/>
        <a:ext cx="1868918" cy="499213"/>
      </dsp:txXfrm>
    </dsp:sp>
    <dsp:sp modelId="{590E7029-C9B2-481B-BA5A-2C3C0C1970E7}">
      <dsp:nvSpPr>
        <dsp:cNvPr id="0" name=""/>
        <dsp:cNvSpPr/>
      </dsp:nvSpPr>
      <dsp:spPr>
        <a:xfrm>
          <a:off x="798653" y="533093"/>
          <a:ext cx="209662" cy="439082"/>
        </a:xfrm>
        <a:custGeom>
          <a:avLst/>
          <a:gdLst/>
          <a:ahLst/>
          <a:cxnLst/>
          <a:rect l="0" t="0" r="0" b="0"/>
          <a:pathLst>
            <a:path>
              <a:moveTo>
                <a:pt x="0" y="0"/>
              </a:moveTo>
              <a:lnTo>
                <a:pt x="0" y="439082"/>
              </a:lnTo>
              <a:lnTo>
                <a:pt x="209662" y="4390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1008316" y="708913"/>
          <a:ext cx="1391252" cy="52652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altLang="en-US" sz="1100" b="0" kern="1200" dirty="0">
              <a:solidFill>
                <a:schemeClr val="tx1"/>
              </a:solidFill>
            </a:rPr>
            <a:t>Data Coordinator Orientation</a:t>
          </a:r>
          <a:endParaRPr lang="en-US" sz="1100" b="0" kern="1200" dirty="0">
            <a:solidFill>
              <a:schemeClr val="tx1"/>
            </a:solidFill>
          </a:endParaRPr>
        </a:p>
      </dsp:txBody>
      <dsp:txXfrm>
        <a:off x="1023737" y="724334"/>
        <a:ext cx="1360410" cy="495682"/>
      </dsp:txXfrm>
    </dsp:sp>
    <dsp:sp modelId="{71131542-811F-4B34-B30B-97386FCA3A31}">
      <dsp:nvSpPr>
        <dsp:cNvPr id="0" name=""/>
        <dsp:cNvSpPr/>
      </dsp:nvSpPr>
      <dsp:spPr>
        <a:xfrm>
          <a:off x="798653" y="533093"/>
          <a:ext cx="210554" cy="1066148"/>
        </a:xfrm>
        <a:custGeom>
          <a:avLst/>
          <a:gdLst/>
          <a:ahLst/>
          <a:cxnLst/>
          <a:rect l="0" t="0" r="0" b="0"/>
          <a:pathLst>
            <a:path>
              <a:moveTo>
                <a:pt x="0" y="0"/>
              </a:moveTo>
              <a:lnTo>
                <a:pt x="0" y="1066148"/>
              </a:lnTo>
              <a:lnTo>
                <a:pt x="210554" y="1066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1009208" y="1328615"/>
          <a:ext cx="1408260"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mn-lt"/>
            </a:rPr>
            <a:t>LEA Admin </a:t>
          </a:r>
          <a:r>
            <a:rPr lang="en-US" sz="1100" b="0" kern="1200" dirty="0">
              <a:solidFill>
                <a:schemeClr val="tx1"/>
              </a:solidFill>
            </a:rPr>
            <a:t>Data Privacy</a:t>
          </a:r>
        </a:p>
      </dsp:txBody>
      <dsp:txXfrm>
        <a:off x="1025061" y="1344468"/>
        <a:ext cx="1376554" cy="509546"/>
      </dsp:txXfrm>
    </dsp:sp>
    <dsp:sp modelId="{A5D6B654-8290-439F-A62E-FAE6B33448F6}">
      <dsp:nvSpPr>
        <dsp:cNvPr id="0" name=""/>
        <dsp:cNvSpPr/>
      </dsp:nvSpPr>
      <dsp:spPr>
        <a:xfrm>
          <a:off x="798653" y="533093"/>
          <a:ext cx="210554" cy="1742713"/>
        </a:xfrm>
        <a:custGeom>
          <a:avLst/>
          <a:gdLst/>
          <a:ahLst/>
          <a:cxnLst/>
          <a:rect l="0" t="0" r="0" b="0"/>
          <a:pathLst>
            <a:path>
              <a:moveTo>
                <a:pt x="0" y="0"/>
              </a:moveTo>
              <a:lnTo>
                <a:pt x="0" y="1742713"/>
              </a:lnTo>
              <a:lnTo>
                <a:pt x="210554" y="17427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51BB8-723C-440F-A6CF-4E7D26DB98DC}">
      <dsp:nvSpPr>
        <dsp:cNvPr id="0" name=""/>
        <dsp:cNvSpPr/>
      </dsp:nvSpPr>
      <dsp:spPr>
        <a:xfrm>
          <a:off x="1009208" y="2005180"/>
          <a:ext cx="1378964" cy="541252"/>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prstClr val="black">
                  <a:hueOff val="0"/>
                  <a:satOff val="0"/>
                  <a:lumOff val="0"/>
                  <a:alphaOff val="0"/>
                </a:prstClr>
              </a:solidFill>
              <a:latin typeface="Tahoma"/>
              <a:ea typeface="+mn-ea"/>
              <a:cs typeface="+mn-cs"/>
            </a:rPr>
            <a:t>SELPA Data Privacy</a:t>
          </a:r>
          <a:endParaRPr lang="en-US" sz="1100" b="0" kern="1200" dirty="0">
            <a:solidFill>
              <a:schemeClr val="tx1"/>
            </a:solidFill>
          </a:endParaRPr>
        </a:p>
      </dsp:txBody>
      <dsp:txXfrm>
        <a:off x="1025061" y="2021033"/>
        <a:ext cx="1347258" cy="509546"/>
      </dsp:txXfrm>
    </dsp:sp>
    <dsp:sp modelId="{2A107175-FE0D-48E9-B1E6-F78A8861E760}">
      <dsp:nvSpPr>
        <dsp:cNvPr id="0" name=""/>
        <dsp:cNvSpPr/>
      </dsp:nvSpPr>
      <dsp:spPr>
        <a:xfrm>
          <a:off x="2799818" y="1188"/>
          <a:ext cx="1717567" cy="541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Black"/>
            </a:rPr>
            <a:t>Basics</a:t>
          </a:r>
          <a:endParaRPr lang="en-US" sz="1600" kern="1200" dirty="0"/>
        </a:p>
      </dsp:txBody>
      <dsp:txXfrm>
        <a:off x="2815671" y="17041"/>
        <a:ext cx="1685861" cy="509546"/>
      </dsp:txXfrm>
    </dsp:sp>
    <dsp:sp modelId="{F5C8E4DE-47F2-D641-A048-18660726E6C2}">
      <dsp:nvSpPr>
        <dsp:cNvPr id="0" name=""/>
        <dsp:cNvSpPr/>
      </dsp:nvSpPr>
      <dsp:spPr>
        <a:xfrm>
          <a:off x="2971575" y="542440"/>
          <a:ext cx="171756" cy="405939"/>
        </a:xfrm>
        <a:custGeom>
          <a:avLst/>
          <a:gdLst/>
          <a:ahLst/>
          <a:cxnLst/>
          <a:rect l="0" t="0" r="0" b="0"/>
          <a:pathLst>
            <a:path>
              <a:moveTo>
                <a:pt x="0" y="0"/>
              </a:moveTo>
              <a:lnTo>
                <a:pt x="0" y="405939"/>
              </a:lnTo>
              <a:lnTo>
                <a:pt x="171756" y="405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3143331" y="677753"/>
          <a:ext cx="123176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Features &amp; Navigation</a:t>
          </a:r>
        </a:p>
      </dsp:txBody>
      <dsp:txXfrm>
        <a:off x="3159184" y="693606"/>
        <a:ext cx="1200054" cy="509546"/>
      </dsp:txXfrm>
    </dsp:sp>
    <dsp:sp modelId="{F255AB7E-78A0-436F-B7B0-712511170140}">
      <dsp:nvSpPr>
        <dsp:cNvPr id="0" name=""/>
        <dsp:cNvSpPr/>
      </dsp:nvSpPr>
      <dsp:spPr>
        <a:xfrm>
          <a:off x="2971575" y="542440"/>
          <a:ext cx="171756" cy="1082504"/>
        </a:xfrm>
        <a:custGeom>
          <a:avLst/>
          <a:gdLst/>
          <a:ahLst/>
          <a:cxnLst/>
          <a:rect l="0" t="0" r="0" b="0"/>
          <a:pathLst>
            <a:path>
              <a:moveTo>
                <a:pt x="0" y="0"/>
              </a:moveTo>
              <a:lnTo>
                <a:pt x="0" y="1082504"/>
              </a:lnTo>
              <a:lnTo>
                <a:pt x="171756" y="1082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67BD8-43EC-4E09-B997-100BF64E0513}">
      <dsp:nvSpPr>
        <dsp:cNvPr id="0" name=""/>
        <dsp:cNvSpPr/>
      </dsp:nvSpPr>
      <dsp:spPr>
        <a:xfrm>
          <a:off x="3143331" y="1354319"/>
          <a:ext cx="1274108"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User Management</a:t>
          </a:r>
        </a:p>
      </dsp:txBody>
      <dsp:txXfrm>
        <a:off x="3159184" y="1370172"/>
        <a:ext cx="1242402" cy="509546"/>
      </dsp:txXfrm>
    </dsp:sp>
    <dsp:sp modelId="{E45BB41D-6EAC-4A94-94D1-556C5054D5D8}">
      <dsp:nvSpPr>
        <dsp:cNvPr id="0" name=""/>
        <dsp:cNvSpPr/>
      </dsp:nvSpPr>
      <dsp:spPr>
        <a:xfrm>
          <a:off x="2971575" y="542440"/>
          <a:ext cx="171756" cy="1759070"/>
        </a:xfrm>
        <a:custGeom>
          <a:avLst/>
          <a:gdLst/>
          <a:ahLst/>
          <a:cxnLst/>
          <a:rect l="0" t="0" r="0" b="0"/>
          <a:pathLst>
            <a:path>
              <a:moveTo>
                <a:pt x="0" y="0"/>
              </a:moveTo>
              <a:lnTo>
                <a:pt x="0" y="1759070"/>
              </a:lnTo>
              <a:lnTo>
                <a:pt x="171756" y="17590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AEDEF-0AA1-4431-B6E2-AB9287572AA4}">
      <dsp:nvSpPr>
        <dsp:cNvPr id="0" name=""/>
        <dsp:cNvSpPr/>
      </dsp:nvSpPr>
      <dsp:spPr>
        <a:xfrm>
          <a:off x="3143331" y="2030885"/>
          <a:ext cx="1260243"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File Submission</a:t>
          </a:r>
        </a:p>
      </dsp:txBody>
      <dsp:txXfrm>
        <a:off x="3159184" y="2046738"/>
        <a:ext cx="1228537" cy="509546"/>
      </dsp:txXfrm>
    </dsp:sp>
    <dsp:sp modelId="{D57B157C-EE6A-4694-978C-F50572B9C443}">
      <dsp:nvSpPr>
        <dsp:cNvPr id="0" name=""/>
        <dsp:cNvSpPr/>
      </dsp:nvSpPr>
      <dsp:spPr>
        <a:xfrm>
          <a:off x="2971575" y="542440"/>
          <a:ext cx="171756" cy="2435635"/>
        </a:xfrm>
        <a:custGeom>
          <a:avLst/>
          <a:gdLst/>
          <a:ahLst/>
          <a:cxnLst/>
          <a:rect l="0" t="0" r="0" b="0"/>
          <a:pathLst>
            <a:path>
              <a:moveTo>
                <a:pt x="0" y="0"/>
              </a:moveTo>
              <a:lnTo>
                <a:pt x="0" y="2435635"/>
              </a:lnTo>
              <a:lnTo>
                <a:pt x="171756" y="2435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12F931-C1AE-447B-BFF5-56CAD748E35B}">
      <dsp:nvSpPr>
        <dsp:cNvPr id="0" name=""/>
        <dsp:cNvSpPr/>
      </dsp:nvSpPr>
      <dsp:spPr>
        <a:xfrm>
          <a:off x="3143331" y="2707450"/>
          <a:ext cx="1246387"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Extracts</a:t>
          </a:r>
        </a:p>
      </dsp:txBody>
      <dsp:txXfrm>
        <a:off x="3159184" y="2723303"/>
        <a:ext cx="1214681" cy="509546"/>
      </dsp:txXfrm>
    </dsp:sp>
    <dsp:sp modelId="{7CEB8D61-6EDE-47E9-959F-879F35590075}">
      <dsp:nvSpPr>
        <dsp:cNvPr id="0" name=""/>
        <dsp:cNvSpPr/>
      </dsp:nvSpPr>
      <dsp:spPr>
        <a:xfrm>
          <a:off x="2971575" y="542440"/>
          <a:ext cx="171756" cy="3112201"/>
        </a:xfrm>
        <a:custGeom>
          <a:avLst/>
          <a:gdLst/>
          <a:ahLst/>
          <a:cxnLst/>
          <a:rect l="0" t="0" r="0" b="0"/>
          <a:pathLst>
            <a:path>
              <a:moveTo>
                <a:pt x="0" y="0"/>
              </a:moveTo>
              <a:lnTo>
                <a:pt x="0" y="3112201"/>
              </a:lnTo>
              <a:lnTo>
                <a:pt x="171756" y="3112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86AC68-B0BB-4FB5-9BDC-1B8DBBF4C279}">
      <dsp:nvSpPr>
        <dsp:cNvPr id="0" name=""/>
        <dsp:cNvSpPr/>
      </dsp:nvSpPr>
      <dsp:spPr>
        <a:xfrm>
          <a:off x="3143331" y="3384016"/>
          <a:ext cx="122646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Reports</a:t>
          </a:r>
        </a:p>
      </dsp:txBody>
      <dsp:txXfrm>
        <a:off x="3159184" y="3399869"/>
        <a:ext cx="1194754" cy="509546"/>
      </dsp:txXfrm>
    </dsp:sp>
    <dsp:sp modelId="{249A4AFA-1781-4B61-B764-420DF75A3B70}">
      <dsp:nvSpPr>
        <dsp:cNvPr id="0" name=""/>
        <dsp:cNvSpPr/>
      </dsp:nvSpPr>
      <dsp:spPr>
        <a:xfrm>
          <a:off x="2971575" y="542440"/>
          <a:ext cx="171756" cy="3788767"/>
        </a:xfrm>
        <a:custGeom>
          <a:avLst/>
          <a:gdLst/>
          <a:ahLst/>
          <a:cxnLst/>
          <a:rect l="0" t="0" r="0" b="0"/>
          <a:pathLst>
            <a:path>
              <a:moveTo>
                <a:pt x="0" y="0"/>
              </a:moveTo>
              <a:lnTo>
                <a:pt x="0" y="3788767"/>
              </a:lnTo>
              <a:lnTo>
                <a:pt x="171756" y="37887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45348-D6AC-4E79-A997-93D873C3501D}">
      <dsp:nvSpPr>
        <dsp:cNvPr id="0" name=""/>
        <dsp:cNvSpPr/>
      </dsp:nvSpPr>
      <dsp:spPr>
        <a:xfrm>
          <a:off x="3143331" y="4060581"/>
          <a:ext cx="1246378"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Certifications</a:t>
          </a:r>
        </a:p>
      </dsp:txBody>
      <dsp:txXfrm>
        <a:off x="3159184" y="4076434"/>
        <a:ext cx="1214672" cy="509546"/>
      </dsp:txXfrm>
    </dsp:sp>
    <dsp:sp modelId="{00EF80C0-B43F-4162-835A-9F0300B27E65}">
      <dsp:nvSpPr>
        <dsp:cNvPr id="0" name=""/>
        <dsp:cNvSpPr/>
      </dsp:nvSpPr>
      <dsp:spPr>
        <a:xfrm>
          <a:off x="2971575" y="542440"/>
          <a:ext cx="171756" cy="4465332"/>
        </a:xfrm>
        <a:custGeom>
          <a:avLst/>
          <a:gdLst/>
          <a:ahLst/>
          <a:cxnLst/>
          <a:rect l="0" t="0" r="0" b="0"/>
          <a:pathLst>
            <a:path>
              <a:moveTo>
                <a:pt x="0" y="0"/>
              </a:moveTo>
              <a:lnTo>
                <a:pt x="0" y="4465332"/>
              </a:lnTo>
              <a:lnTo>
                <a:pt x="171756" y="446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B0FC72-5873-47A0-8C9D-1D6C2B16D069}">
      <dsp:nvSpPr>
        <dsp:cNvPr id="0" name=""/>
        <dsp:cNvSpPr/>
      </dsp:nvSpPr>
      <dsp:spPr>
        <a:xfrm>
          <a:off x="3143331" y="4737147"/>
          <a:ext cx="125419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Anomalies Management</a:t>
          </a:r>
        </a:p>
      </dsp:txBody>
      <dsp:txXfrm>
        <a:off x="3159184" y="4753000"/>
        <a:ext cx="1222484" cy="509546"/>
      </dsp:txXfrm>
    </dsp:sp>
    <dsp:sp modelId="{9FE2BB90-3871-4567-AEC8-D740C8B1162E}">
      <dsp:nvSpPr>
        <dsp:cNvPr id="0" name=""/>
        <dsp:cNvSpPr/>
      </dsp:nvSpPr>
      <dsp:spPr>
        <a:xfrm>
          <a:off x="4788011" y="1188"/>
          <a:ext cx="1716105" cy="541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Population</a:t>
          </a:r>
        </a:p>
      </dsp:txBody>
      <dsp:txXfrm>
        <a:off x="4803864" y="17041"/>
        <a:ext cx="1684399" cy="509546"/>
      </dsp:txXfrm>
    </dsp:sp>
    <dsp:sp modelId="{76FC1566-7BD6-408D-B551-8DE3303DCB94}">
      <dsp:nvSpPr>
        <dsp:cNvPr id="0" name=""/>
        <dsp:cNvSpPr/>
      </dsp:nvSpPr>
      <dsp:spPr>
        <a:xfrm>
          <a:off x="4959622" y="542440"/>
          <a:ext cx="171610" cy="430574"/>
        </a:xfrm>
        <a:custGeom>
          <a:avLst/>
          <a:gdLst/>
          <a:ahLst/>
          <a:cxnLst/>
          <a:rect l="0" t="0" r="0" b="0"/>
          <a:pathLst>
            <a:path>
              <a:moveTo>
                <a:pt x="0" y="0"/>
              </a:moveTo>
              <a:lnTo>
                <a:pt x="0" y="430574"/>
              </a:lnTo>
              <a:lnTo>
                <a:pt x="171610" y="4305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131232" y="608143"/>
          <a:ext cx="1391252" cy="729743"/>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Fall-1 Data Population (Student Profile)</a:t>
          </a:r>
        </a:p>
      </dsp:txBody>
      <dsp:txXfrm>
        <a:off x="5152605" y="629516"/>
        <a:ext cx="1348506" cy="686997"/>
      </dsp:txXfrm>
    </dsp:sp>
    <dsp:sp modelId="{5F4FE63E-D045-4FE0-BED7-AC233FA05BC5}">
      <dsp:nvSpPr>
        <dsp:cNvPr id="0" name=""/>
        <dsp:cNvSpPr/>
      </dsp:nvSpPr>
      <dsp:spPr>
        <a:xfrm>
          <a:off x="4959622" y="542440"/>
          <a:ext cx="171610" cy="1295631"/>
        </a:xfrm>
        <a:custGeom>
          <a:avLst/>
          <a:gdLst/>
          <a:ahLst/>
          <a:cxnLst/>
          <a:rect l="0" t="0" r="0" b="0"/>
          <a:pathLst>
            <a:path>
              <a:moveTo>
                <a:pt x="0" y="0"/>
              </a:moveTo>
              <a:lnTo>
                <a:pt x="0" y="1295631"/>
              </a:lnTo>
              <a:lnTo>
                <a:pt x="171610" y="12956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131232" y="1473200"/>
          <a:ext cx="1391252" cy="7297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Fall-2 Data Population</a:t>
          </a:r>
        </a:p>
      </dsp:txBody>
      <dsp:txXfrm>
        <a:off x="5152605" y="1494573"/>
        <a:ext cx="1348506" cy="686997"/>
      </dsp:txXfrm>
    </dsp:sp>
    <dsp:sp modelId="{9E6FFCEF-14C4-4F2A-8F10-F03942A96040}">
      <dsp:nvSpPr>
        <dsp:cNvPr id="0" name=""/>
        <dsp:cNvSpPr/>
      </dsp:nvSpPr>
      <dsp:spPr>
        <a:xfrm>
          <a:off x="4959622" y="542440"/>
          <a:ext cx="171610" cy="2182202"/>
        </a:xfrm>
        <a:custGeom>
          <a:avLst/>
          <a:gdLst/>
          <a:ahLst/>
          <a:cxnLst/>
          <a:rect l="0" t="0" r="0" b="0"/>
          <a:pathLst>
            <a:path>
              <a:moveTo>
                <a:pt x="0" y="0"/>
              </a:moveTo>
              <a:lnTo>
                <a:pt x="0" y="2182202"/>
              </a:lnTo>
              <a:lnTo>
                <a:pt x="171610" y="21822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5131232" y="2407867"/>
          <a:ext cx="1421718" cy="633552"/>
        </a:xfrm>
        <a:prstGeom prst="roundRect">
          <a:avLst>
            <a:gd name="adj" fmla="val 10000"/>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EOY 1-4 Data Population*</a:t>
          </a:r>
        </a:p>
        <a:p>
          <a:pPr marL="0" lvl="0" indent="0" algn="ctr" defTabSz="488950">
            <a:lnSpc>
              <a:spcPct val="90000"/>
            </a:lnSpc>
            <a:spcBef>
              <a:spcPct val="0"/>
            </a:spcBef>
            <a:spcAft>
              <a:spcPct val="35000"/>
            </a:spcAft>
            <a:buNone/>
          </a:pPr>
          <a:r>
            <a:rPr lang="en-US" sz="1100" kern="1200" dirty="0"/>
            <a:t>*Self-paced video</a:t>
          </a:r>
        </a:p>
      </dsp:txBody>
      <dsp:txXfrm>
        <a:off x="5149788" y="2426423"/>
        <a:ext cx="1384606" cy="596440"/>
      </dsp:txXfrm>
    </dsp:sp>
    <dsp:sp modelId="{5FE69C41-8302-4ED9-B1A7-D79F37FF95A6}">
      <dsp:nvSpPr>
        <dsp:cNvPr id="0" name=""/>
        <dsp:cNvSpPr/>
      </dsp:nvSpPr>
      <dsp:spPr>
        <a:xfrm>
          <a:off x="6774743" y="1188"/>
          <a:ext cx="1925841" cy="541252"/>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Collections</a:t>
          </a:r>
        </a:p>
      </dsp:txBody>
      <dsp:txXfrm>
        <a:off x="6790596" y="17041"/>
        <a:ext cx="1894135" cy="509546"/>
      </dsp:txXfrm>
    </dsp:sp>
    <dsp:sp modelId="{28202B14-6AC1-4BB3-9DAE-4338390CA4B2}">
      <dsp:nvSpPr>
        <dsp:cNvPr id="0" name=""/>
        <dsp:cNvSpPr/>
      </dsp:nvSpPr>
      <dsp:spPr>
        <a:xfrm>
          <a:off x="6967327" y="542440"/>
          <a:ext cx="192584" cy="600227"/>
        </a:xfrm>
        <a:custGeom>
          <a:avLst/>
          <a:gdLst/>
          <a:ahLst/>
          <a:cxnLst/>
          <a:rect l="0" t="0" r="0" b="0"/>
          <a:pathLst>
            <a:path>
              <a:moveTo>
                <a:pt x="0" y="0"/>
              </a:moveTo>
              <a:lnTo>
                <a:pt x="0" y="600227"/>
              </a:lnTo>
              <a:lnTo>
                <a:pt x="192584" y="600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159912" y="677753"/>
          <a:ext cx="1382462" cy="929828"/>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b="0" kern="1200" dirty="0"/>
            <a:t>Advanced</a:t>
          </a:r>
        </a:p>
      </dsp:txBody>
      <dsp:txXfrm>
        <a:off x="7187146" y="704987"/>
        <a:ext cx="1327994" cy="875360"/>
      </dsp:txXfrm>
    </dsp:sp>
    <dsp:sp modelId="{A7778865-4877-4310-A7B6-119D0E6097AB}">
      <dsp:nvSpPr>
        <dsp:cNvPr id="0" name=""/>
        <dsp:cNvSpPr/>
      </dsp:nvSpPr>
      <dsp:spPr>
        <a:xfrm>
          <a:off x="6967327" y="542440"/>
          <a:ext cx="192584" cy="1695646"/>
        </a:xfrm>
        <a:custGeom>
          <a:avLst/>
          <a:gdLst/>
          <a:ahLst/>
          <a:cxnLst/>
          <a:rect l="0" t="0" r="0" b="0"/>
          <a:pathLst>
            <a:path>
              <a:moveTo>
                <a:pt x="0" y="0"/>
              </a:moveTo>
              <a:lnTo>
                <a:pt x="0" y="1695646"/>
              </a:lnTo>
              <a:lnTo>
                <a:pt x="192584" y="16956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159912" y="1742895"/>
          <a:ext cx="1382462" cy="990383"/>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188919" y="1771902"/>
        <a:ext cx="1324448" cy="932369"/>
      </dsp:txXfrm>
    </dsp:sp>
    <dsp:sp modelId="{DF13BE71-12D8-4C6D-98B0-E887EFA96535}">
      <dsp:nvSpPr>
        <dsp:cNvPr id="0" name=""/>
        <dsp:cNvSpPr/>
      </dsp:nvSpPr>
      <dsp:spPr>
        <a:xfrm>
          <a:off x="6967327" y="542440"/>
          <a:ext cx="192584" cy="3122350"/>
        </a:xfrm>
        <a:custGeom>
          <a:avLst/>
          <a:gdLst/>
          <a:ahLst/>
          <a:cxnLst/>
          <a:rect l="0" t="0" r="0" b="0"/>
          <a:pathLst>
            <a:path>
              <a:moveTo>
                <a:pt x="0" y="0"/>
              </a:moveTo>
              <a:lnTo>
                <a:pt x="0" y="3122350"/>
              </a:lnTo>
              <a:lnTo>
                <a:pt x="192584" y="3122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159912" y="2868592"/>
          <a:ext cx="1845029" cy="1592397"/>
        </a:xfrm>
        <a:prstGeom prst="roundRect">
          <a:avLst>
            <a:gd name="adj" fmla="val 10000"/>
          </a:avLst>
        </a:prstGeom>
        <a:solidFill>
          <a:srgbClr val="FFBAA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1, 2*, 3, 4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206552" y="2915232"/>
        <a:ext cx="1751749" cy="1499117"/>
      </dsp:txXfrm>
    </dsp:sp>
    <dsp:sp modelId="{BA2FC38C-5A59-41BB-B2FE-C9C8C019FE92}">
      <dsp:nvSpPr>
        <dsp:cNvPr id="0" name=""/>
        <dsp:cNvSpPr/>
      </dsp:nvSpPr>
      <dsp:spPr>
        <a:xfrm>
          <a:off x="8971211" y="1188"/>
          <a:ext cx="1657531" cy="541252"/>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Skill Building</a:t>
          </a:r>
        </a:p>
      </dsp:txBody>
      <dsp:txXfrm>
        <a:off x="8987064" y="17041"/>
        <a:ext cx="1625825" cy="509546"/>
      </dsp:txXfrm>
    </dsp:sp>
    <dsp:sp modelId="{BA3C272B-145C-4833-A8A5-4153CCFEF045}">
      <dsp:nvSpPr>
        <dsp:cNvPr id="0" name=""/>
        <dsp:cNvSpPr/>
      </dsp:nvSpPr>
      <dsp:spPr>
        <a:xfrm>
          <a:off x="9136964" y="542440"/>
          <a:ext cx="165753" cy="405939"/>
        </a:xfrm>
        <a:custGeom>
          <a:avLst/>
          <a:gdLst/>
          <a:ahLst/>
          <a:cxnLst/>
          <a:rect l="0" t="0" r="0" b="0"/>
          <a:pathLst>
            <a:path>
              <a:moveTo>
                <a:pt x="0" y="0"/>
              </a:moveTo>
              <a:lnTo>
                <a:pt x="0" y="405939"/>
              </a:lnTo>
              <a:lnTo>
                <a:pt x="165753" y="405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302717" y="677753"/>
          <a:ext cx="140807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CALPADS Documentation</a:t>
          </a:r>
        </a:p>
      </dsp:txBody>
      <dsp:txXfrm>
        <a:off x="9318570" y="693606"/>
        <a:ext cx="1376364" cy="509546"/>
      </dsp:txXfrm>
    </dsp:sp>
    <dsp:sp modelId="{F8CBB1BE-349E-4466-BC3E-29C3A0C28C59}">
      <dsp:nvSpPr>
        <dsp:cNvPr id="0" name=""/>
        <dsp:cNvSpPr/>
      </dsp:nvSpPr>
      <dsp:spPr>
        <a:xfrm>
          <a:off x="9136964" y="542440"/>
          <a:ext cx="165753" cy="1082504"/>
        </a:xfrm>
        <a:custGeom>
          <a:avLst/>
          <a:gdLst/>
          <a:ahLst/>
          <a:cxnLst/>
          <a:rect l="0" t="0" r="0" b="0"/>
          <a:pathLst>
            <a:path>
              <a:moveTo>
                <a:pt x="0" y="0"/>
              </a:moveTo>
              <a:lnTo>
                <a:pt x="0" y="1082504"/>
              </a:lnTo>
              <a:lnTo>
                <a:pt x="165753" y="10825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302717" y="1354319"/>
          <a:ext cx="1408070" cy="541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Troubleshooting CALPADS Errors</a:t>
          </a:r>
        </a:p>
      </dsp:txBody>
      <dsp:txXfrm>
        <a:off x="9318570" y="1370172"/>
        <a:ext cx="1376364" cy="5095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0" y="0"/>
          <a:ext cx="1957276" cy="432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3.9</a:t>
          </a:r>
          <a:endParaRPr lang="en-US" sz="1000" b="1" kern="1200" dirty="0"/>
        </a:p>
      </dsp:txBody>
      <dsp:txXfrm>
        <a:off x="0" y="0"/>
        <a:ext cx="1957276" cy="288000"/>
      </dsp:txXfrm>
    </dsp:sp>
    <dsp:sp modelId="{D855765C-B141-4752-A6F4-0599DBFDE7C3}">
      <dsp:nvSpPr>
        <dsp:cNvPr id="0" name=""/>
        <dsp:cNvSpPr/>
      </dsp:nvSpPr>
      <dsp:spPr>
        <a:xfrm>
          <a:off x="405192" y="338830"/>
          <a:ext cx="1957276" cy="594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latin typeface="Arial" charset="0"/>
              <a:cs typeface="Arial" charset="0"/>
            </a:rPr>
            <a:t>Course Sections Completed – Count by Content Area for Departmentalized Courses</a:t>
          </a:r>
          <a:endParaRPr lang="en-US" sz="1000" kern="1200" dirty="0"/>
        </a:p>
      </dsp:txBody>
      <dsp:txXfrm>
        <a:off x="422590" y="356228"/>
        <a:ext cx="1922480" cy="559204"/>
      </dsp:txXfrm>
    </dsp:sp>
    <dsp:sp modelId="{8A08EA44-FA54-40E4-9350-8DC7E4BDB9DA}">
      <dsp:nvSpPr>
        <dsp:cNvPr id="0" name=""/>
        <dsp:cNvSpPr/>
      </dsp:nvSpPr>
      <dsp:spPr>
        <a:xfrm rot="55497">
          <a:off x="2438355" y="17798"/>
          <a:ext cx="631401" cy="38983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438363" y="94822"/>
        <a:ext cx="514449" cy="233903"/>
      </dsp:txXfrm>
    </dsp:sp>
    <dsp:sp modelId="{70496DCB-9597-4D0E-9740-ED199833E1B4}">
      <dsp:nvSpPr>
        <dsp:cNvPr id="0" name=""/>
        <dsp:cNvSpPr/>
      </dsp:nvSpPr>
      <dsp:spPr>
        <a:xfrm>
          <a:off x="3148445" y="50830"/>
          <a:ext cx="1957276" cy="4320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3.10</a:t>
          </a:r>
        </a:p>
      </dsp:txBody>
      <dsp:txXfrm>
        <a:off x="3148445" y="50830"/>
        <a:ext cx="1957276" cy="288000"/>
      </dsp:txXfrm>
    </dsp:sp>
    <dsp:sp modelId="{B80A7B87-F8C4-42AE-A7FF-1AAE7CCF177F}">
      <dsp:nvSpPr>
        <dsp:cNvPr id="0" name=""/>
        <dsp:cNvSpPr/>
      </dsp:nvSpPr>
      <dsp:spPr>
        <a:xfrm>
          <a:off x="3560900" y="389661"/>
          <a:ext cx="1957276" cy="5940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latin typeface="Arial" charset="0"/>
              <a:cs typeface="Arial" charset="0"/>
            </a:rPr>
            <a:t>Course Sections Completed – Count and Details for Departmentalized Courses</a:t>
          </a:r>
          <a:endParaRPr lang="en-US" sz="1000" kern="1200" dirty="0"/>
        </a:p>
      </dsp:txBody>
      <dsp:txXfrm>
        <a:off x="3578298" y="407059"/>
        <a:ext cx="1922480" cy="559204"/>
      </dsp:txXfrm>
    </dsp:sp>
    <dsp:sp modelId="{F5B6DDDC-8E8B-5D45-8FB8-B7846CB80D04}">
      <dsp:nvSpPr>
        <dsp:cNvPr id="0" name=""/>
        <dsp:cNvSpPr/>
      </dsp:nvSpPr>
      <dsp:spPr>
        <a:xfrm>
          <a:off x="5402437" y="21898"/>
          <a:ext cx="629037" cy="38755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402437" y="99410"/>
        <a:ext cx="512770" cy="232534"/>
      </dsp:txXfrm>
    </dsp:sp>
    <dsp:sp modelId="{AD732C27-AC86-D84C-A5BC-15A9F9E48E53}">
      <dsp:nvSpPr>
        <dsp:cNvPr id="0" name=""/>
        <dsp:cNvSpPr/>
      </dsp:nvSpPr>
      <dsp:spPr>
        <a:xfrm>
          <a:off x="6292585" y="50830"/>
          <a:ext cx="1957276" cy="432000"/>
        </a:xfrm>
        <a:prstGeom prst="roundRect">
          <a:avLst>
            <a:gd name="adj" fmla="val 10000"/>
          </a:avLst>
        </a:prstGeom>
        <a:solidFill>
          <a:srgbClr val="555F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3.11</a:t>
          </a:r>
        </a:p>
      </dsp:txBody>
      <dsp:txXfrm>
        <a:off x="6292585" y="50830"/>
        <a:ext cx="1957276" cy="288000"/>
      </dsp:txXfrm>
    </dsp:sp>
    <dsp:sp modelId="{EF2C5C64-D323-644B-9DF0-E579CB3A2626}">
      <dsp:nvSpPr>
        <dsp:cNvPr id="0" name=""/>
        <dsp:cNvSpPr/>
      </dsp:nvSpPr>
      <dsp:spPr>
        <a:xfrm>
          <a:off x="6693473" y="338830"/>
          <a:ext cx="1957276" cy="594000"/>
        </a:xfrm>
        <a:prstGeom prst="roundRect">
          <a:avLst>
            <a:gd name="adj" fmla="val 10000"/>
          </a:avLst>
        </a:prstGeom>
        <a:solidFill>
          <a:schemeClr val="lt1">
            <a:alpha val="90000"/>
            <a:hueOff val="0"/>
            <a:satOff val="0"/>
            <a:lumOff val="0"/>
            <a:alphaOff val="0"/>
          </a:schemeClr>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latin typeface="Arial" charset="0"/>
              <a:cs typeface="Arial" charset="0"/>
            </a:rPr>
            <a:t>Course Sections Completed – Student List for Departmentalized Courses</a:t>
          </a:r>
          <a:endParaRPr lang="en-US" sz="1000" kern="1200" dirty="0"/>
        </a:p>
      </dsp:txBody>
      <dsp:txXfrm>
        <a:off x="6710871" y="356228"/>
        <a:ext cx="1922480" cy="5592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458" y="16630"/>
          <a:ext cx="2110453" cy="4752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Report 18.1</a:t>
          </a:r>
          <a:endParaRPr lang="en-US" sz="1100" b="1" kern="1200" dirty="0"/>
        </a:p>
      </dsp:txBody>
      <dsp:txXfrm>
        <a:off x="2458" y="16630"/>
        <a:ext cx="2110453" cy="316800"/>
      </dsp:txXfrm>
    </dsp:sp>
    <dsp:sp modelId="{D855765C-B141-4752-A6F4-0599DBFDE7C3}">
      <dsp:nvSpPr>
        <dsp:cNvPr id="0" name=""/>
        <dsp:cNvSpPr/>
      </dsp:nvSpPr>
      <dsp:spPr>
        <a:xfrm>
          <a:off x="434719" y="333431"/>
          <a:ext cx="2110453" cy="633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Work-Based Learning -Count</a:t>
          </a:r>
          <a:endParaRPr lang="en-US" sz="1100" kern="1200" dirty="0"/>
        </a:p>
      </dsp:txBody>
      <dsp:txXfrm>
        <a:off x="453277" y="351989"/>
        <a:ext cx="2073337" cy="596484"/>
      </dsp:txXfrm>
    </dsp:sp>
    <dsp:sp modelId="{8A08EA44-FA54-40E4-9350-8DC7E4BDB9DA}">
      <dsp:nvSpPr>
        <dsp:cNvPr id="0" name=""/>
        <dsp:cNvSpPr/>
      </dsp:nvSpPr>
      <dsp:spPr>
        <a:xfrm>
          <a:off x="2629783" y="74540"/>
          <a:ext cx="678266" cy="2841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629783" y="131374"/>
        <a:ext cx="593015" cy="170501"/>
      </dsp:txXfrm>
    </dsp:sp>
    <dsp:sp modelId="{70496DCB-9597-4D0E-9740-ED199833E1B4}">
      <dsp:nvSpPr>
        <dsp:cNvPr id="0" name=""/>
        <dsp:cNvSpPr/>
      </dsp:nvSpPr>
      <dsp:spPr>
        <a:xfrm>
          <a:off x="3392659" y="16630"/>
          <a:ext cx="2110453" cy="4752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18.2</a:t>
          </a:r>
        </a:p>
      </dsp:txBody>
      <dsp:txXfrm>
        <a:off x="3392659" y="16630"/>
        <a:ext cx="2110453" cy="316800"/>
      </dsp:txXfrm>
    </dsp:sp>
    <dsp:sp modelId="{B80A7B87-F8C4-42AE-A7FF-1AAE7CCF177F}">
      <dsp:nvSpPr>
        <dsp:cNvPr id="0" name=""/>
        <dsp:cNvSpPr/>
      </dsp:nvSpPr>
      <dsp:spPr>
        <a:xfrm>
          <a:off x="3827379" y="350061"/>
          <a:ext cx="2110453" cy="6336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Work-Based Learning – Student List</a:t>
          </a:r>
          <a:endParaRPr lang="en-US" sz="1100" kern="1200" dirty="0"/>
        </a:p>
      </dsp:txBody>
      <dsp:txXfrm>
        <a:off x="3845937" y="368619"/>
        <a:ext cx="2073337" cy="5964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458" y="6730"/>
          <a:ext cx="2110453" cy="4752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a:t>Report 3.14</a:t>
          </a:r>
          <a:endParaRPr lang="en-US" sz="1100" b="1" kern="1200" dirty="0"/>
        </a:p>
      </dsp:txBody>
      <dsp:txXfrm>
        <a:off x="2458" y="6730"/>
        <a:ext cx="2110453" cy="316800"/>
      </dsp:txXfrm>
    </dsp:sp>
    <dsp:sp modelId="{D855765C-B141-4752-A6F4-0599DBFDE7C3}">
      <dsp:nvSpPr>
        <dsp:cNvPr id="0" name=""/>
        <dsp:cNvSpPr/>
      </dsp:nvSpPr>
      <dsp:spPr>
        <a:xfrm>
          <a:off x="434720" y="323531"/>
          <a:ext cx="2110453" cy="65339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charset="0"/>
              <a:cs typeface="Arial" charset="0"/>
            </a:rPr>
            <a:t>Career Technical Education </a:t>
          </a:r>
          <a:r>
            <a:rPr lang="en-US" sz="1100" kern="1200" dirty="0" err="1">
              <a:latin typeface="Arial" charset="0"/>
              <a:cs typeface="Arial" charset="0"/>
            </a:rPr>
            <a:t>Noncompleter</a:t>
          </a:r>
          <a:r>
            <a:rPr lang="en-US" sz="1100" kern="1200" dirty="0">
              <a:latin typeface="Arial" charset="0"/>
              <a:cs typeface="Arial" charset="0"/>
            </a:rPr>
            <a:t> Participants – Count</a:t>
          </a:r>
          <a:endParaRPr lang="en-US" sz="1100" kern="1200" dirty="0"/>
        </a:p>
      </dsp:txBody>
      <dsp:txXfrm>
        <a:off x="453857" y="342668"/>
        <a:ext cx="2072179" cy="615125"/>
      </dsp:txXfrm>
    </dsp:sp>
    <dsp:sp modelId="{8A08EA44-FA54-40E4-9350-8DC7E4BDB9DA}">
      <dsp:nvSpPr>
        <dsp:cNvPr id="0" name=""/>
        <dsp:cNvSpPr/>
      </dsp:nvSpPr>
      <dsp:spPr>
        <a:xfrm>
          <a:off x="2629783" y="69400"/>
          <a:ext cx="678266" cy="2841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629783" y="126234"/>
        <a:ext cx="593015" cy="170501"/>
      </dsp:txXfrm>
    </dsp:sp>
    <dsp:sp modelId="{70496DCB-9597-4D0E-9740-ED199833E1B4}">
      <dsp:nvSpPr>
        <dsp:cNvPr id="0" name=""/>
        <dsp:cNvSpPr/>
      </dsp:nvSpPr>
      <dsp:spPr>
        <a:xfrm>
          <a:off x="3392660" y="6730"/>
          <a:ext cx="2110453" cy="4752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3.15</a:t>
          </a:r>
        </a:p>
      </dsp:txBody>
      <dsp:txXfrm>
        <a:off x="3392660" y="6730"/>
        <a:ext cx="2110453" cy="316800"/>
      </dsp:txXfrm>
    </dsp:sp>
    <dsp:sp modelId="{B80A7B87-F8C4-42AE-A7FF-1AAE7CCF177F}">
      <dsp:nvSpPr>
        <dsp:cNvPr id="0" name=""/>
        <dsp:cNvSpPr/>
      </dsp:nvSpPr>
      <dsp:spPr>
        <a:xfrm>
          <a:off x="3827380" y="330261"/>
          <a:ext cx="2110453" cy="653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charset="0"/>
              <a:cs typeface="Arial" charset="0"/>
            </a:rPr>
            <a:t>Career Technical Education </a:t>
          </a:r>
          <a:r>
            <a:rPr lang="en-US" sz="1100" kern="1200" dirty="0" err="1">
              <a:latin typeface="Arial" charset="0"/>
              <a:cs typeface="Arial" charset="0"/>
            </a:rPr>
            <a:t>Noncompleter</a:t>
          </a:r>
          <a:r>
            <a:rPr lang="en-US" sz="1100" kern="1200" dirty="0">
              <a:latin typeface="Arial" charset="0"/>
              <a:cs typeface="Arial" charset="0"/>
            </a:rPr>
            <a:t> Participants– Student List </a:t>
          </a:r>
          <a:endParaRPr lang="en-US" sz="1100" kern="1200" dirty="0"/>
        </a:p>
      </dsp:txBody>
      <dsp:txXfrm>
        <a:off x="3846517" y="349398"/>
        <a:ext cx="2072179" cy="6151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458" y="6730"/>
          <a:ext cx="2110453" cy="4752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t>Report 3.19</a:t>
          </a:r>
        </a:p>
      </dsp:txBody>
      <dsp:txXfrm>
        <a:off x="2458" y="6730"/>
        <a:ext cx="2110453" cy="316800"/>
      </dsp:txXfrm>
    </dsp:sp>
    <dsp:sp modelId="{D855765C-B141-4752-A6F4-0599DBFDE7C3}">
      <dsp:nvSpPr>
        <dsp:cNvPr id="0" name=""/>
        <dsp:cNvSpPr/>
      </dsp:nvSpPr>
      <dsp:spPr>
        <a:xfrm>
          <a:off x="434720" y="323531"/>
          <a:ext cx="2110453" cy="65339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charset="0"/>
              <a:cs typeface="Arial" charset="0"/>
            </a:rPr>
            <a:t>Career Technical Education Completers – Count by Pathway</a:t>
          </a:r>
          <a:endParaRPr lang="en-US" sz="1100" kern="1200" dirty="0"/>
        </a:p>
      </dsp:txBody>
      <dsp:txXfrm>
        <a:off x="453857" y="342668"/>
        <a:ext cx="2072179" cy="615125"/>
      </dsp:txXfrm>
    </dsp:sp>
    <dsp:sp modelId="{8A08EA44-FA54-40E4-9350-8DC7E4BDB9DA}">
      <dsp:nvSpPr>
        <dsp:cNvPr id="0" name=""/>
        <dsp:cNvSpPr/>
      </dsp:nvSpPr>
      <dsp:spPr>
        <a:xfrm>
          <a:off x="2629783" y="69400"/>
          <a:ext cx="678266" cy="2841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629783" y="126234"/>
        <a:ext cx="593015" cy="170501"/>
      </dsp:txXfrm>
    </dsp:sp>
    <dsp:sp modelId="{70496DCB-9597-4D0E-9740-ED199833E1B4}">
      <dsp:nvSpPr>
        <dsp:cNvPr id="0" name=""/>
        <dsp:cNvSpPr/>
      </dsp:nvSpPr>
      <dsp:spPr>
        <a:xfrm>
          <a:off x="3392660" y="6730"/>
          <a:ext cx="2110453" cy="4752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3.20</a:t>
          </a:r>
        </a:p>
      </dsp:txBody>
      <dsp:txXfrm>
        <a:off x="3392660" y="6730"/>
        <a:ext cx="2110453" cy="316800"/>
      </dsp:txXfrm>
    </dsp:sp>
    <dsp:sp modelId="{B80A7B87-F8C4-42AE-A7FF-1AAE7CCF177F}">
      <dsp:nvSpPr>
        <dsp:cNvPr id="0" name=""/>
        <dsp:cNvSpPr/>
      </dsp:nvSpPr>
      <dsp:spPr>
        <a:xfrm>
          <a:off x="3827380" y="330261"/>
          <a:ext cx="2110453" cy="65339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charset="0"/>
              <a:cs typeface="Arial" charset="0"/>
            </a:rPr>
            <a:t>Career Technical Education Completers – Student List</a:t>
          </a:r>
          <a:endParaRPr lang="en-US" sz="1100" kern="1200" dirty="0"/>
        </a:p>
      </dsp:txBody>
      <dsp:txXfrm>
        <a:off x="3846517" y="349398"/>
        <a:ext cx="2072179" cy="61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48271" y="0"/>
          <a:ext cx="6556430" cy="5594222"/>
        </a:xfrm>
        <a:prstGeom prst="rect">
          <a:avLst/>
        </a:prstGeom>
        <a:solidFill>
          <a:schemeClr val="lt1">
            <a:alpha val="40000"/>
            <a:hueOff val="0"/>
            <a:satOff val="0"/>
            <a:lumOff val="0"/>
            <a:alphaOff val="0"/>
          </a:schemeClr>
        </a:solidFill>
        <a:ln w="6350" cap="flat" cmpd="sng" algn="ctr">
          <a:solidFill>
            <a:schemeClr val="tx1">
              <a:lumMod val="85000"/>
              <a:lumOff val="1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7084"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5">
                  <a:lumMod val="75000"/>
                </a:schemeClr>
              </a:solidFill>
            </a:rPr>
            <a:t>  </a:t>
          </a:r>
          <a:endParaRPr lang="en-US" sz="1600" kern="1200" dirty="0"/>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Student Enrollment (SENR)</a:t>
          </a:r>
        </a:p>
        <a:p>
          <a:pPr marL="228600" lvl="2" indent="-114300" algn="l" defTabSz="622300">
            <a:lnSpc>
              <a:spcPct val="90000"/>
            </a:lnSpc>
            <a:spcBef>
              <a:spcPct val="0"/>
            </a:spcBef>
            <a:spcAft>
              <a:spcPct val="15000"/>
            </a:spcAft>
            <a:buChar char="•"/>
          </a:pPr>
          <a:r>
            <a:rPr lang="en-US" sz="1400" b="0" kern="1200" dirty="0">
              <a:solidFill>
                <a:schemeClr val="tx1">
                  <a:lumMod val="85000"/>
                  <a:lumOff val="15000"/>
                </a:schemeClr>
              </a:solidFill>
            </a:rPr>
            <a:t>Seal of Biliteracy, Golden State Seal, A–G Completion</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Teachers Demographics (SDEM)</a:t>
          </a:r>
        </a:p>
        <a:p>
          <a:pPr marL="228600" lvl="2" indent="-114300" algn="l" defTabSz="622300">
            <a:lnSpc>
              <a:spcPct val="90000"/>
            </a:lnSpc>
            <a:spcBef>
              <a:spcPct val="0"/>
            </a:spcBef>
            <a:spcAft>
              <a:spcPct val="15000"/>
            </a:spcAft>
            <a:buChar char="•"/>
          </a:pPr>
          <a:r>
            <a:rPr lang="en-US" sz="1400" kern="1200" dirty="0">
              <a:solidFill>
                <a:schemeClr val="tx1">
                  <a:lumMod val="85000"/>
                  <a:lumOff val="15000"/>
                </a:schemeClr>
              </a:solidFill>
            </a:rPr>
            <a:t>(SEIDs) </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Course Completion (CRSC)</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State Course codes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Course Attributes (</a:t>
          </a:r>
          <a:r>
            <a:rPr lang="en-US" sz="1400" kern="1200" dirty="0">
              <a:solidFill>
                <a:schemeClr val="tx1">
                  <a:lumMod val="85000"/>
                  <a:lumOff val="15000"/>
                </a:schemeClr>
              </a:solidFill>
            </a:rPr>
            <a:t>AP/IB,  College Credit Course, Met UC/CSU Req, HQ CTE)</a:t>
          </a:r>
          <a:endParaRPr lang="en-US" sz="1400" i="0" kern="1200" dirty="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Postsecondary Articulated Course Indicator</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Student Course Completion (SCSC)</a:t>
          </a:r>
          <a:endParaRPr lang="en-US" sz="1400" b="1" i="1" kern="1200" dirty="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a-g Requirements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Credits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Grades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Carnegie Units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CTE Participants</a:t>
          </a:r>
        </a:p>
        <a:p>
          <a:pPr marL="114300" lvl="1" indent="-114300" algn="l" defTabSz="622300">
            <a:lnSpc>
              <a:spcPct val="90000"/>
            </a:lnSpc>
            <a:spcBef>
              <a:spcPct val="0"/>
            </a:spcBef>
            <a:spcAft>
              <a:spcPct val="15000"/>
            </a:spcAft>
            <a:buChar char="•"/>
          </a:pPr>
          <a:r>
            <a:rPr lang="en-US" sz="1400" b="1" i="0" kern="1200" dirty="0">
              <a:solidFill>
                <a:schemeClr val="tx1">
                  <a:lumMod val="85000"/>
                  <a:lumOff val="15000"/>
                </a:schemeClr>
              </a:solidFill>
            </a:rPr>
            <a:t>CTE (SCTE)</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Pathways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Completers</a:t>
          </a:r>
        </a:p>
        <a:p>
          <a:pPr marL="114300" lvl="1" indent="-114300" algn="l" defTabSz="622300">
            <a:lnSpc>
              <a:spcPct val="90000"/>
            </a:lnSpc>
            <a:spcBef>
              <a:spcPct val="0"/>
            </a:spcBef>
            <a:spcAft>
              <a:spcPct val="15000"/>
            </a:spcAft>
            <a:buChar char="•"/>
          </a:pPr>
          <a:r>
            <a:rPr lang="en-US" sz="1400" b="1" i="0" kern="1200" dirty="0">
              <a:solidFill>
                <a:schemeClr val="tx1">
                  <a:lumMod val="85000"/>
                  <a:lumOff val="15000"/>
                </a:schemeClr>
              </a:solidFill>
            </a:rPr>
            <a:t>Work-based Learning </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Work-Based Learning Types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Internship Attributes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Hours</a:t>
          </a:r>
        </a:p>
        <a:p>
          <a:pPr marL="342900" lvl="2" indent="-171450" algn="l" defTabSz="711200">
            <a:lnSpc>
              <a:spcPct val="90000"/>
            </a:lnSpc>
            <a:spcBef>
              <a:spcPct val="0"/>
            </a:spcBef>
            <a:spcAft>
              <a:spcPct val="15000"/>
            </a:spcAft>
            <a:buChar char="•"/>
          </a:pPr>
          <a:endParaRPr lang="en-US" sz="1600" i="0" kern="1200" dirty="0">
            <a:solidFill>
              <a:srgbClr val="66CDC9"/>
            </a:solidFill>
          </a:endParaRPr>
        </a:p>
      </dsp:txBody>
      <dsp:txXfrm>
        <a:off x="248271" y="0"/>
        <a:ext cx="6556430" cy="5594222"/>
      </dsp:txXfrm>
    </dsp:sp>
    <dsp:sp modelId="{5EE1D9C6-F4FD-DC45-BC41-91164B97D6D1}">
      <dsp:nvSpPr>
        <dsp:cNvPr id="0" name=""/>
        <dsp:cNvSpPr/>
      </dsp:nvSpPr>
      <dsp:spPr>
        <a:xfrm>
          <a:off x="90855" y="612807"/>
          <a:ext cx="1338403" cy="1985114"/>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3029"/>
          <a:ext cx="4055689" cy="865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Staff Involved with Submission</a:t>
          </a:r>
        </a:p>
      </dsp:txBody>
      <dsp:txXfrm>
        <a:off x="0" y="23029"/>
        <a:ext cx="4055689" cy="865776"/>
      </dsp:txXfrm>
    </dsp:sp>
    <dsp:sp modelId="{E3E76491-8807-CA4F-8E4E-E290DDB1346B}">
      <dsp:nvSpPr>
        <dsp:cNvPr id="0" name=""/>
        <dsp:cNvSpPr/>
      </dsp:nvSpPr>
      <dsp:spPr>
        <a:xfrm>
          <a:off x="0" y="878390"/>
          <a:ext cx="4055689" cy="14823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878390"/>
        <a:ext cx="4055689" cy="1482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23757"/>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23757"/>
        <a:ext cx="4055689" cy="1733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E6256-B86A-4F8E-944C-19661AC04135}">
      <dsp:nvSpPr>
        <dsp:cNvPr id="0" name=""/>
        <dsp:cNvSpPr/>
      </dsp:nvSpPr>
      <dsp:spPr>
        <a:xfrm>
          <a:off x="147255" y="977034"/>
          <a:ext cx="2931103" cy="29311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C3CFB-3DF7-4B34-9DB6-B9CC22C4437E}">
      <dsp:nvSpPr>
        <dsp:cNvPr id="0" name=""/>
        <dsp:cNvSpPr/>
      </dsp:nvSpPr>
      <dsp:spPr>
        <a:xfrm>
          <a:off x="733476" y="1563255"/>
          <a:ext cx="1758662" cy="1758662"/>
        </a:xfrm>
        <a:prstGeom prst="ellipse">
          <a:avLst/>
        </a:prstGeom>
        <a:solidFill>
          <a:srgbClr val="FB65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83C76-C41F-4DF3-9EB0-7F2A32105718}">
      <dsp:nvSpPr>
        <dsp:cNvPr id="0" name=""/>
        <dsp:cNvSpPr/>
      </dsp:nvSpPr>
      <dsp:spPr>
        <a:xfrm>
          <a:off x="1319697" y="2149475"/>
          <a:ext cx="586220" cy="586220"/>
        </a:xfrm>
        <a:prstGeom prst="ellipse">
          <a:avLst/>
        </a:prstGeom>
        <a:solidFill>
          <a:srgbClr val="737C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40486-0381-44EA-8854-5206FD9B7948}">
      <dsp:nvSpPr>
        <dsp:cNvPr id="0" name=""/>
        <dsp:cNvSpPr/>
      </dsp:nvSpPr>
      <dsp:spPr>
        <a:xfrm>
          <a:off x="3566876" y="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555FAD"/>
            </a:solidFill>
          </a:endParaRPr>
        </a:p>
      </dsp:txBody>
      <dsp:txXfrm>
        <a:off x="3566876" y="0"/>
        <a:ext cx="1465551" cy="854905"/>
      </dsp:txXfrm>
    </dsp:sp>
    <dsp:sp modelId="{47ABD96D-2B40-48F3-AB3B-5475A20C47D7}">
      <dsp:nvSpPr>
        <dsp:cNvPr id="0" name=""/>
        <dsp:cNvSpPr/>
      </dsp:nvSpPr>
      <dsp:spPr>
        <a:xfrm>
          <a:off x="3200488" y="42745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455238-C56B-44CA-91F4-707DAB2B3E89}">
      <dsp:nvSpPr>
        <dsp:cNvPr id="0" name=""/>
        <dsp:cNvSpPr/>
      </dsp:nvSpPr>
      <dsp:spPr>
        <a:xfrm rot="5400000">
          <a:off x="1398592" y="642155"/>
          <a:ext cx="2014645" cy="158621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D5C23-6FE5-44C5-BF8D-A6439F80403A}">
      <dsp:nvSpPr>
        <dsp:cNvPr id="0" name=""/>
        <dsp:cNvSpPr/>
      </dsp:nvSpPr>
      <dsp:spPr>
        <a:xfrm>
          <a:off x="3566876" y="854905"/>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FF735D"/>
            </a:solidFill>
          </a:endParaRPr>
        </a:p>
      </dsp:txBody>
      <dsp:txXfrm>
        <a:off x="3566876" y="854905"/>
        <a:ext cx="1465551" cy="854905"/>
      </dsp:txXfrm>
    </dsp:sp>
    <dsp:sp modelId="{55037737-E5C5-460B-B98E-9E38D0B29665}">
      <dsp:nvSpPr>
        <dsp:cNvPr id="0" name=""/>
        <dsp:cNvSpPr/>
      </dsp:nvSpPr>
      <dsp:spPr>
        <a:xfrm>
          <a:off x="3200488" y="1282357"/>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337EB9-476C-460B-9BAF-A685ECE1E099}">
      <dsp:nvSpPr>
        <dsp:cNvPr id="0" name=""/>
        <dsp:cNvSpPr/>
      </dsp:nvSpPr>
      <dsp:spPr>
        <a:xfrm rot="5400000">
          <a:off x="1831028" y="1483724"/>
          <a:ext cx="1569899" cy="116609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0D60D4-7D44-40B6-9FDF-4C3B868D11CA}">
      <dsp:nvSpPr>
        <dsp:cNvPr id="0" name=""/>
        <dsp:cNvSpPr/>
      </dsp:nvSpPr>
      <dsp:spPr>
        <a:xfrm>
          <a:off x="3566876" y="170981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19929B"/>
            </a:solidFill>
          </a:endParaRPr>
        </a:p>
      </dsp:txBody>
      <dsp:txXfrm>
        <a:off x="3566876" y="1709810"/>
        <a:ext cx="1465551" cy="854905"/>
      </dsp:txXfrm>
    </dsp:sp>
    <dsp:sp modelId="{3B2BAE00-552C-47D9-B2C6-B93F32F01538}">
      <dsp:nvSpPr>
        <dsp:cNvPr id="0" name=""/>
        <dsp:cNvSpPr/>
      </dsp:nvSpPr>
      <dsp:spPr>
        <a:xfrm>
          <a:off x="3200488" y="213726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220A07-1326-4832-898B-4B3FA9275A30}">
      <dsp:nvSpPr>
        <dsp:cNvPr id="0" name=""/>
        <dsp:cNvSpPr/>
      </dsp:nvSpPr>
      <dsp:spPr>
        <a:xfrm rot="5400000">
          <a:off x="2288289" y="2374174"/>
          <a:ext cx="1121635" cy="74596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CRSC</a:t>
          </a:r>
        </a:p>
      </dsp:txBody>
      <dsp:txXfrm>
        <a:off x="3354" y="209629"/>
        <a:ext cx="1525206" cy="254130"/>
      </dsp:txXfrm>
    </dsp:sp>
    <dsp:sp modelId="{D6EA1DF2-482C-4027-9E5D-CA9458555329}">
      <dsp:nvSpPr>
        <dsp:cNvPr id="0" name=""/>
        <dsp:cNvSpPr/>
      </dsp:nvSpPr>
      <dsp:spPr>
        <a:xfrm>
          <a:off x="315746"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t>Report Capstone course appropriate to CTE Pathway </a:t>
          </a:r>
        </a:p>
        <a:p>
          <a:pPr marL="57150" lvl="1" indent="-57150" algn="l" defTabSz="355600">
            <a:lnSpc>
              <a:spcPct val="90000"/>
            </a:lnSpc>
            <a:spcBef>
              <a:spcPct val="0"/>
            </a:spcBef>
            <a:spcAft>
              <a:spcPct val="15000"/>
            </a:spcAft>
            <a:buChar char="•"/>
          </a:pPr>
          <a:r>
            <a:rPr lang="en-US" sz="800" kern="1200" dirty="0"/>
            <a:t>State course 7000-8999</a:t>
          </a:r>
        </a:p>
      </dsp:txBody>
      <dsp:txXfrm>
        <a:off x="353151" y="501164"/>
        <a:ext cx="1450396" cy="1202290"/>
      </dsp:txXfrm>
    </dsp:sp>
    <dsp:sp modelId="{3B91A8BE-9150-4386-8F21-BE9E25D1D1B1}">
      <dsp:nvSpPr>
        <dsp:cNvPr id="0" name=""/>
        <dsp:cNvSpPr/>
      </dsp:nvSpPr>
      <dsp:spPr>
        <a:xfrm>
          <a:off x="1759776" y="146828"/>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59776" y="222774"/>
        <a:ext cx="376257" cy="227840"/>
      </dsp:txXfrm>
    </dsp:sp>
    <dsp:sp modelId="{F82F45FD-6501-4864-A4BD-FE11190FF2B7}">
      <dsp:nvSpPr>
        <dsp:cNvPr id="0" name=""/>
        <dsp:cNvSpPr/>
      </dsp:nvSpPr>
      <dsp:spPr>
        <a:xfrm>
          <a:off x="2453423"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SCSC</a:t>
          </a:r>
        </a:p>
      </dsp:txBody>
      <dsp:txXfrm>
        <a:off x="2453423" y="209629"/>
        <a:ext cx="1525206" cy="254130"/>
      </dsp:txXfrm>
    </dsp:sp>
    <dsp:sp modelId="{D01D7483-B604-4F44-B40F-6940DF0A0C9F}">
      <dsp:nvSpPr>
        <dsp:cNvPr id="0" name=""/>
        <dsp:cNvSpPr/>
      </dsp:nvSpPr>
      <dsp:spPr>
        <a:xfrm>
          <a:off x="2765815"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SCSC associated to the CTE course</a:t>
          </a:r>
        </a:p>
      </dsp:txBody>
      <dsp:txXfrm>
        <a:off x="2803220" y="501164"/>
        <a:ext cx="1450396" cy="1202290"/>
      </dsp:txXfrm>
    </dsp:sp>
    <dsp:sp modelId="{88AF5CF6-751D-47C9-AD0A-C122192B99C5}">
      <dsp:nvSpPr>
        <dsp:cNvPr id="0" name=""/>
        <dsp:cNvSpPr/>
      </dsp:nvSpPr>
      <dsp:spPr>
        <a:xfrm>
          <a:off x="4209846" y="146828"/>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09846" y="222774"/>
        <a:ext cx="376257" cy="227840"/>
      </dsp:txXfrm>
    </dsp:sp>
    <dsp:sp modelId="{5309D178-C81F-46B8-BB6F-D7172384DCB7}">
      <dsp:nvSpPr>
        <dsp:cNvPr id="0" name=""/>
        <dsp:cNvSpPr/>
      </dsp:nvSpPr>
      <dsp:spPr>
        <a:xfrm>
          <a:off x="4903493"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SCTE</a:t>
          </a:r>
        </a:p>
      </dsp:txBody>
      <dsp:txXfrm>
        <a:off x="4903493" y="209629"/>
        <a:ext cx="1525206" cy="254130"/>
      </dsp:txXfrm>
    </dsp:sp>
    <dsp:sp modelId="{9CADED0D-6B1F-4BFB-9C22-93FFFC5BA083}">
      <dsp:nvSpPr>
        <dsp:cNvPr id="0" name=""/>
        <dsp:cNvSpPr/>
      </dsp:nvSpPr>
      <dsp:spPr>
        <a:xfrm>
          <a:off x="5215885"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SCTE </a:t>
          </a:r>
        </a:p>
        <a:p>
          <a:pPr marL="57150" lvl="1" indent="-57150" algn="l" defTabSz="355600">
            <a:lnSpc>
              <a:spcPct val="90000"/>
            </a:lnSpc>
            <a:spcBef>
              <a:spcPct val="0"/>
            </a:spcBef>
            <a:spcAft>
              <a:spcPct val="15000"/>
            </a:spcAft>
            <a:buChar char="•"/>
          </a:pPr>
          <a:r>
            <a:rPr lang="en-US" sz="800" kern="1200" dirty="0"/>
            <a:t>Report CTE Pathway Code</a:t>
          </a:r>
        </a:p>
        <a:p>
          <a:pPr marL="57150" lvl="1" indent="-57150" algn="l" defTabSz="355600">
            <a:lnSpc>
              <a:spcPct val="90000"/>
            </a:lnSpc>
            <a:spcBef>
              <a:spcPct val="0"/>
            </a:spcBef>
            <a:spcAft>
              <a:spcPct val="15000"/>
            </a:spcAft>
            <a:buChar char="•"/>
          </a:pPr>
          <a:r>
            <a:rPr lang="en-US" sz="800" kern="1200" dirty="0"/>
            <a:t>CTE Pathway Completion Academic Year ID </a:t>
          </a:r>
          <a:r>
            <a:rPr lang="en-US" sz="800" b="1" kern="1200" dirty="0"/>
            <a:t>must be populated </a:t>
          </a:r>
        </a:p>
        <a:p>
          <a:pPr marL="57150" lvl="1" indent="-57150" algn="l" defTabSz="355600">
            <a:lnSpc>
              <a:spcPct val="90000"/>
            </a:lnSpc>
            <a:spcBef>
              <a:spcPct val="0"/>
            </a:spcBef>
            <a:spcAft>
              <a:spcPct val="15000"/>
            </a:spcAft>
            <a:buChar char="•"/>
          </a:pPr>
          <a:r>
            <a:rPr lang="en-US" sz="800" kern="1200" dirty="0"/>
            <a:t>CTE Pathway Completion Academic Year ID must be current year.</a:t>
          </a:r>
          <a:endParaRPr lang="en-US" sz="800" b="1" kern="1200" dirty="0"/>
        </a:p>
        <a:p>
          <a:pPr marL="57150" lvl="1" indent="-57150" algn="l" defTabSz="355600">
            <a:lnSpc>
              <a:spcPct val="90000"/>
            </a:lnSpc>
            <a:spcBef>
              <a:spcPct val="0"/>
            </a:spcBef>
            <a:spcAft>
              <a:spcPct val="15000"/>
            </a:spcAft>
            <a:buChar char="•"/>
          </a:pPr>
          <a:endParaRPr lang="en-US" sz="800" b="1" kern="1200" dirty="0"/>
        </a:p>
      </dsp:txBody>
      <dsp:txXfrm>
        <a:off x="5253290" y="501164"/>
        <a:ext cx="1450396" cy="12022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CRSC</a:t>
          </a:r>
        </a:p>
      </dsp:txBody>
      <dsp:txXfrm>
        <a:off x="3354" y="89208"/>
        <a:ext cx="1525206" cy="316800"/>
      </dsp:txXfrm>
    </dsp:sp>
    <dsp:sp modelId="{D6EA1DF2-482C-4027-9E5D-CA9458555329}">
      <dsp:nvSpPr>
        <dsp:cNvPr id="0" name=""/>
        <dsp:cNvSpPr/>
      </dsp:nvSpPr>
      <dsp:spPr>
        <a:xfrm>
          <a:off x="315746"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Report CTE course </a:t>
          </a:r>
        </a:p>
        <a:p>
          <a:pPr marL="57150" lvl="1" indent="-57150" algn="l" defTabSz="488950">
            <a:lnSpc>
              <a:spcPct val="90000"/>
            </a:lnSpc>
            <a:spcBef>
              <a:spcPct val="0"/>
            </a:spcBef>
            <a:spcAft>
              <a:spcPct val="15000"/>
            </a:spcAft>
            <a:buChar char="•"/>
          </a:pPr>
          <a:r>
            <a:rPr lang="en-US" sz="1100" kern="1200" dirty="0"/>
            <a:t>State course 7000-8999</a:t>
          </a:r>
        </a:p>
      </dsp:txBody>
      <dsp:txXfrm>
        <a:off x="336043" y="426304"/>
        <a:ext cx="1484612" cy="652406"/>
      </dsp:txXfrm>
    </dsp:sp>
    <dsp:sp modelId="{3B91A8BE-9150-4386-8F21-BE9E25D1D1B1}">
      <dsp:nvSpPr>
        <dsp:cNvPr id="0" name=""/>
        <dsp:cNvSpPr/>
      </dsp:nvSpPr>
      <dsp:spPr>
        <a:xfrm>
          <a:off x="175977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759776" y="133687"/>
        <a:ext cx="376257" cy="227840"/>
      </dsp:txXfrm>
    </dsp:sp>
    <dsp:sp modelId="{F82F45FD-6501-4864-A4BD-FE11190FF2B7}">
      <dsp:nvSpPr>
        <dsp:cNvPr id="0" name=""/>
        <dsp:cNvSpPr/>
      </dsp:nvSpPr>
      <dsp:spPr>
        <a:xfrm>
          <a:off x="245342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SCSC</a:t>
          </a:r>
        </a:p>
      </dsp:txBody>
      <dsp:txXfrm>
        <a:off x="2453423" y="89208"/>
        <a:ext cx="1525206" cy="316800"/>
      </dsp:txXfrm>
    </dsp:sp>
    <dsp:sp modelId="{D01D7483-B604-4F44-B40F-6940DF0A0C9F}">
      <dsp:nvSpPr>
        <dsp:cNvPr id="0" name=""/>
        <dsp:cNvSpPr/>
      </dsp:nvSpPr>
      <dsp:spPr>
        <a:xfrm>
          <a:off x="276581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Submit SCSC associated to the CTE course</a:t>
          </a:r>
        </a:p>
      </dsp:txBody>
      <dsp:txXfrm>
        <a:off x="2786112" y="426304"/>
        <a:ext cx="1484612" cy="652406"/>
      </dsp:txXfrm>
    </dsp:sp>
    <dsp:sp modelId="{88AF5CF6-751D-47C9-AD0A-C122192B99C5}">
      <dsp:nvSpPr>
        <dsp:cNvPr id="0" name=""/>
        <dsp:cNvSpPr/>
      </dsp:nvSpPr>
      <dsp:spPr>
        <a:xfrm>
          <a:off x="420984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209846" y="133687"/>
        <a:ext cx="376257" cy="227840"/>
      </dsp:txXfrm>
    </dsp:sp>
    <dsp:sp modelId="{5309D178-C81F-46B8-BB6F-D7172384DCB7}">
      <dsp:nvSpPr>
        <dsp:cNvPr id="0" name=""/>
        <dsp:cNvSpPr/>
      </dsp:nvSpPr>
      <dsp:spPr>
        <a:xfrm>
          <a:off x="490349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SCTE</a:t>
          </a:r>
        </a:p>
      </dsp:txBody>
      <dsp:txXfrm>
        <a:off x="4903493" y="89208"/>
        <a:ext cx="1525206" cy="316800"/>
      </dsp:txXfrm>
    </dsp:sp>
    <dsp:sp modelId="{9CADED0D-6B1F-4BFB-9C22-93FFFC5BA083}">
      <dsp:nvSpPr>
        <dsp:cNvPr id="0" name=""/>
        <dsp:cNvSpPr/>
      </dsp:nvSpPr>
      <dsp:spPr>
        <a:xfrm>
          <a:off x="521588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Do not submit SCTE</a:t>
          </a:r>
        </a:p>
      </dsp:txBody>
      <dsp:txXfrm>
        <a:off x="5236182" y="426304"/>
        <a:ext cx="1484612" cy="652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0893" y="261904"/>
          <a:ext cx="3567824" cy="3567824"/>
        </a:xfrm>
        <a:prstGeom prst="pie">
          <a:avLst>
            <a:gd name="adj1" fmla="val 162000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Review Reports</a:t>
          </a:r>
        </a:p>
      </dsp:txBody>
      <dsp:txXfrm>
        <a:off x="3174813" y="1001378"/>
        <a:ext cx="1316697" cy="976904"/>
      </dsp:txXfrm>
    </dsp:sp>
    <dsp:sp modelId="{2045D5C5-D12D-4063-8A66-D6AD310C93C6}">
      <dsp:nvSpPr>
        <dsp:cNvPr id="0" name=""/>
        <dsp:cNvSpPr/>
      </dsp:nvSpPr>
      <dsp:spPr>
        <a:xfrm>
          <a:off x="1280893" y="381681"/>
          <a:ext cx="3567824" cy="3567824"/>
        </a:xfrm>
        <a:prstGeom prst="pie">
          <a:avLst>
            <a:gd name="adj1" fmla="val 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 Approval </a:t>
          </a:r>
        </a:p>
      </dsp:txBody>
      <dsp:txXfrm>
        <a:off x="3174813" y="2233127"/>
        <a:ext cx="1316697" cy="976904"/>
      </dsp:txXfrm>
    </dsp:sp>
    <dsp:sp modelId="{14FF2F2B-5018-4041-8C50-533FF37B8F17}">
      <dsp:nvSpPr>
        <dsp:cNvPr id="0" name=""/>
        <dsp:cNvSpPr/>
      </dsp:nvSpPr>
      <dsp:spPr>
        <a:xfrm>
          <a:off x="1161116" y="381681"/>
          <a:ext cx="3567824" cy="3567824"/>
        </a:xfrm>
        <a:prstGeom prst="pie">
          <a:avLst>
            <a:gd name="adj1" fmla="val 5400000"/>
            <a:gd name="adj2" fmla="val 10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 Submission Process</a:t>
          </a:r>
        </a:p>
      </dsp:txBody>
      <dsp:txXfrm>
        <a:off x="1518323" y="2233127"/>
        <a:ext cx="1316697" cy="976904"/>
      </dsp:txXfrm>
    </dsp:sp>
    <dsp:sp modelId="{09982EA1-75A1-4663-864D-5779B64EDA59}">
      <dsp:nvSpPr>
        <dsp:cNvPr id="0" name=""/>
        <dsp:cNvSpPr/>
      </dsp:nvSpPr>
      <dsp:spPr>
        <a:xfrm>
          <a:off x="1161116" y="261904"/>
          <a:ext cx="3567824" cy="3567824"/>
        </a:xfrm>
        <a:prstGeom prst="pie">
          <a:avLst>
            <a:gd name="adj1" fmla="val 108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CERT Error Correction</a:t>
          </a:r>
        </a:p>
      </dsp:txBody>
      <dsp:txXfrm>
        <a:off x="1518323" y="1001378"/>
        <a:ext cx="1316697" cy="976904"/>
      </dsp:txXfrm>
    </dsp:sp>
    <dsp:sp modelId="{1510B7AF-AD9D-4FFF-BB2C-41BB064C808A}">
      <dsp:nvSpPr>
        <dsp:cNvPr id="0" name=""/>
        <dsp:cNvSpPr/>
      </dsp:nvSpPr>
      <dsp:spPr>
        <a:xfrm>
          <a:off x="1060028" y="41038"/>
          <a:ext cx="4009555" cy="4009555"/>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60028" y="160815"/>
          <a:ext cx="4009555" cy="4009555"/>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1118CE-A17D-40F1-835A-67701E41030A}">
      <dsp:nvSpPr>
        <dsp:cNvPr id="0" name=""/>
        <dsp:cNvSpPr/>
      </dsp:nvSpPr>
      <dsp:spPr>
        <a:xfrm>
          <a:off x="940251" y="160815"/>
          <a:ext cx="4009555" cy="4009555"/>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378CEE-F397-47BE-AAD2-C74775C87835}">
      <dsp:nvSpPr>
        <dsp:cNvPr id="0" name=""/>
        <dsp:cNvSpPr/>
      </dsp:nvSpPr>
      <dsp:spPr>
        <a:xfrm>
          <a:off x="940251" y="41038"/>
          <a:ext cx="4009555" cy="4009555"/>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96DCB-9597-4D0E-9740-ED199833E1B4}">
      <dsp:nvSpPr>
        <dsp:cNvPr id="0" name=""/>
        <dsp:cNvSpPr/>
      </dsp:nvSpPr>
      <dsp:spPr>
        <a:xfrm>
          <a:off x="16785" y="0"/>
          <a:ext cx="2124741" cy="51839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3.16</a:t>
          </a:r>
        </a:p>
      </dsp:txBody>
      <dsp:txXfrm>
        <a:off x="16785" y="0"/>
        <a:ext cx="2124741" cy="345600"/>
      </dsp:txXfrm>
    </dsp:sp>
    <dsp:sp modelId="{B80A7B87-F8C4-42AE-A7FF-1AAE7CCF177F}">
      <dsp:nvSpPr>
        <dsp:cNvPr id="0" name=""/>
        <dsp:cNvSpPr/>
      </dsp:nvSpPr>
      <dsp:spPr>
        <a:xfrm>
          <a:off x="435188" y="420515"/>
          <a:ext cx="2124741" cy="585372"/>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Arial" charset="0"/>
              <a:cs typeface="Arial" charset="0"/>
            </a:rPr>
            <a:t> Educational Options Course Completion – Student Count </a:t>
          </a:r>
          <a:endParaRPr lang="en-US" sz="1100" kern="1200" dirty="0"/>
        </a:p>
      </dsp:txBody>
      <dsp:txXfrm>
        <a:off x="452333" y="437660"/>
        <a:ext cx="2090451" cy="5510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1BE09-81FB-49F6-9D67-EA38F96F400B}" type="datetimeFigureOut">
              <a:rPr lang="en-US" smtClean="0"/>
              <a:t>5/8/23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9FB0-8998-4C19-8441-28F802CE273F}" type="slidenum">
              <a:rPr lang="en-US" smtClean="0"/>
              <a:t>‹#›</a:t>
            </a:fld>
            <a:endParaRPr lang="en-US"/>
          </a:p>
        </p:txBody>
      </p:sp>
    </p:spTree>
    <p:extLst>
      <p:ext uri="{BB962C8B-B14F-4D97-AF65-F5344CB8AC3E}">
        <p14:creationId xmlns:p14="http://schemas.microsoft.com/office/powerpoint/2010/main" val="408623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e.ca.gov/ci/ct/sf/ctemcstandards.asp"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ctc.ca.gov/credentials/req-teaching" TargetMode="External"/><Relationship Id="rId4" Type="http://schemas.openxmlformats.org/officeDocument/2006/relationships/hyperlink" Target="https://www.ctc.ca.gov/docs/default-source/leaflets/cl888.pdf?sfvrsn=88065bf8_1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vinfo.gov/content/pkg/COMPS-3096/pdf/COMPS-3096.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ongress.gov/113/plaws/publ128/PLAW-113publ128.pdf" TargetMode="External"/><Relationship Id="rId4" Type="http://schemas.openxmlformats.org/officeDocument/2006/relationships/hyperlink" Target="https://www.congress.gov/114/plaws/publ95/PLAW-114publ95.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6699"/>
                </a:solidFill>
                <a:effectLst/>
                <a:latin typeface="Arial" panose="020B0604020202020204" pitchFamily="34" charset="0"/>
              </a:rPr>
              <a:t>Discuss:</a:t>
            </a:r>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Different datapoints coming from CALPADS EOY 1 Data. </a:t>
            </a:r>
          </a:p>
          <a:p>
            <a:pPr algn="l"/>
            <a:r>
              <a:rPr lang="en-US" sz="1200" b="0" i="0" dirty="0">
                <a:solidFill>
                  <a:srgbClr val="006699"/>
                </a:solidFill>
                <a:effectLst/>
                <a:latin typeface="Arial" panose="020B0604020202020204" pitchFamily="34" charset="0"/>
              </a:rPr>
              <a:t>Criteria Key difference between Assessment and Coursework</a:t>
            </a:r>
          </a:p>
          <a:p>
            <a:pPr algn="l"/>
            <a:endParaRPr lang="en-US" sz="1200" b="1" i="0" dirty="0">
              <a:solidFill>
                <a:srgbClr val="006699"/>
              </a:solidFill>
              <a:effectLst/>
              <a:latin typeface="Arial" panose="020B0604020202020204" pitchFamily="34" charset="0"/>
            </a:endParaRPr>
          </a:p>
          <a:p>
            <a:pPr algn="l"/>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The College/Career Indicator </a:t>
            </a:r>
          </a:p>
          <a:p>
            <a:pPr algn="l"/>
            <a:endParaRPr lang="en-US" sz="1200" b="1" i="0" dirty="0">
              <a:solidFill>
                <a:srgbClr val="006699"/>
              </a:solidFill>
              <a:effectLst/>
              <a:latin typeface="Arial" panose="020B0604020202020204" pitchFamily="34" charset="0"/>
            </a:endParaRPr>
          </a:p>
          <a:p>
            <a:pPr algn="l">
              <a:buFont typeface="Arial" panose="020B0604020202020204" pitchFamily="34" charset="0"/>
              <a:buChar char="•"/>
            </a:pPr>
            <a:r>
              <a:rPr lang="en-US" sz="1200" b="0" i="0" u="sng" dirty="0">
                <a:solidFill>
                  <a:srgbClr val="0000FF"/>
                </a:solidFill>
                <a:effectLst/>
                <a:latin typeface="Helvetica Neue"/>
              </a:rPr>
              <a:t> https://www.cde.ca.gov/ta/ac/cm/dashboardccr.asp</a:t>
            </a:r>
          </a:p>
          <a:p>
            <a:pPr algn="l">
              <a:buFont typeface="Arial" panose="020B0604020202020204" pitchFamily="34" charset="0"/>
              <a:buChar char="•"/>
            </a:pPr>
            <a:r>
              <a:rPr lang="en-US" dirty="0"/>
              <a:t> https://www.cde.ca.gov/ta/ac/cm/documents/ccicollege.pdf</a:t>
            </a:r>
          </a:p>
          <a:p>
            <a:pPr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4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6699"/>
                </a:solidFill>
                <a:effectLst/>
                <a:latin typeface="Arial" panose="020B0604020202020204" pitchFamily="34" charset="0"/>
              </a:rPr>
              <a:t>Discuss:</a:t>
            </a:r>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Different datapoints coming from CALPADS EOY 1 Data. </a:t>
            </a:r>
          </a:p>
          <a:p>
            <a:pPr algn="l"/>
            <a:r>
              <a:rPr lang="en-US" sz="1200" b="0" i="0" dirty="0">
                <a:solidFill>
                  <a:srgbClr val="006699"/>
                </a:solidFill>
                <a:effectLst/>
                <a:latin typeface="Arial" panose="020B0604020202020204" pitchFamily="34" charset="0"/>
              </a:rPr>
              <a:t>Criteria Key difference between Assessment and Coursework</a:t>
            </a:r>
          </a:p>
          <a:p>
            <a:pPr algn="l"/>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The College/Career Indicator </a:t>
            </a:r>
          </a:p>
          <a:p>
            <a:pPr algn="l"/>
            <a:endParaRPr lang="en-US" sz="1200" b="1" i="0" dirty="0">
              <a:solidFill>
                <a:srgbClr val="006699"/>
              </a:solidFill>
              <a:effectLst/>
              <a:latin typeface="Arial" panose="020B0604020202020204" pitchFamily="34" charset="0"/>
            </a:endParaRPr>
          </a:p>
          <a:p>
            <a:pPr algn="l">
              <a:buFont typeface="Arial" panose="020B0604020202020204" pitchFamily="34" charset="0"/>
              <a:buChar char="•"/>
            </a:pPr>
            <a:r>
              <a:rPr lang="en-US" sz="1200" b="0" i="0" u="sng" dirty="0">
                <a:solidFill>
                  <a:srgbClr val="0000FF"/>
                </a:solidFill>
                <a:effectLst/>
                <a:latin typeface="Helvetica Neue"/>
              </a:rPr>
              <a:t> https://www.cde.ca.gov/ta/ac/cm/documents/ccicareer.pdf</a:t>
            </a:r>
          </a:p>
          <a:p>
            <a:pPr algn="l">
              <a:buFont typeface="Arial" panose="020B0604020202020204" pitchFamily="34" charset="0"/>
              <a:buChar char="•"/>
            </a:pPr>
            <a:endParaRPr lang="en-US" sz="1200" b="0" i="0" u="sng" dirty="0">
              <a:solidFill>
                <a:srgbClr val="0000FF"/>
              </a:solidFill>
              <a:effectLst/>
              <a:latin typeface="Helvetica Neue"/>
            </a:endParaRPr>
          </a:p>
          <a:p>
            <a:pPr algn="l">
              <a:buFont typeface="Arial" panose="020B0604020202020204" pitchFamily="34" charset="0"/>
              <a:buChar char="•"/>
            </a:pPr>
            <a:r>
              <a:rPr lang="en-US" sz="1200" b="0" i="0" u="none" dirty="0">
                <a:solidFill>
                  <a:srgbClr val="0000FF"/>
                </a:solidFill>
                <a:effectLst/>
                <a:latin typeface="Helvetica Neue"/>
              </a:rPr>
              <a:t>Leadership and Military Science includes State Course Codes 9373 (Leadership/Military science) and 9374 (Junior Reserve Officers Training Corps (JROTC))</a:t>
            </a:r>
          </a:p>
          <a:p>
            <a:pPr algn="l"/>
            <a:endParaRPr lang="en-US" sz="1200" b="0" i="0" u="sng" dirty="0">
              <a:solidFill>
                <a:srgbClr val="0000FF"/>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06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0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Developing referential knowledge of each document will increase your capacity as a data coordinator allowing you to resolve problems and answer questions independent of support. So, lets look at the EOY 1 resources.</a:t>
            </a:r>
          </a:p>
          <a:p>
            <a:endParaRPr lang="en-US" dirty="0">
              <a:latin typeface="+mn-lt"/>
            </a:endParaRPr>
          </a:p>
          <a:p>
            <a:pPr marL="171450" indent="-171450">
              <a:buFont typeface="Arial" panose="020B0604020202020204" pitchFamily="34" charset="0"/>
              <a:buChar char="•"/>
            </a:pPr>
            <a:r>
              <a:rPr lang="en-US" dirty="0">
                <a:latin typeface="+mn-lt"/>
              </a:rPr>
              <a:t>CALPADS User Manual: https://documentation.calpads.org/</a:t>
            </a:r>
          </a:p>
          <a:p>
            <a:pPr marL="171450" indent="-171450">
              <a:buFont typeface="Arial" panose="020B0604020202020204" pitchFamily="34" charset="0"/>
              <a:buChar char="•"/>
            </a:pPr>
            <a:r>
              <a:rPr lang="en-US" dirty="0">
                <a:latin typeface="+mn-lt"/>
              </a:rPr>
              <a:t>CALPADS System Documentation Page: https://www.cde.ca.gov/ds/sp/cl/systemdocs.asp</a:t>
            </a:r>
          </a:p>
          <a:p>
            <a:pPr marL="171450" indent="-171450">
              <a:buFont typeface="Arial" panose="020B0604020202020204" pitchFamily="34" charset="0"/>
              <a:buChar char="•"/>
            </a:pPr>
            <a:r>
              <a:rPr lang="en-US" dirty="0">
                <a:latin typeface="+mn-lt"/>
              </a:rPr>
              <a:t>CALPADS Communications: https://www.cde.ca.gov/ds/sp/cl/communications.asp</a:t>
            </a:r>
          </a:p>
          <a:p>
            <a:pPr marL="628650" lvl="1" indent="-171450">
              <a:buFont typeface="Arial" panose="020B0604020202020204" pitchFamily="34" charset="0"/>
              <a:buChar char="•"/>
            </a:pPr>
            <a:r>
              <a:rPr lang="en-US" sz="1200" baseline="0" dirty="0">
                <a:latin typeface="+mn-lt"/>
                <a:cs typeface="Arial" panose="020B0604020202020204" pitchFamily="34" charset="0"/>
              </a:rPr>
              <a:t>https://www.cde.ca.gov/ds/sp/cl/calpadsupdflash184.asp</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CA School Dashboard Handbook (</a:t>
            </a:r>
            <a:r>
              <a:rPr lang="en-US" sz="1200" kern="1200" dirty="0">
                <a:solidFill>
                  <a:schemeClr val="tx1"/>
                </a:solidFill>
                <a:latin typeface="+mn-lt"/>
                <a:ea typeface="+mn-ea"/>
                <a:cs typeface="+mn-cs"/>
              </a:rPr>
              <a:t>https://www.cde.ca.gov/ta/ac/cm/documents/caldashhandbook21.pdf)</a:t>
            </a:r>
            <a:r>
              <a:rPr lang="en-US" dirty="0">
                <a:latin typeface="+mn-lt"/>
              </a:rPr>
              <a:t>: https://www.cde.ca.gov/ta/ac/cm/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 Dept of ED. Work–based learning tool kit: https://cte.ed.gov/wbltoolkit/collecting.html.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65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755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8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3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mn-lt"/>
                <a:ea typeface="Calibri" panose="020F0502020204030204" pitchFamily="34" charset="0"/>
                <a:cs typeface="Arial" panose="020B0604020202020204" pitchFamily="34" charset="0"/>
              </a:rPr>
              <a:t>These tables identify which schools and grade levels will be expected or required to report which EOY 1 files. </a:t>
            </a:r>
          </a:p>
          <a:p>
            <a:pPr marL="0" marR="0">
              <a:spcBef>
                <a:spcPts val="0"/>
              </a:spcBef>
              <a:spcAft>
                <a:spcPts val="0"/>
              </a:spcAft>
            </a:pPr>
            <a:r>
              <a:rPr lang="en-US" sz="1200" b="1" dirty="0">
                <a:effectLst/>
                <a:latin typeface="+mn-lt"/>
                <a:ea typeface="Calibri" panose="020F0502020204030204" pitchFamily="34" charset="0"/>
                <a:cs typeface="Arial" panose="020B0604020202020204" pitchFamily="34" charset="0"/>
              </a:rPr>
              <a:t>Table Value Legend:</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Y = Required: Schools are expected to submit data and will receive validation errors if data are not submitted.</a:t>
            </a:r>
            <a:br>
              <a:rPr lang="en-US" sz="1200" dirty="0">
                <a:effectLst/>
                <a:latin typeface="+mn-lt"/>
                <a:ea typeface="Calibri" panose="020F0502020204030204" pitchFamily="34" charset="0"/>
                <a:cs typeface="Arial" panose="020B0604020202020204" pitchFamily="34" charset="0"/>
              </a:rPr>
            </a:br>
            <a:r>
              <a:rPr lang="en-US" sz="1200" dirty="0">
                <a:effectLst/>
                <a:latin typeface="+mn-lt"/>
                <a:ea typeface="Calibri" panose="020F0502020204030204" pitchFamily="34" charset="0"/>
                <a:cs typeface="Arial" panose="020B0604020202020204" pitchFamily="34" charset="0"/>
              </a:rPr>
              <a:t>N = No: Schools should NOT submit data.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P = Permitted: Schools are permitted, but not expected to submit data, but if SSIDs are obtained for students enrolled within those schools, then the data required to maintain those SSIDs must be submitted and will receive validation errors if data are not submitted. Additionally, for “P” schools, certification validations will only be processed if data is submitted.</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17</a:t>
            </a:fld>
            <a:endParaRPr lang="en-US"/>
          </a:p>
        </p:txBody>
      </p:sp>
    </p:spTree>
    <p:extLst>
      <p:ext uri="{BB962C8B-B14F-4D97-AF65-F5344CB8AC3E}">
        <p14:creationId xmlns:p14="http://schemas.microsoft.com/office/powerpoint/2010/main" val="104761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18</a:t>
            </a:fld>
            <a:endParaRPr lang="en-US"/>
          </a:p>
        </p:txBody>
      </p:sp>
    </p:spTree>
    <p:extLst>
      <p:ext uri="{BB962C8B-B14F-4D97-AF65-F5344CB8AC3E}">
        <p14:creationId xmlns:p14="http://schemas.microsoft.com/office/powerpoint/2010/main" val="60325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4834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583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For more CTE information visit: </a:t>
            </a:r>
            <a:endParaRPr lang="en-US" sz="1200" kern="1200" dirty="0">
              <a:solidFill>
                <a:schemeClr val="tx1"/>
              </a:solidFill>
              <a:latin typeface="+mn-lt"/>
              <a:ea typeface="+mn-ea"/>
              <a:cs typeface="+mn-cs"/>
            </a:endParaRPr>
          </a:p>
          <a:p>
            <a:r>
              <a:rPr lang="en-US" dirty="0">
                <a:hlinkClick r:id="rId3"/>
              </a:rPr>
              <a:t>https://www.cde.ca.gov/ci/ct/sf/ctemcstandards.asp</a:t>
            </a:r>
            <a:endParaRPr lang="en-US" dirty="0"/>
          </a:p>
          <a:p>
            <a:r>
              <a:rPr lang="en-US" dirty="0">
                <a:hlinkClick r:id="rId4"/>
              </a:rPr>
              <a:t>https://www.ctc.ca.gov/docs/default-source/leaflets/cl888.pdf?sfvrsn=88065bf8_18</a:t>
            </a:r>
            <a:endParaRPr lang="en-US" dirty="0"/>
          </a:p>
          <a:p>
            <a:r>
              <a:rPr lang="en-US" dirty="0">
                <a:hlinkClick r:id="rId5"/>
              </a:rPr>
              <a:t>https://www.ctc.ca.gov/credentials/req-teaching</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20</a:t>
            </a:fld>
            <a:endParaRPr lang="en-US"/>
          </a:p>
        </p:txBody>
      </p:sp>
    </p:spTree>
    <p:extLst>
      <p:ext uri="{BB962C8B-B14F-4D97-AF65-F5344CB8AC3E}">
        <p14:creationId xmlns:p14="http://schemas.microsoft.com/office/powerpoint/2010/main" val="356795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21</a:t>
            </a:fld>
            <a:endParaRPr lang="en-US"/>
          </a:p>
        </p:txBody>
      </p:sp>
    </p:spTree>
    <p:extLst>
      <p:ext uri="{BB962C8B-B14F-4D97-AF65-F5344CB8AC3E}">
        <p14:creationId xmlns:p14="http://schemas.microsoft.com/office/powerpoint/2010/main" val="3322349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22</a:t>
            </a:fld>
            <a:endParaRPr lang="en-US"/>
          </a:p>
        </p:txBody>
      </p:sp>
    </p:spTree>
    <p:extLst>
      <p:ext uri="{BB962C8B-B14F-4D97-AF65-F5344CB8AC3E}">
        <p14:creationId xmlns:p14="http://schemas.microsoft.com/office/powerpoint/2010/main" val="3233712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23</a:t>
            </a:fld>
            <a:endParaRPr lang="en-US"/>
          </a:p>
        </p:txBody>
      </p:sp>
    </p:spTree>
    <p:extLst>
      <p:ext uri="{BB962C8B-B14F-4D97-AF65-F5344CB8AC3E}">
        <p14:creationId xmlns:p14="http://schemas.microsoft.com/office/powerpoint/2010/main" val="404935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24</a:t>
            </a:fld>
            <a:endParaRPr lang="en-US"/>
          </a:p>
        </p:txBody>
      </p:sp>
    </p:spTree>
    <p:extLst>
      <p:ext uri="{BB962C8B-B14F-4D97-AF65-F5344CB8AC3E}">
        <p14:creationId xmlns:p14="http://schemas.microsoft.com/office/powerpoint/2010/main" val="229924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mn-lt"/>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25</a:t>
            </a:fld>
            <a:endParaRPr lang="en-US"/>
          </a:p>
        </p:txBody>
      </p:sp>
    </p:spTree>
    <p:extLst>
      <p:ext uri="{BB962C8B-B14F-4D97-AF65-F5344CB8AC3E}">
        <p14:creationId xmlns:p14="http://schemas.microsoft.com/office/powerpoint/2010/main" val="338069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26</a:t>
            </a:fld>
            <a:endParaRPr lang="en-US"/>
          </a:p>
        </p:txBody>
      </p:sp>
    </p:spTree>
    <p:extLst>
      <p:ext uri="{BB962C8B-B14F-4D97-AF65-F5344CB8AC3E}">
        <p14:creationId xmlns:p14="http://schemas.microsoft.com/office/powerpoint/2010/main" val="357121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87693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0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5245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43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31</a:t>
            </a:fld>
            <a:endParaRPr lang="en-US"/>
          </a:p>
        </p:txBody>
      </p:sp>
    </p:spTree>
    <p:extLst>
      <p:ext uri="{BB962C8B-B14F-4D97-AF65-F5344CB8AC3E}">
        <p14:creationId xmlns:p14="http://schemas.microsoft.com/office/powerpoint/2010/main" val="2161659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32</a:t>
            </a:fld>
            <a:endParaRPr lang="en-US"/>
          </a:p>
        </p:txBody>
      </p:sp>
    </p:spTree>
    <p:extLst>
      <p:ext uri="{BB962C8B-B14F-4D97-AF65-F5344CB8AC3E}">
        <p14:creationId xmlns:p14="http://schemas.microsoft.com/office/powerpoint/2010/main" val="3830106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33</a:t>
            </a:fld>
            <a:endParaRPr lang="en-US"/>
          </a:p>
        </p:txBody>
      </p:sp>
    </p:spTree>
    <p:extLst>
      <p:ext uri="{BB962C8B-B14F-4D97-AF65-F5344CB8AC3E}">
        <p14:creationId xmlns:p14="http://schemas.microsoft.com/office/powerpoint/2010/main" val="3669490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34549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Flash 184: https://www.cde.ca.gov/ds/sp/cl/calpadsupdflash184.asp</a:t>
            </a:r>
          </a:p>
          <a:p>
            <a:r>
              <a:rPr lang="en-US" dirty="0"/>
              <a:t>CALPADS Flash 229: https://www.cde.ca.gov/ds/sp/cl/calpadsupdflash229.asp</a:t>
            </a:r>
            <a:br>
              <a:rPr lang="en-US" dirty="0"/>
            </a:br>
            <a:endParaRPr lang="en-US" dirty="0"/>
          </a:p>
          <a:p>
            <a:r>
              <a:rPr lang="en-US" dirty="0"/>
              <a:t>CSIS WBLR Data Population: https://www.youtube.com/playlist?list=PLsnFpLOXpp4KDvoW_Hg8BenKP53bv3MGl</a:t>
            </a:r>
          </a:p>
          <a:p>
            <a:endParaRPr lang="en-US" dirty="0"/>
          </a:p>
          <a:p>
            <a:r>
              <a:rPr lang="en-US" dirty="0"/>
              <a:t>CALPADS User Manual: https://documentation.calpads.org/OnlineMaintenance/StudentDataMaintenance/StudentDetailsWBLR/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3300"/>
                </a:solidFill>
                <a:effectLst/>
                <a:latin typeface="Arial" panose="020B0604020202020204" pitchFamily="34" charset="0"/>
              </a:rPr>
              <a:t>Work-Based Learning Measures for the CCI: </a:t>
            </a:r>
          </a:p>
          <a:p>
            <a:r>
              <a:rPr lang="en-US" dirty="0"/>
              <a:t>https://www.cde.ca.gov/ta/ac/cm/workbasedcci.asp#newmeasures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62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36</a:t>
            </a:fld>
            <a:endParaRPr lang="en-US"/>
          </a:p>
        </p:txBody>
      </p:sp>
    </p:spTree>
    <p:extLst>
      <p:ext uri="{BB962C8B-B14F-4D97-AF65-F5344CB8AC3E}">
        <p14:creationId xmlns:p14="http://schemas.microsoft.com/office/powerpoint/2010/main" val="313056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37</a:t>
            </a:fld>
            <a:endParaRPr lang="en-US"/>
          </a:p>
        </p:txBody>
      </p:sp>
    </p:spTree>
    <p:extLst>
      <p:ext uri="{BB962C8B-B14F-4D97-AF65-F5344CB8AC3E}">
        <p14:creationId xmlns:p14="http://schemas.microsoft.com/office/powerpoint/2010/main" val="210303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38</a:t>
            </a:fld>
            <a:endParaRPr lang="en-US"/>
          </a:p>
        </p:txBody>
      </p:sp>
    </p:spTree>
    <p:extLst>
      <p:ext uri="{BB962C8B-B14F-4D97-AF65-F5344CB8AC3E}">
        <p14:creationId xmlns:p14="http://schemas.microsoft.com/office/powerpoint/2010/main" val="4188672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12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40</a:t>
            </a:fld>
            <a:endParaRPr lang="en-US"/>
          </a:p>
        </p:txBody>
      </p:sp>
    </p:spTree>
    <p:extLst>
      <p:ext uri="{BB962C8B-B14F-4D97-AF65-F5344CB8AC3E}">
        <p14:creationId xmlns:p14="http://schemas.microsoft.com/office/powerpoint/2010/main" val="388470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41</a:t>
            </a:fld>
            <a:endParaRPr lang="en-US"/>
          </a:p>
        </p:txBody>
      </p:sp>
    </p:spTree>
    <p:extLst>
      <p:ext uri="{BB962C8B-B14F-4D97-AF65-F5344CB8AC3E}">
        <p14:creationId xmlns:p14="http://schemas.microsoft.com/office/powerpoint/2010/main" val="1766974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42</a:t>
            </a:fld>
            <a:endParaRPr lang="en-US"/>
          </a:p>
        </p:txBody>
      </p:sp>
    </p:spTree>
    <p:extLst>
      <p:ext uri="{BB962C8B-B14F-4D97-AF65-F5344CB8AC3E}">
        <p14:creationId xmlns:p14="http://schemas.microsoft.com/office/powerpoint/2010/main" val="3051611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43</a:t>
            </a:fld>
            <a:endParaRPr lang="en-US" noProof="0" dirty="0"/>
          </a:p>
        </p:txBody>
      </p:sp>
    </p:spTree>
    <p:extLst>
      <p:ext uri="{BB962C8B-B14F-4D97-AF65-F5344CB8AC3E}">
        <p14:creationId xmlns:p14="http://schemas.microsoft.com/office/powerpoint/2010/main" val="4212384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43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65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46</a:t>
            </a:fld>
            <a:endParaRPr lang="en-US"/>
          </a:p>
        </p:txBody>
      </p:sp>
    </p:spTree>
    <p:extLst>
      <p:ext uri="{BB962C8B-B14F-4D97-AF65-F5344CB8AC3E}">
        <p14:creationId xmlns:p14="http://schemas.microsoft.com/office/powerpoint/2010/main" val="4088668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47</a:t>
            </a:fld>
            <a:endParaRPr lang="en-US"/>
          </a:p>
        </p:txBody>
      </p:sp>
    </p:spTree>
    <p:extLst>
      <p:ext uri="{BB962C8B-B14F-4D97-AF65-F5344CB8AC3E}">
        <p14:creationId xmlns:p14="http://schemas.microsoft.com/office/powerpoint/2010/main" val="230684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55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49</a:t>
            </a:fld>
            <a:endParaRPr lang="en-US"/>
          </a:p>
        </p:txBody>
      </p:sp>
    </p:spTree>
    <p:extLst>
      <p:ext uri="{BB962C8B-B14F-4D97-AF65-F5344CB8AC3E}">
        <p14:creationId xmlns:p14="http://schemas.microsoft.com/office/powerpoint/2010/main" val="252970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50</a:t>
            </a:fld>
            <a:endParaRPr lang="en-US"/>
          </a:p>
        </p:txBody>
      </p:sp>
    </p:spTree>
    <p:extLst>
      <p:ext uri="{BB962C8B-B14F-4D97-AF65-F5344CB8AC3E}">
        <p14:creationId xmlns:p14="http://schemas.microsoft.com/office/powerpoint/2010/main" val="332287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58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52</a:t>
            </a:fld>
            <a:endParaRPr lang="en-US"/>
          </a:p>
        </p:txBody>
      </p:sp>
    </p:spTree>
    <p:extLst>
      <p:ext uri="{BB962C8B-B14F-4D97-AF65-F5344CB8AC3E}">
        <p14:creationId xmlns:p14="http://schemas.microsoft.com/office/powerpoint/2010/main" val="1619147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Report 3.15 lists Career Technical Education (CTE) Participants and the Pathway they are pursuing, as well as completers if applicable. Report 3.15 provides the core indicators mentioned on the previous slide for these students.</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53</a:t>
            </a:fld>
            <a:endParaRPr lang="en-US"/>
          </a:p>
        </p:txBody>
      </p:sp>
    </p:spTree>
    <p:extLst>
      <p:ext uri="{BB962C8B-B14F-4D97-AF65-F5344CB8AC3E}">
        <p14:creationId xmlns:p14="http://schemas.microsoft.com/office/powerpoint/2010/main" val="494675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Reports the number of students who have completed Educational Options courses during the Report Period.</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54</a:t>
            </a:fld>
            <a:endParaRPr lang="en-US"/>
          </a:p>
        </p:txBody>
      </p:sp>
    </p:spTree>
    <p:extLst>
      <p:ext uri="{BB962C8B-B14F-4D97-AF65-F5344CB8AC3E}">
        <p14:creationId xmlns:p14="http://schemas.microsoft.com/office/powerpoint/2010/main" val="2347861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total number of CTE Completers by Pathway at the school level, by gender. School level data is also aggregated at the LEA level. In addition, the number of Completers within each Core Indicator group are counted.</a:t>
            </a:r>
          </a:p>
          <a:p>
            <a:endParaRPr lang="en-US" sz="1200" b="0" i="0" kern="1200" dirty="0">
              <a:solidFill>
                <a:schemeClr val="tx1"/>
              </a:solidFill>
              <a:effectLst/>
              <a:latin typeface="+mn-lt"/>
              <a:ea typeface="+mn-ea"/>
              <a:cs typeface="+mn-cs"/>
            </a:endParaRPr>
          </a:p>
          <a:p>
            <a:pPr marL="342900" marR="0" lvl="0" indent="-342900">
              <a:spcBef>
                <a:spcPts val="1200"/>
              </a:spcBef>
              <a:spcAft>
                <a:spcPts val="300"/>
              </a:spcAft>
              <a:buClr>
                <a:srgbClr val="0000FF"/>
              </a:buClr>
              <a:buFont typeface="Courier New" panose="02070309020205020404" pitchFamily="49" charset="0"/>
              <a:buChar char="o"/>
            </a:pPr>
            <a:r>
              <a:rPr lang="en-US" sz="1100" u="sng" dirty="0">
                <a:effectLst/>
                <a:latin typeface="Arial" panose="020B0604020202020204" pitchFamily="34" charset="0"/>
                <a:ea typeface="Times New Roman" panose="02020603050405020304" pitchFamily="18" charset="0"/>
                <a:cs typeface="Times New Roman" panose="02020603050405020304" pitchFamily="18" charset="0"/>
              </a:rPr>
              <a:t>Students and Student Data to be Included:</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Enrollment:  </a:t>
            </a:r>
          </a:p>
          <a:p>
            <a:pPr marL="1143000" marR="0" lvl="2" indent="-228600">
              <a:lnSpc>
                <a:spcPct val="150000"/>
              </a:lnSpc>
              <a:spcBef>
                <a:spcPts val="0"/>
              </a:spcBef>
              <a:spcAft>
                <a:spcPts val="0"/>
              </a:spcAft>
              <a:buClr>
                <a:srgbClr val="0000FF"/>
              </a:buClr>
              <a:buFont typeface="Wingdings" panose="05000000000000000000" pitchFamily="2" charset="2"/>
              <a:buChar char=""/>
              <a:tabLst>
                <a:tab pos="4572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at a school any time during the Report Period  	</a:t>
            </a:r>
          </a:p>
          <a:p>
            <a:pPr marL="342900" marR="0" lvl="0" indent="-342900">
              <a:lnSpc>
                <a:spcPct val="150000"/>
              </a:lnSpc>
              <a:spcBef>
                <a:spcPts val="0"/>
              </a:spcBef>
              <a:spcAft>
                <a:spcPts val="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Status Code = Primary (10), Secondary (20), or Short-Term (30)</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Default Grade Level = 07-12 and US</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Data:</a:t>
            </a:r>
          </a:p>
          <a:p>
            <a:pPr marL="1143000" marR="0" lvl="2" indent="-2286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CTE Completer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Completer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CTE Course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Course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Use CTE Pathway Code and CTE Pathway Completion Academic Year ID from SCTE file. Use Valid Code Combos, Pathway-Ind Sector to select Industry Sector</a:t>
            </a: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Course completion record (CRSC) must map to a state course code within the pathway code reported from SCTE file in order for the student to be counted as a completer. </a:t>
            </a:r>
          </a:p>
          <a:p>
            <a:pPr marL="0" marR="0">
              <a:spcBef>
                <a:spcPts val="600"/>
              </a:spcBef>
              <a:spcAft>
                <a:spcPts val="30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Student Data Rules, if applicable to report:</a:t>
            </a: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may have more than one CTE Pathway Code for the Reporting Year. All SCTEs are examined to determine the number of unique CTE Pathway Codes for each student. For each unique CTE Pathway Code value where the Enrollment Period overlaps the Reporting Year of the SCTE containing the CTE Pathway Code (Field 11.13) and the associated CTE Pathway Completion Academic Year ID (if exists), count the student in that Pathway. </a:t>
            </a: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Specific/Exception rules: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FF0000"/>
              </a:buClr>
              <a:buFont typeface="+mj-lt"/>
              <a:buAutoNum type="arabicPeriod"/>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who has different CTE Pathways (SCSC &amp; SCTE) at the same school during the Reporting Period should be counted for each CTE Pathway.</a:t>
            </a:r>
          </a:p>
          <a:p>
            <a:pPr marL="342900" marR="0" lvl="0" indent="-342900">
              <a:spcBef>
                <a:spcPts val="600"/>
              </a:spcBef>
              <a:spcAft>
                <a:spcPts val="300"/>
              </a:spcAft>
              <a:buClr>
                <a:srgbClr val="FF0000"/>
              </a:buClr>
              <a:buFont typeface="+mj-lt"/>
              <a:buAutoNum type="arabicPeriod"/>
            </a:pP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 student who has the same CTE Pathway (SCSC &amp; SCTE) at the same school during the Reporting Period should only be counted once for that CTE Pathway.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FF0000"/>
              </a:buClr>
              <a:buFont typeface="+mj-lt"/>
              <a:buAutoNum type="arabicPeriod"/>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t>
            </a: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the same </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or different CTE Pathways (both schools hold a SCSC &amp; SCTE) for two different schools within the same LEA during the Reporting Period should be counted for each CTE Pathway (count in both schools).</a:t>
            </a:r>
          </a:p>
          <a:p>
            <a:pPr marL="342900" marR="0" lvl="0" indent="-342900">
              <a:spcBef>
                <a:spcPts val="600"/>
              </a:spcBef>
              <a:spcAft>
                <a:spcPts val="300"/>
              </a:spcAft>
              <a:buClr>
                <a:srgbClr val="FF0000"/>
              </a:buClr>
              <a:buFont typeface="+mj-lt"/>
              <a:buAutoNum type="arabicPeriod"/>
            </a:pP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an SCSC at one school and SCTE at one school during the Reporting Period (within the same Reporting LEA and for the same SCTE Pathway), the student should only count once at the school where the student is primarily enrolled.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mj-lt"/>
              <a:buAutoNum type="alphaLcPeriod"/>
            </a:pP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 the case where the student has two primary enrollments during the Reporting Period, and one school holds the SCSC and one school holds the SCTE, the school where the student took the Capstone course (SCSC/CRS) should receive the Completer count.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2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total for selected schools (LEA level) should represent an unduplicated count of students across the LEA identified as CTE Completers.</a:t>
            </a:r>
          </a:p>
          <a:p>
            <a:pPr marL="457200" marR="0">
              <a:spcBef>
                <a:spcPts val="600"/>
              </a:spcBef>
              <a:spcAft>
                <a:spcPts val="200"/>
              </a:spcAft>
            </a:pPr>
            <a:r>
              <a:rPr lang="en-US" sz="110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2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Only students who have completed a CTE course and who have an associated SCTE record should be included in this report. </a:t>
            </a:r>
            <a:br>
              <a:rPr lang="en-US" sz="11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2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counting within a Core Indicator, </a:t>
            </a:r>
            <a:r>
              <a:rPr lang="en-US" sz="1100" dirty="0" err="1">
                <a:effectLst/>
                <a:latin typeface="Arial" panose="020B0604020202020204" pitchFamily="34" charset="0"/>
                <a:ea typeface="Times New Roman" panose="02020603050405020304" pitchFamily="18" charset="0"/>
                <a:cs typeface="Times New Roman" panose="02020603050405020304" pitchFamily="18" charset="0"/>
              </a:rPr>
              <a:t>unduplicate</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the State Course Code and School level.</a:t>
            </a:r>
            <a:br>
              <a:rPr lang="en-US" sz="1100" strike="sngStrike"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Nontraditional Course Enrollment only, count students where </a:t>
            </a:r>
            <a:r>
              <a:rPr lang="en-US" sz="1100" dirty="0">
                <a:effectLst/>
                <a:latin typeface="Arial" panose="020B0604020202020204" pitchFamily="34" charset="0"/>
                <a:ea typeface="Times New Roman" panose="02020603050405020304" pitchFamily="18" charset="0"/>
              </a:rPr>
              <a:t>student gender = gender specified in CTE Non-Traditional</a:t>
            </a:r>
            <a:r>
              <a:rPr lang="en-US" sz="1000" dirty="0">
                <a:effectLst/>
                <a:latin typeface="Arial" panose="020B0604020202020204" pitchFamily="34" charset="0"/>
                <a:ea typeface="Times New Roman" panose="02020603050405020304" pitchFamily="18" charset="0"/>
              </a:rPr>
              <a:t> </a:t>
            </a:r>
            <a:r>
              <a:rPr lang="en-US" sz="1100" dirty="0">
                <a:effectLst/>
                <a:latin typeface="Arial" panose="020B0604020202020204" pitchFamily="34" charset="0"/>
                <a:ea typeface="Times New Roman" panose="02020603050405020304" pitchFamily="18" charset="0"/>
              </a:rPr>
              <a:t>Gender for State Group Course Code</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in each course for which a nontraditional gender has been established. </a:t>
            </a:r>
            <a:br>
              <a:rPr lang="en-US" sz="11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55</a:t>
            </a:fld>
            <a:endParaRPr lang="en-US"/>
          </a:p>
        </p:txBody>
      </p:sp>
    </p:spTree>
    <p:extLst>
      <p:ext uri="{BB962C8B-B14F-4D97-AF65-F5344CB8AC3E}">
        <p14:creationId xmlns:p14="http://schemas.microsoft.com/office/powerpoint/2010/main" val="2167245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list of student Completers by Pathway at the school level, by gender. School level data is also aggregated at the LEA level. In addition, the number of Completers within each Core Indicator group are counted.</a:t>
            </a:r>
          </a:p>
          <a:p>
            <a:endParaRPr lang="en-US" sz="1200" b="0" i="0" kern="1200" dirty="0">
              <a:solidFill>
                <a:schemeClr val="tx1"/>
              </a:solidFill>
              <a:effectLst/>
              <a:latin typeface="+mn-lt"/>
              <a:ea typeface="+mn-ea"/>
              <a:cs typeface="+mn-cs"/>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Times New Roman" panose="02020603050405020304" pitchFamily="18" charset="0"/>
              </a:rPr>
              <a:t>Students and Student Data to be Included:</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Enrollment:  </a:t>
            </a:r>
          </a:p>
          <a:p>
            <a:pPr marL="742950" marR="0" lvl="1" indent="-285750">
              <a:spcBef>
                <a:spcPts val="600"/>
              </a:spcBef>
              <a:spcAft>
                <a:spcPts val="300"/>
              </a:spcAft>
              <a:buFont typeface="Courier New" panose="02070309020205020404" pitchFamily="49" charset="0"/>
              <a:buChar char="o"/>
              <a:tabLst>
                <a:tab pos="4572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at a school any time during the Report Period</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Status Code = Primary (10), Secondary (20), or Short-Term (30)</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Default Grade Level = 07-12 and US</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Data:</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Completer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Completer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CTE Course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Course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Use CTE Pathway Code and CTE Pathway Completion Academic Year ID from SCTE file. Use Valid Code Combos, Pathway-Ind Sector to select Industry Sector</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Course completion record (CRSC) must map to a state course code within the pathway code reported from SCTE file in order for the student to be counted as a completer.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Student Data Rules:</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may have more than one CTE Pathway Code for the Reporting Year. All SCTEs are examined to determine the number of unique CTE Pathway Codes for each student. For each unique CTE Pathway Code value where the Enrollment Period overlaps the Reporting Year of the SCTE containing the CTE Pathway Code (Field 11.13) and the associated CTE Pathway Completion Academic Year ID (if exists), count the student in that Pathway. Specific/Exception rules:</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who has different CTE Pathways (SCSC &amp; SCTE) at the same school during the Reporting Period should be counted for each CTE Pathway.</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who has the same CTE Pathway (SCSC &amp; SCTE) at the same school during the Reporting Period should only be counted once for that CTE Pathway.</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the same or different CTE Pathways (both schools hold a SCSC &amp; SCTE) for two different schools within the same LEA (no overlapping enrollment) during the Reporting Period should be counted for each CTE Pathway (count in both schools).</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an SCSC at one school and SCTE at one school during the Reporting Period (within the same Reporting LEA and for the same SCTE Pathway), the student should only count once at the school where the student is primarily enrolled. </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In the case where the student has two primary enrollments during the Reporting Period, and one school holds the SCSC and one school holds the SCTE, the school where the student took the Capstone course (SCSC/CRS) should receive the Completer count.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Only one record per State Course Code per SSID should populate. If the student is counted in multiple pathways (in 3.19) as listed in the previous section, each of those records should show up on this report.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Only students who have completed a CTE course and who have an associated SCTE record should be included in this report.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counting within a Core Indicator, </a:t>
            </a:r>
            <a:r>
              <a:rPr lang="en-US" sz="1100" dirty="0" err="1">
                <a:effectLst/>
                <a:latin typeface="Arial" panose="020B0604020202020204" pitchFamily="34" charset="0"/>
                <a:ea typeface="Times New Roman" panose="02020603050405020304" pitchFamily="18" charset="0"/>
                <a:cs typeface="Times New Roman" panose="02020603050405020304" pitchFamily="18" charset="0"/>
              </a:rPr>
              <a:t>unduplicate</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the State Course Code and School level.</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Nontraditional Course Enrollment only, count students where student gender = gender specified in CTE Non-Traditional Gender for State Group Course Code in each course for which a nontraditional gender has been established.</a:t>
            </a:r>
          </a:p>
          <a:p>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56</a:t>
            </a:fld>
            <a:endParaRPr lang="en-US"/>
          </a:p>
        </p:txBody>
      </p:sp>
    </p:spTree>
    <p:extLst>
      <p:ext uri="{BB962C8B-B14F-4D97-AF65-F5344CB8AC3E}">
        <p14:creationId xmlns:p14="http://schemas.microsoft.com/office/powerpoint/2010/main" val="4289337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Reports the total number of students with a Work-Based Learning record and the count for each Work-Based Learning Type.</a:t>
            </a:r>
          </a:p>
          <a:p>
            <a:endParaRPr lang="en-US" sz="1800" dirty="0">
              <a:effectLst/>
              <a:latin typeface="Arial" panose="020B0604020202020204" pitchFamily="34"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Students and Student Data to be Included</a:t>
            </a:r>
            <a:r>
              <a:rPr lang="en-US" sz="1100" dirty="0">
                <a:effectLst/>
                <a:latin typeface="Arial" panose="020B0604020202020204" pitchFamily="34" charset="0"/>
                <a:ea typeface="Times New Roman" panose="02020603050405020304" pitchFamily="18" charset="0"/>
                <a:cs typeface="Arial" panose="020B0604020202020204" pitchFamily="34" charset="0"/>
              </a:rPr>
              <a:t>: Students who have a qualifying enrollment and associated Work-Based Learning (WBLR)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at the School of Attendance that overlaps the selected Academic Year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Status Code = Primary Enrollment (10), Secondary Enrollment (20), Short-Term Enrollment (30)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Grade Level = 9, 10, 11, or 12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Work-Based Learning: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50000"/>
              </a:lnSpc>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Arial" panose="020B0604020202020204" pitchFamily="34" charset="0"/>
              </a:rPr>
              <a:t>Work-Based Learning records in the selected Academic Year at the School of Attendance from the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Rules specific to this report: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Information (SINF) data reported or used for selecting student subgroups (e.g. Race/ethnicity, Gender, etc.) are selected from the most recent SINF record that overlaps the qualifying enrollment.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Program (SPRG) data used for selecting student subgroups (e.g., Homeless, Migrant, etc.) are selected from the most recent SPRG record that overlaps the qualifying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English Language Acquisition Status (SELA) data reported or used for selecting student subgroups (e.g. English Learner) are selected from the most recent SELA record that overlaps with the 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Foster: see CALPADS Glossary for </a:t>
            </a:r>
            <a:r>
              <a:rPr lang="en-US" sz="1100" i="1" dirty="0">
                <a:effectLst/>
                <a:latin typeface="Arial" panose="020B0604020202020204" pitchFamily="34" charset="0"/>
                <a:ea typeface="Times New Roman" panose="02020603050405020304" pitchFamily="18" charset="0"/>
                <a:cs typeface="Arial" panose="020B0604020202020204" pitchFamily="34" charset="0"/>
              </a:rPr>
              <a:t>Foster Program Eligible</a:t>
            </a:r>
            <a:r>
              <a:rPr lang="en-US" sz="1100" dirty="0">
                <a:effectLst/>
                <a:latin typeface="Arial" panose="020B0604020202020204" pitchFamily="34" charset="0"/>
                <a:ea typeface="Times New Roman" panose="02020603050405020304" pitchFamily="18" charset="0"/>
                <a:cs typeface="Arial" panose="020B0604020202020204" pitchFamily="34" charset="0"/>
              </a:rPr>
              <a:t> for criteria.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300"/>
              </a:spcAft>
            </a:pPr>
            <a:r>
              <a:rPr lang="en-US" sz="1100" u="sng" dirty="0">
                <a:effectLst/>
                <a:latin typeface="Arial" panose="020B0604020202020204" pitchFamily="34" charset="0"/>
                <a:ea typeface="Calibri" panose="020F0502020204030204" pitchFamily="34" charset="0"/>
                <a:cs typeface="Arial" panose="020B0604020202020204" pitchFamily="34" charset="0"/>
              </a:rPr>
              <a:t>Status options to be Included: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Certified – If the selected LEA has a certified snapshot, present this option of the certified revision in Status dropdown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Revised Uncertified– Present most recent revision that is not already Certified, In Review Uncertified, or Decertified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In Review Uncertified-The revision that is manually flagged by the LEA as currently under review for potential certification.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Decertified- If the selected LEA has any decertified revisions, and no certified revisions, this option will be available in the Status dropdown to render the report with the most recent decertified revision.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57</a:t>
            </a:fld>
            <a:endParaRPr lang="en-US"/>
          </a:p>
        </p:txBody>
      </p:sp>
    </p:spTree>
    <p:extLst>
      <p:ext uri="{BB962C8B-B14F-4D97-AF65-F5344CB8AC3E}">
        <p14:creationId xmlns:p14="http://schemas.microsoft.com/office/powerpoint/2010/main" val="1857808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Reports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details for students </a:t>
            </a:r>
            <a:r>
              <a:rPr lang="en-US" sz="1800" dirty="0">
                <a:effectLst/>
                <a:latin typeface="Arial" panose="020B0604020202020204" pitchFamily="34" charset="0"/>
                <a:ea typeface="Times New Roman" panose="02020603050405020304" pitchFamily="18" charset="0"/>
              </a:rPr>
              <a:t>with a Work-Based Learning record.</a:t>
            </a:r>
          </a:p>
          <a:p>
            <a:endParaRPr lang="en-US" sz="1800" dirty="0">
              <a:effectLst/>
              <a:latin typeface="Arial" panose="020B0604020202020204" pitchFamily="34"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Students and Student Data to be Included</a:t>
            </a:r>
            <a:r>
              <a:rPr lang="en-US" sz="1100" dirty="0">
                <a:effectLst/>
                <a:latin typeface="Arial" panose="020B0604020202020204" pitchFamily="34" charset="0"/>
                <a:ea typeface="Times New Roman" panose="02020603050405020304" pitchFamily="18" charset="0"/>
                <a:cs typeface="Arial" panose="020B0604020202020204" pitchFamily="34" charset="0"/>
              </a:rPr>
              <a:t>: Students who have a qualifying enrollment and associated Work-Based Learning (WBLR)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at the School of Attendance that overlaps the selected Academic Year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Status Code = Primary Enrollment (10), Secondary Enrollment (20), Short-Term Enrollment (30)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Grade Level = 9, 10, 11, or 12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Work-Based Learning: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50000"/>
              </a:lnSpc>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Arial" panose="020B0604020202020204" pitchFamily="34" charset="0"/>
              </a:rPr>
              <a:t>Work-Based Learning records in the selected Academic Year at the School of Attendance from the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Rules specific to this report: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Information (SINF) data reported or used for selecting student subgroups (e.g. Race/ethnicity, Gender, etc.) are selected from the most recent SINF record that overlaps the qualifying enrollment.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Program (SPRG) data used for selecting student subgroups (e.g., Homeless, Migrant, etc.) are selected from the most recent SPRG record that overlaps the qualifying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English Language Acquisition Status (SELA) data reported or used for selecting student subgroups (e.g. English Learner) are selected from the most recent SELA record that overlaps with the 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Foster: see CALPADS Glossary for </a:t>
            </a:r>
            <a:r>
              <a:rPr lang="en-US" sz="1100" i="1" dirty="0">
                <a:effectLst/>
                <a:latin typeface="Arial" panose="020B0604020202020204" pitchFamily="34" charset="0"/>
                <a:ea typeface="Times New Roman" panose="02020603050405020304" pitchFamily="18" charset="0"/>
                <a:cs typeface="Arial" panose="020B0604020202020204" pitchFamily="34" charset="0"/>
              </a:rPr>
              <a:t>Foster Program Eligible</a:t>
            </a:r>
            <a:r>
              <a:rPr lang="en-US" sz="1100" dirty="0">
                <a:effectLst/>
                <a:latin typeface="Arial" panose="020B0604020202020204" pitchFamily="34" charset="0"/>
                <a:ea typeface="Times New Roman" panose="02020603050405020304" pitchFamily="18" charset="0"/>
                <a:cs typeface="Arial" panose="020B0604020202020204" pitchFamily="34" charset="0"/>
              </a:rPr>
              <a:t> for criteria.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300"/>
              </a:spcAft>
            </a:pPr>
            <a:r>
              <a:rPr lang="en-US" sz="1100" u="sng" dirty="0">
                <a:effectLst/>
                <a:latin typeface="Arial" panose="020B0604020202020204" pitchFamily="34" charset="0"/>
                <a:ea typeface="Calibri" panose="020F0502020204030204" pitchFamily="34" charset="0"/>
                <a:cs typeface="Arial" panose="020B0604020202020204" pitchFamily="34" charset="0"/>
              </a:rPr>
              <a:t>Status options to be Included: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Certified – If the selected LEA has a certified snapshot, present this option of the certified revision in Status dropdown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Revised Uncertified– Present most recent revision that is not already Certified, In Review Uncertified, or Decertified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In Review Uncertified-The revision that is manually flagged by the LEA as currently under review for potential certification.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Decertified- If the selected LEA has any decertified revisions, and no certified revisions, this option will be available in the Status dropdown to render the report with the most recent decertified revision.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58</a:t>
            </a:fld>
            <a:endParaRPr lang="en-US"/>
          </a:p>
        </p:txBody>
      </p:sp>
    </p:spTree>
    <p:extLst>
      <p:ext uri="{BB962C8B-B14F-4D97-AF65-F5344CB8AC3E}">
        <p14:creationId xmlns:p14="http://schemas.microsoft.com/office/powerpoint/2010/main" val="39260473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607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dirty="0"/>
          </a:p>
        </p:txBody>
      </p:sp>
    </p:spTree>
    <p:extLst>
      <p:ext uri="{BB962C8B-B14F-4D97-AF65-F5344CB8AC3E}">
        <p14:creationId xmlns:p14="http://schemas.microsoft.com/office/powerpoint/2010/main" val="1539516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63</a:t>
            </a:fld>
            <a:endParaRPr lang="en-US"/>
          </a:p>
        </p:txBody>
      </p:sp>
    </p:spTree>
    <p:extLst>
      <p:ext uri="{BB962C8B-B14F-4D97-AF65-F5344CB8AC3E}">
        <p14:creationId xmlns:p14="http://schemas.microsoft.com/office/powerpoint/2010/main" val="3546717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By the end of this session, participants will be able to: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Identify</a:t>
            </a:r>
            <a:r>
              <a:rPr lang="en-US" sz="1200" dirty="0"/>
              <a:t> key data and stakeholders in preparation of the</a:t>
            </a:r>
            <a:r>
              <a:rPr lang="en-US" sz="1200" kern="0" dirty="0"/>
              <a:t> EOY 1 submission (Data Leadership &amp; Coalition Building)</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Perform</a:t>
            </a:r>
            <a:r>
              <a:rPr lang="en-US" dirty="0"/>
              <a:t> the EOY 1 submission process based on an internal schedule considering staff availability and competing priorities. (Project Management)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t>Resolve</a:t>
            </a:r>
            <a:r>
              <a:rPr lang="en-US" sz="1200" kern="0" dirty="0"/>
              <a:t> certification errors using </a:t>
            </a:r>
            <a:r>
              <a:rPr lang="en-US" sz="1200" dirty="0"/>
              <a:t>analytical mindfulness and review reports for completeness and reasonability. </a:t>
            </a:r>
            <a:r>
              <a:rPr lang="en-US" sz="1200" kern="0" dirty="0"/>
              <a:t>(Critical Thinking)</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Analyze</a:t>
            </a:r>
            <a:r>
              <a:rPr lang="en-US" baseline="0" dirty="0"/>
              <a:t> </a:t>
            </a:r>
            <a:r>
              <a:rPr lang="en-US" sz="1200" dirty="0"/>
              <a:t>certification reports to assess the flow of data across the ecosystem and evaluate how well data is leverage in informed decision making (Coalition Building &amp; Critical Thinking)</a:t>
            </a:r>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Long </a:t>
            </a:r>
            <a:r>
              <a:rPr lang="en-US" dirty="0"/>
              <a:t>URL: https://forms.office.com/Pages/ResponsePage.aspx?id=k1b3XxqV6E2E3dWxsESwNX2FYi3dRZNNt8LpvkF_wmhUNVRLOVBDVkoySE01UTJSRk42VTlaUUFIQi4u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a:t>Thank you for providing us the opportunity to evaluate our trainings.</a:t>
            </a:r>
            <a:endParaRPr lang="en-US"/>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a:spcBef>
                <a:spcPts val="1200"/>
              </a:spcBef>
              <a:spcAft>
                <a:spcPts val="1200"/>
              </a:spcAft>
            </a:pPr>
            <a:r>
              <a:rPr lang="en-US" sz="1200" dirty="0">
                <a:effectLst/>
                <a:latin typeface="+mn-lt"/>
                <a:ea typeface="Calibri" panose="020F0502020204030204" pitchFamily="34" charset="0"/>
                <a:cs typeface="Times New Roman" panose="02020603050405020304" pitchFamily="18" charset="0"/>
              </a:rPr>
              <a:t>The End of Year (EOY) 1 – Course Completion / Career Technical Education Data Submission has these important functions:</a:t>
            </a:r>
          </a:p>
          <a:p>
            <a:pPr marL="342900" marR="0" lvl="0" indent="-342900">
              <a:spcBef>
                <a:spcPts val="0"/>
              </a:spcBef>
              <a:spcAft>
                <a:spcPts val="600"/>
              </a:spcAft>
              <a:buFont typeface="Symbol" panose="05050102010706020507" pitchFamily="18" charset="2"/>
              <a:buChar char=""/>
              <a:tabLst>
                <a:tab pos="628650" algn="l"/>
              </a:tabLst>
            </a:pPr>
            <a:r>
              <a:rPr lang="en-US" sz="1200" dirty="0">
                <a:effectLst/>
                <a:latin typeface="+mn-lt"/>
                <a:ea typeface="Calibri" panose="020F0502020204030204" pitchFamily="34" charset="0"/>
                <a:cs typeface="Times New Roman" panose="02020603050405020304" pitchFamily="18" charset="0"/>
              </a:rPr>
              <a:t>Provide LEA course section completer counts by State Course Code for courses completed at any time during the current academic year</a:t>
            </a:r>
          </a:p>
          <a:p>
            <a:pPr marL="342900" marR="0" lvl="0" indent="-342900">
              <a:spcBef>
                <a:spcPts val="0"/>
              </a:spcBef>
              <a:spcAft>
                <a:spcPts val="600"/>
              </a:spcAft>
              <a:buFont typeface="Symbol" panose="05050102010706020507" pitchFamily="18" charset="2"/>
              <a:buChar char=""/>
              <a:tabLst>
                <a:tab pos="628650" algn="l"/>
              </a:tabLst>
            </a:pPr>
            <a:r>
              <a:rPr lang="en-US" sz="1200" dirty="0">
                <a:effectLst/>
                <a:latin typeface="+mn-lt"/>
                <a:ea typeface="Calibri" panose="020F0502020204030204" pitchFamily="34" charset="0"/>
                <a:cs typeface="Times New Roman" panose="02020603050405020304" pitchFamily="18" charset="0"/>
              </a:rPr>
              <a:t>Provide counts of CTE participants, and completers for Perkins reporting</a:t>
            </a:r>
          </a:p>
          <a:p>
            <a:pPr marL="342900" marR="0" lvl="0" indent="-342900">
              <a:spcBef>
                <a:spcPts val="0"/>
              </a:spcBef>
              <a:spcAft>
                <a:spcPts val="600"/>
              </a:spcAft>
              <a:buFont typeface="Symbol" panose="05050102010706020507" pitchFamily="18" charset="2"/>
              <a:buChar char=""/>
              <a:tabLst>
                <a:tab pos="628650" algn="l"/>
              </a:tabLst>
            </a:pPr>
            <a:r>
              <a:rPr lang="en-US" sz="1200" dirty="0">
                <a:effectLst/>
                <a:latin typeface="+mn-lt"/>
                <a:ea typeface="Calibri" panose="020F0502020204030204" pitchFamily="34" charset="0"/>
                <a:cs typeface="Times New Roman" panose="02020603050405020304" pitchFamily="18" charset="0"/>
              </a:rPr>
              <a:t>Provide counts of student completion of specific work-based learning programs</a:t>
            </a:r>
          </a:p>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https://www.cde.ca.gov/ds/sp/cl/rptcalendar.asp</a:t>
            </a:r>
            <a:endParaRPr lang="en-US" dirty="0">
              <a:solidFill>
                <a:srgbClr val="0563C1"/>
              </a:solidFill>
            </a:endParaRPr>
          </a:p>
          <a:p>
            <a:endParaRPr lang="en-US" dirty="0">
              <a:solidFill>
                <a:srgbClr val="0563C1"/>
              </a:solidFill>
            </a:endParaRPr>
          </a:p>
          <a:p>
            <a:endParaRPr lang="en-US" dirty="0">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solidFill>
                  <a:schemeClr val="tx1"/>
                </a:solidFill>
                <a:hlinkClick r:id="rId3">
                  <a:extLst>
                    <a:ext uri="{A12FA001-AC4F-418D-AE19-62706E023703}">
                      <ahyp:hlinkClr xmlns:ahyp="http://schemas.microsoft.com/office/drawing/2018/hyperlinkcolor" val="tx"/>
                    </a:ext>
                  </a:extLst>
                </a:hlinkClick>
              </a:rPr>
              <a:t>Modeling the 23-24 Academic calendar based on 22-24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09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8</a:t>
            </a:fld>
            <a:endParaRPr lang="en-US"/>
          </a:p>
        </p:txBody>
      </p:sp>
    </p:spTree>
    <p:extLst>
      <p:ext uri="{BB962C8B-B14F-4D97-AF65-F5344CB8AC3E}">
        <p14:creationId xmlns:p14="http://schemas.microsoft.com/office/powerpoint/2010/main" val="361542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Under Perkins V, all LEAs providing CTE programs are required to report CTE data regardless of whether they are receiving federal Perkins funding. Perkins V requirements are aligned with reporting under the federal Every Student Succeeds Act (ESSA). </a:t>
            </a:r>
            <a:r>
              <a:rPr lang="en-US" sz="1200" kern="1200" dirty="0">
                <a:solidFill>
                  <a:schemeClr val="tx1"/>
                </a:solidFill>
                <a:effectLst/>
                <a:latin typeface="+mn-lt"/>
                <a:ea typeface="+mn-ea"/>
                <a:cs typeface="+mn-cs"/>
              </a:rPr>
              <a:t>In addition to federal Perkins funding, California provides funds to support CTE education through the Career Technical Education Incentive Grant (CTEIG) and Strong Workforce Program (SWP) programs. CTE and Course completion data is used for the Cohort graduation rate and on the California School Dashboard.</a:t>
            </a:r>
            <a:endParaRPr lang="en-US" dirty="0"/>
          </a:p>
          <a:p>
            <a:endParaRPr lang="en-US" dirty="0"/>
          </a:p>
          <a:p>
            <a:endParaRPr lang="en-US" sz="1200" kern="1200" dirty="0">
              <a:solidFill>
                <a:schemeClr val="tx1"/>
              </a:solidFill>
              <a:effectLst/>
              <a:latin typeface="+mn-lt"/>
              <a:ea typeface="+mn-ea"/>
              <a:cs typeface="+mn-cs"/>
            </a:endParaRPr>
          </a:p>
          <a:p>
            <a:pPr algn="l"/>
            <a:r>
              <a:rPr lang="en-US" sz="1200" kern="1200" dirty="0">
                <a:solidFill>
                  <a:schemeClr val="tx1"/>
                </a:solidFill>
                <a:effectLst/>
                <a:latin typeface="+mn-lt"/>
                <a:ea typeface="+mn-ea"/>
                <a:cs typeface="+mn-cs"/>
              </a:rPr>
              <a:t>WORK-BASED LEARNING IN FEDERAL LEGISLATION</a:t>
            </a:r>
          </a:p>
          <a:p>
            <a:pPr algn="l"/>
            <a:r>
              <a:rPr lang="en-US" sz="1200" u="none" kern="1200" dirty="0">
                <a:solidFill>
                  <a:schemeClr val="tx1"/>
                </a:solidFill>
                <a:effectLst/>
                <a:latin typeface="+mn-lt"/>
                <a:ea typeface="+mn-ea"/>
                <a:cs typeface="+mn-cs"/>
              </a:rPr>
              <a:t>Federal legislation references work-based learning (WBL) in the </a:t>
            </a:r>
            <a:r>
              <a:rPr lang="en-US" sz="120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Strengthening Career and Technical Education for the 21st Century Act (Perkins V)</a:t>
            </a:r>
            <a:r>
              <a:rPr lang="en-US" sz="1200" u="none" kern="1200" dirty="0">
                <a:solidFill>
                  <a:schemeClr val="tx1"/>
                </a:solidFill>
                <a:effectLst/>
                <a:latin typeface="+mn-lt"/>
                <a:ea typeface="+mn-ea"/>
                <a:cs typeface="+mn-cs"/>
              </a:rPr>
              <a:t>, the </a:t>
            </a:r>
            <a:r>
              <a:rPr lang="en-US"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Every Student Succeeds Act of 2015 (ESSA)</a:t>
            </a:r>
            <a:r>
              <a:rPr lang="en-US" sz="1200" u="none" kern="1200" dirty="0">
                <a:solidFill>
                  <a:schemeClr val="tx1"/>
                </a:solidFill>
                <a:effectLst/>
                <a:latin typeface="+mn-lt"/>
                <a:ea typeface="+mn-ea"/>
                <a:cs typeface="+mn-cs"/>
              </a:rPr>
              <a:t>, and the </a:t>
            </a:r>
            <a:r>
              <a:rPr lang="en-US" sz="1200" u="none"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Workforce Innovation and Opportunity Act of 2014 (WIOA)</a:t>
            </a:r>
            <a:r>
              <a:rPr lang="en-US" sz="1200" u="none" kern="1200" dirty="0">
                <a:solidFill>
                  <a:schemeClr val="tx1"/>
                </a:solidFill>
                <a:effectLst/>
                <a:latin typeface="+mn-lt"/>
                <a:ea typeface="+mn-ea"/>
                <a:cs typeface="+mn-cs"/>
              </a:rPr>
              <a:t>.. Reference the https://cte.ed.gov/wbltoolkit/ for more information</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9</a:t>
            </a:fld>
            <a:endParaRPr lang="en-US"/>
          </a:p>
        </p:txBody>
      </p:sp>
    </p:spTree>
    <p:extLst>
      <p:ext uri="{BB962C8B-B14F-4D97-AF65-F5344CB8AC3E}">
        <p14:creationId xmlns:p14="http://schemas.microsoft.com/office/powerpoint/2010/main" val="319269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1906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24456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03146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16169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64256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8043572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754182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16163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033154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276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118598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769723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26826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34776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11991509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81648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0463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Reports and Certification v1.0 May 8,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1240216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888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78821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53384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3967438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72175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05300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6344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926110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6774380"/>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550592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35430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23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2837430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20167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677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2585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704233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13202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506005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8635411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379762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17882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13164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081637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49968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02449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21161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16733344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114598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2989802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Reports and Certification v1.0 May 8,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3483516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238883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289373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24539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2810590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113910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457658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2159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248321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575835101"/>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839513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70259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82067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767038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643945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4895269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1347091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746841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673805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86782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9461845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9480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726727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419807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739744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20563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063858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33309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5221887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235236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526929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2954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384750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5877465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6384602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2616457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371294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05863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68322109"/>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989292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417647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6134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8298529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0204002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218222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643383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68715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8046654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815762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630914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292111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0279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61236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012210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650212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715734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94668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4317854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9234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1751871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22526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14461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419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421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0938238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5006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33250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79314858"/>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015679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563941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00400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8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346940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659999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7315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9580145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6264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738661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534587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46940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7742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07516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566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6697274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092724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334677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703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025047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28636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348492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50060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28598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968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329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459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163142075"/>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8904037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327116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515388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659816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9540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3019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683517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1708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88787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09799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Reports and Certification v1.0 May 8, 2023</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781174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198250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794835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42255712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365972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84739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409550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732946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873264734"/>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590557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070960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81026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521540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94407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617366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45996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404026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350388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9701507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05218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550736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80845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529565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13248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561894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528685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531836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38352119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001664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4997300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Reports and Certification v1.0 May 8,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0773110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Reports and Certification v1.0 May 8, 2023</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1655627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596742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301181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786432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429002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8540678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2754067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406790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836302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040994760"/>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57195018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265191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4738356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8142429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4797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751565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8947607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739601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953480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845306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817888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895914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938341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705039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2016948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654842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61783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70408398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71416609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555032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26654063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374531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064004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6941772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1- Reports and Certification v1.0 May 8, 2023</a:t>
            </a:r>
            <a:endParaRPr lang="en-US" dirty="0"/>
          </a:p>
        </p:txBody>
      </p:sp>
    </p:spTree>
    <p:extLst>
      <p:ext uri="{BB962C8B-B14F-4D97-AF65-F5344CB8AC3E}">
        <p14:creationId xmlns:p14="http://schemas.microsoft.com/office/powerpoint/2010/main" val="30044989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849583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4397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694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2086029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691689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099922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793661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813059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87664360"/>
      </p:ext>
    </p:extLst>
  </p:cSld>
  <p:clrMapOvr>
    <a:overrideClrMapping bg1="lt1" tx1="dk1" bg2="lt2" tx2="dk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248964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2858637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162633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033596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8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010077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174877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3747847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1937257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412277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713825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466707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117190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514248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79221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6608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406314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017775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5200166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707400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2778834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519156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236198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Reports and Certification v1.0 May 8,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1094542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Reports and Certification v1.0 May 8, 2023</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69468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88007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6757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246445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8570835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3193402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81297520"/>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8917116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382369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204090280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57313481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825939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29261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3625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169928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070875436"/>
      </p:ext>
    </p:extLst>
  </p:cSld>
  <p:clrMapOvr>
    <a:overrideClrMapping bg1="lt1" tx1="dk1" bg2="lt2" tx2="dk2" accent1="accent1" accent2="accent2" accent3="accent3" accent4="accent4" accent5="accent5" accent6="accent6" hlink="hlink" folHlink="folHlink"/>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1991166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728668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740866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72220371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28921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3068267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101917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87420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5343736"/>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76817873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2409308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80308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6854538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632021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8021046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250147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398018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409493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01414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989685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92911821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430197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1090720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Reports and Certification v1.0 May 8,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2294068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Reports and Certification v1.0 May 8, 2023</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48222853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9862860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214425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062159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376928036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25284614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0501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4855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39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87336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3618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27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58434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443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6358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6231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405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90962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28361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409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75971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69679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45932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20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25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42906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1101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3965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412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815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362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9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42122405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33404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03634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1075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5657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13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568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581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17064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24490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46714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Reports and Certification v1.0 May 8, 2023</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15038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E7A3-7931-437A-A79C-1BA2E9322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753F8-339C-4C87-8BF5-BE1FC3614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5B4EEE-644E-4D3C-9691-DF6E2EDFD7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7D8271-6034-4689-8612-FBC5A1211DC5}"/>
              </a:ext>
            </a:extLst>
          </p:cNvPr>
          <p:cNvSpPr>
            <a:spLocks noGrp="1"/>
          </p:cNvSpPr>
          <p:nvPr>
            <p:ph type="ftr" sz="quarter" idx="11"/>
          </p:nvPr>
        </p:nvSpPr>
        <p:spPr/>
        <p:txBody>
          <a:bodyPr/>
          <a:lstStyle/>
          <a:p>
            <a:r>
              <a:rPr lang="en-US"/>
              <a:t>EOY 1- Reports and Certification v1.0 May 8, 2023</a:t>
            </a:r>
          </a:p>
        </p:txBody>
      </p:sp>
      <p:sp>
        <p:nvSpPr>
          <p:cNvPr id="6" name="Slide Number Placeholder 5">
            <a:extLst>
              <a:ext uri="{FF2B5EF4-FFF2-40B4-BE49-F238E27FC236}">
                <a16:creationId xmlns:a16="http://schemas.microsoft.com/office/drawing/2014/main" id="{EF24BB30-D2A0-4E00-AE28-D33B97A8B30B}"/>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34493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6817-007A-4339-872B-8269FFA5C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C68B9-BF75-41E5-81BF-46C60B3D4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4E607-C1E7-4AFA-A1F9-8192D4F2C9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BF464A-FA4F-4A83-9377-5CC35695A09B}"/>
              </a:ext>
            </a:extLst>
          </p:cNvPr>
          <p:cNvSpPr>
            <a:spLocks noGrp="1"/>
          </p:cNvSpPr>
          <p:nvPr>
            <p:ph type="ftr" sz="quarter" idx="11"/>
          </p:nvPr>
        </p:nvSpPr>
        <p:spPr/>
        <p:txBody>
          <a:bodyPr/>
          <a:lstStyle/>
          <a:p>
            <a:r>
              <a:rPr lang="en-US"/>
              <a:t>EOY 1- Reports and Certification v1.0 May 8, 2023</a:t>
            </a:r>
          </a:p>
        </p:txBody>
      </p:sp>
      <p:sp>
        <p:nvSpPr>
          <p:cNvPr id="6" name="Slide Number Placeholder 5">
            <a:extLst>
              <a:ext uri="{FF2B5EF4-FFF2-40B4-BE49-F238E27FC236}">
                <a16:creationId xmlns:a16="http://schemas.microsoft.com/office/drawing/2014/main" id="{D6C947EC-B7E6-4391-85C8-23EE41560C5A}"/>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603633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439-93D7-4D94-A786-95A05DD9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E104B-DA1A-4ACD-9D9A-F6DC48175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D4534-CBDD-44BF-BF1A-EE3E5B5E94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C3A777-C886-4F54-8DD8-3FECA6FBB0F4}"/>
              </a:ext>
            </a:extLst>
          </p:cNvPr>
          <p:cNvSpPr>
            <a:spLocks noGrp="1"/>
          </p:cNvSpPr>
          <p:nvPr>
            <p:ph type="ftr" sz="quarter" idx="11"/>
          </p:nvPr>
        </p:nvSpPr>
        <p:spPr/>
        <p:txBody>
          <a:bodyPr/>
          <a:lstStyle/>
          <a:p>
            <a:r>
              <a:rPr lang="en-US"/>
              <a:t>EOY 1- Reports and Certification v1.0 May 8, 2023</a:t>
            </a:r>
          </a:p>
        </p:txBody>
      </p:sp>
      <p:sp>
        <p:nvSpPr>
          <p:cNvPr id="6" name="Slide Number Placeholder 5">
            <a:extLst>
              <a:ext uri="{FF2B5EF4-FFF2-40B4-BE49-F238E27FC236}">
                <a16:creationId xmlns:a16="http://schemas.microsoft.com/office/drawing/2014/main" id="{F1856694-7B42-4D0C-BBB1-B8B95BBD9E25}"/>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13604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A7E2-87E4-45BD-A463-C4352D835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4B401-541D-4EE8-A685-F3622F7B9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15BE17-8476-44D9-84CD-9EE5CA203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4A0B6-3439-4025-90E9-2396ACF256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2EE20B-723A-418B-9A00-76FDFEBCFC0C}"/>
              </a:ext>
            </a:extLst>
          </p:cNvPr>
          <p:cNvSpPr>
            <a:spLocks noGrp="1"/>
          </p:cNvSpPr>
          <p:nvPr>
            <p:ph type="ftr" sz="quarter" idx="11"/>
          </p:nvPr>
        </p:nvSpPr>
        <p:spPr/>
        <p:txBody>
          <a:bodyPr/>
          <a:lstStyle/>
          <a:p>
            <a:r>
              <a:rPr lang="en-US"/>
              <a:t>EOY 1- Reports and Certification v1.0 May 8, 2023</a:t>
            </a:r>
          </a:p>
        </p:txBody>
      </p:sp>
      <p:sp>
        <p:nvSpPr>
          <p:cNvPr id="7" name="Slide Number Placeholder 6">
            <a:extLst>
              <a:ext uri="{FF2B5EF4-FFF2-40B4-BE49-F238E27FC236}">
                <a16:creationId xmlns:a16="http://schemas.microsoft.com/office/drawing/2014/main" id="{CB02F8C6-D4A2-4490-BB3C-FADB521F18C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61316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2125-FA94-4D5F-9626-1F5FE2383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D9C155-81E4-49D8-A780-293AE435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2702A-C39F-4043-AFD0-78A61B169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7C39-51E2-410C-AA8A-3DA4A919B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74A57-EEFD-468E-82C3-D1312F651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9CAAA-8F21-4493-986E-5099C180E74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7BBDE0-D66E-4FCF-9EFF-127A8CD14D1B}"/>
              </a:ext>
            </a:extLst>
          </p:cNvPr>
          <p:cNvSpPr>
            <a:spLocks noGrp="1"/>
          </p:cNvSpPr>
          <p:nvPr>
            <p:ph type="ftr" sz="quarter" idx="11"/>
          </p:nvPr>
        </p:nvSpPr>
        <p:spPr/>
        <p:txBody>
          <a:bodyPr/>
          <a:lstStyle/>
          <a:p>
            <a:r>
              <a:rPr lang="en-US"/>
              <a:t>EOY 1- Reports and Certification v1.0 May 8, 2023</a:t>
            </a:r>
          </a:p>
        </p:txBody>
      </p:sp>
      <p:sp>
        <p:nvSpPr>
          <p:cNvPr id="9" name="Slide Number Placeholder 8">
            <a:extLst>
              <a:ext uri="{FF2B5EF4-FFF2-40B4-BE49-F238E27FC236}">
                <a16:creationId xmlns:a16="http://schemas.microsoft.com/office/drawing/2014/main" id="{61088A52-D5DA-410B-BCBA-A23FB5B54F6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613637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EF81-E3AF-4DA9-8FC5-460C76D61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CB4BE-A06A-4C06-875B-DDFA2F73E7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CE4B2A4-1058-481E-B949-5B981D10E32D}"/>
              </a:ext>
            </a:extLst>
          </p:cNvPr>
          <p:cNvSpPr>
            <a:spLocks noGrp="1"/>
          </p:cNvSpPr>
          <p:nvPr>
            <p:ph type="ftr" sz="quarter" idx="11"/>
          </p:nvPr>
        </p:nvSpPr>
        <p:spPr/>
        <p:txBody>
          <a:bodyPr/>
          <a:lstStyle/>
          <a:p>
            <a:r>
              <a:rPr lang="en-US"/>
              <a:t>EOY 1- Reports and Certification v1.0 May 8, 2023</a:t>
            </a:r>
          </a:p>
        </p:txBody>
      </p:sp>
      <p:sp>
        <p:nvSpPr>
          <p:cNvPr id="5" name="Slide Number Placeholder 4">
            <a:extLst>
              <a:ext uri="{FF2B5EF4-FFF2-40B4-BE49-F238E27FC236}">
                <a16:creationId xmlns:a16="http://schemas.microsoft.com/office/drawing/2014/main" id="{476CF9F1-FD6F-4E9C-90BE-E0E34A38FC4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39416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69DC8-F2FA-42D5-A7BE-25D6D356C8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D71CF4-8E29-446F-8CF9-70EE40EB236D}"/>
              </a:ext>
            </a:extLst>
          </p:cNvPr>
          <p:cNvSpPr>
            <a:spLocks noGrp="1"/>
          </p:cNvSpPr>
          <p:nvPr>
            <p:ph type="ftr" sz="quarter" idx="11"/>
          </p:nvPr>
        </p:nvSpPr>
        <p:spPr/>
        <p:txBody>
          <a:bodyPr/>
          <a:lstStyle/>
          <a:p>
            <a:r>
              <a:rPr lang="en-US"/>
              <a:t>EOY 1- Reports and Certification v1.0 May 8, 2023</a:t>
            </a:r>
          </a:p>
        </p:txBody>
      </p:sp>
      <p:sp>
        <p:nvSpPr>
          <p:cNvPr id="4" name="Slide Number Placeholder 3">
            <a:extLst>
              <a:ext uri="{FF2B5EF4-FFF2-40B4-BE49-F238E27FC236}">
                <a16:creationId xmlns:a16="http://schemas.microsoft.com/office/drawing/2014/main" id="{70DBC91E-E057-4975-B32A-DB7B21A4BCB8}"/>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35150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43AC-54FA-4095-AC3C-B6C56108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7E510-4E17-426E-BF08-E16CE3137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0EB8B-0E64-498F-9903-A7AFAD544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0469E-6625-422A-B27C-3B2F46DDCBC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F459F79-2392-42D4-993C-9D1995E70E1E}"/>
              </a:ext>
            </a:extLst>
          </p:cNvPr>
          <p:cNvSpPr>
            <a:spLocks noGrp="1"/>
          </p:cNvSpPr>
          <p:nvPr>
            <p:ph type="ftr" sz="quarter" idx="11"/>
          </p:nvPr>
        </p:nvSpPr>
        <p:spPr/>
        <p:txBody>
          <a:bodyPr/>
          <a:lstStyle/>
          <a:p>
            <a:r>
              <a:rPr lang="en-US"/>
              <a:t>EOY 1- Reports and Certification v1.0 May 8, 2023</a:t>
            </a:r>
          </a:p>
        </p:txBody>
      </p:sp>
      <p:sp>
        <p:nvSpPr>
          <p:cNvPr id="7" name="Slide Number Placeholder 6">
            <a:extLst>
              <a:ext uri="{FF2B5EF4-FFF2-40B4-BE49-F238E27FC236}">
                <a16:creationId xmlns:a16="http://schemas.microsoft.com/office/drawing/2014/main" id="{CAE50278-7BBD-40B6-8A44-EAB24A7394A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084075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147-679B-4093-B0C6-CA2008BBD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1B9C2-316D-4EBD-B3C8-277A444D5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4FF27-6737-4765-A092-855836D6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00CE7-EDD3-4C10-8121-E4639D2D9F2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4B254F-DED4-4928-AAFF-C042E9C08132}"/>
              </a:ext>
            </a:extLst>
          </p:cNvPr>
          <p:cNvSpPr>
            <a:spLocks noGrp="1"/>
          </p:cNvSpPr>
          <p:nvPr>
            <p:ph type="ftr" sz="quarter" idx="11"/>
          </p:nvPr>
        </p:nvSpPr>
        <p:spPr/>
        <p:txBody>
          <a:bodyPr/>
          <a:lstStyle/>
          <a:p>
            <a:r>
              <a:rPr lang="en-US"/>
              <a:t>EOY 1- Reports and Certification v1.0 May 8, 2023</a:t>
            </a:r>
          </a:p>
        </p:txBody>
      </p:sp>
      <p:sp>
        <p:nvSpPr>
          <p:cNvPr id="7" name="Slide Number Placeholder 6">
            <a:extLst>
              <a:ext uri="{FF2B5EF4-FFF2-40B4-BE49-F238E27FC236}">
                <a16:creationId xmlns:a16="http://schemas.microsoft.com/office/drawing/2014/main" id="{3976289D-CCCA-483A-80D1-9AB1CEF7BF2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235337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47F4-17D1-45F0-A3A4-E1001A25C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0B9658-D534-4301-AEFF-89165280B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8C813-A46E-4B17-920C-68E41160499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C2BB05-B89E-4BF4-A09F-013EC057ED0B}"/>
              </a:ext>
            </a:extLst>
          </p:cNvPr>
          <p:cNvSpPr>
            <a:spLocks noGrp="1"/>
          </p:cNvSpPr>
          <p:nvPr>
            <p:ph type="ftr" sz="quarter" idx="11"/>
          </p:nvPr>
        </p:nvSpPr>
        <p:spPr/>
        <p:txBody>
          <a:bodyPr/>
          <a:lstStyle/>
          <a:p>
            <a:r>
              <a:rPr lang="en-US"/>
              <a:t>EOY 1- Reports and Certification v1.0 May 8, 2023</a:t>
            </a:r>
          </a:p>
        </p:txBody>
      </p:sp>
      <p:sp>
        <p:nvSpPr>
          <p:cNvPr id="6" name="Slide Number Placeholder 5">
            <a:extLst>
              <a:ext uri="{FF2B5EF4-FFF2-40B4-BE49-F238E27FC236}">
                <a16:creationId xmlns:a16="http://schemas.microsoft.com/office/drawing/2014/main" id="{9DFADC46-6FEC-4DC0-B6C6-F274559411FF}"/>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235903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9E0DB-9C39-43AF-9F68-4E4177A87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54F80-9CA3-47CF-B7D5-BD9DF8586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AE20D-DCA5-458F-80FD-3C6D58E756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17DCB8-723A-4A02-906D-0CFA77D2E092}"/>
              </a:ext>
            </a:extLst>
          </p:cNvPr>
          <p:cNvSpPr>
            <a:spLocks noGrp="1"/>
          </p:cNvSpPr>
          <p:nvPr>
            <p:ph type="ftr" sz="quarter" idx="11"/>
          </p:nvPr>
        </p:nvSpPr>
        <p:spPr/>
        <p:txBody>
          <a:bodyPr/>
          <a:lstStyle/>
          <a:p>
            <a:r>
              <a:rPr lang="en-US"/>
              <a:t>EOY 1- Reports and Certification v1.0 May 8, 2023</a:t>
            </a:r>
          </a:p>
        </p:txBody>
      </p:sp>
      <p:sp>
        <p:nvSpPr>
          <p:cNvPr id="6" name="Slide Number Placeholder 5">
            <a:extLst>
              <a:ext uri="{FF2B5EF4-FFF2-40B4-BE49-F238E27FC236}">
                <a16:creationId xmlns:a16="http://schemas.microsoft.com/office/drawing/2014/main" id="{662440C8-988E-42CD-9A18-56ADCA71B62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56092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545423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7251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May 8, 2023</a:t>
            </a:r>
          </a:p>
        </p:txBody>
      </p:sp>
    </p:spTree>
    <p:extLst>
      <p:ext uri="{BB962C8B-B14F-4D97-AF65-F5344CB8AC3E}">
        <p14:creationId xmlns:p14="http://schemas.microsoft.com/office/powerpoint/2010/main" val="458693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May 8,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28942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17053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11164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59279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13013748"/>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May 8,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63183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130848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May 8,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00478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May 8,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780644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 Type="http://schemas.openxmlformats.org/officeDocument/2006/relationships/slideLayout" Target="../slideLayouts/slideLayout289.xml"/><Relationship Id="rId21" Type="http://schemas.openxmlformats.org/officeDocument/2006/relationships/slideLayout" Target="../slideLayouts/slideLayout307.xml"/><Relationship Id="rId34" Type="http://schemas.openxmlformats.org/officeDocument/2006/relationships/image" Target="../media/image2.png"/><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image" Target="../media/image1.png"/><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29" Type="http://schemas.openxmlformats.org/officeDocument/2006/relationships/slideLayout" Target="../slideLayouts/slideLayout315.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theme" Target="../theme/theme10.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image" Target="../media/image3.svg"/><Relationship Id="rId8" Type="http://schemas.openxmlformats.org/officeDocument/2006/relationships/slideLayout" Target="../slideLayouts/slideLayout294.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26" Type="http://schemas.openxmlformats.org/officeDocument/2006/relationships/slideLayout" Target="../slideLayouts/slideLayout343.xml"/><Relationship Id="rId39" Type="http://schemas.openxmlformats.org/officeDocument/2006/relationships/image" Target="../media/image2.png"/><Relationship Id="rId21" Type="http://schemas.openxmlformats.org/officeDocument/2006/relationships/slideLayout" Target="../slideLayouts/slideLayout338.xml"/><Relationship Id="rId34" Type="http://schemas.openxmlformats.org/officeDocument/2006/relationships/slideLayout" Target="../slideLayouts/slideLayout351.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slideLayout" Target="../slideLayouts/slideLayout342.xml"/><Relationship Id="rId33" Type="http://schemas.openxmlformats.org/officeDocument/2006/relationships/slideLayout" Target="../slideLayouts/slideLayout350.xml"/><Relationship Id="rId38" Type="http://schemas.openxmlformats.org/officeDocument/2006/relationships/image" Target="../media/image1.png"/><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29" Type="http://schemas.openxmlformats.org/officeDocument/2006/relationships/slideLayout" Target="../slideLayouts/slideLayout346.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32" Type="http://schemas.openxmlformats.org/officeDocument/2006/relationships/slideLayout" Target="../slideLayouts/slideLayout349.xml"/><Relationship Id="rId37" Type="http://schemas.openxmlformats.org/officeDocument/2006/relationships/theme" Target="../theme/theme11.xml"/><Relationship Id="rId40" Type="http://schemas.openxmlformats.org/officeDocument/2006/relationships/image" Target="../media/image3.svg"/><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28" Type="http://schemas.openxmlformats.org/officeDocument/2006/relationships/slideLayout" Target="../slideLayouts/slideLayout345.xml"/><Relationship Id="rId36" Type="http://schemas.openxmlformats.org/officeDocument/2006/relationships/slideLayout" Target="../slideLayouts/slideLayout353.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31" Type="http://schemas.openxmlformats.org/officeDocument/2006/relationships/slideLayout" Target="../slideLayouts/slideLayout348.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 Id="rId27" Type="http://schemas.openxmlformats.org/officeDocument/2006/relationships/slideLayout" Target="../slideLayouts/slideLayout344.xml"/><Relationship Id="rId30" Type="http://schemas.openxmlformats.org/officeDocument/2006/relationships/slideLayout" Target="../slideLayouts/slideLayout347.xml"/><Relationship Id="rId35" Type="http://schemas.openxmlformats.org/officeDocument/2006/relationships/slideLayout" Target="../slideLayouts/slideLayout352.xml"/><Relationship Id="rId8" Type="http://schemas.openxmlformats.org/officeDocument/2006/relationships/slideLayout" Target="../slideLayouts/slideLayout325.xml"/><Relationship Id="rId3" Type="http://schemas.openxmlformats.org/officeDocument/2006/relationships/slideLayout" Target="../slideLayouts/slideLayout32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26" Type="http://schemas.openxmlformats.org/officeDocument/2006/relationships/slideLayout" Target="../slideLayouts/slideLayout379.xml"/><Relationship Id="rId39" Type="http://schemas.openxmlformats.org/officeDocument/2006/relationships/image" Target="../media/image2.png"/><Relationship Id="rId21" Type="http://schemas.openxmlformats.org/officeDocument/2006/relationships/slideLayout" Target="../slideLayouts/slideLayout374.xml"/><Relationship Id="rId34" Type="http://schemas.openxmlformats.org/officeDocument/2006/relationships/slideLayout" Target="../slideLayouts/slideLayout387.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5" Type="http://schemas.openxmlformats.org/officeDocument/2006/relationships/slideLayout" Target="../slideLayouts/slideLayout378.xml"/><Relationship Id="rId33" Type="http://schemas.openxmlformats.org/officeDocument/2006/relationships/slideLayout" Target="../slideLayouts/slideLayout386.xml"/><Relationship Id="rId38" Type="http://schemas.openxmlformats.org/officeDocument/2006/relationships/image" Target="../media/image1.png"/><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slideLayout" Target="../slideLayouts/slideLayout373.xml"/><Relationship Id="rId29" Type="http://schemas.openxmlformats.org/officeDocument/2006/relationships/slideLayout" Target="../slideLayouts/slideLayout382.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24" Type="http://schemas.openxmlformats.org/officeDocument/2006/relationships/slideLayout" Target="../slideLayouts/slideLayout377.xml"/><Relationship Id="rId32" Type="http://schemas.openxmlformats.org/officeDocument/2006/relationships/slideLayout" Target="../slideLayouts/slideLayout385.xml"/><Relationship Id="rId37" Type="http://schemas.openxmlformats.org/officeDocument/2006/relationships/theme" Target="../theme/theme12.xml"/><Relationship Id="rId40" Type="http://schemas.openxmlformats.org/officeDocument/2006/relationships/image" Target="../media/image3.svg"/><Relationship Id="rId5" Type="http://schemas.openxmlformats.org/officeDocument/2006/relationships/slideLayout" Target="../slideLayouts/slideLayout358.xml"/><Relationship Id="rId15" Type="http://schemas.openxmlformats.org/officeDocument/2006/relationships/slideLayout" Target="../slideLayouts/slideLayout368.xml"/><Relationship Id="rId23" Type="http://schemas.openxmlformats.org/officeDocument/2006/relationships/slideLayout" Target="../slideLayouts/slideLayout376.xml"/><Relationship Id="rId28" Type="http://schemas.openxmlformats.org/officeDocument/2006/relationships/slideLayout" Target="../slideLayouts/slideLayout381.xml"/><Relationship Id="rId36" Type="http://schemas.openxmlformats.org/officeDocument/2006/relationships/slideLayout" Target="../slideLayouts/slideLayout389.xml"/><Relationship Id="rId10" Type="http://schemas.openxmlformats.org/officeDocument/2006/relationships/slideLayout" Target="../slideLayouts/slideLayout363.xml"/><Relationship Id="rId19" Type="http://schemas.openxmlformats.org/officeDocument/2006/relationships/slideLayout" Target="../slideLayouts/slideLayout372.xml"/><Relationship Id="rId31" Type="http://schemas.openxmlformats.org/officeDocument/2006/relationships/slideLayout" Target="../slideLayouts/slideLayout384.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 Id="rId22" Type="http://schemas.openxmlformats.org/officeDocument/2006/relationships/slideLayout" Target="../slideLayouts/slideLayout375.xml"/><Relationship Id="rId27" Type="http://schemas.openxmlformats.org/officeDocument/2006/relationships/slideLayout" Target="../slideLayouts/slideLayout380.xml"/><Relationship Id="rId30" Type="http://schemas.openxmlformats.org/officeDocument/2006/relationships/slideLayout" Target="../slideLayouts/slideLayout383.xml"/><Relationship Id="rId35" Type="http://schemas.openxmlformats.org/officeDocument/2006/relationships/slideLayout" Target="../slideLayouts/slideLayout388.xml"/><Relationship Id="rId8" Type="http://schemas.openxmlformats.org/officeDocument/2006/relationships/slideLayout" Target="../slideLayouts/slideLayout361.xml"/><Relationship Id="rId3" Type="http://schemas.openxmlformats.org/officeDocument/2006/relationships/slideLayout" Target="../slideLayouts/slideLayout35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image" Target="../media/image2.png"/><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theme" Target="../theme/theme2.xml"/><Relationship Id="rId8" Type="http://schemas.openxmlformats.org/officeDocument/2006/relationships/slideLayout" Target="../slideLayouts/slideLayout37.xml"/><Relationship Id="rId51" Type="http://schemas.openxmlformats.org/officeDocument/2006/relationships/image" Target="../media/image3.svg"/><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image" Target="../media/image2.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1.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4.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image" Target="../media/image3.svg"/><Relationship Id="rId8"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34" Type="http://schemas.openxmlformats.org/officeDocument/2006/relationships/image" Target="../media/image2.png"/><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1.pn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image" Target="../media/image3.svg"/><Relationship Id="rId8"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sv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1.pn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theme" Target="../theme/theme6.xml"/><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image" Target="../media/image3.svg"/><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image" Target="../media/image2.png"/><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image" Target="../media/image1.png"/><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theme" Target="../theme/theme7.xml"/><Relationship Id="rId8" Type="http://schemas.openxmlformats.org/officeDocument/2006/relationships/slideLayout" Target="../slideLayouts/slideLayout18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9" Type="http://schemas.openxmlformats.org/officeDocument/2006/relationships/slideLayout" Target="../slideLayouts/slideLayout246.xml"/><Relationship Id="rId21" Type="http://schemas.openxmlformats.org/officeDocument/2006/relationships/slideLayout" Target="../slideLayouts/slideLayout228.xml"/><Relationship Id="rId34" Type="http://schemas.openxmlformats.org/officeDocument/2006/relationships/slideLayout" Target="../slideLayouts/slideLayout241.xml"/><Relationship Id="rId42" Type="http://schemas.openxmlformats.org/officeDocument/2006/relationships/slideLayout" Target="../slideLayouts/slideLayout249.xml"/><Relationship Id="rId47" Type="http://schemas.openxmlformats.org/officeDocument/2006/relationships/slideLayout" Target="../slideLayouts/slideLayout254.xml"/><Relationship Id="rId50" Type="http://schemas.openxmlformats.org/officeDocument/2006/relationships/image" Target="../media/image2.png"/><Relationship Id="rId7" Type="http://schemas.openxmlformats.org/officeDocument/2006/relationships/slideLayout" Target="../slideLayouts/slideLayout21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9" Type="http://schemas.openxmlformats.org/officeDocument/2006/relationships/slideLayout" Target="../slideLayouts/slideLayout236.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49" Type="http://schemas.openxmlformats.org/officeDocument/2006/relationships/image" Target="../media/image1.png"/><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4" Type="http://schemas.openxmlformats.org/officeDocument/2006/relationships/slideLayout" Target="../slideLayouts/slideLayout251.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43" Type="http://schemas.openxmlformats.org/officeDocument/2006/relationships/slideLayout" Target="../slideLayouts/slideLayout250.xml"/><Relationship Id="rId48" Type="http://schemas.openxmlformats.org/officeDocument/2006/relationships/theme" Target="../theme/theme8.xml"/><Relationship Id="rId8" Type="http://schemas.openxmlformats.org/officeDocument/2006/relationships/slideLayout" Target="../slideLayouts/slideLayout215.xml"/><Relationship Id="rId51" Type="http://schemas.openxmlformats.org/officeDocument/2006/relationships/image" Target="../media/image3.svg"/><Relationship Id="rId3" Type="http://schemas.openxmlformats.org/officeDocument/2006/relationships/slideLayout" Target="../slideLayouts/slideLayout210.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46" Type="http://schemas.openxmlformats.org/officeDocument/2006/relationships/slideLayout" Target="../slideLayouts/slideLayout253.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1" Type="http://schemas.openxmlformats.org/officeDocument/2006/relationships/slideLayout" Target="../slideLayouts/slideLayout208.xml"/><Relationship Id="rId6" Type="http://schemas.openxmlformats.org/officeDocument/2006/relationships/slideLayout" Target="../slideLayouts/slideLayout21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34" Type="http://schemas.openxmlformats.org/officeDocument/2006/relationships/image" Target="../media/image1.png"/><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theme" Target="../theme/theme9.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image" Target="../media/image3.svg"/><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image" Target="../media/image2.png"/><Relationship Id="rId8" Type="http://schemas.openxmlformats.org/officeDocument/2006/relationships/slideLayout" Target="../slideLayouts/slideLayout2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00825574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7538012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 id="2147484147" r:id="rId31"/>
    <p:sldLayoutId id="2147484148" r:id="rId32"/>
    <p:sldLayoutId id="2147484149" r:id="rId33"/>
    <p:sldLayoutId id="2147484150" r:id="rId34"/>
    <p:sldLayoutId id="2147484151" r:id="rId35"/>
    <p:sldLayoutId id="2147484152"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83945370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 id="2147484174" r:id="rId21"/>
    <p:sldLayoutId id="2147484175" r:id="rId22"/>
    <p:sldLayoutId id="2147484176" r:id="rId23"/>
    <p:sldLayoutId id="2147484177" r:id="rId24"/>
    <p:sldLayoutId id="2147484178" r:id="rId25"/>
    <p:sldLayoutId id="2147484179" r:id="rId26"/>
    <p:sldLayoutId id="2147484180" r:id="rId27"/>
    <p:sldLayoutId id="2147484181" r:id="rId28"/>
    <p:sldLayoutId id="2147484182" r:id="rId29"/>
    <p:sldLayoutId id="2147484183" r:id="rId30"/>
    <p:sldLayoutId id="2147484184" r:id="rId31"/>
    <p:sldLayoutId id="2147484185" r:id="rId32"/>
    <p:sldLayoutId id="2147484186" r:id="rId33"/>
    <p:sldLayoutId id="2147484187" r:id="rId34"/>
    <p:sldLayoutId id="2147484188" r:id="rId35"/>
    <p:sldLayoutId id="2147484189"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511144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8" r:id="rId34"/>
    <p:sldLayoutId id="2147483729" r:id="rId35"/>
    <p:sldLayoutId id="2147483730" r:id="rId36"/>
    <p:sldLayoutId id="2147483734" r:id="rId37"/>
    <p:sldLayoutId id="2147483737" r:id="rId38"/>
    <p:sldLayoutId id="2147483738" r:id="rId39"/>
    <p:sldLayoutId id="2147483739" r:id="rId40"/>
    <p:sldLayoutId id="2147483744" r:id="rId41"/>
    <p:sldLayoutId id="2147483745" r:id="rId42"/>
    <p:sldLayoutId id="2147483747" r:id="rId43"/>
    <p:sldLayoutId id="2147483748" r:id="rId44"/>
    <p:sldLayoutId id="2147483749" r:id="rId45"/>
    <p:sldLayoutId id="2147483750" r:id="rId46"/>
    <p:sldLayoutId id="2147483751"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8E0B7-6082-4E42-927D-00DD9B706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60FE3-C499-4740-ADC7-59A7C276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B1059-E043-45DE-A2E5-903903D7F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193D69-5FC4-421E-A58B-6D56231B9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EOY 1- Reports and Certification v1.0 May 8, 2023</a:t>
            </a:r>
          </a:p>
        </p:txBody>
      </p:sp>
      <p:sp>
        <p:nvSpPr>
          <p:cNvPr id="6" name="Slide Number Placeholder 5">
            <a:extLst>
              <a:ext uri="{FF2B5EF4-FFF2-40B4-BE49-F238E27FC236}">
                <a16:creationId xmlns:a16="http://schemas.microsoft.com/office/drawing/2014/main" id="{46E26883-CEBF-43BF-9184-A08BB2C1A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764A6-E8E7-428F-A188-FEEA54BB5278}" type="slidenum">
              <a:rPr lang="en-US" smtClean="0"/>
              <a:t>‹#›</a:t>
            </a:fld>
            <a:endParaRPr lang="en-US"/>
          </a:p>
        </p:txBody>
      </p:sp>
    </p:spTree>
    <p:extLst>
      <p:ext uri="{BB962C8B-B14F-4D97-AF65-F5344CB8AC3E}">
        <p14:creationId xmlns:p14="http://schemas.microsoft.com/office/powerpoint/2010/main" val="301974473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5096379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7250586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8465973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23303777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0830249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 id="2147483992" r:id="rId26"/>
    <p:sldLayoutId id="2147483993" r:id="rId27"/>
    <p:sldLayoutId id="2147483994" r:id="rId28"/>
    <p:sldLayoutId id="2147483995" r:id="rId29"/>
    <p:sldLayoutId id="2147483996" r:id="rId30"/>
    <p:sldLayoutId id="2147483997" r:id="rId31"/>
    <p:sldLayoutId id="2147483998" r:id="rId32"/>
    <p:sldLayoutId id="2147483999" r:id="rId33"/>
    <p:sldLayoutId id="2147484000" r:id="rId34"/>
    <p:sldLayoutId id="2147484001" r:id="rId35"/>
    <p:sldLayoutId id="2147484002" r:id="rId36"/>
    <p:sldLayoutId id="2147484003" r:id="rId37"/>
    <p:sldLayoutId id="2147484004" r:id="rId38"/>
    <p:sldLayoutId id="2147484005" r:id="rId39"/>
    <p:sldLayoutId id="2147484006" r:id="rId40"/>
    <p:sldLayoutId id="2147484007" r:id="rId41"/>
    <p:sldLayoutId id="2147484008" r:id="rId42"/>
    <p:sldLayoutId id="2147484009" r:id="rId43"/>
    <p:sldLayoutId id="2147484010" r:id="rId44"/>
    <p:sldLayoutId id="2147484011" r:id="rId45"/>
    <p:sldLayoutId id="2147484012" r:id="rId46"/>
    <p:sldLayoutId id="2147484013"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May 8,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38506144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 id="2147484046"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59.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7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notesSlide" Target="../notesSlides/notesSlide15.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slideLayout" Target="../slideLayouts/slideLayout42.xml"/><Relationship Id="rId16" Type="http://schemas.openxmlformats.org/officeDocument/2006/relationships/diagramQuickStyle" Target="../diagrams/quickStyle4.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0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40.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58.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6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16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69.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69.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5.xml"/><Relationship Id="rId1" Type="http://schemas.openxmlformats.org/officeDocument/2006/relationships/slideLayout" Target="../slideLayouts/slideLayout200.xml"/><Relationship Id="rId6" Type="http://schemas.openxmlformats.org/officeDocument/2006/relationships/image" Target="../media/image80.png"/><Relationship Id="rId5" Type="http://schemas.openxmlformats.org/officeDocument/2006/relationships/image" Target="../media/image1.png"/><Relationship Id="rId4" Type="http://schemas.openxmlformats.org/officeDocument/2006/relationships/hyperlink" Target="https://cassandrajohn.com/2016/07/26/first-rules-of-data-analysi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91.xml"/><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9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76.xml"/><Relationship Id="rId4" Type="http://schemas.openxmlformats.org/officeDocument/2006/relationships/image" Target="../media/image83.svg"/></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121.xml"/><Relationship Id="rId5" Type="http://schemas.openxmlformats.org/officeDocument/2006/relationships/image" Target="../media/image86.sv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5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99.xml"/><Relationship Id="rId6" Type="http://schemas.openxmlformats.org/officeDocument/2006/relationships/diagramColors" Target="../diagrams/colors8.xml"/><Relationship Id="rId11" Type="http://schemas.openxmlformats.org/officeDocument/2006/relationships/image" Target="../media/image90.svg"/><Relationship Id="rId5" Type="http://schemas.openxmlformats.org/officeDocument/2006/relationships/diagramQuickStyle" Target="../diagrams/quickStyle8.xml"/><Relationship Id="rId1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diagramLayout" Target="../diagrams/layout8.xml"/><Relationship Id="rId9" Type="http://schemas.openxmlformats.org/officeDocument/2006/relationships/image" Target="../media/image88.svg"/><Relationship Id="rId1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121.xml"/><Relationship Id="rId5" Type="http://schemas.openxmlformats.org/officeDocument/2006/relationships/image" Target="../media/image86.sv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18" Type="http://schemas.openxmlformats.org/officeDocument/2006/relationships/diagramData" Target="../diagrams/data12.xml"/><Relationship Id="rId26" Type="http://schemas.openxmlformats.org/officeDocument/2006/relationships/diagramColors" Target="../diagrams/colors13.xml"/><Relationship Id="rId3" Type="http://schemas.openxmlformats.org/officeDocument/2006/relationships/diagramData" Target="../diagrams/data9.xml"/><Relationship Id="rId21" Type="http://schemas.openxmlformats.org/officeDocument/2006/relationships/diagramColors" Target="../diagrams/colors12.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5" Type="http://schemas.openxmlformats.org/officeDocument/2006/relationships/diagramQuickStyle" Target="../diagrams/quickStyle13.xml"/><Relationship Id="rId2" Type="http://schemas.openxmlformats.org/officeDocument/2006/relationships/notesSlide" Target="../notesSlides/notesSlide45.xml"/><Relationship Id="rId16" Type="http://schemas.openxmlformats.org/officeDocument/2006/relationships/diagramColors" Target="../diagrams/colors11.xml"/><Relationship Id="rId20" Type="http://schemas.openxmlformats.org/officeDocument/2006/relationships/diagramQuickStyle" Target="../diagrams/quickStyle12.xml"/><Relationship Id="rId1" Type="http://schemas.openxmlformats.org/officeDocument/2006/relationships/slideLayout" Target="../slideLayouts/slideLayout200.xml"/><Relationship Id="rId6" Type="http://schemas.openxmlformats.org/officeDocument/2006/relationships/diagramColors" Target="../diagrams/colors9.xml"/><Relationship Id="rId11" Type="http://schemas.openxmlformats.org/officeDocument/2006/relationships/diagramColors" Target="../diagrams/colors10.xml"/><Relationship Id="rId24" Type="http://schemas.openxmlformats.org/officeDocument/2006/relationships/diagramLayout" Target="../diagrams/layout13.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23" Type="http://schemas.openxmlformats.org/officeDocument/2006/relationships/diagramData" Target="../diagrams/data13.xml"/><Relationship Id="rId10" Type="http://schemas.openxmlformats.org/officeDocument/2006/relationships/diagramQuickStyle" Target="../diagrams/quickStyle10.xml"/><Relationship Id="rId19" Type="http://schemas.openxmlformats.org/officeDocument/2006/relationships/diagramLayout" Target="../diagrams/layout12.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microsoft.com/office/2007/relationships/diagramDrawing" Target="../diagrams/drawing12.xml"/><Relationship Id="rId27" Type="http://schemas.microsoft.com/office/2007/relationships/diagramDrawing" Target="../diagrams/drawing1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20.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jp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220.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52.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59.xml"/><Relationship Id="rId1" Type="http://schemas.openxmlformats.org/officeDocument/2006/relationships/slideLayout" Target="../slideLayouts/slideLayout32.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21.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0.xml"/><Relationship Id="rId1" Type="http://schemas.openxmlformats.org/officeDocument/2006/relationships/slideLayout" Target="../slideLayouts/slideLayout25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2.xml"/></Relationships>
</file>

<file path=ppt/slides/_rels/slide62.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276.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5.xml"/></Relationships>
</file>

<file path=ppt/slides/_rels/slide6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28.png"/><Relationship Id="rId3" Type="http://schemas.openxmlformats.org/officeDocument/2006/relationships/image" Target="../media/image125.png"/><Relationship Id="rId7" Type="http://schemas.openxmlformats.org/officeDocument/2006/relationships/image" Target="../media/image2.png"/><Relationship Id="rId12" Type="http://schemas.openxmlformats.org/officeDocument/2006/relationships/image" Target="../media/image127.gif"/><Relationship Id="rId2" Type="http://schemas.openxmlformats.org/officeDocument/2006/relationships/notesSlide" Target="../notesSlides/notesSlide64.xml"/><Relationship Id="rId1" Type="http://schemas.openxmlformats.org/officeDocument/2006/relationships/slideLayout" Target="../slideLayouts/slideLayout37.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26.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image" Target="../media/image129.jpg"/><Relationship Id="rId7" Type="http://schemas.openxmlformats.org/officeDocument/2006/relationships/hyperlink" Target="mailto:calpads-support@cde.ca.gov" TargetMode="External"/><Relationship Id="rId12"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36.xml"/><Relationship Id="rId6" Type="http://schemas.openxmlformats.org/officeDocument/2006/relationships/hyperlink" Target="http://www2.cde.ca.gov/calpadshelp/default.aspx" TargetMode="External"/><Relationship Id="rId11" Type="http://schemas.openxmlformats.org/officeDocument/2006/relationships/image" Target="../media/image133.svg"/><Relationship Id="rId5" Type="http://schemas.openxmlformats.org/officeDocument/2006/relationships/hyperlink" Target="https://www.cde.ca.gov/ds/sp/cl/listservs.asp" TargetMode="External"/><Relationship Id="rId15" Type="http://schemas.openxmlformats.org/officeDocument/2006/relationships/image" Target="../media/image137.svg"/><Relationship Id="rId10" Type="http://schemas.openxmlformats.org/officeDocument/2006/relationships/image" Target="../media/image132.png"/><Relationship Id="rId4" Type="http://schemas.openxmlformats.org/officeDocument/2006/relationships/hyperlink" Target="https://csis.fcmat.org/ListServ" TargetMode="External"/><Relationship Id="rId9" Type="http://schemas.openxmlformats.org/officeDocument/2006/relationships/image" Target="../media/image131.svg"/><Relationship Id="rId1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6.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7.png"/><Relationship Id="rId3" Type="http://schemas.openxmlformats.org/officeDocument/2006/relationships/image" Target="../media/image138.jpg"/><Relationship Id="rId7" Type="http://schemas.openxmlformats.org/officeDocument/2006/relationships/image" Target="../media/image142.svg"/><Relationship Id="rId12" Type="http://schemas.openxmlformats.org/officeDocument/2006/relationships/hyperlink" Target="https://csis.fcmat.org/" TargetMode="External"/><Relationship Id="rId2" Type="http://schemas.openxmlformats.org/officeDocument/2006/relationships/notesSlide" Target="../notesSlides/notesSlide67.xml"/><Relationship Id="rId1" Type="http://schemas.openxmlformats.org/officeDocument/2006/relationships/slideLayout" Target="../slideLayouts/slideLayout52.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8.svg"/></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7.xml"/><Relationship Id="rId1" Type="http://schemas.openxmlformats.org/officeDocument/2006/relationships/slideLayout" Target="../slideLayouts/slideLayout303.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8.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3" y="1"/>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6"/>
            <a:ext cx="3571782" cy="2992099"/>
          </a:xfrm>
          <a:ln>
            <a:noFill/>
          </a:ln>
        </p:spPr>
        <p:txBody>
          <a:bodyPr/>
          <a:lstStyle/>
          <a:p>
            <a:r>
              <a:rPr lang="en-US" dirty="0">
                <a:solidFill>
                  <a:srgbClr val="FF715B"/>
                </a:solidFill>
              </a:rPr>
              <a:t>CALPADS EOY 1</a:t>
            </a:r>
            <a:br>
              <a:rPr lang="en-US" dirty="0"/>
            </a:br>
            <a:r>
              <a:rPr lang="en-US" dirty="0">
                <a:solidFill>
                  <a:srgbClr val="545BA1"/>
                </a:solidFill>
              </a:rPr>
              <a:t>Reporting &amp; Certification</a:t>
            </a:r>
            <a:br>
              <a:rPr lang="en-US" dirty="0">
                <a:solidFill>
                  <a:srgbClr val="545BA1"/>
                </a:solidFill>
              </a:rPr>
            </a:b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419353"/>
          </a:xfrm>
        </p:spPr>
        <p:txBody>
          <a:bodyPr/>
          <a:lstStyle/>
          <a:p>
            <a:pPr marL="0" indent="0">
              <a:spcBef>
                <a:spcPts val="0"/>
              </a:spcBef>
              <a:spcAft>
                <a:spcPts val="0"/>
              </a:spcAft>
              <a:buNone/>
            </a:pPr>
            <a:r>
              <a:rPr lang="en-US" dirty="0">
                <a:solidFill>
                  <a:schemeClr val="tx1">
                    <a:lumMod val="75000"/>
                    <a:lumOff val="25000"/>
                  </a:schemeClr>
                </a:solidFill>
              </a:rPr>
              <a:t>Overview</a:t>
            </a:r>
          </a:p>
          <a:p>
            <a:pPr marL="0" indent="0">
              <a:spcBef>
                <a:spcPts val="0"/>
              </a:spcBef>
              <a:spcAft>
                <a:spcPts val="0"/>
              </a:spcAft>
              <a:buNone/>
            </a:pPr>
            <a:r>
              <a:rPr lang="en-US" dirty="0">
                <a:solidFill>
                  <a:schemeClr val="tx1">
                    <a:lumMod val="75000"/>
                    <a:lumOff val="25000"/>
                  </a:schemeClr>
                </a:solidFill>
              </a:rPr>
              <a:t>Data Requirements</a:t>
            </a:r>
          </a:p>
          <a:p>
            <a:pPr marL="0" indent="0">
              <a:spcBef>
                <a:spcPts val="0"/>
              </a:spcBef>
              <a:spcAft>
                <a:spcPts val="0"/>
              </a:spcAft>
              <a:buNone/>
            </a:pPr>
            <a:r>
              <a:rPr lang="en-US" dirty="0">
                <a:solidFill>
                  <a:schemeClr val="tx1">
                    <a:lumMod val="75000"/>
                    <a:lumOff val="25000"/>
                  </a:schemeClr>
                </a:solidFill>
              </a:rPr>
              <a:t>Certification Errors</a:t>
            </a:r>
          </a:p>
          <a:p>
            <a:pPr marL="0" indent="0">
              <a:spcBef>
                <a:spcPts val="0"/>
              </a:spcBef>
              <a:spcAft>
                <a:spcPts val="0"/>
              </a:spcAft>
              <a:buNone/>
            </a:pPr>
            <a:r>
              <a:rPr lang="en-US" dirty="0">
                <a:solidFill>
                  <a:schemeClr val="tx1">
                    <a:lumMod val="75000"/>
                    <a:lumOff val="25000"/>
                  </a:schemeClr>
                </a:solidFill>
              </a:rPr>
              <a:t>Reports Review</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8"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4" y="653805"/>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2D2048-568C-B4AE-8217-2DD0FC52B3FA}"/>
              </a:ext>
            </a:extLst>
          </p:cNvPr>
          <p:cNvPicPr>
            <a:picLocks noChangeAspect="1"/>
          </p:cNvPicPr>
          <p:nvPr/>
        </p:nvPicPr>
        <p:blipFill>
          <a:blip r:embed="rId4"/>
          <a:stretch>
            <a:fillRect/>
          </a:stretch>
        </p:blipFill>
        <p:spPr>
          <a:xfrm>
            <a:off x="838138" y="1078780"/>
            <a:ext cx="5584719" cy="4961607"/>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398897" y="339419"/>
            <a:ext cx="11340000" cy="432000"/>
          </a:xfrm>
        </p:spPr>
        <p:txBody>
          <a:bodyPr anchor="ctr"/>
          <a:lstStyle/>
          <a:p>
            <a:br>
              <a:rPr lang="en-US" sz="4000" dirty="0"/>
            </a:br>
            <a:r>
              <a:rPr lang="en-US" sz="4000" dirty="0"/>
              <a:t>CCI Measures of College Readiness* </a:t>
            </a:r>
            <a:br>
              <a:rPr lang="en-US" sz="4000" dirty="0"/>
            </a:br>
            <a:endParaRPr lang="en-US" sz="4000" dirty="0"/>
          </a:p>
        </p:txBody>
      </p:sp>
      <p:sp>
        <p:nvSpPr>
          <p:cNvPr id="4" name="Footer Placeholder 3">
            <a:extLst>
              <a:ext uri="{FF2B5EF4-FFF2-40B4-BE49-F238E27FC236}">
                <a16:creationId xmlns:a16="http://schemas.microsoft.com/office/drawing/2014/main" id="{441B7D89-D8B4-480E-AD3D-2EF34F04FAD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4" name="Picture 13">
            <a:extLst>
              <a:ext uri="{FF2B5EF4-FFF2-40B4-BE49-F238E27FC236}">
                <a16:creationId xmlns:a16="http://schemas.microsoft.com/office/drawing/2014/main" id="{A842A8F0-BD72-0863-4F72-80317B9B3CDD}"/>
              </a:ext>
            </a:extLst>
          </p:cNvPr>
          <p:cNvPicPr>
            <a:picLocks noChangeAspect="1"/>
          </p:cNvPicPr>
          <p:nvPr/>
        </p:nvPicPr>
        <p:blipFill>
          <a:blip r:embed="rId5"/>
          <a:stretch>
            <a:fillRect/>
          </a:stretch>
        </p:blipFill>
        <p:spPr>
          <a:xfrm>
            <a:off x="6635625" y="1061165"/>
            <a:ext cx="4630313" cy="1920407"/>
          </a:xfrm>
          <a:prstGeom prst="rect">
            <a:avLst/>
          </a:prstGeom>
          <a:effectLst>
            <a:outerShdw blurRad="63500" algn="ctr" rotWithShape="0">
              <a:prstClr val="black">
                <a:alpha val="40000"/>
              </a:prstClr>
            </a:outerShdw>
          </a:effectLst>
        </p:spPr>
      </p:pic>
      <p:grpSp>
        <p:nvGrpSpPr>
          <p:cNvPr id="6" name="Group 5" descr="Outline markers highlighting indicators derived from CALPADS data">
            <a:extLst>
              <a:ext uri="{FF2B5EF4-FFF2-40B4-BE49-F238E27FC236}">
                <a16:creationId xmlns:a16="http://schemas.microsoft.com/office/drawing/2014/main" id="{A88B8C30-9752-471C-AF3B-DCC0CA7601BC}"/>
              </a:ext>
            </a:extLst>
          </p:cNvPr>
          <p:cNvGrpSpPr/>
          <p:nvPr/>
        </p:nvGrpSpPr>
        <p:grpSpPr>
          <a:xfrm>
            <a:off x="1233335" y="1916684"/>
            <a:ext cx="9852641" cy="1611520"/>
            <a:chOff x="2543937" y="1108957"/>
            <a:chExt cx="9852641" cy="1611520"/>
          </a:xfrm>
        </p:grpSpPr>
        <p:sp>
          <p:nvSpPr>
            <p:cNvPr id="3" name="Rectangle: Rounded Corners 2">
              <a:extLst>
                <a:ext uri="{FF2B5EF4-FFF2-40B4-BE49-F238E27FC236}">
                  <a16:creationId xmlns:a16="http://schemas.microsoft.com/office/drawing/2014/main" id="{F22A33DF-ECB6-4636-9426-5A6C1D8C6219}"/>
                </a:ext>
              </a:extLst>
            </p:cNvPr>
            <p:cNvSpPr/>
            <p:nvPr/>
          </p:nvSpPr>
          <p:spPr>
            <a:xfrm>
              <a:off x="2543937" y="2076500"/>
              <a:ext cx="4791600" cy="643977"/>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7C7FF34-F224-4CEA-9709-492FCAA001FA}"/>
                </a:ext>
              </a:extLst>
            </p:cNvPr>
            <p:cNvSpPr/>
            <p:nvPr/>
          </p:nvSpPr>
          <p:spPr>
            <a:xfrm>
              <a:off x="8044553" y="1108957"/>
              <a:ext cx="4352025" cy="1047192"/>
            </a:xfrm>
            <a:prstGeom prst="roundRect">
              <a:avLst>
                <a:gd name="adj" fmla="val 5883"/>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group of people standing in front of a building&#10;&#10;Description automatically generated with medium confidence">
            <a:extLst>
              <a:ext uri="{FF2B5EF4-FFF2-40B4-BE49-F238E27FC236}">
                <a16:creationId xmlns:a16="http://schemas.microsoft.com/office/drawing/2014/main" id="{19360CF8-7BD7-E8C5-1DF7-43E4A8C83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5625" y="3097603"/>
            <a:ext cx="3759754" cy="2506502"/>
          </a:xfrm>
          <a:prstGeom prst="rect">
            <a:avLst/>
          </a:prstGeom>
        </p:spPr>
      </p:pic>
      <p:sp>
        <p:nvSpPr>
          <p:cNvPr id="7" name="TextBox 6">
            <a:extLst>
              <a:ext uri="{FF2B5EF4-FFF2-40B4-BE49-F238E27FC236}">
                <a16:creationId xmlns:a16="http://schemas.microsoft.com/office/drawing/2014/main" id="{DF4E9C04-B1C0-2CE0-0CAC-7600506F67E9}"/>
              </a:ext>
            </a:extLst>
          </p:cNvPr>
          <p:cNvSpPr txBox="1"/>
          <p:nvPr/>
        </p:nvSpPr>
        <p:spPr>
          <a:xfrm>
            <a:off x="6861394" y="5711018"/>
            <a:ext cx="4404544" cy="307777"/>
          </a:xfrm>
          <a:prstGeom prst="rect">
            <a:avLst/>
          </a:prstGeom>
          <a:noFill/>
        </p:spPr>
        <p:txBody>
          <a:bodyPr wrap="square" rtlCol="0">
            <a:spAutoFit/>
          </a:bodyPr>
          <a:lstStyle/>
          <a:p>
            <a:r>
              <a:rPr lang="en-US" sz="1400" dirty="0"/>
              <a:t>*Based on 2021 CCI Metric Guidelines </a:t>
            </a:r>
          </a:p>
        </p:txBody>
      </p:sp>
      <p:sp>
        <p:nvSpPr>
          <p:cNvPr id="9" name="Rectangle: Rounded Corners 8">
            <a:extLst>
              <a:ext uri="{FF2B5EF4-FFF2-40B4-BE49-F238E27FC236}">
                <a16:creationId xmlns:a16="http://schemas.microsoft.com/office/drawing/2014/main" id="{63A01513-FA9F-3832-4B05-FCE1E593CA32}"/>
              </a:ext>
            </a:extLst>
          </p:cNvPr>
          <p:cNvSpPr/>
          <p:nvPr/>
        </p:nvSpPr>
        <p:spPr>
          <a:xfrm>
            <a:off x="1233335" y="4028865"/>
            <a:ext cx="4791600" cy="1989930"/>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39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2D2048-568C-B4AE-8217-2DD0FC52B3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0407" y="772544"/>
            <a:ext cx="5238289" cy="5523826"/>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432000" y="271552"/>
            <a:ext cx="11340000" cy="432000"/>
          </a:xfrm>
        </p:spPr>
        <p:txBody>
          <a:bodyPr anchor="ctr"/>
          <a:lstStyle/>
          <a:p>
            <a:br>
              <a:rPr lang="en-US" sz="4000" dirty="0"/>
            </a:br>
            <a:r>
              <a:rPr lang="en-US" sz="4000" dirty="0"/>
              <a:t>CCI Measures of Career Readiness* </a:t>
            </a:r>
            <a:br>
              <a:rPr lang="en-US" sz="4000" dirty="0"/>
            </a:br>
            <a:endParaRPr lang="en-US" sz="4000" dirty="0"/>
          </a:p>
        </p:txBody>
      </p:sp>
      <p:sp>
        <p:nvSpPr>
          <p:cNvPr id="4" name="Footer Placeholder 3">
            <a:extLst>
              <a:ext uri="{FF2B5EF4-FFF2-40B4-BE49-F238E27FC236}">
                <a16:creationId xmlns:a16="http://schemas.microsoft.com/office/drawing/2014/main" id="{441B7D89-D8B4-480E-AD3D-2EF34F04FAD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4" name="Picture 13">
            <a:extLst>
              <a:ext uri="{FF2B5EF4-FFF2-40B4-BE49-F238E27FC236}">
                <a16:creationId xmlns:a16="http://schemas.microsoft.com/office/drawing/2014/main" id="{A842A8F0-BD72-0863-4F72-80317B9B3C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03306" y="772544"/>
            <a:ext cx="5434584" cy="2689845"/>
          </a:xfrm>
          <a:prstGeom prst="rect">
            <a:avLst/>
          </a:prstGeom>
          <a:effectLst>
            <a:outerShdw blurRad="63500" algn="ctr" rotWithShape="0">
              <a:prstClr val="black">
                <a:alpha val="40000"/>
              </a:prstClr>
            </a:outerShdw>
          </a:effectLst>
        </p:spPr>
      </p:pic>
      <p:pic>
        <p:nvPicPr>
          <p:cNvPr id="18" name="Picture 17" descr="A group of people in clothing&#10;&#10;Description automatically generated with medium confidence">
            <a:extLst>
              <a:ext uri="{FF2B5EF4-FFF2-40B4-BE49-F238E27FC236}">
                <a16:creationId xmlns:a16="http://schemas.microsoft.com/office/drawing/2014/main" id="{68BFED0F-BB96-ADD0-5B83-175F76FCC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06" y="3539318"/>
            <a:ext cx="5495072" cy="2171700"/>
          </a:xfrm>
          <a:prstGeom prst="rect">
            <a:avLst/>
          </a:prstGeom>
        </p:spPr>
      </p:pic>
      <p:sp>
        <p:nvSpPr>
          <p:cNvPr id="6" name="TextBox 5">
            <a:extLst>
              <a:ext uri="{FF2B5EF4-FFF2-40B4-BE49-F238E27FC236}">
                <a16:creationId xmlns:a16="http://schemas.microsoft.com/office/drawing/2014/main" id="{247C7700-A948-E0EB-B100-012B548EA3D5}"/>
              </a:ext>
            </a:extLst>
          </p:cNvPr>
          <p:cNvSpPr txBox="1"/>
          <p:nvPr/>
        </p:nvSpPr>
        <p:spPr>
          <a:xfrm>
            <a:off x="6203306" y="5851695"/>
            <a:ext cx="4404544" cy="307777"/>
          </a:xfrm>
          <a:prstGeom prst="rect">
            <a:avLst/>
          </a:prstGeom>
          <a:noFill/>
        </p:spPr>
        <p:txBody>
          <a:bodyPr wrap="square" rtlCol="0">
            <a:spAutoFit/>
          </a:bodyPr>
          <a:lstStyle/>
          <a:p>
            <a:r>
              <a:rPr lang="en-US" sz="1400" dirty="0"/>
              <a:t>*Based on 2021 CCI Metric Guidelines </a:t>
            </a:r>
          </a:p>
        </p:txBody>
      </p:sp>
      <p:sp>
        <p:nvSpPr>
          <p:cNvPr id="8" name="Rectangle: Rounded Corners 7">
            <a:extLst>
              <a:ext uri="{FF2B5EF4-FFF2-40B4-BE49-F238E27FC236}">
                <a16:creationId xmlns:a16="http://schemas.microsoft.com/office/drawing/2014/main" id="{20EAFB4D-4B1F-A29B-7699-6FD6C1D4107D}"/>
              </a:ext>
            </a:extLst>
          </p:cNvPr>
          <p:cNvSpPr/>
          <p:nvPr/>
        </p:nvSpPr>
        <p:spPr>
          <a:xfrm>
            <a:off x="973751" y="1287693"/>
            <a:ext cx="4791600" cy="2348136"/>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F5BCD51-FE4B-E9A5-00C9-02D9B048BD66}"/>
              </a:ext>
            </a:extLst>
          </p:cNvPr>
          <p:cNvSpPr/>
          <p:nvPr/>
        </p:nvSpPr>
        <p:spPr>
          <a:xfrm>
            <a:off x="973751" y="5377542"/>
            <a:ext cx="4791600" cy="918827"/>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D9AB5E5-BD2D-EF79-6494-92470D4A0178}"/>
              </a:ext>
            </a:extLst>
          </p:cNvPr>
          <p:cNvSpPr/>
          <p:nvPr/>
        </p:nvSpPr>
        <p:spPr>
          <a:xfrm>
            <a:off x="6672472" y="1331234"/>
            <a:ext cx="4791600" cy="726166"/>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38AC214-5C9A-A5D8-92F0-374F9AAC29DF}"/>
              </a:ext>
            </a:extLst>
          </p:cNvPr>
          <p:cNvSpPr/>
          <p:nvPr/>
        </p:nvSpPr>
        <p:spPr>
          <a:xfrm>
            <a:off x="6672472" y="2626975"/>
            <a:ext cx="4791600" cy="771665"/>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37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301854"/>
            <a:ext cx="11340000" cy="432000"/>
          </a:xfrm>
        </p:spPr>
        <p:txBody>
          <a:bodyPr/>
          <a:lstStyle/>
          <a:p>
            <a:r>
              <a:rPr lang="en-US" dirty="0"/>
              <a:t>EOY 1 Reporting Survival Kit</a:t>
            </a:r>
          </a:p>
        </p:txBody>
      </p:sp>
      <p:sp>
        <p:nvSpPr>
          <p:cNvPr id="45" name="Rectangle 44">
            <a:extLst>
              <a:ext uri="{FF2B5EF4-FFF2-40B4-BE49-F238E27FC236}">
                <a16:creationId xmlns:a16="http://schemas.microsoft.com/office/drawing/2014/main" id="{E80DC6FE-D11C-4C20-A51D-98443F5F4672}"/>
              </a:ext>
              <a:ext uri="{C183D7F6-B498-43B3-948B-1728B52AA6E4}">
                <adec:decorative xmlns:adec="http://schemas.microsoft.com/office/drawing/2017/decorative" val="1"/>
              </a:ext>
            </a:extLst>
          </p:cNvPr>
          <p:cNvSpPr/>
          <p:nvPr/>
        </p:nvSpPr>
        <p:spPr>
          <a:xfrm>
            <a:off x="432000" y="1150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7" name="Graphic 46" descr="image of a man in a computer">
            <a:extLst>
              <a:ext uri="{FF2B5EF4-FFF2-40B4-BE49-F238E27FC236}">
                <a16:creationId xmlns:a16="http://schemas.microsoft.com/office/drawing/2014/main" id="{7ADD6A28-A1C5-4090-8B87-55ECF7A20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1" y="1250980"/>
            <a:ext cx="914400" cy="914400"/>
          </a:xfrm>
          <a:prstGeom prst="rect">
            <a:avLst/>
          </a:prstGeom>
        </p:spPr>
      </p:pic>
      <p:sp>
        <p:nvSpPr>
          <p:cNvPr id="8" name="Text Placeholder 7">
            <a:extLst>
              <a:ext uri="{FF2B5EF4-FFF2-40B4-BE49-F238E27FC236}">
                <a16:creationId xmlns:a16="http://schemas.microsoft.com/office/drawing/2014/main" id="{4B353756-1A24-435F-9F00-9485171661F1}"/>
              </a:ext>
            </a:extLst>
          </p:cNvPr>
          <p:cNvSpPr>
            <a:spLocks noGrp="1"/>
          </p:cNvSpPr>
          <p:nvPr>
            <p:ph type="body" sz="quarter" idx="27"/>
          </p:nvPr>
        </p:nvSpPr>
        <p:spPr>
          <a:xfrm>
            <a:off x="1787762" y="1218809"/>
            <a:ext cx="4122920" cy="735800"/>
          </a:xfrm>
        </p:spPr>
        <p:txBody>
          <a:bodyPr/>
          <a:lstStyle/>
          <a:p>
            <a:r>
              <a:rPr lang="en-US" sz="2400" dirty="0">
                <a:solidFill>
                  <a:srgbClr val="19929B"/>
                </a:solidFill>
              </a:rPr>
              <a:t>User Roles Needed</a:t>
            </a:r>
          </a:p>
        </p:txBody>
      </p:sp>
      <p:sp>
        <p:nvSpPr>
          <p:cNvPr id="7" name="Content Placeholder 6">
            <a:extLst>
              <a:ext uri="{FF2B5EF4-FFF2-40B4-BE49-F238E27FC236}">
                <a16:creationId xmlns:a16="http://schemas.microsoft.com/office/drawing/2014/main" id="{EE3A3FBF-F2B1-44B8-A094-309A3BFDBA25}"/>
              </a:ext>
            </a:extLst>
          </p:cNvPr>
          <p:cNvSpPr>
            <a:spLocks noGrp="1"/>
          </p:cNvSpPr>
          <p:nvPr>
            <p:ph idx="29"/>
          </p:nvPr>
        </p:nvSpPr>
        <p:spPr>
          <a:xfrm>
            <a:off x="1796782" y="1743994"/>
            <a:ext cx="4113900" cy="2415991"/>
          </a:xfrm>
        </p:spPr>
        <p:txBody>
          <a:bodyPr/>
          <a:lstStyle/>
          <a:p>
            <a:r>
              <a:rPr lang="en-US" b="1" dirty="0"/>
              <a:t>Data Population</a:t>
            </a:r>
          </a:p>
          <a:p>
            <a:pPr lvl="1"/>
            <a:r>
              <a:rPr lang="en-US" dirty="0"/>
              <a:t>Student Search</a:t>
            </a:r>
          </a:p>
          <a:p>
            <a:pPr lvl="1"/>
            <a:r>
              <a:rPr lang="en-US" dirty="0"/>
              <a:t>SENR (Edit and View)</a:t>
            </a:r>
          </a:p>
          <a:p>
            <a:pPr lvl="1"/>
            <a:r>
              <a:rPr lang="en-US" dirty="0"/>
              <a:t>SCTE (Edit and View)</a:t>
            </a:r>
          </a:p>
          <a:p>
            <a:pPr lvl="1"/>
            <a:r>
              <a:rPr lang="en-US" dirty="0"/>
              <a:t>CRSC (Edit and View)</a:t>
            </a:r>
          </a:p>
          <a:p>
            <a:pPr lvl="1"/>
            <a:r>
              <a:rPr lang="en-US" dirty="0"/>
              <a:t>SCSC (Edit and View)</a:t>
            </a:r>
          </a:p>
          <a:p>
            <a:pPr lvl="1"/>
            <a:r>
              <a:rPr lang="en-US" dirty="0"/>
              <a:t>SDEM (Edit and View)</a:t>
            </a:r>
          </a:p>
          <a:p>
            <a:pPr lvl="1"/>
            <a:r>
              <a:rPr lang="en-US" dirty="0"/>
              <a:t>WBLR (Edit and View)</a:t>
            </a:r>
          </a:p>
          <a:p>
            <a:pPr lvl="1"/>
            <a:r>
              <a:rPr lang="en-US" dirty="0"/>
              <a:t>WBLR Extract</a:t>
            </a:r>
          </a:p>
          <a:p>
            <a:r>
              <a:rPr lang="en-US" b="1" dirty="0"/>
              <a:t>Viewing Reports</a:t>
            </a:r>
          </a:p>
          <a:p>
            <a:pPr lvl="1"/>
            <a:r>
              <a:rPr lang="en-US" dirty="0"/>
              <a:t>EOY 1 Reports</a:t>
            </a:r>
          </a:p>
        </p:txBody>
      </p:sp>
      <p:sp>
        <p:nvSpPr>
          <p:cNvPr id="44" name="Rectangle 43">
            <a:extLst>
              <a:ext uri="{FF2B5EF4-FFF2-40B4-BE49-F238E27FC236}">
                <a16:creationId xmlns:a16="http://schemas.microsoft.com/office/drawing/2014/main" id="{1203D2ED-1358-4F55-BCB3-94A5C18E1B4C}"/>
              </a:ext>
              <a:ext uri="{C183D7F6-B498-43B3-948B-1728B52AA6E4}">
                <adec:decorative xmlns:adec="http://schemas.microsoft.com/office/drawing/2017/decorative" val="1"/>
              </a:ext>
            </a:extLst>
          </p:cNvPr>
          <p:cNvSpPr/>
          <p:nvPr/>
        </p:nvSpPr>
        <p:spPr>
          <a:xfrm>
            <a:off x="6216110" y="115096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6" name="Graphic 45" descr="Image of books">
            <a:extLst>
              <a:ext uri="{FF2B5EF4-FFF2-40B4-BE49-F238E27FC236}">
                <a16:creationId xmlns:a16="http://schemas.microsoft.com/office/drawing/2014/main" id="{A20C2A14-1BD7-4DC9-B671-8D036FC94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21" y="1250979"/>
            <a:ext cx="914400" cy="914400"/>
          </a:xfrm>
          <a:prstGeom prst="rect">
            <a:avLst/>
          </a:prstGeom>
        </p:spPr>
      </p:pic>
      <p:sp>
        <p:nvSpPr>
          <p:cNvPr id="9" name="Text Placeholder 8">
            <a:extLst>
              <a:ext uri="{FF2B5EF4-FFF2-40B4-BE49-F238E27FC236}">
                <a16:creationId xmlns:a16="http://schemas.microsoft.com/office/drawing/2014/main" id="{3C10DA3A-40F2-4987-B2EE-1598E181FA91}"/>
              </a:ext>
            </a:extLst>
          </p:cNvPr>
          <p:cNvSpPr>
            <a:spLocks noGrp="1"/>
          </p:cNvSpPr>
          <p:nvPr>
            <p:ph type="body" sz="quarter" idx="30"/>
          </p:nvPr>
        </p:nvSpPr>
        <p:spPr>
          <a:xfrm>
            <a:off x="7571872" y="1150969"/>
            <a:ext cx="4292398" cy="871478"/>
          </a:xfrm>
        </p:spPr>
        <p:txBody>
          <a:bodyPr/>
          <a:lstStyle/>
          <a:p>
            <a:r>
              <a:rPr lang="en-US" sz="2400" dirty="0">
                <a:solidFill>
                  <a:srgbClr val="FF745F"/>
                </a:solidFill>
              </a:rPr>
              <a:t>CALPADS Documentation</a:t>
            </a:r>
          </a:p>
        </p:txBody>
      </p:sp>
      <p:sp>
        <p:nvSpPr>
          <p:cNvPr id="6" name="Content Placeholder 5">
            <a:extLst>
              <a:ext uri="{FF2B5EF4-FFF2-40B4-BE49-F238E27FC236}">
                <a16:creationId xmlns:a16="http://schemas.microsoft.com/office/drawing/2014/main" id="{C9E08F51-511B-4C45-AFB2-8A9402CA1078}"/>
              </a:ext>
            </a:extLst>
          </p:cNvPr>
          <p:cNvSpPr>
            <a:spLocks noGrp="1"/>
          </p:cNvSpPr>
          <p:nvPr>
            <p:ph idx="2"/>
          </p:nvPr>
        </p:nvSpPr>
        <p:spPr>
          <a:xfrm>
            <a:off x="7574210" y="2032629"/>
            <a:ext cx="4113900" cy="2828138"/>
          </a:xfrm>
        </p:spPr>
        <p:txBody>
          <a:bodyPr/>
          <a:lstStyle/>
          <a:p>
            <a:r>
              <a:rPr lang="en-US" sz="1600" dirty="0"/>
              <a:t>User Manual</a:t>
            </a:r>
          </a:p>
          <a:p>
            <a:r>
              <a:rPr lang="en-US" sz="1600" dirty="0"/>
              <a:t>CALPADS Code Sets</a:t>
            </a:r>
          </a:p>
          <a:p>
            <a:r>
              <a:rPr lang="en-US" sz="1600" dirty="0"/>
              <a:t>File Specifications Form</a:t>
            </a:r>
          </a:p>
          <a:p>
            <a:r>
              <a:rPr lang="en-US" sz="1600" dirty="0"/>
              <a:t>Error List</a:t>
            </a:r>
          </a:p>
          <a:p>
            <a:r>
              <a:rPr lang="en-US" sz="1600" dirty="0"/>
              <a:t>Data Guide</a:t>
            </a:r>
          </a:p>
          <a:p>
            <a:r>
              <a:rPr lang="en-US" sz="1600" dirty="0"/>
              <a:t>Valid Code Combinations</a:t>
            </a:r>
          </a:p>
          <a:p>
            <a:r>
              <a:rPr lang="en-US" sz="1600" dirty="0"/>
              <a:t>Retired Code Mapping Guide</a:t>
            </a:r>
          </a:p>
        </p:txBody>
      </p:sp>
      <p:sp>
        <p:nvSpPr>
          <p:cNvPr id="2" name="Footer Placeholder 1">
            <a:extLst>
              <a:ext uri="{FF2B5EF4-FFF2-40B4-BE49-F238E27FC236}">
                <a16:creationId xmlns:a16="http://schemas.microsoft.com/office/drawing/2014/main" id="{AC0B833A-E46D-48EF-8755-CBBF0A02E1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89A918B-AEE4-4FEC-9F63-8EDD2E00D0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656748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11BC68-DE0C-4EBB-978C-3FC84DB498F7}"/>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6" name="Slide Number Placeholder 5">
            <a:extLst>
              <a:ext uri="{FF2B5EF4-FFF2-40B4-BE49-F238E27FC236}">
                <a16:creationId xmlns:a16="http://schemas.microsoft.com/office/drawing/2014/main" id="{DC9F6901-41EF-4C7D-93DD-DCEE5850EE43}"/>
              </a:ext>
            </a:extLst>
          </p:cNvPr>
          <p:cNvSpPr>
            <a:spLocks noGrp="1"/>
          </p:cNvSpPr>
          <p:nvPr>
            <p:ph type="sldNum"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23" name="Group 22" descr="Grouped screen shot images">
            <a:extLst>
              <a:ext uri="{FF2B5EF4-FFF2-40B4-BE49-F238E27FC236}">
                <a16:creationId xmlns:a16="http://schemas.microsoft.com/office/drawing/2014/main" id="{F97019AE-372A-44A3-BED4-8DBD1AFDDA23}"/>
              </a:ext>
            </a:extLst>
          </p:cNvPr>
          <p:cNvGrpSpPr/>
          <p:nvPr/>
        </p:nvGrpSpPr>
        <p:grpSpPr>
          <a:xfrm>
            <a:off x="297368" y="301854"/>
            <a:ext cx="11080147" cy="6063509"/>
            <a:chOff x="-636199" y="-335469"/>
            <a:chExt cx="12434815" cy="6809849"/>
          </a:xfrm>
        </p:grpSpPr>
        <p:pic>
          <p:nvPicPr>
            <p:cNvPr id="22" name="Picture 21">
              <a:extLst>
                <a:ext uri="{FF2B5EF4-FFF2-40B4-BE49-F238E27FC236}">
                  <a16:creationId xmlns:a16="http://schemas.microsoft.com/office/drawing/2014/main" id="{CC8C3C44-8776-4315-9257-C25A1EA1FAE4}"/>
                </a:ext>
              </a:extLst>
            </p:cNvPr>
            <p:cNvPicPr>
              <a:picLocks noChangeAspect="1"/>
            </p:cNvPicPr>
            <p:nvPr/>
          </p:nvPicPr>
          <p:blipFill>
            <a:blip r:embed="rId3"/>
            <a:stretch>
              <a:fillRect/>
            </a:stretch>
          </p:blipFill>
          <p:spPr>
            <a:xfrm>
              <a:off x="704040" y="381000"/>
              <a:ext cx="4053257" cy="370996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CD955E1-AC45-4DE4-A42C-D4CB343CF08C}"/>
                </a:ext>
              </a:extLst>
            </p:cNvPr>
            <p:cNvPicPr>
              <a:picLocks noChangeAspect="1"/>
            </p:cNvPicPr>
            <p:nvPr/>
          </p:nvPicPr>
          <p:blipFill>
            <a:blip r:embed="rId4"/>
            <a:stretch>
              <a:fillRect/>
            </a:stretch>
          </p:blipFill>
          <p:spPr>
            <a:xfrm>
              <a:off x="4168605" y="-92882"/>
              <a:ext cx="6623909" cy="40902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56ABD02-374E-433C-ADA9-F01F7A6251E1}"/>
                </a:ext>
              </a:extLst>
            </p:cNvPr>
            <p:cNvPicPr>
              <a:picLocks noChangeAspect="1"/>
            </p:cNvPicPr>
            <p:nvPr/>
          </p:nvPicPr>
          <p:blipFill>
            <a:blip r:embed="rId5"/>
            <a:stretch>
              <a:fillRect/>
            </a:stretch>
          </p:blipFill>
          <p:spPr>
            <a:xfrm>
              <a:off x="-636199" y="2418120"/>
              <a:ext cx="4722899" cy="36454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3D147CC-7662-4FD3-BAD5-E9C1E64A8FE4}"/>
                </a:ext>
              </a:extLst>
            </p:cNvPr>
            <p:cNvPicPr>
              <a:picLocks noChangeAspect="1"/>
            </p:cNvPicPr>
            <p:nvPr/>
          </p:nvPicPr>
          <p:blipFill>
            <a:blip r:embed="rId6"/>
            <a:stretch>
              <a:fillRect/>
            </a:stretch>
          </p:blipFill>
          <p:spPr>
            <a:xfrm>
              <a:off x="3284420" y="1952249"/>
              <a:ext cx="3059916" cy="3935585"/>
            </a:xfrm>
            <a:prstGeom prst="rect">
              <a:avLst/>
            </a:prstGeom>
            <a:noFill/>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73AAEE6-6F95-4CFB-9C05-AFEA5C384B30}"/>
                </a:ext>
              </a:extLst>
            </p:cNvPr>
            <p:cNvPicPr>
              <a:picLocks noChangeAspect="1"/>
            </p:cNvPicPr>
            <p:nvPr/>
          </p:nvPicPr>
          <p:blipFill>
            <a:blip r:embed="rId7"/>
            <a:stretch>
              <a:fillRect/>
            </a:stretch>
          </p:blipFill>
          <p:spPr>
            <a:xfrm>
              <a:off x="8204932" y="-335469"/>
              <a:ext cx="3593684" cy="53467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AA57803-ACA3-41AE-981C-17C1BF3376D0}"/>
                </a:ext>
              </a:extLst>
            </p:cNvPr>
            <p:cNvPicPr>
              <a:picLocks noChangeAspect="1"/>
            </p:cNvPicPr>
            <p:nvPr/>
          </p:nvPicPr>
          <p:blipFill>
            <a:blip r:embed="rId8"/>
            <a:stretch>
              <a:fillRect/>
            </a:stretch>
          </p:blipFill>
          <p:spPr>
            <a:xfrm>
              <a:off x="6602945" y="2384117"/>
              <a:ext cx="4075408" cy="4090263"/>
            </a:xfrm>
            <a:prstGeom prst="rect">
              <a:avLst/>
            </a:prstGeom>
            <a:ln>
              <a:noFill/>
            </a:ln>
            <a:effectLst>
              <a:outerShdw blurRad="292100" dist="139700" dir="2700000" algn="tl" rotWithShape="0">
                <a:srgbClr val="333333">
                  <a:alpha val="65000"/>
                </a:srgbClr>
              </a:outerShdw>
            </a:effectLst>
          </p:spPr>
        </p:pic>
      </p:grpSp>
      <p:sp>
        <p:nvSpPr>
          <p:cNvPr id="24" name="Title 4">
            <a:extLst>
              <a:ext uri="{FF2B5EF4-FFF2-40B4-BE49-F238E27FC236}">
                <a16:creationId xmlns:a16="http://schemas.microsoft.com/office/drawing/2014/main" id="{F2FE5008-D0EF-4129-8CBE-D38A10AC2E2C}"/>
              </a:ext>
            </a:extLst>
          </p:cNvPr>
          <p:cNvSpPr txBox="1">
            <a:spLocks noGrp="1"/>
          </p:cNvSpPr>
          <p:nvPr>
            <p:ph type="title" idx="4294967295"/>
          </p:nvPr>
        </p:nvSpPr>
        <p:spPr>
          <a:xfrm>
            <a:off x="432000" y="301854"/>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Resources</a:t>
            </a:r>
          </a:p>
        </p:txBody>
      </p:sp>
    </p:spTree>
    <p:extLst>
      <p:ext uri="{BB962C8B-B14F-4D97-AF65-F5344CB8AC3E}">
        <p14:creationId xmlns:p14="http://schemas.microsoft.com/office/powerpoint/2010/main" val="12864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1"/>
            <a:ext cx="11839747"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Data Collected</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Discuss data requirements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3853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99" y="359105"/>
            <a:ext cx="4394357" cy="432000"/>
          </a:xfrm>
        </p:spPr>
        <p:txBody>
          <a:bodyPr/>
          <a:lstStyle/>
          <a:p>
            <a:r>
              <a:rPr lang="en-US" dirty="0"/>
              <a:t>Data Collected</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5" name="Diagram 4" descr="List of Data types and key elements"/>
          <p:cNvGraphicFramePr/>
          <p:nvPr>
            <p:extLst>
              <p:ext uri="{D42A27DB-BD31-4B8C-83A1-F6EECF244321}">
                <p14:modId xmlns:p14="http://schemas.microsoft.com/office/powerpoint/2010/main" val="1109631129"/>
              </p:ext>
            </p:extLst>
          </p:nvPr>
        </p:nvGraphicFramePr>
        <p:xfrm>
          <a:off x="4662311" y="359106"/>
          <a:ext cx="7103690" cy="5597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1849104" y="6007202"/>
            <a:ext cx="8493791" cy="307777"/>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Tahoma"/>
                <a:ea typeface="+mn-ea"/>
                <a:cs typeface="+mn-cs"/>
              </a:rPr>
              <a:t>Courses completed are not compared to course enrollment reported during Fall 2</a:t>
            </a:r>
          </a:p>
        </p:txBody>
      </p:sp>
      <p:graphicFrame>
        <p:nvGraphicFramePr>
          <p:cNvPr id="8" name="Diagram 7" descr="List of staff involved of the EOY 1 submission">
            <a:extLst>
              <a:ext uri="{FF2B5EF4-FFF2-40B4-BE49-F238E27FC236}">
                <a16:creationId xmlns:a16="http://schemas.microsoft.com/office/drawing/2014/main" id="{8E2E61C7-EFCF-8A46-A7EF-3498352E72F2}"/>
              </a:ext>
            </a:extLst>
          </p:cNvPr>
          <p:cNvGraphicFramePr/>
          <p:nvPr>
            <p:extLst>
              <p:ext uri="{D42A27DB-BD31-4B8C-83A1-F6EECF244321}">
                <p14:modId xmlns:p14="http://schemas.microsoft.com/office/powerpoint/2010/main" val="1246915802"/>
              </p:ext>
            </p:extLst>
          </p:nvPr>
        </p:nvGraphicFramePr>
        <p:xfrm>
          <a:off x="426000" y="3363097"/>
          <a:ext cx="4055689" cy="23733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descr="List of files submitted for EOY 1">
            <a:extLst>
              <a:ext uri="{FF2B5EF4-FFF2-40B4-BE49-F238E27FC236}">
                <a16:creationId xmlns:a16="http://schemas.microsoft.com/office/drawing/2014/main" id="{D285F52B-8F07-FE4C-8E20-E306CC285ABB}"/>
              </a:ext>
            </a:extLst>
          </p:cNvPr>
          <p:cNvGraphicFramePr/>
          <p:nvPr>
            <p:extLst>
              <p:ext uri="{D42A27DB-BD31-4B8C-83A1-F6EECF244321}">
                <p14:modId xmlns:p14="http://schemas.microsoft.com/office/powerpoint/2010/main" val="1171810621"/>
              </p:ext>
            </p:extLst>
          </p:nvPr>
        </p:nvGraphicFramePr>
        <p:xfrm>
          <a:off x="426000" y="970186"/>
          <a:ext cx="4055689" cy="23425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3319336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061C83-60EB-445C-A4C7-D2A8ADD549AF}"/>
              </a:ext>
            </a:extLst>
          </p:cNvPr>
          <p:cNvSpPr txBox="1">
            <a:spLocks noGrp="1"/>
          </p:cNvSpPr>
          <p:nvPr>
            <p:ph type="title"/>
          </p:nvPr>
        </p:nvSpPr>
        <p:spPr>
          <a:xfrm>
            <a:off x="306301" y="220977"/>
            <a:ext cx="11340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700" cap="none" spc="230" normalizeH="0" baseline="0" noProof="0" dirty="0">
                <a:ln>
                  <a:noFill/>
                </a:ln>
                <a:effectLst/>
                <a:uLnTx/>
                <a:uFillTx/>
                <a:ea typeface="+mn-ea"/>
                <a:cs typeface="+mn-cs"/>
              </a:rPr>
              <a:t>Record Relationships</a:t>
            </a:r>
          </a:p>
        </p:txBody>
      </p:sp>
      <p:sp>
        <p:nvSpPr>
          <p:cNvPr id="2" name="Footer Placeholder 1">
            <a:extLst>
              <a:ext uri="{FF2B5EF4-FFF2-40B4-BE49-F238E27FC236}">
                <a16:creationId xmlns:a16="http://schemas.microsoft.com/office/drawing/2014/main" id="{19D14B42-0549-44B9-B2A3-18C3CC972C5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631D143-1F04-4F60-8D63-8F5352F62CC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86" name="Group 85" descr="Flow chart for the CRSC/SCSC/CTE EOY 1 submission">
            <a:extLst>
              <a:ext uri="{FF2B5EF4-FFF2-40B4-BE49-F238E27FC236}">
                <a16:creationId xmlns:a16="http://schemas.microsoft.com/office/drawing/2014/main" id="{2EF2B4EC-2631-45DD-AFAE-EF0D2B6BB87A}"/>
              </a:ext>
            </a:extLst>
          </p:cNvPr>
          <p:cNvGrpSpPr/>
          <p:nvPr/>
        </p:nvGrpSpPr>
        <p:grpSpPr>
          <a:xfrm>
            <a:off x="5592478" y="785000"/>
            <a:ext cx="5948897" cy="5190091"/>
            <a:chOff x="6707068" y="1557846"/>
            <a:chExt cx="10334363" cy="10380181"/>
          </a:xfrm>
        </p:grpSpPr>
        <p:sp>
          <p:nvSpPr>
            <p:cNvPr id="24" name="TextBox 23">
              <a:extLst>
                <a:ext uri="{FF2B5EF4-FFF2-40B4-BE49-F238E27FC236}">
                  <a16:creationId xmlns:a16="http://schemas.microsoft.com/office/drawing/2014/main" id="{41036F72-A10B-4B5F-876D-DC94F944CFEC}"/>
                </a:ext>
              </a:extLst>
            </p:cNvPr>
            <p:cNvSpPr txBox="1"/>
            <p:nvPr/>
          </p:nvSpPr>
          <p:spPr bwMode="auto">
            <a:xfrm>
              <a:off x="7206232" y="8044299"/>
              <a:ext cx="2640614"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Section ID</a:t>
              </a:r>
            </a:p>
          </p:txBody>
        </p:sp>
        <p:sp>
          <p:nvSpPr>
            <p:cNvPr id="50" name="Rectangle: Rounded Corners 49">
              <a:extLst>
                <a:ext uri="{FF2B5EF4-FFF2-40B4-BE49-F238E27FC236}">
                  <a16:creationId xmlns:a16="http://schemas.microsoft.com/office/drawing/2014/main" id="{8AAF71B7-9BE6-400B-8650-03CBD0072526}"/>
                </a:ext>
              </a:extLst>
            </p:cNvPr>
            <p:cNvSpPr/>
            <p:nvPr/>
          </p:nvSpPr>
          <p:spPr>
            <a:xfrm>
              <a:off x="10054781" y="1557846"/>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Staff Demographics</a:t>
              </a:r>
            </a:p>
          </p:txBody>
        </p:sp>
        <p:sp>
          <p:nvSpPr>
            <p:cNvPr id="51" name="Rectangle: Rounded Corners 50">
              <a:extLst>
                <a:ext uri="{FF2B5EF4-FFF2-40B4-BE49-F238E27FC236}">
                  <a16:creationId xmlns:a16="http://schemas.microsoft.com/office/drawing/2014/main" id="{B69A8A1D-8513-4730-8616-B72128C92835}"/>
                </a:ext>
              </a:extLst>
            </p:cNvPr>
            <p:cNvSpPr/>
            <p:nvPr/>
          </p:nvSpPr>
          <p:spPr>
            <a:xfrm>
              <a:off x="10054781" y="5608297"/>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Course Section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Completion</a:t>
              </a:r>
            </a:p>
          </p:txBody>
        </p:sp>
        <p:sp>
          <p:nvSpPr>
            <p:cNvPr id="52" name="Rectangle: Rounded Corners 51">
              <a:extLst>
                <a:ext uri="{FF2B5EF4-FFF2-40B4-BE49-F238E27FC236}">
                  <a16:creationId xmlns:a16="http://schemas.microsoft.com/office/drawing/2014/main" id="{0311389F-26AF-4488-9B97-30B02EB95902}"/>
                </a:ext>
              </a:extLst>
            </p:cNvPr>
            <p:cNvSpPr/>
            <p:nvPr/>
          </p:nvSpPr>
          <p:spPr>
            <a:xfrm>
              <a:off x="13402492" y="10122261"/>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Student Career Technical Education</a:t>
              </a:r>
            </a:p>
          </p:txBody>
        </p:sp>
        <p:sp>
          <p:nvSpPr>
            <p:cNvPr id="53" name="Rectangle: Rounded Corners 52">
              <a:extLst>
                <a:ext uri="{FF2B5EF4-FFF2-40B4-BE49-F238E27FC236}">
                  <a16:creationId xmlns:a16="http://schemas.microsoft.com/office/drawing/2014/main" id="{7D11F95B-4E45-4200-A356-75DD4C8860DA}"/>
                </a:ext>
              </a:extLst>
            </p:cNvPr>
            <p:cNvSpPr/>
            <p:nvPr/>
          </p:nvSpPr>
          <p:spPr>
            <a:xfrm>
              <a:off x="6707068" y="10138753"/>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Student Course Section Completion</a:t>
              </a:r>
            </a:p>
          </p:txBody>
        </p:sp>
        <p:sp>
          <p:nvSpPr>
            <p:cNvPr id="55" name="TextBox 54">
              <a:extLst>
                <a:ext uri="{FF2B5EF4-FFF2-40B4-BE49-F238E27FC236}">
                  <a16:creationId xmlns:a16="http://schemas.microsoft.com/office/drawing/2014/main" id="{FBAD3145-223A-4062-88A4-7D408C45E1B4}"/>
                </a:ext>
              </a:extLst>
            </p:cNvPr>
            <p:cNvSpPr txBox="1"/>
            <p:nvPr/>
          </p:nvSpPr>
          <p:spPr bwMode="auto">
            <a:xfrm>
              <a:off x="13757589" y="8210975"/>
              <a:ext cx="2928742"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Pathway Code</a:t>
              </a:r>
            </a:p>
          </p:txBody>
        </p:sp>
        <p:sp>
          <p:nvSpPr>
            <p:cNvPr id="62" name="TextBox 61">
              <a:extLst>
                <a:ext uri="{FF2B5EF4-FFF2-40B4-BE49-F238E27FC236}">
                  <a16:creationId xmlns:a16="http://schemas.microsoft.com/office/drawing/2014/main" id="{CFB1622A-ED96-48F1-B14D-EF7D6762AB95}"/>
                </a:ext>
              </a:extLst>
            </p:cNvPr>
            <p:cNvSpPr txBox="1"/>
            <p:nvPr/>
          </p:nvSpPr>
          <p:spPr bwMode="auto">
            <a:xfrm>
              <a:off x="10553944" y="4042550"/>
              <a:ext cx="2640614" cy="681038"/>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SEID</a:t>
              </a:r>
            </a:p>
          </p:txBody>
        </p:sp>
        <p:cxnSp>
          <p:nvCxnSpPr>
            <p:cNvPr id="64" name="Straight Connector 63">
              <a:extLst>
                <a:ext uri="{FF2B5EF4-FFF2-40B4-BE49-F238E27FC236}">
                  <a16:creationId xmlns:a16="http://schemas.microsoft.com/office/drawing/2014/main" id="{A5EE1680-640E-496E-97B1-E6DE31DC6B67}"/>
                </a:ext>
              </a:extLst>
            </p:cNvPr>
            <p:cNvCxnSpPr>
              <a:stCxn id="50" idx="2"/>
              <a:endCxn id="62" idx="0"/>
            </p:cNvCxnSpPr>
            <p:nvPr/>
          </p:nvCxnSpPr>
          <p:spPr>
            <a:xfrm>
              <a:off x="11874251" y="3357120"/>
              <a:ext cx="0" cy="68543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76AB11-77E7-466A-B435-166129570EDD}"/>
                </a:ext>
              </a:extLst>
            </p:cNvPr>
            <p:cNvCxnSpPr>
              <a:stCxn id="62" idx="2"/>
              <a:endCxn id="51" idx="0"/>
            </p:cNvCxnSpPr>
            <p:nvPr/>
          </p:nvCxnSpPr>
          <p:spPr>
            <a:xfrm>
              <a:off x="11874251" y="4723588"/>
              <a:ext cx="0" cy="88471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B2ED119-ACCE-4596-8B6E-975A061E7158}"/>
                </a:ext>
              </a:extLst>
            </p:cNvPr>
            <p:cNvCxnSpPr>
              <a:stCxn id="51" idx="3"/>
            </p:cNvCxnSpPr>
            <p:nvPr/>
          </p:nvCxnSpPr>
          <p:spPr>
            <a:xfrm>
              <a:off x="13693720" y="6507934"/>
              <a:ext cx="1528242" cy="1536366"/>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660901-393E-4F32-9ADB-F5D63BF5770F}"/>
                </a:ext>
              </a:extLst>
            </p:cNvPr>
            <p:cNvCxnSpPr>
              <a:cxnSpLocks/>
              <a:stCxn id="52" idx="0"/>
              <a:endCxn id="55" idx="2"/>
            </p:cNvCxnSpPr>
            <p:nvPr/>
          </p:nvCxnSpPr>
          <p:spPr>
            <a:xfrm flipV="1">
              <a:off x="15221961" y="9368739"/>
              <a:ext cx="0" cy="753522"/>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B413DB7-9479-4A1B-AE46-38DCF313AFEA}"/>
                </a:ext>
              </a:extLst>
            </p:cNvPr>
            <p:cNvCxnSpPr>
              <a:cxnSpLocks/>
              <a:stCxn id="51" idx="1"/>
              <a:endCxn id="24" idx="0"/>
            </p:cNvCxnSpPr>
            <p:nvPr/>
          </p:nvCxnSpPr>
          <p:spPr>
            <a:xfrm rot="10800000" flipV="1">
              <a:off x="8526542" y="6507936"/>
              <a:ext cx="1528242" cy="1536364"/>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626A16-7B79-4948-A74F-AFE2DE817360}"/>
                </a:ext>
              </a:extLst>
            </p:cNvPr>
            <p:cNvCxnSpPr>
              <a:cxnSpLocks/>
              <a:stCxn id="53" idx="0"/>
              <a:endCxn id="24" idx="2"/>
            </p:cNvCxnSpPr>
            <p:nvPr/>
          </p:nvCxnSpPr>
          <p:spPr>
            <a:xfrm flipV="1">
              <a:off x="8526538" y="9202063"/>
              <a:ext cx="2" cy="93669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grpSp>
      <p:grpSp>
        <p:nvGrpSpPr>
          <p:cNvPr id="43" name="Group 42" descr="Flow chart for the WBLR EOY 1 submission">
            <a:extLst>
              <a:ext uri="{FF2B5EF4-FFF2-40B4-BE49-F238E27FC236}">
                <a16:creationId xmlns:a16="http://schemas.microsoft.com/office/drawing/2014/main" id="{49CA8D9B-F568-4685-92B7-4AA01726DED5}"/>
              </a:ext>
            </a:extLst>
          </p:cNvPr>
          <p:cNvGrpSpPr/>
          <p:nvPr/>
        </p:nvGrpSpPr>
        <p:grpSpPr>
          <a:xfrm>
            <a:off x="573878" y="1523753"/>
            <a:ext cx="5244663" cy="4001519"/>
            <a:chOff x="928203" y="1763735"/>
            <a:chExt cx="5244663" cy="4001519"/>
          </a:xfrm>
        </p:grpSpPr>
        <p:sp>
          <p:nvSpPr>
            <p:cNvPr id="22" name="Rectangle: Rounded Corners 21">
              <a:extLst>
                <a:ext uri="{FF2B5EF4-FFF2-40B4-BE49-F238E27FC236}">
                  <a16:creationId xmlns:a16="http://schemas.microsoft.com/office/drawing/2014/main" id="{95C940CF-CC54-49E9-888C-C754F599D21A}"/>
                </a:ext>
              </a:extLst>
            </p:cNvPr>
            <p:cNvSpPr/>
            <p:nvPr/>
          </p:nvSpPr>
          <p:spPr>
            <a:xfrm>
              <a:off x="928203" y="4054948"/>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latin typeface="Arial"/>
                  <a:ea typeface="+mn-ea"/>
                  <a:cs typeface="Arial" charset="0"/>
                </a:rPr>
                <a:t>Work-Based Learning</a:t>
              </a:r>
            </a:p>
          </p:txBody>
        </p:sp>
        <p:sp>
          <p:nvSpPr>
            <p:cNvPr id="23" name="Rectangle: Rounded Corners 22">
              <a:extLst>
                <a:ext uri="{FF2B5EF4-FFF2-40B4-BE49-F238E27FC236}">
                  <a16:creationId xmlns:a16="http://schemas.microsoft.com/office/drawing/2014/main" id="{A45C62C2-15E0-4179-B3F1-B96B0518193F}"/>
                </a:ext>
              </a:extLst>
            </p:cNvPr>
            <p:cNvSpPr/>
            <p:nvPr/>
          </p:nvSpPr>
          <p:spPr>
            <a:xfrm>
              <a:off x="2735591" y="1763735"/>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latin typeface="Arial"/>
                  <a:ea typeface="+mn-ea"/>
                  <a:cs typeface="Arial" charset="0"/>
                </a:rPr>
                <a:t>Student Enrollment</a:t>
              </a:r>
            </a:p>
          </p:txBody>
        </p:sp>
        <p:sp>
          <p:nvSpPr>
            <p:cNvPr id="28" name="TextBox 27">
              <a:extLst>
                <a:ext uri="{FF2B5EF4-FFF2-40B4-BE49-F238E27FC236}">
                  <a16:creationId xmlns:a16="http://schemas.microsoft.com/office/drawing/2014/main" id="{F537AEAF-47F4-4116-9A80-366838049894}"/>
                </a:ext>
              </a:extLst>
            </p:cNvPr>
            <p:cNvSpPr txBox="1"/>
            <p:nvPr/>
          </p:nvSpPr>
          <p:spPr bwMode="auto">
            <a:xfrm>
              <a:off x="1215542" y="3163411"/>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dirty="0">
                  <a:ln>
                    <a:noFill/>
                  </a:ln>
                  <a:solidFill>
                    <a:srgbClr val="003366"/>
                  </a:solidFill>
                  <a:effectLst/>
                  <a:uLnTx/>
                  <a:uFillTx/>
                  <a:latin typeface="Arial"/>
                  <a:ea typeface="+mn-ea"/>
                  <a:cs typeface="+mn-cs"/>
                </a:rPr>
                <a:t>SSID</a:t>
              </a:r>
            </a:p>
          </p:txBody>
        </p:sp>
        <p:cxnSp>
          <p:nvCxnSpPr>
            <p:cNvPr id="30" name="Straight Connector 29">
              <a:extLst>
                <a:ext uri="{FF2B5EF4-FFF2-40B4-BE49-F238E27FC236}">
                  <a16:creationId xmlns:a16="http://schemas.microsoft.com/office/drawing/2014/main" id="{CA2DF0FF-5E50-46FD-88F2-2F42716123CA}"/>
                </a:ext>
              </a:extLst>
            </p:cNvPr>
            <p:cNvCxnSpPr>
              <a:cxnSpLocks/>
              <a:stCxn id="22" idx="0"/>
              <a:endCxn id="28" idx="2"/>
            </p:cNvCxnSpPr>
            <p:nvPr/>
          </p:nvCxnSpPr>
          <p:spPr>
            <a:xfrm flipV="1">
              <a:off x="1975567" y="3503930"/>
              <a:ext cx="0" cy="551018"/>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C56BA42-792B-412E-AAB2-E4E62CAE13E4}"/>
                </a:ext>
              </a:extLst>
            </p:cNvPr>
            <p:cNvCxnSpPr>
              <a:cxnSpLocks/>
              <a:stCxn id="23" idx="3"/>
              <a:endCxn id="37" idx="0"/>
            </p:cNvCxnSpPr>
            <p:nvPr/>
          </p:nvCxnSpPr>
          <p:spPr>
            <a:xfrm>
              <a:off x="4830318" y="2213554"/>
              <a:ext cx="582524" cy="1165189"/>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83F0A84-6700-4946-81DA-8EE2A562E594}"/>
                </a:ext>
              </a:extLst>
            </p:cNvPr>
            <p:cNvCxnSpPr>
              <a:cxnSpLocks/>
              <a:stCxn id="23" idx="1"/>
              <a:endCxn id="28" idx="0"/>
            </p:cNvCxnSpPr>
            <p:nvPr/>
          </p:nvCxnSpPr>
          <p:spPr>
            <a:xfrm rot="10800000" flipV="1">
              <a:off x="1975567" y="2213553"/>
              <a:ext cx="760024" cy="949857"/>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E8F9CE1-6E93-42F4-B8E7-B4E6FBD4A5D8}"/>
                </a:ext>
              </a:extLst>
            </p:cNvPr>
            <p:cNvSpPr txBox="1"/>
            <p:nvPr/>
          </p:nvSpPr>
          <p:spPr bwMode="auto">
            <a:xfrm>
              <a:off x="4652817" y="3378743"/>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dirty="0">
                  <a:ln>
                    <a:noFill/>
                  </a:ln>
                  <a:solidFill>
                    <a:srgbClr val="003366"/>
                  </a:solidFill>
                  <a:effectLst/>
                  <a:uLnTx/>
                  <a:uFillTx/>
                  <a:latin typeface="Arial"/>
                  <a:ea typeface="+mn-ea"/>
                  <a:cs typeface="+mn-cs"/>
                </a:rPr>
                <a:t>SSID</a:t>
              </a:r>
            </a:p>
          </p:txBody>
        </p:sp>
        <p:cxnSp>
          <p:nvCxnSpPr>
            <p:cNvPr id="56" name="Connector: Elbow 55">
              <a:extLst>
                <a:ext uri="{FF2B5EF4-FFF2-40B4-BE49-F238E27FC236}">
                  <a16:creationId xmlns:a16="http://schemas.microsoft.com/office/drawing/2014/main" id="{AF0B2A12-0D79-4B52-97D3-A3349D1E3E88}"/>
                </a:ext>
              </a:extLst>
            </p:cNvPr>
            <p:cNvCxnSpPr>
              <a:cxnSpLocks/>
              <a:stCxn id="37" idx="2"/>
              <a:endCxn id="53" idx="1"/>
            </p:cNvCxnSpPr>
            <p:nvPr/>
          </p:nvCxnSpPr>
          <p:spPr>
            <a:xfrm rot="16200000" flipH="1">
              <a:off x="4656826" y="4475277"/>
              <a:ext cx="2045993" cy="533961"/>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A0A38174-83B9-4BF7-8006-2CBCA5E16100}"/>
              </a:ext>
            </a:extLst>
          </p:cNvPr>
          <p:cNvSpPr/>
          <p:nvPr/>
        </p:nvSpPr>
        <p:spPr>
          <a:xfrm>
            <a:off x="7527185"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3</a:t>
            </a:r>
          </a:p>
        </p:txBody>
      </p:sp>
      <p:sp>
        <p:nvSpPr>
          <p:cNvPr id="29" name="Oval 28">
            <a:extLst>
              <a:ext uri="{FF2B5EF4-FFF2-40B4-BE49-F238E27FC236}">
                <a16:creationId xmlns:a16="http://schemas.microsoft.com/office/drawing/2014/main" id="{37F38169-3541-4670-AB06-EE4945D69B4B}"/>
              </a:ext>
            </a:extLst>
          </p:cNvPr>
          <p:cNvSpPr/>
          <p:nvPr/>
        </p:nvSpPr>
        <p:spPr>
          <a:xfrm>
            <a:off x="9441704" y="2650206"/>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2</a:t>
            </a:r>
          </a:p>
        </p:txBody>
      </p:sp>
      <p:sp>
        <p:nvSpPr>
          <p:cNvPr id="32" name="Oval 31">
            <a:extLst>
              <a:ext uri="{FF2B5EF4-FFF2-40B4-BE49-F238E27FC236}">
                <a16:creationId xmlns:a16="http://schemas.microsoft.com/office/drawing/2014/main" id="{C401D378-9AE6-4B06-9140-1A673D92D199}"/>
              </a:ext>
            </a:extLst>
          </p:cNvPr>
          <p:cNvSpPr/>
          <p:nvPr/>
        </p:nvSpPr>
        <p:spPr>
          <a:xfrm>
            <a:off x="9441704" y="644894"/>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a:t>
            </a:r>
          </a:p>
        </p:txBody>
      </p:sp>
      <p:sp>
        <p:nvSpPr>
          <p:cNvPr id="34" name="Oval 33">
            <a:extLst>
              <a:ext uri="{FF2B5EF4-FFF2-40B4-BE49-F238E27FC236}">
                <a16:creationId xmlns:a16="http://schemas.microsoft.com/office/drawing/2014/main" id="{3FC64C55-119B-4632-9492-C48DAD853AED}"/>
              </a:ext>
            </a:extLst>
          </p:cNvPr>
          <p:cNvSpPr/>
          <p:nvPr/>
        </p:nvSpPr>
        <p:spPr>
          <a:xfrm>
            <a:off x="11381353"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4</a:t>
            </a:r>
          </a:p>
        </p:txBody>
      </p:sp>
      <p:grpSp>
        <p:nvGrpSpPr>
          <p:cNvPr id="9" name="Group 8">
            <a:extLst>
              <a:ext uri="{FF2B5EF4-FFF2-40B4-BE49-F238E27FC236}">
                <a16:creationId xmlns:a16="http://schemas.microsoft.com/office/drawing/2014/main" id="{50C5E130-1DD5-48F2-9601-F7790440DBBA}"/>
              </a:ext>
              <a:ext uri="{C183D7F6-B498-43B3-948B-1728B52AA6E4}">
                <adec:decorative xmlns:adec="http://schemas.microsoft.com/office/drawing/2017/decorative" val="1"/>
              </a:ext>
            </a:extLst>
          </p:cNvPr>
          <p:cNvGrpSpPr/>
          <p:nvPr/>
        </p:nvGrpSpPr>
        <p:grpSpPr>
          <a:xfrm>
            <a:off x="650625" y="5634459"/>
            <a:ext cx="2654288" cy="471720"/>
            <a:chOff x="861217" y="5684653"/>
            <a:chExt cx="2654288" cy="471720"/>
          </a:xfrm>
        </p:grpSpPr>
        <p:sp>
          <p:nvSpPr>
            <p:cNvPr id="8" name="Rectangle: Rounded Corners 7">
              <a:extLst>
                <a:ext uri="{FF2B5EF4-FFF2-40B4-BE49-F238E27FC236}">
                  <a16:creationId xmlns:a16="http://schemas.microsoft.com/office/drawing/2014/main" id="{3E3A1770-FF2B-4E8B-9656-E97332C1893B}"/>
                </a:ext>
              </a:extLst>
            </p:cNvPr>
            <p:cNvSpPr/>
            <p:nvPr/>
          </p:nvSpPr>
          <p:spPr>
            <a:xfrm>
              <a:off x="861217" y="5684653"/>
              <a:ext cx="2654288" cy="471720"/>
            </a:xfrm>
            <a:prstGeom prst="roundRect">
              <a:avLst/>
            </a:pr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85000"/>
                      <a:lumOff val="15000"/>
                    </a:schemeClr>
                  </a:solidFill>
                </a:rPr>
                <a:t>Order of submission</a:t>
              </a:r>
            </a:p>
          </p:txBody>
        </p:sp>
        <p:sp>
          <p:nvSpPr>
            <p:cNvPr id="35" name="Oval 34">
              <a:extLst>
                <a:ext uri="{FF2B5EF4-FFF2-40B4-BE49-F238E27FC236}">
                  <a16:creationId xmlns:a16="http://schemas.microsoft.com/office/drawing/2014/main" id="{8FFC396A-6412-4A83-B0EA-E408EC7FA3B7}"/>
                </a:ext>
              </a:extLst>
            </p:cNvPr>
            <p:cNvSpPr/>
            <p:nvPr/>
          </p:nvSpPr>
          <p:spPr>
            <a:xfrm>
              <a:off x="951528" y="5760493"/>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b="1" dirty="0">
                <a:solidFill>
                  <a:schemeClr val="bg1"/>
                </a:solidFill>
              </a:endParaRPr>
            </a:p>
          </p:txBody>
        </p:sp>
      </p:grpSp>
      <p:sp>
        <p:nvSpPr>
          <p:cNvPr id="38" name="Oval 37">
            <a:extLst>
              <a:ext uri="{FF2B5EF4-FFF2-40B4-BE49-F238E27FC236}">
                <a16:creationId xmlns:a16="http://schemas.microsoft.com/office/drawing/2014/main" id="{A473B95F-487A-44C9-B275-751315B2CD68}"/>
              </a:ext>
            </a:extLst>
          </p:cNvPr>
          <p:cNvSpPr/>
          <p:nvPr/>
        </p:nvSpPr>
        <p:spPr>
          <a:xfrm>
            <a:off x="4315973" y="1384530"/>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a:t>
            </a:r>
          </a:p>
        </p:txBody>
      </p:sp>
      <p:sp>
        <p:nvSpPr>
          <p:cNvPr id="39" name="Oval 38">
            <a:extLst>
              <a:ext uri="{FF2B5EF4-FFF2-40B4-BE49-F238E27FC236}">
                <a16:creationId xmlns:a16="http://schemas.microsoft.com/office/drawing/2014/main" id="{BED9B340-44CA-4AA5-BD1C-30B1BC9F5C11}"/>
              </a:ext>
            </a:extLst>
          </p:cNvPr>
          <p:cNvSpPr/>
          <p:nvPr/>
        </p:nvSpPr>
        <p:spPr>
          <a:xfrm>
            <a:off x="2504865" y="366126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2</a:t>
            </a:r>
          </a:p>
        </p:txBody>
      </p:sp>
    </p:spTree>
    <p:extLst>
      <p:ext uri="{BB962C8B-B14F-4D97-AF65-F5344CB8AC3E}">
        <p14:creationId xmlns:p14="http://schemas.microsoft.com/office/powerpoint/2010/main" val="279974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F9754-1591-4213-A125-EC51263A4507}"/>
              </a:ext>
            </a:extLst>
          </p:cNvPr>
          <p:cNvSpPr>
            <a:spLocks noGrp="1"/>
          </p:cNvSpPr>
          <p:nvPr>
            <p:ph type="title"/>
          </p:nvPr>
        </p:nvSpPr>
        <p:spPr>
          <a:xfrm>
            <a:off x="426000" y="233117"/>
            <a:ext cx="11340000" cy="432000"/>
          </a:xfrm>
        </p:spPr>
        <p:txBody>
          <a:bodyPr/>
          <a:lstStyle/>
          <a:p>
            <a:r>
              <a:rPr lang="en-US" dirty="0"/>
              <a:t>File Reporting Matrix</a:t>
            </a:r>
          </a:p>
        </p:txBody>
      </p:sp>
      <p:sp>
        <p:nvSpPr>
          <p:cNvPr id="2" name="Footer Placeholder 1">
            <a:extLst>
              <a:ext uri="{FF2B5EF4-FFF2-40B4-BE49-F238E27FC236}">
                <a16:creationId xmlns:a16="http://schemas.microsoft.com/office/drawing/2014/main" id="{A34FF90E-3F07-4BF1-9551-263430BE65EB}"/>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8EFB2540-21F6-42AD-8A86-56AFD31C7AD5}"/>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sp>
        <p:nvSpPr>
          <p:cNvPr id="7" name="Text Placeholder 6">
            <a:extLst>
              <a:ext uri="{FF2B5EF4-FFF2-40B4-BE49-F238E27FC236}">
                <a16:creationId xmlns:a16="http://schemas.microsoft.com/office/drawing/2014/main" id="{87176E68-3CB5-482D-AD0B-CE10823C191F}"/>
              </a:ext>
            </a:extLst>
          </p:cNvPr>
          <p:cNvSpPr>
            <a:spLocks noGrp="1"/>
          </p:cNvSpPr>
          <p:nvPr>
            <p:ph type="body" sz="quarter" idx="32"/>
          </p:nvPr>
        </p:nvSpPr>
        <p:spPr>
          <a:xfrm>
            <a:off x="426000" y="749717"/>
            <a:ext cx="11339513" cy="360000"/>
          </a:xfrm>
        </p:spPr>
        <p:txBody>
          <a:bodyPr/>
          <a:lstStyle/>
          <a:p>
            <a:r>
              <a:rPr lang="en-US" dirty="0"/>
              <a:t>Details School types and grade levels expected to report specific files related to EOY 1</a:t>
            </a:r>
          </a:p>
        </p:txBody>
      </p:sp>
      <p:graphicFrame>
        <p:nvGraphicFramePr>
          <p:cNvPr id="5" name="Table 4">
            <a:extLst>
              <a:ext uri="{FF2B5EF4-FFF2-40B4-BE49-F238E27FC236}">
                <a16:creationId xmlns:a16="http://schemas.microsoft.com/office/drawing/2014/main" id="{9645E621-340B-459E-9DC0-B73FF3F6349A}"/>
              </a:ext>
            </a:extLst>
          </p:cNvPr>
          <p:cNvGraphicFramePr/>
          <p:nvPr>
            <p:extLst>
              <p:ext uri="{D42A27DB-BD31-4B8C-83A1-F6EECF244321}">
                <p14:modId xmlns:p14="http://schemas.microsoft.com/office/powerpoint/2010/main" val="102119256"/>
              </p:ext>
            </p:extLst>
          </p:nvPr>
        </p:nvGraphicFramePr>
        <p:xfrm>
          <a:off x="426000" y="1194318"/>
          <a:ext cx="5393775" cy="5005655"/>
        </p:xfrm>
        <a:graphic>
          <a:graphicData uri="http://schemas.openxmlformats.org/drawingml/2006/table">
            <a:tbl>
              <a:tblPr firstRow="1" firstCol="1" lastCol="1" bandRow="1" bandCol="1">
                <a:tableStyleId>{F2DE63D5-997A-4646-A377-4702673A728D}</a:tableStyleId>
              </a:tblPr>
              <a:tblGrid>
                <a:gridCol w="2701615">
                  <a:extLst>
                    <a:ext uri="{9D8B030D-6E8A-4147-A177-3AD203B41FA5}">
                      <a16:colId xmlns:a16="http://schemas.microsoft.com/office/drawing/2014/main" val="3291851247"/>
                    </a:ext>
                  </a:extLst>
                </a:gridCol>
                <a:gridCol w="1025285">
                  <a:extLst>
                    <a:ext uri="{9D8B030D-6E8A-4147-A177-3AD203B41FA5}">
                      <a16:colId xmlns:a16="http://schemas.microsoft.com/office/drawing/2014/main" val="1159527635"/>
                    </a:ext>
                  </a:extLst>
                </a:gridCol>
                <a:gridCol w="561975">
                  <a:extLst>
                    <a:ext uri="{9D8B030D-6E8A-4147-A177-3AD203B41FA5}">
                      <a16:colId xmlns:a16="http://schemas.microsoft.com/office/drawing/2014/main" val="538322710"/>
                    </a:ext>
                  </a:extLst>
                </a:gridCol>
                <a:gridCol w="1104900">
                  <a:extLst>
                    <a:ext uri="{9D8B030D-6E8A-4147-A177-3AD203B41FA5}">
                      <a16:colId xmlns:a16="http://schemas.microsoft.com/office/drawing/2014/main" val="3028772497"/>
                    </a:ext>
                  </a:extLst>
                </a:gridCol>
              </a:tblGrid>
              <a:tr h="518276">
                <a:tc>
                  <a:txBody>
                    <a:bodyPr/>
                    <a:lstStyle/>
                    <a:p>
                      <a:pPr marL="0" marR="0" algn="ctr" fontAlgn="b">
                        <a:spcBef>
                          <a:spcPts val="0"/>
                        </a:spcBef>
                        <a:spcAft>
                          <a:spcPts val="0"/>
                        </a:spcAft>
                      </a:pPr>
                      <a:r>
                        <a:rPr lang="en-US" sz="1200" b="1" u="none" strike="noStrike" dirty="0">
                          <a:solidFill>
                            <a:schemeClr val="bg1"/>
                          </a:solidFill>
                          <a:effectLst/>
                        </a:rPr>
                        <a:t>School Type</a:t>
                      </a:r>
                      <a:endParaRPr lang="en-US" sz="1200" b="1" i="0" u="none" strike="noStrike" dirty="0">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u="none" strike="noStrike" dirty="0">
                          <a:solidFill>
                            <a:schemeClr val="bg1"/>
                          </a:solidFill>
                          <a:effectLst/>
                        </a:rPr>
                        <a:t>CRSC/ SCSC</a:t>
                      </a:r>
                      <a:endParaRPr lang="en-US" sz="1200" b="1" i="0" u="none" strike="noStrike" dirty="0">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i="0" u="none" strike="noStrike" dirty="0">
                          <a:solidFill>
                            <a:schemeClr val="bg1"/>
                          </a:solidFill>
                          <a:effectLst/>
                          <a:latin typeface="Arial" panose="020B0604020202020204" pitchFamily="34" charset="0"/>
                        </a:rPr>
                        <a:t>SDEM</a:t>
                      </a:r>
                    </a:p>
                  </a:txBody>
                  <a:tcPr marL="14121" marR="14121" marT="14121" marB="14121" anchor="b"/>
                </a:tc>
                <a:tc>
                  <a:txBody>
                    <a:bodyPr/>
                    <a:lstStyle/>
                    <a:p>
                      <a:pPr marL="0" marR="0" algn="ctr" fontAlgn="b">
                        <a:spcBef>
                          <a:spcPts val="0"/>
                        </a:spcBef>
                        <a:spcAft>
                          <a:spcPts val="0"/>
                        </a:spcAft>
                      </a:pPr>
                      <a:r>
                        <a:rPr lang="en-US" sz="1200" b="1" u="none" strike="noStrike" dirty="0">
                          <a:solidFill>
                            <a:schemeClr val="bg1"/>
                          </a:solidFill>
                          <a:effectLst/>
                        </a:rPr>
                        <a:t>CTE/ WBLR</a:t>
                      </a:r>
                      <a:endParaRPr lang="en-US" sz="1200" b="1" i="0" u="none" strike="noStrike" dirty="0">
                        <a:solidFill>
                          <a:schemeClr val="bg1"/>
                        </a:solidFill>
                        <a:effectLst/>
                        <a:latin typeface="Arial" panose="020B0604020202020204" pitchFamily="34" charset="0"/>
                      </a:endParaRPr>
                    </a:p>
                  </a:txBody>
                  <a:tcPr marL="14121" marR="14121" marT="14121" marB="14121" anchor="b"/>
                </a:tc>
                <a:extLst>
                  <a:ext uri="{0D108BD9-81ED-4DB2-BD59-A6C34878D82A}">
                    <a16:rowId xmlns:a16="http://schemas.microsoft.com/office/drawing/2014/main" val="100051308"/>
                  </a:ext>
                </a:extLst>
              </a:tr>
              <a:tr h="406553">
                <a:tc>
                  <a:txBody>
                    <a:bodyPr/>
                    <a:lstStyle/>
                    <a:p>
                      <a:pPr marL="0" marR="0" algn="l" fontAlgn="t">
                        <a:spcBef>
                          <a:spcPts val="0"/>
                        </a:spcBef>
                        <a:spcAft>
                          <a:spcPts val="600"/>
                        </a:spcAft>
                      </a:pPr>
                      <a:r>
                        <a:rPr lang="en-US" sz="1200" b="0" u="none" strike="noStrike">
                          <a:solidFill>
                            <a:srgbClr val="000000"/>
                          </a:solidFill>
                          <a:effectLst/>
                        </a:rPr>
                        <a:t>Traditional (non-educational options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071080293"/>
                  </a:ext>
                </a:extLst>
              </a:tr>
              <a:tr h="406553">
                <a:tc>
                  <a:txBody>
                    <a:bodyPr/>
                    <a:lstStyle/>
                    <a:p>
                      <a:pPr marL="0" marR="0" algn="l" fontAlgn="t">
                        <a:spcBef>
                          <a:spcPts val="0"/>
                        </a:spcBef>
                        <a:spcAft>
                          <a:spcPts val="600"/>
                        </a:spcAft>
                      </a:pPr>
                      <a:r>
                        <a:rPr lang="en-US" sz="1200" b="0" u="none" strike="noStrike">
                          <a:solidFill>
                            <a:srgbClr val="000000"/>
                          </a:solidFill>
                          <a:effectLst/>
                        </a:rPr>
                        <a:t>District Level Programs (Independent Study and Home Hospital Programs)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093034952"/>
                  </a:ext>
                </a:extLst>
              </a:tr>
              <a:tr h="217848">
                <a:tc>
                  <a:txBody>
                    <a:bodyPr/>
                    <a:lstStyle/>
                    <a:p>
                      <a:pPr marL="0" marR="0" algn="l" fontAlgn="t">
                        <a:spcBef>
                          <a:spcPts val="0"/>
                        </a:spcBef>
                        <a:spcAft>
                          <a:spcPts val="600"/>
                        </a:spcAft>
                      </a:pPr>
                      <a:r>
                        <a:rPr lang="en-US" sz="1200" b="0" u="none" strike="noStrike">
                          <a:solidFill>
                            <a:srgbClr val="000000"/>
                          </a:solidFill>
                          <a:effectLst/>
                        </a:rPr>
                        <a:t>County Community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P</a:t>
                      </a:r>
                      <a:endParaRPr lang="en-US" sz="1200" b="0" i="0" u="none" strike="noStrike" dirty="0">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511710361"/>
                  </a:ext>
                </a:extLst>
              </a:tr>
              <a:tr h="217848">
                <a:tc>
                  <a:txBody>
                    <a:bodyPr/>
                    <a:lstStyle/>
                    <a:p>
                      <a:pPr marL="0" marR="0" algn="l" fontAlgn="t">
                        <a:spcBef>
                          <a:spcPts val="0"/>
                        </a:spcBef>
                        <a:spcAft>
                          <a:spcPts val="600"/>
                        </a:spcAft>
                      </a:pPr>
                      <a:r>
                        <a:rPr lang="en-US" sz="1200" b="0" u="none" strike="noStrike">
                          <a:solidFill>
                            <a:srgbClr val="000000"/>
                          </a:solidFill>
                          <a:effectLst/>
                        </a:rPr>
                        <a:t>District Community Day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52574485"/>
                  </a:ext>
                </a:extLst>
              </a:tr>
              <a:tr h="406553">
                <a:tc>
                  <a:txBody>
                    <a:bodyPr/>
                    <a:lstStyle/>
                    <a:p>
                      <a:pPr marL="0" marR="0" algn="l" fontAlgn="t">
                        <a:spcBef>
                          <a:spcPts val="0"/>
                        </a:spcBef>
                        <a:spcAft>
                          <a:spcPts val="600"/>
                        </a:spcAft>
                      </a:pPr>
                      <a:r>
                        <a:rPr lang="en-US" sz="1200" b="0" u="none" strike="noStrike">
                          <a:solidFill>
                            <a:srgbClr val="000000"/>
                          </a:solidFill>
                          <a:effectLst/>
                        </a:rPr>
                        <a:t>Youth Authority Schools (currently called Division of Juvenile Justice)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3189820632"/>
                  </a:ext>
                </a:extLst>
              </a:tr>
              <a:tr h="217848">
                <a:tc>
                  <a:txBody>
                    <a:bodyPr/>
                    <a:lstStyle/>
                    <a:p>
                      <a:pPr marL="0" marR="0" algn="l" fontAlgn="t">
                        <a:spcBef>
                          <a:spcPts val="0"/>
                        </a:spcBef>
                        <a:spcAft>
                          <a:spcPts val="600"/>
                        </a:spcAft>
                      </a:pPr>
                      <a:r>
                        <a:rPr lang="en-US" sz="1200" b="0" u="none" strike="noStrike">
                          <a:solidFill>
                            <a:srgbClr val="000000"/>
                          </a:solidFill>
                          <a:effectLst/>
                        </a:rPr>
                        <a:t>Juvenile Court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711104448"/>
                  </a:ext>
                </a:extLst>
              </a:tr>
              <a:tr h="217848">
                <a:tc>
                  <a:txBody>
                    <a:bodyPr/>
                    <a:lstStyle/>
                    <a:p>
                      <a:pPr marL="0" marR="0" algn="l" fontAlgn="t">
                        <a:spcBef>
                          <a:spcPts val="0"/>
                        </a:spcBef>
                        <a:spcAft>
                          <a:spcPts val="600"/>
                        </a:spcAft>
                      </a:pPr>
                      <a:r>
                        <a:rPr lang="en-US" sz="1200" b="0" u="none" strike="noStrike">
                          <a:solidFill>
                            <a:srgbClr val="000000"/>
                          </a:solidFill>
                          <a:effectLst/>
                        </a:rPr>
                        <a:t>Continuation High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155222748"/>
                  </a:ext>
                </a:extLst>
              </a:tr>
              <a:tr h="217848">
                <a:tc>
                  <a:txBody>
                    <a:bodyPr/>
                    <a:lstStyle/>
                    <a:p>
                      <a:pPr marL="0" marR="0" algn="l" fontAlgn="t">
                        <a:spcBef>
                          <a:spcPts val="0"/>
                        </a:spcBef>
                        <a:spcAft>
                          <a:spcPts val="600"/>
                        </a:spcAft>
                      </a:pPr>
                      <a:r>
                        <a:rPr lang="en-US" sz="1200" b="0" u="none" strike="noStrike">
                          <a:solidFill>
                            <a:srgbClr val="000000"/>
                          </a:solidFill>
                          <a:effectLst/>
                        </a:rPr>
                        <a:t>Opportunity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580176444"/>
                  </a:ext>
                </a:extLst>
              </a:tr>
              <a:tr h="217848">
                <a:tc>
                  <a:txBody>
                    <a:bodyPr/>
                    <a:lstStyle/>
                    <a:p>
                      <a:pPr marL="0" marR="0" algn="l" fontAlgn="t">
                        <a:spcBef>
                          <a:spcPts val="0"/>
                        </a:spcBef>
                        <a:spcAft>
                          <a:spcPts val="600"/>
                        </a:spcAft>
                      </a:pPr>
                      <a:r>
                        <a:rPr lang="en-US" sz="1200" b="0" u="none" strike="noStrike">
                          <a:solidFill>
                            <a:srgbClr val="000000"/>
                          </a:solidFill>
                          <a:effectLst/>
                        </a:rPr>
                        <a:t>Alternative Schools of Choice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766050115"/>
                  </a:ext>
                </a:extLst>
              </a:tr>
              <a:tr h="217848">
                <a:tc>
                  <a:txBody>
                    <a:bodyPr/>
                    <a:lstStyle/>
                    <a:p>
                      <a:pPr marL="0" marR="0" algn="l" fontAlgn="t">
                        <a:spcBef>
                          <a:spcPts val="0"/>
                        </a:spcBef>
                        <a:spcAft>
                          <a:spcPts val="600"/>
                        </a:spcAft>
                      </a:pPr>
                      <a:r>
                        <a:rPr lang="en-US" sz="1200" b="0" u="none" strike="noStrike">
                          <a:solidFill>
                            <a:srgbClr val="000000"/>
                          </a:solidFill>
                          <a:effectLst/>
                        </a:rPr>
                        <a:t>State Special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780634437"/>
                  </a:ext>
                </a:extLst>
              </a:tr>
              <a:tr h="217848">
                <a:tc>
                  <a:txBody>
                    <a:bodyPr/>
                    <a:lstStyle/>
                    <a:p>
                      <a:pPr marL="0" marR="0" algn="l" fontAlgn="t">
                        <a:spcBef>
                          <a:spcPts val="0"/>
                        </a:spcBef>
                        <a:spcAft>
                          <a:spcPts val="600"/>
                        </a:spcAft>
                      </a:pPr>
                      <a:r>
                        <a:rPr lang="en-US" sz="1200" b="0" u="none" strike="noStrike">
                          <a:solidFill>
                            <a:srgbClr val="000000"/>
                          </a:solidFill>
                          <a:effectLst/>
                        </a:rPr>
                        <a:t>Home and Hospital Schools(5)</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330722999"/>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Development Services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1544518471"/>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State Hospitals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7540412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 Consortium</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60190088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1178934652"/>
                  </a:ext>
                </a:extLst>
              </a:tr>
              <a:tr h="217848">
                <a:tc>
                  <a:txBody>
                    <a:bodyPr/>
                    <a:lstStyle/>
                    <a:p>
                      <a:pPr marL="0" marR="0" algn="l" fontAlgn="t">
                        <a:spcBef>
                          <a:spcPts val="0"/>
                        </a:spcBef>
                        <a:spcAft>
                          <a:spcPts val="600"/>
                        </a:spcAft>
                      </a:pPr>
                      <a:r>
                        <a:rPr lang="en-US" sz="1200" b="0" u="none" strike="noStrike">
                          <a:solidFill>
                            <a:srgbClr val="FF0000"/>
                          </a:solidFill>
                          <a:effectLst/>
                        </a:rPr>
                        <a:t>Non-Public School Group (0000001)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57025466"/>
                  </a:ext>
                </a:extLst>
              </a:tr>
              <a:tr h="217848">
                <a:tc>
                  <a:txBody>
                    <a:bodyPr/>
                    <a:lstStyle/>
                    <a:p>
                      <a:pPr marL="0" marR="0" algn="l" fontAlgn="t">
                        <a:spcBef>
                          <a:spcPts val="0"/>
                        </a:spcBef>
                        <a:spcAft>
                          <a:spcPts val="600"/>
                        </a:spcAft>
                      </a:pPr>
                      <a:r>
                        <a:rPr lang="en-US" sz="1200" b="0" u="none" strike="noStrike">
                          <a:solidFill>
                            <a:srgbClr val="FF0000"/>
                          </a:solidFill>
                          <a:effectLst/>
                        </a:rPr>
                        <a:t>Private School Group (0000002)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2814904108"/>
                  </a:ext>
                </a:extLst>
              </a:tr>
              <a:tr h="217848">
                <a:tc>
                  <a:txBody>
                    <a:bodyPr/>
                    <a:lstStyle/>
                    <a:p>
                      <a:pPr marL="0" marR="0" algn="l" fontAlgn="t">
                        <a:spcBef>
                          <a:spcPts val="0"/>
                        </a:spcBef>
                        <a:spcAft>
                          <a:spcPts val="600"/>
                        </a:spcAft>
                      </a:pPr>
                      <a:r>
                        <a:rPr lang="en-US" sz="1200" b="0" u="none" strike="noStrike" dirty="0">
                          <a:solidFill>
                            <a:srgbClr val="FF0000"/>
                          </a:solidFill>
                          <a:effectLst/>
                        </a:rPr>
                        <a:t>ROP/ROC(4)</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4183271557"/>
                  </a:ext>
                </a:extLst>
              </a:tr>
            </a:tbl>
          </a:graphicData>
        </a:graphic>
      </p:graphicFrame>
      <p:graphicFrame>
        <p:nvGraphicFramePr>
          <p:cNvPr id="6" name="Table 5">
            <a:extLst>
              <a:ext uri="{FF2B5EF4-FFF2-40B4-BE49-F238E27FC236}">
                <a16:creationId xmlns:a16="http://schemas.microsoft.com/office/drawing/2014/main" id="{74D3FA05-59A5-49F2-8747-1581F76DE612}"/>
              </a:ext>
            </a:extLst>
          </p:cNvPr>
          <p:cNvGraphicFramePr/>
          <p:nvPr>
            <p:extLst>
              <p:ext uri="{D42A27DB-BD31-4B8C-83A1-F6EECF244321}">
                <p14:modId xmlns:p14="http://schemas.microsoft.com/office/powerpoint/2010/main" val="874761585"/>
              </p:ext>
            </p:extLst>
          </p:nvPr>
        </p:nvGraphicFramePr>
        <p:xfrm>
          <a:off x="6173752" y="1221982"/>
          <a:ext cx="4827623" cy="4080890"/>
        </p:xfrm>
        <a:graphic>
          <a:graphicData uri="http://schemas.openxmlformats.org/drawingml/2006/table">
            <a:tbl>
              <a:tblPr firstRow="1" firstCol="1" lastCol="1" bandRow="1" bandCol="1">
                <a:tableStyleId>{72833802-FEF1-4C79-8D5D-14CF1EAF98D9}</a:tableStyleId>
              </a:tblPr>
              <a:tblGrid>
                <a:gridCol w="2433088">
                  <a:extLst>
                    <a:ext uri="{9D8B030D-6E8A-4147-A177-3AD203B41FA5}">
                      <a16:colId xmlns:a16="http://schemas.microsoft.com/office/drawing/2014/main" val="103336181"/>
                    </a:ext>
                  </a:extLst>
                </a:gridCol>
                <a:gridCol w="665148">
                  <a:extLst>
                    <a:ext uri="{9D8B030D-6E8A-4147-A177-3AD203B41FA5}">
                      <a16:colId xmlns:a16="http://schemas.microsoft.com/office/drawing/2014/main" val="2304809660"/>
                    </a:ext>
                  </a:extLst>
                </a:gridCol>
                <a:gridCol w="640962">
                  <a:extLst>
                    <a:ext uri="{9D8B030D-6E8A-4147-A177-3AD203B41FA5}">
                      <a16:colId xmlns:a16="http://schemas.microsoft.com/office/drawing/2014/main" val="1474583178"/>
                    </a:ext>
                  </a:extLst>
                </a:gridCol>
                <a:gridCol w="1088425">
                  <a:extLst>
                    <a:ext uri="{9D8B030D-6E8A-4147-A177-3AD203B41FA5}">
                      <a16:colId xmlns:a16="http://schemas.microsoft.com/office/drawing/2014/main" val="3507041439"/>
                    </a:ext>
                  </a:extLst>
                </a:gridCol>
              </a:tblGrid>
              <a:tr h="479134">
                <a:tc>
                  <a:txBody>
                    <a:bodyPr/>
                    <a:lstStyle/>
                    <a:p>
                      <a:pPr marL="0" marR="0" algn="l" fontAlgn="b">
                        <a:spcBef>
                          <a:spcPts val="0"/>
                        </a:spcBef>
                        <a:spcAft>
                          <a:spcPts val="0"/>
                        </a:spcAft>
                      </a:pPr>
                      <a:r>
                        <a:rPr lang="en-US" sz="1200" b="1" u="none" strike="noStrike" dirty="0">
                          <a:effectLst/>
                        </a:rPr>
                        <a:t>Grade Levels</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CRSC/ SCSC</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SDEM</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CTE/WBLR</a:t>
                      </a:r>
                      <a:endParaRPr lang="en-US" sz="1200" b="1" i="0" u="none" strike="noStrike" dirty="0">
                        <a:effectLst/>
                        <a:latin typeface="Arial" panose="020B0604020202020204" pitchFamily="34" charset="0"/>
                      </a:endParaRPr>
                    </a:p>
                  </a:txBody>
                  <a:tcPr marL="14494" marR="14494" marT="14494" marB="14494" anchor="b"/>
                </a:tc>
                <a:extLst>
                  <a:ext uri="{0D108BD9-81ED-4DB2-BD59-A6C34878D82A}">
                    <a16:rowId xmlns:a16="http://schemas.microsoft.com/office/drawing/2014/main" val="4130022450"/>
                  </a:ext>
                </a:extLst>
              </a:tr>
              <a:tr h="205295">
                <a:tc>
                  <a:txBody>
                    <a:bodyPr/>
                    <a:lstStyle/>
                    <a:p>
                      <a:pPr marL="0" marR="0" algn="l" fontAlgn="t">
                        <a:spcBef>
                          <a:spcPts val="0"/>
                        </a:spcBef>
                        <a:spcAft>
                          <a:spcPts val="600"/>
                        </a:spcAft>
                      </a:pPr>
                      <a:r>
                        <a:rPr lang="en-US" sz="1200" b="0" u="none" strike="noStrike" dirty="0">
                          <a:effectLst/>
                        </a:rPr>
                        <a:t>Infants - IN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04262715"/>
                  </a:ext>
                </a:extLst>
              </a:tr>
              <a:tr h="205295">
                <a:tc>
                  <a:txBody>
                    <a:bodyPr/>
                    <a:lstStyle/>
                    <a:p>
                      <a:pPr marL="0" marR="0" algn="l" fontAlgn="t">
                        <a:spcBef>
                          <a:spcPts val="0"/>
                        </a:spcBef>
                        <a:spcAft>
                          <a:spcPts val="600"/>
                        </a:spcAft>
                      </a:pPr>
                      <a:r>
                        <a:rPr lang="en-US" sz="1200" b="0" u="none" strike="noStrike">
                          <a:effectLst/>
                        </a:rPr>
                        <a:t>Toddlers - TD</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3409915496"/>
                  </a:ext>
                </a:extLst>
              </a:tr>
              <a:tr h="205295">
                <a:tc>
                  <a:txBody>
                    <a:bodyPr/>
                    <a:lstStyle/>
                    <a:p>
                      <a:pPr marL="0" marR="0" algn="l" fontAlgn="t">
                        <a:spcBef>
                          <a:spcPts val="0"/>
                        </a:spcBef>
                        <a:spcAft>
                          <a:spcPts val="600"/>
                        </a:spcAft>
                      </a:pPr>
                      <a:r>
                        <a:rPr lang="en-US" sz="1200" b="0" u="none" strike="noStrike">
                          <a:effectLst/>
                        </a:rPr>
                        <a:t>Prekindergarten - PS</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003327884"/>
                  </a:ext>
                </a:extLst>
              </a:tr>
              <a:tr h="205295">
                <a:tc>
                  <a:txBody>
                    <a:bodyPr/>
                    <a:lstStyle/>
                    <a:p>
                      <a:pPr marL="0" marR="0" algn="l" fontAlgn="t">
                        <a:spcBef>
                          <a:spcPts val="0"/>
                        </a:spcBef>
                        <a:spcAft>
                          <a:spcPts val="600"/>
                        </a:spcAft>
                      </a:pPr>
                      <a:r>
                        <a:rPr lang="en-US" sz="1200" b="0" u="none" strike="noStrike">
                          <a:effectLst/>
                        </a:rPr>
                        <a:t>Kindergarten - KN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3442711892"/>
                  </a:ext>
                </a:extLst>
              </a:tr>
              <a:tr h="205295">
                <a:tc>
                  <a:txBody>
                    <a:bodyPr/>
                    <a:lstStyle/>
                    <a:p>
                      <a:pPr marL="0" marR="0" algn="l" fontAlgn="t">
                        <a:spcBef>
                          <a:spcPts val="0"/>
                        </a:spcBef>
                        <a:spcAft>
                          <a:spcPts val="600"/>
                        </a:spcAft>
                      </a:pPr>
                      <a:r>
                        <a:rPr lang="en-US" sz="1200" b="0" u="none" strike="noStrike">
                          <a:effectLst/>
                        </a:rPr>
                        <a:t>First Grade - 01</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374378840"/>
                  </a:ext>
                </a:extLst>
              </a:tr>
              <a:tr h="205295">
                <a:tc>
                  <a:txBody>
                    <a:bodyPr/>
                    <a:lstStyle/>
                    <a:p>
                      <a:pPr marL="0" marR="0" algn="l" fontAlgn="t">
                        <a:spcBef>
                          <a:spcPts val="0"/>
                        </a:spcBef>
                        <a:spcAft>
                          <a:spcPts val="600"/>
                        </a:spcAft>
                      </a:pPr>
                      <a:r>
                        <a:rPr lang="en-US" sz="1200" b="0" u="none" strike="noStrike">
                          <a:effectLst/>
                        </a:rPr>
                        <a:t>Second Grade – 02</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57065872"/>
                  </a:ext>
                </a:extLst>
              </a:tr>
              <a:tr h="205295">
                <a:tc>
                  <a:txBody>
                    <a:bodyPr/>
                    <a:lstStyle/>
                    <a:p>
                      <a:pPr marL="0" marR="0" algn="l" fontAlgn="t">
                        <a:spcBef>
                          <a:spcPts val="0"/>
                        </a:spcBef>
                        <a:spcAft>
                          <a:spcPts val="600"/>
                        </a:spcAft>
                      </a:pPr>
                      <a:r>
                        <a:rPr lang="en-US" sz="1200" b="0" u="none" strike="noStrike">
                          <a:effectLst/>
                        </a:rPr>
                        <a:t>Third Grade – 03</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686969391"/>
                  </a:ext>
                </a:extLst>
              </a:tr>
              <a:tr h="205295">
                <a:tc>
                  <a:txBody>
                    <a:bodyPr/>
                    <a:lstStyle/>
                    <a:p>
                      <a:pPr marL="0" marR="0" algn="l" fontAlgn="t">
                        <a:spcBef>
                          <a:spcPts val="0"/>
                        </a:spcBef>
                        <a:spcAft>
                          <a:spcPts val="600"/>
                        </a:spcAft>
                      </a:pPr>
                      <a:r>
                        <a:rPr lang="en-US" sz="1200" b="0" u="none" strike="noStrike">
                          <a:effectLst/>
                        </a:rPr>
                        <a:t>Fourth Grade – 04</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878946521"/>
                  </a:ext>
                </a:extLst>
              </a:tr>
              <a:tr h="205295">
                <a:tc>
                  <a:txBody>
                    <a:bodyPr/>
                    <a:lstStyle/>
                    <a:p>
                      <a:pPr marL="0" marR="0" algn="l" fontAlgn="t">
                        <a:spcBef>
                          <a:spcPts val="0"/>
                        </a:spcBef>
                        <a:spcAft>
                          <a:spcPts val="600"/>
                        </a:spcAft>
                      </a:pPr>
                      <a:r>
                        <a:rPr lang="en-US" sz="1200" b="0" u="none" strike="noStrike">
                          <a:effectLst/>
                        </a:rPr>
                        <a:t>Fifth Grade – 05</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950137716"/>
                  </a:ext>
                </a:extLst>
              </a:tr>
              <a:tr h="205295">
                <a:tc>
                  <a:txBody>
                    <a:bodyPr/>
                    <a:lstStyle/>
                    <a:p>
                      <a:pPr marL="0" marR="0" algn="l" fontAlgn="t">
                        <a:spcBef>
                          <a:spcPts val="0"/>
                        </a:spcBef>
                        <a:spcAft>
                          <a:spcPts val="600"/>
                        </a:spcAft>
                      </a:pPr>
                      <a:r>
                        <a:rPr lang="en-US" sz="1200" b="0" u="none" strike="noStrike">
                          <a:effectLst/>
                        </a:rPr>
                        <a:t>Sixth Grade – 06</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3642939134"/>
                  </a:ext>
                </a:extLst>
              </a:tr>
              <a:tr h="205295">
                <a:tc>
                  <a:txBody>
                    <a:bodyPr/>
                    <a:lstStyle/>
                    <a:p>
                      <a:pPr marL="0" marR="0" algn="l" fontAlgn="t">
                        <a:spcBef>
                          <a:spcPts val="0"/>
                        </a:spcBef>
                        <a:spcAft>
                          <a:spcPts val="600"/>
                        </a:spcAft>
                      </a:pPr>
                      <a:r>
                        <a:rPr lang="en-US" sz="1200" b="1" u="none" strike="noStrike">
                          <a:solidFill>
                            <a:schemeClr val="tx1"/>
                          </a:solidFill>
                          <a:effectLst/>
                        </a:rPr>
                        <a:t>Seventh Grade – 07</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979352056"/>
                  </a:ext>
                </a:extLst>
              </a:tr>
              <a:tr h="205295">
                <a:tc>
                  <a:txBody>
                    <a:bodyPr/>
                    <a:lstStyle/>
                    <a:p>
                      <a:pPr marL="0" marR="0" algn="l" fontAlgn="t">
                        <a:spcBef>
                          <a:spcPts val="0"/>
                        </a:spcBef>
                        <a:spcAft>
                          <a:spcPts val="600"/>
                        </a:spcAft>
                      </a:pPr>
                      <a:r>
                        <a:rPr lang="en-US" sz="1200" b="1" u="none" strike="noStrike">
                          <a:solidFill>
                            <a:schemeClr val="tx1"/>
                          </a:solidFill>
                          <a:effectLst/>
                        </a:rPr>
                        <a:t>Eighth Grade – 08</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rgbClr val="FF735D"/>
                          </a:solidFill>
                          <a:effectLst/>
                        </a:rPr>
                        <a:t>P</a:t>
                      </a:r>
                      <a:endParaRPr lang="en-US" sz="1200" b="1" i="0" u="none" strike="noStrike" dirty="0">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719732135"/>
                  </a:ext>
                </a:extLst>
              </a:tr>
              <a:tr h="205295">
                <a:tc>
                  <a:txBody>
                    <a:bodyPr/>
                    <a:lstStyle/>
                    <a:p>
                      <a:pPr marL="0" marR="0" algn="l" fontAlgn="t">
                        <a:spcBef>
                          <a:spcPts val="0"/>
                        </a:spcBef>
                        <a:spcAft>
                          <a:spcPts val="600"/>
                        </a:spcAft>
                      </a:pPr>
                      <a:r>
                        <a:rPr lang="en-US" sz="1200" b="1" u="none" strike="noStrike">
                          <a:solidFill>
                            <a:schemeClr val="tx1"/>
                          </a:solidFill>
                          <a:effectLst/>
                        </a:rPr>
                        <a:t>Ninth Grade – 09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073103488"/>
                  </a:ext>
                </a:extLst>
              </a:tr>
              <a:tr h="205295">
                <a:tc>
                  <a:txBody>
                    <a:bodyPr/>
                    <a:lstStyle/>
                    <a:p>
                      <a:pPr marL="0" marR="0" algn="l" fontAlgn="t">
                        <a:spcBef>
                          <a:spcPts val="0"/>
                        </a:spcBef>
                        <a:spcAft>
                          <a:spcPts val="600"/>
                        </a:spcAft>
                      </a:pPr>
                      <a:r>
                        <a:rPr lang="en-US" sz="1200" b="1" u="none" strike="noStrike">
                          <a:solidFill>
                            <a:schemeClr val="tx1"/>
                          </a:solidFill>
                          <a:effectLst/>
                        </a:rPr>
                        <a:t>Tenth Grade – 10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4262242507"/>
                  </a:ext>
                </a:extLst>
              </a:tr>
              <a:tr h="205295">
                <a:tc>
                  <a:txBody>
                    <a:bodyPr/>
                    <a:lstStyle/>
                    <a:p>
                      <a:pPr marL="0" marR="0" algn="l" fontAlgn="t">
                        <a:spcBef>
                          <a:spcPts val="0"/>
                        </a:spcBef>
                        <a:spcAft>
                          <a:spcPts val="600"/>
                        </a:spcAft>
                      </a:pPr>
                      <a:r>
                        <a:rPr lang="en-US" sz="1200" b="1" u="none" strike="noStrike">
                          <a:solidFill>
                            <a:schemeClr val="tx1"/>
                          </a:solidFill>
                          <a:effectLst/>
                        </a:rPr>
                        <a:t>Eleventh Grade – 11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51616565"/>
                  </a:ext>
                </a:extLst>
              </a:tr>
              <a:tr h="205295">
                <a:tc>
                  <a:txBody>
                    <a:bodyPr/>
                    <a:lstStyle/>
                    <a:p>
                      <a:pPr marL="0" marR="0" algn="l" fontAlgn="t">
                        <a:spcBef>
                          <a:spcPts val="0"/>
                        </a:spcBef>
                        <a:spcAft>
                          <a:spcPts val="600"/>
                        </a:spcAft>
                      </a:pPr>
                      <a:r>
                        <a:rPr lang="en-US" sz="1200" b="1" u="none" strike="noStrike">
                          <a:solidFill>
                            <a:schemeClr val="tx1"/>
                          </a:solidFill>
                          <a:effectLst/>
                        </a:rPr>
                        <a:t>Twelfth Grade – 12</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3412148379"/>
                  </a:ext>
                </a:extLst>
              </a:tr>
              <a:tr h="205295">
                <a:tc>
                  <a:txBody>
                    <a:bodyPr/>
                    <a:lstStyle/>
                    <a:p>
                      <a:pPr marL="0" marR="0" algn="l" fontAlgn="t">
                        <a:spcBef>
                          <a:spcPts val="0"/>
                        </a:spcBef>
                        <a:spcAft>
                          <a:spcPts val="600"/>
                        </a:spcAft>
                      </a:pPr>
                      <a:r>
                        <a:rPr lang="en-US" sz="1200" b="0" u="none" strike="noStrike" dirty="0">
                          <a:effectLst/>
                        </a:rPr>
                        <a:t>Adult – AD </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802454005"/>
                  </a:ext>
                </a:extLst>
              </a:tr>
            </a:tbl>
          </a:graphicData>
        </a:graphic>
      </p:graphicFrame>
      <p:sp>
        <p:nvSpPr>
          <p:cNvPr id="9" name="TextBox 8">
            <a:extLst>
              <a:ext uri="{FF2B5EF4-FFF2-40B4-BE49-F238E27FC236}">
                <a16:creationId xmlns:a16="http://schemas.microsoft.com/office/drawing/2014/main" id="{BF6E3948-1B57-49A7-B8FF-34E687C49331}"/>
              </a:ext>
            </a:extLst>
          </p:cNvPr>
          <p:cNvSpPr txBox="1"/>
          <p:nvPr/>
        </p:nvSpPr>
        <p:spPr>
          <a:xfrm>
            <a:off x="6173752" y="5415137"/>
            <a:ext cx="4494249" cy="861774"/>
          </a:xfrm>
          <a:prstGeom prst="rect">
            <a:avLst/>
          </a:prstGeom>
          <a:solidFill>
            <a:srgbClr val="F7EDF0"/>
          </a:solidFill>
        </p:spPr>
        <p:style>
          <a:lnRef idx="1">
            <a:schemeClr val="accent1"/>
          </a:lnRef>
          <a:fillRef idx="3">
            <a:schemeClr val="accent1"/>
          </a:fillRef>
          <a:effectRef idx="2">
            <a:schemeClr val="accent1"/>
          </a:effectRef>
          <a:fontRef idx="minor">
            <a:schemeClr val="lt1"/>
          </a:fontRef>
        </p:style>
        <p:txBody>
          <a:bodyPr wrap="square">
            <a:spAutoFit/>
          </a:bodyPr>
          <a:lstStyle/>
          <a:p>
            <a:pPr marL="0" marR="0">
              <a:spcBef>
                <a:spcPts val="0"/>
              </a:spcBef>
              <a:spcAft>
                <a:spcPts val="0"/>
              </a:spcAft>
            </a:pP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Legend:</a:t>
            </a:r>
            <a:endParaRPr lang="en-US"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Y </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Required: Schools are expected to submit data and will receive validation errors if data are not submitted.</a:t>
            </a:r>
            <a:b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 No: Schools should NOT submit data.  </a:t>
            </a:r>
            <a:endPar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dirty="0">
                <a:solidFill>
                  <a:srgbClr val="FF735D"/>
                </a:solidFill>
                <a:effectLst/>
                <a:latin typeface="Arial" panose="020B0604020202020204" pitchFamily="34" charset="0"/>
                <a:ea typeface="Calibri" panose="020F0502020204030204" pitchFamily="34" charset="0"/>
                <a:cs typeface="Arial" panose="020B0604020202020204" pitchFamily="34" charset="0"/>
              </a:rPr>
              <a:t>P</a:t>
            </a:r>
            <a:r>
              <a:rPr lang="en-US" sz="10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Permitted: Schools are permitted, but not expected to submit data</a:t>
            </a:r>
            <a:endParaRPr lang="en-US" sz="1000" dirty="0">
              <a:solidFill>
                <a:schemeClr val="tx1"/>
              </a:solidFill>
            </a:endParaRPr>
          </a:p>
        </p:txBody>
      </p:sp>
    </p:spTree>
    <p:extLst>
      <p:ext uri="{BB962C8B-B14F-4D97-AF65-F5344CB8AC3E}">
        <p14:creationId xmlns:p14="http://schemas.microsoft.com/office/powerpoint/2010/main" val="2402098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FD13F22-2765-42B2-BA89-094BD088B3FE}"/>
              </a:ext>
            </a:extLst>
          </p:cNvPr>
          <p:cNvGrpSpPr/>
          <p:nvPr/>
        </p:nvGrpSpPr>
        <p:grpSpPr>
          <a:xfrm>
            <a:off x="897251" y="3429000"/>
            <a:ext cx="10732442" cy="2408561"/>
            <a:chOff x="897251" y="3429000"/>
            <a:chExt cx="10732442" cy="2408561"/>
          </a:xfrm>
        </p:grpSpPr>
        <p:grpSp>
          <p:nvGrpSpPr>
            <p:cNvPr id="18" name="Group 17">
              <a:extLst>
                <a:ext uri="{FF2B5EF4-FFF2-40B4-BE49-F238E27FC236}">
                  <a16:creationId xmlns:a16="http://schemas.microsoft.com/office/drawing/2014/main" id="{582BAD1D-AE9C-4645-8BD1-89856E279444}"/>
                </a:ext>
              </a:extLst>
            </p:cNvPr>
            <p:cNvGrpSpPr/>
            <p:nvPr/>
          </p:nvGrpSpPr>
          <p:grpSpPr>
            <a:xfrm>
              <a:off x="897251" y="3429000"/>
              <a:ext cx="10397493" cy="2408561"/>
              <a:chOff x="897251" y="3451187"/>
              <a:chExt cx="10397493" cy="2386374"/>
            </a:xfrm>
          </p:grpSpPr>
          <p:sp>
            <p:nvSpPr>
              <p:cNvPr id="19" name="Rectangle: Rounded Corners 18">
                <a:extLst>
                  <a:ext uri="{FF2B5EF4-FFF2-40B4-BE49-F238E27FC236}">
                    <a16:creationId xmlns:a16="http://schemas.microsoft.com/office/drawing/2014/main" id="{3ACF7C08-6A1E-4AA5-8F17-0886E64C914F}"/>
                  </a:ext>
                </a:extLst>
              </p:cNvPr>
              <p:cNvSpPr/>
              <p:nvPr/>
            </p:nvSpPr>
            <p:spPr>
              <a:xfrm>
                <a:off x="897251" y="3463470"/>
                <a:ext cx="10397493" cy="2374091"/>
              </a:xfrm>
              <a:prstGeom prst="roundRect">
                <a:avLst/>
              </a:prstGeom>
              <a:solidFill>
                <a:srgbClr val="DF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25A8294-D4C3-49E7-8B62-FB50771EA246}"/>
                  </a:ext>
                </a:extLst>
              </p:cNvPr>
              <p:cNvPicPr>
                <a:picLocks noChangeAspect="1"/>
              </p:cNvPicPr>
              <p:nvPr/>
            </p:nvPicPr>
            <p:blipFill>
              <a:blip r:embed="rId3"/>
              <a:stretch>
                <a:fillRect/>
              </a:stretch>
            </p:blipFill>
            <p:spPr>
              <a:xfrm>
                <a:off x="897254" y="3451187"/>
                <a:ext cx="2374091" cy="2374091"/>
              </a:xfrm>
              <a:prstGeom prst="rect">
                <a:avLst/>
              </a:prstGeom>
            </p:spPr>
          </p:pic>
        </p:grpSp>
        <p:sp>
          <p:nvSpPr>
            <p:cNvPr id="22" name="TextBox 21">
              <a:extLst>
                <a:ext uri="{FF2B5EF4-FFF2-40B4-BE49-F238E27FC236}">
                  <a16:creationId xmlns:a16="http://schemas.microsoft.com/office/drawing/2014/main" id="{B3F75034-590C-412E-8504-16E64B24D563}"/>
                </a:ext>
              </a:extLst>
            </p:cNvPr>
            <p:cNvSpPr txBox="1"/>
            <p:nvPr/>
          </p:nvSpPr>
          <p:spPr>
            <a:xfrm>
              <a:off x="3492058" y="3523994"/>
              <a:ext cx="8137635" cy="461665"/>
            </a:xfrm>
            <a:prstGeom prst="rect">
              <a:avLst/>
            </a:prstGeom>
            <a:noFill/>
          </p:spPr>
          <p:txBody>
            <a:bodyPr wrap="square" rtlCol="0">
              <a:spAutoFit/>
            </a:bodyPr>
            <a:lstStyle/>
            <a:p>
              <a:r>
                <a:rPr lang="en-US" sz="2400" b="1" dirty="0"/>
                <a:t>Report:</a:t>
              </a:r>
            </a:p>
          </p:txBody>
        </p:sp>
      </p:grpSp>
      <p:grpSp>
        <p:nvGrpSpPr>
          <p:cNvPr id="20" name="Group 19">
            <a:extLst>
              <a:ext uri="{FF2B5EF4-FFF2-40B4-BE49-F238E27FC236}">
                <a16:creationId xmlns:a16="http://schemas.microsoft.com/office/drawing/2014/main" id="{713234F7-F4A8-4ECD-991B-DA9DD056A349}"/>
              </a:ext>
            </a:extLst>
          </p:cNvPr>
          <p:cNvGrpSpPr/>
          <p:nvPr/>
        </p:nvGrpSpPr>
        <p:grpSpPr>
          <a:xfrm>
            <a:off x="897251" y="1027961"/>
            <a:ext cx="10732443" cy="2376471"/>
            <a:chOff x="897252" y="1052529"/>
            <a:chExt cx="10732443" cy="2376471"/>
          </a:xfrm>
        </p:grpSpPr>
        <p:grpSp>
          <p:nvGrpSpPr>
            <p:cNvPr id="17" name="Group 16">
              <a:extLst>
                <a:ext uri="{FF2B5EF4-FFF2-40B4-BE49-F238E27FC236}">
                  <a16:creationId xmlns:a16="http://schemas.microsoft.com/office/drawing/2014/main" id="{D99CFC74-60C7-4AF9-80D9-753350837E18}"/>
                </a:ext>
              </a:extLst>
            </p:cNvPr>
            <p:cNvGrpSpPr/>
            <p:nvPr/>
          </p:nvGrpSpPr>
          <p:grpSpPr>
            <a:xfrm>
              <a:off x="897252" y="1052529"/>
              <a:ext cx="10397493" cy="2376471"/>
              <a:chOff x="897252" y="1052529"/>
              <a:chExt cx="10397493" cy="2376471"/>
            </a:xfrm>
          </p:grpSpPr>
          <p:sp>
            <p:nvSpPr>
              <p:cNvPr id="15" name="Rectangle: Rounded Corners 14">
                <a:extLst>
                  <a:ext uri="{FF2B5EF4-FFF2-40B4-BE49-F238E27FC236}">
                    <a16:creationId xmlns:a16="http://schemas.microsoft.com/office/drawing/2014/main" id="{B2C136DF-D367-4DFF-99E2-F72B5902A6F4}"/>
                  </a:ext>
                </a:extLst>
              </p:cNvPr>
              <p:cNvSpPr/>
              <p:nvPr/>
            </p:nvSpPr>
            <p:spPr>
              <a:xfrm>
                <a:off x="897252" y="1052529"/>
                <a:ext cx="10397493" cy="2366570"/>
              </a:xfrm>
              <a:prstGeom prst="roundRect">
                <a:avLst/>
              </a:prstGeom>
              <a:solidFill>
                <a:srgbClr val="F8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D534E42-F7AA-494A-88D8-83159FEBE6E3}"/>
                  </a:ext>
                </a:extLst>
              </p:cNvPr>
              <p:cNvPicPr>
                <a:picLocks noChangeAspect="1"/>
              </p:cNvPicPr>
              <p:nvPr/>
            </p:nvPicPr>
            <p:blipFill>
              <a:blip r:embed="rId4"/>
              <a:stretch>
                <a:fillRect/>
              </a:stretch>
            </p:blipFill>
            <p:spPr>
              <a:xfrm>
                <a:off x="897253" y="1058859"/>
                <a:ext cx="2374092" cy="2370141"/>
              </a:xfrm>
              <a:prstGeom prst="rect">
                <a:avLst/>
              </a:prstGeom>
            </p:spPr>
          </p:pic>
        </p:grpSp>
        <p:sp>
          <p:nvSpPr>
            <p:cNvPr id="16" name="TextBox 15">
              <a:extLst>
                <a:ext uri="{FF2B5EF4-FFF2-40B4-BE49-F238E27FC236}">
                  <a16:creationId xmlns:a16="http://schemas.microsoft.com/office/drawing/2014/main" id="{C2A4F574-2385-40C8-A0DF-E641F57D1A07}"/>
                </a:ext>
              </a:extLst>
            </p:cNvPr>
            <p:cNvSpPr txBox="1"/>
            <p:nvPr/>
          </p:nvSpPr>
          <p:spPr>
            <a:xfrm>
              <a:off x="3492060" y="1310281"/>
              <a:ext cx="8137635" cy="461665"/>
            </a:xfrm>
            <a:prstGeom prst="rect">
              <a:avLst/>
            </a:prstGeom>
            <a:noFill/>
          </p:spPr>
          <p:txBody>
            <a:bodyPr wrap="square" rtlCol="0">
              <a:spAutoFit/>
            </a:bodyPr>
            <a:lstStyle/>
            <a:p>
              <a:r>
                <a:rPr lang="en-US" sz="2400" b="1" dirty="0"/>
                <a:t>Do Not Report:</a:t>
              </a:r>
            </a:p>
          </p:txBody>
        </p:sp>
      </p:grpSp>
      <p:sp>
        <p:nvSpPr>
          <p:cNvPr id="2" name="Title 1">
            <a:extLst>
              <a:ext uri="{FF2B5EF4-FFF2-40B4-BE49-F238E27FC236}">
                <a16:creationId xmlns:a16="http://schemas.microsoft.com/office/drawing/2014/main" id="{51739716-A687-4328-8568-27373B1A595F}"/>
              </a:ext>
            </a:extLst>
          </p:cNvPr>
          <p:cNvSpPr>
            <a:spLocks noGrp="1"/>
          </p:cNvSpPr>
          <p:nvPr>
            <p:ph type="title"/>
          </p:nvPr>
        </p:nvSpPr>
        <p:spPr>
          <a:xfrm>
            <a:off x="426000" y="269795"/>
            <a:ext cx="11340000" cy="432000"/>
          </a:xfrm>
        </p:spPr>
        <p:txBody>
          <a:bodyPr/>
          <a:lstStyle/>
          <a:p>
            <a:r>
              <a:rPr lang="en-US" dirty="0"/>
              <a:t>Reporting Reminder</a:t>
            </a:r>
          </a:p>
        </p:txBody>
      </p:sp>
      <p:sp>
        <p:nvSpPr>
          <p:cNvPr id="3" name="Footer Placeholder 2">
            <a:extLst>
              <a:ext uri="{FF2B5EF4-FFF2-40B4-BE49-F238E27FC236}">
                <a16:creationId xmlns:a16="http://schemas.microsoft.com/office/drawing/2014/main" id="{61F32474-8BC5-4CDC-8B4A-595155F30B7B}"/>
              </a:ext>
            </a:extLst>
          </p:cNvPr>
          <p:cNvSpPr>
            <a:spLocks noGrp="1"/>
          </p:cNvSpPr>
          <p:nvPr>
            <p:ph type="ftr" sz="quarter" idx="10"/>
          </p:nvPr>
        </p:nvSpPr>
        <p:spPr/>
        <p:txBody>
          <a:bodyPr/>
          <a:lstStyle/>
          <a:p>
            <a:r>
              <a:rPr lang="en-US" noProof="0"/>
              <a:t>EOY 1- Reports and Certification v1.0 May 8, 2023</a:t>
            </a:r>
          </a:p>
        </p:txBody>
      </p:sp>
      <p:sp>
        <p:nvSpPr>
          <p:cNvPr id="4" name="Slide Number Placeholder 3">
            <a:extLst>
              <a:ext uri="{FF2B5EF4-FFF2-40B4-BE49-F238E27FC236}">
                <a16:creationId xmlns:a16="http://schemas.microsoft.com/office/drawing/2014/main" id="{93E78506-8360-4B6A-B3BB-2A85FF08C4FB}"/>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
        <p:nvSpPr>
          <p:cNvPr id="7" name="TextBox 6">
            <a:extLst>
              <a:ext uri="{FF2B5EF4-FFF2-40B4-BE49-F238E27FC236}">
                <a16:creationId xmlns:a16="http://schemas.microsoft.com/office/drawing/2014/main" id="{129F6D71-EB6C-43EB-B239-84E25BCC46B0}"/>
              </a:ext>
            </a:extLst>
          </p:cNvPr>
          <p:cNvSpPr txBox="1"/>
          <p:nvPr/>
        </p:nvSpPr>
        <p:spPr>
          <a:xfrm>
            <a:off x="3492060" y="1943328"/>
            <a:ext cx="7717223"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EOY 1 data for Grades KN – 8 in Self Contained Classes</a:t>
            </a:r>
          </a:p>
          <a:p>
            <a:pPr marL="342900" indent="-342900">
              <a:buFont typeface="Arial" panose="020B0604020202020204" pitchFamily="34" charset="0"/>
              <a:buChar char="•"/>
            </a:pPr>
            <a:r>
              <a:rPr lang="en-US" sz="2000" dirty="0"/>
              <a:t>Grades 7 – 8 in Departmentalized Courses </a:t>
            </a:r>
            <a:r>
              <a:rPr lang="en-US" sz="2000" b="1" dirty="0"/>
              <a:t>Optional</a:t>
            </a:r>
            <a:r>
              <a:rPr lang="en-US" sz="2000" dirty="0"/>
              <a:t> to report.</a:t>
            </a:r>
          </a:p>
          <a:p>
            <a:pPr marL="800100" lvl="1" indent="-342900">
              <a:buFont typeface="Arial" panose="020B0604020202020204" pitchFamily="34" charset="0"/>
              <a:buChar char="•"/>
            </a:pPr>
            <a:r>
              <a:rPr lang="en-US" sz="2000" dirty="0"/>
              <a:t>Ignore CERT099 Warnings if you opt not to submit data </a:t>
            </a:r>
          </a:p>
        </p:txBody>
      </p:sp>
      <p:sp>
        <p:nvSpPr>
          <p:cNvPr id="9" name="TextBox 8">
            <a:extLst>
              <a:ext uri="{FF2B5EF4-FFF2-40B4-BE49-F238E27FC236}">
                <a16:creationId xmlns:a16="http://schemas.microsoft.com/office/drawing/2014/main" id="{843DA21D-54DC-4F53-915A-3198D6F72297}"/>
              </a:ext>
            </a:extLst>
          </p:cNvPr>
          <p:cNvSpPr txBox="1"/>
          <p:nvPr/>
        </p:nvSpPr>
        <p:spPr>
          <a:xfrm>
            <a:off x="3492058" y="3934730"/>
            <a:ext cx="696573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Grades 9 - 12 in Departmentalized Courses</a:t>
            </a:r>
          </a:p>
          <a:p>
            <a:pPr marL="742950" lvl="1" indent="-285750">
              <a:buFont typeface="Arial" panose="020B0604020202020204" pitchFamily="34" charset="0"/>
              <a:buChar char="•"/>
            </a:pPr>
            <a:r>
              <a:rPr lang="en-US" sz="1400" dirty="0"/>
              <a:t>SDEM</a:t>
            </a:r>
          </a:p>
          <a:p>
            <a:pPr marL="742950" lvl="1" indent="-285750">
              <a:buFont typeface="Arial" panose="020B0604020202020204" pitchFamily="34" charset="0"/>
              <a:buChar char="•"/>
            </a:pPr>
            <a:r>
              <a:rPr lang="en-US" sz="1400" dirty="0"/>
              <a:t>CRSC  </a:t>
            </a:r>
          </a:p>
          <a:p>
            <a:pPr marL="742950" lvl="1" indent="-285750">
              <a:buFont typeface="Arial" panose="020B0604020202020204" pitchFamily="34" charset="0"/>
              <a:buChar char="•"/>
            </a:pPr>
            <a:r>
              <a:rPr lang="en-US" sz="1400" dirty="0"/>
              <a:t>SCSC (Only for students who completed a course)</a:t>
            </a:r>
          </a:p>
          <a:p>
            <a:pPr marL="742950" lvl="1" indent="-285750">
              <a:buFont typeface="Arial" panose="020B0604020202020204" pitchFamily="34" charset="0"/>
              <a:buChar char="•"/>
            </a:pPr>
            <a:r>
              <a:rPr lang="en-US" sz="1400" dirty="0"/>
              <a:t>WBLR</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SCTE (Only for CTE Pathway Completers)</a:t>
            </a:r>
          </a:p>
        </p:txBody>
      </p:sp>
    </p:spTree>
    <p:extLst>
      <p:ext uri="{BB962C8B-B14F-4D97-AF65-F5344CB8AC3E}">
        <p14:creationId xmlns:p14="http://schemas.microsoft.com/office/powerpoint/2010/main" val="421024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Course and Student Course completion data.</a:t>
            </a:r>
          </a:p>
        </p:txBody>
      </p:sp>
      <p:pic>
        <p:nvPicPr>
          <p:cNvPr id="25" name="Picture Placeholder 24" descr="Books stacked up">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9" b="59"/>
          <a:stretch/>
        </p:blipFill>
        <p:spPr>
          <a:xfrm>
            <a:off x="432000" y="0"/>
            <a:ext cx="5472000" cy="3714747"/>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Course Completion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403726" y="328428"/>
            <a:ext cx="5193327" cy="5635389"/>
          </a:xfrm>
          <a:prstGeom prst="rect">
            <a:avLst/>
          </a:prstGeom>
          <a:noFill/>
        </p:spPr>
        <p:txBody>
          <a:bodyPr wrap="square">
            <a:spAutoFit/>
          </a:bodyPr>
          <a:lstStyle/>
          <a:p>
            <a:pPr marL="54769" fontAlgn="base">
              <a:lnSpc>
                <a:spcPct val="90000"/>
              </a:lnSpc>
              <a:spcBef>
                <a:spcPct val="0"/>
              </a:spcBef>
              <a:spcAft>
                <a:spcPts val="300"/>
              </a:spcAft>
            </a:pPr>
            <a:r>
              <a:rPr lang="en-US" sz="1800" dirty="0"/>
              <a:t>LEAs must submit information on courses that students have completed during the year.</a:t>
            </a:r>
          </a:p>
          <a:p>
            <a:pPr marL="54769" fontAlgn="base">
              <a:lnSpc>
                <a:spcPct val="90000"/>
              </a:lnSpc>
              <a:spcBef>
                <a:spcPct val="0"/>
              </a:spcBef>
              <a:spcAft>
                <a:spcPts val="300"/>
              </a:spcAft>
            </a:pPr>
            <a:endParaRPr lang="en-US" sz="1800" dirty="0"/>
          </a:p>
          <a:p>
            <a:pPr marL="283369" indent="-228600" fontAlgn="base">
              <a:lnSpc>
                <a:spcPct val="90000"/>
              </a:lnSpc>
              <a:spcBef>
                <a:spcPct val="0"/>
              </a:spcBef>
              <a:spcAft>
                <a:spcPts val="300"/>
              </a:spcAft>
              <a:buFont typeface="Arial" panose="020B0604020202020204" pitchFamily="34" charset="0"/>
              <a:buChar char="•"/>
            </a:pPr>
            <a:r>
              <a:rPr lang="en-US" sz="1800" dirty="0"/>
              <a:t>Course completion data is required  for students in departmentalized classroom settings in grades 9–12 attending traditional schools. </a:t>
            </a:r>
          </a:p>
          <a:p>
            <a:pPr marL="740569" lvl="1" indent="-228600" fontAlgn="base">
              <a:lnSpc>
                <a:spcPct val="90000"/>
              </a:lnSpc>
              <a:spcBef>
                <a:spcPct val="0"/>
              </a:spcBef>
              <a:spcAft>
                <a:spcPts val="300"/>
              </a:spcAft>
              <a:buFont typeface="Arial" panose="020B0604020202020204" pitchFamily="34" charset="0"/>
              <a:buChar char="•"/>
            </a:pPr>
            <a:r>
              <a:rPr lang="en-US" dirty="0"/>
              <a:t>Grades, credits attempted, and credits earned</a:t>
            </a:r>
          </a:p>
          <a:p>
            <a:pPr marL="283369" indent="-228600" fontAlgn="base">
              <a:lnSpc>
                <a:spcPct val="90000"/>
              </a:lnSpc>
              <a:spcBef>
                <a:spcPct val="0"/>
              </a:spcBef>
              <a:spcAft>
                <a:spcPts val="300"/>
              </a:spcAft>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data for all departmentalized courses completed including special education courses, independent study courses, home hospital courses.</a:t>
            </a:r>
            <a:endParaRPr lang="en-US" dirty="0"/>
          </a:p>
          <a:p>
            <a:pPr marL="283369" indent="-228600" fontAlgn="base">
              <a:lnSpc>
                <a:spcPct val="90000"/>
              </a:lnSpc>
              <a:spcBef>
                <a:spcPct val="0"/>
              </a:spcBef>
              <a:spcAft>
                <a:spcPts val="300"/>
              </a:spcAft>
              <a:buFont typeface="Arial" panose="020B0604020202020204" pitchFamily="34" charset="0"/>
              <a:buChar char="•"/>
            </a:pPr>
            <a:r>
              <a:rPr lang="en-US" dirty="0"/>
              <a:t>EOY1 is optional for Grades 7-8 in departmentalized courses. </a:t>
            </a:r>
          </a:p>
          <a:p>
            <a:pPr marL="740569" lvl="1" indent="-228600" fontAlgn="base">
              <a:lnSpc>
                <a:spcPct val="90000"/>
              </a:lnSpc>
              <a:spcBef>
                <a:spcPct val="0"/>
              </a:spcBef>
              <a:spcAft>
                <a:spcPts val="300"/>
              </a:spcAft>
              <a:buFont typeface="Arial" panose="020B0604020202020204" pitchFamily="34" charset="0"/>
              <a:buChar char="•"/>
            </a:pPr>
            <a:r>
              <a:rPr lang="en-US" dirty="0"/>
              <a:t>Report grades only.</a:t>
            </a:r>
          </a:p>
          <a:p>
            <a:pPr marL="283369" indent="-228600" fontAlgn="base">
              <a:lnSpc>
                <a:spcPct val="90000"/>
              </a:lnSpc>
              <a:spcBef>
                <a:spcPct val="0"/>
              </a:spcBef>
              <a:spcAft>
                <a:spcPts val="300"/>
              </a:spcAft>
              <a:buFont typeface="Arial" panose="020B0604020202020204" pitchFamily="34" charset="0"/>
              <a:buChar char="•"/>
            </a:pPr>
            <a:r>
              <a:rPr lang="en-US" sz="1800" dirty="0"/>
              <a:t>Submit student course completion data from all official grading periods for the school year</a:t>
            </a:r>
          </a:p>
          <a:p>
            <a:pPr marL="283369" indent="-228600" fontAlgn="base">
              <a:lnSpc>
                <a:spcPct val="90000"/>
              </a:lnSpc>
              <a:spcBef>
                <a:spcPct val="0"/>
              </a:spcBef>
              <a:spcAft>
                <a:spcPts val="300"/>
              </a:spcAft>
              <a:buFont typeface="Arial" panose="020B0604020202020204" pitchFamily="34" charset="0"/>
              <a:buChar char="•"/>
            </a:pPr>
            <a:r>
              <a:rPr lang="en-US" sz="1800" dirty="0"/>
              <a:t>By submitting course completion data for students in departmentalized courses in grades 7 – 12, LEAs identify CTE participants. </a:t>
            </a:r>
          </a:p>
        </p:txBody>
      </p:sp>
    </p:spTree>
    <p:extLst>
      <p:ext uri="{BB962C8B-B14F-4D97-AF65-F5344CB8AC3E}">
        <p14:creationId xmlns:p14="http://schemas.microsoft.com/office/powerpoint/2010/main" val="40245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4067919659"/>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2F171DF-1C9A-A2D6-2C9A-CCE7DCB9A005}"/>
              </a:ext>
            </a:extLst>
          </p:cNvPr>
          <p:cNvSpPr txBox="1"/>
          <p:nvPr/>
        </p:nvSpPr>
        <p:spPr>
          <a:xfrm>
            <a:off x="7808179" y="4953662"/>
            <a:ext cx="14196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*Self-paced video</a:t>
            </a:r>
          </a:p>
        </p:txBody>
      </p:sp>
      <p:sp>
        <p:nvSpPr>
          <p:cNvPr id="4" name="Slide Number Placeholder 3">
            <a:extLst>
              <a:ext uri="{FF2B5EF4-FFF2-40B4-BE49-F238E27FC236}">
                <a16:creationId xmlns:a16="http://schemas.microsoft.com/office/drawing/2014/main" id="{9B6319F5-C2C6-FF83-48D8-87A32CF9ABD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53850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dirty="0"/>
              <a:t>CRSC Attributes </a:t>
            </a:r>
          </a:p>
        </p:txBody>
      </p:sp>
      <p:sp>
        <p:nvSpPr>
          <p:cNvPr id="3" name="Slide Number Placeholder 2">
            <a:extLst>
              <a:ext uri="{FF2B5EF4-FFF2-40B4-BE49-F238E27FC236}">
                <a16:creationId xmlns:a16="http://schemas.microsoft.com/office/drawing/2014/main" id="{04AC9992-E8F7-48CB-B523-B2C2A4E81522}"/>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876800" y="873920"/>
            <a:ext cx="3308985" cy="250174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lang="en-US" sz="800" b="1" dirty="0"/>
          </a:p>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t>Course Content</a:t>
            </a:r>
          </a:p>
          <a:p>
            <a:pPr marL="0" marR="0" lvl="0" indent="0" algn="l" defTabSz="914400" rtl="0" eaLnBrk="1" fontAlgn="auto" latinLnBrk="0" hangingPunct="1">
              <a:lnSpc>
                <a:spcPct val="90000"/>
              </a:lnSpc>
              <a:spcBef>
                <a:spcPts val="1000"/>
              </a:spcBef>
              <a:spcAft>
                <a:spcPts val="0"/>
              </a:spcAft>
              <a:buClrTx/>
              <a:buSzTx/>
              <a:buNone/>
              <a:tabLst/>
              <a:defRPr/>
            </a:pPr>
            <a:r>
              <a:rPr lang="en-US" sz="1400" dirty="0"/>
              <a:t>The State course code describes the course content and identifies: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CTE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College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Leadership/Military Science courses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876801" y="3430904"/>
            <a:ext cx="3291840" cy="28784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College Courses</a:t>
            </a:r>
          </a:p>
          <a:p>
            <a:pPr marL="0" indent="0">
              <a:buNone/>
              <a:defRPr/>
            </a:pPr>
            <a:r>
              <a:rPr lang="en-US" sz="1400" dirty="0"/>
              <a:t>A subset of courses that are identified either through </a:t>
            </a:r>
          </a:p>
          <a:p>
            <a:pPr>
              <a:defRPr/>
            </a:pPr>
            <a:r>
              <a:rPr lang="en-US" sz="1400" dirty="0"/>
              <a:t>Specific state course codes designate college courses</a:t>
            </a:r>
          </a:p>
          <a:p>
            <a:pPr>
              <a:defRPr/>
            </a:pPr>
            <a:r>
              <a:rPr lang="en-US" sz="1400" dirty="0"/>
              <a:t>Non-Standard Instructional Level code used to identify college CTE courses</a:t>
            </a:r>
          </a:p>
          <a:p>
            <a:pPr lvl="1">
              <a:defRPr/>
            </a:pPr>
            <a:r>
              <a:rPr lang="en-US" sz="1400" dirty="0"/>
              <a:t>23 – College Credit only</a:t>
            </a:r>
          </a:p>
          <a:p>
            <a:pPr lvl="1">
              <a:defRPr/>
            </a:pPr>
            <a:r>
              <a:rPr lang="en-US" sz="1400" dirty="0"/>
              <a:t>24 – Dual Enrollment </a:t>
            </a:r>
          </a:p>
          <a:p>
            <a:pPr marL="457200" lvl="1" indent="0">
              <a:buNone/>
              <a:defRPr/>
            </a:pPr>
            <a:endParaRPr lang="en-US" sz="1400" dirty="0"/>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8260080" y="873919"/>
            <a:ext cx="3484244" cy="25017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High Quality CTE Courses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Courses that have been developed with the CTE Pathway Standards (even standalone courses)</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Are taught by a CTE-credentialed teacher</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Example: CTE-IG funded</a:t>
            </a:r>
          </a:p>
        </p:txBody>
      </p:sp>
      <p:sp>
        <p:nvSpPr>
          <p:cNvPr id="21" name="Content Placeholder 2">
            <a:extLst>
              <a:ext uri="{FF2B5EF4-FFF2-40B4-BE49-F238E27FC236}">
                <a16:creationId xmlns:a16="http://schemas.microsoft.com/office/drawing/2014/main" id="{D538499E-D80D-4755-95E2-EFECA2B5287D}"/>
              </a:ext>
            </a:extLst>
          </p:cNvPr>
          <p:cNvSpPr txBox="1">
            <a:spLocks/>
          </p:cNvSpPr>
          <p:nvPr/>
        </p:nvSpPr>
        <p:spPr>
          <a:xfrm>
            <a:off x="8260080" y="3427400"/>
            <a:ext cx="3484244" cy="28784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CTE Attributes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p>
        </p:txBody>
      </p:sp>
      <p:sp>
        <p:nvSpPr>
          <p:cNvPr id="22" name="Footer Placeholder 21">
            <a:extLst>
              <a:ext uri="{FF2B5EF4-FFF2-40B4-BE49-F238E27FC236}">
                <a16:creationId xmlns:a16="http://schemas.microsoft.com/office/drawing/2014/main" id="{14ED68A5-1A20-482E-ABD5-594A0F03F8A1}"/>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4" name="TextBox 3">
            <a:extLst>
              <a:ext uri="{FF2B5EF4-FFF2-40B4-BE49-F238E27FC236}">
                <a16:creationId xmlns:a16="http://schemas.microsoft.com/office/drawing/2014/main" id="{80F314ED-7F19-86F0-73FD-D3802724B888}"/>
              </a:ext>
            </a:extLst>
          </p:cNvPr>
          <p:cNvSpPr txBox="1"/>
          <p:nvPr/>
        </p:nvSpPr>
        <p:spPr>
          <a:xfrm>
            <a:off x="530612" y="1860959"/>
            <a:ext cx="3826851" cy="1815882"/>
          </a:xfrm>
          <a:prstGeom prst="rect">
            <a:avLst/>
          </a:prstGeom>
          <a:noFill/>
        </p:spPr>
        <p:txBody>
          <a:bodyPr wrap="square">
            <a:spAutoFit/>
          </a:bodyPr>
          <a:lstStyle/>
          <a:p>
            <a:r>
              <a:rPr kumimoji="0" lang="en-US" sz="2800" b="1" i="0" u="none" strike="noStrike" kern="1200" cap="none" spc="-150" normalizeH="0" baseline="0" noProof="0" dirty="0">
                <a:ln>
                  <a:noFill/>
                </a:ln>
                <a:solidFill>
                  <a:prstClr val="black">
                    <a:lumMod val="75000"/>
                    <a:lumOff val="25000"/>
                  </a:prstClr>
                </a:solidFill>
                <a:effectLst/>
                <a:uLnTx/>
                <a:uFillTx/>
                <a:ea typeface="+mj-ea"/>
                <a:cs typeface="+mj-cs"/>
              </a:rPr>
              <a:t>The following are the important CRSC fields relevant to EOY 1 aggregates.</a:t>
            </a:r>
            <a:endParaRPr lang="en-US" sz="2800" b="1" dirty="0"/>
          </a:p>
        </p:txBody>
      </p:sp>
    </p:spTree>
    <p:extLst>
      <p:ext uri="{BB962C8B-B14F-4D97-AF65-F5344CB8AC3E}">
        <p14:creationId xmlns:p14="http://schemas.microsoft.com/office/powerpoint/2010/main" val="2130170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1F86A6-57E9-4EAD-94DC-F1AC985B7B6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589061" y="191300"/>
            <a:ext cx="824469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(CRSC)</a:t>
            </a:r>
            <a:endPar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pic>
        <p:nvPicPr>
          <p:cNvPr id="1026" name="Picture 2" descr="Screen shot of the Course Section modal">
            <a:extLst>
              <a:ext uri="{FF2B5EF4-FFF2-40B4-BE49-F238E27FC236}">
                <a16:creationId xmlns:a16="http://schemas.microsoft.com/office/drawing/2014/main" id="{01ACD86A-DD77-4BAB-90EB-7A9E84317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5" y="788092"/>
            <a:ext cx="3304174"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4A551E8-D2E0-4BF1-92DA-4B0CC98F0C91}"/>
              </a:ext>
              <a:ext uri="{C183D7F6-B498-43B3-948B-1728B52AA6E4}">
                <adec:decorative xmlns:adec="http://schemas.microsoft.com/office/drawing/2017/decorative" val="1"/>
              </a:ext>
            </a:extLst>
          </p:cNvPr>
          <p:cNvGrpSpPr/>
          <p:nvPr/>
        </p:nvGrpSpPr>
        <p:grpSpPr>
          <a:xfrm>
            <a:off x="4057729" y="875465"/>
            <a:ext cx="3784608" cy="2313830"/>
            <a:chOff x="4057729" y="875465"/>
            <a:chExt cx="3784608" cy="2313830"/>
          </a:xfrm>
        </p:grpSpPr>
        <p:sp>
          <p:nvSpPr>
            <p:cNvPr id="8" name="Rectangle 7">
              <a:extLst>
                <a:ext uri="{FF2B5EF4-FFF2-40B4-BE49-F238E27FC236}">
                  <a16:creationId xmlns:a16="http://schemas.microsoft.com/office/drawing/2014/main" id="{01917E8F-E706-4172-8BE3-B5AE18D0F27C}"/>
                </a:ext>
              </a:extLst>
            </p:cNvPr>
            <p:cNvSpPr/>
            <p:nvPr/>
          </p:nvSpPr>
          <p:spPr>
            <a:xfrm>
              <a:off x="4606156" y="875465"/>
              <a:ext cx="3236181" cy="2313830"/>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College courses should be reported using the designated state course codes. Those courses can be used as CCI indicators</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7729" y="1725723"/>
              <a:ext cx="653678" cy="821312"/>
            </a:xfrm>
            <a:prstGeom prst="rightArrow">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B5E3C47-7853-40B8-9B7D-524C654FA0AE}"/>
              </a:ext>
              <a:ext uri="{C183D7F6-B498-43B3-948B-1728B52AA6E4}">
                <adec:decorative xmlns:adec="http://schemas.microsoft.com/office/drawing/2017/decorative" val="1"/>
              </a:ext>
            </a:extLst>
          </p:cNvPr>
          <p:cNvGrpSpPr/>
          <p:nvPr/>
        </p:nvGrpSpPr>
        <p:grpSpPr>
          <a:xfrm>
            <a:off x="4209117" y="3798104"/>
            <a:ext cx="3738471" cy="2313830"/>
            <a:chOff x="4209117" y="3798104"/>
            <a:chExt cx="3738471" cy="2313830"/>
          </a:xfrm>
        </p:grpSpPr>
        <p:sp>
          <p:nvSpPr>
            <p:cNvPr id="10" name="Rectangle 9">
              <a:extLst>
                <a:ext uri="{FF2B5EF4-FFF2-40B4-BE49-F238E27FC236}">
                  <a16:creationId xmlns:a16="http://schemas.microsoft.com/office/drawing/2014/main" id="{2A97A1F1-0305-4EC2-AEE3-6D88A7E6155B}"/>
                </a:ext>
              </a:extLst>
            </p:cNvPr>
            <p:cNvSpPr/>
            <p:nvPr/>
          </p:nvSpPr>
          <p:spPr>
            <a:xfrm>
              <a:off x="4209117" y="3798104"/>
              <a:ext cx="3236181" cy="2313830"/>
            </a:xfrm>
            <a:prstGeom prst="rect">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CTE courses for which a student earns college credit should have the Course Instructional Level code populated with 23 - College Credit or 24 - Dual credit</a:t>
              </a:r>
            </a:p>
          </p:txBody>
        </p:sp>
        <p:sp>
          <p:nvSpPr>
            <p:cNvPr id="11" name="Arrow: Right 10">
              <a:extLst>
                <a:ext uri="{FF2B5EF4-FFF2-40B4-BE49-F238E27FC236}">
                  <a16:creationId xmlns:a16="http://schemas.microsoft.com/office/drawing/2014/main" id="{DA31DF83-86EF-49D2-A567-DB3D4E78DD03}"/>
                </a:ext>
              </a:extLst>
            </p:cNvPr>
            <p:cNvSpPr/>
            <p:nvPr/>
          </p:nvSpPr>
          <p:spPr>
            <a:xfrm>
              <a:off x="7293910" y="4544363"/>
              <a:ext cx="653678" cy="821312"/>
            </a:xfrm>
            <a:prstGeom prst="rightArrow">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Screen shot of the Course Section modal">
            <a:extLst>
              <a:ext uri="{FF2B5EF4-FFF2-40B4-BE49-F238E27FC236}">
                <a16:creationId xmlns:a16="http://schemas.microsoft.com/office/drawing/2014/main" id="{B3322558-40BA-4D9C-95C7-661B5DD0B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637" y="788092"/>
            <a:ext cx="3002759"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2A1CDD-373D-4344-8B22-7CC2A1254F80}"/>
              </a:ext>
            </a:extLst>
          </p:cNvPr>
          <p:cNvSpPr/>
          <p:nvPr/>
        </p:nvSpPr>
        <p:spPr>
          <a:xfrm>
            <a:off x="764298" y="1629236"/>
            <a:ext cx="1536450" cy="317551"/>
          </a:xfrm>
          <a:prstGeom prst="rect">
            <a:avLst/>
          </a:prstGeom>
          <a:solidFill>
            <a:srgbClr val="CCFFFF">
              <a:alpha val="37647"/>
            </a:srgbClr>
          </a:solid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400B87-97AD-49D9-B503-9F129B70AD3B}"/>
              </a:ext>
            </a:extLst>
          </p:cNvPr>
          <p:cNvSpPr/>
          <p:nvPr/>
        </p:nvSpPr>
        <p:spPr>
          <a:xfrm>
            <a:off x="8353892" y="4047973"/>
            <a:ext cx="1536450" cy="302802"/>
          </a:xfrm>
          <a:prstGeom prst="rect">
            <a:avLst/>
          </a:prstGeom>
          <a:solidFill>
            <a:srgbClr val="FFCCCC">
              <a:alpha val="37255"/>
            </a:srgbClr>
          </a:solidFill>
          <a:ln w="28575">
            <a:solidFill>
              <a:srgbClr val="F4B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D416B3-5F72-FAE8-BC5D-5A014401650B}"/>
              </a:ext>
            </a:extLst>
          </p:cNvPr>
          <p:cNvSpPr txBox="1"/>
          <p:nvPr/>
        </p:nvSpPr>
        <p:spPr>
          <a:xfrm>
            <a:off x="5589833" y="3238019"/>
            <a:ext cx="882162" cy="523220"/>
          </a:xfrm>
          <a:prstGeom prst="rect">
            <a:avLst/>
          </a:prstGeom>
          <a:noFill/>
        </p:spPr>
        <p:txBody>
          <a:bodyPr wrap="square" rtlCol="0">
            <a:spAutoFit/>
          </a:bodyPr>
          <a:lstStyle/>
          <a:p>
            <a:pPr algn="ctr"/>
            <a:r>
              <a:rPr lang="en-US" sz="2800" b="1" dirty="0"/>
              <a:t>OR</a:t>
            </a:r>
          </a:p>
        </p:txBody>
      </p:sp>
    </p:spTree>
    <p:extLst>
      <p:ext uri="{BB962C8B-B14F-4D97-AF65-F5344CB8AC3E}">
        <p14:creationId xmlns:p14="http://schemas.microsoft.com/office/powerpoint/2010/main" val="3637330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B931CA-B29F-4835-8600-7415AA078AA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0580AF65-8708-4CCB-ADE0-6956D2189783}"/>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extLst>
              <p:ext uri="{D42A27DB-BD31-4B8C-83A1-F6EECF244321}">
                <p14:modId xmlns:p14="http://schemas.microsoft.com/office/powerpoint/2010/main" val="2504295537"/>
              </p:ext>
            </p:extLst>
          </p:nvPr>
        </p:nvGraphicFramePr>
        <p:xfrm>
          <a:off x="1724858" y="1277908"/>
          <a:ext cx="8883139" cy="4302184"/>
        </p:xfrm>
        <a:graphic>
          <a:graphicData uri="http://schemas.openxmlformats.org/drawingml/2006/table">
            <a:tbl>
              <a:tblPr firstRow="1" firstCol="1" bandRow="1">
                <a:tableStyleId>{5C22544A-7EE6-4342-B048-85BDC9FD1C3A}</a:tableStyleId>
              </a:tblPr>
              <a:tblGrid>
                <a:gridCol w="2579797">
                  <a:extLst>
                    <a:ext uri="{9D8B030D-6E8A-4147-A177-3AD203B41FA5}">
                      <a16:colId xmlns:a16="http://schemas.microsoft.com/office/drawing/2014/main" val="1071813478"/>
                    </a:ext>
                  </a:extLst>
                </a:gridCol>
                <a:gridCol w="6303342">
                  <a:extLst>
                    <a:ext uri="{9D8B030D-6E8A-4147-A177-3AD203B41FA5}">
                      <a16:colId xmlns:a16="http://schemas.microsoft.com/office/drawing/2014/main" val="640725500"/>
                    </a:ext>
                  </a:extLst>
                </a:gridCol>
              </a:tblGrid>
              <a:tr h="410054">
                <a:tc>
                  <a:txBody>
                    <a:bodyPr/>
                    <a:lstStyle/>
                    <a:p>
                      <a:pPr marL="0" marR="0" algn="ctr">
                        <a:spcBef>
                          <a:spcPts val="600"/>
                        </a:spcBef>
                        <a:spcAft>
                          <a:spcPts val="600"/>
                        </a:spcAft>
                      </a:pPr>
                      <a:r>
                        <a:rPr lang="en-US" sz="1600" dirty="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dirty="0">
                          <a:solidFill>
                            <a:schemeClr val="accent3">
                              <a:lumMod val="75000"/>
                            </a:schemeClr>
                          </a:solidFill>
                          <a:effectLst/>
                        </a:rPr>
                        <a:t>State Course Code Name</a:t>
                      </a:r>
                      <a:endParaRPr lang="en-US" sz="1600" dirty="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258971">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Visual Arts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258971">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258971">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Theatre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258971">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English Language Arts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258971">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258971">
                <a:tc>
                  <a:txBody>
                    <a:bodyPr/>
                    <a:lstStyle/>
                    <a:p>
                      <a:pPr marL="0" marR="0" algn="ctr">
                        <a:spcBef>
                          <a:spcPts val="600"/>
                        </a:spcBef>
                        <a:spcAft>
                          <a:spcPts val="600"/>
                        </a:spcAft>
                      </a:pPr>
                      <a:r>
                        <a:rPr lang="en-US" sz="1600" dirty="0">
                          <a:effectLst/>
                        </a:rPr>
                        <a:t>9200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History/Social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258971">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Other</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258971">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Mathematics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258971">
                <a:tc>
                  <a:txBody>
                    <a:bodyPr/>
                    <a:lstStyle/>
                    <a:p>
                      <a:pPr marL="0" marR="0" algn="ctr">
                        <a:spcBef>
                          <a:spcPts val="600"/>
                        </a:spcBef>
                        <a:spcAft>
                          <a:spcPts val="600"/>
                        </a:spcAft>
                      </a:pPr>
                      <a:r>
                        <a:rPr lang="en-US" sz="1600" dirty="0">
                          <a:effectLst/>
                        </a:rPr>
                        <a:t>9303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Music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258971">
                <a:tc>
                  <a:txBody>
                    <a:bodyPr/>
                    <a:lstStyle/>
                    <a:p>
                      <a:pPr marL="0" marR="0" algn="ctr">
                        <a:spcBef>
                          <a:spcPts val="600"/>
                        </a:spcBef>
                        <a:spcAft>
                          <a:spcPts val="600"/>
                        </a:spcAft>
                      </a:pPr>
                      <a:r>
                        <a:rPr lang="en-US" sz="1600">
                          <a:effectLst/>
                        </a:rPr>
                        <a:t>9358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19120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Leadership/Military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058580">
                <a:tc>
                  <a:txBody>
                    <a:bodyPr/>
                    <a:lstStyle/>
                    <a:p>
                      <a:pPr marL="0" marR="0" algn="ctr">
                        <a:spcBef>
                          <a:spcPts val="600"/>
                        </a:spcBef>
                        <a:spcAft>
                          <a:spcPts val="600"/>
                        </a:spcAft>
                      </a:pPr>
                      <a:r>
                        <a:rPr lang="en-US" sz="1600" dirty="0">
                          <a:effectLst/>
                        </a:rPr>
                        <a:t>7000–8999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dirty="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Dual Credit (24)</a:t>
                      </a:r>
                    </a:p>
                  </a:txBody>
                  <a:tcPr marL="63165" marR="63165" marT="0" marB="0" anchor="ctr"/>
                </a:tc>
                <a:extLst>
                  <a:ext uri="{0D108BD9-81ED-4DB2-BD59-A6C34878D82A}">
                    <a16:rowId xmlns:a16="http://schemas.microsoft.com/office/drawing/2014/main" val="3520863861"/>
                  </a:ext>
                </a:extLst>
              </a:tr>
            </a:tbl>
          </a:graphicData>
        </a:graphic>
      </p:graphicFrame>
      <p:sp>
        <p:nvSpPr>
          <p:cNvPr id="5" name="Title 4">
            <a:extLst>
              <a:ext uri="{FF2B5EF4-FFF2-40B4-BE49-F238E27FC236}">
                <a16:creationId xmlns:a16="http://schemas.microsoft.com/office/drawing/2014/main" id="{8ED40056-D03A-44F7-A11B-A158CB85FEB4}"/>
              </a:ext>
            </a:extLst>
          </p:cNvPr>
          <p:cNvSpPr txBox="1">
            <a:spLocks noGrp="1"/>
          </p:cNvSpPr>
          <p:nvPr>
            <p:ph type="title" idx="4294967295"/>
          </p:nvPr>
        </p:nvSpPr>
        <p:spPr>
          <a:xfrm>
            <a:off x="285658" y="131915"/>
            <a:ext cx="1002048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Dashboard</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CCI</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Courses</a:t>
            </a:r>
          </a:p>
        </p:txBody>
      </p:sp>
    </p:spTree>
    <p:extLst>
      <p:ext uri="{BB962C8B-B14F-4D97-AF65-F5344CB8AC3E}">
        <p14:creationId xmlns:p14="http://schemas.microsoft.com/office/powerpoint/2010/main" val="3168862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1F86A6-57E9-4EAD-94DC-F1AC985B7B6A}"/>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342717" y="239524"/>
            <a:ext cx="824469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40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40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(CRSC</a:t>
            </a:r>
            <a:r>
              <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grpSp>
        <p:nvGrpSpPr>
          <p:cNvPr id="4" name="Group 3">
            <a:extLst>
              <a:ext uri="{FF2B5EF4-FFF2-40B4-BE49-F238E27FC236}">
                <a16:creationId xmlns:a16="http://schemas.microsoft.com/office/drawing/2014/main" id="{6EAD6C92-BCB3-4A0B-981B-0C35B00F4D7D}"/>
              </a:ext>
              <a:ext uri="{C183D7F6-B498-43B3-948B-1728B52AA6E4}">
                <adec:decorative xmlns:adec="http://schemas.microsoft.com/office/drawing/2017/decorative" val="1"/>
              </a:ext>
            </a:extLst>
          </p:cNvPr>
          <p:cNvGrpSpPr/>
          <p:nvPr/>
        </p:nvGrpSpPr>
        <p:grpSpPr>
          <a:xfrm>
            <a:off x="4059036" y="1423606"/>
            <a:ext cx="3841939" cy="2005394"/>
            <a:chOff x="4059036" y="1423606"/>
            <a:chExt cx="3841939" cy="2005394"/>
          </a:xfrm>
        </p:grpSpPr>
        <p:sp>
          <p:nvSpPr>
            <p:cNvPr id="8" name="Rectangle 7">
              <a:extLst>
                <a:ext uri="{FF2B5EF4-FFF2-40B4-BE49-F238E27FC236}">
                  <a16:creationId xmlns:a16="http://schemas.microsoft.com/office/drawing/2014/main" id="{01917E8F-E706-4172-8BE3-B5AE18D0F27C}"/>
                </a:ext>
              </a:extLst>
            </p:cNvPr>
            <p:cNvSpPr/>
            <p:nvPr/>
          </p:nvSpPr>
          <p:spPr>
            <a:xfrm>
              <a:off x="4664794" y="1423606"/>
              <a:ext cx="3236181" cy="2005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Placement (AP) courses should have the appropriate state course code to align with a specific content area</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9036" y="2344759"/>
              <a:ext cx="653678" cy="8213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41BE668D-402D-4A2B-B775-9D9E0EBEDB9D}"/>
              </a:ext>
              <a:ext uri="{C183D7F6-B498-43B3-948B-1728B52AA6E4}">
                <adec:decorative xmlns:adec="http://schemas.microsoft.com/office/drawing/2017/decorative" val="1"/>
              </a:ext>
            </a:extLst>
          </p:cNvPr>
          <p:cNvGrpSpPr/>
          <p:nvPr/>
        </p:nvGrpSpPr>
        <p:grpSpPr>
          <a:xfrm>
            <a:off x="4075451" y="3524865"/>
            <a:ext cx="3889859" cy="2671338"/>
            <a:chOff x="4075451" y="3524865"/>
            <a:chExt cx="3889859" cy="2671338"/>
          </a:xfrm>
        </p:grpSpPr>
        <p:sp>
          <p:nvSpPr>
            <p:cNvPr id="10" name="Rectangle 9">
              <a:extLst>
                <a:ext uri="{FF2B5EF4-FFF2-40B4-BE49-F238E27FC236}">
                  <a16:creationId xmlns:a16="http://schemas.microsoft.com/office/drawing/2014/main" id="{2A97A1F1-0305-4EC2-AEE3-6D88A7E6155B}"/>
                </a:ext>
              </a:extLst>
            </p:cNvPr>
            <p:cNvSpPr/>
            <p:nvPr/>
          </p:nvSpPr>
          <p:spPr>
            <a:xfrm>
              <a:off x="4075451" y="3524865"/>
              <a:ext cx="3236181" cy="26713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International Baccalaureate (IB) courses must be reported with the appropriate state course code, unless they are Middle school IB courses. </a:t>
              </a:r>
            </a:p>
            <a:p>
              <a:pPr marL="285750" indent="-285750">
                <a:buFont typeface="Arial" panose="020B0604020202020204" pitchFamily="34" charset="0"/>
                <a:buChar char="•"/>
              </a:pPr>
              <a:r>
                <a:rPr lang="en-US" sz="1600" dirty="0">
                  <a:solidFill>
                    <a:schemeClr val="tx1"/>
                  </a:solidFill>
                </a:rPr>
                <a:t>Use the course instructional level field to indicate IB courses to Middle school as well as to the appropriate CTE course.</a:t>
              </a:r>
            </a:p>
          </p:txBody>
        </p:sp>
        <p:sp>
          <p:nvSpPr>
            <p:cNvPr id="11" name="Arrow: Right 10">
              <a:extLst>
                <a:ext uri="{FF2B5EF4-FFF2-40B4-BE49-F238E27FC236}">
                  <a16:creationId xmlns:a16="http://schemas.microsoft.com/office/drawing/2014/main" id="{DA31DF83-86EF-49D2-A567-DB3D4E78DD03}"/>
                </a:ext>
              </a:extLst>
            </p:cNvPr>
            <p:cNvSpPr/>
            <p:nvPr/>
          </p:nvSpPr>
          <p:spPr>
            <a:xfrm>
              <a:off x="7311632" y="4613082"/>
              <a:ext cx="653678" cy="821312"/>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ED0502D-2E1C-C9FF-FE13-219F59BE4DB9}"/>
              </a:ext>
            </a:extLst>
          </p:cNvPr>
          <p:cNvPicPr>
            <a:picLocks noChangeAspect="1"/>
          </p:cNvPicPr>
          <p:nvPr/>
        </p:nvPicPr>
        <p:blipFill>
          <a:blip r:embed="rId3"/>
          <a:stretch>
            <a:fillRect/>
          </a:stretch>
        </p:blipFill>
        <p:spPr>
          <a:xfrm>
            <a:off x="471913" y="947410"/>
            <a:ext cx="3325050" cy="5440990"/>
          </a:xfrm>
          <a:prstGeom prst="rect">
            <a:avLst/>
          </a:prstGeom>
        </p:spPr>
      </p:pic>
      <p:pic>
        <p:nvPicPr>
          <p:cNvPr id="16" name="Picture 15">
            <a:extLst>
              <a:ext uri="{FF2B5EF4-FFF2-40B4-BE49-F238E27FC236}">
                <a16:creationId xmlns:a16="http://schemas.microsoft.com/office/drawing/2014/main" id="{14ABA19E-ACF8-541F-2250-A157E15A003B}"/>
              </a:ext>
            </a:extLst>
          </p:cNvPr>
          <p:cNvPicPr>
            <a:picLocks noChangeAspect="1"/>
          </p:cNvPicPr>
          <p:nvPr/>
        </p:nvPicPr>
        <p:blipFill>
          <a:blip r:embed="rId3"/>
          <a:stretch>
            <a:fillRect/>
          </a:stretch>
        </p:blipFill>
        <p:spPr>
          <a:xfrm>
            <a:off x="8179463" y="947410"/>
            <a:ext cx="3325050" cy="5440990"/>
          </a:xfrm>
          <a:prstGeom prst="rect">
            <a:avLst/>
          </a:prstGeom>
        </p:spPr>
      </p:pic>
      <p:pic>
        <p:nvPicPr>
          <p:cNvPr id="18" name="Picture 17">
            <a:extLst>
              <a:ext uri="{FF2B5EF4-FFF2-40B4-BE49-F238E27FC236}">
                <a16:creationId xmlns:a16="http://schemas.microsoft.com/office/drawing/2014/main" id="{44E20DB0-D41A-B0A3-8147-5A03B1DC6E8A}"/>
              </a:ext>
            </a:extLst>
          </p:cNvPr>
          <p:cNvPicPr>
            <a:picLocks noChangeAspect="1"/>
          </p:cNvPicPr>
          <p:nvPr/>
        </p:nvPicPr>
        <p:blipFill>
          <a:blip r:embed="rId4"/>
          <a:stretch>
            <a:fillRect/>
          </a:stretch>
        </p:blipFill>
        <p:spPr>
          <a:xfrm>
            <a:off x="687487" y="1976766"/>
            <a:ext cx="838243" cy="88905"/>
          </a:xfrm>
          <a:prstGeom prst="rect">
            <a:avLst/>
          </a:prstGeom>
        </p:spPr>
      </p:pic>
      <p:sp>
        <p:nvSpPr>
          <p:cNvPr id="19" name="Rectangle 18">
            <a:extLst>
              <a:ext uri="{FF2B5EF4-FFF2-40B4-BE49-F238E27FC236}">
                <a16:creationId xmlns:a16="http://schemas.microsoft.com/office/drawing/2014/main" id="{90E50AFF-355A-9F39-F2BC-E8F121D73B29}"/>
              </a:ext>
            </a:extLst>
          </p:cNvPr>
          <p:cNvSpPr/>
          <p:nvPr/>
        </p:nvSpPr>
        <p:spPr>
          <a:xfrm>
            <a:off x="602818" y="1883071"/>
            <a:ext cx="1463655" cy="276294"/>
          </a:xfrm>
          <a:prstGeom prst="rect">
            <a:avLst/>
          </a:prstGeom>
          <a:solidFill>
            <a:schemeClr val="accent3">
              <a:lumMod val="20000"/>
              <a:lumOff val="80000"/>
              <a:alpha val="28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B5AF8D1-5B71-2B8D-EB48-4428A9E3FCEE}"/>
              </a:ext>
            </a:extLst>
          </p:cNvPr>
          <p:cNvSpPr/>
          <p:nvPr/>
        </p:nvSpPr>
        <p:spPr>
          <a:xfrm>
            <a:off x="8338782" y="4176215"/>
            <a:ext cx="1508078" cy="293427"/>
          </a:xfrm>
          <a:prstGeom prst="rect">
            <a:avLst/>
          </a:prstGeom>
          <a:solidFill>
            <a:schemeClr val="accent6">
              <a:lumMod val="20000"/>
              <a:lumOff val="80000"/>
              <a:alpha val="23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636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201232-414A-4CEE-AA0A-9F6462315C56}"/>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6A804C8E-08BC-431E-BCC1-31F4890A2119}"/>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pic>
        <p:nvPicPr>
          <p:cNvPr id="5" name="Picture 2" descr="Screen Shot of the Course Section modal">
            <a:extLst>
              <a:ext uri="{FF2B5EF4-FFF2-40B4-BE49-F238E27FC236}">
                <a16:creationId xmlns:a16="http://schemas.microsoft.com/office/drawing/2014/main" id="{A8C82249-4518-4060-9C36-479C0F0DB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52" y="763325"/>
            <a:ext cx="3368011" cy="5602039"/>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creen Shot of the Course Section modal">
            <a:extLst>
              <a:ext uri="{FF2B5EF4-FFF2-40B4-BE49-F238E27FC236}">
                <a16:creationId xmlns:a16="http://schemas.microsoft.com/office/drawing/2014/main" id="{44B76EEC-518E-4940-8A38-C01BBEB0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62" y="678209"/>
            <a:ext cx="3503895" cy="5662101"/>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3C20E7B-E789-4442-844A-C53FAA30D4D7}"/>
              </a:ext>
            </a:extLst>
          </p:cNvPr>
          <p:cNvSpPr/>
          <p:nvPr/>
        </p:nvSpPr>
        <p:spPr>
          <a:xfrm>
            <a:off x="9639691" y="5413108"/>
            <a:ext cx="1513979" cy="370978"/>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89C256-13B8-46B6-9DAF-52320E380BCB}"/>
              </a:ext>
            </a:extLst>
          </p:cNvPr>
          <p:cNvSpPr/>
          <p:nvPr/>
        </p:nvSpPr>
        <p:spPr>
          <a:xfrm>
            <a:off x="9650579" y="4636769"/>
            <a:ext cx="1513980" cy="254696"/>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885D73-9B7E-44FC-BE75-3E352F5BACE4}"/>
              </a:ext>
            </a:extLst>
          </p:cNvPr>
          <p:cNvSpPr/>
          <p:nvPr/>
        </p:nvSpPr>
        <p:spPr>
          <a:xfrm>
            <a:off x="8076017" y="2143790"/>
            <a:ext cx="1513979" cy="31859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9E6C5-D826-469E-9C31-E38B28FA3AF6}"/>
              </a:ext>
            </a:extLst>
          </p:cNvPr>
          <p:cNvSpPr/>
          <p:nvPr/>
        </p:nvSpPr>
        <p:spPr>
          <a:xfrm>
            <a:off x="8076017" y="1620079"/>
            <a:ext cx="1513979" cy="32956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5291EA2-ED1C-4212-BA18-37E891955E7A}"/>
              </a:ext>
              <a:ext uri="{C183D7F6-B498-43B3-948B-1728B52AA6E4}">
                <adec:decorative xmlns:adec="http://schemas.microsoft.com/office/drawing/2017/decorative" val="1"/>
              </a:ext>
            </a:extLst>
          </p:cNvPr>
          <p:cNvGrpSpPr/>
          <p:nvPr/>
        </p:nvGrpSpPr>
        <p:grpSpPr>
          <a:xfrm>
            <a:off x="4025461" y="853937"/>
            <a:ext cx="3879998" cy="2313830"/>
            <a:chOff x="4025461" y="853937"/>
            <a:chExt cx="3879998" cy="2313830"/>
          </a:xfrm>
        </p:grpSpPr>
        <p:sp>
          <p:nvSpPr>
            <p:cNvPr id="4" name="Rectangle 3">
              <a:extLst>
                <a:ext uri="{FF2B5EF4-FFF2-40B4-BE49-F238E27FC236}">
                  <a16:creationId xmlns:a16="http://schemas.microsoft.com/office/drawing/2014/main" id="{C3EE6449-D258-421F-8561-AEB5B4804D52}"/>
                </a:ext>
              </a:extLst>
            </p:cNvPr>
            <p:cNvSpPr/>
            <p:nvPr/>
          </p:nvSpPr>
          <p:spPr>
            <a:xfrm>
              <a:off x="4025461" y="853937"/>
              <a:ext cx="3236181" cy="2313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completers and non-completers must have SCSC records that correspond to the appropriate CTE course </a:t>
              </a:r>
            </a:p>
          </p:txBody>
        </p:sp>
        <p:sp>
          <p:nvSpPr>
            <p:cNvPr id="7" name="Arrow: Right 6">
              <a:extLst>
                <a:ext uri="{FF2B5EF4-FFF2-40B4-BE49-F238E27FC236}">
                  <a16:creationId xmlns:a16="http://schemas.microsoft.com/office/drawing/2014/main" id="{C642D778-17B4-4DB4-9A80-2716B67FA3BD}"/>
                </a:ext>
              </a:extLst>
            </p:cNvPr>
            <p:cNvSpPr/>
            <p:nvPr/>
          </p:nvSpPr>
          <p:spPr>
            <a:xfrm>
              <a:off x="7251781" y="1600196"/>
              <a:ext cx="653678" cy="8213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C0D4151-E5A9-4E5C-859F-11E6AD5904EA}"/>
              </a:ext>
              <a:ext uri="{C183D7F6-B498-43B3-948B-1728B52AA6E4}">
                <adec:decorative xmlns:adec="http://schemas.microsoft.com/office/drawing/2017/decorative" val="1"/>
              </a:ext>
            </a:extLst>
          </p:cNvPr>
          <p:cNvGrpSpPr/>
          <p:nvPr/>
        </p:nvGrpSpPr>
        <p:grpSpPr>
          <a:xfrm>
            <a:off x="3876858" y="3726876"/>
            <a:ext cx="3784608" cy="2313830"/>
            <a:chOff x="3876858" y="3726876"/>
            <a:chExt cx="3784608" cy="2313830"/>
          </a:xfrm>
        </p:grpSpPr>
        <p:sp>
          <p:nvSpPr>
            <p:cNvPr id="12" name="Rectangle 11">
              <a:extLst>
                <a:ext uri="{FF2B5EF4-FFF2-40B4-BE49-F238E27FC236}">
                  <a16:creationId xmlns:a16="http://schemas.microsoft.com/office/drawing/2014/main" id="{B07F6CDC-7B7D-43F1-97BD-E3272047714E}"/>
                </a:ext>
              </a:extLst>
            </p:cNvPr>
            <p:cNvSpPr/>
            <p:nvPr/>
          </p:nvSpPr>
          <p:spPr>
            <a:xfrm>
              <a:off x="4425285" y="3726876"/>
              <a:ext cx="3236181" cy="231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courses that are also AP or IB courses can have the AP/IB code cross reference populated so that the course maps to both content areas</a:t>
              </a:r>
            </a:p>
          </p:txBody>
        </p:sp>
        <p:sp>
          <p:nvSpPr>
            <p:cNvPr id="13" name="Arrow: Right 12">
              <a:extLst>
                <a:ext uri="{FF2B5EF4-FFF2-40B4-BE49-F238E27FC236}">
                  <a16:creationId xmlns:a16="http://schemas.microsoft.com/office/drawing/2014/main" id="{C114B963-91A3-4681-8F11-D739EFD159CB}"/>
                </a:ext>
              </a:extLst>
            </p:cNvPr>
            <p:cNvSpPr/>
            <p:nvPr/>
          </p:nvSpPr>
          <p:spPr>
            <a:xfrm rot="10800000">
              <a:off x="3876858" y="4577134"/>
              <a:ext cx="653678" cy="8213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26DBDA6-2387-4E4D-A56A-87FA4AC8B945}"/>
              </a:ext>
            </a:extLst>
          </p:cNvPr>
          <p:cNvSpPr/>
          <p:nvPr/>
        </p:nvSpPr>
        <p:spPr>
          <a:xfrm>
            <a:off x="415043" y="5181754"/>
            <a:ext cx="1703300" cy="299429"/>
          </a:xfrm>
          <a:prstGeom prst="rect">
            <a:avLst/>
          </a:prstGeom>
          <a:solidFill>
            <a:schemeClr val="accent1">
              <a:lumMod val="20000"/>
              <a:lumOff val="80000"/>
              <a:alpha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D247A7CB-FF99-4019-A232-7B42FBA3F3B5}"/>
              </a:ext>
            </a:extLst>
          </p:cNvPr>
          <p:cNvSpPr txBox="1">
            <a:spLocks noGrp="1"/>
          </p:cNvSpPr>
          <p:nvPr>
            <p:ph type="title" idx="4294967295"/>
          </p:nvPr>
        </p:nvSpPr>
        <p:spPr>
          <a:xfrm>
            <a:off x="302939" y="93434"/>
            <a:ext cx="824469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CRSC</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a:t>
            </a:r>
          </a:p>
        </p:txBody>
      </p:sp>
    </p:spTree>
    <p:extLst>
      <p:ext uri="{BB962C8B-B14F-4D97-AF65-F5344CB8AC3E}">
        <p14:creationId xmlns:p14="http://schemas.microsoft.com/office/powerpoint/2010/main" val="3256989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dirty="0"/>
              <a:t>SCSC Attributes</a:t>
            </a:r>
          </a:p>
        </p:txBody>
      </p:sp>
      <p:sp>
        <p:nvSpPr>
          <p:cNvPr id="3" name="Slide Number Placeholder 2">
            <a:extLst>
              <a:ext uri="{FF2B5EF4-FFF2-40B4-BE49-F238E27FC236}">
                <a16:creationId xmlns:a16="http://schemas.microsoft.com/office/drawing/2014/main" id="{04AC9992-E8F7-48CB-B523-B2C2A4E81522}"/>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92674" y="927261"/>
            <a:ext cx="7022551" cy="20558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Grades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Standard and nonstandard grades accepted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final grade a student received after completing a specific Course Section</a:t>
            </a:r>
          </a:p>
          <a:p>
            <a:pPr>
              <a:defRPr/>
            </a:pPr>
            <a:r>
              <a:rPr lang="en-US" sz="1400" dirty="0">
                <a:solidFill>
                  <a:srgbClr val="000000"/>
                </a:solidFill>
                <a:effectLst/>
                <a:latin typeface="+mn-lt"/>
                <a:ea typeface="Calibri" panose="020F0502020204030204" pitchFamily="34" charset="0"/>
                <a:cs typeface="Arial" panose="020B0604020202020204" pitchFamily="34" charset="0"/>
              </a:rPr>
              <a:t>LEAs should not submit “progress report” grades, but only grades earned when credits are awarded.</a:t>
            </a:r>
            <a:endParaRPr kumimoji="0" lang="en-US" sz="14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Can be Alpha numeric or special character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Limited to three characters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92673" y="3015762"/>
            <a:ext cx="7022551" cy="151404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Credits</a:t>
            </a:r>
          </a:p>
          <a:p>
            <a:pPr>
              <a:defRPr/>
            </a:pPr>
            <a:r>
              <a:rPr lang="en-US" sz="1400" dirty="0"/>
              <a:t>Student Credits Attempted and Student Credits Earned help LEAs view courses transferring students have completed in other LEAs. </a:t>
            </a:r>
          </a:p>
          <a:p>
            <a:pPr>
              <a:defRPr/>
            </a:pPr>
            <a:r>
              <a:rPr lang="en-US" sz="1400" dirty="0"/>
              <a:t>Used to determine total credit </a:t>
            </a:r>
            <a:r>
              <a:rPr lang="en-US" sz="1400"/>
              <a:t>requirements are met </a:t>
            </a:r>
            <a:r>
              <a:rPr lang="en-US" sz="1400" dirty="0"/>
              <a:t>for graduation.</a:t>
            </a:r>
            <a:endParaRPr kumimoji="0" lang="en-US" sz="1800" b="1" i="0" u="none" strike="noStrike" kern="1200" cap="none" spc="0" normalizeH="0" baseline="0" noProof="0" dirty="0">
              <a:ln>
                <a:noFill/>
              </a:ln>
              <a:effectLst/>
              <a:uLnTx/>
              <a:uFillTx/>
              <a:ea typeface="+mn-ea"/>
              <a:cs typeface="+mn-cs"/>
            </a:endParaRPr>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7581900" y="927259"/>
            <a:ext cx="4162424" cy="53401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t>UC/CSU Admission Requirement Code</a:t>
            </a:r>
          </a:p>
          <a:p>
            <a:pPr marL="0" marR="0" lvl="0" indent="0" algn="l" defTabSz="914400" rtl="0" eaLnBrk="1" fontAlgn="auto" latinLnBrk="0" hangingPunct="1">
              <a:lnSpc>
                <a:spcPct val="90000"/>
              </a:lnSpc>
              <a:spcBef>
                <a:spcPts val="1000"/>
              </a:spcBef>
              <a:spcAft>
                <a:spcPts val="0"/>
              </a:spcAft>
              <a:buClrTx/>
              <a:buSzTx/>
              <a:buNone/>
              <a:tabLst/>
              <a:defRPr/>
            </a:pPr>
            <a:endParaRPr lang="en-US" sz="1800" dirty="0">
              <a:effectLst/>
              <a:latin typeface="Arial" panose="020B0604020202020204" pitchFamily="34" charset="0"/>
              <a:ea typeface="Calibri" panose="020F0502020204030204" pitchFamily="34" charset="0"/>
            </a:endParaRPr>
          </a:p>
          <a:p>
            <a:pPr>
              <a:defRPr/>
            </a:pPr>
            <a:r>
              <a:rPr lang="en-US" sz="1400" dirty="0"/>
              <a:t>Not a required field, but should be populated for courses students take that have been approved by UC/CSU institutions.</a:t>
            </a:r>
          </a:p>
          <a:p>
            <a:pPr>
              <a:defRPr/>
            </a:pPr>
            <a:r>
              <a:rPr lang="en-US" sz="1400" dirty="0"/>
              <a:t>Course determination is made by the UC/CSU systems</a:t>
            </a:r>
          </a:p>
          <a:p>
            <a:pPr>
              <a:defRPr/>
            </a:pPr>
            <a:r>
              <a:rPr lang="en-US" sz="1400" dirty="0"/>
              <a:t>Describes the requirement that a high school course has been determined to meet.</a:t>
            </a:r>
          </a:p>
          <a:p>
            <a:pPr>
              <a:defRPr/>
            </a:pPr>
            <a:r>
              <a:rPr lang="en-US" sz="1400" dirty="0"/>
              <a:t>Applicable in departmentalized courses in grade 7-12 </a:t>
            </a:r>
          </a:p>
        </p:txBody>
      </p:sp>
      <p:sp>
        <p:nvSpPr>
          <p:cNvPr id="20" name="Content Placeholder 2">
            <a:extLst>
              <a:ext uri="{FF2B5EF4-FFF2-40B4-BE49-F238E27FC236}">
                <a16:creationId xmlns:a16="http://schemas.microsoft.com/office/drawing/2014/main" id="{B1469E02-8431-4637-9418-E7255CB4B403}"/>
              </a:ext>
            </a:extLst>
          </p:cNvPr>
          <p:cNvSpPr txBox="1">
            <a:spLocks/>
          </p:cNvSpPr>
          <p:nvPr/>
        </p:nvSpPr>
        <p:spPr>
          <a:xfrm>
            <a:off x="492672" y="4562475"/>
            <a:ext cx="7022551" cy="1704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Carnegie Units</a:t>
            </a:r>
          </a:p>
          <a:p>
            <a:r>
              <a:rPr lang="en-US" sz="1400" dirty="0"/>
              <a:t>Granted to a student completing approximately 120 hours of class in one subject over the course of one year</a:t>
            </a:r>
          </a:p>
          <a:p>
            <a:r>
              <a:rPr lang="en-US" sz="1400" dirty="0"/>
              <a:t>SIS vendors will calculate the value</a:t>
            </a:r>
          </a:p>
          <a:p>
            <a:r>
              <a:rPr lang="en-US" sz="1400" dirty="0">
                <a:latin typeface="Arial" panose="020B0604020202020204" pitchFamily="34" charset="0"/>
                <a:ea typeface="Calibri" panose="020F0502020204030204" pitchFamily="34" charset="0"/>
                <a:cs typeface="Arial" panose="020B0604020202020204" pitchFamily="34" charset="0"/>
              </a:rPr>
              <a:t>Required for the federal Migrant Student Information Exchange (MSIX)</a:t>
            </a:r>
          </a:p>
        </p:txBody>
      </p:sp>
      <p:sp>
        <p:nvSpPr>
          <p:cNvPr id="22" name="Footer Placeholder 21">
            <a:extLst>
              <a:ext uri="{FF2B5EF4-FFF2-40B4-BE49-F238E27FC236}">
                <a16:creationId xmlns:a16="http://schemas.microsoft.com/office/drawing/2014/main" id="{14ED68A5-1A20-482E-ABD5-594A0F03F8A1}"/>
              </a:ext>
            </a:extLst>
          </p:cNvPr>
          <p:cNvSpPr>
            <a:spLocks noGrp="1"/>
          </p:cNvSpPr>
          <p:nvPr>
            <p:ph type="ftr" sz="quarter" idx="10"/>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4228928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705998-7EEE-4BDA-8267-6747082785E2}"/>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F6892B79-5103-46F0-B0B3-474A1180B2C1}"/>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sp>
        <p:nvSpPr>
          <p:cNvPr id="4" name="Title 3">
            <a:extLst>
              <a:ext uri="{FF2B5EF4-FFF2-40B4-BE49-F238E27FC236}">
                <a16:creationId xmlns:a16="http://schemas.microsoft.com/office/drawing/2014/main" id="{A93DC203-BC61-4F5E-B0D2-8F818566DE57}"/>
              </a:ext>
            </a:extLst>
          </p:cNvPr>
          <p:cNvSpPr txBox="1">
            <a:spLocks noGrp="1"/>
          </p:cNvSpPr>
          <p:nvPr>
            <p:ph type="title" idx="4294967295"/>
          </p:nvPr>
        </p:nvSpPr>
        <p:spPr>
          <a:xfrm>
            <a:off x="207098" y="61903"/>
            <a:ext cx="908930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(SCSC)</a:t>
            </a:r>
            <a:endParaRPr kumimoji="0" lang="en-US" sz="3200" b="0" i="0" u="none" strike="noStrike" kern="1200" cap="none" spc="0" normalizeH="0" baseline="0" noProof="0" dirty="0">
              <a:ln>
                <a:noFill/>
              </a:ln>
              <a:solidFill>
                <a:schemeClr val="tx1"/>
              </a:solidFill>
              <a:effectLst/>
              <a:uLnTx/>
              <a:uFillTx/>
              <a:latin typeface="+mj-lt"/>
              <a:ea typeface="+mn-ea"/>
              <a:cs typeface="+mn-cs"/>
            </a:endParaRPr>
          </a:p>
        </p:txBody>
      </p:sp>
      <p:pic>
        <p:nvPicPr>
          <p:cNvPr id="2050" name="Picture 2" descr="Screen Shot of the Course Section modal">
            <a:extLst>
              <a:ext uri="{FF2B5EF4-FFF2-40B4-BE49-F238E27FC236}">
                <a16:creationId xmlns:a16="http://schemas.microsoft.com/office/drawing/2014/main" id="{6531383F-9C78-44FE-B52E-29C5151EC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58951" y="847051"/>
            <a:ext cx="3567585" cy="56992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5632AED-EBF6-403C-8AA0-BBD86B193D2B}"/>
              </a:ext>
              <a:ext uri="{C183D7F6-B498-43B3-948B-1728B52AA6E4}">
                <adec:decorative xmlns:adec="http://schemas.microsoft.com/office/drawing/2017/decorative" val="1"/>
              </a:ext>
            </a:extLst>
          </p:cNvPr>
          <p:cNvGrpSpPr/>
          <p:nvPr/>
        </p:nvGrpSpPr>
        <p:grpSpPr>
          <a:xfrm>
            <a:off x="1214894" y="2388773"/>
            <a:ext cx="3398081" cy="3934095"/>
            <a:chOff x="1532516" y="2334536"/>
            <a:chExt cx="3398081" cy="3934095"/>
          </a:xfrm>
        </p:grpSpPr>
        <p:sp>
          <p:nvSpPr>
            <p:cNvPr id="11" name="Rectangle 10">
              <a:extLst>
                <a:ext uri="{FF2B5EF4-FFF2-40B4-BE49-F238E27FC236}">
                  <a16:creationId xmlns:a16="http://schemas.microsoft.com/office/drawing/2014/main" id="{6201785C-82B4-47ED-9202-AD3302C7B933}"/>
                </a:ext>
              </a:extLst>
            </p:cNvPr>
            <p:cNvSpPr/>
            <p:nvPr/>
          </p:nvSpPr>
          <p:spPr>
            <a:xfrm>
              <a:off x="1532516" y="2334536"/>
              <a:ext cx="2774205" cy="37320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a:t>
              </a:r>
              <a:r>
                <a:rPr lang="en-US" b="1" dirty="0"/>
                <a:t>Carnegie Unit</a:t>
              </a:r>
              <a:r>
                <a:rPr lang="en-US" dirty="0"/>
                <a:t> represents a student completing approximately 120 hours of class in one subject over the course of one year. Typically, 10 high school credits equal 1 Carnegie Unit, 5 high school credits are normally equal to 0.5 Carnegie units.</a:t>
              </a:r>
            </a:p>
          </p:txBody>
        </p:sp>
        <p:sp>
          <p:nvSpPr>
            <p:cNvPr id="12" name="Arrow: Right 11">
              <a:extLst>
                <a:ext uri="{FF2B5EF4-FFF2-40B4-BE49-F238E27FC236}">
                  <a16:creationId xmlns:a16="http://schemas.microsoft.com/office/drawing/2014/main" id="{EE2CC081-49FC-4366-97AB-99CCD1BB10D8}"/>
                </a:ext>
              </a:extLst>
            </p:cNvPr>
            <p:cNvSpPr/>
            <p:nvPr/>
          </p:nvSpPr>
          <p:spPr>
            <a:xfrm>
              <a:off x="4306721" y="5457676"/>
              <a:ext cx="623876" cy="81095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2B107DD-4CBE-432D-9612-C7902EDF8F78}"/>
              </a:ext>
            </a:extLst>
          </p:cNvPr>
          <p:cNvSpPr/>
          <p:nvPr/>
        </p:nvSpPr>
        <p:spPr>
          <a:xfrm>
            <a:off x="4750904" y="5836502"/>
            <a:ext cx="1642425" cy="348894"/>
          </a:xfrm>
          <a:prstGeom prst="rect">
            <a:avLst/>
          </a:prstGeom>
          <a:solidFill>
            <a:srgbClr val="CC99FF">
              <a:alpha val="2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D9B75D-BC24-4CA5-B05D-FE70018838EC}"/>
              </a:ext>
            </a:extLst>
          </p:cNvPr>
          <p:cNvSpPr/>
          <p:nvPr/>
        </p:nvSpPr>
        <p:spPr>
          <a:xfrm>
            <a:off x="6397753" y="5145821"/>
            <a:ext cx="1691839" cy="331910"/>
          </a:xfrm>
          <a:prstGeom prst="rect">
            <a:avLst/>
          </a:prstGeom>
          <a:solidFill>
            <a:srgbClr val="3366FF">
              <a:alpha val="2470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8B6ED0-5925-4E8E-831A-C50D49FE9875}"/>
              </a:ext>
            </a:extLst>
          </p:cNvPr>
          <p:cNvSpPr/>
          <p:nvPr/>
        </p:nvSpPr>
        <p:spPr>
          <a:xfrm>
            <a:off x="6383119" y="4761655"/>
            <a:ext cx="1711881" cy="348894"/>
          </a:xfrm>
          <a:prstGeom prst="rect">
            <a:avLst/>
          </a:prstGeom>
          <a:solidFill>
            <a:schemeClr val="accent2">
              <a:lumMod val="40000"/>
              <a:lumOff val="60000"/>
              <a:alpha val="24706"/>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3D9648-1774-9C3B-7946-6809B1EC2817}"/>
              </a:ext>
            </a:extLst>
          </p:cNvPr>
          <p:cNvSpPr/>
          <p:nvPr/>
        </p:nvSpPr>
        <p:spPr>
          <a:xfrm>
            <a:off x="6395541" y="5469417"/>
            <a:ext cx="1694051" cy="369127"/>
          </a:xfrm>
          <a:prstGeom prst="rect">
            <a:avLst/>
          </a:prstGeom>
          <a:solidFill>
            <a:schemeClr val="accent4">
              <a:lumMod val="20000"/>
              <a:lumOff val="80000"/>
              <a:alpha val="2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D4AB6B-539B-5494-E2A1-308844D12FCA}"/>
              </a:ext>
            </a:extLst>
          </p:cNvPr>
          <p:cNvSpPr/>
          <p:nvPr/>
        </p:nvSpPr>
        <p:spPr>
          <a:xfrm>
            <a:off x="4750905" y="5486044"/>
            <a:ext cx="1622382" cy="349250"/>
          </a:xfrm>
          <a:prstGeom prst="rect">
            <a:avLst/>
          </a:prstGeom>
          <a:solidFill>
            <a:schemeClr val="accent6">
              <a:lumMod val="60000"/>
              <a:lumOff val="40000"/>
              <a:alpha val="24706"/>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D100ED-711C-60BA-3EFA-A3734A6C956A}"/>
              </a:ext>
            </a:extLst>
          </p:cNvPr>
          <p:cNvSpPr/>
          <p:nvPr/>
        </p:nvSpPr>
        <p:spPr>
          <a:xfrm>
            <a:off x="6374272" y="3288000"/>
            <a:ext cx="1691839" cy="348894"/>
          </a:xfrm>
          <a:prstGeom prst="rect">
            <a:avLst/>
          </a:prstGeom>
          <a:solidFill>
            <a:schemeClr val="accent3">
              <a:lumMod val="60000"/>
              <a:lumOff val="40000"/>
              <a:alpha val="24706"/>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9FB128-92DE-D4B4-2B17-FF387B5AEC77}"/>
              </a:ext>
            </a:extLst>
          </p:cNvPr>
          <p:cNvSpPr/>
          <p:nvPr/>
        </p:nvSpPr>
        <p:spPr>
          <a:xfrm>
            <a:off x="4750904" y="5137508"/>
            <a:ext cx="1623368" cy="331909"/>
          </a:xfrm>
          <a:prstGeom prst="rect">
            <a:avLst/>
          </a:prstGeom>
          <a:solidFill>
            <a:schemeClr val="accent5">
              <a:lumMod val="60000"/>
              <a:lumOff val="40000"/>
              <a:alpha val="2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6A590F2-1CE8-3606-010D-FB0F004E0745}"/>
              </a:ext>
              <a:ext uri="{C183D7F6-B498-43B3-948B-1728B52AA6E4}">
                <adec:decorative xmlns:adec="http://schemas.microsoft.com/office/drawing/2017/decorative" val="1"/>
              </a:ext>
            </a:extLst>
          </p:cNvPr>
          <p:cNvGrpSpPr/>
          <p:nvPr/>
        </p:nvGrpSpPr>
        <p:grpSpPr>
          <a:xfrm>
            <a:off x="8218407" y="2132733"/>
            <a:ext cx="3393512" cy="3933413"/>
            <a:chOff x="763567" y="2536603"/>
            <a:chExt cx="3393512" cy="3933413"/>
          </a:xfrm>
          <a:solidFill>
            <a:schemeClr val="accent1">
              <a:lumMod val="75000"/>
            </a:schemeClr>
          </a:solidFill>
        </p:grpSpPr>
        <p:sp>
          <p:nvSpPr>
            <p:cNvPr id="25" name="Rectangle 24">
              <a:extLst>
                <a:ext uri="{FF2B5EF4-FFF2-40B4-BE49-F238E27FC236}">
                  <a16:creationId xmlns:a16="http://schemas.microsoft.com/office/drawing/2014/main" id="{3B52C5EF-8C7A-2B59-BF65-32375C587C74}"/>
                </a:ext>
              </a:extLst>
            </p:cNvPr>
            <p:cNvSpPr/>
            <p:nvPr/>
          </p:nvSpPr>
          <p:spPr>
            <a:xfrm>
              <a:off x="1382874" y="2536603"/>
              <a:ext cx="2774205" cy="373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kern="1200" dirty="0">
                  <a:solidFill>
                    <a:schemeClr val="bg1"/>
                  </a:solidFill>
                  <a:effectLst/>
                  <a:latin typeface="+mn-lt"/>
                  <a:ea typeface="+mn-ea"/>
                  <a:cs typeface="+mn-cs"/>
                </a:rPr>
                <a:t>The </a:t>
              </a:r>
              <a:r>
                <a:rPr lang="en-US" sz="1800" b="1" kern="1200" dirty="0">
                  <a:solidFill>
                    <a:schemeClr val="bg1"/>
                  </a:solidFill>
                  <a:effectLst/>
                  <a:latin typeface="+mn-lt"/>
                  <a:ea typeface="+mn-ea"/>
                  <a:cs typeface="+mn-cs"/>
                </a:rPr>
                <a:t>UC/CSU Admission Requirement Code</a:t>
              </a:r>
              <a:r>
                <a:rPr lang="en-US" sz="1800" kern="1200" dirty="0">
                  <a:solidFill>
                    <a:schemeClr val="bg1"/>
                  </a:solidFill>
                  <a:effectLst/>
                  <a:latin typeface="+mn-lt"/>
                  <a:ea typeface="+mn-ea"/>
                  <a:cs typeface="+mn-cs"/>
                </a:rPr>
                <a:t> represents the category of University of California or California State University College Admission Course requirement that a high school course has been determined to meet.</a:t>
              </a:r>
            </a:p>
          </p:txBody>
        </p:sp>
        <p:sp>
          <p:nvSpPr>
            <p:cNvPr id="26" name="Arrow: Right 25">
              <a:extLst>
                <a:ext uri="{FF2B5EF4-FFF2-40B4-BE49-F238E27FC236}">
                  <a16:creationId xmlns:a16="http://schemas.microsoft.com/office/drawing/2014/main" id="{FAD3006C-8600-F4DD-6F54-8AE4F4CEECA9}"/>
                </a:ext>
              </a:extLst>
            </p:cNvPr>
            <p:cNvSpPr/>
            <p:nvPr/>
          </p:nvSpPr>
          <p:spPr>
            <a:xfrm rot="10800000">
              <a:off x="763567" y="5659061"/>
              <a:ext cx="623876" cy="81095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049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Course and Student Course completion data.</a:t>
            </a:r>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Student Career Technical Education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394000" y="791389"/>
            <a:ext cx="4974545" cy="4810548"/>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information on CTE Pathways that students have completed during the year.</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Students who have completed a CTE Pathway during the Reporting Year, are included in the Student Career Technical Education (SCTE) file.  </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If a student has completed more than one Pathway during the Reporting Year, a record is reported for each completed Pathway.</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CTE participants who are non-completers </a:t>
            </a:r>
            <a:r>
              <a:rPr kumimoji="0" lang="en-US" sz="1800" b="1" i="0" u="none" strike="noStrike" kern="1200" cap="none" spc="0" normalizeH="0" baseline="0" noProof="0" dirty="0">
                <a:ln>
                  <a:noFill/>
                </a:ln>
                <a:solidFill>
                  <a:prstClr val="black"/>
                </a:solidFill>
                <a:effectLst/>
                <a:uLnTx/>
                <a:uFillTx/>
                <a:latin typeface="Tahoma"/>
                <a:ea typeface="+mn-ea"/>
                <a:cs typeface="+mn-cs"/>
              </a:rPr>
              <a:t>MUST NOT</a:t>
            </a:r>
            <a:r>
              <a:rPr kumimoji="0" lang="en-US" sz="1800" b="0" i="0" u="none" strike="noStrike" kern="1200" cap="none" spc="0" normalizeH="0" baseline="0" noProof="0" dirty="0">
                <a:ln>
                  <a:noFill/>
                </a:ln>
                <a:solidFill>
                  <a:prstClr val="black"/>
                </a:solidFill>
                <a:effectLst/>
                <a:uLnTx/>
                <a:uFillTx/>
                <a:latin typeface="Tahoma"/>
                <a:ea typeface="+mn-ea"/>
                <a:cs typeface="+mn-cs"/>
              </a:rPr>
              <a:t> be included in the SCTE file, as the data collected for course sections and student course sections includes the information needed to identify them.</a:t>
            </a:r>
          </a:p>
        </p:txBody>
      </p:sp>
      <p:sp>
        <p:nvSpPr>
          <p:cNvPr id="4" name="Picture Placeholder 3" descr="Image of CTE pathway icons">
            <a:extLst>
              <a:ext uri="{FF2B5EF4-FFF2-40B4-BE49-F238E27FC236}">
                <a16:creationId xmlns:a16="http://schemas.microsoft.com/office/drawing/2014/main" id="{140475D2-99A6-42AD-81E7-15B7CF1C8D74}"/>
              </a:ext>
            </a:extLst>
          </p:cNvPr>
          <p:cNvSpPr>
            <a:spLocks noGrp="1"/>
          </p:cNvSpPr>
          <p:nvPr>
            <p:ph type="pic" sz="quarter" idx="12"/>
          </p:nvPr>
        </p:nvSpPr>
        <p:spPr/>
      </p:sp>
      <p:pic>
        <p:nvPicPr>
          <p:cNvPr id="10" name="Picture 10" descr="Image result for cte career technical education">
            <a:extLst>
              <a:ext uri="{FF2B5EF4-FFF2-40B4-BE49-F238E27FC236}">
                <a16:creationId xmlns:a16="http://schemas.microsoft.com/office/drawing/2014/main" id="{5495DB01-A569-43B2-BC4B-53086138C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8" y="80962"/>
            <a:ext cx="3664873" cy="371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70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p:txBody>
          <a:bodyPr/>
          <a:lstStyle/>
          <a:p>
            <a:r>
              <a:rPr lang="en-US" dirty="0"/>
              <a:t>SCTE Data Collected</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Along with key data from the CRSC and SCSC, the following data are collected</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2012614" y="182545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8" name="Graphic 37" descr="Diploma roll">
            <a:extLst>
              <a:ext uri="{FF2B5EF4-FFF2-40B4-BE49-F238E27FC236}">
                <a16:creationId xmlns:a16="http://schemas.microsoft.com/office/drawing/2014/main" id="{D9AA2FD2-066D-45E0-9569-3280B05C5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16786" y="1714852"/>
            <a:ext cx="1371600" cy="1371600"/>
          </a:xfrm>
          <a:prstGeom prst="rect">
            <a:avLst/>
          </a:prstGeom>
          <a:effectLst>
            <a:outerShdw blurRad="63500" algn="ctr" rotWithShape="0">
              <a:prstClr val="black">
                <a:alpha val="20000"/>
              </a:prstClr>
            </a:outerShdw>
          </a:effectLst>
        </p:spPr>
      </p:pic>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1579825" y="3086452"/>
            <a:ext cx="1980000" cy="360000"/>
          </a:xfrm>
        </p:spPr>
        <p:txBody>
          <a:bodyPr/>
          <a:lstStyle/>
          <a:p>
            <a:r>
              <a:rPr lang="en-US" dirty="0">
                <a:solidFill>
                  <a:schemeClr val="tx1">
                    <a:lumMod val="75000"/>
                    <a:lumOff val="25000"/>
                  </a:schemeClr>
                </a:solidFill>
              </a:rPr>
              <a:t>CTE Completer Info</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795825" y="3570784"/>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1046777" y="3746683"/>
            <a:ext cx="3111618" cy="1080455"/>
          </a:xfrm>
        </p:spPr>
        <p:txBody>
          <a:bodyPr/>
          <a:lstStyle/>
          <a:p>
            <a:pPr marR="0" lvl="0">
              <a:spcBef>
                <a:spcPts val="0"/>
              </a:spcBef>
              <a:spcAft>
                <a:spcPts val="600"/>
              </a:spcAft>
            </a:pPr>
            <a:r>
              <a:rPr lang="en-US" dirty="0">
                <a:solidFill>
                  <a:schemeClr val="tx1"/>
                </a:solidFill>
              </a:rPr>
              <a:t>Identifies student who has completed a minimum of 300 hours in a state-approved CTE pathway.</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5240835" y="1825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0" name="Graphic 39" descr="Compass">
            <a:extLst>
              <a:ext uri="{FF2B5EF4-FFF2-40B4-BE49-F238E27FC236}">
                <a16:creationId xmlns:a16="http://schemas.microsoft.com/office/drawing/2014/main" id="{1CFBED44-D32C-4E5C-A5EC-2E34E1BF2F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6546" y="1807504"/>
            <a:ext cx="1143000" cy="1143000"/>
          </a:xfrm>
          <a:prstGeom prst="rect">
            <a:avLst/>
          </a:prstGeom>
          <a:effectLst>
            <a:outerShdw blurRad="63500" algn="ctr" rotWithShape="0">
              <a:prstClr val="black">
                <a:alpha val="20000"/>
              </a:prstClr>
            </a:outerShdw>
          </a:effectLst>
        </p:spPr>
      </p:pic>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4811982" y="3086970"/>
            <a:ext cx="1980000" cy="360000"/>
          </a:xfrm>
        </p:spPr>
        <p:txBody>
          <a:bodyPr/>
          <a:lstStyle/>
          <a:p>
            <a:r>
              <a:rPr lang="en-US" dirty="0">
                <a:solidFill>
                  <a:schemeClr val="tx1">
                    <a:lumMod val="75000"/>
                    <a:lumOff val="25000"/>
                  </a:schemeClr>
                </a:solidFill>
              </a:rPr>
              <a:t>CTE Pathway Code</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5027982" y="3571302"/>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4576126" y="3746683"/>
            <a:ext cx="2473135" cy="72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Indicates the specific career pathway the student participated in and completed.</a:t>
            </a:r>
          </a:p>
        </p:txBody>
      </p: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8265867" y="181271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7631567" y="3073714"/>
            <a:ext cx="218544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CTE Completion Year</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8053014" y="3558046"/>
            <a:ext cx="1548000" cy="0"/>
          </a:xfrm>
          <a:prstGeom prst="line">
            <a:avLst/>
          </a:prstGeom>
          <a:ln w="28575">
            <a:solidFill>
              <a:srgbClr val="FB6542"/>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7327645" y="3769064"/>
            <a:ext cx="3111618" cy="72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Indicates the academic year the student completed the capstone course for the pathway being reported</a:t>
            </a: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descr="calendar icon with comment icon">
            <a:extLst>
              <a:ext uri="{FF2B5EF4-FFF2-40B4-BE49-F238E27FC236}">
                <a16:creationId xmlns:a16="http://schemas.microsoft.com/office/drawing/2014/main" id="{9D5FD987-7484-4D36-9C40-EBDD7F8B27B1}"/>
              </a:ext>
            </a:extLst>
          </p:cNvPr>
          <p:cNvGrpSpPr>
            <a:grpSpLocks noChangeAspect="1"/>
          </p:cNvGrpSpPr>
          <p:nvPr/>
        </p:nvGrpSpPr>
        <p:grpSpPr>
          <a:xfrm>
            <a:off x="8251578" y="1816414"/>
            <a:ext cx="1143000" cy="1143000"/>
            <a:chOff x="6374712" y="4392870"/>
            <a:chExt cx="1371600" cy="1371600"/>
          </a:xfrm>
        </p:grpSpPr>
        <p:pic>
          <p:nvPicPr>
            <p:cNvPr id="35" name="Graphic 34" descr="Flip calendar">
              <a:extLst>
                <a:ext uri="{FF2B5EF4-FFF2-40B4-BE49-F238E27FC236}">
                  <a16:creationId xmlns:a16="http://schemas.microsoft.com/office/drawing/2014/main" id="{1D95BD58-51CA-4CF3-A456-98982CA0B9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712" y="4392870"/>
              <a:ext cx="1371600" cy="1371600"/>
            </a:xfrm>
            <a:prstGeom prst="rect">
              <a:avLst/>
            </a:prstGeom>
            <a:effectLst>
              <a:outerShdw blurRad="63500" algn="ctr" rotWithShape="0">
                <a:prstClr val="black">
                  <a:alpha val="40000"/>
                </a:prstClr>
              </a:outerShdw>
            </a:effectLst>
          </p:spPr>
        </p:pic>
        <p:pic>
          <p:nvPicPr>
            <p:cNvPr id="37" name="Graphic 36" descr="Chat bubble">
              <a:extLst>
                <a:ext uri="{FF2B5EF4-FFF2-40B4-BE49-F238E27FC236}">
                  <a16:creationId xmlns:a16="http://schemas.microsoft.com/office/drawing/2014/main" id="{35254994-EE16-4B14-BD52-FC4F78D9F1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86192" y="5004553"/>
              <a:ext cx="548640" cy="548640"/>
            </a:xfrm>
            <a:prstGeom prst="rect">
              <a:avLst/>
            </a:prstGeom>
            <a:effectLst>
              <a:outerShdw blurRad="63500" algn="ctr" rotWithShape="0">
                <a:prstClr val="black">
                  <a:alpha val="40000"/>
                </a:prstClr>
              </a:outerShdw>
            </a:effectLst>
          </p:spPr>
        </p:pic>
      </p:gr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88C47998-2875-48A7-A034-82CF08C6D4FC}"/>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Tree>
    <p:extLst>
      <p:ext uri="{BB962C8B-B14F-4D97-AF65-F5344CB8AC3E}">
        <p14:creationId xmlns:p14="http://schemas.microsoft.com/office/powerpoint/2010/main" val="335500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49601"/>
            <a:ext cx="11340000" cy="432000"/>
          </a:xfrm>
        </p:spPr>
        <p:txBody>
          <a:bodyPr/>
          <a:lstStyle/>
          <a:p>
            <a:r>
              <a:rPr lang="en-US" dirty="0"/>
              <a:t>CTE Student Groups</a:t>
            </a:r>
          </a:p>
        </p:txBody>
      </p:sp>
      <p:sp>
        <p:nvSpPr>
          <p:cNvPr id="27" name="Footer Placeholder 26">
            <a:extLst>
              <a:ext uri="{FF2B5EF4-FFF2-40B4-BE49-F238E27FC236}">
                <a16:creationId xmlns:a16="http://schemas.microsoft.com/office/drawing/2014/main" id="{C4615D4C-A4FC-40AE-8679-299FF29BA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aphicFrame>
        <p:nvGraphicFramePr>
          <p:cNvPr id="3" name="Diagram 2" descr="Diagram of CTE student groups.">
            <a:extLst>
              <a:ext uri="{FF2B5EF4-FFF2-40B4-BE49-F238E27FC236}">
                <a16:creationId xmlns:a16="http://schemas.microsoft.com/office/drawing/2014/main" id="{35BED01F-1046-4C5F-B8C0-0A45C6A3110B}"/>
              </a:ext>
            </a:extLst>
          </p:cNvPr>
          <p:cNvGraphicFramePr/>
          <p:nvPr/>
        </p:nvGraphicFramePr>
        <p:xfrm>
          <a:off x="318895" y="1405769"/>
          <a:ext cx="5179684" cy="390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B9AEC00-97A1-4E05-ABB8-0CADCA04B81F}"/>
              </a:ext>
              <a:ext uri="{C183D7F6-B498-43B3-948B-1728B52AA6E4}">
                <adec:decorative xmlns:adec="http://schemas.microsoft.com/office/drawing/2017/decorative" val="1"/>
              </a:ext>
            </a:extLst>
          </p:cNvPr>
          <p:cNvGrpSpPr/>
          <p:nvPr/>
        </p:nvGrpSpPr>
        <p:grpSpPr>
          <a:xfrm>
            <a:off x="2001795" y="1131988"/>
            <a:ext cx="9519081" cy="1508672"/>
            <a:chOff x="2001795" y="1131988"/>
            <a:chExt cx="9519081" cy="1508672"/>
          </a:xfrm>
        </p:grpSpPr>
        <p:sp>
          <p:nvSpPr>
            <p:cNvPr id="7" name="Rectangle 6">
              <a:extLst>
                <a:ext uri="{FF2B5EF4-FFF2-40B4-BE49-F238E27FC236}">
                  <a16:creationId xmlns:a16="http://schemas.microsoft.com/office/drawing/2014/main" id="{6212A23D-A2C9-41EC-87CA-8FA713FBA6DE}"/>
                </a:ext>
              </a:extLst>
            </p:cNvPr>
            <p:cNvSpPr/>
            <p:nvPr/>
          </p:nvSpPr>
          <p:spPr>
            <a:xfrm>
              <a:off x="5279833" y="1131988"/>
              <a:ext cx="624104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929B"/>
                  </a:solidFill>
                  <a:effectLst/>
                  <a:uLnTx/>
                  <a:uFillTx/>
                  <a:latin typeface="Tahoma"/>
                  <a:ea typeface="+mn-ea"/>
                  <a:cs typeface="+mn-cs"/>
                </a:rPr>
                <a:t>CTE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The CDE counts as a participant, any student who has completed a CTE course (includes CTE Non-completers and Completers).</a:t>
              </a:r>
            </a:p>
          </p:txBody>
        </p:sp>
        <p:cxnSp>
          <p:nvCxnSpPr>
            <p:cNvPr id="5" name="Connector: Elbow 4">
              <a:extLst>
                <a:ext uri="{FF2B5EF4-FFF2-40B4-BE49-F238E27FC236}">
                  <a16:creationId xmlns:a16="http://schemas.microsoft.com/office/drawing/2014/main" id="{CD547F47-9B8C-48EA-9D36-D01930D9F262}"/>
                </a:ext>
              </a:extLst>
            </p:cNvPr>
            <p:cNvCxnSpPr>
              <a:cxnSpLocks/>
            </p:cNvCxnSpPr>
            <p:nvPr/>
          </p:nvCxnSpPr>
          <p:spPr>
            <a:xfrm flipV="1">
              <a:off x="2001795" y="1426797"/>
              <a:ext cx="3181588" cy="1213863"/>
            </a:xfrm>
            <a:prstGeom prst="bentConnector3">
              <a:avLst>
                <a:gd name="adj1" fmla="val 287"/>
              </a:avLst>
            </a:prstGeom>
            <a:ln w="38100">
              <a:prstDash val="dash"/>
              <a:tailEnd type="triangle"/>
            </a:ln>
          </p:spPr>
          <p:style>
            <a:lnRef idx="3">
              <a:schemeClr val="accent1"/>
            </a:lnRef>
            <a:fillRef idx="0">
              <a:schemeClr val="accent1"/>
            </a:fillRef>
            <a:effectRef idx="2">
              <a:schemeClr val="accent1"/>
            </a:effectRef>
            <a:fontRef idx="minor">
              <a:schemeClr val="tx1"/>
            </a:fontRef>
          </p:style>
        </p:cxnSp>
      </p:grpSp>
      <p:grpSp>
        <p:nvGrpSpPr>
          <p:cNvPr id="6" name="Group 5">
            <a:extLst>
              <a:ext uri="{FF2B5EF4-FFF2-40B4-BE49-F238E27FC236}">
                <a16:creationId xmlns:a16="http://schemas.microsoft.com/office/drawing/2014/main" id="{9CF9E9C2-6974-404C-A37B-660C3E380B21}"/>
              </a:ext>
              <a:ext uri="{C183D7F6-B498-43B3-948B-1728B52AA6E4}">
                <adec:decorative xmlns:adec="http://schemas.microsoft.com/office/drawing/2017/decorative" val="1"/>
              </a:ext>
            </a:extLst>
          </p:cNvPr>
          <p:cNvGrpSpPr/>
          <p:nvPr/>
        </p:nvGrpSpPr>
        <p:grpSpPr>
          <a:xfrm>
            <a:off x="2350723" y="2428480"/>
            <a:ext cx="9170153" cy="1415772"/>
            <a:chOff x="2350723" y="2428480"/>
            <a:chExt cx="9170153" cy="1415772"/>
          </a:xfrm>
        </p:grpSpPr>
        <p:sp>
          <p:nvSpPr>
            <p:cNvPr id="8" name="Rectangle 7">
              <a:extLst>
                <a:ext uri="{FF2B5EF4-FFF2-40B4-BE49-F238E27FC236}">
                  <a16:creationId xmlns:a16="http://schemas.microsoft.com/office/drawing/2014/main" id="{2F621254-3BC6-456E-AB30-784FFD289729}"/>
                </a:ext>
              </a:extLst>
            </p:cNvPr>
            <p:cNvSpPr/>
            <p:nvPr/>
          </p:nvSpPr>
          <p:spPr>
            <a:xfrm>
              <a:off x="5633414" y="2428480"/>
              <a:ext cx="5887462"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45F"/>
                  </a:solidFill>
                  <a:effectLst/>
                  <a:uLnTx/>
                  <a:uFillTx/>
                  <a:latin typeface="Tahoma"/>
                  <a:ea typeface="+mn-ea"/>
                  <a:cs typeface="+mn-cs"/>
                </a:rPr>
                <a:t>Non-Completer Participant: </a:t>
              </a:r>
              <a:r>
                <a:rPr kumimoji="0" lang="en-US" sz="1400" b="0" i="0" u="none" strike="noStrike" kern="1200" cap="none" spc="0" normalizeH="0" baseline="0" noProof="0" dirty="0">
                  <a:ln>
                    <a:noFill/>
                  </a:ln>
                  <a:solidFill>
                    <a:prstClr val="black"/>
                  </a:solidFill>
                  <a:effectLst/>
                  <a:uLnTx/>
                  <a:uFillTx/>
                  <a:latin typeface="Tahoma"/>
                  <a:ea typeface="+mn-ea"/>
                  <a:cs typeface="+mn-cs"/>
                </a:rPr>
                <a:t>Is a student who:</a:t>
              </a:r>
              <a:endParaRPr kumimoji="0" lang="en-US" sz="1400" b="1" i="0" u="none" strike="noStrike" kern="1200" cap="none" spc="0" normalizeH="0" baseline="0" noProof="0" dirty="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745F"/>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has completed a CTE course who may or may not be participating in a pathway but does not meet the definition of a CTE completer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and determined through the CRSC and SCSC records</a:t>
              </a:r>
              <a:endParaRPr kumimoji="0" lang="en-US" sz="1600" b="0" i="0" u="none" strike="noStrike" kern="1200" cap="none" spc="0" normalizeH="0" baseline="0" noProof="0" dirty="0">
                <a:ln>
                  <a:noFill/>
                </a:ln>
                <a:solidFill>
                  <a:srgbClr val="FF745F"/>
                </a:solidFill>
                <a:effectLst/>
                <a:uLnTx/>
                <a:uFillTx/>
                <a:latin typeface="Tahoma"/>
                <a:ea typeface="+mn-ea"/>
                <a:cs typeface="+mn-cs"/>
              </a:endParaRPr>
            </a:p>
          </p:txBody>
        </p:sp>
        <p:cxnSp>
          <p:nvCxnSpPr>
            <p:cNvPr id="15" name="Connector: Elbow 14">
              <a:extLst>
                <a:ext uri="{FF2B5EF4-FFF2-40B4-BE49-F238E27FC236}">
                  <a16:creationId xmlns:a16="http://schemas.microsoft.com/office/drawing/2014/main" id="{7C776C6E-9B39-4C63-B5DB-2E0707F2812A}"/>
                </a:ext>
              </a:extLst>
            </p:cNvPr>
            <p:cNvCxnSpPr>
              <a:cxnSpLocks/>
            </p:cNvCxnSpPr>
            <p:nvPr/>
          </p:nvCxnSpPr>
          <p:spPr>
            <a:xfrm flipV="1">
              <a:off x="2350723" y="2661688"/>
              <a:ext cx="2832660" cy="890453"/>
            </a:xfrm>
            <a:prstGeom prst="bentConnector3">
              <a:avLst>
                <a:gd name="adj1" fmla="val -602"/>
              </a:avLst>
            </a:prstGeom>
            <a:ln w="38100">
              <a:solidFill>
                <a:srgbClr val="FF745F"/>
              </a:solidFill>
              <a:prstDash val="dash"/>
              <a:tailEnd type="triangle"/>
            </a:ln>
          </p:spPr>
          <p:style>
            <a:lnRef idx="3">
              <a:schemeClr val="accent2"/>
            </a:lnRef>
            <a:fillRef idx="0">
              <a:schemeClr val="accent2"/>
            </a:fillRef>
            <a:effectRef idx="2">
              <a:schemeClr val="accent2"/>
            </a:effectRef>
            <a:fontRef idx="minor">
              <a:schemeClr val="tx1"/>
            </a:fontRef>
          </p:style>
        </p:cxnSp>
      </p:grpSp>
      <p:grpSp>
        <p:nvGrpSpPr>
          <p:cNvPr id="9" name="Group 8">
            <a:extLst>
              <a:ext uri="{FF2B5EF4-FFF2-40B4-BE49-F238E27FC236}">
                <a16:creationId xmlns:a16="http://schemas.microsoft.com/office/drawing/2014/main" id="{3090F9C2-686C-4A85-A6E7-E6CF7320CAC1}"/>
              </a:ext>
              <a:ext uri="{C183D7F6-B498-43B3-948B-1728B52AA6E4}">
                <adec:decorative xmlns:adec="http://schemas.microsoft.com/office/drawing/2017/decorative" val="1"/>
              </a:ext>
            </a:extLst>
          </p:cNvPr>
          <p:cNvGrpSpPr/>
          <p:nvPr/>
        </p:nvGrpSpPr>
        <p:grpSpPr>
          <a:xfrm>
            <a:off x="1894703" y="3844252"/>
            <a:ext cx="9636814" cy="1932103"/>
            <a:chOff x="1894703" y="3844252"/>
            <a:chExt cx="9636814" cy="1932103"/>
          </a:xfrm>
        </p:grpSpPr>
        <p:sp>
          <p:nvSpPr>
            <p:cNvPr id="12" name="Rectangle 11">
              <a:extLst>
                <a:ext uri="{FF2B5EF4-FFF2-40B4-BE49-F238E27FC236}">
                  <a16:creationId xmlns:a16="http://schemas.microsoft.com/office/drawing/2014/main" id="{29DD54FE-BC61-44C5-B6C6-73B5388B46CA}"/>
                </a:ext>
              </a:extLst>
            </p:cNvPr>
            <p:cNvSpPr/>
            <p:nvPr/>
          </p:nvSpPr>
          <p:spPr>
            <a:xfrm>
              <a:off x="5618073" y="4145139"/>
              <a:ext cx="591344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FAD"/>
                  </a:solidFill>
                  <a:effectLst/>
                  <a:uLnTx/>
                  <a:uFillTx/>
                  <a:latin typeface="Tahoma"/>
                  <a:ea typeface="+mn-ea"/>
                  <a:cs typeface="+mn-cs"/>
                </a:rPr>
                <a:t>CTE Completer</a:t>
              </a:r>
              <a:r>
                <a:rPr kumimoji="0" lang="en-US" sz="1400" b="1" i="0" u="none" strike="noStrike" kern="1200" cap="none" spc="0" normalizeH="0" baseline="0" noProof="0" dirty="0">
                  <a:ln>
                    <a:noFill/>
                  </a:ln>
                  <a:solidFill>
                    <a:srgbClr val="555FAD"/>
                  </a:solidFill>
                  <a:effectLst/>
                  <a:uLnTx/>
                  <a:uFillTx/>
                  <a:latin typeface="Tahoma"/>
                  <a:ea typeface="+mn-ea"/>
                  <a:cs typeface="+mn-cs"/>
                </a:rPr>
                <a:t>:</a:t>
              </a:r>
              <a:r>
                <a:rPr kumimoji="0" lang="en-US" sz="1400" b="0" i="0" u="none" strike="noStrike" kern="1200" cap="none" spc="0" normalizeH="0" baseline="0" noProof="0" dirty="0">
                  <a:ln>
                    <a:noFill/>
                  </a:ln>
                  <a:solidFill>
                    <a:srgbClr val="555FAD"/>
                  </a:solidFill>
                  <a:effectLst/>
                  <a:uLnTx/>
                  <a:uFillTx/>
                  <a:latin typeface="Tahoma"/>
                  <a:ea typeface="+mn-ea"/>
                  <a:cs typeface="+mn-cs"/>
                </a:rPr>
                <a:t> </a:t>
              </a:r>
              <a:r>
                <a:rPr kumimoji="0" lang="en-US" sz="1400" b="0" i="0" u="none" strike="noStrike" kern="1200" cap="none" spc="0" normalizeH="0" baseline="0" noProof="0" dirty="0">
                  <a:ln>
                    <a:noFill/>
                  </a:ln>
                  <a:solidFill>
                    <a:prstClr val="black"/>
                  </a:solidFill>
                  <a:effectLst/>
                  <a:uLnTx/>
                  <a:uFillTx/>
                  <a:latin typeface="Tahoma"/>
                  <a:ea typeface="+mn-ea"/>
                  <a:cs typeface="+mn-cs"/>
                </a:rPr>
                <a:t>A CTE completer is identified locally and is a student who has: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completed a minimum of 300 hours in a state-approved CTE pathway and has successfully passed the capstone course in that sequence with a grade of C minus or better.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through submission of the CRSC, SCSC and SCTE records</a:t>
              </a:r>
            </a:p>
          </p:txBody>
        </p:sp>
        <p:cxnSp>
          <p:nvCxnSpPr>
            <p:cNvPr id="22" name="Connector: Elbow 21">
              <a:extLst>
                <a:ext uri="{FF2B5EF4-FFF2-40B4-BE49-F238E27FC236}">
                  <a16:creationId xmlns:a16="http://schemas.microsoft.com/office/drawing/2014/main" id="{1EAFCEBC-0226-424F-810B-E504917A2CCD}"/>
                </a:ext>
              </a:extLst>
            </p:cNvPr>
            <p:cNvCxnSpPr/>
            <p:nvPr/>
          </p:nvCxnSpPr>
          <p:spPr>
            <a:xfrm>
              <a:off x="1894703" y="3844252"/>
              <a:ext cx="3603876" cy="497089"/>
            </a:xfrm>
            <a:prstGeom prst="bentConnector3">
              <a:avLst>
                <a:gd name="adj1" fmla="val 2455"/>
              </a:avLst>
            </a:prstGeom>
            <a:ln w="38100">
              <a:solidFill>
                <a:srgbClr val="555FAD"/>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0" name="Slide Number Placeholder 9">
            <a:extLst>
              <a:ext uri="{FF2B5EF4-FFF2-40B4-BE49-F238E27FC236}">
                <a16:creationId xmlns:a16="http://schemas.microsoft.com/office/drawing/2014/main" id="{B2568023-4345-4205-839C-6177337B635D}"/>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spTree>
    <p:extLst>
      <p:ext uri="{BB962C8B-B14F-4D97-AF65-F5344CB8AC3E}">
        <p14:creationId xmlns:p14="http://schemas.microsoft.com/office/powerpoint/2010/main" val="3023594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r>
              <a:rPr lang="en-US"/>
              <a:t>EOY 1- Reports and Certification v1.0 May 8, 2023</a:t>
            </a:r>
            <a:endParaRPr lang="en-US" dirty="0"/>
          </a:p>
        </p:txBody>
      </p:sp>
      <p:sp>
        <p:nvSpPr>
          <p:cNvPr id="14" name="Slide Number Placeholder 13"/>
          <p:cNvSpPr>
            <a:spLocks noGrp="1"/>
          </p:cNvSpPr>
          <p:nvPr>
            <p:ph type="sldNum" sz="quarter" idx="11"/>
          </p:nvPr>
        </p:nvSpPr>
        <p:spPr/>
        <p:txBody>
          <a:bodyPr/>
          <a:lstStyle/>
          <a:p>
            <a:fld id="{84E91884-CAC6-40C5-8951-05CEBB3430F4}" type="slidenum">
              <a:rPr lang="en-US" smtClean="0"/>
              <a:pPr/>
              <a:t>3</a:t>
            </a:fld>
            <a:endParaRPr lang="en-US"/>
          </a:p>
        </p:txBody>
      </p:sp>
      <p:sp>
        <p:nvSpPr>
          <p:cNvPr id="3" name="Title 2"/>
          <p:cNvSpPr>
            <a:spLocks noGrp="1"/>
          </p:cNvSpPr>
          <p:nvPr>
            <p:ph type="title" idx="4294967295"/>
          </p:nvPr>
        </p:nvSpPr>
        <p:spPr>
          <a:xfrm>
            <a:off x="432000" y="315722"/>
            <a:ext cx="11214100" cy="587375"/>
          </a:xfrm>
        </p:spPr>
        <p:txBody>
          <a:bodyPr>
            <a:normAutofit/>
          </a:bodyPr>
          <a:lstStyle/>
          <a:p>
            <a:r>
              <a:rPr lang="en-US" dirty="0"/>
              <a:t>Target Audience</a:t>
            </a:r>
          </a:p>
        </p:txBody>
      </p:sp>
      <p:grpSp>
        <p:nvGrpSpPr>
          <p:cNvPr id="16" name="Group 15" descr="Administrator counseling staff">
            <a:extLst>
              <a:ext uri="{FF2B5EF4-FFF2-40B4-BE49-F238E27FC236}">
                <a16:creationId xmlns:a16="http://schemas.microsoft.com/office/drawing/2014/main" id="{40E44781-C56F-8649-87C0-00C67186C967}"/>
              </a:ext>
            </a:extLst>
          </p:cNvPr>
          <p:cNvGrpSpPr/>
          <p:nvPr/>
        </p:nvGrpSpPr>
        <p:grpSpPr>
          <a:xfrm>
            <a:off x="6301227" y="1907161"/>
            <a:ext cx="3883792" cy="3309575"/>
            <a:chOff x="6301227" y="1952561"/>
            <a:chExt cx="3883792" cy="3309575"/>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7003043" y="4800471"/>
              <a:ext cx="24801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Administrators</a:t>
              </a:r>
            </a:p>
          </p:txBody>
        </p:sp>
        <p:pic>
          <p:nvPicPr>
            <p:cNvPr id="18" name="Picture 17">
              <a:extLst>
                <a:ext uri="{FF2B5EF4-FFF2-40B4-BE49-F238E27FC236}">
                  <a16:creationId xmlns:a16="http://schemas.microsoft.com/office/drawing/2014/main" id="{B6BE6580-5D6B-0C49-AAE7-714A33FE3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1227" y="1952561"/>
              <a:ext cx="3883792" cy="2591217"/>
            </a:xfrm>
            <a:prstGeom prst="rect">
              <a:avLst/>
            </a:prstGeom>
            <a:effectLst>
              <a:outerShdw blurRad="63500" algn="ctr" rotWithShape="0">
                <a:prstClr val="black">
                  <a:alpha val="40000"/>
                </a:prstClr>
              </a:outerShdw>
            </a:effectLst>
          </p:spPr>
        </p:pic>
      </p:grpSp>
      <p:grpSp>
        <p:nvGrpSpPr>
          <p:cNvPr id="4" name="Group 3" descr="Gif image of an analyst">
            <a:extLst>
              <a:ext uri="{FF2B5EF4-FFF2-40B4-BE49-F238E27FC236}">
                <a16:creationId xmlns:a16="http://schemas.microsoft.com/office/drawing/2014/main" id="{B755907B-6796-4CD3-9731-07FC21DACD45}"/>
              </a:ext>
            </a:extLst>
          </p:cNvPr>
          <p:cNvGrpSpPr/>
          <p:nvPr/>
        </p:nvGrpSpPr>
        <p:grpSpPr>
          <a:xfrm>
            <a:off x="1865805" y="1746348"/>
            <a:ext cx="3639705" cy="3953246"/>
            <a:chOff x="1865805" y="1746348"/>
            <a:chExt cx="3639705" cy="3953246"/>
          </a:xfrm>
        </p:grpSpPr>
        <p:sp>
          <p:nvSpPr>
            <p:cNvPr id="9" name="TextBox 8"/>
            <p:cNvSpPr txBox="1">
              <a:spLocks noChangeArrowheads="1"/>
            </p:cNvSpPr>
            <p:nvPr/>
          </p:nvSpPr>
          <p:spPr bwMode="auto">
            <a:xfrm>
              <a:off x="1865805" y="4868597"/>
              <a:ext cx="363970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FE7864"/>
                  </a:solidFill>
                  <a:latin typeface="+mn-lt"/>
                </a:rPr>
                <a:t>Data Coordinator</a:t>
              </a:r>
            </a:p>
            <a:p>
              <a:pPr algn="ctr"/>
              <a:endParaRPr lang="en-US" sz="2400" b="1" dirty="0">
                <a:solidFill>
                  <a:srgbClr val="FE7864"/>
                </a:solidFill>
                <a:latin typeface="+mn-lt"/>
              </a:endParaRPr>
            </a:p>
          </p:txBody>
        </p:sp>
        <p:pic>
          <p:nvPicPr>
            <p:cNvPr id="1026" name="Picture 2" descr="Ministerio de Trabajo y Promoción del Empleo del Perú GIF">
              <a:extLst>
                <a:ext uri="{FF2B5EF4-FFF2-40B4-BE49-F238E27FC236}">
                  <a16:creationId xmlns:a16="http://schemas.microsoft.com/office/drawing/2014/main" id="{4288AE3B-5056-46CB-ADF9-2E6082ABBC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5925" y="1746348"/>
              <a:ext cx="2959467" cy="2959467"/>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64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22009"/>
            <a:ext cx="11340000" cy="432000"/>
          </a:xfrm>
        </p:spPr>
        <p:txBody>
          <a:bodyPr/>
          <a:lstStyle/>
          <a:p>
            <a:r>
              <a:rPr lang="en-US" dirty="0"/>
              <a:t>Mapping CTE information</a:t>
            </a:r>
          </a:p>
        </p:txBody>
      </p:sp>
      <p:sp>
        <p:nvSpPr>
          <p:cNvPr id="27" name="Footer Placeholder 26">
            <a:extLst>
              <a:ext uri="{FF2B5EF4-FFF2-40B4-BE49-F238E27FC236}">
                <a16:creationId xmlns:a16="http://schemas.microsoft.com/office/drawing/2014/main" id="{C4615D4C-A4FC-40AE-8679-299FF29BA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3" name="Content Placeholder 2">
            <a:extLst>
              <a:ext uri="{FF2B5EF4-FFF2-40B4-BE49-F238E27FC236}">
                <a16:creationId xmlns:a16="http://schemas.microsoft.com/office/drawing/2014/main" id="{C00C3FB9-D721-4F73-A772-307C5EDD9954}"/>
              </a:ext>
            </a:extLst>
          </p:cNvPr>
          <p:cNvSpPr txBox="1">
            <a:spLocks/>
          </p:cNvSpPr>
          <p:nvPr/>
        </p:nvSpPr>
        <p:spPr>
          <a:xfrm>
            <a:off x="432000" y="756796"/>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Below is a summary of how different CTE student groups are reported in CALPADS.</a:t>
            </a:r>
          </a:p>
        </p:txBody>
      </p:sp>
      <p:grpSp>
        <p:nvGrpSpPr>
          <p:cNvPr id="8" name="Group 7">
            <a:extLst>
              <a:ext uri="{FF2B5EF4-FFF2-40B4-BE49-F238E27FC236}">
                <a16:creationId xmlns:a16="http://schemas.microsoft.com/office/drawing/2014/main" id="{BD6080A4-5046-4B76-AA47-3EFB3A364F00}"/>
              </a:ext>
              <a:ext uri="{C183D7F6-B498-43B3-948B-1728B52AA6E4}">
                <adec:decorative xmlns:adec="http://schemas.microsoft.com/office/drawing/2017/decorative" val="1"/>
              </a:ext>
            </a:extLst>
          </p:cNvPr>
          <p:cNvGrpSpPr/>
          <p:nvPr/>
        </p:nvGrpSpPr>
        <p:grpSpPr>
          <a:xfrm>
            <a:off x="794253" y="3298269"/>
            <a:ext cx="9487977" cy="2275012"/>
            <a:chOff x="1160013" y="3335886"/>
            <a:chExt cx="9487977" cy="2275012"/>
          </a:xfrm>
        </p:grpSpPr>
        <p:graphicFrame>
          <p:nvGraphicFramePr>
            <p:cNvPr id="10" name="Diagram 9">
              <a:extLst>
                <a:ext uri="{FF2B5EF4-FFF2-40B4-BE49-F238E27FC236}">
                  <a16:creationId xmlns:a16="http://schemas.microsoft.com/office/drawing/2014/main" id="{C4991EC2-663B-4AC4-8570-AF1453AD5DE1}"/>
                </a:ext>
              </a:extLst>
            </p:cNvPr>
            <p:cNvGraphicFramePr/>
            <p:nvPr>
              <p:extLst>
                <p:ext uri="{D42A27DB-BD31-4B8C-83A1-F6EECF244321}">
                  <p14:modId xmlns:p14="http://schemas.microsoft.com/office/powerpoint/2010/main" val="3308151401"/>
                </p:ext>
              </p:extLst>
            </p:nvPr>
          </p:nvGraphicFramePr>
          <p:xfrm>
            <a:off x="3903544" y="3335886"/>
            <a:ext cx="6744446" cy="1950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AE5FA50D-44A0-43DD-9C28-F11B4AD6E4AD}"/>
                </a:ext>
              </a:extLst>
            </p:cNvPr>
            <p:cNvGrpSpPr/>
            <p:nvPr/>
          </p:nvGrpSpPr>
          <p:grpSpPr>
            <a:xfrm>
              <a:off x="1160013" y="3556626"/>
              <a:ext cx="2115674" cy="2054272"/>
              <a:chOff x="3566876" y="-1199367"/>
              <a:chExt cx="1672972" cy="2054272"/>
            </a:xfrm>
          </p:grpSpPr>
          <p:sp>
            <p:nvSpPr>
              <p:cNvPr id="16" name="Rectangle 15">
                <a:extLst>
                  <a:ext uri="{FF2B5EF4-FFF2-40B4-BE49-F238E27FC236}">
                    <a16:creationId xmlns:a16="http://schemas.microsoft.com/office/drawing/2014/main" id="{A936116A-CBBA-4F23-B506-47D9876ACC33}"/>
                  </a:ext>
                </a:extLst>
              </p:cNvPr>
              <p:cNvSpPr/>
              <p:nvPr/>
            </p:nvSpPr>
            <p:spPr>
              <a:xfrm>
                <a:off x="3566876" y="0"/>
                <a:ext cx="1465551" cy="854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0D2B2552-7B46-4574-86B2-05EC5F4097F4}"/>
                  </a:ext>
                </a:extLst>
              </p:cNvPr>
              <p:cNvSpPr txBox="1"/>
              <p:nvPr/>
            </p:nvSpPr>
            <p:spPr>
              <a:xfrm>
                <a:off x="3670587" y="-1199367"/>
                <a:ext cx="1569261"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555FAD"/>
                    </a:solidFill>
                    <a:effectLst/>
                    <a:uLnTx/>
                    <a:uFillTx/>
                    <a:latin typeface="Tahoma"/>
                    <a:ea typeface="+mn-ea"/>
                    <a:cs typeface="+mn-cs"/>
                  </a:rPr>
                  <a:t>CTE Pathway Completers</a:t>
                </a:r>
              </a:p>
            </p:txBody>
          </p:sp>
        </p:grpSp>
      </p:grpSp>
      <p:grpSp>
        <p:nvGrpSpPr>
          <p:cNvPr id="5" name="Group 4">
            <a:extLst>
              <a:ext uri="{FF2B5EF4-FFF2-40B4-BE49-F238E27FC236}">
                <a16:creationId xmlns:a16="http://schemas.microsoft.com/office/drawing/2014/main" id="{595F9CFE-61FA-4025-AFA7-903E82067034}"/>
              </a:ext>
              <a:ext uri="{C183D7F6-B498-43B3-948B-1728B52AA6E4}">
                <adec:decorative xmlns:adec="http://schemas.microsoft.com/office/drawing/2017/decorative" val="1"/>
              </a:ext>
            </a:extLst>
          </p:cNvPr>
          <p:cNvGrpSpPr/>
          <p:nvPr/>
        </p:nvGrpSpPr>
        <p:grpSpPr>
          <a:xfrm>
            <a:off x="893312" y="1662790"/>
            <a:ext cx="9487977" cy="1188216"/>
            <a:chOff x="1160012" y="1684884"/>
            <a:chExt cx="9487977" cy="1188216"/>
          </a:xfrm>
        </p:grpSpPr>
        <p:graphicFrame>
          <p:nvGraphicFramePr>
            <p:cNvPr id="4" name="Diagram 3">
              <a:extLst>
                <a:ext uri="{FF2B5EF4-FFF2-40B4-BE49-F238E27FC236}">
                  <a16:creationId xmlns:a16="http://schemas.microsoft.com/office/drawing/2014/main" id="{82238452-3E88-4705-8664-2B803A6001E0}"/>
                </a:ext>
              </a:extLst>
            </p:cNvPr>
            <p:cNvGraphicFramePr/>
            <p:nvPr>
              <p:extLst>
                <p:ext uri="{D42A27DB-BD31-4B8C-83A1-F6EECF244321}">
                  <p14:modId xmlns:p14="http://schemas.microsoft.com/office/powerpoint/2010/main" val="1140561337"/>
                </p:ext>
              </p:extLst>
            </p:nvPr>
          </p:nvGraphicFramePr>
          <p:xfrm>
            <a:off x="3903543" y="1684884"/>
            <a:ext cx="6744446" cy="1188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a:extLst>
                <a:ext uri="{FF2B5EF4-FFF2-40B4-BE49-F238E27FC236}">
                  <a16:creationId xmlns:a16="http://schemas.microsoft.com/office/drawing/2014/main" id="{91C4CA76-B9A0-47C1-BD4F-E18ED5A7C8DF}"/>
                </a:ext>
              </a:extLst>
            </p:cNvPr>
            <p:cNvSpPr txBox="1"/>
            <p:nvPr/>
          </p:nvSpPr>
          <p:spPr>
            <a:xfrm>
              <a:off x="1160012" y="1750786"/>
              <a:ext cx="1984519"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745F"/>
                  </a:solidFill>
                  <a:effectLst/>
                  <a:uLnTx/>
                  <a:uFillTx/>
                  <a:latin typeface="Tahoma"/>
                  <a:ea typeface="+mn-ea"/>
                  <a:cs typeface="Arial" panose="020B0604020202020204" pitchFamily="34" charset="0"/>
                </a:rPr>
                <a:t>CTE Participants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745F"/>
                  </a:solidFill>
                  <a:effectLst/>
                  <a:uLnTx/>
                  <a:uFillTx/>
                  <a:latin typeface="Tahoma"/>
                  <a:ea typeface="+mn-ea"/>
                  <a:cs typeface="Arial" panose="020B0604020202020204" pitchFamily="34" charset="0"/>
                </a:rPr>
                <a:t>Non-completers</a:t>
              </a:r>
            </a:p>
          </p:txBody>
        </p:sp>
      </p:grpSp>
      <p:sp>
        <p:nvSpPr>
          <p:cNvPr id="3" name="Slide Number Placeholder 2">
            <a:extLst>
              <a:ext uri="{FF2B5EF4-FFF2-40B4-BE49-F238E27FC236}">
                <a16:creationId xmlns:a16="http://schemas.microsoft.com/office/drawing/2014/main" id="{FDC18601-7706-47B1-8EA3-1570BDEDA0FD}"/>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spTree>
    <p:extLst>
      <p:ext uri="{BB962C8B-B14F-4D97-AF65-F5344CB8AC3E}">
        <p14:creationId xmlns:p14="http://schemas.microsoft.com/office/powerpoint/2010/main" val="1299050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D0BBF5-0AA4-401C-82E6-BBABD10AB76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5943E889-A326-41C8-A693-2D7082F96BEB}"/>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pic>
        <p:nvPicPr>
          <p:cNvPr id="4" name="Picture 3" descr="Screen shot of the Valid Code combinations">
            <a:extLst>
              <a:ext uri="{FF2B5EF4-FFF2-40B4-BE49-F238E27FC236}">
                <a16:creationId xmlns:a16="http://schemas.microsoft.com/office/drawing/2014/main" id="{34BF213E-37FC-4E17-9FBF-AFC0828C19A3}"/>
              </a:ext>
            </a:extLst>
          </p:cNvPr>
          <p:cNvPicPr>
            <a:picLocks noChangeAspect="1"/>
          </p:cNvPicPr>
          <p:nvPr/>
        </p:nvPicPr>
        <p:blipFill>
          <a:blip r:embed="rId3"/>
          <a:stretch>
            <a:fillRect/>
          </a:stretch>
        </p:blipFill>
        <p:spPr>
          <a:xfrm>
            <a:off x="542315" y="1295111"/>
            <a:ext cx="4447778" cy="3897761"/>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DDE6CAF8-6149-4862-91D4-7AAA4BB2B371}"/>
              </a:ext>
            </a:extLst>
          </p:cNvPr>
          <p:cNvSpPr txBox="1">
            <a:spLocks noGrp="1"/>
          </p:cNvSpPr>
          <p:nvPr>
            <p:ph type="title" idx="4294967295"/>
          </p:nvPr>
        </p:nvSpPr>
        <p:spPr>
          <a:xfrm>
            <a:off x="336624" y="224560"/>
            <a:ext cx="108570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Valid</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Code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Combo</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CTE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Resources</a:t>
            </a:r>
          </a:p>
        </p:txBody>
      </p:sp>
      <p:pic>
        <p:nvPicPr>
          <p:cNvPr id="8" name="Picture 7" descr="Screen shot of the Valid Code combinations">
            <a:extLst>
              <a:ext uri="{FF2B5EF4-FFF2-40B4-BE49-F238E27FC236}">
                <a16:creationId xmlns:a16="http://schemas.microsoft.com/office/drawing/2014/main" id="{CE7298FE-8872-424C-949A-2410F24FC8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8276" y="3243991"/>
            <a:ext cx="5946015" cy="3121372"/>
          </a:xfrm>
          <a:prstGeom prst="rect">
            <a:avLst/>
          </a:prstGeom>
          <a:effectLst>
            <a:outerShdw blurRad="63500" algn="ctr" rotWithShape="0">
              <a:prstClr val="black">
                <a:alpha val="40000"/>
              </a:prstClr>
            </a:outerShdw>
          </a:effectLst>
        </p:spPr>
      </p:pic>
      <p:pic>
        <p:nvPicPr>
          <p:cNvPr id="10" name="Picture 9" descr="Screen shot of the Valid Code combinations">
            <a:extLst>
              <a:ext uri="{FF2B5EF4-FFF2-40B4-BE49-F238E27FC236}">
                <a16:creationId xmlns:a16="http://schemas.microsoft.com/office/drawing/2014/main" id="{05ED47B8-0F55-47CC-9103-B0AB9641A053}"/>
              </a:ext>
            </a:extLst>
          </p:cNvPr>
          <p:cNvPicPr>
            <a:picLocks noChangeAspect="1"/>
          </p:cNvPicPr>
          <p:nvPr/>
        </p:nvPicPr>
        <p:blipFill>
          <a:blip r:embed="rId5"/>
          <a:stretch>
            <a:fillRect/>
          </a:stretch>
        </p:blipFill>
        <p:spPr>
          <a:xfrm>
            <a:off x="5058277" y="1295111"/>
            <a:ext cx="6591408" cy="1867190"/>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09774E78-5CAC-40E6-B8D1-2D2575D8ACC1}"/>
              </a:ext>
            </a:extLst>
          </p:cNvPr>
          <p:cNvSpPr/>
          <p:nvPr/>
        </p:nvSpPr>
        <p:spPr>
          <a:xfrm>
            <a:off x="800099" y="4907316"/>
            <a:ext cx="2924176" cy="345562"/>
          </a:xfrm>
          <a:prstGeom prst="roundRect">
            <a:avLst/>
          </a:prstGeom>
          <a:noFill/>
          <a:ln w="38100">
            <a:solidFill>
              <a:srgbClr val="174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47E61214-403F-4231-9E8A-02A35BEF0585}"/>
              </a:ext>
            </a:extLst>
          </p:cNvPr>
          <p:cNvCxnSpPr>
            <a:cxnSpLocks/>
            <a:stCxn id="11" idx="3"/>
            <a:endCxn id="10" idx="1"/>
          </p:cNvCxnSpPr>
          <p:nvPr/>
        </p:nvCxnSpPr>
        <p:spPr>
          <a:xfrm flipV="1">
            <a:off x="3724275" y="2228706"/>
            <a:ext cx="1334002" cy="2851391"/>
          </a:xfrm>
          <a:prstGeom prst="bentConnector3">
            <a:avLst>
              <a:gd name="adj1" fmla="val 69992"/>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CC138EC6-A9AC-4E5B-9B57-CEFCEA402808}"/>
              </a:ext>
            </a:extLst>
          </p:cNvPr>
          <p:cNvCxnSpPr>
            <a:cxnSpLocks/>
            <a:stCxn id="11" idx="3"/>
            <a:endCxn id="8" idx="1"/>
          </p:cNvCxnSpPr>
          <p:nvPr/>
        </p:nvCxnSpPr>
        <p:spPr>
          <a:xfrm flipV="1">
            <a:off x="3724275" y="4804677"/>
            <a:ext cx="1334001" cy="275420"/>
          </a:xfrm>
          <a:prstGeom prst="bentConnector3">
            <a:avLst>
              <a:gd name="adj1" fmla="val 80703"/>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29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dirty="0"/>
              <a:t>Reporting a CTE Completer</a:t>
            </a:r>
          </a:p>
        </p:txBody>
      </p:sp>
      <p:sp>
        <p:nvSpPr>
          <p:cNvPr id="3" name="Footer Placeholder 2">
            <a:extLst>
              <a:ext uri="{FF2B5EF4-FFF2-40B4-BE49-F238E27FC236}">
                <a16:creationId xmlns:a16="http://schemas.microsoft.com/office/drawing/2014/main" id="{5BA5EBA3-5547-47B7-8FE6-4EE51D00807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Below are the elements that comprise the CTE Completer data of a student.</a:t>
            </a:r>
          </a:p>
        </p:txBody>
      </p:sp>
      <p:grpSp>
        <p:nvGrpSpPr>
          <p:cNvPr id="4" name="Group 3" descr="Screen shots of the Course Section and CTE modals emphasizing the data required for SCTE reporting.">
            <a:extLst>
              <a:ext uri="{FF2B5EF4-FFF2-40B4-BE49-F238E27FC236}">
                <a16:creationId xmlns:a16="http://schemas.microsoft.com/office/drawing/2014/main" id="{739653E3-8AF9-4056-9F12-B1BD629CF32D}"/>
              </a:ext>
            </a:extLst>
          </p:cNvPr>
          <p:cNvGrpSpPr/>
          <p:nvPr/>
        </p:nvGrpSpPr>
        <p:grpSpPr>
          <a:xfrm>
            <a:off x="361801" y="1070151"/>
            <a:ext cx="11259180" cy="5131608"/>
            <a:chOff x="361801" y="1070151"/>
            <a:chExt cx="11259180" cy="5131608"/>
          </a:xfrm>
        </p:grpSpPr>
        <p:pic>
          <p:nvPicPr>
            <p:cNvPr id="7" name="Picture 6">
              <a:extLst>
                <a:ext uri="{FF2B5EF4-FFF2-40B4-BE49-F238E27FC236}">
                  <a16:creationId xmlns:a16="http://schemas.microsoft.com/office/drawing/2014/main" id="{258A27CB-48A1-4529-A685-60AEF69A68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6574" y="2964284"/>
              <a:ext cx="4314828" cy="3237475"/>
            </a:xfrm>
            <a:prstGeom prst="rect">
              <a:avLst/>
            </a:prstGeom>
            <a:effectLst>
              <a:outerShdw blurRad="63500" algn="ctr" rotWithShape="0">
                <a:prstClr val="black">
                  <a:alpha val="40000"/>
                </a:prstClr>
              </a:outerShdw>
            </a:effectLst>
          </p:spPr>
        </p:pic>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21945"/>
              <a:chOff x="361801" y="1070151"/>
              <a:chExt cx="11202473" cy="5121945"/>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4"/>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801" y="1083426"/>
                <a:ext cx="4231531" cy="5108670"/>
              </a:xfrm>
              <a:prstGeom prst="rect">
                <a:avLst/>
              </a:prstGeom>
              <a:effectLst>
                <a:outerShdw blurRad="63500" algn="ctr" rotWithShape="0">
                  <a:prstClr val="black">
                    <a:alpha val="40000"/>
                  </a:prstClr>
                </a:outerShdw>
              </a:effectLst>
            </p:spPr>
          </p:pic>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2008641"/>
              <a:ext cx="9232101" cy="825494"/>
              <a:chOff x="432000" y="1946421"/>
              <a:chExt cx="9232101" cy="825494"/>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9025926" y="1946421"/>
                <a:ext cx="638175"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33760" y="1955133"/>
                <a:ext cx="638175"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50" y="2494916"/>
                <a:ext cx="495306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have a SCSC record associated to a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CTE Capstone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52848" y="2240883"/>
                <a:ext cx="2225737" cy="25403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7178585" y="2232171"/>
                <a:ext cx="2166429" cy="26274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stCxn id="15" idx="1"/>
                <a:endCxn id="10" idx="3"/>
              </p:cNvCxnSpPr>
              <p:nvPr/>
            </p:nvCxnSpPr>
            <p:spPr>
              <a:xfrm flipH="1" flipV="1">
                <a:off x="2483413" y="2530502"/>
                <a:ext cx="2218637" cy="102914"/>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3C62AD3-46C1-4C62-BA0E-C54311780C22}"/>
                </a:ext>
              </a:extLst>
            </p:cNvPr>
            <p:cNvGrpSpPr/>
            <p:nvPr/>
          </p:nvGrpSpPr>
          <p:grpSpPr>
            <a:xfrm>
              <a:off x="4820570" y="4778356"/>
              <a:ext cx="6800411" cy="1366493"/>
              <a:chOff x="4820570" y="4778356"/>
              <a:chExt cx="6800411" cy="1366493"/>
            </a:xfrm>
          </p:grpSpPr>
          <p:sp>
            <p:nvSpPr>
              <p:cNvPr id="12" name="Rectangle: Rounded Corners 11">
                <a:extLst>
                  <a:ext uri="{FF2B5EF4-FFF2-40B4-BE49-F238E27FC236}">
                    <a16:creationId xmlns:a16="http://schemas.microsoft.com/office/drawing/2014/main" id="{DFE426F8-AF0B-4B52-8387-41E08087BAB7}"/>
                  </a:ext>
                </a:extLst>
              </p:cNvPr>
              <p:cNvSpPr/>
              <p:nvPr/>
            </p:nvSpPr>
            <p:spPr>
              <a:xfrm>
                <a:off x="6794464" y="4778356"/>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Rounded Corners 12">
                <a:extLst>
                  <a:ext uri="{FF2B5EF4-FFF2-40B4-BE49-F238E27FC236}">
                    <a16:creationId xmlns:a16="http://schemas.microsoft.com/office/drawing/2014/main" id="{D6955884-D6EF-49C6-B791-6B96D93C35CD}"/>
                  </a:ext>
                </a:extLst>
              </p:cNvPr>
              <p:cNvSpPr/>
              <p:nvPr/>
            </p:nvSpPr>
            <p:spPr>
              <a:xfrm>
                <a:off x="4820570" y="5210257"/>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TextBox 25">
                <a:extLst>
                  <a:ext uri="{FF2B5EF4-FFF2-40B4-BE49-F238E27FC236}">
                    <a16:creationId xmlns:a16="http://schemas.microsoft.com/office/drawing/2014/main" id="{8179131C-A5DD-4112-BA91-335A52FFE56C}"/>
                  </a:ext>
                </a:extLst>
              </p:cNvPr>
              <p:cNvSpPr txBox="1"/>
              <p:nvPr/>
            </p:nvSpPr>
            <p:spPr>
              <a:xfrm>
                <a:off x="9296401" y="4944520"/>
                <a:ext cx="2324580" cy="120032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A SCTE record must be submitted reflecting the CTE pathway code.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Completion Academic Year must be </a:t>
                </a:r>
                <a:r>
                  <a:rPr kumimoji="0" lang="en-US" sz="1200" b="1"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2022-2023.</a:t>
                </a:r>
              </a:p>
            </p:txBody>
          </p:sp>
        </p:grpSp>
      </p:grpSp>
      <p:sp>
        <p:nvSpPr>
          <p:cNvPr id="5" name="Slide Number Placeholder 4">
            <a:extLst>
              <a:ext uri="{FF2B5EF4-FFF2-40B4-BE49-F238E27FC236}">
                <a16:creationId xmlns:a16="http://schemas.microsoft.com/office/drawing/2014/main" id="{B4C3276B-156F-4A57-A7B0-F8DA97DCF64C}"/>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Tree>
    <p:extLst>
      <p:ext uri="{BB962C8B-B14F-4D97-AF65-F5344CB8AC3E}">
        <p14:creationId xmlns:p14="http://schemas.microsoft.com/office/powerpoint/2010/main" val="1759445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dirty="0"/>
              <a:t>How CTE Non-Completers are determined </a:t>
            </a:r>
          </a:p>
        </p:txBody>
      </p:sp>
      <p:sp>
        <p:nvSpPr>
          <p:cNvPr id="3" name="Footer Placeholder 2">
            <a:extLst>
              <a:ext uri="{FF2B5EF4-FFF2-40B4-BE49-F238E27FC236}">
                <a16:creationId xmlns:a16="http://schemas.microsoft.com/office/drawing/2014/main" id="{5BA5EBA3-5547-47B7-8FE6-4EE51D00807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Below are the elements that CALPADS will use to determine a student as a CTE Non-Completer participant.</a:t>
            </a:r>
          </a:p>
        </p:txBody>
      </p:sp>
      <p:grpSp>
        <p:nvGrpSpPr>
          <p:cNvPr id="16" name="Group 15" descr="Screen shots of the Course Section and CTE modals emphasizing the data required for SCTE reporting.">
            <a:extLst>
              <a:ext uri="{FF2B5EF4-FFF2-40B4-BE49-F238E27FC236}">
                <a16:creationId xmlns:a16="http://schemas.microsoft.com/office/drawing/2014/main" id="{091A7AFE-F9A2-4D46-B96A-316721264A0F}"/>
              </a:ext>
            </a:extLst>
          </p:cNvPr>
          <p:cNvGrpSpPr/>
          <p:nvPr/>
        </p:nvGrpSpPr>
        <p:grpSpPr>
          <a:xfrm>
            <a:off x="361801" y="1070151"/>
            <a:ext cx="11202473" cy="5131608"/>
            <a:chOff x="361801" y="1070151"/>
            <a:chExt cx="11202473" cy="5131608"/>
          </a:xfrm>
        </p:grpSpPr>
        <p:grpSp>
          <p:nvGrpSpPr>
            <p:cNvPr id="4" name="Group 3">
              <a:extLst>
                <a:ext uri="{FF2B5EF4-FFF2-40B4-BE49-F238E27FC236}">
                  <a16:creationId xmlns:a16="http://schemas.microsoft.com/office/drawing/2014/main" id="{AC00AE95-0F38-4E9E-972E-1D69EB91BE93}"/>
                </a:ext>
              </a:extLst>
            </p:cNvPr>
            <p:cNvGrpSpPr/>
            <p:nvPr/>
          </p:nvGrpSpPr>
          <p:grpSpPr>
            <a:xfrm>
              <a:off x="361801" y="1070151"/>
              <a:ext cx="11202473" cy="5131608"/>
              <a:chOff x="361801" y="1070151"/>
              <a:chExt cx="11202473" cy="5131608"/>
            </a:xfrm>
          </p:grpSpPr>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31608"/>
                <a:chOff x="361801" y="1070151"/>
                <a:chExt cx="11202473" cy="5131608"/>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3"/>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4"/>
                <a:stretch>
                  <a:fillRect/>
                </a:stretch>
              </p:blipFill>
              <p:spPr>
                <a:xfrm>
                  <a:off x="361801" y="1073764"/>
                  <a:ext cx="4231531" cy="5127995"/>
                </a:xfrm>
                <a:prstGeom prst="rect">
                  <a:avLst/>
                </a:prstGeom>
                <a:effectLst>
                  <a:outerShdw blurRad="63500" algn="ctr" rotWithShape="0">
                    <a:prstClr val="black">
                      <a:alpha val="40000"/>
                    </a:prstClr>
                  </a:outerShdw>
                </a:effectLst>
              </p:spPr>
            </p:pic>
          </p:grpSp>
          <p:sp>
            <p:nvSpPr>
              <p:cNvPr id="21" name="Title 1">
                <a:extLst>
                  <a:ext uri="{FF2B5EF4-FFF2-40B4-BE49-F238E27FC236}">
                    <a16:creationId xmlns:a16="http://schemas.microsoft.com/office/drawing/2014/main" id="{1CFA9836-8CD2-4185-B507-016C89577F20}"/>
                  </a:ext>
                </a:extLst>
              </p:cNvPr>
              <p:cNvSpPr txBox="1">
                <a:spLocks/>
              </p:cNvSpPr>
              <p:nvPr/>
            </p:nvSpPr>
            <p:spPr>
              <a:xfrm>
                <a:off x="3168000" y="1247235"/>
                <a:ext cx="120821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555FAD"/>
                    </a:solidFill>
                    <a:effectLst/>
                    <a:uLnTx/>
                    <a:uFillTx/>
                    <a:latin typeface="Arial Black"/>
                    <a:ea typeface="+mj-ea"/>
                    <a:cs typeface="+mj-cs"/>
                  </a:rPr>
                  <a:t>SCSC Record</a:t>
                </a:r>
              </a:p>
            </p:txBody>
          </p:sp>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1687539"/>
              <a:ext cx="10886788" cy="1254837"/>
              <a:chOff x="432000" y="1687539"/>
              <a:chExt cx="10886788" cy="1254837"/>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8515350" y="1687539"/>
                <a:ext cx="638175" cy="399818"/>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57657" y="1687539"/>
                <a:ext cx="519740" cy="36000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49" y="2480711"/>
                <a:ext cx="6616739" cy="461665"/>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CTE Pathway Participants: Must have a SCSC record associated to a CTE course that is identified as Intro or Concentrator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17527" y="2047539"/>
                <a:ext cx="3092892" cy="4331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8010419" y="2087357"/>
                <a:ext cx="824019" cy="3933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cxnSpLocks/>
                <a:stCxn id="15" idx="1"/>
                <a:endCxn id="10" idx="3"/>
              </p:cNvCxnSpPr>
              <p:nvPr/>
            </p:nvCxnSpPr>
            <p:spPr>
              <a:xfrm flipH="1" flipV="1">
                <a:off x="2483413" y="2530502"/>
                <a:ext cx="2218636" cy="181042"/>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F8B50952-9992-4AC8-9850-9B26552A645A}"/>
              </a:ext>
            </a:extLst>
          </p:cNvPr>
          <p:cNvSpPr txBox="1"/>
          <p:nvPr/>
        </p:nvSpPr>
        <p:spPr>
          <a:xfrm>
            <a:off x="4702048" y="3148340"/>
            <a:ext cx="661673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Non-CTE Pathway Participants: Must have a SCSC record associated to any CTE course.</a:t>
            </a:r>
          </a:p>
        </p:txBody>
      </p:sp>
      <p:sp>
        <p:nvSpPr>
          <p:cNvPr id="5" name="Slide Number Placeholder 4">
            <a:extLst>
              <a:ext uri="{FF2B5EF4-FFF2-40B4-BE49-F238E27FC236}">
                <a16:creationId xmlns:a16="http://schemas.microsoft.com/office/drawing/2014/main" id="{4BA50C83-DAFD-4578-94F6-81C44F6BA05A}"/>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Tree>
    <p:extLst>
      <p:ext uri="{BB962C8B-B14F-4D97-AF65-F5344CB8AC3E}">
        <p14:creationId xmlns:p14="http://schemas.microsoft.com/office/powerpoint/2010/main" val="1482404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Work-Based Learning </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394000" y="791389"/>
            <a:ext cx="4974545" cy="3736407"/>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work-based learning data that will provide additional opportunities for students (</a:t>
            </a:r>
            <a:r>
              <a:rPr lang="en-US" sz="1800" dirty="0">
                <a:effectLst/>
                <a:latin typeface="Arial" panose="020B0604020202020204" pitchFamily="34" charset="0"/>
                <a:ea typeface="Calibri" panose="020F0502020204030204" pitchFamily="34" charset="0"/>
              </a:rPr>
              <a:t>grades 9-12</a:t>
            </a:r>
            <a:r>
              <a:rPr kumimoji="0" lang="en-US" sz="1800" b="0" i="0" u="none" strike="noStrike" kern="1200" cap="none" spc="0" normalizeH="0" baseline="0" noProof="0" dirty="0">
                <a:ln>
                  <a:noFill/>
                </a:ln>
                <a:solidFill>
                  <a:prstClr val="black"/>
                </a:solidFill>
                <a:effectLst/>
                <a:uLnTx/>
                <a:uFillTx/>
                <a:latin typeface="Tahoma"/>
                <a:ea typeface="+mn-ea"/>
                <a:cs typeface="+mn-cs"/>
              </a:rPr>
              <a:t>) to demonstrate their preparedness for college/career through the College/Career Indicator (CCI) on the California School Dashboard.</a:t>
            </a:r>
          </a:p>
          <a:p>
            <a:pPr marL="54769" marR="0" lvl="0" indent="0" algn="l" defTabSz="914400" rtl="0" eaLnBrk="1" fontAlgn="base" latinLnBrk="0" hangingPunct="1">
              <a:lnSpc>
                <a:spcPct val="90000"/>
              </a:lnSpc>
              <a:spcBef>
                <a:spcPct val="0"/>
              </a:spcBef>
              <a:spcAft>
                <a:spcPts val="300"/>
              </a:spcAft>
              <a:buClrTx/>
              <a:buSzTx/>
              <a:buFontTx/>
              <a:buNone/>
              <a:tabLst/>
              <a:defRPr/>
            </a:pPr>
            <a:endParaRPr lang="en-US" dirty="0">
              <a:solidFill>
                <a:prstClr val="black"/>
              </a:solidFill>
              <a:latin typeface="Tahoma"/>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There are twelve work-based learning programs/activities that LEAs should track and report to CALPADS on the WBLR file.</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u="none" strike="noStrike" kern="1200" cap="none" spc="0" normalizeH="0" baseline="0" noProof="0" dirty="0">
              <a:ln>
                <a:noFill/>
              </a:ln>
              <a:solidFill>
                <a:srgbClr val="000000"/>
              </a:solidFill>
              <a:uLnTx/>
              <a:uFillTx/>
              <a:latin typeface="Helvetica Neue"/>
              <a:ea typeface="+mn-ea"/>
              <a:cs typeface="+mn-cs"/>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 WBLR </a:t>
            </a:r>
            <a:r>
              <a:rPr lang="en-US" sz="1800" dirty="0">
                <a:effectLst/>
                <a:latin typeface="Arial" panose="020B0604020202020204" pitchFamily="34" charset="0"/>
                <a:ea typeface="Calibri" panose="020F0502020204030204" pitchFamily="34" charset="0"/>
              </a:rPr>
              <a:t>uses the Replacement processing method by Academic Year and School of Attendance and is used for batch processing.</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6" name="Picture Placeholder 5" descr="A picture containing person, working, preparing, cooking&#10;&#10;Description automatically generated">
            <a:extLst>
              <a:ext uri="{FF2B5EF4-FFF2-40B4-BE49-F238E27FC236}">
                <a16:creationId xmlns:a16="http://schemas.microsoft.com/office/drawing/2014/main" id="{ED45F087-A06E-4F1D-BEC2-3B5DD91FCEA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978" b="15978"/>
          <a:stretch>
            <a:fillRect/>
          </a:stretch>
        </p:blipFill>
        <p:spPr/>
      </p:pic>
    </p:spTree>
    <p:extLst>
      <p:ext uri="{BB962C8B-B14F-4D97-AF65-F5344CB8AC3E}">
        <p14:creationId xmlns:p14="http://schemas.microsoft.com/office/powerpoint/2010/main" val="3048157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52ADA1-BA21-48D7-AFD0-6CB69E6C7A44}"/>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4776B93B-F707-4613-863E-4912846F9A15}"/>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17" name="Title 16">
            <a:extLst>
              <a:ext uri="{FF2B5EF4-FFF2-40B4-BE49-F238E27FC236}">
                <a16:creationId xmlns:a16="http://schemas.microsoft.com/office/drawing/2014/main" id="{FEDEED87-796C-4C56-88B8-857FC3858EB7}"/>
              </a:ext>
            </a:extLst>
          </p:cNvPr>
          <p:cNvSpPr>
            <a:spLocks noGrp="1"/>
          </p:cNvSpPr>
          <p:nvPr>
            <p:ph type="title" idx="4294967295"/>
          </p:nvPr>
        </p:nvSpPr>
        <p:spPr>
          <a:xfrm>
            <a:off x="432487" y="268201"/>
            <a:ext cx="11339513" cy="433387"/>
          </a:xfrm>
        </p:spPr>
        <p:txBody>
          <a:bodyPr>
            <a:noAutofit/>
          </a:bodyPr>
          <a:lstStyle/>
          <a:p>
            <a:r>
              <a:rPr lang="en-US" dirty="0">
                <a:latin typeface="Arial Black" panose="020B0A04020102020204" pitchFamily="34" charset="0"/>
              </a:rPr>
              <a:t>WBLR Data Collected</a:t>
            </a:r>
          </a:p>
        </p:txBody>
      </p:sp>
      <p:sp>
        <p:nvSpPr>
          <p:cNvPr id="18" name="Content Placeholder 17">
            <a:extLst>
              <a:ext uri="{FF2B5EF4-FFF2-40B4-BE49-F238E27FC236}">
                <a16:creationId xmlns:a16="http://schemas.microsoft.com/office/drawing/2014/main" id="{384B4735-DF5C-42F0-B4A0-04C46C39EE1A}"/>
              </a:ext>
            </a:extLst>
          </p:cNvPr>
          <p:cNvSpPr>
            <a:spLocks noGrp="1"/>
          </p:cNvSpPr>
          <p:nvPr>
            <p:ph idx="4294967295"/>
          </p:nvPr>
        </p:nvSpPr>
        <p:spPr>
          <a:xfrm>
            <a:off x="432000" y="1342029"/>
            <a:ext cx="6940350" cy="4036622"/>
          </a:xfrm>
        </p:spPr>
        <p:txBody>
          <a:bodyPr vert="horz" lIns="0" tIns="0" rIns="0" bIns="0" rtlCol="0" anchor="t">
            <a:noAutofit/>
          </a:bodyPr>
          <a:lstStyle/>
          <a:p>
            <a:r>
              <a:rPr lang="en-US" sz="1600" dirty="0"/>
              <a:t>LEAs </a:t>
            </a:r>
            <a:r>
              <a:rPr lang="en-US" sz="1600" dirty="0">
                <a:effectLst/>
              </a:rPr>
              <a:t>are required to submit work-based learning completion information for:</a:t>
            </a:r>
          </a:p>
          <a:p>
            <a:pPr lvl="2"/>
            <a:r>
              <a:rPr lang="en-US" dirty="0">
                <a:effectLst/>
              </a:rPr>
              <a:t> </a:t>
            </a:r>
            <a:r>
              <a:rPr lang="en-US" sz="1400" dirty="0">
                <a:effectLst/>
              </a:rPr>
              <a:t>A</a:t>
            </a:r>
            <a:r>
              <a:rPr lang="en-US" sz="1400" dirty="0">
                <a:solidFill>
                  <a:schemeClr val="tx1"/>
                </a:solidFill>
                <a:effectLst/>
                <a:latin typeface="Arial" panose="020B0604020202020204" pitchFamily="34" charset="0"/>
                <a:ea typeface="Calibri" panose="020F0502020204030204" pitchFamily="34" charset="0"/>
              </a:rPr>
              <a:t>ll students that complete an internship</a:t>
            </a:r>
            <a:r>
              <a:rPr lang="en-US" sz="1400" dirty="0">
                <a:solidFill>
                  <a:schemeClr val="tx1"/>
                </a:solidFill>
              </a:rPr>
              <a:t> </a:t>
            </a:r>
            <a:endParaRPr lang="en-US" sz="1400" dirty="0">
              <a:solidFill>
                <a:schemeClr val="tx1"/>
              </a:solidFill>
              <a:effectLst/>
            </a:endParaRPr>
          </a:p>
          <a:p>
            <a:pPr lvl="2"/>
            <a:r>
              <a:rPr lang="en-US" sz="1400" dirty="0">
                <a:effectLst/>
              </a:rPr>
              <a:t>Include all Work-Based Learning completion for students enrolled at any time during the Reporting Year</a:t>
            </a:r>
          </a:p>
          <a:p>
            <a:pPr lvl="2"/>
            <a:r>
              <a:rPr lang="en-US" sz="1400" dirty="0"/>
              <a:t>Data will come from SIS but gathered by a team of CTE, SPED and CALPADS coordinators</a:t>
            </a:r>
          </a:p>
          <a:p>
            <a:r>
              <a:rPr lang="en-US" sz="1600" dirty="0"/>
              <a:t>LEA Admins will need to assign the</a:t>
            </a:r>
            <a:r>
              <a:rPr lang="en-US" sz="1600" b="1" dirty="0"/>
              <a:t> WBLR Edit, View, and Extract </a:t>
            </a:r>
            <a:r>
              <a:rPr lang="en-US" sz="1600" dirty="0"/>
              <a:t>roles to account and other user accounts. SELPAs will need to request the state to add the </a:t>
            </a:r>
            <a:r>
              <a:rPr lang="en-US" sz="1600" b="1" dirty="0"/>
              <a:t>WBLR Extract </a:t>
            </a:r>
            <a:r>
              <a:rPr lang="en-US" sz="1600" dirty="0"/>
              <a:t>role to their account.  </a:t>
            </a:r>
          </a:p>
        </p:txBody>
      </p:sp>
      <p:pic>
        <p:nvPicPr>
          <p:cNvPr id="20" name="Picture 19" descr="Image of magnifying glass">
            <a:extLst>
              <a:ext uri="{FF2B5EF4-FFF2-40B4-BE49-F238E27FC236}">
                <a16:creationId xmlns:a16="http://schemas.microsoft.com/office/drawing/2014/main" id="{30AD0204-5379-4288-B6B8-F7A312DB87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91424" y="1342029"/>
            <a:ext cx="4036621" cy="4036621"/>
          </a:xfrm>
          <a:prstGeom prst="rect">
            <a:avLst/>
          </a:prstGeom>
        </p:spPr>
      </p:pic>
      <p:sp>
        <p:nvSpPr>
          <p:cNvPr id="7" name="Rectangle 6">
            <a:extLst>
              <a:ext uri="{FF2B5EF4-FFF2-40B4-BE49-F238E27FC236}">
                <a16:creationId xmlns:a16="http://schemas.microsoft.com/office/drawing/2014/main" id="{A1A7E128-79E2-6F45-818A-E48D7510780A}"/>
              </a:ext>
              <a:ext uri="{C183D7F6-B498-43B3-948B-1728B52AA6E4}">
                <adec:decorative xmlns:adec="http://schemas.microsoft.com/office/drawing/2017/decorative" val="1"/>
              </a:ext>
            </a:extLst>
          </p:cNvPr>
          <p:cNvSpPr/>
          <p:nvPr/>
        </p:nvSpPr>
        <p:spPr>
          <a:xfrm>
            <a:off x="1181100" y="7141217"/>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Slide Number Placeholder 5">
            <a:extLst>
              <a:ext uri="{FF2B5EF4-FFF2-40B4-BE49-F238E27FC236}">
                <a16:creationId xmlns:a16="http://schemas.microsoft.com/office/drawing/2014/main" id="{1E1305A2-C2F3-D847-8240-A2C7A6FCA12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 name="Group 1">
            <a:extLst>
              <a:ext uri="{FF2B5EF4-FFF2-40B4-BE49-F238E27FC236}">
                <a16:creationId xmlns:a16="http://schemas.microsoft.com/office/drawing/2014/main" id="{78EE447A-3ED1-4BEB-A253-8D4ECB1B2E7E}"/>
              </a:ext>
              <a:ext uri="{C183D7F6-B498-43B3-948B-1728B52AA6E4}">
                <adec:decorative xmlns:adec="http://schemas.microsoft.com/office/drawing/2017/decorative" val="1"/>
              </a:ext>
            </a:extLst>
          </p:cNvPr>
          <p:cNvGrpSpPr/>
          <p:nvPr/>
        </p:nvGrpSpPr>
        <p:grpSpPr>
          <a:xfrm>
            <a:off x="245806" y="5785529"/>
            <a:ext cx="11458439" cy="393192"/>
            <a:chOff x="198181" y="5846368"/>
            <a:chExt cx="11458439" cy="393192"/>
          </a:xfrm>
          <a:solidFill>
            <a:srgbClr val="F7EDF0"/>
          </a:solidFill>
        </p:grpSpPr>
        <p:sp>
          <p:nvSpPr>
            <p:cNvPr id="6" name="TextBox 5">
              <a:extLst>
                <a:ext uri="{FF2B5EF4-FFF2-40B4-BE49-F238E27FC236}">
                  <a16:creationId xmlns:a16="http://schemas.microsoft.com/office/drawing/2014/main" id="{9E72E167-42B2-41D1-AC18-5F36C5E8FA61}"/>
                </a:ext>
              </a:extLst>
            </p:cNvPr>
            <p:cNvSpPr txBox="1"/>
            <p:nvPr/>
          </p:nvSpPr>
          <p:spPr>
            <a:xfrm>
              <a:off x="198181" y="5846368"/>
              <a:ext cx="11458439" cy="369332"/>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Reference Available: 	</a:t>
              </a:r>
              <a:r>
                <a:rPr kumimoji="0" lang="en-US" sz="1600" b="0" i="0" u="none" strike="noStrike" kern="1200" cap="none" spc="0" normalizeH="0" baseline="0" noProof="0" dirty="0">
                  <a:ln>
                    <a:noFill/>
                  </a:ln>
                  <a:solidFill>
                    <a:prstClr val="black"/>
                  </a:solidFill>
                  <a:effectLst/>
                  <a:uLnTx/>
                  <a:uFillTx/>
                  <a:latin typeface="Tahoma"/>
                  <a:ea typeface="+mn-ea"/>
                  <a:cs typeface="+mn-cs"/>
                </a:rPr>
                <a:t>CALPADS Flash 184 &amp; 229</a:t>
              </a:r>
              <a:r>
                <a:rPr kumimoji="0" lang="en-US" sz="1800" b="0"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WBRL Data Population 	        CALPADS User Manual  </a:t>
              </a:r>
            </a:p>
          </p:txBody>
        </p:sp>
        <p:pic>
          <p:nvPicPr>
            <p:cNvPr id="10" name="Picture 9" descr="A picture containing text, clipart&#10;&#10;Description automatically generated">
              <a:extLst>
                <a:ext uri="{FF2B5EF4-FFF2-40B4-BE49-F238E27FC236}">
                  <a16:creationId xmlns:a16="http://schemas.microsoft.com/office/drawing/2014/main" id="{CEB2616D-0182-4C83-B237-A37C5A2EC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257" y="5846368"/>
              <a:ext cx="393192" cy="393192"/>
            </a:xfrm>
            <a:prstGeom prst="rect">
              <a:avLst/>
            </a:prstGeom>
            <a:grpFill/>
          </p:spPr>
        </p:pic>
      </p:grpSp>
    </p:spTree>
    <p:extLst>
      <p:ext uri="{BB962C8B-B14F-4D97-AF65-F5344CB8AC3E}">
        <p14:creationId xmlns:p14="http://schemas.microsoft.com/office/powerpoint/2010/main" val="1062179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76A5-F62F-45E2-A9AF-12D5A99C6F85}"/>
              </a:ext>
            </a:extLst>
          </p:cNvPr>
          <p:cNvSpPr>
            <a:spLocks noGrp="1"/>
          </p:cNvSpPr>
          <p:nvPr>
            <p:ph type="title"/>
          </p:nvPr>
        </p:nvSpPr>
        <p:spPr>
          <a:xfrm>
            <a:off x="432000" y="384711"/>
            <a:ext cx="3505495" cy="1622321"/>
          </a:xfrm>
        </p:spPr>
        <p:txBody>
          <a:bodyPr vert="horz" lIns="91440" tIns="45720" rIns="91440" bIns="45720" rtlCol="0" anchor="ctr">
            <a:normAutofit/>
          </a:bodyPr>
          <a:lstStyle/>
          <a:p>
            <a:r>
              <a:rPr lang="en-US" dirty="0">
                <a:latin typeface="Arial Black" panose="020B0A04020102020204" pitchFamily="34" charset="0"/>
              </a:rPr>
              <a:t>Work-Based Learning Type Code</a:t>
            </a:r>
          </a:p>
        </p:txBody>
      </p:sp>
      <p:sp>
        <p:nvSpPr>
          <p:cNvPr id="5" name="TextBox 4">
            <a:extLst>
              <a:ext uri="{FF2B5EF4-FFF2-40B4-BE49-F238E27FC236}">
                <a16:creationId xmlns:a16="http://schemas.microsoft.com/office/drawing/2014/main" id="{B93DD585-2328-489E-8817-0D5B8DD47F79}"/>
              </a:ext>
            </a:extLst>
          </p:cNvPr>
          <p:cNvSpPr txBox="1"/>
          <p:nvPr/>
        </p:nvSpPr>
        <p:spPr>
          <a:xfrm>
            <a:off x="432000" y="2144039"/>
            <a:ext cx="3946358" cy="3785419"/>
          </a:xfrm>
          <a:prstGeom prst="rect">
            <a:avLst/>
          </a:prstGeom>
        </p:spPr>
        <p:txBody>
          <a:bodyPr vert="horz" lIns="91440" tIns="45720" rIns="91440" bIns="45720" rtlCol="0">
            <a:normAutofit/>
          </a:bodyPr>
          <a:lstStyle/>
          <a:p>
            <a:pPr>
              <a:lnSpc>
                <a:spcPct val="90000"/>
              </a:lnSpc>
              <a:spcAft>
                <a:spcPts val="600"/>
              </a:spcAft>
            </a:pPr>
            <a:r>
              <a:rPr lang="en-US" sz="2000" b="0" i="0" u="none" strike="noStrike" dirty="0">
                <a:effectLst/>
              </a:rPr>
              <a:t>The Work-Based Learning Type Code</a:t>
            </a:r>
            <a:r>
              <a:rPr lang="en-US" sz="2000" dirty="0"/>
              <a:t> </a:t>
            </a:r>
            <a:r>
              <a:rPr lang="en-US" sz="2000" b="0" i="0" u="none" strike="noStrike" dirty="0">
                <a:effectLst/>
              </a:rPr>
              <a:t>represents the work-based learning that the student completed during the academic year. </a:t>
            </a:r>
          </a:p>
          <a:p>
            <a:pPr marL="342900" indent="-228600">
              <a:lnSpc>
                <a:spcPct val="90000"/>
              </a:lnSpc>
              <a:spcAft>
                <a:spcPts val="600"/>
              </a:spcAft>
              <a:buFont typeface="Arial" panose="020B0604020202020204" pitchFamily="34" charset="0"/>
              <a:buChar char="•"/>
            </a:pPr>
            <a:r>
              <a:rPr lang="en-US" sz="2000" b="0" i="0" u="none" strike="noStrike" dirty="0">
                <a:effectLst/>
              </a:rPr>
              <a:t>Students may have multiple</a:t>
            </a:r>
            <a:r>
              <a:rPr lang="en-US" sz="2000" dirty="0"/>
              <a:t> </a:t>
            </a:r>
            <a:r>
              <a:rPr lang="en-US" sz="2000" b="0" i="0" u="none" strike="noStrike" dirty="0">
                <a:effectLst/>
              </a:rPr>
              <a:t>work-based learning codes </a:t>
            </a:r>
          </a:p>
          <a:p>
            <a:pPr marL="342900" indent="-228600">
              <a:lnSpc>
                <a:spcPct val="90000"/>
              </a:lnSpc>
              <a:spcAft>
                <a:spcPts val="600"/>
              </a:spcAft>
              <a:buFont typeface="Arial" panose="020B0604020202020204" pitchFamily="34" charset="0"/>
              <a:buChar char="•"/>
            </a:pPr>
            <a:r>
              <a:rPr lang="en-US" sz="2000" dirty="0"/>
              <a:t>Include summer work-based learning</a:t>
            </a:r>
          </a:p>
          <a:p>
            <a:pPr marL="342900" indent="-228600">
              <a:lnSpc>
                <a:spcPct val="90000"/>
              </a:lnSpc>
              <a:spcAft>
                <a:spcPts val="600"/>
              </a:spcAft>
              <a:buFont typeface="Arial" panose="020B0604020202020204" pitchFamily="34" charset="0"/>
              <a:buChar char="•"/>
            </a:pPr>
            <a:r>
              <a:rPr lang="en-US" sz="2000" dirty="0"/>
              <a:t>Exclude </a:t>
            </a:r>
            <a:r>
              <a:rPr lang="en-US" sz="2000" b="0" i="0" u="none" strike="noStrike" dirty="0">
                <a:effectLst/>
              </a:rPr>
              <a:t>summer internships that occur after the student has graduated</a:t>
            </a:r>
            <a:endParaRPr lang="en-US" sz="2000" dirty="0"/>
          </a:p>
        </p:txBody>
      </p:sp>
      <p:graphicFrame>
        <p:nvGraphicFramePr>
          <p:cNvPr id="7" name="Table 6">
            <a:extLst>
              <a:ext uri="{FF2B5EF4-FFF2-40B4-BE49-F238E27FC236}">
                <a16:creationId xmlns:a16="http://schemas.microsoft.com/office/drawing/2014/main" id="{A9116947-1EC2-401D-8510-1AD7D5324CC3}"/>
              </a:ext>
            </a:extLst>
          </p:cNvPr>
          <p:cNvGraphicFramePr>
            <a:graphicFrameLocks noGrp="1"/>
          </p:cNvGraphicFramePr>
          <p:nvPr>
            <p:extLst>
              <p:ext uri="{D42A27DB-BD31-4B8C-83A1-F6EECF244321}">
                <p14:modId xmlns:p14="http://schemas.microsoft.com/office/powerpoint/2010/main" val="193993523"/>
              </p:ext>
            </p:extLst>
          </p:nvPr>
        </p:nvGraphicFramePr>
        <p:xfrm>
          <a:off x="4838732" y="384711"/>
          <a:ext cx="7004352" cy="5605291"/>
        </p:xfrm>
        <a:graphic>
          <a:graphicData uri="http://schemas.openxmlformats.org/drawingml/2006/table">
            <a:tbl>
              <a:tblPr firstRow="1" bandRow="1">
                <a:solidFill>
                  <a:srgbClr val="404040"/>
                </a:solidFill>
                <a:tableStyleId>{5C22544A-7EE6-4342-B048-85BDC9FD1C3A}</a:tableStyleId>
              </a:tblPr>
              <a:tblGrid>
                <a:gridCol w="1095299">
                  <a:extLst>
                    <a:ext uri="{9D8B030D-6E8A-4147-A177-3AD203B41FA5}">
                      <a16:colId xmlns:a16="http://schemas.microsoft.com/office/drawing/2014/main" val="1325395932"/>
                    </a:ext>
                  </a:extLst>
                </a:gridCol>
                <a:gridCol w="4657769">
                  <a:extLst>
                    <a:ext uri="{9D8B030D-6E8A-4147-A177-3AD203B41FA5}">
                      <a16:colId xmlns:a16="http://schemas.microsoft.com/office/drawing/2014/main" val="4099781674"/>
                    </a:ext>
                  </a:extLst>
                </a:gridCol>
                <a:gridCol w="1251284">
                  <a:extLst>
                    <a:ext uri="{9D8B030D-6E8A-4147-A177-3AD203B41FA5}">
                      <a16:colId xmlns:a16="http://schemas.microsoft.com/office/drawing/2014/main" val="3577211379"/>
                    </a:ext>
                  </a:extLst>
                </a:gridCol>
              </a:tblGrid>
              <a:tr h="484379">
                <a:tc>
                  <a:txBody>
                    <a:bodyPr/>
                    <a:lstStyle/>
                    <a:p>
                      <a:pPr algn="l" fontAlgn="t"/>
                      <a:r>
                        <a:rPr lang="en-US" sz="1400" b="1" i="0" u="none" strike="noStrike" cap="none" spc="0">
                          <a:solidFill>
                            <a:schemeClr val="bg1"/>
                          </a:solidFill>
                          <a:effectLst/>
                          <a:latin typeface="Arial" panose="020B0604020202020204" pitchFamily="34" charset="0"/>
                        </a:rPr>
                        <a:t>Code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Name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Previous</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extLst>
                  <a:ext uri="{0D108BD9-81ED-4DB2-BD59-A6C34878D82A}">
                    <a16:rowId xmlns:a16="http://schemas.microsoft.com/office/drawing/2014/main" val="573646774"/>
                  </a:ext>
                </a:extLst>
              </a:tr>
              <a:tr h="458168">
                <a:tc>
                  <a:txBody>
                    <a:bodyPr/>
                    <a:lstStyle/>
                    <a:p>
                      <a:pPr algn="l" fontAlgn="t"/>
                      <a:r>
                        <a:rPr lang="en-US" sz="1600" u="none" strike="noStrike" cap="none" spc="0" dirty="0">
                          <a:solidFill>
                            <a:schemeClr val="bg1"/>
                          </a:solidFill>
                          <a:effectLst/>
                        </a:rPr>
                        <a:t>10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Internship</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905360539"/>
                  </a:ext>
                </a:extLst>
              </a:tr>
              <a:tr h="458168">
                <a:tc>
                  <a:txBody>
                    <a:bodyPr/>
                    <a:lstStyle/>
                    <a:p>
                      <a:pPr algn="l" fontAlgn="t"/>
                      <a:r>
                        <a:rPr lang="en-US" sz="1600" u="none" strike="noStrike" cap="none" spc="0">
                          <a:solidFill>
                            <a:schemeClr val="bg1"/>
                          </a:solidFill>
                          <a:effectLst/>
                        </a:rPr>
                        <a:t>15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Student-led Enterprise</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603223331"/>
                  </a:ext>
                </a:extLst>
              </a:tr>
              <a:tr h="458168">
                <a:tc>
                  <a:txBody>
                    <a:bodyPr/>
                    <a:lstStyle/>
                    <a:p>
                      <a:pPr algn="l" fontAlgn="t"/>
                      <a:r>
                        <a:rPr lang="en-US" sz="1600" u="none" strike="noStrike" cap="none" spc="0">
                          <a:solidFill>
                            <a:schemeClr val="bg1"/>
                          </a:solidFill>
                          <a:effectLst/>
                        </a:rPr>
                        <a:t>20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Virtual/Simulated Work-Based Learning</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732825217"/>
                  </a:ext>
                </a:extLst>
              </a:tr>
              <a:tr h="458168">
                <a:tc>
                  <a:txBody>
                    <a:bodyPr/>
                    <a:lstStyle/>
                    <a:p>
                      <a:pPr algn="l" fontAlgn="t"/>
                      <a:r>
                        <a:rPr lang="en-US" sz="1600" u="none" strike="noStrike" cap="none" spc="0">
                          <a:solidFill>
                            <a:schemeClr val="bg1"/>
                          </a:solidFill>
                          <a:effectLst/>
                        </a:rPr>
                        <a:t>25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Registered Pre-Apprenticeship Program</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983806590"/>
                  </a:ext>
                </a:extLst>
              </a:tr>
              <a:tr h="458168">
                <a:tc>
                  <a:txBody>
                    <a:bodyPr/>
                    <a:lstStyle/>
                    <a:p>
                      <a:pPr algn="l" fontAlgn="t"/>
                      <a:r>
                        <a:rPr lang="en-US" sz="1600" u="none" strike="noStrike" cap="none" spc="0">
                          <a:solidFill>
                            <a:schemeClr val="bg1"/>
                          </a:solidFill>
                          <a:effectLst/>
                        </a:rPr>
                        <a:t>30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Non-registered Pre-Apprenticeship Program</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595691577"/>
                  </a:ext>
                </a:extLst>
              </a:tr>
              <a:tr h="458168">
                <a:tc>
                  <a:txBody>
                    <a:bodyPr/>
                    <a:lstStyle/>
                    <a:p>
                      <a:pPr algn="l" fontAlgn="t"/>
                      <a:r>
                        <a:rPr lang="en-US" sz="1600" u="none" strike="noStrike" cap="none" spc="0">
                          <a:solidFill>
                            <a:schemeClr val="bg1"/>
                          </a:solidFill>
                          <a:effectLst/>
                        </a:rPr>
                        <a:t>35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Job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285554484"/>
                  </a:ext>
                </a:extLst>
              </a:tr>
              <a:tr h="539232">
                <a:tc>
                  <a:txBody>
                    <a:bodyPr/>
                    <a:lstStyle/>
                    <a:p>
                      <a:pPr algn="l" fontAlgn="t"/>
                      <a:r>
                        <a:rPr lang="en-US" sz="1600" u="none" strike="noStrike" cap="none" spc="0" dirty="0">
                          <a:solidFill>
                            <a:schemeClr val="bg1"/>
                          </a:solidFill>
                          <a:effectLst/>
                        </a:rPr>
                        <a:t>40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Workforce Innovation and Opportunity Act (WIOA)</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834668959"/>
                  </a:ext>
                </a:extLst>
              </a:tr>
              <a:tr h="458168">
                <a:tc>
                  <a:txBody>
                    <a:bodyPr/>
                    <a:lstStyle/>
                    <a:p>
                      <a:pPr algn="l" fontAlgn="t"/>
                      <a:r>
                        <a:rPr lang="en-US" sz="1600" u="none" strike="noStrike" cap="none" spc="0">
                          <a:solidFill>
                            <a:schemeClr val="bg1"/>
                          </a:solidFill>
                          <a:effectLst/>
                        </a:rPr>
                        <a:t>45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err="1">
                          <a:solidFill>
                            <a:schemeClr val="bg1"/>
                          </a:solidFill>
                          <a:effectLst/>
                        </a:rPr>
                        <a:t>YouthBuild</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976455959"/>
                  </a:ext>
                </a:extLst>
              </a:tr>
              <a:tr h="458168">
                <a:tc>
                  <a:txBody>
                    <a:bodyPr/>
                    <a:lstStyle/>
                    <a:p>
                      <a:pPr algn="l" fontAlgn="t"/>
                      <a:r>
                        <a:rPr lang="en-US" sz="1600" u="none" strike="noStrike" cap="none" spc="0">
                          <a:solidFill>
                            <a:schemeClr val="bg1"/>
                          </a:solidFill>
                          <a:effectLst/>
                        </a:rPr>
                        <a:t>50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California Conservation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839455795"/>
                  </a:ext>
                </a:extLst>
              </a:tr>
              <a:tr h="458168">
                <a:tc>
                  <a:txBody>
                    <a:bodyPr/>
                    <a:lstStyle/>
                    <a:p>
                      <a:pPr algn="l" fontAlgn="t"/>
                      <a:r>
                        <a:rPr lang="en-US" sz="1600" u="none" strike="noStrike" cap="none" spc="0">
                          <a:solidFill>
                            <a:schemeClr val="bg1"/>
                          </a:solidFill>
                          <a:effectLst/>
                        </a:rPr>
                        <a:t>60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Transition Work-Based Experience </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376526706"/>
                  </a:ext>
                </a:extLst>
              </a:tr>
              <a:tr h="458168">
                <a:tc>
                  <a:txBody>
                    <a:bodyPr/>
                    <a:lstStyle/>
                    <a:p>
                      <a:pPr algn="l" fontAlgn="t"/>
                      <a:r>
                        <a:rPr lang="en-US" sz="1600" u="none" strike="noStrike" cap="none" spc="0" dirty="0">
                          <a:solidFill>
                            <a:schemeClr val="bg1"/>
                          </a:solidFill>
                          <a:effectLst/>
                        </a:rPr>
                        <a:t>65</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Transition Classroom-Based Work Exploration</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664431476"/>
                  </a:ext>
                </a:extLst>
              </a:tr>
            </a:tbl>
          </a:graphicData>
        </a:graphic>
      </p:graphicFrame>
      <p:grpSp>
        <p:nvGrpSpPr>
          <p:cNvPr id="41" name="Group 40">
            <a:extLst>
              <a:ext uri="{FF2B5EF4-FFF2-40B4-BE49-F238E27FC236}">
                <a16:creationId xmlns:a16="http://schemas.microsoft.com/office/drawing/2014/main" id="{68C51A35-A8FE-4690-B03E-C29163B1AA66}"/>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2" name="Rectangle 41">
              <a:extLst>
                <a:ext uri="{FF2B5EF4-FFF2-40B4-BE49-F238E27FC236}">
                  <a16:creationId xmlns:a16="http://schemas.microsoft.com/office/drawing/2014/main" id="{52D6163A-F849-4EED-A981-69E8BC795E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Slide Number Placeholder 5">
              <a:extLst>
                <a:ext uri="{FF2B5EF4-FFF2-40B4-BE49-F238E27FC236}">
                  <a16:creationId xmlns:a16="http://schemas.microsoft.com/office/drawing/2014/main" id="{AADED92B-2078-4B2F-A15A-457AD6A6A267}"/>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36</a:t>
              </a:fld>
              <a:endParaRPr lang="en-US"/>
            </a:p>
          </p:txBody>
        </p:sp>
        <p:sp>
          <p:nvSpPr>
            <p:cNvPr id="44" name="Rectangle 43">
              <a:extLst>
                <a:ext uri="{FF2B5EF4-FFF2-40B4-BE49-F238E27FC236}">
                  <a16:creationId xmlns:a16="http://schemas.microsoft.com/office/drawing/2014/main" id="{5905F4CF-FDC2-458E-A2C6-303FFF32BF8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741A43A6-F38A-4291-B8A9-6A983C4E178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Graphic 47">
              <a:extLst>
                <a:ext uri="{FF2B5EF4-FFF2-40B4-BE49-F238E27FC236}">
                  <a16:creationId xmlns:a16="http://schemas.microsoft.com/office/drawing/2014/main" id="{BEC10F53-25A4-4257-9560-55A78C9DB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50" name="Rectangle 49">
              <a:extLst>
                <a:ext uri="{FF2B5EF4-FFF2-40B4-BE49-F238E27FC236}">
                  <a16:creationId xmlns:a16="http://schemas.microsoft.com/office/drawing/2014/main" id="{220D81B2-1FD6-451C-B66F-AA061D7436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F13A7B39-4E73-45A5-B19A-FBCD96341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2" name="Graphic 51">
              <a:extLst>
                <a:ext uri="{FF2B5EF4-FFF2-40B4-BE49-F238E27FC236}">
                  <a16:creationId xmlns:a16="http://schemas.microsoft.com/office/drawing/2014/main" id="{1F9A4D4F-1422-4A8A-BCD2-20D5C0FD3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Slide Number Placeholder 3">
            <a:extLst>
              <a:ext uri="{FF2B5EF4-FFF2-40B4-BE49-F238E27FC236}">
                <a16:creationId xmlns:a16="http://schemas.microsoft.com/office/drawing/2014/main" id="{9884A017-CD0C-4C4E-88B3-9193AD62081F}"/>
              </a:ext>
            </a:extLst>
          </p:cNvPr>
          <p:cNvSpPr>
            <a:spLocks noGrp="1"/>
          </p:cNvSpPr>
          <p:nvPr>
            <p:ph type="sldNum" sz="quarter" idx="11"/>
          </p:nvPr>
        </p:nvSpPr>
        <p:spPr/>
        <p:txBody>
          <a:bodyPr/>
          <a:lstStyle/>
          <a:p>
            <a:fld id="{4B73C415-D670-4716-A5EC-CC4D52CA2BAC}" type="slidenum">
              <a:rPr lang="en-US" noProof="0" smtClean="0"/>
              <a:pPr/>
              <a:t>36</a:t>
            </a:fld>
            <a:endParaRPr lang="en-US" noProof="0" dirty="0"/>
          </a:p>
        </p:txBody>
      </p:sp>
      <p:sp>
        <p:nvSpPr>
          <p:cNvPr id="6" name="Footer Placeholder 5">
            <a:extLst>
              <a:ext uri="{FF2B5EF4-FFF2-40B4-BE49-F238E27FC236}">
                <a16:creationId xmlns:a16="http://schemas.microsoft.com/office/drawing/2014/main" id="{DBB3C7E6-4944-438D-ADD8-3450132460EF}"/>
              </a:ext>
            </a:extLst>
          </p:cNvPr>
          <p:cNvSpPr>
            <a:spLocks noGrp="1"/>
          </p:cNvSpPr>
          <p:nvPr>
            <p:ph type="ftr" sz="quarter" idx="10"/>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36476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ABE1-A02F-4EB6-A990-F90DDE78E9E3}"/>
              </a:ext>
            </a:extLst>
          </p:cNvPr>
          <p:cNvSpPr>
            <a:spLocks noGrp="1"/>
          </p:cNvSpPr>
          <p:nvPr>
            <p:ph type="title"/>
          </p:nvPr>
        </p:nvSpPr>
        <p:spPr>
          <a:xfrm>
            <a:off x="652151" y="285401"/>
            <a:ext cx="4549835" cy="1300788"/>
          </a:xfrm>
        </p:spPr>
        <p:txBody>
          <a:bodyPr>
            <a:normAutofit/>
          </a:bodyPr>
          <a:lstStyle/>
          <a:p>
            <a:r>
              <a:rPr lang="en-US" dirty="0">
                <a:latin typeface="Arial Black" panose="020B0A04020102020204" pitchFamily="34" charset="0"/>
              </a:rPr>
              <a:t>WBLR Data Fields</a:t>
            </a:r>
          </a:p>
        </p:txBody>
      </p:sp>
      <p:graphicFrame>
        <p:nvGraphicFramePr>
          <p:cNvPr id="7" name="Content Placeholder 3">
            <a:extLst>
              <a:ext uri="{FF2B5EF4-FFF2-40B4-BE49-F238E27FC236}">
                <a16:creationId xmlns:a16="http://schemas.microsoft.com/office/drawing/2014/main" id="{290309F0-4771-43DC-9235-64EF2867A943}"/>
              </a:ext>
            </a:extLst>
          </p:cNvPr>
          <p:cNvGraphicFramePr>
            <a:graphicFrameLocks/>
          </p:cNvGraphicFramePr>
          <p:nvPr>
            <p:extLst>
              <p:ext uri="{D42A27DB-BD31-4B8C-83A1-F6EECF244321}">
                <p14:modId xmlns:p14="http://schemas.microsoft.com/office/powerpoint/2010/main" val="901240831"/>
              </p:ext>
            </p:extLst>
          </p:nvPr>
        </p:nvGraphicFramePr>
        <p:xfrm>
          <a:off x="652150" y="1492353"/>
          <a:ext cx="4497699" cy="4171848"/>
        </p:xfrm>
        <a:graphic>
          <a:graphicData uri="http://schemas.openxmlformats.org/drawingml/2006/table">
            <a:tbl>
              <a:tblPr firstRow="1">
                <a:tableStyleId>{5C22544A-7EE6-4342-B048-85BDC9FD1C3A}</a:tableStyleId>
              </a:tblPr>
              <a:tblGrid>
                <a:gridCol w="838720">
                  <a:extLst>
                    <a:ext uri="{9D8B030D-6E8A-4147-A177-3AD203B41FA5}">
                      <a16:colId xmlns:a16="http://schemas.microsoft.com/office/drawing/2014/main" val="1031676233"/>
                    </a:ext>
                  </a:extLst>
                </a:gridCol>
                <a:gridCol w="3658979">
                  <a:extLst>
                    <a:ext uri="{9D8B030D-6E8A-4147-A177-3AD203B41FA5}">
                      <a16:colId xmlns:a16="http://schemas.microsoft.com/office/drawing/2014/main" val="1831430752"/>
                    </a:ext>
                  </a:extLst>
                </a:gridCol>
              </a:tblGrid>
              <a:tr h="378440">
                <a:tc>
                  <a:txBody>
                    <a:bodyPr/>
                    <a:lstStyle/>
                    <a:p>
                      <a:pPr algn="ctr" fontAlgn="t"/>
                      <a:r>
                        <a:rPr lang="en-US" sz="1600" b="1" i="0" u="none" strike="noStrike" dirty="0">
                          <a:solidFill>
                            <a:srgbClr val="000000"/>
                          </a:solidFill>
                          <a:effectLst/>
                          <a:latin typeface="Arial" panose="020B0604020202020204" pitchFamily="34" charset="0"/>
                        </a:rPr>
                        <a:t>CFS#</a:t>
                      </a:r>
                    </a:p>
                  </a:txBody>
                  <a:tcPr marL="12706" marR="12706" marT="12706" marB="0" anchor="ctr"/>
                </a:tc>
                <a:tc>
                  <a:txBody>
                    <a:bodyPr/>
                    <a:lstStyle/>
                    <a:p>
                      <a:pPr algn="l" fontAlgn="t"/>
                      <a:r>
                        <a:rPr lang="en-US" sz="1600" b="1" i="0" u="none" strike="noStrike" dirty="0">
                          <a:solidFill>
                            <a:srgbClr val="000000"/>
                          </a:solidFill>
                          <a:effectLst/>
                          <a:latin typeface="Arial" panose="020B0604020202020204" pitchFamily="34" charset="0"/>
                        </a:rPr>
                        <a:t> Field Name</a:t>
                      </a:r>
                    </a:p>
                  </a:txBody>
                  <a:tcPr marL="12706" marR="12706" marT="12706" marB="0" anchor="ctr"/>
                </a:tc>
                <a:extLst>
                  <a:ext uri="{0D108BD9-81ED-4DB2-BD59-A6C34878D82A}">
                    <a16:rowId xmlns:a16="http://schemas.microsoft.com/office/drawing/2014/main" val="3914025255"/>
                  </a:ext>
                </a:extLst>
              </a:tr>
              <a:tr h="378440">
                <a:tc>
                  <a:txBody>
                    <a:bodyPr/>
                    <a:lstStyle/>
                    <a:p>
                      <a:pPr algn="ctr" fontAlgn="t"/>
                      <a:r>
                        <a:rPr lang="en-US" sz="1600" u="none" strike="noStrike">
                          <a:effectLst/>
                        </a:rPr>
                        <a:t>21.09</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Work-Based Learning Type Code</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2999717844"/>
                  </a:ext>
                </a:extLst>
              </a:tr>
              <a:tr h="378440">
                <a:tc>
                  <a:txBody>
                    <a:bodyPr/>
                    <a:lstStyle/>
                    <a:p>
                      <a:pPr algn="ctr" fontAlgn="t"/>
                      <a:r>
                        <a:rPr lang="en-US" sz="1600" u="none" strike="noStrike">
                          <a:effectLst/>
                        </a:rPr>
                        <a:t>21.10</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ID</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082942624"/>
                  </a:ext>
                </a:extLst>
              </a:tr>
              <a:tr h="560402">
                <a:tc>
                  <a:txBody>
                    <a:bodyPr/>
                    <a:lstStyle/>
                    <a:p>
                      <a:pPr algn="ctr" fontAlgn="t"/>
                      <a:r>
                        <a:rPr lang="en-US" sz="1600" u="none" strike="noStrike">
                          <a:effectLst/>
                        </a:rPr>
                        <a:t>21.11</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Work-based Learning Hours - External</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4204286923"/>
                  </a:ext>
                </a:extLst>
              </a:tr>
              <a:tr h="675094">
                <a:tc>
                  <a:txBody>
                    <a:bodyPr/>
                    <a:lstStyle/>
                    <a:p>
                      <a:pPr algn="ctr" fontAlgn="t"/>
                      <a:r>
                        <a:rPr lang="en-US" sz="1600" u="none" strike="noStrike">
                          <a:effectLst/>
                        </a:rPr>
                        <a:t>21.12</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State Course Code -Embedded Work-based Learning</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902904579"/>
                  </a:ext>
                </a:extLst>
              </a:tr>
              <a:tr h="675094">
                <a:tc>
                  <a:txBody>
                    <a:bodyPr/>
                    <a:lstStyle/>
                    <a:p>
                      <a:pPr algn="ctr" fontAlgn="t"/>
                      <a:r>
                        <a:rPr lang="en-US" sz="1600" u="none" strike="noStrike">
                          <a:effectLst/>
                        </a:rPr>
                        <a:t>21.13</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-Employer Performance Evaluation Code</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81883803"/>
                  </a:ext>
                </a:extLst>
              </a:tr>
              <a:tr h="560402">
                <a:tc>
                  <a:txBody>
                    <a:bodyPr/>
                    <a:lstStyle/>
                    <a:p>
                      <a:pPr algn="ctr" fontAlgn="t"/>
                      <a:r>
                        <a:rPr lang="en-US" sz="1600" u="none" strike="noStrike">
                          <a:effectLst/>
                        </a:rPr>
                        <a:t>21.14</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-LEA Sponsored Indicator</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683265300"/>
                  </a:ext>
                </a:extLst>
              </a:tr>
              <a:tr h="565536">
                <a:tc>
                  <a:txBody>
                    <a:bodyPr/>
                    <a:lstStyle/>
                    <a:p>
                      <a:pPr algn="ctr" fontAlgn="t"/>
                      <a:r>
                        <a:rPr lang="en-US" sz="1600" u="none" strike="noStrike" dirty="0">
                          <a:effectLst/>
                        </a:rPr>
                        <a:t>21.15</a:t>
                      </a:r>
                      <a:endParaRPr lang="en-US" sz="1600" b="0" i="0" u="none" strike="noStrike" dirty="0">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–Certificated Supervisor Indicator</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1397148653"/>
                  </a:ext>
                </a:extLst>
              </a:tr>
            </a:tbl>
          </a:graphicData>
        </a:graphic>
      </p:graphicFrame>
      <p:grpSp>
        <p:nvGrpSpPr>
          <p:cNvPr id="48" name="Group 47" descr="Screen shot of the WBLR modal in online maintenance with call outs for the data fields">
            <a:extLst>
              <a:ext uri="{FF2B5EF4-FFF2-40B4-BE49-F238E27FC236}">
                <a16:creationId xmlns:a16="http://schemas.microsoft.com/office/drawing/2014/main" id="{010DC77A-FD26-4693-9BFE-E5DA9A9D12E2}"/>
              </a:ext>
            </a:extLst>
          </p:cNvPr>
          <p:cNvGrpSpPr/>
          <p:nvPr/>
        </p:nvGrpSpPr>
        <p:grpSpPr>
          <a:xfrm>
            <a:off x="5904000" y="230202"/>
            <a:ext cx="5703547" cy="6126999"/>
            <a:chOff x="5123687" y="0"/>
            <a:chExt cx="6584097" cy="6858000"/>
          </a:xfrm>
          <a:effectLst>
            <a:outerShdw blurRad="63500" algn="ctr" rotWithShape="0">
              <a:prstClr val="black">
                <a:alpha val="40000"/>
              </a:prstClr>
            </a:outerShdw>
          </a:effectLst>
        </p:grpSpPr>
        <p:pic>
          <p:nvPicPr>
            <p:cNvPr id="8" name="Picture 7">
              <a:extLst>
                <a:ext uri="{FF2B5EF4-FFF2-40B4-BE49-F238E27FC236}">
                  <a16:creationId xmlns:a16="http://schemas.microsoft.com/office/drawing/2014/main" id="{13C951CA-977E-4B18-8EE4-54783D9B7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3687" y="0"/>
              <a:ext cx="6584097" cy="6858000"/>
            </a:xfrm>
            <a:prstGeom prst="rect">
              <a:avLst/>
            </a:prstGeom>
          </p:spPr>
        </p:pic>
        <p:grpSp>
          <p:nvGrpSpPr>
            <p:cNvPr id="47" name="Group 46">
              <a:extLst>
                <a:ext uri="{FF2B5EF4-FFF2-40B4-BE49-F238E27FC236}">
                  <a16:creationId xmlns:a16="http://schemas.microsoft.com/office/drawing/2014/main" id="{0119CB34-9611-410E-BFFA-BD21830E32F9}"/>
                </a:ext>
              </a:extLst>
            </p:cNvPr>
            <p:cNvGrpSpPr/>
            <p:nvPr/>
          </p:nvGrpSpPr>
          <p:grpSpPr>
            <a:xfrm>
              <a:off x="6096000" y="3242711"/>
              <a:ext cx="5173336" cy="2773016"/>
              <a:chOff x="6096000" y="3242711"/>
              <a:chExt cx="5173336" cy="2773016"/>
            </a:xfrm>
          </p:grpSpPr>
          <p:sp>
            <p:nvSpPr>
              <p:cNvPr id="9" name="TextBox 8">
                <a:extLst>
                  <a:ext uri="{FF2B5EF4-FFF2-40B4-BE49-F238E27FC236}">
                    <a16:creationId xmlns:a16="http://schemas.microsoft.com/office/drawing/2014/main" id="{0C2C13E3-D1DD-4F8F-BB41-4D17D5379E29}"/>
                  </a:ext>
                </a:extLst>
              </p:cNvPr>
              <p:cNvSpPr txBox="1"/>
              <p:nvPr/>
            </p:nvSpPr>
            <p:spPr>
              <a:xfrm>
                <a:off x="10237190" y="3242711"/>
                <a:ext cx="876898" cy="344497"/>
              </a:xfrm>
              <a:prstGeom prst="rect">
                <a:avLst/>
              </a:prstGeom>
              <a:solidFill>
                <a:srgbClr val="E9EBF5"/>
              </a:solidFill>
            </p:spPr>
            <p:txBody>
              <a:bodyPr wrap="square" rtlCol="0">
                <a:spAutoFit/>
              </a:bodyPr>
              <a:lstStyle/>
              <a:p>
                <a:r>
                  <a:rPr lang="en-US" sz="1400" b="1"/>
                  <a:t>21.09</a:t>
                </a:r>
              </a:p>
            </p:txBody>
          </p:sp>
          <p:sp>
            <p:nvSpPr>
              <p:cNvPr id="11" name="TextBox 10">
                <a:extLst>
                  <a:ext uri="{FF2B5EF4-FFF2-40B4-BE49-F238E27FC236}">
                    <a16:creationId xmlns:a16="http://schemas.microsoft.com/office/drawing/2014/main" id="{878DCC59-D277-4BD0-8EFA-8E083205A3EB}"/>
                  </a:ext>
                </a:extLst>
              </p:cNvPr>
              <p:cNvSpPr txBox="1"/>
              <p:nvPr/>
            </p:nvSpPr>
            <p:spPr>
              <a:xfrm>
                <a:off x="6443232" y="3929924"/>
                <a:ext cx="876898" cy="344497"/>
              </a:xfrm>
              <a:prstGeom prst="rect">
                <a:avLst/>
              </a:prstGeom>
              <a:solidFill>
                <a:srgbClr val="E9EBF5"/>
              </a:solidFill>
            </p:spPr>
            <p:txBody>
              <a:bodyPr wrap="square" rtlCol="0">
                <a:spAutoFit/>
              </a:bodyPr>
              <a:lstStyle/>
              <a:p>
                <a:r>
                  <a:rPr lang="en-US" sz="1400" b="1" dirty="0"/>
                  <a:t>21.10</a:t>
                </a:r>
              </a:p>
            </p:txBody>
          </p:sp>
          <p:sp>
            <p:nvSpPr>
              <p:cNvPr id="16" name="TextBox 15">
                <a:extLst>
                  <a:ext uri="{FF2B5EF4-FFF2-40B4-BE49-F238E27FC236}">
                    <a16:creationId xmlns:a16="http://schemas.microsoft.com/office/drawing/2014/main" id="{446B966B-008D-4E26-9CD3-D4A15F1FD8FE}"/>
                  </a:ext>
                </a:extLst>
              </p:cNvPr>
              <p:cNvSpPr txBox="1"/>
              <p:nvPr/>
            </p:nvSpPr>
            <p:spPr>
              <a:xfrm>
                <a:off x="10392438" y="3828540"/>
                <a:ext cx="876898" cy="344497"/>
              </a:xfrm>
              <a:prstGeom prst="rect">
                <a:avLst/>
              </a:prstGeom>
              <a:solidFill>
                <a:srgbClr val="E9EBF5"/>
              </a:solidFill>
            </p:spPr>
            <p:txBody>
              <a:bodyPr wrap="square" rtlCol="0">
                <a:spAutoFit/>
              </a:bodyPr>
              <a:lstStyle/>
              <a:p>
                <a:r>
                  <a:rPr lang="en-US" sz="1400" b="1" dirty="0"/>
                  <a:t>21.11</a:t>
                </a:r>
              </a:p>
            </p:txBody>
          </p:sp>
          <p:sp>
            <p:nvSpPr>
              <p:cNvPr id="18" name="TextBox 17">
                <a:extLst>
                  <a:ext uri="{FF2B5EF4-FFF2-40B4-BE49-F238E27FC236}">
                    <a16:creationId xmlns:a16="http://schemas.microsoft.com/office/drawing/2014/main" id="{01D8B5B5-2726-43C6-AD04-A07371F95449}"/>
                  </a:ext>
                </a:extLst>
              </p:cNvPr>
              <p:cNvSpPr txBox="1"/>
              <p:nvPr/>
            </p:nvSpPr>
            <p:spPr>
              <a:xfrm>
                <a:off x="6096000" y="4744115"/>
                <a:ext cx="876898" cy="344497"/>
              </a:xfrm>
              <a:prstGeom prst="rect">
                <a:avLst/>
              </a:prstGeom>
              <a:solidFill>
                <a:srgbClr val="E9EBF5"/>
              </a:solidFill>
            </p:spPr>
            <p:txBody>
              <a:bodyPr wrap="square" rtlCol="0">
                <a:spAutoFit/>
              </a:bodyPr>
              <a:lstStyle/>
              <a:p>
                <a:r>
                  <a:rPr lang="en-US" sz="1400" b="1" dirty="0"/>
                  <a:t>21.12</a:t>
                </a:r>
              </a:p>
            </p:txBody>
          </p:sp>
          <p:sp>
            <p:nvSpPr>
              <p:cNvPr id="20" name="TextBox 19">
                <a:extLst>
                  <a:ext uri="{FF2B5EF4-FFF2-40B4-BE49-F238E27FC236}">
                    <a16:creationId xmlns:a16="http://schemas.microsoft.com/office/drawing/2014/main" id="{F2A9C0D4-C9C6-4F9D-B631-D1CCCB82A725}"/>
                  </a:ext>
                </a:extLst>
              </p:cNvPr>
              <p:cNvSpPr txBox="1"/>
              <p:nvPr/>
            </p:nvSpPr>
            <p:spPr>
              <a:xfrm>
                <a:off x="9210496" y="4744115"/>
                <a:ext cx="876898" cy="344497"/>
              </a:xfrm>
              <a:prstGeom prst="rect">
                <a:avLst/>
              </a:prstGeom>
              <a:solidFill>
                <a:srgbClr val="E9EBF5"/>
              </a:solidFill>
            </p:spPr>
            <p:txBody>
              <a:bodyPr wrap="square" rtlCol="0">
                <a:spAutoFit/>
              </a:bodyPr>
              <a:lstStyle/>
              <a:p>
                <a:r>
                  <a:rPr lang="en-US" sz="1400" b="1" dirty="0"/>
                  <a:t>21.13</a:t>
                </a:r>
              </a:p>
            </p:txBody>
          </p:sp>
          <p:sp>
            <p:nvSpPr>
              <p:cNvPr id="22" name="TextBox 21">
                <a:extLst>
                  <a:ext uri="{FF2B5EF4-FFF2-40B4-BE49-F238E27FC236}">
                    <a16:creationId xmlns:a16="http://schemas.microsoft.com/office/drawing/2014/main" id="{FD4739DB-197B-49CA-B0F0-297419EE353F}"/>
                  </a:ext>
                </a:extLst>
              </p:cNvPr>
              <p:cNvSpPr txBox="1"/>
              <p:nvPr/>
            </p:nvSpPr>
            <p:spPr>
              <a:xfrm>
                <a:off x="6534449" y="5655339"/>
                <a:ext cx="876898" cy="344497"/>
              </a:xfrm>
              <a:prstGeom prst="rect">
                <a:avLst/>
              </a:prstGeom>
              <a:solidFill>
                <a:srgbClr val="E9EBF5"/>
              </a:solidFill>
            </p:spPr>
            <p:txBody>
              <a:bodyPr wrap="square" rtlCol="0">
                <a:spAutoFit/>
              </a:bodyPr>
              <a:lstStyle/>
              <a:p>
                <a:r>
                  <a:rPr lang="en-US" sz="1400" b="1" dirty="0"/>
                  <a:t>21.14</a:t>
                </a:r>
              </a:p>
            </p:txBody>
          </p:sp>
          <p:sp>
            <p:nvSpPr>
              <p:cNvPr id="24" name="TextBox 23">
                <a:extLst>
                  <a:ext uri="{FF2B5EF4-FFF2-40B4-BE49-F238E27FC236}">
                    <a16:creationId xmlns:a16="http://schemas.microsoft.com/office/drawing/2014/main" id="{4F0A2CE2-837C-414C-B8B6-3C1A9FFE8EA5}"/>
                  </a:ext>
                </a:extLst>
              </p:cNvPr>
              <p:cNvSpPr txBox="1"/>
              <p:nvPr/>
            </p:nvSpPr>
            <p:spPr>
              <a:xfrm>
                <a:off x="9798741" y="5671230"/>
                <a:ext cx="876898" cy="344497"/>
              </a:xfrm>
              <a:prstGeom prst="rect">
                <a:avLst/>
              </a:prstGeom>
              <a:solidFill>
                <a:srgbClr val="E9EBF5"/>
              </a:solidFill>
            </p:spPr>
            <p:txBody>
              <a:bodyPr wrap="square" rtlCol="0">
                <a:spAutoFit/>
              </a:bodyPr>
              <a:lstStyle/>
              <a:p>
                <a:r>
                  <a:rPr lang="en-US" sz="1400" b="1" dirty="0"/>
                  <a:t>21.15</a:t>
                </a:r>
              </a:p>
            </p:txBody>
          </p:sp>
        </p:grpSp>
      </p:grpSp>
      <p:grpSp>
        <p:nvGrpSpPr>
          <p:cNvPr id="36" name="Group 35">
            <a:extLst>
              <a:ext uri="{FF2B5EF4-FFF2-40B4-BE49-F238E27FC236}">
                <a16:creationId xmlns:a16="http://schemas.microsoft.com/office/drawing/2014/main" id="{258ACFD6-2E5C-4241-A58C-9132541993E8}"/>
              </a:ext>
              <a:ext uri="{C183D7F6-B498-43B3-948B-1728B52AA6E4}">
                <adec:decorative xmlns:adec="http://schemas.microsoft.com/office/drawing/2017/decorative" val="1"/>
              </a:ext>
            </a:extLst>
          </p:cNvPr>
          <p:cNvGrpSpPr/>
          <p:nvPr/>
        </p:nvGrpSpPr>
        <p:grpSpPr>
          <a:xfrm>
            <a:off x="0" y="6390522"/>
            <a:ext cx="12192001" cy="501650"/>
            <a:chOff x="0" y="6390522"/>
            <a:chExt cx="12192001" cy="501650"/>
          </a:xfrm>
        </p:grpSpPr>
        <p:sp>
          <p:nvSpPr>
            <p:cNvPr id="37" name="Rectangle 36">
              <a:extLst>
                <a:ext uri="{FF2B5EF4-FFF2-40B4-BE49-F238E27FC236}">
                  <a16:creationId xmlns:a16="http://schemas.microsoft.com/office/drawing/2014/main" id="{1F92AF80-38C4-4BE2-8C02-BA849AFE0D74}"/>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Slide Number Placeholder 5">
              <a:extLst>
                <a:ext uri="{FF2B5EF4-FFF2-40B4-BE49-F238E27FC236}">
                  <a16:creationId xmlns:a16="http://schemas.microsoft.com/office/drawing/2014/main" id="{BFCDE5BB-EB19-4BE5-AE4C-3881441030E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37</a:t>
              </a:fld>
              <a:endParaRPr lang="en-US"/>
            </a:p>
          </p:txBody>
        </p:sp>
        <p:sp>
          <p:nvSpPr>
            <p:cNvPr id="39" name="Rectangle 38">
              <a:extLst>
                <a:ext uri="{FF2B5EF4-FFF2-40B4-BE49-F238E27FC236}">
                  <a16:creationId xmlns:a16="http://schemas.microsoft.com/office/drawing/2014/main" id="{4EFB22B5-E8C4-4497-AC9C-A482CA01DA4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ctangle 39">
              <a:extLst>
                <a:ext uri="{FF2B5EF4-FFF2-40B4-BE49-F238E27FC236}">
                  <a16:creationId xmlns:a16="http://schemas.microsoft.com/office/drawing/2014/main" id="{F1337E0F-5105-468E-8EFA-B7E4A7A8446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1" name="Graphic 40">
              <a:extLst>
                <a:ext uri="{FF2B5EF4-FFF2-40B4-BE49-F238E27FC236}">
                  <a16:creationId xmlns:a16="http://schemas.microsoft.com/office/drawing/2014/main" id="{81730800-5034-40B0-BDA3-7C344169B8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2" name="Rectangle 41">
              <a:extLst>
                <a:ext uri="{FF2B5EF4-FFF2-40B4-BE49-F238E27FC236}">
                  <a16:creationId xmlns:a16="http://schemas.microsoft.com/office/drawing/2014/main" id="{718223A3-455C-415A-8B59-449B1394B1B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5A85F7B2-CE07-40A3-B522-657AF0ED2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261ADA43-4AA1-4A7A-BB10-F8C79F51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6" name="Slide Number Placeholder 4">
              <a:extLst>
                <a:ext uri="{FF2B5EF4-FFF2-40B4-BE49-F238E27FC236}">
                  <a16:creationId xmlns:a16="http://schemas.microsoft.com/office/drawing/2014/main" id="{856E75C4-688F-42FD-BF23-3D2F97E73D3A}"/>
                </a:ext>
              </a:extLst>
            </p:cNvPr>
            <p:cNvSpPr txBox="1">
              <a:spLocks/>
            </p:cNvSpPr>
            <p:nvPr/>
          </p:nvSpPr>
          <p:spPr>
            <a:xfrm>
              <a:off x="8610601" y="639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04AEA0-8566-4036-9CFB-EF44454DE956}" type="slidenum">
                <a:rPr lang="en-US" smtClean="0"/>
                <a:pPr/>
                <a:t>37</a:t>
              </a:fld>
              <a:endParaRPr lang="en-US"/>
            </a:p>
          </p:txBody>
        </p:sp>
      </p:grpSp>
      <p:sp>
        <p:nvSpPr>
          <p:cNvPr id="4" name="Slide Number Placeholder 3">
            <a:extLst>
              <a:ext uri="{FF2B5EF4-FFF2-40B4-BE49-F238E27FC236}">
                <a16:creationId xmlns:a16="http://schemas.microsoft.com/office/drawing/2014/main" id="{73B4AA8A-FBF8-4226-B7B9-D8C46CCD55DC}"/>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sp>
        <p:nvSpPr>
          <p:cNvPr id="5" name="Footer Placeholder 4">
            <a:extLst>
              <a:ext uri="{FF2B5EF4-FFF2-40B4-BE49-F238E27FC236}">
                <a16:creationId xmlns:a16="http://schemas.microsoft.com/office/drawing/2014/main" id="{BCC79BFF-A514-4EFD-B5F4-4889DA51455E}"/>
              </a:ext>
            </a:extLst>
          </p:cNvPr>
          <p:cNvSpPr>
            <a:spLocks noGrp="1"/>
          </p:cNvSpPr>
          <p:nvPr>
            <p:ph type="ftr" sz="quarter" idx="10"/>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3339624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B59F4D-3673-4042-9237-DBB5D5786207}"/>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FF1EE323-838E-4E86-8992-E68405F181F5}"/>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
        <p:nvSpPr>
          <p:cNvPr id="25" name="Text Placeholder 24">
            <a:extLst>
              <a:ext uri="{FF2B5EF4-FFF2-40B4-BE49-F238E27FC236}">
                <a16:creationId xmlns:a16="http://schemas.microsoft.com/office/drawing/2014/main" id="{BB5CBB82-B553-4FC6-9BBA-4C73014E0D7B}"/>
              </a:ext>
            </a:extLst>
          </p:cNvPr>
          <p:cNvSpPr>
            <a:spLocks noGrp="1"/>
          </p:cNvSpPr>
          <p:nvPr>
            <p:ph type="title" idx="4294967295"/>
          </p:nvPr>
        </p:nvSpPr>
        <p:spPr>
          <a:xfrm>
            <a:off x="302020" y="2455069"/>
            <a:ext cx="2749524" cy="1744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500"/>
              </a:spcAft>
              <a:buClr>
                <a:schemeClr val="accent1"/>
              </a:buClr>
              <a:buSzTx/>
              <a:buFont typeface="Arial" panose="020B0604020202020204" pitchFamily="34" charset="0"/>
              <a:buNone/>
              <a:tabLst/>
              <a:defRPr/>
            </a:pPr>
            <a:r>
              <a:rPr kumimoji="0" lang="en-US" sz="36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Checklist</a:t>
            </a:r>
          </a:p>
        </p:txBody>
      </p:sp>
      <p:grpSp>
        <p:nvGrpSpPr>
          <p:cNvPr id="20" name="Group 19" descr="Image of a brain">
            <a:extLst>
              <a:ext uri="{FF2B5EF4-FFF2-40B4-BE49-F238E27FC236}">
                <a16:creationId xmlns:a16="http://schemas.microsoft.com/office/drawing/2014/main" id="{037B6CED-66F1-4C1E-84ED-0F264260407D}"/>
              </a:ext>
            </a:extLst>
          </p:cNvPr>
          <p:cNvGrpSpPr/>
          <p:nvPr/>
        </p:nvGrpSpPr>
        <p:grpSpPr>
          <a:xfrm>
            <a:off x="302020" y="1304783"/>
            <a:ext cx="1202904" cy="974882"/>
            <a:chOff x="-21804" y="-70007"/>
            <a:chExt cx="1681200" cy="1476000"/>
          </a:xfrm>
        </p:grpSpPr>
        <p:sp>
          <p:nvSpPr>
            <p:cNvPr id="21" name="Rectangle 20">
              <a:extLst>
                <a:ext uri="{FF2B5EF4-FFF2-40B4-BE49-F238E27FC236}">
                  <a16:creationId xmlns:a16="http://schemas.microsoft.com/office/drawing/2014/main" id="{8EB3B2EA-B0B3-447A-A49B-3E0D8FAB8941}"/>
                </a:ext>
              </a:extLst>
            </p:cNvPr>
            <p:cNvSpPr/>
            <p:nvPr/>
          </p:nvSpPr>
          <p:spPr>
            <a:xfrm>
              <a:off x="-21804" y="-70007"/>
              <a:ext cx="1681200" cy="1476000"/>
            </a:xfrm>
            <a:prstGeom prst="rect">
              <a:avLst/>
            </a:prstGeom>
            <a:solidFill>
              <a:srgbClr val="174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2" name="Picture Placeholder 352" descr="Artificial Intelligence outline">
              <a:extLst>
                <a:ext uri="{FF2B5EF4-FFF2-40B4-BE49-F238E27FC236}">
                  <a16:creationId xmlns:a16="http://schemas.microsoft.com/office/drawing/2014/main" id="{01E0841E-3960-49D2-811B-884E59136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8600" y="238609"/>
              <a:ext cx="1044000" cy="1044000"/>
            </a:xfrm>
            <a:prstGeom prst="ellipse">
              <a:avLst/>
            </a:prstGeom>
            <a:ln w="12700">
              <a:solidFill>
                <a:sysClr val="window" lastClr="FFFFFF"/>
              </a:solidFill>
            </a:ln>
          </p:spPr>
        </p:pic>
      </p:grpSp>
      <p:sp>
        <p:nvSpPr>
          <p:cNvPr id="28" name="TextBox 27">
            <a:extLst>
              <a:ext uri="{FF2B5EF4-FFF2-40B4-BE49-F238E27FC236}">
                <a16:creationId xmlns:a16="http://schemas.microsoft.com/office/drawing/2014/main" id="{979F5950-B951-4AFB-9705-45CCB8FDA1E2}"/>
              </a:ext>
            </a:extLst>
          </p:cNvPr>
          <p:cNvSpPr txBox="1"/>
          <p:nvPr/>
        </p:nvSpPr>
        <p:spPr>
          <a:xfrm>
            <a:off x="3545305" y="316779"/>
            <a:ext cx="8344675" cy="5724644"/>
          </a:xfrm>
          <a:prstGeom prst="rect">
            <a:avLst/>
          </a:prstGeom>
          <a:noFill/>
        </p:spPr>
        <p:txBody>
          <a:bodyPr wrap="square">
            <a:spAutoFit/>
          </a:bodyPr>
          <a:lstStyle/>
          <a:p>
            <a:pPr marL="342900" indent="-342900">
              <a:buFont typeface="+mj-lt"/>
              <a:buAutoNum type="arabicPeriod"/>
            </a:pPr>
            <a:r>
              <a:rPr lang="en-US" sz="1400" dirty="0"/>
              <a:t>All reportable courses are mapped to the State Course codes</a:t>
            </a:r>
          </a:p>
          <a:p>
            <a:pPr marL="342900" indent="-342900">
              <a:buFont typeface="+mj-lt"/>
              <a:buAutoNum type="arabicPeriod"/>
            </a:pPr>
            <a:endParaRPr lang="en-US" sz="1400" dirty="0"/>
          </a:p>
          <a:p>
            <a:pPr marL="342900" indent="-342900">
              <a:buFont typeface="+mj-lt"/>
              <a:buAutoNum type="arabicPeriod"/>
            </a:pPr>
            <a:r>
              <a:rPr lang="en-US" sz="1400" dirty="0"/>
              <a:t>All required fields for courses are populated and up to date, including:</a:t>
            </a:r>
          </a:p>
          <a:p>
            <a:pPr marL="685800" lvl="1" indent="-228600">
              <a:buFont typeface="+mj-lt"/>
              <a:buAutoNum type="arabicPeriod"/>
            </a:pPr>
            <a:r>
              <a:rPr lang="en-US" sz="1200" dirty="0"/>
              <a:t>Content Sub-Category</a:t>
            </a:r>
          </a:p>
          <a:p>
            <a:pPr marL="685800" lvl="1" indent="-228600">
              <a:buFont typeface="+mj-lt"/>
              <a:buAutoNum type="arabicPeriod"/>
            </a:pPr>
            <a:r>
              <a:rPr lang="en-US" sz="1200" dirty="0"/>
              <a:t>Standards Grade Range</a:t>
            </a:r>
          </a:p>
          <a:p>
            <a:pPr marL="685800" lvl="1" indent="-228600">
              <a:buFont typeface="+mj-lt"/>
              <a:buAutoNum type="arabicPeriod"/>
            </a:pPr>
            <a:r>
              <a:rPr lang="en-US" sz="1200" dirty="0"/>
              <a:t>Content Standards Alignment</a:t>
            </a:r>
          </a:p>
          <a:p>
            <a:pPr marL="685800" lvl="1" indent="-228600">
              <a:buFont typeface="+mj-lt"/>
              <a:buAutoNum type="arabicPeriod"/>
            </a:pPr>
            <a:r>
              <a:rPr lang="en-US" sz="1200" dirty="0"/>
              <a:t>Middle School Core (Yes/No)</a:t>
            </a:r>
          </a:p>
          <a:p>
            <a:pPr marL="685800" lvl="1" indent="-228600">
              <a:buFont typeface="+mj-lt"/>
              <a:buAutoNum type="arabicPeriod"/>
            </a:pPr>
            <a:r>
              <a:rPr lang="en-US" sz="1200" dirty="0"/>
              <a:t>AP/IB Course Code Cross Reference - if needed</a:t>
            </a:r>
          </a:p>
          <a:p>
            <a:pPr lvl="1"/>
            <a:endParaRPr lang="en-US" sz="1200" dirty="0"/>
          </a:p>
          <a:p>
            <a:pPr marL="342900" indent="-342900">
              <a:buFont typeface="+mj-lt"/>
              <a:buAutoNum type="arabicPeriod"/>
            </a:pPr>
            <a:r>
              <a:rPr lang="en-US" sz="1400" dirty="0"/>
              <a:t>SIS vendor has translated credits earned into Carnegie Units</a:t>
            </a:r>
          </a:p>
          <a:p>
            <a:pPr marL="342900" indent="-342900">
              <a:buFont typeface="+mj-lt"/>
              <a:buAutoNum type="arabicPeriod"/>
            </a:pPr>
            <a:endParaRPr lang="en-US" sz="1400" dirty="0"/>
          </a:p>
          <a:p>
            <a:pPr marL="342900" indent="-342900">
              <a:buFont typeface="+mj-lt"/>
              <a:buAutoNum type="arabicPeriod"/>
            </a:pPr>
            <a:r>
              <a:rPr lang="en-US" sz="1400" dirty="0"/>
              <a:t>The following have been identified and reported in the SIS:</a:t>
            </a:r>
          </a:p>
          <a:p>
            <a:pPr marL="685800" lvl="1" indent="-228600">
              <a:buFont typeface="+mj-lt"/>
              <a:buAutoNum type="arabicPeriod"/>
            </a:pPr>
            <a:r>
              <a:rPr lang="en-US" sz="1200" dirty="0"/>
              <a:t>CTE Completers</a:t>
            </a:r>
          </a:p>
          <a:p>
            <a:pPr marL="685800" lvl="1" indent="-228600">
              <a:buFont typeface="+mj-lt"/>
              <a:buAutoNum type="arabicPeriod"/>
            </a:pPr>
            <a:r>
              <a:rPr lang="en-US" sz="1200" dirty="0"/>
              <a:t>Students completing Leadership/Military Science courses</a:t>
            </a:r>
          </a:p>
          <a:p>
            <a:pPr marL="685800" lvl="1" indent="-228600">
              <a:buFont typeface="+mj-lt"/>
              <a:buAutoNum type="arabicPeriod"/>
            </a:pPr>
            <a:r>
              <a:rPr lang="en-US" sz="1200" dirty="0"/>
              <a:t>Students who have received Seal of Biliteracy and/or Golden State Seal</a:t>
            </a:r>
          </a:p>
          <a:p>
            <a:pPr marL="685800" lvl="1" indent="-228600">
              <a:buFont typeface="+mj-lt"/>
              <a:buAutoNum type="arabicPeriod"/>
            </a:pPr>
            <a:r>
              <a:rPr lang="en-US" sz="1200" dirty="0"/>
              <a:t>Students completing College Credit courses</a:t>
            </a:r>
          </a:p>
          <a:p>
            <a:pPr marL="685800" lvl="1" indent="-228600">
              <a:buFont typeface="+mj-lt"/>
              <a:buAutoNum type="arabicPeriod"/>
            </a:pPr>
            <a:r>
              <a:rPr lang="en-US" sz="1200" dirty="0"/>
              <a:t>Work-Based Learning (WBL) Types for all grade 9-12 students who participated entered in SIS</a:t>
            </a:r>
          </a:p>
          <a:p>
            <a:pPr marL="228600" indent="-228600">
              <a:buFont typeface="+mj-lt"/>
              <a:buAutoNum type="arabicPeriod"/>
            </a:pPr>
            <a:endParaRPr lang="en-US" sz="1200" dirty="0"/>
          </a:p>
          <a:p>
            <a:pPr marL="342900" indent="-342900">
              <a:buFont typeface="+mj-lt"/>
              <a:buAutoNum type="arabicPeriod"/>
            </a:pPr>
            <a:r>
              <a:rPr lang="en-US" sz="1400" dirty="0"/>
              <a:t>In addition to WBL Type, all WBL Internships (Type 10) also have the following populated:</a:t>
            </a:r>
          </a:p>
          <a:p>
            <a:pPr marL="685800" lvl="1" indent="-228600">
              <a:buFont typeface="+mj-lt"/>
              <a:buAutoNum type="arabicPeriod"/>
            </a:pPr>
            <a:r>
              <a:rPr lang="en-US" sz="1200" dirty="0"/>
              <a:t>Internship ID</a:t>
            </a:r>
          </a:p>
          <a:p>
            <a:pPr marL="685800" lvl="1" indent="-228600">
              <a:buFont typeface="+mj-lt"/>
              <a:buAutoNum type="arabicPeriod"/>
            </a:pPr>
            <a:r>
              <a:rPr lang="en-US" sz="1200" dirty="0"/>
              <a:t>Work based Learning Hours - External</a:t>
            </a:r>
          </a:p>
          <a:p>
            <a:pPr marL="685800" lvl="1" indent="-228600">
              <a:buFont typeface="+mj-lt"/>
              <a:buAutoNum type="arabicPeriod"/>
            </a:pPr>
            <a:r>
              <a:rPr lang="en-US" sz="1200" dirty="0"/>
              <a:t>Employer Performance Evaluation Codes</a:t>
            </a:r>
          </a:p>
          <a:p>
            <a:pPr marL="685800" lvl="1" indent="-228600">
              <a:buFont typeface="+mj-lt"/>
              <a:buAutoNum type="arabicPeriod"/>
            </a:pPr>
            <a:r>
              <a:rPr lang="en-US" sz="1200" dirty="0"/>
              <a:t>LEA Sponsored Indicator</a:t>
            </a:r>
          </a:p>
          <a:p>
            <a:pPr marL="685800" lvl="1" indent="-228600">
              <a:buFont typeface="+mj-lt"/>
              <a:buAutoNum type="arabicPeriod"/>
            </a:pPr>
            <a:r>
              <a:rPr lang="en-US" sz="1200" dirty="0"/>
              <a:t>Certificated Supervisor Indicator</a:t>
            </a:r>
          </a:p>
          <a:p>
            <a:pPr marL="685800" lvl="1" indent="-228600">
              <a:buFont typeface="+mj-lt"/>
              <a:buAutoNum type="arabicPeriod"/>
            </a:pPr>
            <a:endParaRPr lang="en-US" sz="1200" dirty="0"/>
          </a:p>
          <a:p>
            <a:pPr marL="342900" indent="-342900">
              <a:buFont typeface="+mj-lt"/>
              <a:buAutoNum type="arabicPeriod"/>
            </a:pPr>
            <a:r>
              <a:rPr lang="en-US" sz="1400" dirty="0"/>
              <a:t>In addition to WBL Type, all WBL Student-Led Enterprise (Type 15) and Virtual/Simulated Work-Based Learning (Type 20) also have the following populated:</a:t>
            </a:r>
          </a:p>
          <a:p>
            <a:pPr marL="685800" lvl="1" indent="-228600">
              <a:buFont typeface="+mj-lt"/>
              <a:buAutoNum type="arabicPeriod"/>
            </a:pPr>
            <a:r>
              <a:rPr lang="en-US" sz="1200" dirty="0"/>
              <a:t>Work-based Learning Hours - External</a:t>
            </a:r>
          </a:p>
          <a:p>
            <a:pPr marL="685800" lvl="1" indent="-228600">
              <a:buFont typeface="+mj-lt"/>
              <a:buAutoNum type="arabicPeriod"/>
            </a:pPr>
            <a:r>
              <a:rPr lang="en-US" sz="1200" dirty="0"/>
              <a:t>State Course Code - Embedded Work-based Learning</a:t>
            </a:r>
          </a:p>
        </p:txBody>
      </p:sp>
    </p:spTree>
    <p:extLst>
      <p:ext uri="{BB962C8B-B14F-4D97-AF65-F5344CB8AC3E}">
        <p14:creationId xmlns:p14="http://schemas.microsoft.com/office/powerpoint/2010/main" val="310058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Certification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Process overview and error resolution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6473" y="3722422"/>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893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sp>
        <p:nvSpPr>
          <p:cNvPr id="4" name="Footer Placeholder 3">
            <a:extLst>
              <a:ext uri="{FF2B5EF4-FFF2-40B4-BE49-F238E27FC236}">
                <a16:creationId xmlns:a16="http://schemas.microsoft.com/office/drawing/2014/main" id="{C6288D30-AB3E-4658-BE10-D76864C5462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dirty="0"/>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dirty="0"/>
              <a:t>key data and stakeholders in preparation of the </a:t>
            </a:r>
            <a:r>
              <a:rPr lang="en-US" sz="1200" kern="0" dirty="0"/>
              <a:t>the EOY 1 submission</a:t>
            </a:r>
          </a:p>
          <a:p>
            <a:endParaRPr lang="en-US" sz="1200"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dirty="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dirty="0"/>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dirty="0"/>
              <a:t>the EOY 1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dirty="0"/>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dirty="0"/>
              <a:t>certification errors using </a:t>
            </a:r>
            <a:r>
              <a:rPr lang="en-US" sz="1200" dirty="0"/>
              <a:t>analytical mindfulness and review reports for completeness and reasonability</a:t>
            </a:r>
          </a:p>
          <a:p>
            <a:r>
              <a:rPr lang="en-US" sz="1200" b="1" kern="0" dirty="0"/>
              <a:t>Critical Thinking</a:t>
            </a:r>
            <a:endParaRPr lang="en-US" sz="1200" kern="0" dirty="0"/>
          </a:p>
          <a:p>
            <a:endParaRPr lang="en-US" sz="1200" dirty="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4" y="1703392"/>
            <a:ext cx="1890000" cy="1865785"/>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1A47AB9-1804-A72A-1EDD-358A41CD152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Data Leadership &amp;</a:t>
            </a:r>
            <a:br>
              <a:rPr kumimoji="0" lang="en-US" sz="1200" b="1" i="0" u="none" strike="noStrike" kern="1200" cap="none" spc="0" normalizeH="0" baseline="0" noProof="0" dirty="0">
                <a:ln>
                  <a:noFill/>
                </a:ln>
                <a:solidFill>
                  <a:prstClr val="black"/>
                </a:solidFill>
                <a:effectLst/>
                <a:uLnTx/>
                <a:uFillTx/>
                <a:latin typeface="Tahoma"/>
                <a:ea typeface="+mn-ea"/>
                <a:cs typeface="+mn-cs"/>
              </a:rPr>
            </a:br>
            <a:r>
              <a:rPr kumimoji="0" lang="en-US" sz="1200" b="1" i="0" u="none" strike="noStrike" kern="1200" cap="none" spc="0" normalizeH="0" baseline="0" noProof="0" dirty="0">
                <a:ln>
                  <a:noFill/>
                </a:ln>
                <a:solidFill>
                  <a:prstClr val="black"/>
                </a:solidFill>
                <a:effectLst/>
                <a:uLnTx/>
                <a:uFillTx/>
                <a:latin typeface="Tahoma"/>
                <a:ea typeface="+mn-ea"/>
                <a:cs typeface="+mn-cs"/>
              </a:rPr>
              <a:t>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Coalition Building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a:ea typeface="+mn-ea"/>
                <a:cs typeface="+mn-cs"/>
              </a:rPr>
              <a:t>Critical Thinking</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60885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a:xfrm>
            <a:off x="426000" y="276636"/>
            <a:ext cx="11340000" cy="432000"/>
          </a:xfrm>
        </p:spPr>
        <p:txBody>
          <a:bodyPr/>
          <a:lstStyle/>
          <a:p>
            <a:r>
              <a:rPr lang="en-US" dirty="0"/>
              <a:t>Certification </a:t>
            </a:r>
            <a:r>
              <a:rPr lang="en-US" dirty="0">
                <a:latin typeface="Arial Black" panose="020B0A04020102020204" pitchFamily="34" charset="0"/>
              </a:rPr>
              <a:t>Workflow</a:t>
            </a:r>
          </a:p>
        </p:txBody>
      </p:sp>
      <p:sp>
        <p:nvSpPr>
          <p:cNvPr id="3" name="Footer Placeholder 2">
            <a:extLst>
              <a:ext uri="{FF2B5EF4-FFF2-40B4-BE49-F238E27FC236}">
                <a16:creationId xmlns:a16="http://schemas.microsoft.com/office/drawing/2014/main" id="{450FB624-52A8-412C-8664-D5290394116E}"/>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4" name="Slide Number Placeholder 3">
            <a:extLst>
              <a:ext uri="{FF2B5EF4-FFF2-40B4-BE49-F238E27FC236}">
                <a16:creationId xmlns:a16="http://schemas.microsoft.com/office/drawing/2014/main" id="{932E4F0A-8785-406B-98ED-5123FB28D695}"/>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extLst>
              <p:ext uri="{D42A27DB-BD31-4B8C-83A1-F6EECF244321}">
                <p14:modId xmlns:p14="http://schemas.microsoft.com/office/powerpoint/2010/main" val="1234118658"/>
              </p:ext>
            </p:extLst>
          </p:nvPr>
        </p:nvGraphicFramePr>
        <p:xfrm>
          <a:off x="2881082" y="1305295"/>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Error Correction</a:t>
            </a:r>
            <a:endParaRPr lang="en-US" sz="1400" b="1" dirty="0">
              <a:solidFill>
                <a:schemeClr val="tx1">
                  <a:lumMod val="75000"/>
                  <a:lumOff val="25000"/>
                </a:schemeClr>
              </a:solidFill>
            </a:endParaRPr>
          </a:p>
          <a:p>
            <a:endParaRPr lang="en-US" sz="14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Resolve Cert and CDD errors before reviewing reports.</a:t>
            </a:r>
          </a:p>
          <a:p>
            <a:pPr marL="285750" indent="-285750">
              <a:buFont typeface="Arial" panose="020B0604020202020204" pitchFamily="34" charset="0"/>
              <a:buChar char="•"/>
            </a:pPr>
            <a:r>
              <a:rPr lang="en-US" sz="1300" dirty="0">
                <a:solidFill>
                  <a:schemeClr val="tx1">
                    <a:lumMod val="75000"/>
                    <a:lumOff val="25000"/>
                  </a:schemeClr>
                </a:solidFill>
              </a:rPr>
              <a:t>Refer to the downloadable CALPADS Error List on suggest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18897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Report Review</a:t>
            </a:r>
            <a:endParaRPr lang="en-US" sz="1200" b="1" dirty="0">
              <a:solidFill>
                <a:schemeClr val="tx1">
                  <a:lumMod val="75000"/>
                  <a:lumOff val="25000"/>
                </a:schemeClr>
              </a:solidFill>
            </a:endParaRPr>
          </a:p>
          <a:p>
            <a:endParaRPr lang="en-US" sz="1200" b="1"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dirty="0">
                <a:solidFill>
                  <a:schemeClr val="tx1">
                    <a:lumMod val="75000"/>
                    <a:lumOff val="25000"/>
                  </a:schemeClr>
                </a:solidFill>
              </a:rPr>
              <a:t>Utilize report mapping guide to check for data inclusion and column count source</a:t>
            </a:r>
          </a:p>
          <a:p>
            <a:pPr marL="285750" indent="-285750">
              <a:buFont typeface="Arial" panose="020B0604020202020204" pitchFamily="34" charset="0"/>
              <a:buChar char="•"/>
            </a:pPr>
            <a:endParaRPr lang="en-US" sz="1400" dirty="0">
              <a:solidFill>
                <a:schemeClr val="tx1">
                  <a:lumMod val="75000"/>
                  <a:lumOff val="25000"/>
                </a:schemeClr>
              </a:solidFill>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188970" cy="2045970"/>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Approval</a:t>
            </a:r>
          </a:p>
          <a:p>
            <a:endParaRPr lang="en-US" sz="1200" b="1"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dirty="0">
                <a:solidFill>
                  <a:schemeClr val="tx1">
                    <a:lumMod val="75000"/>
                    <a:lumOff val="25000"/>
                  </a:schemeClr>
                </a:solidFill>
              </a:rPr>
              <a:t>Review all aggregate reports to activate checkbox</a:t>
            </a:r>
          </a:p>
          <a:p>
            <a:pPr marL="285750" indent="-285750">
              <a:buFont typeface="Arial" panose="020B0604020202020204" pitchFamily="34" charset="0"/>
              <a:buChar char="•"/>
            </a:pPr>
            <a:r>
              <a:rPr lang="en-US" sz="1300" dirty="0">
                <a:solidFill>
                  <a:schemeClr val="tx1">
                    <a:lumMod val="75000"/>
                    <a:lumOff val="25000"/>
                  </a:schemeClr>
                </a:solidFill>
              </a:rPr>
              <a:t>Check box to activate approval button</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5"/>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Submit files</a:t>
            </a:r>
            <a:endParaRPr lang="en-US" sz="1200" b="1" dirty="0">
              <a:solidFill>
                <a:schemeClr val="tx1">
                  <a:lumMod val="75000"/>
                  <a:lumOff val="25000"/>
                </a:schemeClr>
              </a:solidFill>
            </a:endParaRPr>
          </a:p>
          <a:p>
            <a:endParaRPr lang="en-US" sz="12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Be aware of replacement type processing</a:t>
            </a:r>
          </a:p>
          <a:p>
            <a:pPr marL="285750" indent="-285750">
              <a:buFont typeface="Arial" panose="020B0604020202020204" pitchFamily="34" charset="0"/>
              <a:buChar char="•"/>
            </a:pPr>
            <a:r>
              <a:rPr lang="en-US" sz="1300" dirty="0">
                <a:solidFill>
                  <a:schemeClr val="tx1">
                    <a:lumMod val="75000"/>
                    <a:lumOff val="25000"/>
                  </a:schemeClr>
                </a:solidFill>
              </a:rPr>
              <a:t>Be aware of order of submission</a:t>
            </a:r>
          </a:p>
          <a:p>
            <a:pPr marL="285750" indent="-285750">
              <a:buFont typeface="Arial" panose="020B0604020202020204" pitchFamily="34" charset="0"/>
              <a:buChar char="•"/>
            </a:pPr>
            <a:r>
              <a:rPr lang="en-US" sz="1300" dirty="0">
                <a:solidFill>
                  <a:schemeClr val="tx1">
                    <a:lumMod val="75000"/>
                    <a:lumOff val="25000"/>
                  </a:schemeClr>
                </a:solidFill>
              </a:rPr>
              <a:t>You may now submit SDEM, CRSC files and available SCSC records</a:t>
            </a:r>
            <a:endParaRPr lang="en-US" dirty="0">
              <a:solidFill>
                <a:schemeClr val="tx1">
                  <a:lumMod val="75000"/>
                  <a:lumOff val="25000"/>
                </a:schemeClr>
              </a:solidFill>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Tree>
    <p:extLst>
      <p:ext uri="{BB962C8B-B14F-4D97-AF65-F5344CB8AC3E}">
        <p14:creationId xmlns:p14="http://schemas.microsoft.com/office/powerpoint/2010/main" val="3183461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9614-9479-5B1D-EBB0-ABB25F60D4FF}"/>
              </a:ext>
            </a:extLst>
          </p:cNvPr>
          <p:cNvSpPr>
            <a:spLocks noGrp="1"/>
          </p:cNvSpPr>
          <p:nvPr>
            <p:ph type="title"/>
          </p:nvPr>
        </p:nvSpPr>
        <p:spPr/>
        <p:txBody>
          <a:bodyPr/>
          <a:lstStyle/>
          <a:p>
            <a:r>
              <a:rPr lang="en-US" dirty="0"/>
              <a:t>EOY 1 Certification Errors</a:t>
            </a:r>
          </a:p>
        </p:txBody>
      </p:sp>
      <p:sp>
        <p:nvSpPr>
          <p:cNvPr id="3" name="Footer Placeholder 2">
            <a:extLst>
              <a:ext uri="{FF2B5EF4-FFF2-40B4-BE49-F238E27FC236}">
                <a16:creationId xmlns:a16="http://schemas.microsoft.com/office/drawing/2014/main" id="{B309DD0E-A80A-5A94-8A5B-D7372FFBBA2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4" name="Slide Number Placeholder 3">
            <a:extLst>
              <a:ext uri="{FF2B5EF4-FFF2-40B4-BE49-F238E27FC236}">
                <a16:creationId xmlns:a16="http://schemas.microsoft.com/office/drawing/2014/main" id="{E6143A72-C87E-B588-0BB5-C804CD8223A8}"/>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graphicFrame>
        <p:nvGraphicFramePr>
          <p:cNvPr id="5" name="Table 4">
            <a:extLst>
              <a:ext uri="{FF2B5EF4-FFF2-40B4-BE49-F238E27FC236}">
                <a16:creationId xmlns:a16="http://schemas.microsoft.com/office/drawing/2014/main" id="{2DB0ED23-3B0E-363B-8B79-45852BB8C236}"/>
              </a:ext>
            </a:extLst>
          </p:cNvPr>
          <p:cNvGraphicFramePr>
            <a:graphicFrameLocks noGrp="1"/>
          </p:cNvGraphicFramePr>
          <p:nvPr>
            <p:extLst>
              <p:ext uri="{D42A27DB-BD31-4B8C-83A1-F6EECF244321}">
                <p14:modId xmlns:p14="http://schemas.microsoft.com/office/powerpoint/2010/main" val="1727598511"/>
              </p:ext>
            </p:extLst>
          </p:nvPr>
        </p:nvGraphicFramePr>
        <p:xfrm>
          <a:off x="964096" y="1093303"/>
          <a:ext cx="9988827" cy="4701210"/>
        </p:xfrm>
        <a:graphic>
          <a:graphicData uri="http://schemas.openxmlformats.org/drawingml/2006/table">
            <a:tbl>
              <a:tblPr firstRow="1" bandRow="1">
                <a:tableStyleId>{F5AB1C69-6EDB-4FF4-983F-18BD219EF322}</a:tableStyleId>
              </a:tblPr>
              <a:tblGrid>
                <a:gridCol w="1531698">
                  <a:extLst>
                    <a:ext uri="{9D8B030D-6E8A-4147-A177-3AD203B41FA5}">
                      <a16:colId xmlns:a16="http://schemas.microsoft.com/office/drawing/2014/main" val="627612911"/>
                    </a:ext>
                  </a:extLst>
                </a:gridCol>
                <a:gridCol w="6829921">
                  <a:extLst>
                    <a:ext uri="{9D8B030D-6E8A-4147-A177-3AD203B41FA5}">
                      <a16:colId xmlns:a16="http://schemas.microsoft.com/office/drawing/2014/main" val="2889108906"/>
                    </a:ext>
                  </a:extLst>
                </a:gridCol>
                <a:gridCol w="1627208">
                  <a:extLst>
                    <a:ext uri="{9D8B030D-6E8A-4147-A177-3AD203B41FA5}">
                      <a16:colId xmlns:a16="http://schemas.microsoft.com/office/drawing/2014/main" val="92274406"/>
                    </a:ext>
                  </a:extLst>
                </a:gridCol>
              </a:tblGrid>
              <a:tr h="271500">
                <a:tc>
                  <a:txBody>
                    <a:bodyPr/>
                    <a:lstStyle/>
                    <a:p>
                      <a:pPr algn="ctr" fontAlgn="t"/>
                      <a:r>
                        <a:rPr lang="en-US" sz="1600" b="1" u="none" strike="noStrike">
                          <a:solidFill>
                            <a:srgbClr val="FFFFFF"/>
                          </a:solidFill>
                          <a:effectLst/>
                        </a:rPr>
                        <a:t>Error #</a:t>
                      </a:r>
                      <a:endParaRPr lang="en-US" sz="1600" b="1" i="0" u="none" strike="noStrike">
                        <a:solidFill>
                          <a:srgbClr val="FFFFFF"/>
                        </a:solidFill>
                        <a:effectLst/>
                        <a:latin typeface="Arial" panose="020B0604020202020204" pitchFamily="34" charset="0"/>
                      </a:endParaRPr>
                    </a:p>
                  </a:txBody>
                  <a:tcPr marL="2262" marR="2262" marT="2262" marB="0" anchor="ctr"/>
                </a:tc>
                <a:tc>
                  <a:txBody>
                    <a:bodyPr/>
                    <a:lstStyle/>
                    <a:p>
                      <a:pPr algn="ctr" fontAlgn="t"/>
                      <a:r>
                        <a:rPr lang="en-US" sz="1600" b="1" u="none" strike="noStrike">
                          <a:solidFill>
                            <a:srgbClr val="FFFFFF"/>
                          </a:solidFill>
                          <a:effectLst/>
                        </a:rPr>
                        <a:t>Error Name</a:t>
                      </a:r>
                      <a:endParaRPr lang="en-US" sz="1600" b="1" i="0" u="none" strike="noStrike">
                        <a:solidFill>
                          <a:srgbClr val="FFFFFF"/>
                        </a:solidFill>
                        <a:effectLst/>
                        <a:latin typeface="Arial" panose="020B0604020202020204" pitchFamily="34" charset="0"/>
                      </a:endParaRPr>
                    </a:p>
                  </a:txBody>
                  <a:tcPr marL="2262" marR="2262" marT="2262" marB="0" anchor="ctr"/>
                </a:tc>
                <a:tc>
                  <a:txBody>
                    <a:bodyPr/>
                    <a:lstStyle/>
                    <a:p>
                      <a:pPr algn="ctr" fontAlgn="t"/>
                      <a:r>
                        <a:rPr lang="en-US" sz="1600" b="1" u="none" strike="noStrike" dirty="0">
                          <a:solidFill>
                            <a:srgbClr val="FFFFFF"/>
                          </a:solidFill>
                          <a:effectLst/>
                        </a:rPr>
                        <a:t>Severity</a:t>
                      </a:r>
                      <a:endParaRPr lang="en-US" sz="1600" b="1" i="0" u="none" strike="noStrike" dirty="0">
                        <a:solidFill>
                          <a:srgbClr val="FFFFFF"/>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3776370859"/>
                  </a:ext>
                </a:extLst>
              </a:tr>
              <a:tr h="292701">
                <a:tc>
                  <a:txBody>
                    <a:bodyPr/>
                    <a:lstStyle/>
                    <a:p>
                      <a:pPr algn="ctr" fontAlgn="t"/>
                      <a:r>
                        <a:rPr lang="en-US" sz="1400" b="0" u="none" strike="noStrike">
                          <a:solidFill>
                            <a:srgbClr val="000000"/>
                          </a:solidFill>
                          <a:effectLst/>
                        </a:rPr>
                        <a:t>CERT004</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Ethnicity / Race Data Missing</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1111533035"/>
                  </a:ext>
                </a:extLst>
              </a:tr>
              <a:tr h="237875">
                <a:tc>
                  <a:txBody>
                    <a:bodyPr/>
                    <a:lstStyle/>
                    <a:p>
                      <a:pPr algn="ctr" fontAlgn="t"/>
                      <a:r>
                        <a:rPr lang="en-US" sz="1400" b="0" u="none" strike="noStrike">
                          <a:solidFill>
                            <a:srgbClr val="000000"/>
                          </a:solidFill>
                          <a:effectLst/>
                        </a:rPr>
                        <a:t>CERT054</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Staff Demographics Missing</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741833647"/>
                  </a:ext>
                </a:extLst>
              </a:tr>
              <a:tr h="583247">
                <a:tc>
                  <a:txBody>
                    <a:bodyPr/>
                    <a:lstStyle/>
                    <a:p>
                      <a:pPr algn="ctr" fontAlgn="t"/>
                      <a:r>
                        <a:rPr lang="en-US" sz="1400" b="0" u="none" strike="noStrike">
                          <a:solidFill>
                            <a:srgbClr val="000000"/>
                          </a:solidFill>
                          <a:effectLst/>
                        </a:rPr>
                        <a:t>CERT055</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dirty="0">
                          <a:solidFill>
                            <a:srgbClr val="000000"/>
                          </a:solidFill>
                          <a:effectLst/>
                        </a:rPr>
                        <a:t>High school with No Enrollment in Career Technical Education</a:t>
                      </a:r>
                      <a:endParaRPr lang="en-US" sz="1400" b="0" i="0" u="none" strike="noStrike" dirty="0">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a:solidFill>
                            <a:srgbClr val="000000"/>
                          </a:solidFill>
                          <a:effectLst/>
                        </a:rPr>
                        <a:t>Warning</a:t>
                      </a:r>
                      <a:endParaRPr lang="en-US" sz="1400" b="0" i="0" u="none" strike="noStrike">
                        <a:solidFill>
                          <a:srgbClr val="00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2787822767"/>
                  </a:ext>
                </a:extLst>
              </a:tr>
              <a:tr h="594295">
                <a:tc>
                  <a:txBody>
                    <a:bodyPr/>
                    <a:lstStyle/>
                    <a:p>
                      <a:pPr algn="ctr" fontAlgn="t"/>
                      <a:r>
                        <a:rPr lang="en-US" sz="1400" b="0" u="none" strike="noStrike">
                          <a:solidFill>
                            <a:srgbClr val="000000"/>
                          </a:solidFill>
                          <a:effectLst/>
                        </a:rPr>
                        <a:t>CERT081</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No Student Course Section Data for a Secondarily or Short Term Enrolled Student</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dirty="0">
                          <a:solidFill>
                            <a:srgbClr val="000000"/>
                          </a:solidFill>
                          <a:effectLst/>
                        </a:rPr>
                        <a:t>Warning</a:t>
                      </a:r>
                      <a:endParaRPr lang="en-US" sz="1400" b="0" i="0" u="none" strike="noStrike" dirty="0">
                        <a:solidFill>
                          <a:srgbClr val="00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132224428"/>
                  </a:ext>
                </a:extLst>
              </a:tr>
              <a:tr h="641355">
                <a:tc>
                  <a:txBody>
                    <a:bodyPr/>
                    <a:lstStyle/>
                    <a:p>
                      <a:pPr algn="ctr" fontAlgn="t"/>
                      <a:r>
                        <a:rPr lang="en-US" sz="1400" b="0" u="none" strike="noStrike">
                          <a:solidFill>
                            <a:srgbClr val="000000"/>
                          </a:solidFill>
                          <a:effectLst/>
                        </a:rPr>
                        <a:t>CERT098</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dirty="0">
                          <a:solidFill>
                            <a:srgbClr val="000000"/>
                          </a:solidFill>
                          <a:effectLst/>
                        </a:rPr>
                        <a:t>Student Course Section for SSID Not Enrolled during Report Period</a:t>
                      </a:r>
                      <a:endParaRPr lang="en-US" sz="1400" b="0" i="0" u="none" strike="noStrike" dirty="0">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4238113374"/>
                  </a:ext>
                </a:extLst>
              </a:tr>
              <a:tr h="641355">
                <a:tc>
                  <a:txBody>
                    <a:bodyPr/>
                    <a:lstStyle/>
                    <a:p>
                      <a:pPr algn="ctr" fontAlgn="t"/>
                      <a:r>
                        <a:rPr lang="en-US" sz="1400" b="0" u="none" strike="noStrike">
                          <a:solidFill>
                            <a:srgbClr val="000000"/>
                          </a:solidFill>
                          <a:effectLst/>
                        </a:rPr>
                        <a:t>CERT099</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No Student Course Section Data for a Primarily  Enrolled Student</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a:solidFill>
                            <a:srgbClr val="000000"/>
                          </a:solidFill>
                          <a:effectLst/>
                        </a:rPr>
                        <a:t>Warning</a:t>
                      </a:r>
                      <a:endParaRPr lang="en-US" sz="1400" b="0" i="0" u="none" strike="noStrike">
                        <a:solidFill>
                          <a:srgbClr val="00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3502216562"/>
                  </a:ext>
                </a:extLst>
              </a:tr>
              <a:tr h="408920">
                <a:tc>
                  <a:txBody>
                    <a:bodyPr/>
                    <a:lstStyle/>
                    <a:p>
                      <a:pPr algn="ctr" fontAlgn="t"/>
                      <a:r>
                        <a:rPr lang="en-US" sz="1400" b="0" u="none" strike="noStrike">
                          <a:solidFill>
                            <a:srgbClr val="000000"/>
                          </a:solidFill>
                          <a:effectLst/>
                        </a:rPr>
                        <a:t>CERT100</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No Enrollment for Course Section (CRSC)</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a:solidFill>
                            <a:srgbClr val="000000"/>
                          </a:solidFill>
                          <a:effectLst/>
                        </a:rPr>
                        <a:t>Warning</a:t>
                      </a:r>
                      <a:endParaRPr lang="en-US" sz="1400" b="0" i="0" u="none" strike="noStrike">
                        <a:solidFill>
                          <a:srgbClr val="00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1105831720"/>
                  </a:ext>
                </a:extLst>
              </a:tr>
              <a:tr h="292701">
                <a:tc>
                  <a:txBody>
                    <a:bodyPr/>
                    <a:lstStyle/>
                    <a:p>
                      <a:pPr algn="ctr" fontAlgn="t"/>
                      <a:r>
                        <a:rPr lang="en-US" sz="1400" b="0" u="none" strike="noStrike">
                          <a:solidFill>
                            <a:srgbClr val="000000"/>
                          </a:solidFill>
                          <a:effectLst/>
                        </a:rPr>
                        <a:t>CERT102</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No CTE Completer Data</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a:solidFill>
                            <a:srgbClr val="000000"/>
                          </a:solidFill>
                          <a:effectLst/>
                        </a:rPr>
                        <a:t>Warning</a:t>
                      </a:r>
                      <a:endParaRPr lang="en-US" sz="1400" b="0" i="0" u="none" strike="noStrike">
                        <a:solidFill>
                          <a:srgbClr val="00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3702866004"/>
                  </a:ext>
                </a:extLst>
              </a:tr>
              <a:tr h="439755">
                <a:tc>
                  <a:txBody>
                    <a:bodyPr/>
                    <a:lstStyle/>
                    <a:p>
                      <a:pPr algn="ctr" fontAlgn="t"/>
                      <a:r>
                        <a:rPr lang="en-US" sz="1400" b="0" u="none" strike="noStrike">
                          <a:solidFill>
                            <a:srgbClr val="000000"/>
                          </a:solidFill>
                          <a:effectLst/>
                        </a:rPr>
                        <a:t>CERT123</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a:solidFill>
                            <a:srgbClr val="000000"/>
                          </a:solidFill>
                          <a:effectLst/>
                        </a:rPr>
                        <a:t>Missing or invalid SCSC record for CTE Completer </a:t>
                      </a:r>
                      <a:br>
                        <a:rPr lang="en-US" sz="1400" b="0" u="none" strike="noStrike">
                          <a:solidFill>
                            <a:srgbClr val="000000"/>
                          </a:solidFill>
                          <a:effectLst/>
                        </a:rPr>
                      </a:b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3413028457"/>
                  </a:ext>
                </a:extLst>
              </a:tr>
              <a:tr h="297506">
                <a:tc>
                  <a:txBody>
                    <a:bodyPr/>
                    <a:lstStyle/>
                    <a:p>
                      <a:pPr algn="ctr" fontAlgn="t"/>
                      <a:r>
                        <a:rPr lang="en-US" sz="1400" b="0" u="none" strike="noStrike">
                          <a:solidFill>
                            <a:srgbClr val="000000"/>
                          </a:solidFill>
                          <a:effectLst/>
                        </a:rPr>
                        <a:t>CERT169</a:t>
                      </a:r>
                      <a:endParaRPr lang="en-US" sz="1400" b="0" i="0" u="none" strike="noStrike">
                        <a:solidFill>
                          <a:srgbClr val="000000"/>
                        </a:solidFill>
                        <a:effectLst/>
                        <a:latin typeface="Arial" panose="020B0604020202020204" pitchFamily="34" charset="0"/>
                      </a:endParaRPr>
                    </a:p>
                  </a:txBody>
                  <a:tcPr marL="2262" marR="2262" marT="2262" marB="0" anchor="ctr"/>
                </a:tc>
                <a:tc>
                  <a:txBody>
                    <a:bodyPr/>
                    <a:lstStyle/>
                    <a:p>
                      <a:pPr algn="l" fontAlgn="t"/>
                      <a:r>
                        <a:rPr lang="en-US" sz="1400" b="0" u="none" strike="noStrike" dirty="0">
                          <a:solidFill>
                            <a:srgbClr val="000000"/>
                          </a:solidFill>
                          <a:effectLst/>
                        </a:rPr>
                        <a:t>No WBLR Data Submitted for a School</a:t>
                      </a:r>
                      <a:endParaRPr lang="en-US" sz="1400" b="0" i="0" u="none" strike="noStrike" dirty="0">
                        <a:solidFill>
                          <a:srgbClr val="000000"/>
                        </a:solidFill>
                        <a:effectLst/>
                        <a:latin typeface="Arial" panose="020B0604020202020204" pitchFamily="34" charset="0"/>
                      </a:endParaRPr>
                    </a:p>
                  </a:txBody>
                  <a:tcPr marL="2262" marR="2262" marT="2262" marB="0" anchor="ctr"/>
                </a:tc>
                <a:tc>
                  <a:txBody>
                    <a:bodyPr/>
                    <a:lstStyle/>
                    <a:p>
                      <a:pPr algn="ctr" fontAlgn="t"/>
                      <a:r>
                        <a:rPr lang="en-US" sz="1400" b="0" u="none" strike="noStrike" dirty="0">
                          <a:solidFill>
                            <a:srgbClr val="000000"/>
                          </a:solidFill>
                          <a:effectLst/>
                        </a:rPr>
                        <a:t>Warning</a:t>
                      </a:r>
                      <a:endParaRPr lang="en-US" sz="1400" b="0" i="0" u="none" strike="noStrike" dirty="0">
                        <a:solidFill>
                          <a:srgbClr val="000000"/>
                        </a:solidFill>
                        <a:effectLst/>
                        <a:latin typeface="Arial" panose="020B0604020202020204" pitchFamily="34" charset="0"/>
                      </a:endParaRPr>
                    </a:p>
                  </a:txBody>
                  <a:tcPr marL="2262" marR="2262" marT="2262" marB="0" anchor="ctr"/>
                </a:tc>
                <a:extLst>
                  <a:ext uri="{0D108BD9-81ED-4DB2-BD59-A6C34878D82A}">
                    <a16:rowId xmlns:a16="http://schemas.microsoft.com/office/drawing/2014/main" val="57064756"/>
                  </a:ext>
                </a:extLst>
              </a:tr>
            </a:tbl>
          </a:graphicData>
        </a:graphic>
      </p:graphicFrame>
    </p:spTree>
    <p:extLst>
      <p:ext uri="{BB962C8B-B14F-4D97-AF65-F5344CB8AC3E}">
        <p14:creationId xmlns:p14="http://schemas.microsoft.com/office/powerpoint/2010/main" val="4099623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9614-9479-5B1D-EBB0-ABB25F60D4FF}"/>
              </a:ext>
            </a:extLst>
          </p:cNvPr>
          <p:cNvSpPr>
            <a:spLocks noGrp="1"/>
          </p:cNvSpPr>
          <p:nvPr>
            <p:ph type="title"/>
          </p:nvPr>
        </p:nvSpPr>
        <p:spPr/>
        <p:txBody>
          <a:bodyPr/>
          <a:lstStyle/>
          <a:p>
            <a:r>
              <a:rPr lang="en-US" dirty="0"/>
              <a:t>EOY 1 CDD Errors</a:t>
            </a:r>
          </a:p>
        </p:txBody>
      </p:sp>
      <p:sp>
        <p:nvSpPr>
          <p:cNvPr id="3" name="Footer Placeholder 2">
            <a:extLst>
              <a:ext uri="{FF2B5EF4-FFF2-40B4-BE49-F238E27FC236}">
                <a16:creationId xmlns:a16="http://schemas.microsoft.com/office/drawing/2014/main" id="{B309DD0E-A80A-5A94-8A5B-D7372FFBBA2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4" name="Slide Number Placeholder 3">
            <a:extLst>
              <a:ext uri="{FF2B5EF4-FFF2-40B4-BE49-F238E27FC236}">
                <a16:creationId xmlns:a16="http://schemas.microsoft.com/office/drawing/2014/main" id="{E6143A72-C87E-B588-0BB5-C804CD8223A8}"/>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graphicFrame>
        <p:nvGraphicFramePr>
          <p:cNvPr id="6" name="Table 5">
            <a:extLst>
              <a:ext uri="{FF2B5EF4-FFF2-40B4-BE49-F238E27FC236}">
                <a16:creationId xmlns:a16="http://schemas.microsoft.com/office/drawing/2014/main" id="{9674C281-1F0F-13A9-2C4F-DD2B424ED815}"/>
              </a:ext>
            </a:extLst>
          </p:cNvPr>
          <p:cNvGraphicFramePr>
            <a:graphicFrameLocks noGrp="1"/>
          </p:cNvGraphicFramePr>
          <p:nvPr>
            <p:extLst>
              <p:ext uri="{D42A27DB-BD31-4B8C-83A1-F6EECF244321}">
                <p14:modId xmlns:p14="http://schemas.microsoft.com/office/powerpoint/2010/main" val="823027955"/>
              </p:ext>
            </p:extLst>
          </p:nvPr>
        </p:nvGraphicFramePr>
        <p:xfrm>
          <a:off x="863047" y="1433043"/>
          <a:ext cx="10109753" cy="4363276"/>
        </p:xfrm>
        <a:graphic>
          <a:graphicData uri="http://schemas.openxmlformats.org/drawingml/2006/table">
            <a:tbl>
              <a:tblPr firstRow="1" bandRow="1">
                <a:tableStyleId>{F5AB1C69-6EDB-4FF4-983F-18BD219EF322}</a:tableStyleId>
              </a:tblPr>
              <a:tblGrid>
                <a:gridCol w="1777539">
                  <a:extLst>
                    <a:ext uri="{9D8B030D-6E8A-4147-A177-3AD203B41FA5}">
                      <a16:colId xmlns:a16="http://schemas.microsoft.com/office/drawing/2014/main" val="2011310186"/>
                    </a:ext>
                  </a:extLst>
                </a:gridCol>
                <a:gridCol w="6221385">
                  <a:extLst>
                    <a:ext uri="{9D8B030D-6E8A-4147-A177-3AD203B41FA5}">
                      <a16:colId xmlns:a16="http://schemas.microsoft.com/office/drawing/2014/main" val="1103588406"/>
                    </a:ext>
                  </a:extLst>
                </a:gridCol>
                <a:gridCol w="2110829">
                  <a:extLst>
                    <a:ext uri="{9D8B030D-6E8A-4147-A177-3AD203B41FA5}">
                      <a16:colId xmlns:a16="http://schemas.microsoft.com/office/drawing/2014/main" val="3960075616"/>
                    </a:ext>
                  </a:extLst>
                </a:gridCol>
              </a:tblGrid>
              <a:tr h="334817">
                <a:tc>
                  <a:txBody>
                    <a:bodyPr/>
                    <a:lstStyle/>
                    <a:p>
                      <a:pPr algn="ctr" fontAlgn="t"/>
                      <a:r>
                        <a:rPr lang="en-US" sz="1600" b="1" u="none" strike="noStrike">
                          <a:solidFill>
                            <a:srgbClr val="FFFFFF"/>
                          </a:solidFill>
                          <a:effectLst/>
                        </a:rPr>
                        <a:t>Error #</a:t>
                      </a:r>
                      <a:endParaRPr lang="en-US" sz="1600" b="1" i="0" u="none" strike="noStrike">
                        <a:solidFill>
                          <a:srgbClr val="FFFFFF"/>
                        </a:solidFill>
                        <a:effectLst/>
                        <a:latin typeface="Arial" panose="020B0604020202020204" pitchFamily="34" charset="0"/>
                      </a:endParaRPr>
                    </a:p>
                  </a:txBody>
                  <a:tcPr marL="4719" marR="4719" marT="4719" marB="0" anchor="ctr"/>
                </a:tc>
                <a:tc>
                  <a:txBody>
                    <a:bodyPr/>
                    <a:lstStyle/>
                    <a:p>
                      <a:pPr algn="ctr" fontAlgn="t"/>
                      <a:r>
                        <a:rPr lang="en-US" sz="1600" b="1" u="none" strike="noStrike" dirty="0">
                          <a:solidFill>
                            <a:srgbClr val="FFFFFF"/>
                          </a:solidFill>
                          <a:effectLst/>
                        </a:rPr>
                        <a:t>Error Name</a:t>
                      </a:r>
                      <a:endParaRPr lang="en-US" sz="1600" b="1" i="0" u="none" strike="noStrike" dirty="0">
                        <a:solidFill>
                          <a:srgbClr val="FFFFFF"/>
                        </a:solidFill>
                        <a:effectLst/>
                        <a:latin typeface="Arial" panose="020B0604020202020204" pitchFamily="34" charset="0"/>
                      </a:endParaRPr>
                    </a:p>
                  </a:txBody>
                  <a:tcPr marL="4719" marR="4719" marT="4719" marB="0" anchor="ctr"/>
                </a:tc>
                <a:tc>
                  <a:txBody>
                    <a:bodyPr/>
                    <a:lstStyle/>
                    <a:p>
                      <a:pPr algn="ctr" fontAlgn="t"/>
                      <a:r>
                        <a:rPr lang="en-US" sz="1600" b="1" u="none" strike="noStrike" dirty="0">
                          <a:solidFill>
                            <a:srgbClr val="FFFFFF"/>
                          </a:solidFill>
                          <a:effectLst/>
                        </a:rPr>
                        <a:t>Severity</a:t>
                      </a:r>
                      <a:endParaRPr lang="en-US" sz="1600" b="1" i="0" u="none" strike="noStrike" dirty="0">
                        <a:solidFill>
                          <a:srgbClr val="FFFFFF"/>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4241142400"/>
                  </a:ext>
                </a:extLst>
              </a:tr>
              <a:tr h="319867">
                <a:tc>
                  <a:txBody>
                    <a:bodyPr/>
                    <a:lstStyle/>
                    <a:p>
                      <a:pPr algn="ctr" fontAlgn="t"/>
                      <a:r>
                        <a:rPr lang="en-US" sz="1400" b="0" u="none" strike="noStrike">
                          <a:solidFill>
                            <a:srgbClr val="000000"/>
                          </a:solidFill>
                          <a:effectLst/>
                        </a:rPr>
                        <a:t>SCSC0128E1</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a:solidFill>
                            <a:srgbClr val="000000"/>
                          </a:solidFill>
                          <a:effectLst/>
                        </a:rPr>
                        <a:t>Invalid CRS-State Course Code Grade Level Combination</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000000"/>
                          </a:solidFill>
                          <a:effectLst/>
                        </a:rPr>
                        <a:t>Warning</a:t>
                      </a:r>
                      <a:endParaRPr lang="en-US" sz="1400" b="0" i="0" u="none" strike="noStrike" dirty="0">
                        <a:solidFill>
                          <a:srgbClr val="00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560372668"/>
                  </a:ext>
                </a:extLst>
              </a:tr>
              <a:tr h="463573">
                <a:tc>
                  <a:txBody>
                    <a:bodyPr/>
                    <a:lstStyle/>
                    <a:p>
                      <a:pPr algn="ctr" fontAlgn="t"/>
                      <a:r>
                        <a:rPr lang="en-US" sz="1400" b="0" u="none" strike="noStrike">
                          <a:solidFill>
                            <a:srgbClr val="000000"/>
                          </a:solidFill>
                          <a:effectLst/>
                        </a:rPr>
                        <a:t>SCSE0139E1</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a:solidFill>
                            <a:srgbClr val="000000"/>
                          </a:solidFill>
                          <a:effectLst/>
                        </a:rPr>
                        <a:t>Missing Course Section Record</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2084390988"/>
                  </a:ext>
                </a:extLst>
              </a:tr>
              <a:tr h="579469">
                <a:tc>
                  <a:txBody>
                    <a:bodyPr/>
                    <a:lstStyle/>
                    <a:p>
                      <a:pPr algn="ctr" fontAlgn="t"/>
                      <a:r>
                        <a:rPr lang="en-US" sz="1400" b="0" u="none" strike="noStrike">
                          <a:solidFill>
                            <a:srgbClr val="000000"/>
                          </a:solidFill>
                          <a:effectLst/>
                        </a:rPr>
                        <a:t>SCSC0140E1</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dirty="0">
                          <a:solidFill>
                            <a:srgbClr val="000000"/>
                          </a:solidFill>
                          <a:effectLst/>
                        </a:rPr>
                        <a:t>Missing Student Credits Attempted</a:t>
                      </a:r>
                      <a:endParaRPr lang="en-US" sz="1400" b="0" i="0" u="none" strike="noStrike" dirty="0">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1342057663"/>
                  </a:ext>
                </a:extLst>
              </a:tr>
              <a:tr h="463573">
                <a:tc>
                  <a:txBody>
                    <a:bodyPr/>
                    <a:lstStyle/>
                    <a:p>
                      <a:pPr algn="ctr" fontAlgn="t"/>
                      <a:r>
                        <a:rPr lang="en-US" sz="1400" b="0" u="none" strike="noStrike">
                          <a:solidFill>
                            <a:srgbClr val="000000"/>
                          </a:solidFill>
                          <a:effectLst/>
                        </a:rPr>
                        <a:t>SCSC0141E1</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a:solidFill>
                            <a:srgbClr val="000000"/>
                          </a:solidFill>
                          <a:effectLst/>
                        </a:rPr>
                        <a:t>Missing Student Credits Earned</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2770619272"/>
                  </a:ext>
                </a:extLst>
              </a:tr>
              <a:tr h="463573">
                <a:tc>
                  <a:txBody>
                    <a:bodyPr/>
                    <a:lstStyle/>
                    <a:p>
                      <a:pPr algn="ctr" fontAlgn="t"/>
                      <a:r>
                        <a:rPr lang="en-US" sz="1400" b="0" u="none" strike="noStrike">
                          <a:solidFill>
                            <a:srgbClr val="000000"/>
                          </a:solidFill>
                          <a:effectLst/>
                        </a:rPr>
                        <a:t>SCSC0512E1</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a:solidFill>
                            <a:srgbClr val="000000"/>
                          </a:solidFill>
                          <a:effectLst/>
                        </a:rPr>
                        <a:t>Missing Carnegie Units Earned</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2405426995"/>
                  </a:ext>
                </a:extLst>
              </a:tr>
              <a:tr h="695362">
                <a:tc>
                  <a:txBody>
                    <a:bodyPr/>
                    <a:lstStyle/>
                    <a:p>
                      <a:pPr algn="ctr" fontAlgn="t"/>
                      <a:r>
                        <a:rPr lang="en-US" sz="1400" b="0" u="none" strike="noStrike">
                          <a:solidFill>
                            <a:srgbClr val="000000"/>
                          </a:solidFill>
                          <a:effectLst/>
                        </a:rPr>
                        <a:t>CRSC0231E1</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dirty="0">
                          <a:solidFill>
                            <a:srgbClr val="000000"/>
                          </a:solidFill>
                          <a:effectLst/>
                        </a:rPr>
                        <a:t>Mismatch of Course (CRS) Attributes</a:t>
                      </a:r>
                      <a:endParaRPr lang="en-US" sz="1400" b="0" i="0" u="none" strike="noStrike" dirty="0">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3957124885"/>
                  </a:ext>
                </a:extLst>
              </a:tr>
              <a:tr h="1043042">
                <a:tc>
                  <a:txBody>
                    <a:bodyPr/>
                    <a:lstStyle/>
                    <a:p>
                      <a:pPr algn="ctr" fontAlgn="t"/>
                      <a:r>
                        <a:rPr lang="en-US" sz="1400" b="0" u="none" strike="noStrike" dirty="0">
                          <a:solidFill>
                            <a:srgbClr val="000000"/>
                          </a:solidFill>
                          <a:effectLst/>
                        </a:rPr>
                        <a:t>WBLR0576E1</a:t>
                      </a:r>
                      <a:endParaRPr lang="en-US" sz="1400" b="0" i="0" u="none" strike="noStrike" dirty="0">
                        <a:solidFill>
                          <a:srgbClr val="000000"/>
                        </a:solidFill>
                        <a:effectLst/>
                        <a:latin typeface="Arial" panose="020B0604020202020204" pitchFamily="34" charset="0"/>
                      </a:endParaRPr>
                    </a:p>
                  </a:txBody>
                  <a:tcPr marL="4719" marR="4719" marT="4719" marB="0" anchor="ctr"/>
                </a:tc>
                <a:tc>
                  <a:txBody>
                    <a:bodyPr/>
                    <a:lstStyle/>
                    <a:p>
                      <a:pPr algn="l" fontAlgn="t"/>
                      <a:r>
                        <a:rPr lang="en-US" sz="1400" b="0" u="none" strike="noStrike">
                          <a:solidFill>
                            <a:srgbClr val="000000"/>
                          </a:solidFill>
                          <a:effectLst/>
                        </a:rPr>
                        <a:t>SPED record must exist for this Work-Based Learning Type</a:t>
                      </a:r>
                      <a:endParaRPr lang="en-US" sz="1400" b="0" i="0" u="none" strike="noStrike">
                        <a:solidFill>
                          <a:srgbClr val="000000"/>
                        </a:solidFill>
                        <a:effectLst/>
                        <a:latin typeface="Arial" panose="020B0604020202020204" pitchFamily="34" charset="0"/>
                      </a:endParaRPr>
                    </a:p>
                  </a:txBody>
                  <a:tcPr marL="4719" marR="4719" marT="4719" marB="0" anchor="ctr"/>
                </a:tc>
                <a:tc>
                  <a:txBody>
                    <a:bodyPr/>
                    <a:lstStyle/>
                    <a:p>
                      <a:pPr algn="ctr" fontAlgn="t"/>
                      <a:r>
                        <a:rPr lang="en-US" sz="1400" b="0" u="none" strike="noStrike" dirty="0">
                          <a:solidFill>
                            <a:srgbClr val="FF0000"/>
                          </a:solidFill>
                          <a:effectLst/>
                        </a:rPr>
                        <a:t>Fatal</a:t>
                      </a:r>
                      <a:endParaRPr lang="en-US" sz="1400" b="0" i="0" u="none" strike="noStrike" dirty="0">
                        <a:solidFill>
                          <a:srgbClr val="FF0000"/>
                        </a:solidFill>
                        <a:effectLst/>
                        <a:latin typeface="Arial" panose="020B0604020202020204" pitchFamily="34" charset="0"/>
                      </a:endParaRPr>
                    </a:p>
                  </a:txBody>
                  <a:tcPr marL="4719" marR="4719" marT="4719" marB="0" anchor="ctr"/>
                </a:tc>
                <a:extLst>
                  <a:ext uri="{0D108BD9-81ED-4DB2-BD59-A6C34878D82A}">
                    <a16:rowId xmlns:a16="http://schemas.microsoft.com/office/drawing/2014/main" val="397145609"/>
                  </a:ext>
                </a:extLst>
              </a:tr>
            </a:tbl>
          </a:graphicData>
        </a:graphic>
      </p:graphicFrame>
    </p:spTree>
    <p:extLst>
      <p:ext uri="{BB962C8B-B14F-4D97-AF65-F5344CB8AC3E}">
        <p14:creationId xmlns:p14="http://schemas.microsoft.com/office/powerpoint/2010/main" val="2691571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426000" y="202042"/>
            <a:ext cx="11340000" cy="432000"/>
          </a:xfrm>
        </p:spPr>
        <p:txBody>
          <a:bodyPr/>
          <a:lstStyle/>
          <a:p>
            <a:r>
              <a:rPr lang="en-US" dirty="0"/>
              <a:t>CERT123</a:t>
            </a:r>
          </a:p>
        </p:txBody>
      </p:sp>
      <p:sp>
        <p:nvSpPr>
          <p:cNvPr id="3" name="Footer Placeholder 2">
            <a:extLst>
              <a:ext uri="{FF2B5EF4-FFF2-40B4-BE49-F238E27FC236}">
                <a16:creationId xmlns:a16="http://schemas.microsoft.com/office/drawing/2014/main" id="{5BA5EBA3-5547-47B7-8FE6-4EE51D008075}"/>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9" name="Slide Number Placeholder 4">
            <a:extLst>
              <a:ext uri="{FF2B5EF4-FFF2-40B4-BE49-F238E27FC236}">
                <a16:creationId xmlns:a16="http://schemas.microsoft.com/office/drawing/2014/main" id="{452B2500-D9F1-482F-BE68-C96B9614E64E}"/>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pic>
        <p:nvPicPr>
          <p:cNvPr id="7" name="Picture 6">
            <a:extLst>
              <a:ext uri="{FF2B5EF4-FFF2-40B4-BE49-F238E27FC236}">
                <a16:creationId xmlns:a16="http://schemas.microsoft.com/office/drawing/2014/main" id="{291D2D1D-8AAD-4343-9AAA-5DCE011E0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6500" y="719692"/>
            <a:ext cx="9679000" cy="3473898"/>
          </a:xfrm>
          <a:prstGeom prst="rect">
            <a:avLst/>
          </a:prstGeom>
          <a:effectLst>
            <a:outerShdw blurRad="63500" algn="ctr" rotWithShape="0">
              <a:prstClr val="black">
                <a:alpha val="40000"/>
              </a:prstClr>
            </a:outerShdw>
          </a:effectLst>
        </p:spPr>
      </p:pic>
      <p:sp>
        <p:nvSpPr>
          <p:cNvPr id="6" name="Text Placeholder 3">
            <a:extLst>
              <a:ext uri="{FF2B5EF4-FFF2-40B4-BE49-F238E27FC236}">
                <a16:creationId xmlns:a16="http://schemas.microsoft.com/office/drawing/2014/main" id="{8E3926F3-3390-4E22-9433-007FBD836437}"/>
              </a:ext>
            </a:extLst>
          </p:cNvPr>
          <p:cNvSpPr txBox="1">
            <a:spLocks/>
          </p:cNvSpPr>
          <p:nvPr/>
        </p:nvSpPr>
        <p:spPr>
          <a:xfrm>
            <a:off x="786298" y="4401359"/>
            <a:ext cx="4763403" cy="163239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Scenario 1</a:t>
            </a:r>
          </a:p>
          <a:p>
            <a:r>
              <a:rPr lang="en-US" sz="1400" dirty="0">
                <a:latin typeface="Arial" panose="020B0604020202020204" pitchFamily="34" charset="0"/>
                <a:cs typeface="Arial" panose="020B0604020202020204" pitchFamily="34" charset="0"/>
              </a:rPr>
              <a:t>No SCSC record submitted to reflect a CTE Capstone Course code for indicated pathway.</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not uploaded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uploaded but file rejected</a:t>
            </a:r>
          </a:p>
          <a:p>
            <a:pPr marL="285750" indent="-285750">
              <a:spcBef>
                <a:spcPts val="0"/>
              </a:spcBef>
              <a:buFontTx/>
              <a:buChar char="-"/>
            </a:pPr>
            <a:r>
              <a:rPr lang="en-US" sz="1200" dirty="0">
                <a:latin typeface="Arial" panose="020B0604020202020204" pitchFamily="34" charset="0"/>
                <a:cs typeface="Arial" panose="020B0604020202020204" pitchFamily="34" charset="0"/>
              </a:rPr>
              <a:t>Inadvertently posted a SCTE record.</a:t>
            </a:r>
          </a:p>
        </p:txBody>
      </p:sp>
      <p:sp>
        <p:nvSpPr>
          <p:cNvPr id="8" name="Text Placeholder 3">
            <a:extLst>
              <a:ext uri="{FF2B5EF4-FFF2-40B4-BE49-F238E27FC236}">
                <a16:creationId xmlns:a16="http://schemas.microsoft.com/office/drawing/2014/main" id="{B6C8C014-8E4E-496A-8D23-5E172C4FA40F}"/>
              </a:ext>
            </a:extLst>
          </p:cNvPr>
          <p:cNvSpPr txBox="1">
            <a:spLocks/>
          </p:cNvSpPr>
          <p:nvPr/>
        </p:nvSpPr>
        <p:spPr>
          <a:xfrm>
            <a:off x="6255345" y="4418497"/>
            <a:ext cx="5386927" cy="174967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Scenario 2</a:t>
            </a:r>
          </a:p>
          <a:p>
            <a:r>
              <a:rPr lang="en-US" sz="1400" dirty="0">
                <a:latin typeface="Arial" panose="020B0604020202020204" pitchFamily="34" charset="0"/>
                <a:cs typeface="Arial" panose="020B0604020202020204" pitchFamily="34" charset="0"/>
              </a:rPr>
              <a:t> No SCSC record submitted to reflect a CTE Capstone Course code for indicated pathway.</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not uploaded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uploaded but not posted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posted but linked to a non-Capstone course.</a:t>
            </a:r>
          </a:p>
          <a:p>
            <a:pPr marL="285750" indent="-285750">
              <a:spcBef>
                <a:spcPts val="0"/>
              </a:spcBef>
              <a:buFontTx/>
              <a:buChar char="-"/>
            </a:pPr>
            <a:r>
              <a:rPr lang="en-US" sz="1200" dirty="0">
                <a:latin typeface="Arial" panose="020B0604020202020204" pitchFamily="34" charset="0"/>
                <a:cs typeface="Arial" panose="020B0604020202020204" pitchFamily="34" charset="0"/>
              </a:rPr>
              <a:t>Inadvertently posted a SCTE record</a:t>
            </a:r>
          </a:p>
        </p:txBody>
      </p:sp>
    </p:spTree>
    <p:extLst>
      <p:ext uri="{BB962C8B-B14F-4D97-AF65-F5344CB8AC3E}">
        <p14:creationId xmlns:p14="http://schemas.microsoft.com/office/powerpoint/2010/main" val="3528902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3856"/>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EOY 1 Reports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Review reports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6473" y="3722422"/>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876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432000" y="221467"/>
            <a:ext cx="6172200" cy="685800"/>
          </a:xfrm>
        </p:spPr>
        <p:txBody>
          <a:bodyPr anchor="ctr">
            <a:normAutofit/>
          </a:bodyPr>
          <a:lstStyle/>
          <a:p>
            <a:r>
              <a:rPr lang="en-US" dirty="0"/>
              <a:t>EOY 1: Reports</a:t>
            </a:r>
          </a:p>
        </p:txBody>
      </p:sp>
      <p:grpSp>
        <p:nvGrpSpPr>
          <p:cNvPr id="3" name="Group 2">
            <a:extLst>
              <a:ext uri="{FF2B5EF4-FFF2-40B4-BE49-F238E27FC236}">
                <a16:creationId xmlns:a16="http://schemas.microsoft.com/office/drawing/2014/main" id="{6A8205CC-AE32-47D2-A03D-F082BB1288BB}"/>
              </a:ext>
              <a:ext uri="{C183D7F6-B498-43B3-948B-1728B52AA6E4}">
                <adec:decorative xmlns:adec="http://schemas.microsoft.com/office/drawing/2017/decorative" val="1"/>
              </a:ext>
            </a:extLst>
          </p:cNvPr>
          <p:cNvGrpSpPr/>
          <p:nvPr/>
        </p:nvGrpSpPr>
        <p:grpSpPr>
          <a:xfrm>
            <a:off x="692678" y="1074684"/>
            <a:ext cx="9464239" cy="4708632"/>
            <a:chOff x="666364" y="1385688"/>
            <a:chExt cx="9464239" cy="4708632"/>
          </a:xfrm>
        </p:grpSpPr>
        <p:graphicFrame>
          <p:nvGraphicFramePr>
            <p:cNvPr id="19" name="Diagram 18">
              <a:extLst>
                <a:ext uri="{FF2B5EF4-FFF2-40B4-BE49-F238E27FC236}">
                  <a16:creationId xmlns:a16="http://schemas.microsoft.com/office/drawing/2014/main" id="{0DF34C15-7109-7F4B-B210-B7A099D9D7C5}"/>
                </a:ext>
              </a:extLst>
            </p:cNvPr>
            <p:cNvGraphicFramePr/>
            <p:nvPr>
              <p:extLst>
                <p:ext uri="{D42A27DB-BD31-4B8C-83A1-F6EECF244321}">
                  <p14:modId xmlns:p14="http://schemas.microsoft.com/office/powerpoint/2010/main" val="2411533227"/>
                </p:ext>
              </p:extLst>
            </p:nvPr>
          </p:nvGraphicFramePr>
          <p:xfrm>
            <a:off x="7570673" y="2769512"/>
            <a:ext cx="2559930" cy="1005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a:extLst>
                <a:ext uri="{FF2B5EF4-FFF2-40B4-BE49-F238E27FC236}">
                  <a16:creationId xmlns:a16="http://schemas.microsoft.com/office/drawing/2014/main" id="{5E6EA9B0-7235-E04B-A239-6FDCBF873C83}"/>
                </a:ext>
              </a:extLst>
            </p:cNvPr>
            <p:cNvGraphicFramePr/>
            <p:nvPr>
              <p:extLst>
                <p:ext uri="{D42A27DB-BD31-4B8C-83A1-F6EECF244321}">
                  <p14:modId xmlns:p14="http://schemas.microsoft.com/office/powerpoint/2010/main" val="208133458"/>
                </p:ext>
              </p:extLst>
            </p:nvPr>
          </p:nvGraphicFramePr>
          <p:xfrm>
            <a:off x="666364" y="1385688"/>
            <a:ext cx="8655055" cy="9836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3" name="Diagram 22">
              <a:extLst>
                <a:ext uri="{FF2B5EF4-FFF2-40B4-BE49-F238E27FC236}">
                  <a16:creationId xmlns:a16="http://schemas.microsoft.com/office/drawing/2014/main" id="{2F85171A-1461-A14F-92A0-8503FC62E85B}"/>
                </a:ext>
              </a:extLst>
            </p:cNvPr>
            <p:cNvGraphicFramePr/>
            <p:nvPr>
              <p:extLst>
                <p:ext uri="{D42A27DB-BD31-4B8C-83A1-F6EECF244321}">
                  <p14:modId xmlns:p14="http://schemas.microsoft.com/office/powerpoint/2010/main" val="1392588850"/>
                </p:ext>
              </p:extLst>
            </p:nvPr>
          </p:nvGraphicFramePr>
          <p:xfrm>
            <a:off x="666365" y="5110658"/>
            <a:ext cx="5937833" cy="9836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a:extLst>
                <a:ext uri="{FF2B5EF4-FFF2-40B4-BE49-F238E27FC236}">
                  <a16:creationId xmlns:a16="http://schemas.microsoft.com/office/drawing/2014/main" id="{FF84D34A-C49A-7248-AF0D-BE5A799BDF69}"/>
                </a:ext>
              </a:extLst>
            </p:cNvPr>
            <p:cNvGraphicFramePr/>
            <p:nvPr>
              <p:extLst>
                <p:ext uri="{D42A27DB-BD31-4B8C-83A1-F6EECF244321}">
                  <p14:modId xmlns:p14="http://schemas.microsoft.com/office/powerpoint/2010/main" val="988346959"/>
                </p:ext>
              </p:extLst>
            </p:nvPr>
          </p:nvGraphicFramePr>
          <p:xfrm>
            <a:off x="666364" y="2699457"/>
            <a:ext cx="5937834" cy="98366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0" name="Group 9">
              <a:extLst>
                <a:ext uri="{FF2B5EF4-FFF2-40B4-BE49-F238E27FC236}">
                  <a16:creationId xmlns:a16="http://schemas.microsoft.com/office/drawing/2014/main" id="{A7725A95-CD77-824F-AC19-465EB13854B0}"/>
                </a:ext>
              </a:extLst>
            </p:cNvPr>
            <p:cNvGrpSpPr/>
            <p:nvPr/>
          </p:nvGrpSpPr>
          <p:grpSpPr>
            <a:xfrm rot="16200000">
              <a:off x="8552043" y="2351670"/>
              <a:ext cx="378297" cy="413657"/>
              <a:chOff x="3859094" y="-122957"/>
              <a:chExt cx="1075897" cy="833479"/>
            </a:xfrm>
            <a:solidFill>
              <a:srgbClr val="555FAD"/>
            </a:solidFill>
          </p:grpSpPr>
          <p:sp>
            <p:nvSpPr>
              <p:cNvPr id="11" name="Right Arrow 10">
                <a:extLst>
                  <a:ext uri="{FF2B5EF4-FFF2-40B4-BE49-F238E27FC236}">
                    <a16:creationId xmlns:a16="http://schemas.microsoft.com/office/drawing/2014/main" id="{BEC619B0-396F-8842-A758-CFD464152137}"/>
                  </a:ext>
                </a:extLst>
              </p:cNvPr>
              <p:cNvSpPr/>
              <p:nvPr/>
            </p:nvSpPr>
            <p:spPr>
              <a:xfrm>
                <a:off x="3859094" y="-122957"/>
                <a:ext cx="1075897" cy="83347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ight Arrow 4">
                <a:extLst>
                  <a:ext uri="{FF2B5EF4-FFF2-40B4-BE49-F238E27FC236}">
                    <a16:creationId xmlns:a16="http://schemas.microsoft.com/office/drawing/2014/main" id="{6D57712C-A2D5-F24F-B95E-D1DAC3B5E496}"/>
                  </a:ext>
                </a:extLst>
              </p:cNvPr>
              <p:cNvSpPr txBox="1"/>
              <p:nvPr/>
            </p:nvSpPr>
            <p:spPr>
              <a:xfrm>
                <a:off x="3859094" y="43739"/>
                <a:ext cx="825853" cy="5000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FCFCFC"/>
                  </a:solidFill>
                  <a:effectLst/>
                  <a:uLnTx/>
                  <a:uFillTx/>
                  <a:latin typeface="Tahoma"/>
                  <a:ea typeface="+mn-ea"/>
                  <a:cs typeface="+mn-cs"/>
                </a:endParaRPr>
              </a:p>
            </p:txBody>
          </p:sp>
        </p:grpSp>
      </p:grpSp>
      <p:graphicFrame>
        <p:nvGraphicFramePr>
          <p:cNvPr id="16" name="Diagram 15">
            <a:extLst>
              <a:ext uri="{FF2B5EF4-FFF2-40B4-BE49-F238E27FC236}">
                <a16:creationId xmlns:a16="http://schemas.microsoft.com/office/drawing/2014/main" id="{FED20851-BB5E-E9A9-441D-549D64720423}"/>
              </a:ext>
            </a:extLst>
          </p:cNvPr>
          <p:cNvGraphicFramePr/>
          <p:nvPr>
            <p:extLst>
              <p:ext uri="{D42A27DB-BD31-4B8C-83A1-F6EECF244321}">
                <p14:modId xmlns:p14="http://schemas.microsoft.com/office/powerpoint/2010/main" val="3898744016"/>
              </p:ext>
            </p:extLst>
          </p:nvPr>
        </p:nvGraphicFramePr>
        <p:xfrm>
          <a:off x="666366" y="3524969"/>
          <a:ext cx="5937834" cy="98366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1460197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F72D6CE-3754-4041-BC99-570F5069870D}"/>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C89FC447-B922-4CD1-8E75-B46EE9B83125}"/>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8" name="Picture 7" descr="Screen shot of Report 3.9 Course Sections Completed&#10;Count by Content Area for Departmentalized Courses&#10;">
            <a:extLst>
              <a:ext uri="{FF2B5EF4-FFF2-40B4-BE49-F238E27FC236}">
                <a16:creationId xmlns:a16="http://schemas.microsoft.com/office/drawing/2014/main" id="{908ECCEB-2D5A-463C-B2D6-9BFCF8FFD7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150" y="1228473"/>
            <a:ext cx="9294115" cy="4904462"/>
          </a:xfrm>
          <a:prstGeom prst="rect">
            <a:avLst/>
          </a:prstGeom>
          <a:ln>
            <a:noFill/>
          </a:ln>
          <a:effectLst>
            <a:outerShdw blurRad="63500" algn="ctr" rotWithShape="0">
              <a:prstClr val="black">
                <a:alpha val="40000"/>
              </a:prstClr>
            </a:outerShdw>
          </a:effectLst>
        </p:spPr>
      </p:pic>
      <p:sp>
        <p:nvSpPr>
          <p:cNvPr id="5" name="Title 1">
            <a:extLst>
              <a:ext uri="{FF2B5EF4-FFF2-40B4-BE49-F238E27FC236}">
                <a16:creationId xmlns:a16="http://schemas.microsoft.com/office/drawing/2014/main" id="{F79FFB94-52B9-46A1-800F-2F73429C9FC1}"/>
              </a:ext>
            </a:extLst>
          </p:cNvPr>
          <p:cNvSpPr txBox="1">
            <a:spLocks noGrp="1"/>
          </p:cNvSpPr>
          <p:nvPr>
            <p:ph type="title" idx="4294967295"/>
          </p:nvPr>
        </p:nvSpPr>
        <p:spPr>
          <a:xfrm>
            <a:off x="332156" y="293065"/>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Report</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3.9</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Course</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Sections</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Count by Content Area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spTree>
    <p:extLst>
      <p:ext uri="{BB962C8B-B14F-4D97-AF65-F5344CB8AC3E}">
        <p14:creationId xmlns:p14="http://schemas.microsoft.com/office/powerpoint/2010/main" val="1160602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5F730-167E-4BF7-825F-134AFEB9B1D8}"/>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5214AFA2-66C3-4AB1-B970-CF0A522A01DE}"/>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
        <p:nvSpPr>
          <p:cNvPr id="5" name="Title 1">
            <a:extLst>
              <a:ext uri="{FF2B5EF4-FFF2-40B4-BE49-F238E27FC236}">
                <a16:creationId xmlns:a16="http://schemas.microsoft.com/office/drawing/2014/main" id="{3708CDD0-819C-414D-87A6-ECDD685325B6}"/>
              </a:ext>
            </a:extLst>
          </p:cNvPr>
          <p:cNvSpPr txBox="1">
            <a:spLocks noGrp="1"/>
          </p:cNvSpPr>
          <p:nvPr>
            <p:ph type="title" idx="4294967295"/>
          </p:nvPr>
        </p:nvSpPr>
        <p:spPr>
          <a:xfrm>
            <a:off x="248952" y="184039"/>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3.10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Count and Details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0 Course Sections Completed&#10;Count and Details for Departmentalized Courses">
            <a:extLst>
              <a:ext uri="{FF2B5EF4-FFF2-40B4-BE49-F238E27FC236}">
                <a16:creationId xmlns:a16="http://schemas.microsoft.com/office/drawing/2014/main" id="{E5DFB252-3890-4D29-A1A8-B2520C8D8C4B}"/>
              </a:ext>
            </a:extLst>
          </p:cNvPr>
          <p:cNvGrpSpPr/>
          <p:nvPr/>
        </p:nvGrpSpPr>
        <p:grpSpPr>
          <a:xfrm>
            <a:off x="432000" y="1167729"/>
            <a:ext cx="10523931" cy="5242912"/>
            <a:chOff x="432000" y="1167729"/>
            <a:chExt cx="10523931" cy="5242912"/>
          </a:xfrm>
        </p:grpSpPr>
        <p:pic>
          <p:nvPicPr>
            <p:cNvPr id="6" name="Picture 5">
              <a:extLst>
                <a:ext uri="{FF2B5EF4-FFF2-40B4-BE49-F238E27FC236}">
                  <a16:creationId xmlns:a16="http://schemas.microsoft.com/office/drawing/2014/main" id="{E2884448-8CB3-45F2-9754-DA6B3F9B480B}"/>
                </a:ext>
              </a:extLst>
            </p:cNvPr>
            <p:cNvPicPr>
              <a:picLocks noChangeAspect="1"/>
            </p:cNvPicPr>
            <p:nvPr/>
          </p:nvPicPr>
          <p:blipFill>
            <a:blip r:embed="rId3"/>
            <a:stretch>
              <a:fillRect/>
            </a:stretch>
          </p:blipFill>
          <p:spPr>
            <a:xfrm>
              <a:off x="432000" y="1167729"/>
              <a:ext cx="5838095" cy="3590476"/>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861561A2-307F-41BC-AF05-BD9EE23279FE}"/>
                </a:ext>
              </a:extLst>
            </p:cNvPr>
            <p:cNvPicPr>
              <a:picLocks noChangeAspect="1"/>
            </p:cNvPicPr>
            <p:nvPr/>
          </p:nvPicPr>
          <p:blipFill>
            <a:blip r:embed="rId4"/>
            <a:stretch>
              <a:fillRect/>
            </a:stretch>
          </p:blipFill>
          <p:spPr>
            <a:xfrm>
              <a:off x="6484502" y="1167729"/>
              <a:ext cx="4471429" cy="2961905"/>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6193CE77-C21D-49AC-93B7-F53548D0CD5A}"/>
                </a:ext>
              </a:extLst>
            </p:cNvPr>
            <p:cNvPicPr>
              <a:picLocks noChangeAspect="1"/>
            </p:cNvPicPr>
            <p:nvPr/>
          </p:nvPicPr>
          <p:blipFill>
            <a:blip r:embed="rId5"/>
            <a:stretch>
              <a:fillRect/>
            </a:stretch>
          </p:blipFill>
          <p:spPr>
            <a:xfrm>
              <a:off x="6484502" y="3453280"/>
              <a:ext cx="4471416" cy="2957361"/>
            </a:xfrm>
            <a:prstGeom prst="rect">
              <a:avLst/>
            </a:prstGeom>
            <a:effectLst>
              <a:outerShdw blurRad="63500" algn="ctr" rotWithShape="0">
                <a:prstClr val="black">
                  <a:alpha val="40000"/>
                </a:prstClr>
              </a:outerShdw>
            </a:effectLst>
          </p:spPr>
        </p:pic>
      </p:grpSp>
    </p:spTree>
    <p:extLst>
      <p:ext uri="{BB962C8B-B14F-4D97-AF65-F5344CB8AC3E}">
        <p14:creationId xmlns:p14="http://schemas.microsoft.com/office/powerpoint/2010/main" val="2148376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2" name="Footer Placeholder 1">
            <a:extLst>
              <a:ext uri="{FF2B5EF4-FFF2-40B4-BE49-F238E27FC236}">
                <a16:creationId xmlns:a16="http://schemas.microsoft.com/office/drawing/2014/main" id="{6A6A9FD9-3121-4254-BA86-BCE8443550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descr="Screen shot of Review Report 3.10 - Course Sections Completed - Count and Details for Departmentalized Courses&#10;"/>
          <p:cNvSpPr txBox="1">
            <a:spLocks noChangeArrowheads="1"/>
          </p:cNvSpPr>
          <p:nvPr/>
        </p:nvSpPr>
        <p:spPr bwMode="auto">
          <a:xfrm>
            <a:off x="244442" y="624541"/>
            <a:ext cx="1152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Review Report 3.10 - Course Sections Completed - Count and Details for Departmentalized Courses</a:t>
            </a:r>
          </a:p>
        </p:txBody>
      </p:sp>
      <p:grpSp>
        <p:nvGrpSpPr>
          <p:cNvPr id="4" name="Group 3" descr="Screen shot of Review Report 3.10 - Course Sections Completed - Count and Details for Departmentalized Courses&#10;">
            <a:extLst>
              <a:ext uri="{FF2B5EF4-FFF2-40B4-BE49-F238E27FC236}">
                <a16:creationId xmlns:a16="http://schemas.microsoft.com/office/drawing/2014/main" id="{BB2F71E3-3C77-48F8-A6C5-2C08231B163F}"/>
              </a:ext>
            </a:extLst>
          </p:cNvPr>
          <p:cNvGrpSpPr/>
          <p:nvPr/>
        </p:nvGrpSpPr>
        <p:grpSpPr>
          <a:xfrm>
            <a:off x="293914" y="1081863"/>
            <a:ext cx="11424285" cy="5133952"/>
            <a:chOff x="293914" y="1081863"/>
            <a:chExt cx="11424285" cy="5133952"/>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stretch>
              <a:fillRect/>
            </a:stretch>
          </p:blipFill>
          <p:spPr>
            <a:xfrm>
              <a:off x="293914" y="1081863"/>
              <a:ext cx="7676191" cy="2884762"/>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stretch>
              <a:fillRect/>
            </a:stretch>
          </p:blipFill>
          <p:spPr>
            <a:xfrm>
              <a:off x="293914" y="4062958"/>
              <a:ext cx="11424285" cy="2152857"/>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Lst>
          </p:cNvPr>
          <p:cNvSpPr/>
          <p:nvPr/>
        </p:nvSpPr>
        <p:spPr>
          <a:xfrm>
            <a:off x="293914" y="2915733"/>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Rounded Corners 23">
            <a:extLst>
              <a:ext uri="{FF2B5EF4-FFF2-40B4-BE49-F238E27FC236}">
                <a16:creationId xmlns:a16="http://schemas.microsoft.com/office/drawing/2014/main" id="{2A76066F-634B-4AF6-8645-7441C4E3AD20}"/>
              </a:ext>
            </a:extLst>
          </p:cNvPr>
          <p:cNvSpPr/>
          <p:nvPr/>
        </p:nvSpPr>
        <p:spPr>
          <a:xfrm>
            <a:off x="2589439" y="3286125"/>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Rounded Corners 24">
            <a:extLst>
              <a:ext uri="{FF2B5EF4-FFF2-40B4-BE49-F238E27FC236}">
                <a16:creationId xmlns:a16="http://schemas.microsoft.com/office/drawing/2014/main" id="{8819F836-83E3-4CA6-BC29-63524C75EA7E}"/>
              </a:ext>
            </a:extLst>
          </p:cNvPr>
          <p:cNvSpPr/>
          <p:nvPr/>
        </p:nvSpPr>
        <p:spPr>
          <a:xfrm>
            <a:off x="2256065"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Lst>
          </p:cNvPr>
          <p:cNvSpPr/>
          <p:nvPr/>
        </p:nvSpPr>
        <p:spPr>
          <a:xfrm>
            <a:off x="6494690"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Rounded Corners 26">
            <a:extLst>
              <a:ext uri="{FF2B5EF4-FFF2-40B4-BE49-F238E27FC236}">
                <a16:creationId xmlns:a16="http://schemas.microsoft.com/office/drawing/2014/main" id="{4AFD71D7-BD22-4111-A1F3-146264187708}"/>
              </a:ext>
            </a:extLst>
          </p:cNvPr>
          <p:cNvSpPr/>
          <p:nvPr/>
        </p:nvSpPr>
        <p:spPr>
          <a:xfrm>
            <a:off x="8161565" y="4850784"/>
            <a:ext cx="725260"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TextBox 13">
            <a:extLst>
              <a:ext uri="{FF2B5EF4-FFF2-40B4-BE49-F238E27FC236}">
                <a16:creationId xmlns:a16="http://schemas.microsoft.com/office/drawing/2014/main" id="{17D1F911-4404-46B5-88E6-C1DC1192D7FA}"/>
              </a:ext>
            </a:extLst>
          </p:cNvPr>
          <p:cNvSpPr txBox="1"/>
          <p:nvPr/>
        </p:nvSpPr>
        <p:spPr>
          <a:xfrm>
            <a:off x="8200676" y="1120984"/>
            <a:ext cx="3419338" cy="249299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The report should be requested twice with different filters.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To find college credit courses and Leadership/Military Science in the 9x series select the </a:t>
            </a:r>
            <a:r>
              <a:rPr kumimoji="0" lang="en-US" sz="1200" b="1" i="0" u="none" strike="noStrike" kern="1200" cap="none" spc="0" normalizeH="0" baseline="0" noProof="0" dirty="0">
                <a:ln>
                  <a:noFill/>
                </a:ln>
                <a:solidFill>
                  <a:prstClr val="black">
                    <a:lumMod val="95000"/>
                    <a:lumOff val="5000"/>
                  </a:prstClr>
                </a:solidFill>
                <a:effectLst/>
                <a:uLnTx/>
                <a:uFillTx/>
                <a:latin typeface="Tahoma"/>
                <a:ea typeface="+mn-ea"/>
                <a:cs typeface="+mn-cs"/>
              </a:rPr>
              <a:t>State Course </a:t>
            </a: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codes of 9020, 9082, 9096, 9120, 9154, 9200, 9227, 9273, 9303, 9358, 9373</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To find the CTE courses with the Non Standard Instructional codes of 23 and 24 select the CTE Course = Y and Non Standard Instructional Level to 23 and 24</a:t>
            </a:r>
          </a:p>
        </p:txBody>
      </p:sp>
    </p:spTree>
    <p:extLst>
      <p:ext uri="{BB962C8B-B14F-4D97-AF65-F5344CB8AC3E}">
        <p14:creationId xmlns:p14="http://schemas.microsoft.com/office/powerpoint/2010/main" val="183748427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EF1FEA-556A-4E3A-9368-A4B80799E9DF}"/>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91F999E2-965F-4C73-941F-C40D9C6445EB}"/>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
        <p:nvSpPr>
          <p:cNvPr id="5" name="Title 1">
            <a:extLst>
              <a:ext uri="{FF2B5EF4-FFF2-40B4-BE49-F238E27FC236}">
                <a16:creationId xmlns:a16="http://schemas.microsoft.com/office/drawing/2014/main" id="{F685DA9B-42F2-4B56-BF12-30729241EC82}"/>
              </a:ext>
            </a:extLst>
          </p:cNvPr>
          <p:cNvSpPr txBox="1">
            <a:spLocks noGrp="1"/>
          </p:cNvSpPr>
          <p:nvPr>
            <p:ph type="title" idx="4294967295"/>
          </p:nvPr>
        </p:nvSpPr>
        <p:spPr>
          <a:xfrm>
            <a:off x="417949" y="276637"/>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3.11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Student List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1 Course Sections Completed&#10;Student List for Departmentalized Courses&#10;">
            <a:extLst>
              <a:ext uri="{FF2B5EF4-FFF2-40B4-BE49-F238E27FC236}">
                <a16:creationId xmlns:a16="http://schemas.microsoft.com/office/drawing/2014/main" id="{753DF691-05F1-4D66-BFB3-844E505B39D5}"/>
              </a:ext>
            </a:extLst>
          </p:cNvPr>
          <p:cNvGrpSpPr/>
          <p:nvPr/>
        </p:nvGrpSpPr>
        <p:grpSpPr>
          <a:xfrm>
            <a:off x="432000" y="1297306"/>
            <a:ext cx="11187810" cy="3766667"/>
            <a:chOff x="432000" y="1297306"/>
            <a:chExt cx="11187810" cy="3766667"/>
          </a:xfrm>
        </p:grpSpPr>
        <p:pic>
          <p:nvPicPr>
            <p:cNvPr id="9" name="Picture 8">
              <a:extLst>
                <a:ext uri="{FF2B5EF4-FFF2-40B4-BE49-F238E27FC236}">
                  <a16:creationId xmlns:a16="http://schemas.microsoft.com/office/drawing/2014/main" id="{058A9B9B-D20A-41FD-92AA-91319EEDEEB6}"/>
                </a:ext>
              </a:extLst>
            </p:cNvPr>
            <p:cNvPicPr>
              <a:picLocks noChangeAspect="1"/>
            </p:cNvPicPr>
            <p:nvPr/>
          </p:nvPicPr>
          <p:blipFill>
            <a:blip r:embed="rId3"/>
            <a:stretch>
              <a:fillRect/>
            </a:stretch>
          </p:blipFill>
          <p:spPr>
            <a:xfrm>
              <a:off x="432000" y="1297306"/>
              <a:ext cx="5485714" cy="3766667"/>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35560A62-5F4C-4964-A55A-F09FE6D63385}"/>
                </a:ext>
              </a:extLst>
            </p:cNvPr>
            <p:cNvPicPr>
              <a:picLocks noChangeAspect="1"/>
            </p:cNvPicPr>
            <p:nvPr/>
          </p:nvPicPr>
          <p:blipFill>
            <a:blip r:embed="rId4"/>
            <a:stretch>
              <a:fillRect/>
            </a:stretch>
          </p:blipFill>
          <p:spPr>
            <a:xfrm>
              <a:off x="6096000" y="1311592"/>
              <a:ext cx="5523810" cy="3752381"/>
            </a:xfrm>
            <a:prstGeom prst="rect">
              <a:avLst/>
            </a:prstGeom>
            <a:effectLst>
              <a:outerShdw blurRad="63500" algn="ctr" rotWithShape="0">
                <a:prstClr val="black">
                  <a:alpha val="40000"/>
                </a:prstClr>
              </a:outerShdw>
            </a:effectLst>
          </p:spPr>
        </p:pic>
      </p:grpSp>
    </p:spTree>
    <p:extLst>
      <p:ext uri="{BB962C8B-B14F-4D97-AF65-F5344CB8AC3E}">
        <p14:creationId xmlns:p14="http://schemas.microsoft.com/office/powerpoint/2010/main" val="2045577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descr="Image of an agenda">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9882587" y="2344069"/>
            <a:ext cx="2012655" cy="360000"/>
          </a:xfrm>
        </p:spPr>
        <p:txBody>
          <a:bodyPr/>
          <a:lstStyle/>
          <a:p>
            <a:r>
              <a:rPr lang="en-US" dirty="0"/>
              <a:t>Certification Errors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357340" y="2333437"/>
            <a:ext cx="1800000" cy="360000"/>
          </a:xfrm>
        </p:spPr>
        <p:txBody>
          <a:bodyPr/>
          <a:lstStyle/>
          <a:p>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8185688" y="2344069"/>
            <a:ext cx="1800000" cy="360000"/>
          </a:xfrm>
        </p:spPr>
        <p:txBody>
          <a:bodyPr/>
          <a:lstStyle/>
          <a:p>
            <a:r>
              <a:rPr lang="en-US" dirty="0"/>
              <a:t>Data Collected</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700129" y="10818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23" y="1275907"/>
            <a:ext cx="780835" cy="780835"/>
          </a:xfrm>
          <a:prstGeom prst="rect">
            <a:avLst/>
          </a:prstGeom>
          <a:effectLst>
            <a:outerShdw blurRad="63500" algn="ctr" rotWithShape="0">
              <a:prstClr val="black">
                <a:alpha val="40000"/>
              </a:prstClr>
            </a:outerShdw>
          </a:effectLst>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83340" y="283063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526748" y="109244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Books">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6874" y="1275907"/>
            <a:ext cx="780835" cy="780835"/>
          </a:xfrm>
          <a:prstGeom prst="rect">
            <a:avLst/>
          </a:prstGeom>
          <a:effectLst>
            <a:outerShdw blurRad="63500" algn="ctr" rotWithShape="0">
              <a:prstClr val="black">
                <a:alpha val="40000"/>
              </a:prstClr>
            </a:outerShdw>
          </a:effectLst>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309959" y="2841269"/>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09279" y="115441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30161" y="1377605"/>
            <a:ext cx="662457" cy="662457"/>
          </a:xfrm>
          <a:prstGeom prst="rect">
            <a:avLst/>
          </a:prstGeom>
          <a:effectLst>
            <a:outerShdw blurRad="63500" algn="ctr" rotWithShape="0">
              <a:prstClr val="black">
                <a:alpha val="40000"/>
              </a:prstClr>
            </a:outerShdw>
          </a:effectLst>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14915" y="2841269"/>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420269" y="362502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088915"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40915" y="532447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75341" y="3781732"/>
            <a:ext cx="823478" cy="823478"/>
          </a:xfrm>
          <a:prstGeom prst="rect">
            <a:avLst/>
          </a:prstGeom>
          <a:effectLst>
            <a:outerShdw blurRad="63500" algn="ctr" rotWithShape="0">
              <a:prstClr val="black">
                <a:alpha val="40000"/>
              </a:prstClr>
            </a:outerShdw>
          </a:effectLst>
        </p:spPr>
      </p:pic>
      <p:sp>
        <p:nvSpPr>
          <p:cNvPr id="29" name="Text Placeholder 9">
            <a:extLst>
              <a:ext uri="{FF2B5EF4-FFF2-40B4-BE49-F238E27FC236}">
                <a16:creationId xmlns:a16="http://schemas.microsoft.com/office/drawing/2014/main" id="{F1E38458-33D4-4F0D-8F35-4DED0FAA6514}"/>
              </a:ext>
            </a:extLst>
          </p:cNvPr>
          <p:cNvSpPr txBox="1">
            <a:spLocks/>
          </p:cNvSpPr>
          <p:nvPr/>
        </p:nvSpPr>
        <p:spPr>
          <a:xfrm>
            <a:off x="7377851"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Reports Review</a:t>
            </a:r>
            <a:r>
              <a:rPr lang="en-US" dirty="0"/>
              <a:t> </a:t>
            </a:r>
          </a:p>
        </p:txBody>
      </p:sp>
      <p:sp>
        <p:nvSpPr>
          <p:cNvPr id="31" name="Rectangle 30">
            <a:extLst>
              <a:ext uri="{FF2B5EF4-FFF2-40B4-BE49-F238E27FC236}">
                <a16:creationId xmlns:a16="http://schemas.microsoft.com/office/drawing/2014/main" id="{6996D145-05D5-4DF7-A047-5D83CD705635}"/>
              </a:ext>
              <a:ext uri="{C183D7F6-B498-43B3-948B-1728B52AA6E4}">
                <adec:decorative xmlns:adec="http://schemas.microsoft.com/office/drawing/2017/decorative" val="1"/>
              </a:ext>
            </a:extLst>
          </p:cNvPr>
          <p:cNvSpPr/>
          <p:nvPr/>
        </p:nvSpPr>
        <p:spPr>
          <a:xfrm>
            <a:off x="7708584" y="361840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Document">
            <a:extLst>
              <a:ext uri="{FF2B5EF4-FFF2-40B4-BE49-F238E27FC236}">
                <a16:creationId xmlns:a16="http://schemas.microsoft.com/office/drawing/2014/main" id="{970140DA-622F-4AE8-916B-580C760C5E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890596" y="3781731"/>
            <a:ext cx="826894" cy="826894"/>
          </a:xfrm>
          <a:prstGeom prst="rect">
            <a:avLst/>
          </a:prstGeom>
          <a:effectLst>
            <a:outerShdw blurRad="63500" algn="ctr" rotWithShape="0">
              <a:prstClr val="black">
                <a:alpha val="40000"/>
              </a:prstClr>
            </a:outerShdw>
          </a:effectLst>
        </p:spPr>
      </p:pic>
      <p:cxnSp>
        <p:nvCxnSpPr>
          <p:cNvPr id="35" name="Straight Connector 34">
            <a:extLst>
              <a:ext uri="{FF2B5EF4-FFF2-40B4-BE49-F238E27FC236}">
                <a16:creationId xmlns:a16="http://schemas.microsoft.com/office/drawing/2014/main" id="{36214C2E-9025-44E5-882E-12F9D24A1123}"/>
              </a:ext>
              <a:ext uri="{C183D7F6-B498-43B3-948B-1728B52AA6E4}">
                <adec:decorative xmlns:adec="http://schemas.microsoft.com/office/drawing/2017/decorative" val="1"/>
              </a:ext>
            </a:extLst>
          </p:cNvPr>
          <p:cNvCxnSpPr>
            <a:cxnSpLocks/>
          </p:cNvCxnSpPr>
          <p:nvPr/>
        </p:nvCxnSpPr>
        <p:spPr>
          <a:xfrm>
            <a:off x="7569740" y="5324475"/>
            <a:ext cx="1548000"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14427C-1056-4DBE-8AD8-2278E26F6DA8}"/>
              </a:ext>
            </a:extLst>
          </p:cNvPr>
          <p:cNvSpPr>
            <a:spLocks noGrp="1"/>
          </p:cNvSpPr>
          <p:nvPr>
            <p:ph type="ftr" sz="quarter" idx="10"/>
          </p:nvPr>
        </p:nvSpPr>
        <p:spPr/>
        <p:txBody>
          <a:bodyPr/>
          <a:lstStyle/>
          <a:p>
            <a:r>
              <a:rPr lang="en-US" noProof="0"/>
              <a:t>EOY 1- Reports and Certification v1.0 May 8, 2023</a:t>
            </a:r>
          </a:p>
        </p:txBody>
      </p:sp>
      <p:sp>
        <p:nvSpPr>
          <p:cNvPr id="3" name="Slide Number Placeholder 2">
            <a:extLst>
              <a:ext uri="{FF2B5EF4-FFF2-40B4-BE49-F238E27FC236}">
                <a16:creationId xmlns:a16="http://schemas.microsoft.com/office/drawing/2014/main" id="{FC4FFB2E-43AB-4876-8A9E-44EDB266E38F}"/>
              </a:ext>
            </a:extLst>
          </p:cNvPr>
          <p:cNvSpPr>
            <a:spLocks noGrp="1"/>
          </p:cNvSpPr>
          <p:nvPr>
            <p:ph type="sldNum" sz="quarter" idx="11"/>
          </p:nvPr>
        </p:nvSpPr>
        <p:spPr/>
        <p:txBody>
          <a:bodyPr/>
          <a:lstStyle/>
          <a:p>
            <a:fld id="{4B73C415-D670-4716-A5EC-CC4D52CA2BAC}" type="slidenum">
              <a:rPr lang="en-US" noProof="0" smtClean="0"/>
              <a:pPr/>
              <a:t>50</a:t>
            </a:fld>
            <a:endParaRPr lang="en-US" noProof="0"/>
          </a:p>
        </p:txBody>
      </p:sp>
      <p:sp>
        <p:nvSpPr>
          <p:cNvPr id="4" name="Title 3">
            <a:extLst>
              <a:ext uri="{FF2B5EF4-FFF2-40B4-BE49-F238E27FC236}">
                <a16:creationId xmlns:a16="http://schemas.microsoft.com/office/drawing/2014/main" id="{41BCB927-63A8-4B4B-AB5A-B4F18DC5C3FB}"/>
              </a:ext>
            </a:extLst>
          </p:cNvPr>
          <p:cNvSpPr>
            <a:spLocks noGrp="1"/>
          </p:cNvSpPr>
          <p:nvPr>
            <p:ph type="title" idx="4294967295"/>
          </p:nvPr>
        </p:nvSpPr>
        <p:spPr>
          <a:xfrm>
            <a:off x="327521" y="28322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3.14 CTE </a:t>
            </a:r>
            <a:r>
              <a:rPr kumimoji="0" lang="en-US" sz="3200" b="0" i="0" u="none" strike="noStrike" kern="1200" cap="none" spc="-150" normalizeH="0" baseline="0" noProof="0" dirty="0" err="1">
                <a:ln>
                  <a:noFill/>
                </a:ln>
                <a:solidFill>
                  <a:schemeClr val="tx1">
                    <a:lumMod val="75000"/>
                    <a:lumOff val="25000"/>
                  </a:schemeClr>
                </a:solidFill>
                <a:effectLst/>
                <a:uLnTx/>
                <a:uFillTx/>
                <a:latin typeface="+mj-lt"/>
                <a:ea typeface="+mj-ea"/>
                <a:cs typeface="+mj-cs"/>
              </a:rPr>
              <a:t>Noncompleter</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Participants – Count</a:t>
            </a:r>
            <a:endPar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sp>
        <p:nvSpPr>
          <p:cNvPr id="8" name="Rectangle 7">
            <a:extLst>
              <a:ext uri="{FF2B5EF4-FFF2-40B4-BE49-F238E27FC236}">
                <a16:creationId xmlns:a16="http://schemas.microsoft.com/office/drawing/2014/main" id="{EB1B699A-6AE2-49F3-A94C-21DA2B33948A}"/>
              </a:ext>
            </a:extLst>
          </p:cNvPr>
          <p:cNvSpPr/>
          <p:nvPr/>
        </p:nvSpPr>
        <p:spPr>
          <a:xfrm>
            <a:off x="732900" y="5276617"/>
            <a:ext cx="10747579" cy="830997"/>
          </a:xfrm>
          <a:prstGeom prst="rect">
            <a:avLst/>
          </a:prstGeom>
        </p:spPr>
        <p:txBody>
          <a:bodyPr wrap="square">
            <a:spAutoFit/>
          </a:bodyPr>
          <a:lstStyle/>
          <a:p>
            <a:r>
              <a:rPr lang="en-US" sz="1600" dirty="0"/>
              <a:t>Report defaults to counting Perkins/CTEIG fundable students in courses flagged with a High Quality CTE Course Indicator equal to Y.  Switching the Perkins/CTEIG Fundable filter to ALL will include all other CTE courses not flagged.</a:t>
            </a:r>
          </a:p>
        </p:txBody>
      </p:sp>
      <p:pic>
        <p:nvPicPr>
          <p:cNvPr id="1026" name="Picture 2">
            <a:extLst>
              <a:ext uri="{FF2B5EF4-FFF2-40B4-BE49-F238E27FC236}">
                <a16:creationId xmlns:a16="http://schemas.microsoft.com/office/drawing/2014/main" id="{8E19D874-73DE-B9C9-D99A-83D4D0AFB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2" y="949349"/>
            <a:ext cx="8903437" cy="419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758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2" name="Footer Placeholder 1">
            <a:extLst>
              <a:ext uri="{FF2B5EF4-FFF2-40B4-BE49-F238E27FC236}">
                <a16:creationId xmlns:a16="http://schemas.microsoft.com/office/drawing/2014/main" id="{6A6A9FD9-3121-4254-BA86-BCE8443550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16214" y="652095"/>
            <a:ext cx="11375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Review Report 4.14 Career Technical Education </a:t>
            </a:r>
            <a:r>
              <a:rPr kumimoji="0" lang="en-US" alt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mn-cs"/>
              </a:rPr>
              <a:t>Noncompleter</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 Participants – Count </a:t>
            </a:r>
          </a:p>
        </p:txBody>
      </p:sp>
      <p:grpSp>
        <p:nvGrpSpPr>
          <p:cNvPr id="6" name="Group 5" descr="Screen shot of Review Report 3.14 Career Technical Education Participants- Count  &#10;&#10;">
            <a:extLst>
              <a:ext uri="{FF2B5EF4-FFF2-40B4-BE49-F238E27FC236}">
                <a16:creationId xmlns:a16="http://schemas.microsoft.com/office/drawing/2014/main" id="{1B521018-3AC4-46D4-B70A-393A5A58998D}"/>
              </a:ext>
            </a:extLst>
          </p:cNvPr>
          <p:cNvGrpSpPr/>
          <p:nvPr/>
        </p:nvGrpSpPr>
        <p:grpSpPr>
          <a:xfrm>
            <a:off x="293914" y="1146131"/>
            <a:ext cx="10895352" cy="4987860"/>
            <a:chOff x="293914" y="1146131"/>
            <a:chExt cx="10895352" cy="4987860"/>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14" y="1146131"/>
              <a:ext cx="7676191" cy="2395363"/>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3799" y="3635420"/>
              <a:ext cx="10455467" cy="2498571"/>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 uri="{C183D7F6-B498-43B3-948B-1728B52AA6E4}">
                <adec:decorative xmlns:adec="http://schemas.microsoft.com/office/drawing/2017/decorative" val="1"/>
              </a:ext>
            </a:extLst>
          </p:cNvPr>
          <p:cNvSpPr/>
          <p:nvPr/>
        </p:nvSpPr>
        <p:spPr>
          <a:xfrm>
            <a:off x="330655" y="2081359"/>
            <a:ext cx="2043430" cy="204682"/>
          </a:xfrm>
          <a:prstGeom prst="roundRect">
            <a:avLst>
              <a:gd name="adj" fmla="val 691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 uri="{C183D7F6-B498-43B3-948B-1728B52AA6E4}">
                <adec:decorative xmlns:adec="http://schemas.microsoft.com/office/drawing/2017/decorative" val="1"/>
              </a:ext>
            </a:extLst>
          </p:cNvPr>
          <p:cNvSpPr/>
          <p:nvPr/>
        </p:nvSpPr>
        <p:spPr>
          <a:xfrm>
            <a:off x="4342458" y="3865740"/>
            <a:ext cx="784714" cy="2222590"/>
          </a:xfrm>
          <a:prstGeom prst="roundRect">
            <a:avLst>
              <a:gd name="adj" fmla="val 374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4" name="Group 3">
            <a:extLst>
              <a:ext uri="{FF2B5EF4-FFF2-40B4-BE49-F238E27FC236}">
                <a16:creationId xmlns:a16="http://schemas.microsoft.com/office/drawing/2014/main" id="{F7A95893-B87F-4447-83F3-F202581E0A14}"/>
              </a:ext>
              <a:ext uri="{C183D7F6-B498-43B3-948B-1728B52AA6E4}">
                <adec:decorative xmlns:adec="http://schemas.microsoft.com/office/drawing/2017/decorative" val="1"/>
              </a:ext>
            </a:extLst>
          </p:cNvPr>
          <p:cNvGrpSpPr/>
          <p:nvPr/>
        </p:nvGrpSpPr>
        <p:grpSpPr>
          <a:xfrm>
            <a:off x="2508309" y="2286041"/>
            <a:ext cx="2206304" cy="3802289"/>
            <a:chOff x="2508309" y="2286041"/>
            <a:chExt cx="2206304" cy="3802289"/>
          </a:xfrm>
        </p:grpSpPr>
        <p:sp>
          <p:nvSpPr>
            <p:cNvPr id="25" name="Rectangle: Rounded Corners 24">
              <a:extLst>
                <a:ext uri="{FF2B5EF4-FFF2-40B4-BE49-F238E27FC236}">
                  <a16:creationId xmlns:a16="http://schemas.microsoft.com/office/drawing/2014/main" id="{8819F836-83E3-4CA6-BC29-63524C75EA7E}"/>
                </a:ext>
              </a:extLst>
            </p:cNvPr>
            <p:cNvSpPr/>
            <p:nvPr/>
          </p:nvSpPr>
          <p:spPr>
            <a:xfrm>
              <a:off x="2747856" y="3884990"/>
              <a:ext cx="1024044" cy="2203340"/>
            </a:xfrm>
            <a:prstGeom prst="roundRect">
              <a:avLst>
                <a:gd name="adj" fmla="val 949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F9A70BC8-31B7-4A6D-B259-74AF8880ACC7}"/>
                </a:ext>
              </a:extLst>
            </p:cNvPr>
            <p:cNvSpPr/>
            <p:nvPr/>
          </p:nvSpPr>
          <p:spPr>
            <a:xfrm>
              <a:off x="2508309" y="2286041"/>
              <a:ext cx="2206304" cy="287236"/>
            </a:xfrm>
            <a:prstGeom prst="roundRect">
              <a:avLst>
                <a:gd name="adj" fmla="val 691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sp>
        <p:nvSpPr>
          <p:cNvPr id="14" name="TextBox 13">
            <a:extLst>
              <a:ext uri="{FF2B5EF4-FFF2-40B4-BE49-F238E27FC236}">
                <a16:creationId xmlns:a16="http://schemas.microsoft.com/office/drawing/2014/main" id="{FB3B17F2-89E8-47BF-B03A-45133627163C}"/>
              </a:ext>
            </a:extLst>
          </p:cNvPr>
          <p:cNvSpPr txBox="1"/>
          <p:nvPr/>
        </p:nvSpPr>
        <p:spPr>
          <a:xfrm>
            <a:off x="8209814" y="1168266"/>
            <a:ext cx="3419338" cy="2123658"/>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Filter on 12th graders to verify students who completed or were participants in 12th grade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Set Perkins/CTEIG Fundable to ALL to capture all students. Otherwise, it will default to courses only flagged a HQ CTE.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Filter for other specific sub-groups that comprise the core indicators (optional)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078D2D29-BAFF-4741-847E-78B28B84D26E}"/>
              </a:ext>
              <a:ext uri="{C183D7F6-B498-43B3-948B-1728B52AA6E4}">
                <adec:decorative xmlns:adec="http://schemas.microsoft.com/office/drawing/2017/decorative" val="1"/>
              </a:ext>
            </a:extLst>
          </p:cNvPr>
          <p:cNvGrpSpPr/>
          <p:nvPr/>
        </p:nvGrpSpPr>
        <p:grpSpPr>
          <a:xfrm>
            <a:off x="293913" y="2573277"/>
            <a:ext cx="10760530" cy="3542516"/>
            <a:chOff x="293913" y="2573277"/>
            <a:chExt cx="10760530" cy="3542516"/>
          </a:xfrm>
        </p:grpSpPr>
        <p:sp>
          <p:nvSpPr>
            <p:cNvPr id="19" name="Rectangle: Rounded Corners 18">
              <a:extLst>
                <a:ext uri="{FF2B5EF4-FFF2-40B4-BE49-F238E27FC236}">
                  <a16:creationId xmlns:a16="http://schemas.microsoft.com/office/drawing/2014/main" id="{F9B151FA-FEB0-4DC1-933A-B15E3C201858}"/>
                </a:ext>
              </a:extLst>
            </p:cNvPr>
            <p:cNvSpPr/>
            <p:nvPr/>
          </p:nvSpPr>
          <p:spPr>
            <a:xfrm>
              <a:off x="293913" y="2573277"/>
              <a:ext cx="2080171"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Rounded Corners 19">
              <a:extLst>
                <a:ext uri="{FF2B5EF4-FFF2-40B4-BE49-F238E27FC236}">
                  <a16:creationId xmlns:a16="http://schemas.microsoft.com/office/drawing/2014/main" id="{B979F8ED-4BB8-4F8F-858B-12B45729A4A5}"/>
                </a:ext>
              </a:extLst>
            </p:cNvPr>
            <p:cNvSpPr/>
            <p:nvPr/>
          </p:nvSpPr>
          <p:spPr>
            <a:xfrm>
              <a:off x="5127172" y="3883961"/>
              <a:ext cx="5927271" cy="2231832"/>
            </a:xfrm>
            <a:prstGeom prst="roundRect">
              <a:avLst>
                <a:gd name="adj" fmla="val 430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Rounded Corners 20">
              <a:extLst>
                <a:ext uri="{FF2B5EF4-FFF2-40B4-BE49-F238E27FC236}">
                  <a16:creationId xmlns:a16="http://schemas.microsoft.com/office/drawing/2014/main" id="{8B083B94-356B-428F-86AA-94F3AB754FC9}"/>
                </a:ext>
              </a:extLst>
            </p:cNvPr>
            <p:cNvSpPr/>
            <p:nvPr/>
          </p:nvSpPr>
          <p:spPr>
            <a:xfrm>
              <a:off x="2508309" y="2616469"/>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Rounded Corners 21">
              <a:extLst>
                <a:ext uri="{FF2B5EF4-FFF2-40B4-BE49-F238E27FC236}">
                  <a16:creationId xmlns:a16="http://schemas.microsoft.com/office/drawing/2014/main" id="{D169247D-F349-4090-8383-38A9EA484E85}"/>
                </a:ext>
              </a:extLst>
            </p:cNvPr>
            <p:cNvSpPr/>
            <p:nvPr/>
          </p:nvSpPr>
          <p:spPr>
            <a:xfrm>
              <a:off x="4800848" y="2581014"/>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55434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CCA709-5401-4784-A1EB-C42CA4D22A01}"/>
              </a:ext>
            </a:extLst>
          </p:cNvPr>
          <p:cNvSpPr>
            <a:spLocks noGrp="1"/>
          </p:cNvSpPr>
          <p:nvPr>
            <p:ph type="title"/>
          </p:nvPr>
        </p:nvSpPr>
        <p:spPr>
          <a:xfrm>
            <a:off x="494692" y="911754"/>
            <a:ext cx="9093200" cy="501054"/>
          </a:xfrm>
        </p:spPr>
        <p:txBody>
          <a:bodyPr>
            <a:normAutofit fontScale="90000"/>
          </a:bodyPr>
          <a:lstStyle/>
          <a:p>
            <a:pPr algn="r"/>
            <a:r>
              <a:rPr lang="en-US" dirty="0">
                <a:latin typeface="Arial Black" panose="020B0A04020102020204" pitchFamily="34" charset="0"/>
              </a:rPr>
              <a:t>CTE Core Indicators</a:t>
            </a:r>
            <a:br>
              <a:rPr lang="en-US" dirty="0">
                <a:latin typeface="Arial Black" panose="020B0A04020102020204" pitchFamily="34" charset="0"/>
              </a:rPr>
            </a:br>
            <a:endParaRPr lang="en-US">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C0644B-5E95-40BA-96B9-736D8EA64B85}"/>
              </a:ext>
            </a:extLst>
          </p:cNvPr>
          <p:cNvSpPr>
            <a:spLocks noGrp="1"/>
          </p:cNvSpPr>
          <p:nvPr>
            <p:ph idx="1"/>
          </p:nvPr>
        </p:nvSpPr>
        <p:spPr>
          <a:xfrm>
            <a:off x="4976031" y="1374424"/>
            <a:ext cx="6377769" cy="4930246"/>
          </a:xfrm>
        </p:spPr>
        <p:txBody>
          <a:bodyPr anchor="ctr">
            <a:normAutofit/>
          </a:bodyPr>
          <a:lstStyle/>
          <a:p>
            <a:pPr marL="342900" marR="0" indent="-342900">
              <a:spcBef>
                <a:spcPts val="0"/>
              </a:spcBef>
              <a:spcAft>
                <a:spcPts val="0"/>
              </a:spcAft>
              <a:buFont typeface="+mj-lt"/>
              <a:buAutoNum type="arabicPeriod"/>
            </a:pPr>
            <a:r>
              <a:rPr lang="en-US" sz="2200" dirty="0">
                <a:effectLst/>
              </a:rPr>
              <a:t>Individuals with Disabilities</a:t>
            </a:r>
            <a:endParaRPr lang="en-US" sz="2200" dirty="0"/>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Economically Disadvantaged:</a:t>
            </a:r>
            <a:r>
              <a:rPr lang="en-US" sz="2200" baseline="0" dirty="0">
                <a:effectLst/>
              </a:rPr>
              <a:t> </a:t>
            </a:r>
            <a:r>
              <a:rPr lang="en-US" sz="2200" dirty="0"/>
              <a:t>includes students with a qualifying: Free or Reduced Meal program record (181, 182), Migrant program record (135), Homeless program record (191), Direct Certification result = Y, or a record in the Foster Match table</a:t>
            </a:r>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Single Parents:</a:t>
            </a:r>
            <a:r>
              <a:rPr lang="en-US" sz="2200" baseline="0" dirty="0">
                <a:effectLst/>
              </a:rPr>
              <a:t> </a:t>
            </a:r>
            <a:r>
              <a:rPr lang="en-US" sz="2200" dirty="0"/>
              <a:t>is the federal category equivalent to Pregnant or Parenting program code (162) </a:t>
            </a:r>
          </a:p>
          <a:p>
            <a:pPr marL="342900" marR="0" indent="-342900">
              <a:spcBef>
                <a:spcPts val="0"/>
              </a:spcBef>
              <a:spcAft>
                <a:spcPts val="0"/>
              </a:spcAft>
              <a:buFont typeface="+mj-lt"/>
              <a:buAutoNum type="arabicPeriod"/>
            </a:pPr>
            <a:endParaRPr lang="en-US" sz="2200" dirty="0"/>
          </a:p>
          <a:p>
            <a:pPr marL="342900" lvl="0" indent="-342900">
              <a:spcBef>
                <a:spcPts val="0"/>
              </a:spcBef>
              <a:buFont typeface="+mj-lt"/>
              <a:buAutoNum type="arabicPeriod"/>
              <a:defRPr/>
            </a:pPr>
            <a:r>
              <a:rPr lang="en-US" sz="2200" dirty="0"/>
              <a:t>Non-traditional Gender: gender less commonly associated with a field</a:t>
            </a:r>
          </a:p>
          <a:p>
            <a:endParaRPr lang="en-US" sz="2200" dirty="0"/>
          </a:p>
        </p:txBody>
      </p:sp>
      <p:pic>
        <p:nvPicPr>
          <p:cNvPr id="7" name="Picture 6" descr="Image of a girl welding">
            <a:extLst>
              <a:ext uri="{FF2B5EF4-FFF2-40B4-BE49-F238E27FC236}">
                <a16:creationId xmlns:a16="http://schemas.microsoft.com/office/drawing/2014/main" id="{1F8B065A-637E-40E5-B978-56789DE61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61" y="1848385"/>
            <a:ext cx="3759301" cy="3161230"/>
          </a:xfrm>
          <a:prstGeom prst="rect">
            <a:avLst/>
          </a:prstGeom>
        </p:spPr>
      </p:pic>
      <p:sp>
        <p:nvSpPr>
          <p:cNvPr id="4" name="Footer Placeholder 3">
            <a:extLst>
              <a:ext uri="{FF2B5EF4-FFF2-40B4-BE49-F238E27FC236}">
                <a16:creationId xmlns:a16="http://schemas.microsoft.com/office/drawing/2014/main" id="{7C79F1A6-1CC5-405E-AEBB-102373F371A4}"/>
              </a:ext>
            </a:extLst>
          </p:cNvPr>
          <p:cNvSpPr>
            <a:spLocks noGrp="1"/>
          </p:cNvSpPr>
          <p:nvPr>
            <p:ph type="ftr" sz="quarter" idx="11"/>
          </p:nvPr>
        </p:nvSpPr>
        <p:spPr>
          <a:xfrm>
            <a:off x="4038600" y="6492875"/>
            <a:ext cx="4114800" cy="365125"/>
          </a:xfrm>
        </p:spPr>
        <p:txBody>
          <a:bodyPr/>
          <a:lstStyle/>
          <a:p>
            <a:r>
              <a:rPr lang="en-US"/>
              <a:t>EOY 1- Reports and Certification v1.0 May 8, 2023</a:t>
            </a:r>
            <a:endParaRPr lang="en-US" dirty="0"/>
          </a:p>
        </p:txBody>
      </p:sp>
      <p:sp>
        <p:nvSpPr>
          <p:cNvPr id="5" name="Slide Number Placeholder 4">
            <a:extLst>
              <a:ext uri="{FF2B5EF4-FFF2-40B4-BE49-F238E27FC236}">
                <a16:creationId xmlns:a16="http://schemas.microsoft.com/office/drawing/2014/main" id="{4A87A23F-6F94-426E-AB6E-D5FEF48B1F45}"/>
              </a:ext>
            </a:extLst>
          </p:cNvPr>
          <p:cNvSpPr>
            <a:spLocks noGrp="1"/>
          </p:cNvSpPr>
          <p:nvPr>
            <p:ph type="sldNum" sz="quarter" idx="12"/>
          </p:nvPr>
        </p:nvSpPr>
        <p:spPr>
          <a:xfrm>
            <a:off x="8610600" y="6457852"/>
            <a:ext cx="2743200" cy="365125"/>
          </a:xfrm>
        </p:spPr>
        <p:txBody>
          <a:bodyPr/>
          <a:lstStyle/>
          <a:p>
            <a:fld id="{3DB764A6-E8E7-428F-A188-FEEA54BB5278}" type="slidenum">
              <a:rPr lang="en-US" smtClean="0"/>
              <a:t>52</a:t>
            </a:fld>
            <a:endParaRPr lang="en-US" dirty="0"/>
          </a:p>
        </p:txBody>
      </p:sp>
    </p:spTree>
    <p:extLst>
      <p:ext uri="{BB962C8B-B14F-4D97-AF65-F5344CB8AC3E}">
        <p14:creationId xmlns:p14="http://schemas.microsoft.com/office/powerpoint/2010/main" val="51155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42F49B-86D8-40C0-9CEA-A27B3DE822AE}"/>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643F1AAB-F103-4FD8-AD46-853F96CC749A}"/>
              </a:ext>
            </a:extLst>
          </p:cNvPr>
          <p:cNvSpPr>
            <a:spLocks noGrp="1"/>
          </p:cNvSpPr>
          <p:nvPr>
            <p:ph type="sldNum" sz="quarter" idx="11"/>
          </p:nvPr>
        </p:nvSpPr>
        <p:spPr/>
        <p:txBody>
          <a:bodyPr/>
          <a:lstStyle/>
          <a:p>
            <a:fld id="{4B73C415-D670-4716-A5EC-CC4D52CA2BAC}" type="slidenum">
              <a:rPr lang="en-US" noProof="0" smtClean="0"/>
              <a:pPr/>
              <a:t>53</a:t>
            </a:fld>
            <a:endParaRPr lang="en-US" noProof="0" dirty="0"/>
          </a:p>
        </p:txBody>
      </p:sp>
      <p:sp>
        <p:nvSpPr>
          <p:cNvPr id="5" name="Title 4">
            <a:extLst>
              <a:ext uri="{FF2B5EF4-FFF2-40B4-BE49-F238E27FC236}">
                <a16:creationId xmlns:a16="http://schemas.microsoft.com/office/drawing/2014/main" id="{4950DA94-7415-4646-999E-48E1F6A1DA09}"/>
              </a:ext>
            </a:extLst>
          </p:cNvPr>
          <p:cNvSpPr>
            <a:spLocks noGrp="1"/>
          </p:cNvSpPr>
          <p:nvPr>
            <p:ph type="title" idx="4294967295"/>
          </p:nvPr>
        </p:nvSpPr>
        <p:spPr>
          <a:xfrm>
            <a:off x="327521" y="204458"/>
            <a:ext cx="11152958" cy="978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3.15 CTE </a:t>
            </a:r>
            <a:r>
              <a:rPr kumimoji="0" lang="en-US" b="0" i="0" u="none" strike="noStrike" kern="1200" cap="none" spc="-150" normalizeH="0" baseline="0" noProof="0" dirty="0" err="1">
                <a:ln>
                  <a:noFill/>
                </a:ln>
                <a:solidFill>
                  <a:schemeClr val="tx1">
                    <a:lumMod val="75000"/>
                    <a:lumOff val="25000"/>
                  </a:schemeClr>
                </a:solidFill>
                <a:effectLst/>
                <a:uLnTx/>
                <a:uFillTx/>
                <a:latin typeface="+mj-lt"/>
                <a:ea typeface="+mj-ea"/>
                <a:cs typeface="+mj-cs"/>
              </a:rPr>
              <a:t>Noncompleter</a:t>
            </a: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Participants– Student List </a:t>
            </a:r>
          </a:p>
        </p:txBody>
      </p:sp>
      <p:sp>
        <p:nvSpPr>
          <p:cNvPr id="9" name="Rectangle 8">
            <a:extLst>
              <a:ext uri="{FF2B5EF4-FFF2-40B4-BE49-F238E27FC236}">
                <a16:creationId xmlns:a16="http://schemas.microsoft.com/office/drawing/2014/main" id="{EA72913F-E570-493F-BB39-08784B83D204}"/>
              </a:ext>
            </a:extLst>
          </p:cNvPr>
          <p:cNvSpPr/>
          <p:nvPr/>
        </p:nvSpPr>
        <p:spPr>
          <a:xfrm>
            <a:off x="432000" y="4874631"/>
            <a:ext cx="9928013" cy="830997"/>
          </a:xfrm>
          <a:prstGeom prst="rect">
            <a:avLst/>
          </a:prstGeom>
        </p:spPr>
        <p:txBody>
          <a:bodyPr wrap="square">
            <a:spAutoFit/>
          </a:bodyPr>
          <a:lstStyle/>
          <a:p>
            <a:r>
              <a:rPr lang="en-US" sz="1600" dirty="0"/>
              <a:t>Report defaults to counting Perkins/CTEIG fundable students in courses flagged with a High Quality CTE Course Indicator equal to Y.  Switching the Perkins/CTEIG Fundable filter to ALL will include all other CTE courses not flagged.</a:t>
            </a:r>
          </a:p>
        </p:txBody>
      </p:sp>
      <p:pic>
        <p:nvPicPr>
          <p:cNvPr id="2050" name="Picture 2">
            <a:extLst>
              <a:ext uri="{FF2B5EF4-FFF2-40B4-BE49-F238E27FC236}">
                <a16:creationId xmlns:a16="http://schemas.microsoft.com/office/drawing/2014/main" id="{AC729F52-E608-0951-1A7D-EC6F059E9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11743"/>
            <a:ext cx="11305908" cy="302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44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B4961-B446-4568-8526-76EF3698B5E6}"/>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54</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3.16 – Educational Options 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Student Count</a:t>
            </a:r>
          </a:p>
        </p:txBody>
      </p:sp>
      <p:pic>
        <p:nvPicPr>
          <p:cNvPr id="4" name="Picture 3" descr="Screen shot Report 3.16 – Educational Options Course Completion&#10;Student Count&#10;">
            <a:extLst>
              <a:ext uri="{FF2B5EF4-FFF2-40B4-BE49-F238E27FC236}">
                <a16:creationId xmlns:a16="http://schemas.microsoft.com/office/drawing/2014/main" id="{D1281C2D-0E20-44A2-9AC5-7E4495E538C8}"/>
              </a:ext>
            </a:extLst>
          </p:cNvPr>
          <p:cNvPicPr>
            <a:picLocks noChangeAspect="1"/>
          </p:cNvPicPr>
          <p:nvPr/>
        </p:nvPicPr>
        <p:blipFill>
          <a:blip r:embed="rId3"/>
          <a:stretch>
            <a:fillRect/>
          </a:stretch>
        </p:blipFill>
        <p:spPr>
          <a:xfrm>
            <a:off x="1254095" y="1833864"/>
            <a:ext cx="9683810" cy="3847619"/>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53833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B4961-B446-4568-8526-76EF3698B5E6}"/>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55</a:t>
            </a:fld>
            <a:endParaRPr lang="en-US" noProof="0" dirty="0"/>
          </a:p>
        </p:txBody>
      </p:sp>
      <p:sp>
        <p:nvSpPr>
          <p:cNvPr id="6" name="Title 5" descr="Screenshot of Report 3.19 Career Technical Education Completers – Count by Pathway ">
            <a:extLst>
              <a:ext uri="{FF2B5EF4-FFF2-40B4-BE49-F238E27FC236}">
                <a16:creationId xmlns:a16="http://schemas.microsoft.com/office/drawing/2014/main" id="{0EC3A3D8-D42F-4565-A447-899EEB39C764}"/>
              </a:ext>
            </a:extLst>
          </p:cNvPr>
          <p:cNvSpPr>
            <a:spLocks noGrp="1"/>
          </p:cNvSpPr>
          <p:nvPr>
            <p:ph type="title" idx="4294967295"/>
          </p:nvPr>
        </p:nvSpPr>
        <p:spPr>
          <a:xfrm>
            <a:off x="368753" y="27256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3.19 CTE </a:t>
            </a: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Completers – Count by Pathway </a:t>
            </a:r>
          </a:p>
        </p:txBody>
      </p:sp>
      <p:pic>
        <p:nvPicPr>
          <p:cNvPr id="3074" name="Picture 2">
            <a:extLst>
              <a:ext uri="{FF2B5EF4-FFF2-40B4-BE49-F238E27FC236}">
                <a16:creationId xmlns:a16="http://schemas.microsoft.com/office/drawing/2014/main" id="{C8847D50-E8D3-82DF-5CE6-FFA29CAB4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53" y="1236538"/>
            <a:ext cx="11454493" cy="438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592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B4961-B446-4568-8526-76EF3698B5E6}"/>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56</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3.20 - Career Technical Education Completers - Student List </a:t>
            </a:r>
          </a:p>
        </p:txBody>
      </p:sp>
      <p:pic>
        <p:nvPicPr>
          <p:cNvPr id="5" name="Picture 4" descr="Screenshot of Report 3.20 - Career Technical Education Completers - Student List ">
            <a:extLst>
              <a:ext uri="{FF2B5EF4-FFF2-40B4-BE49-F238E27FC236}">
                <a16:creationId xmlns:a16="http://schemas.microsoft.com/office/drawing/2014/main" id="{A443C024-D90C-C851-A298-EFE7509B67A5}"/>
              </a:ext>
            </a:extLst>
          </p:cNvPr>
          <p:cNvPicPr>
            <a:picLocks noChangeAspect="1"/>
          </p:cNvPicPr>
          <p:nvPr/>
        </p:nvPicPr>
        <p:blipFill>
          <a:blip r:embed="rId3"/>
          <a:stretch>
            <a:fillRect/>
          </a:stretch>
        </p:blipFill>
        <p:spPr>
          <a:xfrm>
            <a:off x="432000" y="1631637"/>
            <a:ext cx="11240398" cy="2718213"/>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A1A83953-3BE7-7441-6768-F777EF6B3C44}"/>
              </a:ext>
            </a:extLst>
          </p:cNvPr>
          <p:cNvSpPr txBox="1"/>
          <p:nvPr/>
        </p:nvSpPr>
        <p:spPr>
          <a:xfrm>
            <a:off x="605801" y="5034441"/>
            <a:ext cx="10596398" cy="646331"/>
          </a:xfrm>
          <a:prstGeom prst="rect">
            <a:avLst/>
          </a:prstGeom>
          <a:noFill/>
        </p:spPr>
        <p:txBody>
          <a:bodyPr wrap="square">
            <a:spAutoFit/>
          </a:bodyPr>
          <a:lstStyle/>
          <a:p>
            <a:r>
              <a:rPr lang="en-US" sz="1800" dirty="0">
                <a:effectLst/>
                <a:latin typeface="Arial" panose="020B0604020202020204" pitchFamily="34" charset="0"/>
                <a:ea typeface="Times New Roman" panose="02020603050405020304" pitchFamily="18" charset="0"/>
              </a:rPr>
              <a:t>Lists Career Technical Education (CTE) Completers and the Pathway they are pursuing. Also provides core indicators on these students. </a:t>
            </a:r>
            <a:endParaRPr lang="en-US" dirty="0"/>
          </a:p>
        </p:txBody>
      </p:sp>
    </p:spTree>
    <p:extLst>
      <p:ext uri="{BB962C8B-B14F-4D97-AF65-F5344CB8AC3E}">
        <p14:creationId xmlns:p14="http://schemas.microsoft.com/office/powerpoint/2010/main" val="603730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B4961-B446-4568-8526-76EF3698B5E6}"/>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07643"/>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18.1 Work-Based Learning - Count </a:t>
            </a:r>
          </a:p>
        </p:txBody>
      </p:sp>
      <p:grpSp>
        <p:nvGrpSpPr>
          <p:cNvPr id="4" name="Group 3" descr="Screen shot of Report 18.1 Work-Based Learning - Count &#10;">
            <a:extLst>
              <a:ext uri="{FF2B5EF4-FFF2-40B4-BE49-F238E27FC236}">
                <a16:creationId xmlns:a16="http://schemas.microsoft.com/office/drawing/2014/main" id="{F7689066-68BD-4683-B53A-0BF040100805}"/>
              </a:ext>
            </a:extLst>
          </p:cNvPr>
          <p:cNvGrpSpPr/>
          <p:nvPr/>
        </p:nvGrpSpPr>
        <p:grpSpPr>
          <a:xfrm>
            <a:off x="570571" y="1190847"/>
            <a:ext cx="11201429" cy="3965238"/>
            <a:chOff x="570571" y="1190847"/>
            <a:chExt cx="11201429" cy="3965238"/>
          </a:xfrm>
        </p:grpSpPr>
        <p:pic>
          <p:nvPicPr>
            <p:cNvPr id="9" name="Picture 8">
              <a:extLst>
                <a:ext uri="{FF2B5EF4-FFF2-40B4-BE49-F238E27FC236}">
                  <a16:creationId xmlns:a16="http://schemas.microsoft.com/office/drawing/2014/main" id="{3F7896BD-5DBC-4189-8CFE-E63C0BAEF733}"/>
                </a:ext>
              </a:extLst>
            </p:cNvPr>
            <p:cNvPicPr>
              <a:picLocks noChangeAspect="1"/>
            </p:cNvPicPr>
            <p:nvPr/>
          </p:nvPicPr>
          <p:blipFill>
            <a:blip r:embed="rId3"/>
            <a:stretch>
              <a:fillRect/>
            </a:stretch>
          </p:blipFill>
          <p:spPr>
            <a:xfrm>
              <a:off x="570571" y="1190847"/>
              <a:ext cx="5531429" cy="3965238"/>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75434323-D387-4693-8446-2EAC21380D55}"/>
                </a:ext>
              </a:extLst>
            </p:cNvPr>
            <p:cNvPicPr>
              <a:picLocks noChangeAspect="1"/>
            </p:cNvPicPr>
            <p:nvPr/>
          </p:nvPicPr>
          <p:blipFill>
            <a:blip r:embed="rId4"/>
            <a:stretch>
              <a:fillRect/>
            </a:stretch>
          </p:blipFill>
          <p:spPr>
            <a:xfrm>
              <a:off x="6240571" y="1190847"/>
              <a:ext cx="5531429" cy="3965238"/>
            </a:xfrm>
            <a:prstGeom prst="rect">
              <a:avLst/>
            </a:prstGeom>
            <a:effectLst>
              <a:outerShdw blurRad="63500" algn="ctr" rotWithShape="0">
                <a:prstClr val="black">
                  <a:alpha val="40000"/>
                </a:prstClr>
              </a:outerShdw>
            </a:effectLst>
          </p:spPr>
        </p:pic>
      </p:grpSp>
    </p:spTree>
    <p:extLst>
      <p:ext uri="{BB962C8B-B14F-4D97-AF65-F5344CB8AC3E}">
        <p14:creationId xmlns:p14="http://schemas.microsoft.com/office/powerpoint/2010/main" val="2856234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B4961-B446-4568-8526-76EF3698B5E6}"/>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87090"/>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18.2 Work-Based Learning – Student List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18.2 Work-Based Learning – Student List &#10;">
            <a:extLst>
              <a:ext uri="{FF2B5EF4-FFF2-40B4-BE49-F238E27FC236}">
                <a16:creationId xmlns:a16="http://schemas.microsoft.com/office/drawing/2014/main" id="{1CACC6F8-4BD5-4F4E-A411-D076C5E73CF8}"/>
              </a:ext>
            </a:extLst>
          </p:cNvPr>
          <p:cNvGrpSpPr/>
          <p:nvPr/>
        </p:nvGrpSpPr>
        <p:grpSpPr>
          <a:xfrm>
            <a:off x="567051" y="1082808"/>
            <a:ext cx="11085432" cy="4692382"/>
            <a:chOff x="567051" y="1082808"/>
            <a:chExt cx="11085432" cy="4692382"/>
          </a:xfrm>
        </p:grpSpPr>
        <p:pic>
          <p:nvPicPr>
            <p:cNvPr id="9" name="Picture 8">
              <a:extLst>
                <a:ext uri="{FF2B5EF4-FFF2-40B4-BE49-F238E27FC236}">
                  <a16:creationId xmlns:a16="http://schemas.microsoft.com/office/drawing/2014/main" id="{00184B05-D18D-4D81-999E-057386E5803C}"/>
                </a:ext>
              </a:extLst>
            </p:cNvPr>
            <p:cNvPicPr>
              <a:picLocks noChangeAspect="1"/>
            </p:cNvPicPr>
            <p:nvPr/>
          </p:nvPicPr>
          <p:blipFill>
            <a:blip r:embed="rId3"/>
            <a:stretch>
              <a:fillRect/>
            </a:stretch>
          </p:blipFill>
          <p:spPr>
            <a:xfrm>
              <a:off x="567051" y="1082809"/>
              <a:ext cx="5441428" cy="4692381"/>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8F58B962-8157-4CE6-BFE2-8E02B7E498A1}"/>
                </a:ext>
              </a:extLst>
            </p:cNvPr>
            <p:cNvPicPr>
              <a:picLocks noChangeAspect="1"/>
            </p:cNvPicPr>
            <p:nvPr/>
          </p:nvPicPr>
          <p:blipFill>
            <a:blip r:embed="rId4"/>
            <a:stretch>
              <a:fillRect/>
            </a:stretch>
          </p:blipFill>
          <p:spPr>
            <a:xfrm>
              <a:off x="6211055" y="1082808"/>
              <a:ext cx="5441428" cy="4692381"/>
            </a:xfrm>
            <a:prstGeom prst="rect">
              <a:avLst/>
            </a:prstGeom>
            <a:effectLst>
              <a:outerShdw blurRad="63500" algn="ctr" rotWithShape="0">
                <a:prstClr val="black">
                  <a:alpha val="40000"/>
                </a:prstClr>
              </a:outerShdw>
            </a:effectLst>
          </p:spPr>
        </p:pic>
      </p:grpSp>
    </p:spTree>
    <p:extLst>
      <p:ext uri="{BB962C8B-B14F-4D97-AF65-F5344CB8AC3E}">
        <p14:creationId xmlns:p14="http://schemas.microsoft.com/office/powerpoint/2010/main" val="1511935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Discuss the big picture of EOY 1 submission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3851" y="259805"/>
            <a:ext cx="4664976" cy="5958016"/>
          </a:xfrm>
        </p:spPr>
        <p:txBody>
          <a:bodyPr>
            <a:noAutofit/>
          </a:bodyPr>
          <a:lstStyle/>
          <a:p>
            <a:pPr>
              <a:defRPr/>
            </a:pPr>
            <a:r>
              <a:rPr lang="en-US" sz="1600" b="1" dirty="0">
                <a:solidFill>
                  <a:srgbClr val="FD7C62"/>
                </a:solidFill>
              </a:rPr>
              <a:t>EOY 1 </a:t>
            </a:r>
            <a:r>
              <a:rPr lang="en-US" sz="1600" dirty="0"/>
              <a:t>requires the </a:t>
            </a:r>
            <a:r>
              <a:rPr lang="en-US" sz="1600" b="1" dirty="0">
                <a:solidFill>
                  <a:srgbClr val="FD7C62"/>
                </a:solidFill>
              </a:rPr>
              <a:t>SDEM, CRSC, SCSC, SCTE </a:t>
            </a:r>
            <a:r>
              <a:rPr lang="en-US" sz="1600" dirty="0">
                <a:solidFill>
                  <a:schemeClr val="tx1">
                    <a:lumMod val="85000"/>
                    <a:lumOff val="15000"/>
                  </a:schemeClr>
                </a:solidFill>
              </a:rPr>
              <a:t>and</a:t>
            </a:r>
            <a:r>
              <a:rPr lang="en-US" sz="1600" b="1" dirty="0">
                <a:solidFill>
                  <a:srgbClr val="FD7C62"/>
                </a:solidFill>
              </a:rPr>
              <a:t> WBLR </a:t>
            </a:r>
            <a:r>
              <a:rPr lang="en-US" sz="1600" dirty="0"/>
              <a:t>records be posted</a:t>
            </a:r>
          </a:p>
          <a:p>
            <a:pPr>
              <a:defRPr/>
            </a:pPr>
            <a:r>
              <a:rPr lang="en-US" sz="1600" b="1" dirty="0">
                <a:solidFill>
                  <a:srgbClr val="FD7C62"/>
                </a:solidFill>
              </a:rPr>
              <a:t>Course completion (CRSC) data </a:t>
            </a:r>
            <a:r>
              <a:rPr lang="en-US" sz="1600" dirty="0"/>
              <a:t>is required  for students in </a:t>
            </a:r>
            <a:r>
              <a:rPr lang="en-US" sz="1600" b="1" dirty="0">
                <a:solidFill>
                  <a:srgbClr val="FD7C62"/>
                </a:solidFill>
              </a:rPr>
              <a:t>departmentalized</a:t>
            </a:r>
            <a:r>
              <a:rPr lang="en-US" sz="1600" dirty="0"/>
              <a:t> classroom settings in grades </a:t>
            </a:r>
            <a:r>
              <a:rPr lang="en-US" sz="1600" b="1" dirty="0">
                <a:solidFill>
                  <a:srgbClr val="FD7C62"/>
                </a:solidFill>
              </a:rPr>
              <a:t>9–12 </a:t>
            </a:r>
            <a:r>
              <a:rPr lang="en-US" sz="1600" dirty="0">
                <a:solidFill>
                  <a:schemeClr val="tx1">
                    <a:lumMod val="75000"/>
                    <a:lumOff val="25000"/>
                  </a:schemeClr>
                </a:solidFill>
              </a:rPr>
              <a:t>a</a:t>
            </a:r>
            <a:r>
              <a:rPr lang="en-US" sz="1600" dirty="0"/>
              <a:t>ttending traditional schools. </a:t>
            </a:r>
            <a:r>
              <a:rPr lang="en-US" sz="1600" b="1" dirty="0">
                <a:solidFill>
                  <a:schemeClr val="accent1"/>
                </a:solidFill>
              </a:rPr>
              <a:t>Optional for 7-8 </a:t>
            </a:r>
            <a:r>
              <a:rPr lang="en-US" sz="1600" dirty="0"/>
              <a:t>grades </a:t>
            </a:r>
          </a:p>
          <a:p>
            <a:pPr>
              <a:defRPr/>
            </a:pPr>
            <a:r>
              <a:rPr lang="en-US" sz="1600" b="1" dirty="0">
                <a:solidFill>
                  <a:srgbClr val="FD7C62"/>
                </a:solidFill>
              </a:rPr>
              <a:t>Grades, credits attempted</a:t>
            </a:r>
            <a:r>
              <a:rPr lang="en-US" sz="1600" dirty="0"/>
              <a:t>, and </a:t>
            </a:r>
            <a:r>
              <a:rPr lang="en-US" sz="1600" b="1" dirty="0">
                <a:solidFill>
                  <a:srgbClr val="FD7C62"/>
                </a:solidFill>
              </a:rPr>
              <a:t>credits </a:t>
            </a:r>
            <a:r>
              <a:rPr lang="en-US" sz="1600" dirty="0"/>
              <a:t>earned are required for grade levels </a:t>
            </a:r>
            <a:r>
              <a:rPr lang="en-US" sz="1600" b="1" dirty="0">
                <a:solidFill>
                  <a:srgbClr val="FD7C62"/>
                </a:solidFill>
              </a:rPr>
              <a:t>9–12. </a:t>
            </a:r>
            <a:r>
              <a:rPr lang="en-US" sz="1600" b="1" dirty="0">
                <a:solidFill>
                  <a:schemeClr val="accent1"/>
                </a:solidFill>
              </a:rPr>
              <a:t>Only grades </a:t>
            </a:r>
            <a:r>
              <a:rPr lang="en-US" sz="1600" dirty="0"/>
              <a:t>are required for </a:t>
            </a:r>
            <a:r>
              <a:rPr lang="en-US" sz="1600" b="1" dirty="0">
                <a:solidFill>
                  <a:schemeClr val="accent1"/>
                </a:solidFill>
              </a:rPr>
              <a:t>7–8 </a:t>
            </a:r>
            <a:r>
              <a:rPr lang="en-US" sz="1600" dirty="0">
                <a:solidFill>
                  <a:schemeClr val="tx1">
                    <a:lumMod val="75000"/>
                    <a:lumOff val="25000"/>
                  </a:schemeClr>
                </a:solidFill>
              </a:rPr>
              <a:t>should you opt to report.</a:t>
            </a:r>
            <a:endParaRPr lang="en-US" sz="1600" b="1" dirty="0">
              <a:solidFill>
                <a:schemeClr val="accent1"/>
              </a:solidFill>
            </a:endParaRPr>
          </a:p>
          <a:p>
            <a:pPr>
              <a:defRPr/>
            </a:pPr>
            <a:r>
              <a:rPr lang="en-US" sz="1600" dirty="0"/>
              <a:t>Submit</a:t>
            </a:r>
            <a:r>
              <a:rPr lang="en-US" sz="1600" b="1" dirty="0">
                <a:solidFill>
                  <a:srgbClr val="FD7C62"/>
                </a:solidFill>
              </a:rPr>
              <a:t> student course completion (SCSC) </a:t>
            </a:r>
            <a:r>
              <a:rPr lang="en-US" sz="1600" dirty="0"/>
              <a:t>data from </a:t>
            </a:r>
            <a:r>
              <a:rPr lang="en-US" sz="1600" b="1" dirty="0">
                <a:solidFill>
                  <a:srgbClr val="FD7C62"/>
                </a:solidFill>
              </a:rPr>
              <a:t>all official grading periods </a:t>
            </a:r>
            <a:r>
              <a:rPr lang="en-US" sz="1600" dirty="0"/>
              <a:t>for the school year</a:t>
            </a:r>
          </a:p>
          <a:p>
            <a:pPr>
              <a:defRPr/>
            </a:pPr>
            <a:r>
              <a:rPr lang="en-US" sz="1600" dirty="0"/>
              <a:t>LEAs identify CTE participants by submitting </a:t>
            </a:r>
            <a:r>
              <a:rPr lang="en-US" sz="1600" b="1" dirty="0">
                <a:solidFill>
                  <a:srgbClr val="FD7C62"/>
                </a:solidFill>
              </a:rPr>
              <a:t>course completion (SCSC) </a:t>
            </a:r>
            <a:r>
              <a:rPr lang="en-US" sz="1600" dirty="0"/>
              <a:t>data </a:t>
            </a:r>
          </a:p>
          <a:p>
            <a:pPr>
              <a:defRPr/>
            </a:pPr>
            <a:r>
              <a:rPr lang="en-US" sz="1600" b="1" dirty="0">
                <a:solidFill>
                  <a:srgbClr val="FD7C62"/>
                </a:solidFill>
              </a:rPr>
              <a:t>SCTE</a:t>
            </a:r>
            <a:r>
              <a:rPr lang="en-US" sz="1600" dirty="0"/>
              <a:t> records must only be submitted for </a:t>
            </a:r>
            <a:r>
              <a:rPr lang="en-US" sz="1600" b="1" dirty="0">
                <a:solidFill>
                  <a:srgbClr val="FD7C62"/>
                </a:solidFill>
              </a:rPr>
              <a:t>CTE Pathway completers</a:t>
            </a:r>
            <a:r>
              <a:rPr lang="en-US" sz="1600" dirty="0"/>
              <a:t> who finished the </a:t>
            </a:r>
            <a:r>
              <a:rPr lang="en-US" sz="1600" b="1" dirty="0">
                <a:solidFill>
                  <a:srgbClr val="FD7C62"/>
                </a:solidFill>
              </a:rPr>
              <a:t>capstone course in </a:t>
            </a:r>
            <a:r>
              <a:rPr lang="en-US" sz="1600" dirty="0"/>
              <a:t>the </a:t>
            </a:r>
            <a:r>
              <a:rPr lang="en-US" sz="1600" b="1" dirty="0">
                <a:solidFill>
                  <a:srgbClr val="FD7C62"/>
                </a:solidFill>
              </a:rPr>
              <a:t>current academic year</a:t>
            </a:r>
            <a:r>
              <a:rPr lang="en-US" sz="1600" dirty="0"/>
              <a:t>.</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pic>
        <p:nvPicPr>
          <p:cNvPr id="12" name="Picture Placeholder 11" descr="Picture of post it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733F4F56-BAB7-4EE8-BB2B-85F139CB5FC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EOY 1- Reports and Certification v1.0 May 8, 2023</a:t>
            </a:r>
          </a:p>
        </p:txBody>
      </p:sp>
      <p:sp>
        <p:nvSpPr>
          <p:cNvPr id="8" name="Slide Number Placeholder 7">
            <a:extLst>
              <a:ext uri="{FF2B5EF4-FFF2-40B4-BE49-F238E27FC236}">
                <a16:creationId xmlns:a16="http://schemas.microsoft.com/office/drawing/2014/main" id="{F99558B9-4F75-46C5-8A96-26833A4F0B9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789EC2-22F0-47A7-B5EB-718A10E5C6AE}"/>
              </a:ext>
            </a:extLst>
          </p:cNvPr>
          <p:cNvSpPr>
            <a:spLocks noGrp="1"/>
          </p:cNvSpPr>
          <p:nvPr>
            <p:ph type="ftr" sz="quarter" idx="10"/>
          </p:nvPr>
        </p:nvSpPr>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EOY 1- Reports and Certification v1.0 May 8, 2023</a:t>
            </a:r>
          </a:p>
        </p:txBody>
      </p:sp>
      <p:sp>
        <p:nvSpPr>
          <p:cNvPr id="4" name="Slide Number Placeholder 3">
            <a:extLst>
              <a:ext uri="{FF2B5EF4-FFF2-40B4-BE49-F238E27FC236}">
                <a16:creationId xmlns:a16="http://schemas.microsoft.com/office/drawing/2014/main" id="{0B013CE3-2BBF-4A3D-A0AC-94E8D0B28201}"/>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13E1DAED-2D64-4AA1-9D19-EDDFF7399CC5}"/>
              </a:ext>
            </a:extLst>
          </p:cNvPr>
          <p:cNvSpPr>
            <a:spLocks noGrp="1"/>
          </p:cNvSpPr>
          <p:nvPr>
            <p:ph type="title"/>
          </p:nvPr>
        </p:nvSpPr>
        <p:spPr>
          <a:xfrm>
            <a:off x="571700" y="2156253"/>
            <a:ext cx="3813429" cy="1734257"/>
          </a:xfrm>
        </p:spPr>
        <p:txBody>
          <a:bodyPr/>
          <a:lstStyle/>
          <a:p>
            <a:r>
              <a:rPr lang="en-US" sz="4000" dirty="0"/>
              <a:t>What are the data used for?</a:t>
            </a:r>
            <a:br>
              <a:rPr lang="en-US" sz="4000" dirty="0"/>
            </a:br>
            <a:endParaRPr lang="en-US" sz="4000" dirty="0"/>
          </a:p>
        </p:txBody>
      </p:sp>
      <p:sp>
        <p:nvSpPr>
          <p:cNvPr id="20" name="Content Placeholder 5">
            <a:extLst>
              <a:ext uri="{FF2B5EF4-FFF2-40B4-BE49-F238E27FC236}">
                <a16:creationId xmlns:a16="http://schemas.microsoft.com/office/drawing/2014/main" id="{67D87E84-AE7C-4E3D-B13E-F7FB6CA2C50F}"/>
              </a:ext>
            </a:extLst>
          </p:cNvPr>
          <p:cNvSpPr txBox="1">
            <a:spLocks/>
          </p:cNvSpPr>
          <p:nvPr/>
        </p:nvSpPr>
        <p:spPr>
          <a:xfrm>
            <a:off x="5349171" y="1597933"/>
            <a:ext cx="2172857" cy="2499405"/>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State</a:t>
            </a:r>
          </a:p>
          <a:p>
            <a:pPr lvl="1"/>
            <a:r>
              <a:rPr lang="en-US" dirty="0" err="1"/>
              <a:t>DataQuest</a:t>
            </a:r>
            <a:endParaRPr lang="en-US" dirty="0"/>
          </a:p>
          <a:p>
            <a:pPr lvl="1"/>
            <a:r>
              <a:rPr lang="en-US" dirty="0"/>
              <a:t>California Dashboard</a:t>
            </a:r>
          </a:p>
          <a:p>
            <a:pPr lvl="1"/>
            <a:r>
              <a:rPr lang="en-US" dirty="0"/>
              <a:t>SARC</a:t>
            </a:r>
          </a:p>
          <a:p>
            <a:pPr lvl="1"/>
            <a:r>
              <a:rPr lang="en-US" dirty="0"/>
              <a:t>Ed-Data</a:t>
            </a:r>
          </a:p>
        </p:txBody>
      </p:sp>
      <p:sp>
        <p:nvSpPr>
          <p:cNvPr id="21" name="Content Placeholder 5">
            <a:extLst>
              <a:ext uri="{FF2B5EF4-FFF2-40B4-BE49-F238E27FC236}">
                <a16:creationId xmlns:a16="http://schemas.microsoft.com/office/drawing/2014/main" id="{8C3714B6-654A-4D03-8EAD-C4DFF81F903A}"/>
              </a:ext>
            </a:extLst>
          </p:cNvPr>
          <p:cNvSpPr txBox="1">
            <a:spLocks/>
          </p:cNvSpPr>
          <p:nvPr/>
        </p:nvSpPr>
        <p:spPr>
          <a:xfrm>
            <a:off x="7442657" y="1582738"/>
            <a:ext cx="4539343" cy="3677329"/>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Federal</a:t>
            </a:r>
          </a:p>
          <a:p>
            <a:pPr lvl="1"/>
            <a:r>
              <a:rPr lang="en-US" sz="1400" dirty="0" err="1"/>
              <a:t>EDFacts</a:t>
            </a:r>
            <a:r>
              <a:rPr lang="en-US" sz="1400" dirty="0"/>
              <a:t> file submissions and the Consolidated State Performance Report (CSPR)</a:t>
            </a:r>
          </a:p>
          <a:p>
            <a:pPr lvl="1"/>
            <a:r>
              <a:rPr lang="en-US" sz="1400" dirty="0"/>
              <a:t>Migrant Student Information Exchange (MSIX) - Course Completion, Carnegie Unit</a:t>
            </a:r>
          </a:p>
          <a:p>
            <a:pPr lvl="1"/>
            <a:r>
              <a:rPr lang="en-US" sz="1400" dirty="0"/>
              <a:t>Titles VI &amp; IX reports for the Civil Rights Act of 1964</a:t>
            </a:r>
          </a:p>
          <a:p>
            <a:pPr lvl="1"/>
            <a:r>
              <a:rPr lang="en-US" sz="1400" dirty="0"/>
              <a:t>Carl Perkins Reporting </a:t>
            </a:r>
            <a:br>
              <a:rPr lang="en-US" sz="1400" dirty="0"/>
            </a:br>
            <a:r>
              <a:rPr lang="en-US" sz="1400" dirty="0"/>
              <a:t>(CTE Participants and Completers)</a:t>
            </a:r>
          </a:p>
          <a:p>
            <a:pPr lvl="1"/>
            <a:r>
              <a:rPr lang="en-US" sz="1400" dirty="0"/>
              <a:t>Section 1418 of the Individuals with Disabilities Education Act (IDEA) 2004 of the federal statutes (Title 20 USC Chapter 33), Individual with Disabilities Education Act (IDEA)</a:t>
            </a:r>
            <a:br>
              <a:rPr lang="en-US" sz="1000" dirty="0"/>
            </a:br>
            <a:r>
              <a:rPr lang="en-US" sz="1000" dirty="0"/>
              <a:t> </a:t>
            </a:r>
            <a:endParaRPr lang="en-US" dirty="0"/>
          </a:p>
        </p:txBody>
      </p:sp>
      <p:cxnSp>
        <p:nvCxnSpPr>
          <p:cNvPr id="12" name="Straight Connector 11">
            <a:extLst>
              <a:ext uri="{FF2B5EF4-FFF2-40B4-BE49-F238E27FC236}">
                <a16:creationId xmlns:a16="http://schemas.microsoft.com/office/drawing/2014/main" id="{718D0E8D-5423-4577-8397-5D29428CC7C3}"/>
              </a:ext>
            </a:extLst>
          </p:cNvPr>
          <p:cNvCxnSpPr/>
          <p:nvPr/>
        </p:nvCxnSpPr>
        <p:spPr>
          <a:xfrm>
            <a:off x="7249886" y="1894115"/>
            <a:ext cx="0" cy="298268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8" name="Footer Placeholder 4">
            <a:extLst>
              <a:ext uri="{FF2B5EF4-FFF2-40B4-BE49-F238E27FC236}">
                <a16:creationId xmlns:a16="http://schemas.microsoft.com/office/drawing/2014/main" id="{D0F6AE7A-5E9C-C644-BE5E-0D01554DB447}"/>
              </a:ext>
            </a:extLst>
          </p:cNvPr>
          <p:cNvSpPr txBox="1">
            <a:spLocks/>
          </p:cNvSpPr>
          <p:nvPr/>
        </p:nvSpPr>
        <p:spPr>
          <a:xfrm>
            <a:off x="125507" y="6365363"/>
            <a:ext cx="3942790" cy="412431"/>
          </a:xfrm>
          <a:prstGeom prst="rect">
            <a:avLst/>
          </a:prstGeom>
          <a:solidFill>
            <a:schemeClr val="bg1">
              <a:lumMod val="95000"/>
              <a:alpha val="70000"/>
            </a:schemeClr>
          </a:solidFill>
          <a:ln w="95250" cap="sq" cmpd="sng" algn="ctr">
            <a:noFill/>
            <a:prstDash val="solid"/>
            <a:miter lim="800000"/>
          </a:ln>
          <a:effectLst/>
        </p:spPr>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ZA" sz="1100" i="1" kern="1200">
                <a:solidFill>
                  <a:schemeClr val="tx1">
                    <a:lumMod val="50000"/>
                    <a:lumOff val="50000"/>
                  </a:schemeClr>
                </a:solidFill>
                <a:latin typeface="Times New Roman" panose="02020603050405020304" pitchFamily="18" charset="0"/>
                <a:ea typeface="+mn-ea"/>
                <a:cs typeface="Times New Roman" panose="02020603050405020304" pitchFamily="18" charset="0"/>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lt1"/>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lt1"/>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lt1"/>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spcBef>
                <a:spcPts val="0"/>
              </a:spcBef>
              <a:spcAft>
                <a:spcPts val="0"/>
              </a:spcAft>
              <a:buClrTx/>
              <a:buFontTx/>
              <a:buNone/>
              <a:defRPr/>
            </a:pPr>
            <a:r>
              <a:rPr lang="en-US" sz="1200" i="0" dirty="0">
                <a:solidFill>
                  <a:prstClr val="black">
                    <a:lumMod val="75000"/>
                    <a:lumOff val="25000"/>
                  </a:prstClr>
                </a:solidFill>
                <a:latin typeface="Tahoma"/>
                <a:cs typeface="+mn-cs"/>
              </a:rPr>
              <a:t>EOY 1- Reports and Certification v1.0 May 8, 2023</a:t>
            </a:r>
          </a:p>
        </p:txBody>
      </p:sp>
    </p:spTree>
    <p:extLst>
      <p:ext uri="{BB962C8B-B14F-4D97-AF65-F5344CB8AC3E}">
        <p14:creationId xmlns:p14="http://schemas.microsoft.com/office/powerpoint/2010/main" val="3463782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ea typeface="+mn-ea"/>
                <a:cs typeface="Poppins" panose="02000000000000000000" pitchFamily="2" charset="0"/>
              </a:rPr>
              <a:t>EOY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ea typeface="+mn-ea"/>
                <a:cs typeface="Poppins" panose="02000000000000000000" pitchFamily="2" charset="0"/>
              </a:rPr>
              <a:t>2022-2023</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6/23</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6/26 – 7/14</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1" y="3721015"/>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7/17– 7/21</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FF0000"/>
                  </a:solidFill>
                  <a:latin typeface="Poppins"/>
                  <a:cs typeface="Poppins" panose="02000000000000000000" pitchFamily="2" charset="0"/>
                </a:rPr>
                <a:t>7</a:t>
              </a:r>
              <a:r>
                <a:rPr kumimoji="0" lang="en-US" sz="1600" b="1" i="0" u="none" strike="noStrike" kern="1200" cap="none" spc="-31" normalizeH="0" baseline="0" noProof="0" dirty="0">
                  <a:ln>
                    <a:noFill/>
                  </a:ln>
                  <a:solidFill>
                    <a:srgbClr val="FF0000"/>
                  </a:solidFill>
                  <a:effectLst/>
                  <a:uLnTx/>
                  <a:uFillTx/>
                  <a:latin typeface="Poppins"/>
                  <a:cs typeface="Poppins" panose="02000000000000000000" pitchFamily="2" charset="0"/>
                </a:rPr>
                <a:t>/29 – </a:t>
              </a:r>
              <a:r>
                <a:rPr lang="en-US" sz="1600" b="1" spc="-31" dirty="0">
                  <a:solidFill>
                    <a:srgbClr val="FF0000"/>
                  </a:solidFill>
                  <a:latin typeface="Poppins"/>
                  <a:cs typeface="Poppins" panose="02000000000000000000" pitchFamily="2" charset="0"/>
                </a:rPr>
                <a:t>8/25</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8"/>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a:t>
              </a:r>
              <a:r>
                <a:rPr lang="en-US" sz="1600" b="1" spc="-31" dirty="0">
                  <a:solidFill>
                    <a:srgbClr val="FFC000"/>
                  </a:solidFill>
                  <a:latin typeface="Poppins" panose="02000000000000000000" pitchFamily="2" charset="0"/>
                  <a:cs typeface="Poppins" panose="02000000000000000000" pitchFamily="2" charset="0"/>
                </a:rPr>
                <a:t>5/8</a:t>
              </a:r>
              <a:endPar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endParaRP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a:t>
              </a:r>
              <a:r>
                <a:rPr lang="en-US" sz="1600" b="1" spc="-31" dirty="0">
                  <a:solidFill>
                    <a:srgbClr val="555FAD">
                      <a:lumMod val="50000"/>
                    </a:srgbClr>
                  </a:solidFill>
                  <a:latin typeface="Tahoma"/>
                  <a:cs typeface="Poppins" panose="02000000000000000000" pitchFamily="2" charset="0"/>
                </a:rPr>
                <a:t>Data Population in local SIS</a:t>
              </a:r>
              <a:endPar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endParaRP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7" y="4769528"/>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FF0000"/>
                  </a:solidFill>
                  <a:latin typeface="Poppins" panose="02000000000000000000" pitchFamily="2" charset="0"/>
                  <a:cs typeface="Poppins" panose="02000000000000000000" pitchFamily="2" charset="0"/>
                </a:rPr>
                <a:t>7</a:t>
              </a: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/24 </a:t>
              </a: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 7/28</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555FAD">
                      <a:lumMod val="50000"/>
                    </a:srgbClr>
                  </a:solidFill>
                  <a:latin typeface="Tahoma"/>
                  <a:cs typeface="Poppins" panose="02000000000000000000" pitchFamily="2" charset="0"/>
                </a:rPr>
                <a:t>Certify by Certification Deadline</a:t>
              </a:r>
            </a:p>
            <a:p>
              <a:pPr>
                <a:defRPr/>
              </a:pPr>
              <a:r>
                <a:rPr lang="en-US" sz="1600" b="1" spc="-31" dirty="0">
                  <a:solidFill>
                    <a:srgbClr val="FF735D"/>
                  </a:solidFill>
                  <a:cs typeface="Poppins" panose="02000000000000000000" pitchFamily="2" charset="0"/>
                </a:rPr>
                <a:t>(EOY 3 &amp; 4 should be SELPA Approved)</a:t>
              </a:r>
              <a:endParaRPr kumimoji="0" lang="en-US" sz="1600" b="1" i="0" u="none" strike="noStrike" kern="1200" cap="none" spc="-31" normalizeH="0" baseline="0" noProof="0" dirty="0">
                <a:ln>
                  <a:noFill/>
                </a:ln>
                <a:solidFill>
                  <a:srgbClr val="FF735D"/>
                </a:solidFill>
                <a:effectLst/>
                <a:uLnTx/>
                <a:uFillTx/>
                <a:latin typeface="Tahoma"/>
                <a:cs typeface="Poppins"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r>
              <a:rPr lang="en-US" noProof="0"/>
              <a:t>EOY 1- Reports and Certification v1.0 May 8, 2023</a:t>
            </a: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555FAD">
                    <a:lumMod val="50000"/>
                  </a:srgbClr>
                </a:solidFill>
                <a:latin typeface="Tahoma"/>
                <a:cs typeface="Poppins" panose="02000000000000000000" pitchFamily="2" charset="0"/>
              </a:rPr>
              <a:t>Amendment Deadline</a:t>
            </a:r>
          </a:p>
          <a:p>
            <a:pPr lvl="0">
              <a:defRPr/>
            </a:pPr>
            <a:r>
              <a:rPr lang="en-US" sz="1600" b="1" spc="-31" dirty="0">
                <a:solidFill>
                  <a:srgbClr val="FF735D"/>
                </a:solidFill>
                <a:cs typeface="Poppins" panose="02000000000000000000" pitchFamily="2" charset="0"/>
              </a:rPr>
              <a:t>(EOY 3 &amp; 4 require SELPA Approval)</a:t>
            </a:r>
            <a:endParaRPr kumimoji="0" lang="en-US" sz="1600" b="1" i="0" u="none" strike="noStrike" kern="1200" cap="none" spc="-31" normalizeH="0" baseline="0" noProof="0" dirty="0">
              <a:ln>
                <a:noFill/>
              </a:ln>
              <a:solidFill>
                <a:srgbClr val="FF735D"/>
              </a:solidFill>
              <a:effectLst/>
              <a:uLnTx/>
              <a:uFillTx/>
              <a:latin typeface="Tahoma"/>
              <a:cs typeface="Poppins" panose="02000000000000000000" pitchFamily="2" charset="0"/>
            </a:endParaRP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Tree>
    <p:extLst>
      <p:ext uri="{BB962C8B-B14F-4D97-AF65-F5344CB8AC3E}">
        <p14:creationId xmlns:p14="http://schemas.microsoft.com/office/powerpoint/2010/main" val="3399233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76091"/>
            <a:ext cx="11340000" cy="432000"/>
          </a:xfrm>
        </p:spPr>
        <p:txBody>
          <a:bodyPr/>
          <a:lstStyle/>
          <a:p>
            <a:r>
              <a:rPr lang="en-US" dirty="0"/>
              <a:t>Impact of not certifying</a:t>
            </a:r>
          </a:p>
        </p:txBody>
      </p:sp>
      <p:sp>
        <p:nvSpPr>
          <p:cNvPr id="4" name="Footer Placeholder 3"/>
          <p:cNvSpPr>
            <a:spLocks noGrp="1"/>
          </p:cNvSpPr>
          <p:nvPr>
            <p:ph type="ftr" sz="quarter" idx="10"/>
          </p:nvPr>
        </p:nvSpPr>
        <p:spPr/>
        <p:txBody>
          <a:bodyPr/>
          <a:lstStyle/>
          <a:p>
            <a:r>
              <a:rPr lang="en-US"/>
              <a:t>EOY 1- Reports and Certification v1.0 May 8, 2023</a:t>
            </a:r>
          </a:p>
        </p:txBody>
      </p:sp>
      <p:graphicFrame>
        <p:nvGraphicFramePr>
          <p:cNvPr id="3" name="Table 2"/>
          <p:cNvGraphicFramePr>
            <a:graphicFrameLocks noGrp="1"/>
          </p:cNvGraphicFramePr>
          <p:nvPr/>
        </p:nvGraphicFramePr>
        <p:xfrm>
          <a:off x="712875" y="896082"/>
          <a:ext cx="9315450" cy="5281163"/>
        </p:xfrm>
        <a:graphic>
          <a:graphicData uri="http://schemas.openxmlformats.org/drawingml/2006/table">
            <a:tbl>
              <a:tblPr firstRow="1" firstCol="1" bandRow="1" bandCol="1">
                <a:tableStyleId>{5C22544A-7EE6-4342-B048-85BDC9FD1C3A}</a:tableStyleId>
              </a:tblPr>
              <a:tblGrid>
                <a:gridCol w="1767899">
                  <a:extLst>
                    <a:ext uri="{9D8B030D-6E8A-4147-A177-3AD203B41FA5}">
                      <a16:colId xmlns:a16="http://schemas.microsoft.com/office/drawing/2014/main" val="20000"/>
                    </a:ext>
                  </a:extLst>
                </a:gridCol>
                <a:gridCol w="1416646">
                  <a:extLst>
                    <a:ext uri="{9D8B030D-6E8A-4147-A177-3AD203B41FA5}">
                      <a16:colId xmlns:a16="http://schemas.microsoft.com/office/drawing/2014/main" val="20001"/>
                    </a:ext>
                  </a:extLst>
                </a:gridCol>
                <a:gridCol w="4060919">
                  <a:extLst>
                    <a:ext uri="{9D8B030D-6E8A-4147-A177-3AD203B41FA5}">
                      <a16:colId xmlns:a16="http://schemas.microsoft.com/office/drawing/2014/main" val="20002"/>
                    </a:ext>
                  </a:extLst>
                </a:gridCol>
                <a:gridCol w="2069986">
                  <a:extLst>
                    <a:ext uri="{9D8B030D-6E8A-4147-A177-3AD203B41FA5}">
                      <a16:colId xmlns:a16="http://schemas.microsoft.com/office/drawing/2014/main" val="20003"/>
                    </a:ext>
                  </a:extLst>
                </a:gridCol>
              </a:tblGrid>
              <a:tr h="376568">
                <a:tc>
                  <a:txBody>
                    <a:bodyPr/>
                    <a:lstStyle/>
                    <a:p>
                      <a:pPr marL="0" marR="0" algn="ctr">
                        <a:lnSpc>
                          <a:spcPct val="115000"/>
                        </a:lnSpc>
                        <a:spcBef>
                          <a:spcPts val="0"/>
                        </a:spcBef>
                        <a:spcAft>
                          <a:spcPts val="0"/>
                        </a:spcAft>
                      </a:pPr>
                      <a:r>
                        <a:rPr lang="en-US" sz="1200" dirty="0">
                          <a:effectLst/>
                          <a:latin typeface="Calibri" panose="020F0502020204030204" pitchFamily="34" charset="0"/>
                        </a:rPr>
                        <a:t>Annual Submission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dirty="0">
                          <a:effectLst/>
                          <a:latin typeface="Calibri" panose="020F0502020204030204" pitchFamily="34" charset="0"/>
                        </a:rPr>
                        <a:t>State or Federal</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dirty="0">
                          <a:effectLst/>
                          <a:latin typeface="Calibri" panose="020F0502020204030204" pitchFamily="34" charset="0"/>
                        </a:rPr>
                        <a:t>State/Federal Data Usage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dirty="0">
                          <a:effectLst/>
                          <a:latin typeface="Calibri" panose="020F0502020204030204" pitchFamily="34" charset="0"/>
                        </a:rPr>
                        <a:t>LEA Impact if Not Certified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312069">
                <a:tc rowSpan="4">
                  <a:txBody>
                    <a:bodyPr/>
                    <a:lstStyle/>
                    <a:p>
                      <a:pPr marL="0" marR="0" algn="l">
                        <a:lnSpc>
                          <a:spcPct val="115000"/>
                        </a:lnSpc>
                        <a:spcBef>
                          <a:spcPts val="0"/>
                        </a:spcBef>
                        <a:spcAft>
                          <a:spcPts val="0"/>
                        </a:spcAft>
                      </a:pPr>
                      <a:r>
                        <a:rPr lang="en-US" sz="1100" b="1" u="sng"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EOY-1:</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Course completion </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Career Technical Education (CTE) participants and completers </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rowSpan="3">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(Course Completion &amp; CTE)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2069">
                <a:tc vMerge="1">
                  <a:txBody>
                    <a:bodyPr/>
                    <a:lstStyle/>
                    <a:p>
                      <a:endParaRPr lang="en-US"/>
                    </a:p>
                  </a:txBody>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CTE Incentive Grant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2069">
                <a:tc vMerge="1">
                  <a:txBody>
                    <a:bodyPr/>
                    <a:lstStyle/>
                    <a:p>
                      <a:endParaRPr lang="en-US"/>
                    </a:p>
                  </a:txBody>
                  <a:tcP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California</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School Dashboard (College/Career Indicator)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Potential </a:t>
                      </a:r>
                      <a:r>
                        <a:rPr lang="en-US" sz="1100" b="1" dirty="0">
                          <a:solidFill>
                            <a:srgbClr val="FFB63E"/>
                          </a:solidFill>
                          <a:effectLst/>
                          <a:latin typeface="Calibri" panose="020F0502020204030204" pitchFamily="34" charset="0"/>
                          <a:ea typeface="Times New Roman" panose="02020603050405020304" pitchFamily="18" charset="0"/>
                          <a:cs typeface="Times New Roman" panose="02020603050405020304" pitchFamily="18" charset="0"/>
                        </a:rPr>
                        <a:t>Orange</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Indicator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2069">
                <a:tc vMerge="1">
                  <a:txBody>
                    <a:bodyPr/>
                    <a:lstStyle/>
                    <a:p>
                      <a:endParaRPr lang="en-US"/>
                    </a:p>
                  </a:txBody>
                  <a:tcPr/>
                </a:tc>
                <a:tc>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Carl Perkins Program (CTE Participants and Completers)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2069">
                <a:tc rowSpan="4">
                  <a:txBody>
                    <a:bodyPr/>
                    <a:lstStyle/>
                    <a:p>
                      <a:pPr marL="0" marR="0" algn="l">
                        <a:lnSpc>
                          <a:spcPct val="115000"/>
                        </a:lnSpc>
                        <a:spcBef>
                          <a:spcPts val="0"/>
                        </a:spcBef>
                        <a:spcAft>
                          <a:spcPts val="0"/>
                        </a:spcAft>
                      </a:pPr>
                      <a:r>
                        <a:rPr lang="en-US" sz="1100" b="1" u="sng"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EOY-2:</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Program participation</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Homeless &amp; TK enrolled counts</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(Programs such</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as</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Homeless and TK)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1712">
                <a:tc vMerge="1">
                  <a:txBody>
                    <a:bodyPr/>
                    <a:lstStyle/>
                    <a:p>
                      <a:endParaRPr lang="en-US"/>
                    </a:p>
                  </a:txBody>
                  <a:tcPr/>
                </a:tc>
                <a:tc rowSpan="3">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Elementary and Secondary Education Act (ESEA) Title 1, Part A Neglected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12069">
                <a:tc vMerge="1">
                  <a:txBody>
                    <a:bodyPr/>
                    <a:lstStyle/>
                    <a:p>
                      <a:pPr marL="0" marR="0" lvl="0" indent="0">
                        <a:lnSpc>
                          <a:spcPct val="115000"/>
                        </a:lnSpc>
                        <a:spcBef>
                          <a:spcPts val="0"/>
                        </a:spcBef>
                        <a:spcAft>
                          <a:spcPts val="0"/>
                        </a:spcAft>
                        <a:buFont typeface="Symbol" panose="05050102010706020507" pitchFamily="18" charset="2"/>
                        <a:buNone/>
                      </a:pPr>
                      <a:endParaRPr lang="en-US" sz="12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0" u="none" strike="noStrike" kern="1200" baseline="0" dirty="0">
                          <a:solidFill>
                            <a:schemeClr val="dk1"/>
                          </a:solidFill>
                          <a:latin typeface="+mn-lt"/>
                          <a:ea typeface="+mn-ea"/>
                          <a:cs typeface="+mn-cs"/>
                        </a:rPr>
                        <a:t>EDEN (Education Data Exchange Network) Reporting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12069">
                <a:tc vMerge="1">
                  <a:txBody>
                    <a:bodyPr/>
                    <a:lstStyle/>
                    <a:p>
                      <a:pPr marL="0" marR="0" lvl="0" indent="0">
                        <a:lnSpc>
                          <a:spcPct val="115000"/>
                        </a:lnSpc>
                        <a:spcBef>
                          <a:spcPts val="0"/>
                        </a:spcBef>
                        <a:spcAft>
                          <a:spcPts val="0"/>
                        </a:spcAft>
                        <a:buFont typeface="Symbol" panose="05050102010706020507" pitchFamily="18" charset="2"/>
                        <a:buNone/>
                      </a:pPr>
                      <a:endParaRPr lang="en-US" sz="12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0" u="none" strike="noStrike" kern="1200" baseline="0" dirty="0">
                          <a:solidFill>
                            <a:schemeClr val="dk1"/>
                          </a:solidFill>
                          <a:latin typeface="+mn-lt"/>
                          <a:ea typeface="+mn-ea"/>
                          <a:cs typeface="+mn-cs"/>
                        </a:rPr>
                        <a:t>Consolidated State Performance Report (CSPR)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61712">
                <a:tc rowSpan="7">
                  <a:txBody>
                    <a:bodyPr/>
                    <a:lstStyle/>
                    <a:p>
                      <a:pPr marL="0" marR="0" algn="l">
                        <a:lnSpc>
                          <a:spcPct val="115000"/>
                        </a:lnSpc>
                        <a:spcBef>
                          <a:spcPts val="0"/>
                        </a:spcBef>
                        <a:spcAft>
                          <a:spcPts val="0"/>
                        </a:spcAft>
                      </a:pPr>
                      <a:r>
                        <a:rPr lang="en-US" sz="1100" b="1" u="sng"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EOY-3:</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Absence Summary/Cumulative</a:t>
                      </a:r>
                      <a:r>
                        <a:rPr lang="en-US" sz="1100" b="1" baseline="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 Enrollment/</a:t>
                      </a: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Student discipline</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rowSpan="2">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(Discipline, Chronic Absenteeism, Cumulative</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Enrollment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1712">
                <a:tc vMerge="1">
                  <a:txBody>
                    <a:bodyPr/>
                    <a:lstStyle/>
                    <a:p>
                      <a:endParaRPr lang="en-US"/>
                    </a:p>
                  </a:txBody>
                  <a:tcP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California</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School Dashboard (Suspension &amp; Chronic Absenteeism indicators)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Potential </a:t>
                      </a:r>
                      <a:r>
                        <a:rPr lang="en-US" sz="1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Red</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Indicator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12069">
                <a:tc vMerge="1">
                  <a:txBody>
                    <a:bodyPr/>
                    <a:lstStyle/>
                    <a:p>
                      <a:endParaRPr lang="en-US"/>
                    </a:p>
                  </a:txBody>
                  <a:tcPr/>
                </a:tc>
                <a:tc rowSpan="5">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NCLB Consolidated State Performance Report (CSPR)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12069">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NCLB Title IX - At Risk/Persistently Dangerous Schools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61712">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ESEA Title IV, Part A, Subpart 3, Section 4141 (e) - Firearm Offenses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12069">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i="0" dirty="0">
                          <a:solidFill>
                            <a:schemeClr val="accent4"/>
                          </a:solidFill>
                          <a:effectLst/>
                          <a:latin typeface="Calibri" panose="020F0502020204030204" pitchFamily="34" charset="0"/>
                        </a:rPr>
                        <a:t>Individuals with Disabilities Education Act (IDEA)</a:t>
                      </a:r>
                      <a:endParaRPr lang="en-US" sz="1100" i="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12069">
                <a:tc vMerge="1">
                  <a:txBody>
                    <a:bodyPr/>
                    <a:lstStyle/>
                    <a:p>
                      <a:pPr marL="342900" marR="0" lvl="0" indent="-342900">
                        <a:lnSpc>
                          <a:spcPct val="115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Gun Free Schools Act Annual Survey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
        <p:nvSpPr>
          <p:cNvPr id="5" name="Slide Number Placeholder 4">
            <a:extLst>
              <a:ext uri="{FF2B5EF4-FFF2-40B4-BE49-F238E27FC236}">
                <a16:creationId xmlns:a16="http://schemas.microsoft.com/office/drawing/2014/main" id="{798C2E2D-3845-79C9-CD5B-134B1721FD06}"/>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Tree>
    <p:extLst>
      <p:ext uri="{BB962C8B-B14F-4D97-AF65-F5344CB8AC3E}">
        <p14:creationId xmlns:p14="http://schemas.microsoft.com/office/powerpoint/2010/main" val="3083970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19510" y="262111"/>
            <a:ext cx="11340000" cy="432000"/>
          </a:xfrm>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charset="0"/>
                <a:ea typeface="+mn-ea"/>
                <a:cs typeface="Arial" charset="0"/>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 uri="{C183D7F6-B498-43B3-948B-1728B52AA6E4}">
                <adec:decorative xmlns:adec="http://schemas.microsoft.com/office/drawing/2017/decorative" val="1"/>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https://www.youtube.com/c/CSISCALPADSTrainingChannel</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EOY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92823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Screen shot of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Icon of computer monito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a:defRPr/>
            </a:pPr>
            <a:fld id="{11B520B1-6943-4489-92FF-75F2493CCD07}" type="slidenum">
              <a:rPr lang="en-US" smtClean="0"/>
              <a:pPr>
                <a:defRPr/>
              </a:pPr>
              <a:t>65</a:t>
            </a:fld>
            <a:endParaRPr lang="en-US"/>
          </a:p>
        </p:txBody>
      </p:sp>
    </p:spTree>
    <p:extLst>
      <p:ext uri="{BB962C8B-B14F-4D97-AF65-F5344CB8AC3E}">
        <p14:creationId xmlns:p14="http://schemas.microsoft.com/office/powerpoint/2010/main" val="36690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Tree>
    <p:extLst>
      <p:ext uri="{BB962C8B-B14F-4D97-AF65-F5344CB8AC3E}">
        <p14:creationId xmlns:p14="http://schemas.microsoft.com/office/powerpoint/2010/main" val="2811499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err="1"/>
              <a:t>csistraining@fcmat.org</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extLst>
                    <a:ext uri="{A12FA001-AC4F-418D-AE19-62706E023703}">
                      <ahyp:hlinkClr xmlns:ahyp="http://schemas.microsoft.com/office/drawing/2018/hyperlinkcolor" val="tx"/>
                    </a:ext>
                  </a:extLst>
                </a:hlinkClick>
              </a:rPr>
              <a:t>https://csis.fcmat.org/</a:t>
            </a:r>
            <a:endParaRPr lang="en-US" dirty="0"/>
          </a:p>
        </p:txBody>
      </p:sp>
      <p:pic>
        <p:nvPicPr>
          <p:cNvPr id="15" name="Graphic 14" descr="CALPADS icon">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a:xfrm>
            <a:off x="375859" y="220396"/>
            <a:ext cx="10184219" cy="523985"/>
          </a:xfrm>
        </p:spPr>
        <p:txBody>
          <a:bodyPr anchor="ctr"/>
          <a:lstStyle/>
          <a:p>
            <a:r>
              <a:rPr lang="en-US" dirty="0"/>
              <a:t>Remaining Timeline for 2022-23</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3"/>
          </p:nvPr>
        </p:nvSpPr>
        <p:spPr>
          <a:xfrm>
            <a:off x="412908" y="3744525"/>
            <a:ext cx="415608" cy="201776"/>
          </a:xfrm>
        </p:spPr>
        <p:txBody>
          <a:bodyPr>
            <a:normAutofit lnSpcReduction="10000"/>
          </a:bodyPr>
          <a:lstStyle/>
          <a:p>
            <a:r>
              <a:rPr lang="en-US" b="1">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4"/>
          </p:nvPr>
        </p:nvSpPr>
        <p:spPr>
          <a:xfrm>
            <a:off x="914400" y="3337560"/>
            <a:ext cx="566928" cy="237744"/>
          </a:xfrm>
        </p:spPr>
        <p:txBody>
          <a:bodyPr>
            <a:normAutofit/>
          </a:bodyPr>
          <a:lstStyle/>
          <a:p>
            <a:r>
              <a:rPr lang="en-US">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5"/>
          </p:nvPr>
        </p:nvSpPr>
        <p:spPr>
          <a:xfrm>
            <a:off x="2286000" y="3337560"/>
            <a:ext cx="676656" cy="233014"/>
          </a:xfrm>
        </p:spPr>
        <p:txBody>
          <a:bodyPr>
            <a:normAutofit/>
          </a:bodyPr>
          <a:lstStyle/>
          <a:p>
            <a:r>
              <a:rPr lang="en-US">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6"/>
          </p:nvPr>
        </p:nvSpPr>
        <p:spPr>
          <a:xfrm>
            <a:off x="3618210" y="3319272"/>
            <a:ext cx="588030" cy="257619"/>
          </a:xfrm>
        </p:spPr>
        <p:txBody>
          <a:bodyPr>
            <a:normAutofit/>
          </a:bodyPr>
          <a:lstStyle/>
          <a:p>
            <a:r>
              <a:rPr lang="en-US" b="1">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7"/>
          </p:nvPr>
        </p:nvSpPr>
        <p:spPr>
          <a:xfrm>
            <a:off x="4700987" y="3337560"/>
            <a:ext cx="584246" cy="249911"/>
          </a:xfrm>
        </p:spPr>
        <p:txBody>
          <a:bodyPr>
            <a:normAutofit/>
          </a:bodyPr>
          <a:lstStyle/>
          <a:p>
            <a:r>
              <a:rPr lang="en-US">
                <a:solidFill>
                  <a:schemeClr val="tx1">
                    <a:lumMod val="75000"/>
                    <a:lumOff val="25000"/>
                  </a:schemeClr>
                </a:solidFill>
              </a:rPr>
              <a:t>Feb</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9"/>
          </p:nvPr>
        </p:nvSpPr>
        <p:spPr>
          <a:xfrm>
            <a:off x="6620256" y="3313853"/>
            <a:ext cx="514473" cy="316315"/>
          </a:xfrm>
        </p:spPr>
        <p:txBody>
          <a:bodyPr>
            <a:normAutofit/>
          </a:bodyPr>
          <a:lstStyle/>
          <a:p>
            <a:r>
              <a:rPr lang="en-US">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0"/>
          </p:nvPr>
        </p:nvSpPr>
        <p:spPr>
          <a:xfrm>
            <a:off x="7418715" y="3319272"/>
            <a:ext cx="481701" cy="310896"/>
          </a:xfrm>
        </p:spPr>
        <p:txBody>
          <a:bodyPr>
            <a:normAutofit/>
          </a:bodyPr>
          <a:lstStyle/>
          <a:p>
            <a:r>
              <a:rPr lang="en-US">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1"/>
          </p:nvPr>
        </p:nvSpPr>
        <p:spPr>
          <a:xfrm>
            <a:off x="8138160" y="3337560"/>
            <a:ext cx="969264" cy="310896"/>
          </a:xfrm>
        </p:spPr>
        <p:txBody>
          <a:bodyPr>
            <a:normAutofit/>
          </a:bodyPr>
          <a:lstStyle/>
          <a:p>
            <a:r>
              <a:rPr lang="en-US">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2"/>
          </p:nvPr>
        </p:nvSpPr>
        <p:spPr>
          <a:xfrm>
            <a:off x="9393936" y="3349487"/>
            <a:ext cx="512064" cy="237984"/>
          </a:xfrm>
        </p:spPr>
        <p:txBody>
          <a:bodyPr>
            <a:normAutofit/>
          </a:bodyPr>
          <a:lstStyle/>
          <a:p>
            <a:r>
              <a:rPr lang="en-US">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3"/>
          </p:nvPr>
        </p:nvSpPr>
        <p:spPr>
          <a:xfrm>
            <a:off x="10286112" y="3319272"/>
            <a:ext cx="667806" cy="365760"/>
          </a:xfrm>
        </p:spPr>
        <p:txBody>
          <a:bodyPr>
            <a:normAutofit/>
          </a:bodyPr>
          <a:lstStyle/>
          <a:p>
            <a:r>
              <a:rPr lang="en-US" b="1">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4"/>
          </p:nvPr>
        </p:nvSpPr>
        <p:spPr>
          <a:xfrm>
            <a:off x="11309196" y="3376438"/>
            <a:ext cx="523140" cy="253730"/>
          </a:xfrm>
        </p:spPr>
        <p:txBody>
          <a:bodyPr>
            <a:normAutofit/>
          </a:bodyPr>
          <a:lstStyle/>
          <a:p>
            <a:r>
              <a:rPr lang="en-US">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5"/>
          </p:nvPr>
        </p:nvSpPr>
        <p:spPr>
          <a:xfrm>
            <a:off x="632326" y="2995643"/>
            <a:ext cx="4142327" cy="327099"/>
          </a:xfrm>
          <a:solidFill>
            <a:srgbClr val="40C1BD"/>
          </a:solidFill>
        </p:spPr>
        <p:txBody>
          <a:bodyPr/>
          <a:lstStyle/>
          <a:p>
            <a:r>
              <a:rPr lang="en-US" sz="1200" b="1">
                <a:solidFill>
                  <a:schemeClr val="bg1"/>
                </a:solidFill>
              </a:rPr>
              <a:t>Fall 1 Submission</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300984"/>
            <a:ext cx="10856346" cy="671394"/>
            <a:chOff x="620712" y="3719194"/>
            <a:chExt cx="10856346" cy="234881"/>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71919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2526904" y="3693557"/>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2022</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2797392" y="2684748"/>
            <a:ext cx="1977261" cy="210720"/>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603530" y="4006702"/>
            <a:ext cx="5043882" cy="338540"/>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96106" y="3995928"/>
            <a:ext cx="3610181" cy="299616"/>
          </a:xfrm>
          <a:prstGeom prst="rect">
            <a:avLst/>
          </a:prstGeom>
          <a:solidFill>
            <a:srgbClr val="555FAD"/>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 </a:t>
            </a:r>
          </a:p>
        </p:txBody>
      </p:sp>
      <p:grpSp>
        <p:nvGrpSpPr>
          <p:cNvPr id="127" name="Group 126">
            <a:extLst>
              <a:ext uri="{FF2B5EF4-FFF2-40B4-BE49-F238E27FC236}">
                <a16:creationId xmlns:a16="http://schemas.microsoft.com/office/drawing/2014/main" id="{13FA3FA8-F5FF-492A-A1BD-8D5F07F902F0}"/>
              </a:ext>
            </a:extLst>
          </p:cNvPr>
          <p:cNvGrpSpPr/>
          <p:nvPr/>
        </p:nvGrpSpPr>
        <p:grpSpPr>
          <a:xfrm>
            <a:off x="431799" y="1689990"/>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5, 2022</a:t>
                </a:r>
              </a:p>
            </p:txBody>
          </p:sp>
        </p:grpSp>
      </p:grpSp>
      <p:grpSp>
        <p:nvGrpSpPr>
          <p:cNvPr id="128" name="Group 127">
            <a:extLst>
              <a:ext uri="{FF2B5EF4-FFF2-40B4-BE49-F238E27FC236}">
                <a16:creationId xmlns:a16="http://schemas.microsoft.com/office/drawing/2014/main" id="{84152253-39E9-438E-A14D-BDD5A8D6581D}"/>
              </a:ext>
            </a:extLst>
          </p:cNvPr>
          <p:cNvGrpSpPr/>
          <p:nvPr/>
        </p:nvGrpSpPr>
        <p:grpSpPr>
          <a:xfrm>
            <a:off x="1863294" y="1679958"/>
            <a:ext cx="1562266" cy="974964"/>
            <a:chOff x="2182198" y="1927274"/>
            <a:chExt cx="1562266" cy="974964"/>
          </a:xfrm>
        </p:grpSpPr>
        <p:cxnSp>
          <p:nvCxnSpPr>
            <p:cNvPr id="82" name="Straight Arrow Connector 81">
              <a:extLst>
                <a:ext uri="{FF2B5EF4-FFF2-40B4-BE49-F238E27FC236}">
                  <a16:creationId xmlns:a16="http://schemas.microsoft.com/office/drawing/2014/main" id="{AC8F0836-65E5-4C32-81D9-DA8866396507}"/>
                </a:ext>
                <a:ext uri="{C183D7F6-B498-43B3-948B-1728B52AA6E4}">
                  <adec:decorative xmlns:adec="http://schemas.microsoft.com/office/drawing/2017/decorative" val="1"/>
                </a:ext>
              </a:extLst>
            </p:cNvPr>
            <p:cNvCxnSpPr>
              <a:cxnSpLocks/>
            </p:cNvCxnSpPr>
            <p:nvPr/>
          </p:nvCxnSpPr>
          <p:spPr>
            <a:xfrm flipH="1">
              <a:off x="3121931" y="2353598"/>
              <a:ext cx="1"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1466B781-5C93-4635-AD7F-95DFC09B941F}"/>
                </a:ext>
              </a:extLst>
            </p:cNvPr>
            <p:cNvGrpSpPr/>
            <p:nvPr/>
          </p:nvGrpSpPr>
          <p:grpSpPr>
            <a:xfrm>
              <a:off x="2182198" y="1927274"/>
              <a:ext cx="1562266" cy="428157"/>
              <a:chOff x="2346960" y="1747067"/>
              <a:chExt cx="2120126"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472557" y="1747067"/>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Initial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346960" y="2042904"/>
                <a:ext cx="2120126" cy="20783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16, 2022</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grpSp>
        <p:nvGrpSpPr>
          <p:cNvPr id="129" name="Group 128">
            <a:extLst>
              <a:ext uri="{FF2B5EF4-FFF2-40B4-BE49-F238E27FC236}">
                <a16:creationId xmlns:a16="http://schemas.microsoft.com/office/drawing/2014/main" id="{40702421-B4AF-44A9-B159-F17D99C45501}"/>
              </a:ext>
            </a:extLst>
          </p:cNvPr>
          <p:cNvGrpSpPr/>
          <p:nvPr/>
        </p:nvGrpSpPr>
        <p:grpSpPr>
          <a:xfrm>
            <a:off x="4108034" y="1666671"/>
            <a:ext cx="1321860" cy="962264"/>
            <a:chOff x="3509376" y="1908941"/>
            <a:chExt cx="1321860" cy="962264"/>
          </a:xfrm>
        </p:grpSpPr>
        <p:cxnSp>
          <p:nvCxnSpPr>
            <p:cNvPr id="95" name="Straight Arrow Connector 94">
              <a:extLst>
                <a:ext uri="{FF2B5EF4-FFF2-40B4-BE49-F238E27FC236}">
                  <a16:creationId xmlns:a16="http://schemas.microsoft.com/office/drawing/2014/main" id="{FDE6C206-21B6-43AE-A1DE-1D422821EA81}"/>
                </a:ext>
                <a:ext uri="{C183D7F6-B498-43B3-948B-1728B52AA6E4}">
                  <adec:decorative xmlns:adec="http://schemas.microsoft.com/office/drawing/2017/decorative" val="1"/>
                </a:ext>
              </a:extLst>
            </p:cNvPr>
            <p:cNvCxnSpPr>
              <a:cxnSpLocks/>
              <a:stCxn id="97" idx="2"/>
            </p:cNvCxnSpPr>
            <p:nvPr/>
          </p:nvCxnSpPr>
          <p:spPr>
            <a:xfrm>
              <a:off x="4170306" y="2337098"/>
              <a:ext cx="0" cy="53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8DD6C618-3080-4B83-B8E5-5B3DFD532DA7}"/>
                </a:ext>
              </a:extLst>
            </p:cNvPr>
            <p:cNvGrpSpPr/>
            <p:nvPr/>
          </p:nvGrpSpPr>
          <p:grpSpPr>
            <a:xfrm>
              <a:off x="3509376" y="1908941"/>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 20, 2023</a:t>
                </a:r>
              </a:p>
            </p:txBody>
          </p:sp>
        </p:grpSp>
      </p:grpSp>
      <p:grpSp>
        <p:nvGrpSpPr>
          <p:cNvPr id="105" name="Group 104">
            <a:extLst>
              <a:ext uri="{FF2B5EF4-FFF2-40B4-BE49-F238E27FC236}">
                <a16:creationId xmlns:a16="http://schemas.microsoft.com/office/drawing/2014/main" id="{C942A5D7-FC72-457D-B09A-7FC3F32987AE}"/>
              </a:ext>
            </a:extLst>
          </p:cNvPr>
          <p:cNvGrpSpPr/>
          <p:nvPr/>
        </p:nvGrpSpPr>
        <p:grpSpPr>
          <a:xfrm>
            <a:off x="3092741" y="4418900"/>
            <a:ext cx="1739684" cy="737553"/>
            <a:chOff x="2833407" y="4756335"/>
            <a:chExt cx="1739684" cy="730778"/>
          </a:xfrm>
        </p:grpSpPr>
        <p:cxnSp>
          <p:nvCxnSpPr>
            <p:cNvPr id="74" name="Straight Arrow Connector 73">
              <a:extLst>
                <a:ext uri="{FF2B5EF4-FFF2-40B4-BE49-F238E27FC236}">
                  <a16:creationId xmlns:a16="http://schemas.microsoft.com/office/drawing/2014/main" id="{3D985F57-4828-4F43-9FE0-15EF491E8160}"/>
                </a:ext>
                <a:ext uri="{C183D7F6-B498-43B3-948B-1728B52AA6E4}">
                  <adec:decorative xmlns:adec="http://schemas.microsoft.com/office/drawing/2017/decorative" val="1"/>
                </a:ext>
              </a:extLst>
            </p:cNvPr>
            <p:cNvCxnSpPr>
              <a:cxnSpLocks/>
            </p:cNvCxnSpPr>
            <p:nvPr/>
          </p:nvCxnSpPr>
          <p:spPr>
            <a:xfrm flipV="1">
              <a:off x="3673771" y="4756336"/>
              <a:ext cx="9721" cy="61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2FCCBBB3-601E-49B8-A2F9-44A3F6D647CB}"/>
                </a:ext>
              </a:extLst>
            </p:cNvPr>
            <p:cNvGrpSpPr/>
            <p:nvPr/>
          </p:nvGrpSpPr>
          <p:grpSpPr>
            <a:xfrm>
              <a:off x="2833407" y="4938988"/>
              <a:ext cx="1739684" cy="548125"/>
              <a:chOff x="2307799" y="1269266"/>
              <a:chExt cx="1793875" cy="576131"/>
            </a:xfrm>
          </p:grpSpPr>
          <p:sp>
            <p:nvSpPr>
              <p:cNvPr id="103" name="Text Placeholder 30">
                <a:extLst>
                  <a:ext uri="{FF2B5EF4-FFF2-40B4-BE49-F238E27FC236}">
                    <a16:creationId xmlns:a16="http://schemas.microsoft.com/office/drawing/2014/main" id="{5480280F-BBE4-4322-9B23-15020C70E01C}"/>
                  </a:ext>
                </a:extLst>
              </p:cNvPr>
              <p:cNvSpPr txBox="1">
                <a:spLocks/>
              </p:cNvSpPr>
              <p:nvPr/>
            </p:nvSpPr>
            <p:spPr>
              <a:xfrm>
                <a:off x="2307799" y="1269266"/>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Snapshot Available</a:t>
                </a:r>
              </a:p>
            </p:txBody>
          </p:sp>
          <p:sp>
            <p:nvSpPr>
              <p:cNvPr id="104" name="Text Placeholder 31">
                <a:extLst>
                  <a:ext uri="{FF2B5EF4-FFF2-40B4-BE49-F238E27FC236}">
                    <a16:creationId xmlns:a16="http://schemas.microsoft.com/office/drawing/2014/main" id="{E77F6E28-54F2-47FE-8F87-46579C496F9F}"/>
                  </a:ext>
                </a:extLst>
              </p:cNvPr>
              <p:cNvSpPr txBox="1">
                <a:spLocks/>
              </p:cNvSpPr>
              <p:nvPr/>
            </p:nvSpPr>
            <p:spPr>
              <a:xfrm>
                <a:off x="2359528" y="1563373"/>
                <a:ext cx="1690417" cy="2820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 3, 2023</a:t>
                </a:r>
              </a:p>
            </p:txBody>
          </p:sp>
        </p:grpSp>
      </p:grpSp>
      <p:grpSp>
        <p:nvGrpSpPr>
          <p:cNvPr id="106" name="Group 105">
            <a:extLst>
              <a:ext uri="{FF2B5EF4-FFF2-40B4-BE49-F238E27FC236}">
                <a16:creationId xmlns:a16="http://schemas.microsoft.com/office/drawing/2014/main" id="{0ACB66C0-76B8-4EDC-B8B7-8EFDACB5B50B}"/>
              </a:ext>
            </a:extLst>
          </p:cNvPr>
          <p:cNvGrpSpPr/>
          <p:nvPr/>
        </p:nvGrpSpPr>
        <p:grpSpPr>
          <a:xfrm>
            <a:off x="5231881" y="4427715"/>
            <a:ext cx="1335896" cy="812167"/>
            <a:chOff x="1167623" y="4846542"/>
            <a:chExt cx="1639353" cy="554383"/>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flipV="1">
              <a:off x="1580991" y="4846542"/>
              <a:ext cx="2" cy="160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1167623" y="5018959"/>
              <a:ext cx="1639353" cy="381966"/>
              <a:chOff x="590125" y="1353327"/>
              <a:chExt cx="1690418" cy="401483"/>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640888" y="1353327"/>
                <a:ext cx="1562597" cy="401483"/>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ONE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590125" y="1536817"/>
                <a:ext cx="1690418" cy="171602"/>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10, 2023</a:t>
                </a:r>
              </a:p>
            </p:txBody>
          </p:sp>
        </p:grpSp>
      </p:grpSp>
      <p:grpSp>
        <p:nvGrpSpPr>
          <p:cNvPr id="111" name="Group 110">
            <a:extLst>
              <a:ext uri="{FF2B5EF4-FFF2-40B4-BE49-F238E27FC236}">
                <a16:creationId xmlns:a16="http://schemas.microsoft.com/office/drawing/2014/main" id="{E867D2F2-7DDD-4582-BF6A-76260EC4964E}"/>
              </a:ext>
            </a:extLst>
          </p:cNvPr>
          <p:cNvGrpSpPr/>
          <p:nvPr/>
        </p:nvGrpSpPr>
        <p:grpSpPr>
          <a:xfrm>
            <a:off x="7388351" y="4285861"/>
            <a:ext cx="1463040" cy="927763"/>
            <a:chOff x="3144041" y="4598100"/>
            <a:chExt cx="1449736" cy="888792"/>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593110" y="4598100"/>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3144041" y="4952235"/>
              <a:ext cx="1449736" cy="5346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Start of Submission</a:t>
              </a:r>
            </a:p>
          </p:txBody>
        </p:sp>
      </p:grpSp>
      <p:grpSp>
        <p:nvGrpSpPr>
          <p:cNvPr id="121" name="Group 120">
            <a:extLst>
              <a:ext uri="{FF2B5EF4-FFF2-40B4-BE49-F238E27FC236}">
                <a16:creationId xmlns:a16="http://schemas.microsoft.com/office/drawing/2014/main" id="{256FC86F-9CAF-421B-9417-24E46D52225B}"/>
              </a:ext>
            </a:extLst>
          </p:cNvPr>
          <p:cNvGrpSpPr/>
          <p:nvPr/>
        </p:nvGrpSpPr>
        <p:grpSpPr>
          <a:xfrm>
            <a:off x="9391362" y="4316026"/>
            <a:ext cx="1521799" cy="1274801"/>
            <a:chOff x="2854095" y="4613967"/>
            <a:chExt cx="1639352" cy="1274801"/>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flipV="1">
              <a:off x="3939839" y="4613967"/>
              <a:ext cx="0" cy="726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854095" y="4946893"/>
              <a:ext cx="1639352" cy="941875"/>
              <a:chOff x="2329131" y="1277575"/>
              <a:chExt cx="1690417" cy="989999"/>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613136" y="1277575"/>
                <a:ext cx="1404565" cy="58661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498080" y="4910329"/>
            <a:ext cx="1207008" cy="128015"/>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8, 2023</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669458" y="5023848"/>
            <a:ext cx="1207096" cy="176896"/>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28, 2023</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995159" y="2976919"/>
            <a:ext cx="6401979" cy="334968"/>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Cohort Processing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632326" y="4366618"/>
            <a:ext cx="2460413" cy="29461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Submit Fall 2 Data</a:t>
            </a:r>
          </a:p>
        </p:txBody>
      </p:sp>
      <p:grpSp>
        <p:nvGrpSpPr>
          <p:cNvPr id="89" name="Group 88">
            <a:extLst>
              <a:ext uri="{FF2B5EF4-FFF2-40B4-BE49-F238E27FC236}">
                <a16:creationId xmlns:a16="http://schemas.microsoft.com/office/drawing/2014/main" id="{B637265A-CF5E-4447-93D2-B45E7C3CBD72}"/>
              </a:ext>
            </a:extLst>
          </p:cNvPr>
          <p:cNvGrpSpPr/>
          <p:nvPr/>
        </p:nvGrpSpPr>
        <p:grpSpPr>
          <a:xfrm>
            <a:off x="5815678" y="1680341"/>
            <a:ext cx="1926735" cy="1298742"/>
            <a:chOff x="2130941" y="1913242"/>
            <a:chExt cx="1926735" cy="1298742"/>
          </a:xfrm>
        </p:grpSpPr>
        <p:cxnSp>
          <p:nvCxnSpPr>
            <p:cNvPr id="90" name="Straight Arrow Connector 89">
              <a:extLst>
                <a:ext uri="{FF2B5EF4-FFF2-40B4-BE49-F238E27FC236}">
                  <a16:creationId xmlns:a16="http://schemas.microsoft.com/office/drawing/2014/main" id="{E106618D-09F9-4471-BB74-D95610512162}"/>
                </a:ext>
                <a:ext uri="{C183D7F6-B498-43B3-948B-1728B52AA6E4}">
                  <adec:decorative xmlns:adec="http://schemas.microsoft.com/office/drawing/2017/decorative" val="1"/>
                </a:ext>
              </a:extLst>
            </p:cNvPr>
            <p:cNvCxnSpPr>
              <a:cxnSpLocks/>
            </p:cNvCxnSpPr>
            <p:nvPr/>
          </p:nvCxnSpPr>
          <p:spPr>
            <a:xfrm flipH="1">
              <a:off x="3204467" y="2340322"/>
              <a:ext cx="1" cy="871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C0B035FD-4601-4A80-95AA-D0119AFAF40B}"/>
                </a:ext>
              </a:extLst>
            </p:cNvPr>
            <p:cNvGrpSpPr/>
            <p:nvPr/>
          </p:nvGrpSpPr>
          <p:grpSpPr>
            <a:xfrm>
              <a:off x="2130941" y="1913242"/>
              <a:ext cx="1926735" cy="428157"/>
              <a:chOff x="2277401" y="1728649"/>
              <a:chExt cx="2614741" cy="561975"/>
            </a:xfrm>
          </p:grpSpPr>
          <p:sp>
            <p:nvSpPr>
              <p:cNvPr id="94" name="Text Placeholder 30">
                <a:extLst>
                  <a:ext uri="{FF2B5EF4-FFF2-40B4-BE49-F238E27FC236}">
                    <a16:creationId xmlns:a16="http://schemas.microsoft.com/office/drawing/2014/main" id="{D97D6116-D068-4C69-952B-E92869CBCD76}"/>
                  </a:ext>
                </a:extLst>
              </p:cNvPr>
              <p:cNvSpPr txBox="1">
                <a:spLocks/>
              </p:cNvSpPr>
              <p:nvPr/>
            </p:nvSpPr>
            <p:spPr>
              <a:xfrm>
                <a:off x="2277401" y="1728649"/>
                <a:ext cx="2614741"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Cohort Processing </a:t>
                </a:r>
              </a:p>
            </p:txBody>
          </p:sp>
          <p:sp>
            <p:nvSpPr>
              <p:cNvPr id="99" name="Text Placeholder 31">
                <a:extLst>
                  <a:ext uri="{FF2B5EF4-FFF2-40B4-BE49-F238E27FC236}">
                    <a16:creationId xmlns:a16="http://schemas.microsoft.com/office/drawing/2014/main" id="{C63B8DAF-FD80-4EA5-9788-01945922E702}"/>
                  </a:ext>
                </a:extLst>
              </p:cNvPr>
              <p:cNvSpPr txBox="1">
                <a:spLocks/>
              </p:cNvSpPr>
              <p:nvPr/>
            </p:nvSpPr>
            <p:spPr>
              <a:xfrm>
                <a:off x="2817016" y="2050195"/>
                <a:ext cx="1690418" cy="218432"/>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continuous</a:t>
                </a:r>
              </a:p>
            </p:txBody>
          </p:sp>
        </p:grpSp>
      </p:grpSp>
      <p:grpSp>
        <p:nvGrpSpPr>
          <p:cNvPr id="101" name="Group 100">
            <a:extLst>
              <a:ext uri="{FF2B5EF4-FFF2-40B4-BE49-F238E27FC236}">
                <a16:creationId xmlns:a16="http://schemas.microsoft.com/office/drawing/2014/main" id="{9FBA10B7-D79F-4C0D-B63F-DF84A5779489}"/>
              </a:ext>
            </a:extLst>
          </p:cNvPr>
          <p:cNvGrpSpPr/>
          <p:nvPr/>
        </p:nvGrpSpPr>
        <p:grpSpPr>
          <a:xfrm>
            <a:off x="10746296" y="1523721"/>
            <a:ext cx="1230305" cy="1377773"/>
            <a:chOff x="2867319" y="1913241"/>
            <a:chExt cx="1220898" cy="1264884"/>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3465415" y="2372567"/>
              <a:ext cx="7503" cy="80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2867319" y="1913241"/>
              <a:ext cx="1220898" cy="557705"/>
              <a:chOff x="3276727" y="1728649"/>
              <a:chExt cx="1656861" cy="732013"/>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728649"/>
                <a:ext cx="1573970" cy="732013"/>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22-23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rot="10800000" flipV="1">
                <a:off x="3276727" y="2293368"/>
                <a:ext cx="1656861" cy="73485"/>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25, 2023</a:t>
                </a:r>
              </a:p>
            </p:txBody>
          </p:sp>
        </p:grpSp>
      </p:grpSp>
      <p:grpSp>
        <p:nvGrpSpPr>
          <p:cNvPr id="118" name="Group 117">
            <a:extLst>
              <a:ext uri="{FF2B5EF4-FFF2-40B4-BE49-F238E27FC236}">
                <a16:creationId xmlns:a16="http://schemas.microsoft.com/office/drawing/2014/main" id="{FFF0DA57-FCEB-4219-A5C1-5ED09735A5FB}"/>
              </a:ext>
            </a:extLst>
          </p:cNvPr>
          <p:cNvGrpSpPr/>
          <p:nvPr/>
        </p:nvGrpSpPr>
        <p:grpSpPr>
          <a:xfrm>
            <a:off x="10749570" y="4304801"/>
            <a:ext cx="1312007" cy="1270290"/>
            <a:chOff x="2890098" y="4696811"/>
            <a:chExt cx="1639352" cy="1191955"/>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flipH="1" flipV="1">
              <a:off x="3673770" y="4696811"/>
              <a:ext cx="1" cy="670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2890098" y="5025906"/>
              <a:ext cx="1639352" cy="862860"/>
              <a:chOff x="2366256" y="1360627"/>
              <a:chExt cx="1690417" cy="906948"/>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823544" y="1360627"/>
                <a:ext cx="1200658" cy="562951"/>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66256" y="2042905"/>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grpSp>
      <p:sp>
        <p:nvSpPr>
          <p:cNvPr id="135" name="Text Placeholder 31">
            <a:extLst>
              <a:ext uri="{FF2B5EF4-FFF2-40B4-BE49-F238E27FC236}">
                <a16:creationId xmlns:a16="http://schemas.microsoft.com/office/drawing/2014/main" id="{8B6A1DED-BE6F-41D3-A0BB-853900225086}"/>
              </a:ext>
            </a:extLst>
          </p:cNvPr>
          <p:cNvSpPr txBox="1">
            <a:spLocks/>
          </p:cNvSpPr>
          <p:nvPr/>
        </p:nvSpPr>
        <p:spPr>
          <a:xfrm>
            <a:off x="9249543" y="5575091"/>
            <a:ext cx="1521800" cy="213749"/>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988791" y="5019872"/>
            <a:ext cx="1159819" cy="219566"/>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25, 2023</a:t>
            </a:r>
          </a:p>
        </p:txBody>
      </p:sp>
      <p:sp>
        <p:nvSpPr>
          <p:cNvPr id="134" name="Text Placeholder 31">
            <a:extLst>
              <a:ext uri="{FF2B5EF4-FFF2-40B4-BE49-F238E27FC236}">
                <a16:creationId xmlns:a16="http://schemas.microsoft.com/office/drawing/2014/main" id="{0DEF5956-5CB1-4402-A3BF-7A040A7E6243}"/>
              </a:ext>
            </a:extLst>
          </p:cNvPr>
          <p:cNvSpPr txBox="1">
            <a:spLocks/>
          </p:cNvSpPr>
          <p:nvPr/>
        </p:nvSpPr>
        <p:spPr>
          <a:xfrm>
            <a:off x="9040486" y="2050198"/>
            <a:ext cx="1245625" cy="1711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July 1, 2020</a:t>
            </a:r>
          </a:p>
        </p:txBody>
      </p:sp>
      <p:grpSp>
        <p:nvGrpSpPr>
          <p:cNvPr id="3" name="Group 2">
            <a:extLst>
              <a:ext uri="{FF2B5EF4-FFF2-40B4-BE49-F238E27FC236}">
                <a16:creationId xmlns:a16="http://schemas.microsoft.com/office/drawing/2014/main" id="{21453E92-40CD-49B5-B48C-C3F2A76C96F5}"/>
              </a:ext>
            </a:extLst>
          </p:cNvPr>
          <p:cNvGrpSpPr/>
          <p:nvPr/>
        </p:nvGrpSpPr>
        <p:grpSpPr>
          <a:xfrm>
            <a:off x="8789127" y="1523720"/>
            <a:ext cx="1678706" cy="1405611"/>
            <a:chOff x="8789127" y="1299267"/>
            <a:chExt cx="1678706" cy="1858665"/>
          </a:xfrm>
        </p:grpSpPr>
        <p:sp>
          <p:nvSpPr>
            <p:cNvPr id="133" name="Text Placeholder 30">
              <a:extLst>
                <a:ext uri="{FF2B5EF4-FFF2-40B4-BE49-F238E27FC236}">
                  <a16:creationId xmlns:a16="http://schemas.microsoft.com/office/drawing/2014/main" id="{922E6418-A1A5-4805-96F4-BE818EB2F124}"/>
                </a:ext>
              </a:extLst>
            </p:cNvPr>
            <p:cNvSpPr txBox="1">
              <a:spLocks/>
            </p:cNvSpPr>
            <p:nvPr/>
          </p:nvSpPr>
          <p:spPr>
            <a:xfrm>
              <a:off x="8789127" y="1299267"/>
              <a:ext cx="1678706" cy="1250432"/>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2023</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37" name="Straight Arrow Connector 136">
              <a:extLst>
                <a:ext uri="{FF2B5EF4-FFF2-40B4-BE49-F238E27FC236}">
                  <a16:creationId xmlns:a16="http://schemas.microsoft.com/office/drawing/2014/main" id="{EFC9678F-D2BA-4318-8B47-15D76B581F24}"/>
                </a:ext>
                <a:ext uri="{C183D7F6-B498-43B3-948B-1728B52AA6E4}">
                  <adec:decorative xmlns:adec="http://schemas.microsoft.com/office/drawing/2017/decorative" val="1"/>
                </a:ext>
              </a:extLst>
            </p:cNvPr>
            <p:cNvCxnSpPr>
              <a:cxnSpLocks/>
              <a:stCxn id="133" idx="2"/>
            </p:cNvCxnSpPr>
            <p:nvPr/>
          </p:nvCxnSpPr>
          <p:spPr>
            <a:xfrm>
              <a:off x="9628480" y="2549699"/>
              <a:ext cx="6686" cy="608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2BC2E09C-B020-444A-A192-14ED20DBDEBB}"/>
              </a:ext>
            </a:extLst>
          </p:cNvPr>
          <p:cNvSpPr>
            <a:spLocks noGrp="1"/>
          </p:cNvSpPr>
          <p:nvPr>
            <p:ph type="ftr" sz="quarter" idx="10"/>
          </p:nvPr>
        </p:nvSpPr>
        <p:spPr>
          <a:xfrm>
            <a:off x="469591" y="6365363"/>
            <a:ext cx="39549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Reports and Certification v1.0 May 8, 2023</a:t>
            </a:r>
          </a:p>
        </p:txBody>
      </p:sp>
      <p:sp>
        <p:nvSpPr>
          <p:cNvPr id="131" name="Text Placeholder 18">
            <a:extLst>
              <a:ext uri="{FF2B5EF4-FFF2-40B4-BE49-F238E27FC236}">
                <a16:creationId xmlns:a16="http://schemas.microsoft.com/office/drawing/2014/main" id="{4033F74E-0E84-4009-937A-A5BDE7A9A925}"/>
              </a:ext>
            </a:extLst>
          </p:cNvPr>
          <p:cNvSpPr txBox="1">
            <a:spLocks/>
          </p:cNvSpPr>
          <p:nvPr/>
        </p:nvSpPr>
        <p:spPr>
          <a:xfrm>
            <a:off x="5647412" y="3317239"/>
            <a:ext cx="514473" cy="3163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Mar</a:t>
            </a:r>
          </a:p>
        </p:txBody>
      </p:sp>
      <p:sp>
        <p:nvSpPr>
          <p:cNvPr id="7" name="Rectangle 6">
            <a:extLst>
              <a:ext uri="{FF2B5EF4-FFF2-40B4-BE49-F238E27FC236}">
                <a16:creationId xmlns:a16="http://schemas.microsoft.com/office/drawing/2014/main" id="{F6D5E589-2051-8525-16DE-FBFD7FD6A533}"/>
              </a:ext>
            </a:extLst>
          </p:cNvPr>
          <p:cNvSpPr/>
          <p:nvPr/>
        </p:nvSpPr>
        <p:spPr>
          <a:xfrm>
            <a:off x="3425560" y="5639181"/>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9">
            <a:extLst>
              <a:ext uri="{FF2B5EF4-FFF2-40B4-BE49-F238E27FC236}">
                <a16:creationId xmlns:a16="http://schemas.microsoft.com/office/drawing/2014/main" id="{0DFE9429-3620-D6A0-C62E-7BE7FC7F47A0}"/>
              </a:ext>
            </a:extLst>
          </p:cNvPr>
          <p:cNvSpPr txBox="1">
            <a:spLocks/>
          </p:cNvSpPr>
          <p:nvPr/>
        </p:nvSpPr>
        <p:spPr>
          <a:xfrm>
            <a:off x="6772515" y="3672671"/>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4" name="Slide Number Placeholder 3">
            <a:extLst>
              <a:ext uri="{FF2B5EF4-FFF2-40B4-BE49-F238E27FC236}">
                <a16:creationId xmlns:a16="http://schemas.microsoft.com/office/drawing/2014/main" id="{C6F34485-15C5-2834-EF81-16D3C7C64A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11926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B3794147-FF86-410F-A466-B22813D8D83E}"/>
              </a:ext>
            </a:extLst>
          </p:cNvPr>
          <p:cNvSpPr>
            <a:spLocks noGrp="1"/>
          </p:cNvSpPr>
          <p:nvPr>
            <p:ph idx="1"/>
          </p:nvPr>
        </p:nvSpPr>
        <p:spPr>
          <a:xfrm>
            <a:off x="587527" y="769964"/>
            <a:ext cx="4416225" cy="5048329"/>
          </a:xfrm>
        </p:spPr>
        <p:txBody>
          <a:bodyPr/>
          <a:lstStyle/>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LEA course section completer counts by State Course Code for courses completed at any time during the current academic year</a:t>
            </a:r>
          </a:p>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counts of CTE participants, and completers for Perkins reporting</a:t>
            </a:r>
          </a:p>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counts of student completion of specific work-based learning programs</a:t>
            </a:r>
          </a:p>
          <a:p>
            <a:pPr marR="0">
              <a:lnSpc>
                <a:spcPct val="90000"/>
              </a:lnSpc>
              <a:spcBef>
                <a:spcPts val="1000"/>
              </a:spcBef>
              <a:spcAft>
                <a:spcPts val="500"/>
              </a:spcAft>
              <a:buClr>
                <a:schemeClr val="accent1"/>
              </a:buClr>
              <a:tabLst>
                <a:tab pos="628650" algn="l"/>
              </a:tabLst>
            </a:pPr>
            <a:r>
              <a:rPr lang="en-US" sz="2400" dirty="0">
                <a:solidFill>
                  <a:schemeClr val="tx1">
                    <a:lumMod val="75000"/>
                    <a:lumOff val="25000"/>
                  </a:schemeClr>
                </a:solidFill>
              </a:rPr>
              <a:t>P</a:t>
            </a:r>
            <a:r>
              <a:rPr lang="en-US" sz="2400" kern="1200" dirty="0">
                <a:solidFill>
                  <a:schemeClr val="tx1">
                    <a:lumMod val="75000"/>
                    <a:lumOff val="25000"/>
                  </a:schemeClr>
                </a:solidFill>
                <a:effectLst/>
                <a:latin typeface="+mn-lt"/>
                <a:ea typeface="+mn-ea"/>
                <a:cs typeface="+mn-cs"/>
              </a:rPr>
              <a:t>rovides class size counts for </a:t>
            </a:r>
            <a:r>
              <a:rPr lang="en-US" sz="2400" kern="1200" dirty="0" err="1">
                <a:solidFill>
                  <a:schemeClr val="tx1">
                    <a:lumMod val="75000"/>
                    <a:lumOff val="25000"/>
                  </a:schemeClr>
                </a:solidFill>
                <a:effectLst/>
                <a:latin typeface="+mn-lt"/>
                <a:ea typeface="+mn-ea"/>
                <a:cs typeface="+mn-cs"/>
              </a:rPr>
              <a:t>DataQuest</a:t>
            </a:r>
            <a:r>
              <a:rPr lang="en-US" sz="2400" kern="1200" dirty="0">
                <a:solidFill>
                  <a:schemeClr val="tx1">
                    <a:lumMod val="75000"/>
                    <a:lumOff val="25000"/>
                  </a:schemeClr>
                </a:solidFill>
                <a:effectLst/>
                <a:latin typeface="+mn-lt"/>
                <a:ea typeface="+mn-ea"/>
                <a:cs typeface="+mn-cs"/>
              </a:rPr>
              <a:t> </a:t>
            </a:r>
          </a:p>
          <a:p>
            <a:pPr marL="0" indent="0">
              <a:buNone/>
            </a:pPr>
            <a:endParaRPr lang="en-US" sz="24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2CA17D1-D4A7-4A28-B91C-EA938A23E319}"/>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8</a:t>
            </a:fld>
            <a:endParaRPr lang="en-US"/>
          </a:p>
        </p:txBody>
      </p:sp>
      <p:sp>
        <p:nvSpPr>
          <p:cNvPr id="14" name="Title 1">
            <a:extLst>
              <a:ext uri="{FF2B5EF4-FFF2-40B4-BE49-F238E27FC236}">
                <a16:creationId xmlns:a16="http://schemas.microsoft.com/office/drawing/2014/main" id="{778EDD31-C789-4251-BA47-77C7B09354BD}"/>
              </a:ext>
            </a:extLst>
          </p:cNvPr>
          <p:cNvSpPr txBox="1">
            <a:spLocks noGrp="1"/>
          </p:cNvSpPr>
          <p:nvPr>
            <p:ph type="title" idx="4294967295"/>
          </p:nvPr>
        </p:nvSpPr>
        <p:spPr>
          <a:xfrm>
            <a:off x="5658103" y="3981450"/>
            <a:ext cx="5749483" cy="214241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End of Year 1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Course Completion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Career Technical Education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Work-Based Learning</a:t>
            </a:r>
          </a:p>
        </p:txBody>
      </p:sp>
      <p:pic>
        <p:nvPicPr>
          <p:cNvPr id="17" name="Picture 16" descr="Glasses on top of a book">
            <a:extLst>
              <a:ext uri="{FF2B5EF4-FFF2-40B4-BE49-F238E27FC236}">
                <a16:creationId xmlns:a16="http://schemas.microsoft.com/office/drawing/2014/main" id="{DCE4E43A-D64D-45F9-B683-567CD5307F23}"/>
              </a:ext>
            </a:extLst>
          </p:cNvPr>
          <p:cNvPicPr>
            <a:picLocks noChangeAspect="1"/>
          </p:cNvPicPr>
          <p:nvPr/>
        </p:nvPicPr>
        <p:blipFill rotWithShape="1">
          <a:blip r:embed="rId3"/>
          <a:srcRect t="12019" r="-2" b="462"/>
          <a:stretch/>
        </p:blipFill>
        <p:spPr>
          <a:xfrm>
            <a:off x="5353050" y="10"/>
            <a:ext cx="6406950" cy="3714737"/>
          </a:xfrm>
          <a:prstGeom prst="rect">
            <a:avLst/>
          </a:prstGeom>
          <a:noFill/>
          <a:ln>
            <a:noFill/>
          </a:ln>
        </p:spPr>
      </p:pic>
      <p:sp>
        <p:nvSpPr>
          <p:cNvPr id="2" name="Footer Placeholder 1">
            <a:extLst>
              <a:ext uri="{FF2B5EF4-FFF2-40B4-BE49-F238E27FC236}">
                <a16:creationId xmlns:a16="http://schemas.microsoft.com/office/drawing/2014/main" id="{13C5EAFD-87A9-DBAF-C281-6839B4383007}"/>
              </a:ext>
            </a:extLst>
          </p:cNvPr>
          <p:cNvSpPr>
            <a:spLocks noGrp="1"/>
          </p:cNvSpPr>
          <p:nvPr>
            <p:ph type="ftr" sz="quarter" idx="13"/>
          </p:nvPr>
        </p:nvSpPr>
        <p:spPr/>
        <p:txBody>
          <a:bodyPr/>
          <a:lstStyle/>
          <a:p>
            <a:r>
              <a:rPr lang="en-US" noProof="0"/>
              <a:t>EOY 1- Reports and Certification v1.0 May 8, 2023</a:t>
            </a:r>
            <a:endParaRPr lang="en-US" noProof="0" dirty="0"/>
          </a:p>
        </p:txBody>
      </p:sp>
    </p:spTree>
    <p:extLst>
      <p:ext uri="{BB962C8B-B14F-4D97-AF65-F5344CB8AC3E}">
        <p14:creationId xmlns:p14="http://schemas.microsoft.com/office/powerpoint/2010/main" val="761979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311CD82-D7CF-4695-B99C-FB0A9154BC58}"/>
              </a:ext>
            </a:extLst>
          </p:cNvPr>
          <p:cNvSpPr>
            <a:spLocks noGrp="1"/>
          </p:cNvSpPr>
          <p:nvPr>
            <p:ph type="title"/>
          </p:nvPr>
        </p:nvSpPr>
        <p:spPr>
          <a:xfrm>
            <a:off x="653573" y="503845"/>
            <a:ext cx="3815800" cy="432000"/>
          </a:xfrm>
        </p:spPr>
        <p:txBody>
          <a:bodyPr/>
          <a:lstStyle/>
          <a:p>
            <a:r>
              <a:rPr lang="en-US" dirty="0"/>
              <a:t>The Big Picture</a:t>
            </a:r>
          </a:p>
        </p:txBody>
      </p:sp>
      <p:sp>
        <p:nvSpPr>
          <p:cNvPr id="2" name="Footer Placeholder 1">
            <a:extLst>
              <a:ext uri="{FF2B5EF4-FFF2-40B4-BE49-F238E27FC236}">
                <a16:creationId xmlns:a16="http://schemas.microsoft.com/office/drawing/2014/main" id="{3F41E920-8DD2-4E89-858F-138F43CA5FA3}"/>
              </a:ext>
            </a:extLst>
          </p:cNvPr>
          <p:cNvSpPr>
            <a:spLocks noGrp="1"/>
          </p:cNvSpPr>
          <p:nvPr>
            <p:ph type="ftr" sz="quarter" idx="10"/>
          </p:nvPr>
        </p:nvSpPr>
        <p:spPr/>
        <p:txBody>
          <a:bodyPr/>
          <a:lstStyle/>
          <a:p>
            <a:r>
              <a:rPr lang="en-US" noProof="0"/>
              <a:t>EOY 1- Reports and Certification v1.0 May 8, 2023</a:t>
            </a:r>
            <a:endParaRPr lang="en-US" noProof="0" dirty="0"/>
          </a:p>
        </p:txBody>
      </p:sp>
      <p:sp>
        <p:nvSpPr>
          <p:cNvPr id="3" name="Slide Number Placeholder 2">
            <a:extLst>
              <a:ext uri="{FF2B5EF4-FFF2-40B4-BE49-F238E27FC236}">
                <a16:creationId xmlns:a16="http://schemas.microsoft.com/office/drawing/2014/main" id="{C4C91C8F-5CC0-42AC-B67A-8D960FD249FA}"/>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sp>
        <p:nvSpPr>
          <p:cNvPr id="4" name="Arrow: Right 3" descr="Direction arrow showing data flow">
            <a:extLst>
              <a:ext uri="{FF2B5EF4-FFF2-40B4-BE49-F238E27FC236}">
                <a16:creationId xmlns:a16="http://schemas.microsoft.com/office/drawing/2014/main" id="{528B5836-0DEC-4507-BC9D-DEF021291D18}"/>
              </a:ext>
            </a:extLst>
          </p:cNvPr>
          <p:cNvSpPr/>
          <p:nvPr/>
        </p:nvSpPr>
        <p:spPr>
          <a:xfrm rot="20803835">
            <a:off x="7022825" y="2980130"/>
            <a:ext cx="828675" cy="890605"/>
          </a:xfrm>
          <a:prstGeom prst="rightArrow">
            <a:avLst/>
          </a:prstGeom>
          <a:gradFill flip="none" rotWithShape="1">
            <a:gsLst>
              <a:gs pos="0">
                <a:srgbClr val="3CC1BD">
                  <a:lumMod val="67000"/>
                </a:srgbClr>
              </a:gs>
              <a:gs pos="48000">
                <a:srgbClr val="3CC1BD">
                  <a:lumMod val="97000"/>
                  <a:lumOff val="3000"/>
                </a:srgbClr>
              </a:gs>
              <a:gs pos="100000">
                <a:srgbClr val="3CC1BD">
                  <a:lumMod val="60000"/>
                  <a:lumOff val="40000"/>
                </a:srgbClr>
              </a:gs>
            </a:gsLst>
            <a:lin ang="16200000" scaled="1"/>
            <a:tileRect/>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 name="Arrow: Right 4" descr="Directional arrow showing data flow">
            <a:extLst>
              <a:ext uri="{FF2B5EF4-FFF2-40B4-BE49-F238E27FC236}">
                <a16:creationId xmlns:a16="http://schemas.microsoft.com/office/drawing/2014/main" id="{6CFE78C8-0AD4-4870-AD7F-3F65C02133CA}"/>
              </a:ext>
            </a:extLst>
          </p:cNvPr>
          <p:cNvSpPr/>
          <p:nvPr/>
        </p:nvSpPr>
        <p:spPr>
          <a:xfrm rot="20864449">
            <a:off x="3576454" y="3555269"/>
            <a:ext cx="828675" cy="890605"/>
          </a:xfrm>
          <a:prstGeom prst="rightArrow">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58C914DA-3410-4475-8095-123819BAACDD}"/>
              </a:ext>
            </a:extLst>
          </p:cNvPr>
          <p:cNvSpPr/>
          <p:nvPr/>
        </p:nvSpPr>
        <p:spPr>
          <a:xfrm>
            <a:off x="4469373" y="3059903"/>
            <a:ext cx="2465976" cy="2686615"/>
          </a:xfrm>
          <a:prstGeom prst="roundRect">
            <a:avLst>
              <a:gd name="adj" fmla="val 6854"/>
            </a:avLst>
          </a:prstGeom>
          <a:solidFill>
            <a:srgbClr val="F8F0F2"/>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rPr>
              <a:t>CALPADS </a:t>
            </a:r>
            <a:endParaRPr lang="en-US" sz="14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rPr>
              <a:t>CDSS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rPr>
              <a:t>TOMS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chemeClr val="accent5">
                    <a:lumMod val="75000"/>
                  </a:schemeClr>
                </a:solidFill>
                <a:effectLst/>
                <a:uLnTx/>
                <a:uFillTx/>
                <a:latin typeface="Arial" panose="020B0604020202020204"/>
                <a:ea typeface="+mn-ea"/>
                <a:cs typeface="+mn-cs"/>
              </a:rPr>
              <a:t>DataQuest</a:t>
            </a:r>
            <a:endPar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rPr>
              <a:t>California Dashboard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chemeClr val="accent5">
                    <a:lumMod val="75000"/>
                  </a:schemeClr>
                </a:solidFill>
                <a:latin typeface="Arial" panose="020B0604020202020204"/>
              </a:rPr>
              <a:t>Ed-Data</a:t>
            </a:r>
            <a:endPar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7" name="Group 6" descr="Image of a golden bear representing the state of California">
            <a:extLst>
              <a:ext uri="{FF2B5EF4-FFF2-40B4-BE49-F238E27FC236}">
                <a16:creationId xmlns:a16="http://schemas.microsoft.com/office/drawing/2014/main" id="{0D8BAA81-D5D6-4F10-87A7-CDE0C6FC3284}"/>
              </a:ext>
            </a:extLst>
          </p:cNvPr>
          <p:cNvGrpSpPr/>
          <p:nvPr/>
        </p:nvGrpSpPr>
        <p:grpSpPr>
          <a:xfrm>
            <a:off x="4910752" y="1880391"/>
            <a:ext cx="1666875" cy="1355079"/>
            <a:chOff x="7980196" y="4641545"/>
            <a:chExt cx="1666875" cy="1355079"/>
          </a:xfrm>
        </p:grpSpPr>
        <p:pic>
          <p:nvPicPr>
            <p:cNvPr id="8" name="Picture 7" descr="Icon&#10;&#10;Description automatically generated">
              <a:extLst>
                <a:ext uri="{FF2B5EF4-FFF2-40B4-BE49-F238E27FC236}">
                  <a16:creationId xmlns:a16="http://schemas.microsoft.com/office/drawing/2014/main" id="{080ED204-EF6E-4C4C-B478-B003A3EBE804}"/>
                </a:ext>
              </a:extLst>
            </p:cNvPr>
            <p:cNvPicPr>
              <a:picLocks noChangeAspect="1"/>
            </p:cNvPicPr>
            <p:nvPr/>
          </p:nvPicPr>
          <p:blipFill>
            <a:blip r:embed="rId3"/>
            <a:stretch>
              <a:fillRect/>
            </a:stretch>
          </p:blipFill>
          <p:spPr>
            <a:xfrm>
              <a:off x="8171950" y="4641545"/>
              <a:ext cx="1283368" cy="914400"/>
            </a:xfrm>
            <a:prstGeom prst="rect">
              <a:avLst/>
            </a:prstGeom>
            <a:effectLst>
              <a:outerShdw blurRad="63500" sx="101000" sy="101000" algn="ctr" rotWithShape="0">
                <a:prstClr val="black">
                  <a:alpha val="40000"/>
                </a:prstClr>
              </a:outerShdw>
            </a:effectLst>
          </p:spPr>
        </p:pic>
        <p:sp>
          <p:nvSpPr>
            <p:cNvPr id="9" name="TextBox 8">
              <a:extLst>
                <a:ext uri="{FF2B5EF4-FFF2-40B4-BE49-F238E27FC236}">
                  <a16:creationId xmlns:a16="http://schemas.microsoft.com/office/drawing/2014/main" id="{5F3B0AC5-449D-4670-898E-8E63030384AA}"/>
                </a:ext>
              </a:extLst>
            </p:cNvPr>
            <p:cNvSpPr txBox="1"/>
            <p:nvPr/>
          </p:nvSpPr>
          <p:spPr>
            <a:xfrm>
              <a:off x="7980196" y="5658070"/>
              <a:ext cx="1666875" cy="338554"/>
            </a:xfrm>
            <a:prstGeom prst="rect">
              <a:avLst/>
            </a:prstGeom>
            <a:gradFill rotWithShape="1">
              <a:gsLst>
                <a:gs pos="0">
                  <a:srgbClr val="B88297"/>
                </a:gs>
                <a:gs pos="50000">
                  <a:srgbClr val="B88297"/>
                </a:gs>
                <a:gs pos="100000">
                  <a:srgbClr val="B88297"/>
                </a:gs>
              </a:gsLst>
              <a:lin ang="5400000" scaled="0"/>
            </a:gradFill>
            <a:ln w="6350" cap="flat" cmpd="sng" algn="ctr">
              <a:solidFill>
                <a:srgbClr val="D0ACBA"/>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State System</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descr="Image of a cloud server">
            <a:extLst>
              <a:ext uri="{FF2B5EF4-FFF2-40B4-BE49-F238E27FC236}">
                <a16:creationId xmlns:a16="http://schemas.microsoft.com/office/drawing/2014/main" id="{555192C7-1EA1-4E13-BD0B-D37F522F6772}"/>
              </a:ext>
            </a:extLst>
          </p:cNvPr>
          <p:cNvGrpSpPr/>
          <p:nvPr/>
        </p:nvGrpSpPr>
        <p:grpSpPr>
          <a:xfrm>
            <a:off x="852947" y="2345510"/>
            <a:ext cx="2585577" cy="3733349"/>
            <a:chOff x="761999" y="2463442"/>
            <a:chExt cx="2585577" cy="3733349"/>
          </a:xfrm>
        </p:grpSpPr>
        <p:sp>
          <p:nvSpPr>
            <p:cNvPr id="11" name="Rectangle: Rounded Corners 10">
              <a:extLst>
                <a:ext uri="{FF2B5EF4-FFF2-40B4-BE49-F238E27FC236}">
                  <a16:creationId xmlns:a16="http://schemas.microsoft.com/office/drawing/2014/main" id="{837E10E8-427A-4985-A13E-15744592147F}"/>
                </a:ext>
              </a:extLst>
            </p:cNvPr>
            <p:cNvSpPr/>
            <p:nvPr/>
          </p:nvSpPr>
          <p:spPr>
            <a:xfrm>
              <a:off x="761999" y="3660928"/>
              <a:ext cx="2585577" cy="2535863"/>
            </a:xfrm>
            <a:prstGeom prst="roundRect">
              <a:avLst>
                <a:gd name="adj" fmla="val 6854"/>
              </a:avLst>
            </a:prstGeom>
            <a:solidFill>
              <a:srgbClr val="3CC1BD">
                <a:lumMod val="20000"/>
                <a:lumOff val="8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Enrollment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programs (homeless, migrant ed, FRPM eligible, pregnant and parenting, </a:t>
              </a:r>
              <a:r>
                <a:rPr kumimoji="0" lang="en-US" sz="1100" b="0" i="0" u="none" strike="noStrike" kern="0" cap="none" spc="0" normalizeH="0" baseline="0" noProof="0" dirty="0" err="1">
                  <a:ln>
                    <a:noFill/>
                  </a:ln>
                  <a:solidFill>
                    <a:srgbClr val="161569"/>
                  </a:solidFill>
                  <a:effectLst/>
                  <a:uLnTx/>
                  <a:uFillTx/>
                  <a:latin typeface="Arial" panose="020B0604020202020204"/>
                  <a:ea typeface="+mn-ea"/>
                  <a:cs typeface="+mn-cs"/>
                </a:rPr>
                <a:t>etc</a:t>
              </a: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Career Technical Education (CTE)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Students with Disabilities (SWD)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Credentialed Staff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Course Section attributes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Course enrollments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9EB0D7B6-016D-434E-B602-EDC6444094CB}"/>
                </a:ext>
              </a:extLst>
            </p:cNvPr>
            <p:cNvGrpSpPr/>
            <p:nvPr/>
          </p:nvGrpSpPr>
          <p:grpSpPr>
            <a:xfrm>
              <a:off x="1258489" y="2463442"/>
              <a:ext cx="1666875" cy="1285823"/>
              <a:chOff x="9200217" y="4854588"/>
              <a:chExt cx="1666875" cy="1285823"/>
            </a:xfrm>
          </p:grpSpPr>
          <p:pic>
            <p:nvPicPr>
              <p:cNvPr id="13" name="Picture 12" descr="A picture containing icon&#10;&#10;Description automatically generated">
                <a:extLst>
                  <a:ext uri="{FF2B5EF4-FFF2-40B4-BE49-F238E27FC236}">
                    <a16:creationId xmlns:a16="http://schemas.microsoft.com/office/drawing/2014/main" id="{EC3310D7-28A2-448D-A582-20B713959265}"/>
                  </a:ext>
                </a:extLst>
              </p:cNvPr>
              <p:cNvPicPr>
                <a:picLocks noChangeAspect="1"/>
              </p:cNvPicPr>
              <p:nvPr/>
            </p:nvPicPr>
            <p:blipFill>
              <a:blip r:embed="rId4"/>
              <a:stretch>
                <a:fillRect/>
              </a:stretch>
            </p:blipFill>
            <p:spPr>
              <a:xfrm>
                <a:off x="9576455" y="4854588"/>
                <a:ext cx="914400" cy="914400"/>
              </a:xfrm>
              <a:prstGeom prst="rect">
                <a:avLst/>
              </a:prstGeom>
              <a:effectLst>
                <a:outerShdw blurRad="63500" sx="101000" sy="101000" algn="ctr" rotWithShape="0">
                  <a:prstClr val="black">
                    <a:alpha val="40000"/>
                  </a:prstClr>
                </a:outerShdw>
              </a:effectLst>
            </p:spPr>
          </p:pic>
          <p:sp>
            <p:nvSpPr>
              <p:cNvPr id="14" name="TextBox 13">
                <a:extLst>
                  <a:ext uri="{FF2B5EF4-FFF2-40B4-BE49-F238E27FC236}">
                    <a16:creationId xmlns:a16="http://schemas.microsoft.com/office/drawing/2014/main" id="{EB6CBCF8-0D92-4724-9ACC-A8FEDCEC3766}"/>
                  </a:ext>
                </a:extLst>
              </p:cNvPr>
              <p:cNvSpPr txBox="1"/>
              <p:nvPr/>
            </p:nvSpPr>
            <p:spPr>
              <a:xfrm>
                <a:off x="9200217" y="5832634"/>
                <a:ext cx="1666875" cy="307777"/>
              </a:xfrm>
              <a:prstGeom prst="rect">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w="6350" cap="flat" cmpd="sng" algn="ctr">
                <a:solidFill>
                  <a:srgbClr val="3CC1BD"/>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Local Systems</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5" name="Group 14" descr="Image of a capital building">
            <a:extLst>
              <a:ext uri="{FF2B5EF4-FFF2-40B4-BE49-F238E27FC236}">
                <a16:creationId xmlns:a16="http://schemas.microsoft.com/office/drawing/2014/main" id="{1C7563BD-BCDC-42D8-9223-FD7DC8D0CD91}"/>
              </a:ext>
            </a:extLst>
          </p:cNvPr>
          <p:cNvGrpSpPr/>
          <p:nvPr/>
        </p:nvGrpSpPr>
        <p:grpSpPr>
          <a:xfrm>
            <a:off x="7859375" y="675692"/>
            <a:ext cx="3752190" cy="5403167"/>
            <a:chOff x="7997922" y="663938"/>
            <a:chExt cx="3752190" cy="5403167"/>
          </a:xfrm>
        </p:grpSpPr>
        <p:sp>
          <p:nvSpPr>
            <p:cNvPr id="16" name="Rectangle: Rounded Corners 15">
              <a:extLst>
                <a:ext uri="{FF2B5EF4-FFF2-40B4-BE49-F238E27FC236}">
                  <a16:creationId xmlns:a16="http://schemas.microsoft.com/office/drawing/2014/main" id="{A3FF523E-7775-4524-A913-D6EE3F3CFD88}"/>
                </a:ext>
              </a:extLst>
            </p:cNvPr>
            <p:cNvSpPr/>
            <p:nvPr/>
          </p:nvSpPr>
          <p:spPr>
            <a:xfrm>
              <a:off x="7997922" y="1837702"/>
              <a:ext cx="3752190" cy="4229403"/>
            </a:xfrm>
            <a:prstGeom prst="roundRect">
              <a:avLst>
                <a:gd name="adj" fmla="val 6854"/>
              </a:avLst>
            </a:prstGeom>
            <a:solidFill>
              <a:srgbClr val="F7F8FD">
                <a:alpha val="9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161569"/>
                  </a:solidFill>
                  <a:effectLst/>
                  <a:uLnTx/>
                  <a:uFillTx/>
                  <a:latin typeface="Arial" panose="020B0604020202020204"/>
                  <a:ea typeface="+mn-ea"/>
                  <a:cs typeface="+mn-cs"/>
                </a:rPr>
                <a:t>EDFacts</a:t>
              </a: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 file submissions and the Consolidated State Performance Report (CSPR)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Migrant </a:t>
              </a:r>
              <a:r>
                <a:rPr kumimoji="0" lang="fr-FR" sz="1200" b="0" i="0" u="none" strike="noStrike" kern="0" cap="none" spc="0" normalizeH="0" baseline="0" noProof="0" dirty="0" err="1">
                  <a:ln>
                    <a:noFill/>
                  </a:ln>
                  <a:solidFill>
                    <a:srgbClr val="161569"/>
                  </a:solidFill>
                  <a:effectLst/>
                  <a:uLnTx/>
                  <a:uFillTx/>
                  <a:latin typeface="Arial" panose="020B0604020202020204"/>
                  <a:ea typeface="+mn-ea"/>
                  <a:cs typeface="+mn-cs"/>
                </a:rPr>
                <a:t>Student</a:t>
              </a: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 Information Exchange (MSIX) - Course </a:t>
              </a:r>
              <a:r>
                <a:rPr kumimoji="0" lang="fr-FR" sz="1200" b="0" i="0" u="none" strike="noStrike" kern="0" cap="none" spc="0" normalizeH="0" baseline="0" noProof="0" dirty="0" err="1">
                  <a:ln>
                    <a:noFill/>
                  </a:ln>
                  <a:solidFill>
                    <a:srgbClr val="161569"/>
                  </a:solidFill>
                  <a:effectLst/>
                  <a:uLnTx/>
                  <a:uFillTx/>
                  <a:latin typeface="Arial" panose="020B0604020202020204"/>
                  <a:ea typeface="+mn-ea"/>
                  <a:cs typeface="+mn-cs"/>
                </a:rPr>
                <a:t>Completion</a:t>
              </a: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 Carnegie Unit</a:t>
              </a: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Titles VI &amp; IX reports for the Civil Rights Act of 1964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Carl Perkins V Reporting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(CTE Participants and Completers)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Section 1418 of the Individuals with Disabilities Education Act (IDEA) 2004 of the federal statutes (Title 20 USC Chapter 33), Individual with Disabilities Education Act (IDEA)</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161569"/>
                  </a:solidFill>
                  <a:latin typeface="Arial" panose="020B0604020202020204"/>
                </a:rPr>
                <a:t>ESSA sections 1112, 2103,4203</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WIOA sections 148,159418,422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3FAF5696-4186-442C-9685-44C73E7F7991}"/>
                </a:ext>
              </a:extLst>
            </p:cNvPr>
            <p:cNvGrpSpPr/>
            <p:nvPr/>
          </p:nvGrpSpPr>
          <p:grpSpPr>
            <a:xfrm>
              <a:off x="9019336" y="663938"/>
              <a:ext cx="1709362" cy="1315453"/>
              <a:chOff x="9392465" y="4895577"/>
              <a:chExt cx="1709362" cy="1315453"/>
            </a:xfrm>
          </p:grpSpPr>
          <p:pic>
            <p:nvPicPr>
              <p:cNvPr id="18" name="Picture 17" descr="Logo&#10;&#10;Description automatically generated">
                <a:extLst>
                  <a:ext uri="{FF2B5EF4-FFF2-40B4-BE49-F238E27FC236}">
                    <a16:creationId xmlns:a16="http://schemas.microsoft.com/office/drawing/2014/main" id="{E35A8C2D-4D61-462C-9719-F8BAC7C36647}"/>
                  </a:ext>
                </a:extLst>
              </p:cNvPr>
              <p:cNvPicPr>
                <a:picLocks noChangeAspect="1"/>
              </p:cNvPicPr>
              <p:nvPr/>
            </p:nvPicPr>
            <p:blipFill>
              <a:blip r:embed="rId5"/>
              <a:stretch>
                <a:fillRect/>
              </a:stretch>
            </p:blipFill>
            <p:spPr>
              <a:xfrm>
                <a:off x="9789946" y="4895577"/>
                <a:ext cx="914400" cy="914400"/>
              </a:xfrm>
              <a:prstGeom prst="rect">
                <a:avLst/>
              </a:prstGeom>
              <a:effectLst>
                <a:outerShdw blurRad="63500" sx="101000" sy="101000" algn="ctr" rotWithShape="0">
                  <a:prstClr val="black">
                    <a:alpha val="40000"/>
                  </a:prstClr>
                </a:outerShdw>
              </a:effectLst>
            </p:spPr>
          </p:pic>
          <p:sp>
            <p:nvSpPr>
              <p:cNvPr id="19" name="TextBox 18">
                <a:extLst>
                  <a:ext uri="{FF2B5EF4-FFF2-40B4-BE49-F238E27FC236}">
                    <a16:creationId xmlns:a16="http://schemas.microsoft.com/office/drawing/2014/main" id="{119804A4-5511-4B86-8D41-A0D73EAC5E48}"/>
                  </a:ext>
                </a:extLst>
              </p:cNvPr>
              <p:cNvSpPr txBox="1"/>
              <p:nvPr/>
            </p:nvSpPr>
            <p:spPr>
              <a:xfrm>
                <a:off x="9392465" y="5872476"/>
                <a:ext cx="1709362" cy="338554"/>
              </a:xfrm>
              <a:prstGeom prst="rect">
                <a:avLst/>
              </a:prstGeom>
              <a:gradFill rotWithShape="1">
                <a:gsLst>
                  <a:gs pos="0">
                    <a:srgbClr val="4948A1">
                      <a:satMod val="103000"/>
                      <a:lumMod val="102000"/>
                      <a:tint val="94000"/>
                    </a:srgbClr>
                  </a:gs>
                  <a:gs pos="50000">
                    <a:srgbClr val="4948A1">
                      <a:satMod val="110000"/>
                      <a:lumMod val="100000"/>
                      <a:shade val="100000"/>
                    </a:srgbClr>
                  </a:gs>
                  <a:gs pos="100000">
                    <a:srgbClr val="4948A1">
                      <a:lumMod val="99000"/>
                      <a:satMod val="120000"/>
                      <a:shade val="78000"/>
                    </a:srgbClr>
                  </a:gs>
                </a:gsLst>
                <a:lin ang="5400000" scaled="0"/>
              </a:gradFill>
              <a:ln w="6350" cap="flat" cmpd="sng" algn="ctr">
                <a:solidFill>
                  <a:srgbClr val="4948A1"/>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Federal System</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668552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10.xml><?xml version="1.0" encoding="utf-8"?>
<a:theme xmlns:a="http://schemas.openxmlformats.org/drawingml/2006/main" name="9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1.xml><?xml version="1.0" encoding="utf-8"?>
<a:theme xmlns:a="http://schemas.openxmlformats.org/drawingml/2006/main" name="10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2.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3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9.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V2FRC72ACC37-661584439-237</_dlc_DocId>
    <_dlc_DocIdUrl xmlns="88c68383-87e6-47d9-bddd-bf3f846e2f30">
      <Url>https://fcmat2.sharepoint.com/sites/intranet/_layouts/15/DocIdRedir.aspx?ID=V2FRC72ACC37-661584439-237</Url>
      <Description>V2FRC72ACC37-661584439-237</Description>
    </_dlc_DocIdUrl>
    <DocBody xmlns="186db01c-c4a5-44d8-a310-3ab2db9d5f5c">This presentation provides detailed instructions for EOY 1 Reporting and Certification. It also covers certification errors, how to use the CALPADS documentation for troubleshooting and error resolution, and common problems with EOY 1. LEA Admin can edit and use this document to train local staff regarding the importance of and preparations for CALPADS End of Year 1 Data Collection.</DocBody>
    <DocShortBody xmlns="186db01c-c4a5-44d8-a310-3ab2db9d5f5c">This presentation provides detailed instructions for EOY 1 Reporting and Certification. It also covers certification errors, how to use the CALPADS documentation for troubleshooting and error resolution, and common problems with EOY 1.</DocShortBody>
    <DocTitle xmlns="186db01c-c4a5-44d8-a310-3ab2db9d5f5c">End of Year - 1 Reporting &amp; Certification PowerPoint Presentation with Notes v1.0</DocTitle>
    <Sign_x002d_off_x0020_status xmlns="186db01c-c4a5-44d8-a310-3ab2db9d5f5c" xsi:nil="true"/>
    <ReportPeriod xmlns="186db01c-c4a5-44d8-a310-3ab2db9d5f5c">EOY</ReportPerio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F639D7-D675-43A8-887A-905AD2C45387}">
  <ds:schemaRefs>
    <ds:schemaRef ds:uri="http://purl.org/dc/elements/1.1/"/>
    <ds:schemaRef ds:uri="http://schemas.microsoft.com/sharepoint/v3"/>
    <ds:schemaRef ds:uri="http://purl.org/dc/terms/"/>
    <ds:schemaRef ds:uri="http://purl.org/dc/dcmitype/"/>
    <ds:schemaRef ds:uri="8555b6f1-725f-46c5-b1ab-8a06ff3ec0fa"/>
    <ds:schemaRef ds:uri="http://schemas.microsoft.com/office/infopath/2007/PartnerControls"/>
    <ds:schemaRef ds:uri="http://schemas.openxmlformats.org/package/2006/metadata/core-properties"/>
    <ds:schemaRef ds:uri="http://schemas.microsoft.com/office/2006/documentManagement/types"/>
    <ds:schemaRef ds:uri="3a02d6da-6e2a-47e9-8a46-3410cd2005e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F9F5338-A602-4DE3-BA95-86EAE6BF3E25}"/>
</file>

<file path=customXml/itemProps3.xml><?xml version="1.0" encoding="utf-8"?>
<ds:datastoreItem xmlns:ds="http://schemas.openxmlformats.org/officeDocument/2006/customXml" ds:itemID="{6E8D893E-9512-4D3F-BB8D-43903F44366D}">
  <ds:schemaRefs>
    <ds:schemaRef ds:uri="http://schemas.microsoft.com/sharepoint/events"/>
  </ds:schemaRefs>
</ds:datastoreItem>
</file>

<file path=customXml/itemProps4.xml><?xml version="1.0" encoding="utf-8"?>
<ds:datastoreItem xmlns:ds="http://schemas.openxmlformats.org/officeDocument/2006/customXml" ds:itemID="{5F63855A-5DBB-4280-89F1-1928624081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CALPADS-PowerPoint-Template (1)</Template>
  <TotalTime>0</TotalTime>
  <Words>8430</Words>
  <Application>Microsoft Macintosh PowerPoint</Application>
  <PresentationFormat>Widescreen</PresentationFormat>
  <Paragraphs>1306</Paragraphs>
  <Slides>67</Slides>
  <Notes>67</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67</vt:i4>
      </vt:variant>
    </vt:vector>
  </HeadingPairs>
  <TitlesOfParts>
    <vt:vector size="90" baseType="lpstr">
      <vt:lpstr>Arial</vt:lpstr>
      <vt:lpstr>Arial Black</vt:lpstr>
      <vt:lpstr>Calibri</vt:lpstr>
      <vt:lpstr>Calibri Light</vt:lpstr>
      <vt:lpstr>Courier New</vt:lpstr>
      <vt:lpstr>Helvetica Neue</vt:lpstr>
      <vt:lpstr>Poppins</vt:lpstr>
      <vt:lpstr>Symbol</vt:lpstr>
      <vt:lpstr>Tahoma</vt:lpstr>
      <vt:lpstr>Times New Roman</vt:lpstr>
      <vt:lpstr>Wingdings</vt:lpstr>
      <vt:lpstr>CALPADS-PowerPoint-Template</vt:lpstr>
      <vt:lpstr>1_CALPADS-PowerPoint-Template</vt:lpstr>
      <vt:lpstr>1_Office Theme</vt:lpstr>
      <vt:lpstr>3_Office Theme</vt:lpstr>
      <vt:lpstr>4_Office Theme</vt:lpstr>
      <vt:lpstr>5_Office Theme</vt:lpstr>
      <vt:lpstr>6_Office Theme</vt:lpstr>
      <vt:lpstr>3_CALPADS-PowerPoint-Template</vt:lpstr>
      <vt:lpstr>7_Office Theme</vt:lpstr>
      <vt:lpstr>9_Office Theme</vt:lpstr>
      <vt:lpstr>10_Office Theme</vt:lpstr>
      <vt:lpstr>8_Office Theme</vt:lpstr>
      <vt:lpstr>CALPADS EOY 1 Reporting &amp; Certification </vt:lpstr>
      <vt:lpstr>CALPADS Training Sequence</vt:lpstr>
      <vt:lpstr>Target Audience</vt:lpstr>
      <vt:lpstr>Objective</vt:lpstr>
      <vt:lpstr>Agenda</vt:lpstr>
      <vt:lpstr>Overview</vt:lpstr>
      <vt:lpstr>Remaining Timeline for 2022-23</vt:lpstr>
      <vt:lpstr>End of Year 1   Course Completion Career Technical Education Work-Based Learning</vt:lpstr>
      <vt:lpstr>The Big Picture</vt:lpstr>
      <vt:lpstr> CCI Measures of College Readiness*  </vt:lpstr>
      <vt:lpstr> CCI Measures of Career Readiness*  </vt:lpstr>
      <vt:lpstr>EOY 1 Reporting Survival Kit</vt:lpstr>
      <vt:lpstr>Resources</vt:lpstr>
      <vt:lpstr>Data Collected</vt:lpstr>
      <vt:lpstr>Data Collected</vt:lpstr>
      <vt:lpstr>Record Relationships</vt:lpstr>
      <vt:lpstr>File Reporting Matrix</vt:lpstr>
      <vt:lpstr>Reporting Reminder</vt:lpstr>
      <vt:lpstr>Course Completion</vt:lpstr>
      <vt:lpstr>CRSC Attributes </vt:lpstr>
      <vt:lpstr>Course Completion (CRSC)</vt:lpstr>
      <vt:lpstr>Dashboard CCI Courses</vt:lpstr>
      <vt:lpstr>Course Completion (CRSC)</vt:lpstr>
      <vt:lpstr>Course Completion (CRSC)</vt:lpstr>
      <vt:lpstr>SCSC Attributes</vt:lpstr>
      <vt:lpstr>Course Completion (SCSC)</vt:lpstr>
      <vt:lpstr>Student Career Technical Education</vt:lpstr>
      <vt:lpstr>SCTE Data Collected</vt:lpstr>
      <vt:lpstr>CTE Student Groups</vt:lpstr>
      <vt:lpstr>Mapping CTE information</vt:lpstr>
      <vt:lpstr>Valid Code Combo CTE Resources</vt:lpstr>
      <vt:lpstr>Reporting a CTE Completer</vt:lpstr>
      <vt:lpstr>How CTE Non-Completers are determined </vt:lpstr>
      <vt:lpstr>Work-Based Learning </vt:lpstr>
      <vt:lpstr>WBLR Data Collected</vt:lpstr>
      <vt:lpstr>Work-Based Learning Type Code</vt:lpstr>
      <vt:lpstr>WBLR Data Fields</vt:lpstr>
      <vt:lpstr>Checklist</vt:lpstr>
      <vt:lpstr>Certification  </vt:lpstr>
      <vt:lpstr>Certification Workflow</vt:lpstr>
      <vt:lpstr>EOY 1 Certification Errors</vt:lpstr>
      <vt:lpstr>EOY 1 CDD Errors</vt:lpstr>
      <vt:lpstr>CERT123</vt:lpstr>
      <vt:lpstr>EOY 1 Reports</vt:lpstr>
      <vt:lpstr>EOY 1: Reports</vt:lpstr>
      <vt:lpstr>Report 3.9 Course Sections Completed Count by Content Area for Departmentalized Courses</vt:lpstr>
      <vt:lpstr>Report 3.10 Course Sections Completed Count and Details for Departmentalized Courses</vt:lpstr>
      <vt:lpstr>EOY 1 - Reviewing CTE Data</vt:lpstr>
      <vt:lpstr>Report 3.11 Course Sections Completed Student List for Departmentalized Courses</vt:lpstr>
      <vt:lpstr>Report 3.14 CTE Noncompleter Participants – Count</vt:lpstr>
      <vt:lpstr>EOY 1 - Reviewing CTE Data</vt:lpstr>
      <vt:lpstr>CTE Core Indicators </vt:lpstr>
      <vt:lpstr>Report 3.15 CTE Noncompleter Participants– Student List </vt:lpstr>
      <vt:lpstr>Report 3.16 – Educational Options Course Completion Student Count</vt:lpstr>
      <vt:lpstr>Report 3.19 CTE Completers – Count by Pathway </vt:lpstr>
      <vt:lpstr>Report 3.20 - Career Technical Education Completers - Student List </vt:lpstr>
      <vt:lpstr>Report 18.1 Work-Based Learning - Count </vt:lpstr>
      <vt:lpstr>Report 18.2 Work-Based Learning – Student List  </vt:lpstr>
      <vt:lpstr>Wrap Up</vt:lpstr>
      <vt:lpstr>Submission Summary</vt:lpstr>
      <vt:lpstr>What are the data used for? </vt:lpstr>
      <vt:lpstr>PowerPoint Presentation</vt:lpstr>
      <vt:lpstr>Impact of not certifying</vt:lpstr>
      <vt:lpstr>Resources</vt:lpstr>
      <vt:lpstr>Support</vt:lpstr>
      <vt:lpstr>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- 1 Reporting &amp; Certification PowerPoint Presentation with Notes v1.0</dc:title>
  <dc:creator/>
  <cp:lastModifiedBy/>
  <cp:revision>1</cp:revision>
  <dcterms:created xsi:type="dcterms:W3CDTF">2019-08-13T21:00:18Z</dcterms:created>
  <dcterms:modified xsi:type="dcterms:W3CDTF">2023-05-08T18:29:09Z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2121e408-1c5f-4ff4-b103-d4d0146f1fae</vt:lpwstr>
  </property>
  <property fmtid="{D5CDD505-2E9C-101B-9397-08002B2CF9AE}" pid="4" name="Document Status">
    <vt:lpwstr>2-In Review</vt:lpwstr>
  </property>
  <property fmtid="{D5CDD505-2E9C-101B-9397-08002B2CF9AE}" pid="5" name="Order">
    <vt:lpwstr>40900.0000000000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