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7.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8.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9.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1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11.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12.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 id="2147483693" r:id="rId5"/>
    <p:sldMasterId id="2147483752" r:id="rId6"/>
    <p:sldMasterId id="2147483794" r:id="rId7"/>
    <p:sldMasterId id="2147483826" r:id="rId8"/>
    <p:sldMasterId id="2147483858" r:id="rId9"/>
    <p:sldMasterId id="2147483936" r:id="rId10"/>
    <p:sldMasterId id="2147483966" r:id="rId11"/>
    <p:sldMasterId id="2147484014" r:id="rId12"/>
    <p:sldMasterId id="2147484116" r:id="rId13"/>
    <p:sldMasterId id="2147484153" r:id="rId14"/>
    <p:sldMasterId id="2147484190" r:id="rId15"/>
    <p:sldMasterId id="2147484222" r:id="rId16"/>
  </p:sldMasterIdLst>
  <p:notesMasterIdLst>
    <p:notesMasterId r:id="rId87"/>
  </p:notesMasterIdLst>
  <p:sldIdLst>
    <p:sldId id="1870" r:id="rId17"/>
    <p:sldId id="4492" r:id="rId18"/>
    <p:sldId id="2367" r:id="rId19"/>
    <p:sldId id="2463" r:id="rId20"/>
    <p:sldId id="262" r:id="rId21"/>
    <p:sldId id="853" r:id="rId22"/>
    <p:sldId id="4451" r:id="rId23"/>
    <p:sldId id="2395" r:id="rId24"/>
    <p:sldId id="2366" r:id="rId25"/>
    <p:sldId id="2364" r:id="rId26"/>
    <p:sldId id="4444" r:id="rId27"/>
    <p:sldId id="4443" r:id="rId28"/>
    <p:sldId id="4450" r:id="rId29"/>
    <p:sldId id="2249" r:id="rId30"/>
    <p:sldId id="2499" r:id="rId31"/>
    <p:sldId id="4447" r:id="rId32"/>
    <p:sldId id="2444" r:id="rId33"/>
    <p:sldId id="2445" r:id="rId34"/>
    <p:sldId id="2365" r:id="rId35"/>
    <p:sldId id="2505" r:id="rId36"/>
    <p:sldId id="2446" r:id="rId37"/>
    <p:sldId id="2501" r:id="rId38"/>
    <p:sldId id="316" r:id="rId39"/>
    <p:sldId id="1878" r:id="rId40"/>
    <p:sldId id="1877" r:id="rId41"/>
    <p:sldId id="322" r:id="rId42"/>
    <p:sldId id="2500" r:id="rId43"/>
    <p:sldId id="1873" r:id="rId44"/>
    <p:sldId id="2447" r:id="rId45"/>
    <p:sldId id="2369" r:id="rId46"/>
    <p:sldId id="2370" r:id="rId47"/>
    <p:sldId id="2371" r:id="rId48"/>
    <p:sldId id="1881" r:id="rId49"/>
    <p:sldId id="327" r:id="rId50"/>
    <p:sldId id="2372" r:id="rId51"/>
    <p:sldId id="2450" r:id="rId52"/>
    <p:sldId id="2384" r:id="rId53"/>
    <p:sldId id="263" r:id="rId54"/>
    <p:sldId id="2498" r:id="rId55"/>
    <p:sldId id="2847" r:id="rId56"/>
    <p:sldId id="2451" r:id="rId57"/>
    <p:sldId id="2383" r:id="rId58"/>
    <p:sldId id="2454" r:id="rId59"/>
    <p:sldId id="2448" r:id="rId60"/>
    <p:sldId id="4449" r:id="rId61"/>
    <p:sldId id="324" r:id="rId62"/>
    <p:sldId id="2382" r:id="rId63"/>
    <p:sldId id="4491" r:id="rId64"/>
    <p:sldId id="307" r:id="rId65"/>
    <p:sldId id="2361" r:id="rId66"/>
    <p:sldId id="2437" r:id="rId67"/>
    <p:sldId id="309" r:id="rId68"/>
    <p:sldId id="2363" r:id="rId69"/>
    <p:sldId id="2443" r:id="rId70"/>
    <p:sldId id="2355" r:id="rId71"/>
    <p:sldId id="310" r:id="rId72"/>
    <p:sldId id="311" r:id="rId73"/>
    <p:sldId id="2456" r:id="rId74"/>
    <p:sldId id="2502" r:id="rId75"/>
    <p:sldId id="2457" r:id="rId76"/>
    <p:sldId id="2458" r:id="rId77"/>
    <p:sldId id="1882" r:id="rId78"/>
    <p:sldId id="2442" r:id="rId79"/>
    <p:sldId id="2497" r:id="rId80"/>
    <p:sldId id="4493" r:id="rId81"/>
    <p:sldId id="2237" r:id="rId82"/>
    <p:sldId id="1307" r:id="rId83"/>
    <p:sldId id="2353" r:id="rId84"/>
    <p:sldId id="279" r:id="rId85"/>
    <p:sldId id="278"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873AD1-3CEC-4BDD-B2D1-DB0A45E363CC}">
          <p14:sldIdLst>
            <p14:sldId id="1870"/>
            <p14:sldId id="4492"/>
            <p14:sldId id="2367"/>
            <p14:sldId id="2463"/>
            <p14:sldId id="262"/>
            <p14:sldId id="853"/>
            <p14:sldId id="4451"/>
            <p14:sldId id="2395"/>
            <p14:sldId id="2366"/>
            <p14:sldId id="2364"/>
            <p14:sldId id="4444"/>
            <p14:sldId id="4443"/>
            <p14:sldId id="4450"/>
            <p14:sldId id="2249"/>
            <p14:sldId id="2499"/>
            <p14:sldId id="4447"/>
            <p14:sldId id="2444"/>
            <p14:sldId id="2445"/>
            <p14:sldId id="2365"/>
            <p14:sldId id="2505"/>
            <p14:sldId id="2446"/>
            <p14:sldId id="2501"/>
            <p14:sldId id="316"/>
            <p14:sldId id="1878"/>
            <p14:sldId id="1877"/>
            <p14:sldId id="322"/>
            <p14:sldId id="2500"/>
            <p14:sldId id="1873"/>
            <p14:sldId id="2447"/>
            <p14:sldId id="2369"/>
            <p14:sldId id="2370"/>
            <p14:sldId id="2371"/>
            <p14:sldId id="1881"/>
            <p14:sldId id="327"/>
            <p14:sldId id="2372"/>
            <p14:sldId id="2450"/>
            <p14:sldId id="2384"/>
            <p14:sldId id="263"/>
            <p14:sldId id="2498"/>
            <p14:sldId id="2847"/>
            <p14:sldId id="2451"/>
            <p14:sldId id="2383"/>
            <p14:sldId id="2454"/>
            <p14:sldId id="2448"/>
            <p14:sldId id="4449"/>
            <p14:sldId id="324"/>
            <p14:sldId id="2382"/>
            <p14:sldId id="4491"/>
            <p14:sldId id="307"/>
            <p14:sldId id="2361"/>
            <p14:sldId id="2437"/>
            <p14:sldId id="309"/>
            <p14:sldId id="2363"/>
            <p14:sldId id="2443"/>
            <p14:sldId id="2355"/>
            <p14:sldId id="310"/>
            <p14:sldId id="311"/>
            <p14:sldId id="2456"/>
            <p14:sldId id="2502"/>
            <p14:sldId id="2457"/>
            <p14:sldId id="2458"/>
            <p14:sldId id="1882"/>
            <p14:sldId id="2442"/>
            <p14:sldId id="2497"/>
            <p14:sldId id="4493"/>
            <p14:sldId id="2237"/>
            <p14:sldId id="1307"/>
            <p14:sldId id="2353"/>
            <p14:sldId id="279"/>
            <p14:sldId id="27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EDF0"/>
    <a:srgbClr val="FCFCFC"/>
    <a:srgbClr val="FF735D"/>
    <a:srgbClr val="DFF5F4"/>
    <a:srgbClr val="40C1BD"/>
    <a:srgbClr val="F8F4F9"/>
    <a:srgbClr val="FFB7B7"/>
    <a:srgbClr val="174A9F"/>
    <a:srgbClr val="FFDBD5"/>
    <a:srgbClr val="FFCD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18" autoAdjust="0"/>
    <p:restoredTop sz="68828" autoAdjust="0"/>
  </p:normalViewPr>
  <p:slideViewPr>
    <p:cSldViewPr snapToGrid="0">
      <p:cViewPr varScale="1">
        <p:scale>
          <a:sx n="59" d="100"/>
          <a:sy n="59" d="100"/>
        </p:scale>
        <p:origin x="72" y="605"/>
      </p:cViewPr>
      <p:guideLst>
        <p:guide orient="horz" pos="2160"/>
        <p:guide pos="3840"/>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presProps" Target="presProps.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5" Type="http://schemas.openxmlformats.org/officeDocument/2006/relationships/slideMaster" Target="slideMasters/slideMaster2.xml"/><Relationship Id="rId90" Type="http://schemas.openxmlformats.org/officeDocument/2006/relationships/viewProps" Target="viewProps.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notesMaster" Target="notesMasters/notesMaster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1.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s>
</file>

<file path=ppt/diagrams/_rels/data10.xml.rels><?xml version="1.0" encoding="UTF-8" standalone="yes"?>
<Relationships xmlns="http://schemas.openxmlformats.org/package/2006/relationships"><Relationship Id="rId1" Type="http://schemas.openxmlformats.org/officeDocument/2006/relationships/hyperlink" Target="https://documentation.calpads.org/Reports/EOY1/Report3.16_EducationalOptionsCourseCompletionStudentCount/" TargetMode="External"/></Relationships>
</file>

<file path=ppt/diagrams/_rels/data2.xml.rels><?xml version="1.0" encoding="UTF-8" standalone="yes"?>
<Relationships xmlns="http://schemas.openxmlformats.org/package/2006/relationships"><Relationship Id="rId1" Type="http://schemas.openxmlformats.org/officeDocument/2006/relationships/image" Target="../media/image57.jpeg"/></Relationships>
</file>

<file path=ppt/diagrams/_rels/data9.xml.rels><?xml version="1.0" encoding="UTF-8" standalone="yes"?>
<Relationships xmlns="http://schemas.openxmlformats.org/package/2006/relationships"><Relationship Id="rId3" Type="http://schemas.openxmlformats.org/officeDocument/2006/relationships/hyperlink" Target="https://documentation.calpads.org/Reports/EOY1/Report3.11_CourseSectionsCompletedStudentList/" TargetMode="External"/><Relationship Id="rId2" Type="http://schemas.openxmlformats.org/officeDocument/2006/relationships/hyperlink" Target="https://documentation.calpads.org/Reports/EOY1/Report3.10_CourseSectionsCompleted/" TargetMode="External"/><Relationship Id="rId1" Type="http://schemas.openxmlformats.org/officeDocument/2006/relationships/hyperlink" Target="https://documentation.calpads.org/Reports/EOY1/Report3.9_CourseSectionsCompleted/" TargetMode="External"/></Relationships>
</file>

<file path=ppt/diagrams/_rels/drawing10.xml.rels><?xml version="1.0" encoding="UTF-8" standalone="yes"?>
<Relationships xmlns="http://schemas.openxmlformats.org/package/2006/relationships"><Relationship Id="rId1" Type="http://schemas.openxmlformats.org/officeDocument/2006/relationships/hyperlink" Target="https://documentation.calpads.org/Reports/EOY1/Report3.16_EducationalOptionsCourseCompletionStudentCount/" TargetMode="External"/></Relationships>
</file>

<file path=ppt/diagrams/_rels/drawing2.xml.rels><?xml version="1.0" encoding="UTF-8" standalone="yes"?>
<Relationships xmlns="http://schemas.openxmlformats.org/package/2006/relationships"><Relationship Id="rId1" Type="http://schemas.openxmlformats.org/officeDocument/2006/relationships/image" Target="../media/image57.jpeg"/></Relationships>
</file>

<file path=ppt/diagrams/_rels/drawing9.xml.rels><?xml version="1.0" encoding="UTF-8" standalone="yes"?>
<Relationships xmlns="http://schemas.openxmlformats.org/package/2006/relationships"><Relationship Id="rId3" Type="http://schemas.openxmlformats.org/officeDocument/2006/relationships/hyperlink" Target="https://documentation.calpads.org/Reports/EOY1/Report3.11_CourseSectionsCompletedStudentList/" TargetMode="External"/><Relationship Id="rId2" Type="http://schemas.openxmlformats.org/officeDocument/2006/relationships/hyperlink" Target="https://documentation.calpads.org/Reports/EOY1/Report3.10_CourseSectionsCompleted/" TargetMode="External"/><Relationship Id="rId1" Type="http://schemas.openxmlformats.org/officeDocument/2006/relationships/hyperlink" Target="https://documentation.calpads.org/Reports/EOY1/Report3.9_CourseSectionsCompleted/"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F5EE4B-61F9-49F4-8A23-469657C2E79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A2A28297-6A0E-48AE-A0D7-3B8F8F3256CD}">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dirty="0"/>
            <a:t>Snapshot </a:t>
          </a:r>
        </a:p>
        <a:p>
          <a:r>
            <a:rPr lang="en-US" sz="1800" dirty="0"/>
            <a:t>starts</a:t>
          </a:r>
        </a:p>
        <a:p>
          <a:r>
            <a:rPr lang="en-US" sz="1800" dirty="0"/>
            <a:t>May 7, 2024</a:t>
          </a:r>
        </a:p>
      </dgm:t>
    </dgm:pt>
    <dgm:pt modelId="{3E813BA6-76A0-4C37-B2AB-B105157CDD7B}" type="parTrans" cxnId="{AA558E61-3921-407F-9E1D-AE176DD0BB51}">
      <dgm:prSet/>
      <dgm:spPr/>
      <dgm:t>
        <a:bodyPr/>
        <a:lstStyle/>
        <a:p>
          <a:endParaRPr lang="en-US"/>
        </a:p>
      </dgm:t>
    </dgm:pt>
    <dgm:pt modelId="{5E8FA7AF-1240-4746-BDE2-70B170C3398A}" type="sibTrans" cxnId="{AA558E61-3921-407F-9E1D-AE176DD0BB51}">
      <dgm:prSet/>
      <dgm:spPr/>
      <dgm:t>
        <a:bodyPr/>
        <a:lstStyle/>
        <a:p>
          <a:endParaRPr lang="en-US"/>
        </a:p>
      </dgm:t>
    </dgm:pt>
    <dgm:pt modelId="{814294EC-4731-4BAB-810F-3D065CF1A44D}">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dirty="0"/>
            <a:t>Certification Deadline</a:t>
          </a:r>
        </a:p>
        <a:p>
          <a:r>
            <a:rPr lang="en-US" sz="1700" dirty="0"/>
            <a:t>July 26, 2024</a:t>
          </a:r>
        </a:p>
      </dgm:t>
    </dgm:pt>
    <dgm:pt modelId="{D1345975-C22C-4A21-B960-4B7087E3F3C1}" type="parTrans" cxnId="{950FE9B2-88E3-40E2-B614-920695AD1B46}">
      <dgm:prSet/>
      <dgm:spPr/>
      <dgm:t>
        <a:bodyPr/>
        <a:lstStyle/>
        <a:p>
          <a:endParaRPr lang="en-US"/>
        </a:p>
      </dgm:t>
    </dgm:pt>
    <dgm:pt modelId="{952EB42A-B2FE-49C4-AE13-4C14715ABE20}" type="sibTrans" cxnId="{950FE9B2-88E3-40E2-B614-920695AD1B46}">
      <dgm:prSet/>
      <dgm:spPr/>
      <dgm:t>
        <a:bodyPr/>
        <a:lstStyle/>
        <a:p>
          <a:endParaRPr lang="en-US"/>
        </a:p>
      </dgm:t>
    </dgm:pt>
    <dgm:pt modelId="{D42443A8-A9B1-4A3A-9BED-7BA0AEAF47CF}">
      <dgm:prSet phldrT="[Text]" custT="1">
        <dgm:style>
          <a:lnRef idx="0">
            <a:schemeClr val="dk1"/>
          </a:lnRef>
          <a:fillRef idx="3">
            <a:schemeClr val="dk1"/>
          </a:fillRef>
          <a:effectRef idx="3">
            <a:schemeClr val="dk1"/>
          </a:effectRef>
          <a:fontRef idx="minor">
            <a:schemeClr val="lt1"/>
          </a:fontRef>
        </dgm:style>
      </dgm:prSet>
      <dgm:spPr>
        <a:solidFill>
          <a:srgbClr val="FF715B"/>
        </a:solidFill>
      </dgm:spPr>
      <dgm:t>
        <a:bodyPr/>
        <a:lstStyle/>
        <a:p>
          <a:r>
            <a:rPr lang="en-US" sz="1800" dirty="0"/>
            <a:t> </a:t>
          </a:r>
          <a:r>
            <a:rPr lang="en-US" sz="1800" dirty="0">
              <a:solidFill>
                <a:srgbClr val="FFFFFF"/>
              </a:solidFill>
            </a:rPr>
            <a:t>Amendment Window Deadline August 16, 2024 </a:t>
          </a:r>
        </a:p>
      </dgm:t>
    </dgm:pt>
    <dgm:pt modelId="{ADFB7908-93BE-4C37-BF94-B7B08F1036D9}" type="sibTrans" cxnId="{22238F15-0E1E-46A4-BC7D-18A62CB149E5}">
      <dgm:prSet/>
      <dgm:spPr/>
      <dgm:t>
        <a:bodyPr/>
        <a:lstStyle/>
        <a:p>
          <a:endParaRPr lang="en-US"/>
        </a:p>
      </dgm:t>
    </dgm:pt>
    <dgm:pt modelId="{714DA32B-33C3-40E7-9473-AD5DA11EACB3}" type="parTrans" cxnId="{22238F15-0E1E-46A4-BC7D-18A62CB149E5}">
      <dgm:prSet/>
      <dgm:spPr/>
      <dgm:t>
        <a:bodyPr/>
        <a:lstStyle/>
        <a:p>
          <a:endParaRPr lang="en-US"/>
        </a:p>
      </dgm:t>
    </dgm:pt>
    <dgm:pt modelId="{5F2B5E88-41F3-4A33-8F86-51201F3CA857}">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dirty="0"/>
            <a:t>Error Free &amp; Review Reports July 12, 2024</a:t>
          </a:r>
        </a:p>
      </dgm:t>
    </dgm:pt>
    <dgm:pt modelId="{42CCA88F-3EBA-4130-ACF3-F310896AF254}" type="parTrans" cxnId="{2B58FAF0-5BEA-4B92-AE8A-8EC4B2B2DD64}">
      <dgm:prSet/>
      <dgm:spPr/>
      <dgm:t>
        <a:bodyPr/>
        <a:lstStyle/>
        <a:p>
          <a:endParaRPr lang="en-US"/>
        </a:p>
      </dgm:t>
    </dgm:pt>
    <dgm:pt modelId="{EEE0864E-05F9-43C3-BD8E-0499961828D3}" type="sibTrans" cxnId="{2B58FAF0-5BEA-4B92-AE8A-8EC4B2B2DD64}">
      <dgm:prSet/>
      <dgm:spPr/>
      <dgm:t>
        <a:bodyPr/>
        <a:lstStyle/>
        <a:p>
          <a:endParaRPr lang="en-US"/>
        </a:p>
      </dgm:t>
    </dgm:pt>
    <dgm:pt modelId="{399D1A36-0CCF-4CC5-BB4B-A94536ADFC21}" type="pres">
      <dgm:prSet presAssocID="{8DF5EE4B-61F9-49F4-8A23-469657C2E794}" presName="CompostProcess" presStyleCnt="0">
        <dgm:presLayoutVars>
          <dgm:dir/>
          <dgm:resizeHandles val="exact"/>
        </dgm:presLayoutVars>
      </dgm:prSet>
      <dgm:spPr/>
    </dgm:pt>
    <dgm:pt modelId="{59749499-ADA5-4488-A8EA-639D0DF89978}" type="pres">
      <dgm:prSet presAssocID="{8DF5EE4B-61F9-49F4-8A23-469657C2E794}" presName="arrow" presStyleLbl="bgShp" presStyleIdx="0" presStyleCnt="1" custScaleX="117647" custLinFactNeighborX="-1381" custLinFactNeighborY="-18147"/>
      <dgm:spPr>
        <a:solidFill>
          <a:schemeClr val="bg1">
            <a:alpha val="50000"/>
          </a:schemeClr>
        </a:solidFill>
      </dgm:spPr>
    </dgm:pt>
    <dgm:pt modelId="{88EC00A5-0119-4251-AB4F-2E134295CFBF}" type="pres">
      <dgm:prSet presAssocID="{8DF5EE4B-61F9-49F4-8A23-469657C2E794}" presName="linearProcess" presStyleCnt="0"/>
      <dgm:spPr/>
    </dgm:pt>
    <dgm:pt modelId="{89A2E5F4-BCD4-4E31-A5B3-3353C0117F8D}" type="pres">
      <dgm:prSet presAssocID="{A2A28297-6A0E-48AE-A0D7-3B8F8F3256CD}" presName="textNode" presStyleLbl="node1" presStyleIdx="0" presStyleCnt="4" custScaleX="86988" custLinFactX="-2401" custLinFactNeighborX="-100000" custLinFactNeighborY="893">
        <dgm:presLayoutVars>
          <dgm:bulletEnabled val="1"/>
        </dgm:presLayoutVars>
      </dgm:prSet>
      <dgm:spPr/>
    </dgm:pt>
    <dgm:pt modelId="{702C86C6-B784-4177-A6A5-BCF0971A3DA5}" type="pres">
      <dgm:prSet presAssocID="{5E8FA7AF-1240-4746-BDE2-70B170C3398A}" presName="sibTrans" presStyleCnt="0"/>
      <dgm:spPr/>
    </dgm:pt>
    <dgm:pt modelId="{8FA5EE87-B6F2-45C2-A454-199D108D489A}" type="pres">
      <dgm:prSet presAssocID="{5F2B5E88-41F3-4A33-8F86-51201F3CA857}" presName="textNode" presStyleLbl="node1" presStyleIdx="1" presStyleCnt="4" custLinFactNeighborX="-57562" custLinFactNeighborY="2546">
        <dgm:presLayoutVars>
          <dgm:bulletEnabled val="1"/>
        </dgm:presLayoutVars>
      </dgm:prSet>
      <dgm:spPr/>
    </dgm:pt>
    <dgm:pt modelId="{6CAB2D70-64E3-4F44-8A8A-5B7C87B9D7AC}" type="pres">
      <dgm:prSet presAssocID="{EEE0864E-05F9-43C3-BD8E-0499961828D3}" presName="sibTrans" presStyleCnt="0"/>
      <dgm:spPr/>
    </dgm:pt>
    <dgm:pt modelId="{E6501237-9603-43D2-8C01-5D20CFC9EEF0}" type="pres">
      <dgm:prSet presAssocID="{814294EC-4731-4BAB-810F-3D065CF1A44D}" presName="textNode" presStyleLbl="node1" presStyleIdx="2" presStyleCnt="4" custScaleX="85134" custLinFactNeighborX="-90183" custLinFactNeighborY="2546">
        <dgm:presLayoutVars>
          <dgm:bulletEnabled val="1"/>
        </dgm:presLayoutVars>
      </dgm:prSet>
      <dgm:spPr/>
    </dgm:pt>
    <dgm:pt modelId="{4CC1D1F6-D006-4E6D-A901-83AF823B498A}" type="pres">
      <dgm:prSet presAssocID="{952EB42A-B2FE-49C4-AE13-4C14715ABE20}" presName="sibTrans" presStyleCnt="0"/>
      <dgm:spPr/>
    </dgm:pt>
    <dgm:pt modelId="{BF698A55-7A8D-48EB-9C81-96AC0675F1BD}" type="pres">
      <dgm:prSet presAssocID="{D42443A8-A9B1-4A3A-9BED-7BA0AEAF47CF}" presName="textNode" presStyleLbl="node1" presStyleIdx="3" presStyleCnt="4" custScaleX="109065" custScaleY="98214" custLinFactX="-7033" custLinFactNeighborX="-100000" custLinFactNeighborY="795">
        <dgm:presLayoutVars>
          <dgm:bulletEnabled val="1"/>
        </dgm:presLayoutVars>
      </dgm:prSet>
      <dgm:spPr/>
    </dgm:pt>
  </dgm:ptLst>
  <dgm:cxnLst>
    <dgm:cxn modelId="{22238F15-0E1E-46A4-BC7D-18A62CB149E5}" srcId="{8DF5EE4B-61F9-49F4-8A23-469657C2E794}" destId="{D42443A8-A9B1-4A3A-9BED-7BA0AEAF47CF}" srcOrd="3" destOrd="0" parTransId="{714DA32B-33C3-40E7-9473-AD5DA11EACB3}" sibTransId="{ADFB7908-93BE-4C37-BF94-B7B08F1036D9}"/>
    <dgm:cxn modelId="{AC70F438-8103-49D2-961E-300E83D7EACE}" type="presOf" srcId="{A2A28297-6A0E-48AE-A0D7-3B8F8F3256CD}" destId="{89A2E5F4-BCD4-4E31-A5B3-3353C0117F8D}" srcOrd="0" destOrd="0" presId="urn:microsoft.com/office/officeart/2005/8/layout/hProcess9"/>
    <dgm:cxn modelId="{AA558E61-3921-407F-9E1D-AE176DD0BB51}" srcId="{8DF5EE4B-61F9-49F4-8A23-469657C2E794}" destId="{A2A28297-6A0E-48AE-A0D7-3B8F8F3256CD}" srcOrd="0" destOrd="0" parTransId="{3E813BA6-76A0-4C37-B2AB-B105157CDD7B}" sibTransId="{5E8FA7AF-1240-4746-BDE2-70B170C3398A}"/>
    <dgm:cxn modelId="{34DB2CA4-D6F2-43DA-8EB2-6E3F5B246999}" type="presOf" srcId="{D42443A8-A9B1-4A3A-9BED-7BA0AEAF47CF}" destId="{BF698A55-7A8D-48EB-9C81-96AC0675F1BD}" srcOrd="0" destOrd="0" presId="urn:microsoft.com/office/officeart/2005/8/layout/hProcess9"/>
    <dgm:cxn modelId="{C14AF2B0-CECE-422B-8B86-F71F5AD259E7}" type="presOf" srcId="{814294EC-4731-4BAB-810F-3D065CF1A44D}" destId="{E6501237-9603-43D2-8C01-5D20CFC9EEF0}" srcOrd="0" destOrd="0" presId="urn:microsoft.com/office/officeart/2005/8/layout/hProcess9"/>
    <dgm:cxn modelId="{950FE9B2-88E3-40E2-B614-920695AD1B46}" srcId="{8DF5EE4B-61F9-49F4-8A23-469657C2E794}" destId="{814294EC-4731-4BAB-810F-3D065CF1A44D}" srcOrd="2" destOrd="0" parTransId="{D1345975-C22C-4A21-B960-4B7087E3F3C1}" sibTransId="{952EB42A-B2FE-49C4-AE13-4C14715ABE20}"/>
    <dgm:cxn modelId="{8ADE7BD0-F3D0-481F-ACB3-93A8DB3D7CA9}" type="presOf" srcId="{5F2B5E88-41F3-4A33-8F86-51201F3CA857}" destId="{8FA5EE87-B6F2-45C2-A454-199D108D489A}" srcOrd="0" destOrd="0" presId="urn:microsoft.com/office/officeart/2005/8/layout/hProcess9"/>
    <dgm:cxn modelId="{2B58FAF0-5BEA-4B92-AE8A-8EC4B2B2DD64}" srcId="{8DF5EE4B-61F9-49F4-8A23-469657C2E794}" destId="{5F2B5E88-41F3-4A33-8F86-51201F3CA857}" srcOrd="1" destOrd="0" parTransId="{42CCA88F-3EBA-4130-ACF3-F310896AF254}" sibTransId="{EEE0864E-05F9-43C3-BD8E-0499961828D3}"/>
    <dgm:cxn modelId="{C6601CFB-E516-4BFE-8904-CB7EB7693440}" type="presOf" srcId="{8DF5EE4B-61F9-49F4-8A23-469657C2E794}" destId="{399D1A36-0CCF-4CC5-BB4B-A94536ADFC21}" srcOrd="0" destOrd="0" presId="urn:microsoft.com/office/officeart/2005/8/layout/hProcess9"/>
    <dgm:cxn modelId="{ADBA3BC0-7621-44C3-95F2-A00451FCC4C7}" type="presParOf" srcId="{399D1A36-0CCF-4CC5-BB4B-A94536ADFC21}" destId="{59749499-ADA5-4488-A8EA-639D0DF89978}" srcOrd="0" destOrd="0" presId="urn:microsoft.com/office/officeart/2005/8/layout/hProcess9"/>
    <dgm:cxn modelId="{EFB37ADD-1A3A-43B5-9DCB-BFA921208D7C}" type="presParOf" srcId="{399D1A36-0CCF-4CC5-BB4B-A94536ADFC21}" destId="{88EC00A5-0119-4251-AB4F-2E134295CFBF}" srcOrd="1" destOrd="0" presId="urn:microsoft.com/office/officeart/2005/8/layout/hProcess9"/>
    <dgm:cxn modelId="{C3C74053-5D8D-49E8-9ED9-764D0E13CF1D}" type="presParOf" srcId="{88EC00A5-0119-4251-AB4F-2E134295CFBF}" destId="{89A2E5F4-BCD4-4E31-A5B3-3353C0117F8D}" srcOrd="0" destOrd="0" presId="urn:microsoft.com/office/officeart/2005/8/layout/hProcess9"/>
    <dgm:cxn modelId="{41BC1DA5-FC93-4D5B-9455-83784E15F4AB}" type="presParOf" srcId="{88EC00A5-0119-4251-AB4F-2E134295CFBF}" destId="{702C86C6-B784-4177-A6A5-BCF0971A3DA5}" srcOrd="1" destOrd="0" presId="urn:microsoft.com/office/officeart/2005/8/layout/hProcess9"/>
    <dgm:cxn modelId="{D61404C9-E0F4-4C81-95FE-E340F48A8E33}" type="presParOf" srcId="{88EC00A5-0119-4251-AB4F-2E134295CFBF}" destId="{8FA5EE87-B6F2-45C2-A454-199D108D489A}" srcOrd="2" destOrd="0" presId="urn:microsoft.com/office/officeart/2005/8/layout/hProcess9"/>
    <dgm:cxn modelId="{0D808E57-E374-492A-A1CC-698500FD764D}" type="presParOf" srcId="{88EC00A5-0119-4251-AB4F-2E134295CFBF}" destId="{6CAB2D70-64E3-4F44-8A8A-5B7C87B9D7AC}" srcOrd="3" destOrd="0" presId="urn:microsoft.com/office/officeart/2005/8/layout/hProcess9"/>
    <dgm:cxn modelId="{7439F253-B3E7-4375-AF8D-86AF36BC1197}" type="presParOf" srcId="{88EC00A5-0119-4251-AB4F-2E134295CFBF}" destId="{E6501237-9603-43D2-8C01-5D20CFC9EEF0}" srcOrd="4" destOrd="0" presId="urn:microsoft.com/office/officeart/2005/8/layout/hProcess9"/>
    <dgm:cxn modelId="{42B951D1-09E7-4CBC-8860-532BA7AA0A7D}" type="presParOf" srcId="{88EC00A5-0119-4251-AB4F-2E134295CFBF}" destId="{4CC1D1F6-D006-4E6D-A901-83AF823B498A}" srcOrd="5" destOrd="0" presId="urn:microsoft.com/office/officeart/2005/8/layout/hProcess9"/>
    <dgm:cxn modelId="{0A6387EC-B2FB-4FBD-9A15-80A191AA8B15}" type="presParOf" srcId="{88EC00A5-0119-4251-AB4F-2E134295CFBF}" destId="{BF698A55-7A8D-48EB-9C81-96AC0675F1BD}"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3.16</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dgm:spPr>
        <a:ln>
          <a:solidFill>
            <a:srgbClr val="37C0BB"/>
          </a:solidFill>
        </a:ln>
      </dgm:spPr>
      <dgm:t>
        <a:bodyPr/>
        <a:lstStyle/>
        <a:p>
          <a:r>
            <a:rPr lang="en-US">
              <a:hlinkClick xmlns:r="http://schemas.openxmlformats.org/officeDocument/2006/relationships" r:id="rId1"/>
            </a:rPr>
            <a:t>Educational Options Course Completion – Student Count</a:t>
          </a:r>
          <a:r>
            <a:rPr lang="en-US"/>
            <a:t> </a:t>
          </a:r>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523D914D-FDE6-4240-A8F3-718C7D2B88CB}">
      <dgm:prSet/>
      <dgm:spPr>
        <a:ln>
          <a:solidFill>
            <a:srgbClr val="37C0BB"/>
          </a:solidFill>
        </a:ln>
      </dgm:spPr>
      <dgm:t>
        <a:bodyPr/>
        <a:lstStyle/>
        <a:p>
          <a:endParaRPr lang="en-US"/>
        </a:p>
      </dgm:t>
    </dgm:pt>
    <dgm:pt modelId="{6ED3EE30-EA4C-4B0B-B093-FE4883607317}" type="parTrans" cxnId="{CE23FEE0-EC6A-49F3-96BA-339C125C6198}">
      <dgm:prSet/>
      <dgm:spPr/>
      <dgm:t>
        <a:bodyPr/>
        <a:lstStyle/>
        <a:p>
          <a:endParaRPr lang="en-US"/>
        </a:p>
      </dgm:t>
    </dgm:pt>
    <dgm:pt modelId="{5506F93E-D563-4DA6-8662-E53509810E0E}" type="sibTrans" cxnId="{CE23FEE0-EC6A-49F3-96BA-339C125C6198}">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dgm:spPr>
        <a:xfrm>
          <a:off x="1018" y="18095"/>
          <a:ext cx="1613970" cy="432000"/>
        </a:xfrm>
        <a:prstGeom prst="roundRect">
          <a:avLst>
            <a:gd name="adj" fmla="val 10000"/>
          </a:avLst>
        </a:prstGeom>
      </dgm:spPr>
    </dgm:pt>
    <dgm:pt modelId="{01A871B4-AA96-41F9-9854-6A16387FB0F9}" type="pres">
      <dgm:prSet presAssocID="{B9516B90-F720-467C-9D0A-343B150499FC}" presName="desTx" presStyleLbl="fgAcc1" presStyleIdx="0" presStyleCnt="1" custScaleX="130831" custLinFactNeighborX="63" custLinFactNeighborY="4942">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24B33CB9-9108-4533-B121-72F5F3DBFB70}" type="presOf" srcId="{523D914D-FDE6-4240-A8F3-718C7D2B88CB}" destId="{01A871B4-AA96-41F9-9854-6A16387FB0F9}" srcOrd="0" destOrd="1" presId="urn:microsoft.com/office/officeart/2005/8/layout/process3"/>
    <dgm:cxn modelId="{ED5E7AD0-0A88-4674-8DE8-22AEE0FD82CE}" type="presOf" srcId="{5854CFED-34C8-49A9-840D-CFD044C71F75}" destId="{AB112317-E086-4BE3-B699-1B67A19975EA}" srcOrd="0" destOrd="0" presId="urn:microsoft.com/office/officeart/2005/8/layout/process3"/>
    <dgm:cxn modelId="{CE23FEE0-EC6A-49F3-96BA-339C125C6198}" srcId="{B9516B90-F720-467C-9D0A-343B150499FC}" destId="{523D914D-FDE6-4240-A8F3-718C7D2B88CB}" srcOrd="1" destOrd="0" parTransId="{6ED3EE30-EA4C-4B0B-B093-FE4883607317}" sibTransId="{5506F93E-D563-4DA6-8662-E53509810E0E}"/>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686200" cy="431773"/>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262093" y="442633"/>
          <a:ext cx="162013" cy="194298"/>
        </a:xfrm>
        <a:prstGeom prst="rightArrow">
          <a:avLst>
            <a:gd name="adj1" fmla="val 60000"/>
            <a:gd name="adj2" fmla="val 50000"/>
          </a:avLst>
        </a:prstGeom>
        <a:solidFill>
          <a:srgbClr val="FF715B"/>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618AB715-26CB-42F6-A400-AEBCED27021F}">
      <dgm:prSet phldrT="[Text]" custT="1"/>
      <dgm:spPr>
        <a:xfrm>
          <a:off x="0" y="647792"/>
          <a:ext cx="686200" cy="431773"/>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a:xfrm rot="5400000">
          <a:off x="262191" y="1090294"/>
          <a:ext cx="161816" cy="194298"/>
        </a:xfrm>
        <a:prstGeom prst="rightArrow">
          <a:avLst>
            <a:gd name="adj1" fmla="val 60000"/>
            <a:gd name="adj2" fmla="val 50000"/>
          </a:avLst>
        </a:prstGeom>
        <a:solidFill>
          <a:srgbClr val="3CC1BD">
            <a:hueOff val="0"/>
            <a:satOff val="0"/>
            <a:lumOff val="0"/>
            <a:alphaOff val="0"/>
          </a:srgbClr>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778" custLinFactNeighborY="3776">
        <dgm:presLayoutVars>
          <dgm:bulletEnabled val="1"/>
        </dgm:presLayoutVars>
      </dgm:prSet>
      <dgm:spPr/>
    </dgm:pt>
    <dgm:pt modelId="{55E936AE-85A7-4293-9E90-3F423240A182}" type="pres">
      <dgm:prSet presAssocID="{0F8C27DA-6DC1-4259-A2A3-54F9208C20BB}" presName="sibTrans" presStyleLbl="sibTrans2D1" presStyleIdx="0" presStyleCnt="1" custLinFactNeighborX="0" custLinFactNeighborY="2160"/>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78"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2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AB42DB-D565-4E71-915F-F016C08DF7C0}"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D3A0A36D-ED2E-D94D-9FCE-8A80A9BB23FF}">
      <dgm:prSet custT="1"/>
      <dgm:spPr>
        <a:ln>
          <a:solidFill>
            <a:schemeClr val="tx1">
              <a:lumMod val="85000"/>
              <a:lumOff val="15000"/>
            </a:schemeClr>
          </a:solidFill>
        </a:ln>
      </dgm:spPr>
      <dgm:t>
        <a:bodyPr/>
        <a:lstStyle/>
        <a:p>
          <a:r>
            <a:rPr lang="en-US" sz="1600" dirty="0">
              <a:solidFill>
                <a:schemeClr val="accent5">
                  <a:lumMod val="75000"/>
                </a:schemeClr>
              </a:solidFill>
            </a:rPr>
            <a:t>  </a:t>
          </a:r>
          <a:endParaRPr lang="en-US" sz="1600" dirty="0"/>
        </a:p>
      </dgm:t>
    </dgm:pt>
    <dgm:pt modelId="{38B02B3C-A698-EB49-924A-A0E9AFDAECBC}" type="parTrans" cxnId="{F6106F27-7B48-0347-ADE2-3AE1BDD0DE30}">
      <dgm:prSet/>
      <dgm:spPr/>
      <dgm:t>
        <a:bodyPr/>
        <a:lstStyle/>
        <a:p>
          <a:endParaRPr lang="en-US" sz="1600"/>
        </a:p>
      </dgm:t>
    </dgm:pt>
    <dgm:pt modelId="{7033C3B6-BB76-9B45-95FE-32BAD1EB26E5}" type="sibTrans" cxnId="{F6106F27-7B48-0347-ADE2-3AE1BDD0DE30}">
      <dgm:prSet/>
      <dgm:spPr/>
      <dgm:t>
        <a:bodyPr/>
        <a:lstStyle/>
        <a:p>
          <a:endParaRPr lang="en-US" sz="1600"/>
        </a:p>
      </dgm:t>
    </dgm:pt>
    <dgm:pt modelId="{D8320F1C-155C-A944-ADC3-99D67978359A}">
      <dgm:prSet custT="1"/>
      <dgm:spPr>
        <a:ln>
          <a:solidFill>
            <a:schemeClr val="tx1">
              <a:lumMod val="85000"/>
              <a:lumOff val="15000"/>
            </a:schemeClr>
          </a:solidFill>
        </a:ln>
      </dgm:spPr>
      <dgm:t>
        <a:bodyPr/>
        <a:lstStyle/>
        <a:p>
          <a:r>
            <a:rPr lang="en-US" sz="1400" i="0" dirty="0">
              <a:solidFill>
                <a:schemeClr val="tx1">
                  <a:lumMod val="85000"/>
                  <a:lumOff val="15000"/>
                </a:schemeClr>
              </a:solidFill>
            </a:rPr>
            <a:t>a-g Requirements</a:t>
          </a:r>
        </a:p>
      </dgm:t>
    </dgm:pt>
    <dgm:pt modelId="{580DC24E-683B-2645-927F-6A460ECEABE2}" type="parTrans" cxnId="{729C2C53-1523-7E45-9979-15267F781477}">
      <dgm:prSet/>
      <dgm:spPr/>
      <dgm:t>
        <a:bodyPr/>
        <a:lstStyle/>
        <a:p>
          <a:endParaRPr lang="en-US" sz="1600"/>
        </a:p>
      </dgm:t>
    </dgm:pt>
    <dgm:pt modelId="{B3CE9DD7-B5FD-EC44-9246-F8B4A45B531E}" type="sibTrans" cxnId="{729C2C53-1523-7E45-9979-15267F781477}">
      <dgm:prSet/>
      <dgm:spPr/>
      <dgm:t>
        <a:bodyPr/>
        <a:lstStyle/>
        <a:p>
          <a:endParaRPr lang="en-US" sz="1600"/>
        </a:p>
      </dgm:t>
    </dgm:pt>
    <dgm:pt modelId="{818CF788-70B9-5940-BCF1-D1227EBEA6A8}">
      <dgm:prSet custT="1"/>
      <dgm:spPr>
        <a:ln>
          <a:solidFill>
            <a:schemeClr val="tx1">
              <a:lumMod val="85000"/>
              <a:lumOff val="15000"/>
            </a:schemeClr>
          </a:solidFill>
        </a:ln>
      </dgm:spPr>
      <dgm:t>
        <a:bodyPr/>
        <a:lstStyle/>
        <a:p>
          <a:r>
            <a:rPr lang="en-US" sz="1400" i="0" dirty="0">
              <a:solidFill>
                <a:schemeClr val="tx1">
                  <a:lumMod val="85000"/>
                  <a:lumOff val="15000"/>
                </a:schemeClr>
              </a:solidFill>
            </a:rPr>
            <a:t>Credits</a:t>
          </a:r>
        </a:p>
      </dgm:t>
    </dgm:pt>
    <dgm:pt modelId="{803FCC0C-DA25-4247-A5D9-4B35F91AB5D3}" type="parTrans" cxnId="{AB760D34-8ADE-3E4B-B5EB-7B8ECBA928BD}">
      <dgm:prSet/>
      <dgm:spPr/>
      <dgm:t>
        <a:bodyPr/>
        <a:lstStyle/>
        <a:p>
          <a:endParaRPr lang="en-US" sz="1600"/>
        </a:p>
      </dgm:t>
    </dgm:pt>
    <dgm:pt modelId="{BCCCB841-E8ED-B441-8D47-95D364B677C7}" type="sibTrans" cxnId="{AB760D34-8ADE-3E4B-B5EB-7B8ECBA928BD}">
      <dgm:prSet/>
      <dgm:spPr/>
      <dgm:t>
        <a:bodyPr/>
        <a:lstStyle/>
        <a:p>
          <a:endParaRPr lang="en-US" sz="1600"/>
        </a:p>
      </dgm:t>
    </dgm:pt>
    <dgm:pt modelId="{CE69AF75-B1B5-5E4F-8357-DF42113AAA85}">
      <dgm:prSet custT="1"/>
      <dgm:spPr>
        <a:ln>
          <a:solidFill>
            <a:schemeClr val="tx1">
              <a:lumMod val="85000"/>
              <a:lumOff val="15000"/>
            </a:schemeClr>
          </a:solidFill>
        </a:ln>
      </dgm:spPr>
      <dgm:t>
        <a:bodyPr/>
        <a:lstStyle/>
        <a:p>
          <a:r>
            <a:rPr lang="en-US" sz="1400" i="0" dirty="0">
              <a:solidFill>
                <a:schemeClr val="tx1">
                  <a:lumMod val="85000"/>
                  <a:lumOff val="15000"/>
                </a:schemeClr>
              </a:solidFill>
            </a:rPr>
            <a:t>Grades</a:t>
          </a:r>
        </a:p>
      </dgm:t>
    </dgm:pt>
    <dgm:pt modelId="{A6104AAB-EEFA-484D-9B0C-E97566FEED0A}" type="parTrans" cxnId="{3E688F41-67EC-164B-886C-60F7FB998000}">
      <dgm:prSet/>
      <dgm:spPr/>
      <dgm:t>
        <a:bodyPr/>
        <a:lstStyle/>
        <a:p>
          <a:endParaRPr lang="en-US" sz="1600"/>
        </a:p>
      </dgm:t>
    </dgm:pt>
    <dgm:pt modelId="{3A9C6816-D724-F14D-AF4A-6E0F2E283D62}" type="sibTrans" cxnId="{3E688F41-67EC-164B-886C-60F7FB998000}">
      <dgm:prSet/>
      <dgm:spPr/>
      <dgm:t>
        <a:bodyPr/>
        <a:lstStyle/>
        <a:p>
          <a:endParaRPr lang="en-US" sz="1600"/>
        </a:p>
      </dgm:t>
    </dgm:pt>
    <dgm:pt modelId="{0E883352-194C-3942-9679-8D2352497854}">
      <dgm:prSet custT="1"/>
      <dgm:spPr>
        <a:ln>
          <a:solidFill>
            <a:schemeClr val="tx1">
              <a:lumMod val="85000"/>
              <a:lumOff val="15000"/>
            </a:schemeClr>
          </a:solidFill>
        </a:ln>
      </dgm:spPr>
      <dgm:t>
        <a:bodyPr/>
        <a:lstStyle/>
        <a:p>
          <a:r>
            <a:rPr lang="en-US" sz="1400" b="1" i="0" dirty="0">
              <a:solidFill>
                <a:schemeClr val="tx1">
                  <a:lumMod val="85000"/>
                  <a:lumOff val="15000"/>
                </a:schemeClr>
              </a:solidFill>
            </a:rPr>
            <a:t>CTE (SCTE)</a:t>
          </a:r>
        </a:p>
      </dgm:t>
    </dgm:pt>
    <dgm:pt modelId="{1CA8F35C-334A-BF49-B386-5AEBDF664DBD}" type="parTrans" cxnId="{52B879AD-C85F-B84C-B090-4523B569A6DC}">
      <dgm:prSet/>
      <dgm:spPr/>
      <dgm:t>
        <a:bodyPr/>
        <a:lstStyle/>
        <a:p>
          <a:endParaRPr lang="en-US" sz="1600"/>
        </a:p>
      </dgm:t>
    </dgm:pt>
    <dgm:pt modelId="{EC8E2AA0-6799-BC4C-B57E-818426BA0383}" type="sibTrans" cxnId="{52B879AD-C85F-B84C-B090-4523B569A6DC}">
      <dgm:prSet/>
      <dgm:spPr/>
      <dgm:t>
        <a:bodyPr/>
        <a:lstStyle/>
        <a:p>
          <a:endParaRPr lang="en-US" sz="1600"/>
        </a:p>
      </dgm:t>
    </dgm:pt>
    <dgm:pt modelId="{AC25B589-AD53-1C47-8475-48D6E02EF9AE}">
      <dgm:prSet custT="1"/>
      <dgm:spPr>
        <a:ln>
          <a:solidFill>
            <a:schemeClr val="tx1">
              <a:lumMod val="85000"/>
              <a:lumOff val="15000"/>
            </a:schemeClr>
          </a:solidFill>
        </a:ln>
      </dgm:spPr>
      <dgm:t>
        <a:bodyPr/>
        <a:lstStyle/>
        <a:p>
          <a:r>
            <a:rPr lang="en-US" sz="1400" i="0" dirty="0">
              <a:solidFill>
                <a:schemeClr val="tx1">
                  <a:lumMod val="85000"/>
                  <a:lumOff val="15000"/>
                </a:schemeClr>
              </a:solidFill>
            </a:rPr>
            <a:t>Pathways</a:t>
          </a:r>
        </a:p>
      </dgm:t>
    </dgm:pt>
    <dgm:pt modelId="{CDA93C4B-F09E-5444-B506-556F0956A102}" type="parTrans" cxnId="{0D895A2B-D71F-9A45-83E7-B7C758291711}">
      <dgm:prSet/>
      <dgm:spPr/>
      <dgm:t>
        <a:bodyPr/>
        <a:lstStyle/>
        <a:p>
          <a:endParaRPr lang="en-US" sz="1600"/>
        </a:p>
      </dgm:t>
    </dgm:pt>
    <dgm:pt modelId="{236A713E-35CB-CF4A-BA24-B518654F91C6}" type="sibTrans" cxnId="{0D895A2B-D71F-9A45-83E7-B7C758291711}">
      <dgm:prSet/>
      <dgm:spPr/>
      <dgm:t>
        <a:bodyPr/>
        <a:lstStyle/>
        <a:p>
          <a:endParaRPr lang="en-US" sz="1600"/>
        </a:p>
      </dgm:t>
    </dgm:pt>
    <dgm:pt modelId="{99BD0C83-AC45-6B45-98E6-B032E16A0234}">
      <dgm:prSet custT="1"/>
      <dgm:spPr>
        <a:ln>
          <a:solidFill>
            <a:schemeClr val="tx1">
              <a:lumMod val="85000"/>
              <a:lumOff val="15000"/>
            </a:schemeClr>
          </a:solidFill>
        </a:ln>
      </dgm:spPr>
      <dgm:t>
        <a:bodyPr/>
        <a:lstStyle/>
        <a:p>
          <a:r>
            <a:rPr lang="en-US" sz="1400" b="1" dirty="0">
              <a:solidFill>
                <a:schemeClr val="tx1">
                  <a:lumMod val="85000"/>
                  <a:lumOff val="15000"/>
                </a:schemeClr>
              </a:solidFill>
            </a:rPr>
            <a:t>Student Enrollment (SENR)</a:t>
          </a:r>
        </a:p>
      </dgm:t>
    </dgm:pt>
    <dgm:pt modelId="{1C664382-7920-784E-819D-9308BE3210F0}" type="sibTrans" cxnId="{E4B710C9-B74E-FB4B-8F02-0AB450C4EBC8}">
      <dgm:prSet/>
      <dgm:spPr/>
      <dgm:t>
        <a:bodyPr/>
        <a:lstStyle/>
        <a:p>
          <a:endParaRPr lang="en-US" sz="1600"/>
        </a:p>
      </dgm:t>
    </dgm:pt>
    <dgm:pt modelId="{41FA29BA-AC80-0D4C-A45B-48D5DEA53C36}" type="parTrans" cxnId="{E4B710C9-B74E-FB4B-8F02-0AB450C4EBC8}">
      <dgm:prSet/>
      <dgm:spPr/>
      <dgm:t>
        <a:bodyPr/>
        <a:lstStyle/>
        <a:p>
          <a:endParaRPr lang="en-US" sz="1600"/>
        </a:p>
      </dgm:t>
    </dgm:pt>
    <dgm:pt modelId="{B0A9497E-2756-4587-81B6-4108801DB61A}">
      <dgm:prSet custT="1"/>
      <dgm:spPr>
        <a:ln>
          <a:solidFill>
            <a:schemeClr val="tx1">
              <a:lumMod val="85000"/>
              <a:lumOff val="15000"/>
            </a:schemeClr>
          </a:solidFill>
        </a:ln>
      </dgm:spPr>
      <dgm:t>
        <a:bodyPr/>
        <a:lstStyle/>
        <a:p>
          <a:r>
            <a:rPr lang="en-US" sz="1400" i="0" dirty="0">
              <a:solidFill>
                <a:schemeClr val="tx1">
                  <a:lumMod val="85000"/>
                  <a:lumOff val="15000"/>
                </a:schemeClr>
              </a:solidFill>
            </a:rPr>
            <a:t>Completers</a:t>
          </a:r>
        </a:p>
      </dgm:t>
    </dgm:pt>
    <dgm:pt modelId="{2A2B7080-3483-4533-8E1C-18A8C9B6A907}" type="parTrans" cxnId="{02EF341C-57BA-46F8-B2F5-E72F80E13E8B}">
      <dgm:prSet/>
      <dgm:spPr/>
      <dgm:t>
        <a:bodyPr/>
        <a:lstStyle/>
        <a:p>
          <a:endParaRPr lang="en-US" sz="1600"/>
        </a:p>
      </dgm:t>
    </dgm:pt>
    <dgm:pt modelId="{325B7CCA-00A7-4FED-9887-AFF0C36DBC9E}" type="sibTrans" cxnId="{02EF341C-57BA-46F8-B2F5-E72F80E13E8B}">
      <dgm:prSet/>
      <dgm:spPr/>
      <dgm:t>
        <a:bodyPr/>
        <a:lstStyle/>
        <a:p>
          <a:endParaRPr lang="en-US" sz="1600"/>
        </a:p>
      </dgm:t>
    </dgm:pt>
    <dgm:pt modelId="{F40112D5-9080-E143-BC78-2493B3DC4C78}">
      <dgm:prSet custT="1"/>
      <dgm:spPr>
        <a:ln>
          <a:solidFill>
            <a:schemeClr val="tx1">
              <a:lumMod val="85000"/>
              <a:lumOff val="15000"/>
            </a:schemeClr>
          </a:solidFill>
        </a:ln>
      </dgm:spPr>
      <dgm:t>
        <a:bodyPr/>
        <a:lstStyle/>
        <a:p>
          <a:r>
            <a:rPr lang="en-US" sz="1400" i="0" dirty="0">
              <a:solidFill>
                <a:schemeClr val="tx1">
                  <a:lumMod val="85000"/>
                  <a:lumOff val="15000"/>
                </a:schemeClr>
              </a:solidFill>
            </a:rPr>
            <a:t>State Course codes</a:t>
          </a:r>
        </a:p>
      </dgm:t>
    </dgm:pt>
    <dgm:pt modelId="{D1967A1F-3D6F-CA46-8F6D-77BC33D7270B}" type="parTrans" cxnId="{4F1FA805-C3D0-E942-85B0-F3D17AAC3AA3}">
      <dgm:prSet/>
      <dgm:spPr/>
      <dgm:t>
        <a:bodyPr/>
        <a:lstStyle/>
        <a:p>
          <a:endParaRPr lang="en-US" sz="1600"/>
        </a:p>
      </dgm:t>
    </dgm:pt>
    <dgm:pt modelId="{7E49C8F4-22DC-464D-84C6-8A556B7172C1}" type="sibTrans" cxnId="{4F1FA805-C3D0-E942-85B0-F3D17AAC3AA3}">
      <dgm:prSet/>
      <dgm:spPr/>
      <dgm:t>
        <a:bodyPr/>
        <a:lstStyle/>
        <a:p>
          <a:endParaRPr lang="en-US" sz="1600"/>
        </a:p>
      </dgm:t>
    </dgm:pt>
    <dgm:pt modelId="{5B7886C8-3A36-6341-B9F3-E1E7BBDD3AC2}">
      <dgm:prSet custT="1"/>
      <dgm:spPr>
        <a:ln>
          <a:solidFill>
            <a:schemeClr val="tx1">
              <a:lumMod val="85000"/>
              <a:lumOff val="15000"/>
            </a:schemeClr>
          </a:solidFill>
        </a:ln>
      </dgm:spPr>
      <dgm:t>
        <a:bodyPr/>
        <a:lstStyle/>
        <a:p>
          <a:r>
            <a:rPr lang="en-US" sz="1400" b="1" dirty="0">
              <a:solidFill>
                <a:schemeClr val="tx1">
                  <a:lumMod val="85000"/>
                  <a:lumOff val="15000"/>
                </a:schemeClr>
              </a:solidFill>
            </a:rPr>
            <a:t>Student Course Completion (SCSC)</a:t>
          </a:r>
          <a:endParaRPr lang="en-US" sz="1400" b="1" i="1" dirty="0">
            <a:solidFill>
              <a:schemeClr val="tx1">
                <a:lumMod val="85000"/>
                <a:lumOff val="15000"/>
              </a:schemeClr>
            </a:solidFill>
          </a:endParaRPr>
        </a:p>
      </dgm:t>
    </dgm:pt>
    <dgm:pt modelId="{85CA2AF1-34D6-2D44-9BF4-FEA44F1CFD45}" type="parTrans" cxnId="{1D9508A5-1217-714C-958E-A37E753017EB}">
      <dgm:prSet/>
      <dgm:spPr/>
      <dgm:t>
        <a:bodyPr/>
        <a:lstStyle/>
        <a:p>
          <a:endParaRPr lang="en-US" sz="1600"/>
        </a:p>
      </dgm:t>
    </dgm:pt>
    <dgm:pt modelId="{BEB971A7-301E-6D42-BF31-03B9BB352087}" type="sibTrans" cxnId="{1D9508A5-1217-714C-958E-A37E753017EB}">
      <dgm:prSet/>
      <dgm:spPr/>
      <dgm:t>
        <a:bodyPr/>
        <a:lstStyle/>
        <a:p>
          <a:endParaRPr lang="en-US" sz="1600"/>
        </a:p>
      </dgm:t>
    </dgm:pt>
    <dgm:pt modelId="{C181491F-386D-BC47-BD75-E6CE3EFCC16F}">
      <dgm:prSet custT="1"/>
      <dgm:spPr>
        <a:ln>
          <a:solidFill>
            <a:schemeClr val="tx1">
              <a:lumMod val="85000"/>
              <a:lumOff val="15000"/>
            </a:schemeClr>
          </a:solidFill>
        </a:ln>
      </dgm:spPr>
      <dgm:t>
        <a:bodyPr/>
        <a:lstStyle/>
        <a:p>
          <a:r>
            <a:rPr lang="en-US" sz="1400" i="0" dirty="0">
              <a:solidFill>
                <a:schemeClr val="tx1">
                  <a:lumMod val="85000"/>
                  <a:lumOff val="15000"/>
                </a:schemeClr>
              </a:solidFill>
            </a:rPr>
            <a:t>Postsecondary Articulated Course Indicator</a:t>
          </a:r>
        </a:p>
      </dgm:t>
    </dgm:pt>
    <dgm:pt modelId="{5E308D37-BE2E-B945-A70A-5B0A1FD51EEA}" type="parTrans" cxnId="{7A0163A4-D5A7-5743-BFED-DA65C6B7F7B7}">
      <dgm:prSet/>
      <dgm:spPr/>
      <dgm:t>
        <a:bodyPr/>
        <a:lstStyle/>
        <a:p>
          <a:endParaRPr lang="en-US" sz="1600"/>
        </a:p>
      </dgm:t>
    </dgm:pt>
    <dgm:pt modelId="{66252B49-1322-F648-9311-3AB00EC7A537}" type="sibTrans" cxnId="{7A0163A4-D5A7-5743-BFED-DA65C6B7F7B7}">
      <dgm:prSet/>
      <dgm:spPr/>
      <dgm:t>
        <a:bodyPr/>
        <a:lstStyle/>
        <a:p>
          <a:endParaRPr lang="en-US" sz="1600"/>
        </a:p>
      </dgm:t>
    </dgm:pt>
    <dgm:pt modelId="{ABF32C57-9A47-7945-891D-8826E5EB0903}">
      <dgm:prSet custT="1"/>
      <dgm:spPr>
        <a:ln>
          <a:solidFill>
            <a:schemeClr val="tx1">
              <a:lumMod val="85000"/>
              <a:lumOff val="15000"/>
            </a:schemeClr>
          </a:solidFill>
        </a:ln>
      </dgm:spPr>
      <dgm:t>
        <a:bodyPr/>
        <a:lstStyle/>
        <a:p>
          <a:r>
            <a:rPr lang="en-US" sz="1400" b="1" dirty="0">
              <a:solidFill>
                <a:schemeClr val="tx1">
                  <a:lumMod val="85000"/>
                  <a:lumOff val="15000"/>
                </a:schemeClr>
              </a:solidFill>
            </a:rPr>
            <a:t>Course Completion (CRSC)</a:t>
          </a:r>
        </a:p>
      </dgm:t>
    </dgm:pt>
    <dgm:pt modelId="{329C408F-0C09-A545-AF80-E4500DBAFB34}" type="sibTrans" cxnId="{CCEBB3FB-919A-9440-A2EA-EEEC27C674D3}">
      <dgm:prSet/>
      <dgm:spPr/>
      <dgm:t>
        <a:bodyPr/>
        <a:lstStyle/>
        <a:p>
          <a:endParaRPr lang="en-US" sz="1600"/>
        </a:p>
      </dgm:t>
    </dgm:pt>
    <dgm:pt modelId="{18605F3A-974E-4E40-9DAE-90D4E2F83823}" type="parTrans" cxnId="{CCEBB3FB-919A-9440-A2EA-EEEC27C674D3}">
      <dgm:prSet/>
      <dgm:spPr/>
      <dgm:t>
        <a:bodyPr/>
        <a:lstStyle/>
        <a:p>
          <a:endParaRPr lang="en-US" sz="1600"/>
        </a:p>
      </dgm:t>
    </dgm:pt>
    <dgm:pt modelId="{8F909B6D-2535-3944-8D61-5E06CDB5AC5C}">
      <dgm:prSet custT="1"/>
      <dgm:spPr>
        <a:ln>
          <a:solidFill>
            <a:schemeClr val="tx1">
              <a:lumMod val="85000"/>
              <a:lumOff val="15000"/>
            </a:schemeClr>
          </a:solidFill>
        </a:ln>
      </dgm:spPr>
      <dgm:t>
        <a:bodyPr/>
        <a:lstStyle/>
        <a:p>
          <a:r>
            <a:rPr lang="en-US" sz="1400" i="0" dirty="0">
              <a:solidFill>
                <a:schemeClr val="tx1">
                  <a:lumMod val="85000"/>
                  <a:lumOff val="15000"/>
                </a:schemeClr>
              </a:solidFill>
            </a:rPr>
            <a:t>Course Attributes (</a:t>
          </a:r>
          <a:r>
            <a:rPr lang="en-US" sz="1400" dirty="0">
              <a:solidFill>
                <a:schemeClr val="tx1">
                  <a:lumMod val="85000"/>
                  <a:lumOff val="15000"/>
                </a:schemeClr>
              </a:solidFill>
            </a:rPr>
            <a:t>AP/IB,  College Credit Course, Met UC/CSU Req, HQ CTE)</a:t>
          </a:r>
          <a:endParaRPr lang="en-US" sz="1400" i="0" dirty="0">
            <a:solidFill>
              <a:schemeClr val="tx1">
                <a:lumMod val="85000"/>
                <a:lumOff val="15000"/>
              </a:schemeClr>
            </a:solidFill>
          </a:endParaRPr>
        </a:p>
      </dgm:t>
    </dgm:pt>
    <dgm:pt modelId="{9F167727-4541-6D45-87A4-E539A6AB4251}" type="parTrans" cxnId="{88AB94DC-216C-554E-BBB7-62F8EE9B0880}">
      <dgm:prSet/>
      <dgm:spPr/>
      <dgm:t>
        <a:bodyPr/>
        <a:lstStyle/>
        <a:p>
          <a:endParaRPr lang="en-US" sz="1600"/>
        </a:p>
      </dgm:t>
    </dgm:pt>
    <dgm:pt modelId="{45C469E2-0DDA-4D4B-8628-52AA970A3FF2}" type="sibTrans" cxnId="{88AB94DC-216C-554E-BBB7-62F8EE9B0880}">
      <dgm:prSet/>
      <dgm:spPr/>
      <dgm:t>
        <a:bodyPr/>
        <a:lstStyle/>
        <a:p>
          <a:endParaRPr lang="en-US" sz="1600"/>
        </a:p>
      </dgm:t>
    </dgm:pt>
    <dgm:pt modelId="{80C4D119-195B-43AD-9733-643E5B026E7A}">
      <dgm:prSet custT="1"/>
      <dgm:spPr>
        <a:ln>
          <a:solidFill>
            <a:schemeClr val="tx1">
              <a:lumMod val="85000"/>
              <a:lumOff val="15000"/>
            </a:schemeClr>
          </a:solidFill>
        </a:ln>
      </dgm:spPr>
      <dgm:t>
        <a:bodyPr/>
        <a:lstStyle/>
        <a:p>
          <a:r>
            <a:rPr lang="en-US" sz="1400" b="1" i="0" dirty="0">
              <a:solidFill>
                <a:schemeClr val="tx1">
                  <a:lumMod val="85000"/>
                  <a:lumOff val="15000"/>
                </a:schemeClr>
              </a:solidFill>
            </a:rPr>
            <a:t>Work-based Learning </a:t>
          </a:r>
        </a:p>
      </dgm:t>
    </dgm:pt>
    <dgm:pt modelId="{C61D7250-41E5-4E5D-928B-41C7811B62B2}" type="parTrans" cxnId="{0937337B-3048-4E56-81A0-C94A7B121134}">
      <dgm:prSet/>
      <dgm:spPr/>
      <dgm:t>
        <a:bodyPr/>
        <a:lstStyle/>
        <a:p>
          <a:endParaRPr lang="en-US" sz="1600"/>
        </a:p>
      </dgm:t>
    </dgm:pt>
    <dgm:pt modelId="{C84EDF86-CC3E-4CD9-985F-D79534CB1D6A}" type="sibTrans" cxnId="{0937337B-3048-4E56-81A0-C94A7B121134}">
      <dgm:prSet/>
      <dgm:spPr/>
      <dgm:t>
        <a:bodyPr/>
        <a:lstStyle/>
        <a:p>
          <a:endParaRPr lang="en-US" sz="1600"/>
        </a:p>
      </dgm:t>
    </dgm:pt>
    <dgm:pt modelId="{FB53EBD4-6583-4A2B-A09D-72841410FD7A}">
      <dgm:prSet custT="1"/>
      <dgm:spPr>
        <a:ln>
          <a:solidFill>
            <a:schemeClr val="tx1">
              <a:lumMod val="85000"/>
              <a:lumOff val="15000"/>
            </a:schemeClr>
          </a:solidFill>
        </a:ln>
      </dgm:spPr>
      <dgm:t>
        <a:bodyPr/>
        <a:lstStyle/>
        <a:p>
          <a:r>
            <a:rPr lang="en-US" sz="1400" i="0" dirty="0">
              <a:solidFill>
                <a:schemeClr val="tx1">
                  <a:lumMod val="85000"/>
                  <a:lumOff val="15000"/>
                </a:schemeClr>
              </a:solidFill>
            </a:rPr>
            <a:t>Carnegie Units</a:t>
          </a:r>
        </a:p>
      </dgm:t>
    </dgm:pt>
    <dgm:pt modelId="{285DB0A6-0746-4CC3-B6ED-4ECF51AAF80F}" type="parTrans" cxnId="{80C216A6-3878-44B4-84A0-EC8CA4816E1C}">
      <dgm:prSet/>
      <dgm:spPr/>
      <dgm:t>
        <a:bodyPr/>
        <a:lstStyle/>
        <a:p>
          <a:endParaRPr lang="en-US" sz="1600"/>
        </a:p>
      </dgm:t>
    </dgm:pt>
    <dgm:pt modelId="{67519344-1107-4890-BE29-AA2727678192}" type="sibTrans" cxnId="{80C216A6-3878-44B4-84A0-EC8CA4816E1C}">
      <dgm:prSet/>
      <dgm:spPr/>
      <dgm:t>
        <a:bodyPr/>
        <a:lstStyle/>
        <a:p>
          <a:endParaRPr lang="en-US" sz="1600"/>
        </a:p>
      </dgm:t>
    </dgm:pt>
    <dgm:pt modelId="{55ACCCC5-B000-4A11-9B41-EB28A662242B}">
      <dgm:prSet custT="1"/>
      <dgm:spPr>
        <a:ln>
          <a:solidFill>
            <a:schemeClr val="tx1">
              <a:lumMod val="85000"/>
              <a:lumOff val="15000"/>
            </a:schemeClr>
          </a:solidFill>
        </a:ln>
      </dgm:spPr>
      <dgm:t>
        <a:bodyPr/>
        <a:lstStyle/>
        <a:p>
          <a:r>
            <a:rPr lang="en-US" sz="1400" dirty="0">
              <a:solidFill>
                <a:schemeClr val="tx1">
                  <a:lumMod val="85000"/>
                  <a:lumOff val="15000"/>
                </a:schemeClr>
              </a:solidFill>
            </a:rPr>
            <a:t>(SEIDs) </a:t>
          </a:r>
        </a:p>
      </dgm:t>
    </dgm:pt>
    <dgm:pt modelId="{D1275C91-9AB1-4CB3-AED0-662DC8B97A99}" type="parTrans" cxnId="{8EDDCE0C-C395-4B4F-A66F-6768256D778E}">
      <dgm:prSet/>
      <dgm:spPr/>
      <dgm:t>
        <a:bodyPr/>
        <a:lstStyle/>
        <a:p>
          <a:endParaRPr lang="en-US"/>
        </a:p>
      </dgm:t>
    </dgm:pt>
    <dgm:pt modelId="{FE29F9E1-F384-48F9-B6B1-CF5B70328AA4}" type="sibTrans" cxnId="{8EDDCE0C-C395-4B4F-A66F-6768256D778E}">
      <dgm:prSet/>
      <dgm:spPr/>
      <dgm:t>
        <a:bodyPr/>
        <a:lstStyle/>
        <a:p>
          <a:endParaRPr lang="en-US"/>
        </a:p>
      </dgm:t>
    </dgm:pt>
    <dgm:pt modelId="{79001DD2-C672-4410-9202-B5BD39C4225A}">
      <dgm:prSet custT="1"/>
      <dgm:spPr>
        <a:ln>
          <a:solidFill>
            <a:schemeClr val="tx1">
              <a:lumMod val="85000"/>
              <a:lumOff val="15000"/>
            </a:schemeClr>
          </a:solidFill>
        </a:ln>
      </dgm:spPr>
      <dgm:t>
        <a:bodyPr/>
        <a:lstStyle/>
        <a:p>
          <a:r>
            <a:rPr lang="en-US" sz="1400" i="0" dirty="0">
              <a:solidFill>
                <a:schemeClr val="tx1">
                  <a:lumMod val="85000"/>
                  <a:lumOff val="15000"/>
                </a:schemeClr>
              </a:solidFill>
            </a:rPr>
            <a:t>Work-Based Learning Types</a:t>
          </a:r>
        </a:p>
      </dgm:t>
    </dgm:pt>
    <dgm:pt modelId="{A96926FB-6691-48C6-A041-4FA753D4E762}" type="parTrans" cxnId="{CEEAEF9E-5D29-403A-8B88-936C0E32DDCC}">
      <dgm:prSet/>
      <dgm:spPr/>
      <dgm:t>
        <a:bodyPr/>
        <a:lstStyle/>
        <a:p>
          <a:endParaRPr lang="en-US"/>
        </a:p>
      </dgm:t>
    </dgm:pt>
    <dgm:pt modelId="{E8058306-E28F-4B20-967F-67F161463E97}" type="sibTrans" cxnId="{CEEAEF9E-5D29-403A-8B88-936C0E32DDCC}">
      <dgm:prSet/>
      <dgm:spPr/>
      <dgm:t>
        <a:bodyPr/>
        <a:lstStyle/>
        <a:p>
          <a:endParaRPr lang="en-US"/>
        </a:p>
      </dgm:t>
    </dgm:pt>
    <dgm:pt modelId="{38987751-3CAD-4484-939A-9D8E1A507930}">
      <dgm:prSet custT="1"/>
      <dgm:spPr>
        <a:ln>
          <a:solidFill>
            <a:schemeClr val="tx1">
              <a:lumMod val="85000"/>
              <a:lumOff val="15000"/>
            </a:schemeClr>
          </a:solidFill>
        </a:ln>
      </dgm:spPr>
      <dgm:t>
        <a:bodyPr/>
        <a:lstStyle/>
        <a:p>
          <a:r>
            <a:rPr lang="en-US" sz="1400" i="0" dirty="0">
              <a:solidFill>
                <a:schemeClr val="tx1">
                  <a:lumMod val="85000"/>
                  <a:lumOff val="15000"/>
                </a:schemeClr>
              </a:solidFill>
            </a:rPr>
            <a:t>Internship Attributes</a:t>
          </a:r>
        </a:p>
      </dgm:t>
    </dgm:pt>
    <dgm:pt modelId="{CC85F7CA-69CA-48C2-A479-0E85085EF918}" type="parTrans" cxnId="{C6180B0D-AE3F-451D-A24B-F6EAADD6D03B}">
      <dgm:prSet/>
      <dgm:spPr/>
      <dgm:t>
        <a:bodyPr/>
        <a:lstStyle/>
        <a:p>
          <a:endParaRPr lang="en-US"/>
        </a:p>
      </dgm:t>
    </dgm:pt>
    <dgm:pt modelId="{4D2895AD-AB02-4C9E-99F5-1D0CE2DA4C92}" type="sibTrans" cxnId="{C6180B0D-AE3F-451D-A24B-F6EAADD6D03B}">
      <dgm:prSet/>
      <dgm:spPr/>
      <dgm:t>
        <a:bodyPr/>
        <a:lstStyle/>
        <a:p>
          <a:endParaRPr lang="en-US"/>
        </a:p>
      </dgm:t>
    </dgm:pt>
    <dgm:pt modelId="{CF6DD6DC-5B4E-4688-AF9D-CE5E4B5ECD56}">
      <dgm:prSet custT="1"/>
      <dgm:spPr>
        <a:ln>
          <a:solidFill>
            <a:schemeClr val="tx1">
              <a:lumMod val="85000"/>
              <a:lumOff val="15000"/>
            </a:schemeClr>
          </a:solidFill>
        </a:ln>
      </dgm:spPr>
      <dgm:t>
        <a:bodyPr/>
        <a:lstStyle/>
        <a:p>
          <a:r>
            <a:rPr lang="en-US" sz="1400" i="0" dirty="0">
              <a:solidFill>
                <a:schemeClr val="tx1">
                  <a:lumMod val="85000"/>
                  <a:lumOff val="15000"/>
                </a:schemeClr>
              </a:solidFill>
            </a:rPr>
            <a:t>Hours</a:t>
          </a:r>
        </a:p>
      </dgm:t>
    </dgm:pt>
    <dgm:pt modelId="{89B30439-385E-475F-902C-E87590B8904F}" type="parTrans" cxnId="{637DC9A5-4B9B-48C4-9EFF-3F3C02C09E4F}">
      <dgm:prSet/>
      <dgm:spPr/>
      <dgm:t>
        <a:bodyPr/>
        <a:lstStyle/>
        <a:p>
          <a:endParaRPr lang="en-US"/>
        </a:p>
      </dgm:t>
    </dgm:pt>
    <dgm:pt modelId="{E4245F44-C502-4CE7-B20C-61F348C16AEF}" type="sibTrans" cxnId="{637DC9A5-4B9B-48C4-9EFF-3F3C02C09E4F}">
      <dgm:prSet/>
      <dgm:spPr/>
      <dgm:t>
        <a:bodyPr/>
        <a:lstStyle/>
        <a:p>
          <a:endParaRPr lang="en-US"/>
        </a:p>
      </dgm:t>
    </dgm:pt>
    <dgm:pt modelId="{B09A78E4-9D3F-440F-A873-70617F5D37D9}">
      <dgm:prSet custT="1"/>
      <dgm:spPr>
        <a:ln>
          <a:solidFill>
            <a:schemeClr val="tx1">
              <a:lumMod val="85000"/>
              <a:lumOff val="15000"/>
            </a:schemeClr>
          </a:solidFill>
        </a:ln>
      </dgm:spPr>
      <dgm:t>
        <a:bodyPr/>
        <a:lstStyle/>
        <a:p>
          <a:endParaRPr lang="en-US" sz="1600" i="0" dirty="0">
            <a:solidFill>
              <a:srgbClr val="66CDC9"/>
            </a:solidFill>
          </a:endParaRPr>
        </a:p>
      </dgm:t>
    </dgm:pt>
    <dgm:pt modelId="{D8EB7EC1-17A4-4563-B6C8-A79C265412E1}" type="parTrans" cxnId="{84FBBFAF-B4EC-4E55-82A9-268CF956A5A6}">
      <dgm:prSet/>
      <dgm:spPr/>
      <dgm:t>
        <a:bodyPr/>
        <a:lstStyle/>
        <a:p>
          <a:endParaRPr lang="en-US"/>
        </a:p>
      </dgm:t>
    </dgm:pt>
    <dgm:pt modelId="{DEBCB3EE-247D-46E6-BF19-AFAF00621F7F}" type="sibTrans" cxnId="{84FBBFAF-B4EC-4E55-82A9-268CF956A5A6}">
      <dgm:prSet/>
      <dgm:spPr/>
      <dgm:t>
        <a:bodyPr/>
        <a:lstStyle/>
        <a:p>
          <a:endParaRPr lang="en-US"/>
        </a:p>
      </dgm:t>
    </dgm:pt>
    <dgm:pt modelId="{324E0ABC-EBEA-482A-B5FE-AFAEC602E2CB}">
      <dgm:prSet custT="1"/>
      <dgm:spPr>
        <a:ln>
          <a:solidFill>
            <a:schemeClr val="tx1">
              <a:lumMod val="85000"/>
              <a:lumOff val="15000"/>
            </a:schemeClr>
          </a:solidFill>
        </a:ln>
      </dgm:spPr>
      <dgm:t>
        <a:bodyPr/>
        <a:lstStyle/>
        <a:p>
          <a:r>
            <a:rPr lang="en-US" sz="1400" b="1" dirty="0">
              <a:solidFill>
                <a:schemeClr val="tx1">
                  <a:lumMod val="85000"/>
                  <a:lumOff val="15000"/>
                </a:schemeClr>
              </a:solidFill>
            </a:rPr>
            <a:t>Teachers Demographics (SDEM)</a:t>
          </a:r>
        </a:p>
      </dgm:t>
    </dgm:pt>
    <dgm:pt modelId="{7D14AD71-2138-467D-B748-B55D870543EB}" type="parTrans" cxnId="{807BA7A0-B076-474E-90D4-AE81062EBC1F}">
      <dgm:prSet/>
      <dgm:spPr/>
      <dgm:t>
        <a:bodyPr/>
        <a:lstStyle/>
        <a:p>
          <a:endParaRPr lang="en-US"/>
        </a:p>
      </dgm:t>
    </dgm:pt>
    <dgm:pt modelId="{831DA3CB-3BB0-4122-BA2A-5504345598BD}" type="sibTrans" cxnId="{807BA7A0-B076-474E-90D4-AE81062EBC1F}">
      <dgm:prSet/>
      <dgm:spPr/>
      <dgm:t>
        <a:bodyPr/>
        <a:lstStyle/>
        <a:p>
          <a:endParaRPr lang="en-US"/>
        </a:p>
      </dgm:t>
    </dgm:pt>
    <dgm:pt modelId="{2B1172DD-ED52-4354-9803-3503C538CD77}">
      <dgm:prSet custT="1"/>
      <dgm:spPr>
        <a:ln>
          <a:solidFill>
            <a:schemeClr val="tx1">
              <a:lumMod val="85000"/>
              <a:lumOff val="15000"/>
            </a:schemeClr>
          </a:solidFill>
        </a:ln>
      </dgm:spPr>
      <dgm:t>
        <a:bodyPr/>
        <a:lstStyle/>
        <a:p>
          <a:r>
            <a:rPr lang="en-US" sz="1400" b="0" dirty="0">
              <a:solidFill>
                <a:schemeClr val="tx1">
                  <a:lumMod val="85000"/>
                  <a:lumOff val="15000"/>
                </a:schemeClr>
              </a:solidFill>
            </a:rPr>
            <a:t>Seal of Biliteracy, Golden State Seal, A–G Completion</a:t>
          </a:r>
        </a:p>
      </dgm:t>
    </dgm:pt>
    <dgm:pt modelId="{A76D4F38-B779-4D8A-9047-9EFDFDC78C6D}" type="parTrans" cxnId="{70D5297E-E776-42FA-8512-3D93380ABAE8}">
      <dgm:prSet/>
      <dgm:spPr/>
      <dgm:t>
        <a:bodyPr/>
        <a:lstStyle/>
        <a:p>
          <a:endParaRPr lang="en-US"/>
        </a:p>
      </dgm:t>
    </dgm:pt>
    <dgm:pt modelId="{3AD8B690-02BD-4B2B-A6D5-E31626FBDE8F}" type="sibTrans" cxnId="{70D5297E-E776-42FA-8512-3D93380ABAE8}">
      <dgm:prSet/>
      <dgm:spPr/>
      <dgm:t>
        <a:bodyPr/>
        <a:lstStyle/>
        <a:p>
          <a:endParaRPr lang="en-US"/>
        </a:p>
      </dgm:t>
    </dgm:pt>
    <dgm:pt modelId="{15CBF045-3A1A-4045-A3B9-AF42FB604C5B}">
      <dgm:prSet custT="1"/>
      <dgm:spPr>
        <a:ln>
          <a:solidFill>
            <a:schemeClr val="tx1">
              <a:lumMod val="85000"/>
              <a:lumOff val="15000"/>
            </a:schemeClr>
          </a:solidFill>
        </a:ln>
      </dgm:spPr>
      <dgm:t>
        <a:bodyPr/>
        <a:lstStyle/>
        <a:p>
          <a:r>
            <a:rPr lang="en-US" sz="1400" i="0" dirty="0">
              <a:solidFill>
                <a:schemeClr val="tx1">
                  <a:lumMod val="85000"/>
                  <a:lumOff val="15000"/>
                </a:schemeClr>
              </a:solidFill>
            </a:rPr>
            <a:t>CTE Participants</a:t>
          </a:r>
        </a:p>
      </dgm:t>
    </dgm:pt>
    <dgm:pt modelId="{DE54F35E-DB16-45CE-AF3A-1FB54E9A0B35}" type="parTrans" cxnId="{ADF07884-057A-40B7-9C04-2ED5A61F8BDD}">
      <dgm:prSet/>
      <dgm:spPr/>
      <dgm:t>
        <a:bodyPr/>
        <a:lstStyle/>
        <a:p>
          <a:endParaRPr lang="en-US"/>
        </a:p>
      </dgm:t>
    </dgm:pt>
    <dgm:pt modelId="{28068FF9-84B2-4930-A6C4-8BA034EA4A96}" type="sibTrans" cxnId="{ADF07884-057A-40B7-9C04-2ED5A61F8BDD}">
      <dgm:prSet/>
      <dgm:spPr/>
      <dgm:t>
        <a:bodyPr/>
        <a:lstStyle/>
        <a:p>
          <a:endParaRPr lang="en-US"/>
        </a:p>
      </dgm:t>
    </dgm:pt>
    <dgm:pt modelId="{72F3E42D-79B8-594B-B5BE-FB855D939A70}" type="pres">
      <dgm:prSet presAssocID="{8AAB42DB-D565-4E71-915F-F016C08DF7C0}" presName="Name0" presStyleCnt="0">
        <dgm:presLayoutVars>
          <dgm:dir/>
          <dgm:resizeHandles val="exact"/>
        </dgm:presLayoutVars>
      </dgm:prSet>
      <dgm:spPr/>
    </dgm:pt>
    <dgm:pt modelId="{C7D9308B-D264-124B-BEED-C5E48884341D}" type="pres">
      <dgm:prSet presAssocID="{D3A0A36D-ED2E-D94D-9FCE-8A80A9BB23FF}" presName="composite" presStyleCnt="0"/>
      <dgm:spPr/>
    </dgm:pt>
    <dgm:pt modelId="{3678D18B-7BD6-3143-AEAC-28A9492E162D}" type="pres">
      <dgm:prSet presAssocID="{D3A0A36D-ED2E-D94D-9FCE-8A80A9BB23FF}" presName="rect1" presStyleLbl="trAlignAcc1" presStyleIdx="0" presStyleCnt="1" custScaleX="100050" custScaleY="273174" custLinFactNeighborX="-2095" custLinFactNeighborY="-2933">
        <dgm:presLayoutVars>
          <dgm:bulletEnabled val="1"/>
        </dgm:presLayoutVars>
      </dgm:prSet>
      <dgm:spPr/>
    </dgm:pt>
    <dgm:pt modelId="{5EE1D9C6-F4FD-DC45-BC41-91164B97D6D1}" type="pres">
      <dgm:prSet presAssocID="{D3A0A36D-ED2E-D94D-9FCE-8A80A9BB23FF}" presName="rect2" presStyleLbl="fgImgPlace1" presStyleIdx="0" presStyleCnt="1" custScaleX="93366" custScaleY="92320" custLinFactNeighborX="-4942" custLinFactNeighborY="-44129"/>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a:solidFill>
            <a:schemeClr val="accent4">
              <a:lumMod val="25000"/>
              <a:lumOff val="75000"/>
            </a:schemeClr>
          </a:solidFill>
        </a:ln>
      </dgm:spPr>
    </dgm:pt>
  </dgm:ptLst>
  <dgm:cxnLst>
    <dgm:cxn modelId="{44C56700-5E97-4EBC-BC09-A606D9A8E19D}" type="presOf" srcId="{C181491F-386D-BC47-BD75-E6CE3EFCC16F}" destId="{3678D18B-7BD6-3143-AEAC-28A9492E162D}" srcOrd="0" destOrd="8" presId="urn:microsoft.com/office/officeart/2008/layout/PictureStrips"/>
    <dgm:cxn modelId="{4F1FA805-C3D0-E942-85B0-F3D17AAC3AA3}" srcId="{ABF32C57-9A47-7945-891D-8826E5EB0903}" destId="{F40112D5-9080-E143-BC78-2493B3DC4C78}" srcOrd="0" destOrd="0" parTransId="{D1967A1F-3D6F-CA46-8F6D-77BC33D7270B}" sibTransId="{7E49C8F4-22DC-464D-84C6-8A556B7172C1}"/>
    <dgm:cxn modelId="{3E60990A-A671-4D86-9B33-DB3BAC1DFCAF}" type="presOf" srcId="{FB53EBD4-6583-4A2B-A09D-72841410FD7A}" destId="{3678D18B-7BD6-3143-AEAC-28A9492E162D}" srcOrd="0" destOrd="13" presId="urn:microsoft.com/office/officeart/2008/layout/PictureStrips"/>
    <dgm:cxn modelId="{8EDDCE0C-C395-4B4F-A66F-6768256D778E}" srcId="{324E0ABC-EBEA-482A-B5FE-AFAEC602E2CB}" destId="{55ACCCC5-B000-4A11-9B41-EB28A662242B}" srcOrd="0" destOrd="0" parTransId="{D1275C91-9AB1-4CB3-AED0-662DC8B97A99}" sibTransId="{FE29F9E1-F384-48F9-B6B1-CF5B70328AA4}"/>
    <dgm:cxn modelId="{C6180B0D-AE3F-451D-A24B-F6EAADD6D03B}" srcId="{80C4D119-195B-43AD-9733-643E5B026E7A}" destId="{38987751-3CAD-4484-939A-9D8E1A507930}" srcOrd="1" destOrd="0" parTransId="{CC85F7CA-69CA-48C2-A479-0E85085EF918}" sibTransId="{4D2895AD-AB02-4C9E-99F5-1D0CE2DA4C92}"/>
    <dgm:cxn modelId="{15237C12-90B6-4A07-BD23-A78758A4A5C4}" type="presOf" srcId="{0E883352-194C-3942-9679-8D2352497854}" destId="{3678D18B-7BD6-3143-AEAC-28A9492E162D}" srcOrd="0" destOrd="15" presId="urn:microsoft.com/office/officeart/2008/layout/PictureStrips"/>
    <dgm:cxn modelId="{02EF341C-57BA-46F8-B2F5-E72F80E13E8B}" srcId="{0E883352-194C-3942-9679-8D2352497854}" destId="{B0A9497E-2756-4587-81B6-4108801DB61A}" srcOrd="1" destOrd="0" parTransId="{2A2B7080-3483-4533-8E1C-18A8C9B6A907}" sibTransId="{325B7CCA-00A7-4FED-9887-AFF0C36DBC9E}"/>
    <dgm:cxn modelId="{F6106F27-7B48-0347-ADE2-3AE1BDD0DE30}" srcId="{8AAB42DB-D565-4E71-915F-F016C08DF7C0}" destId="{D3A0A36D-ED2E-D94D-9FCE-8A80A9BB23FF}" srcOrd="0" destOrd="0" parTransId="{38B02B3C-A698-EB49-924A-A0E9AFDAECBC}" sibTransId="{7033C3B6-BB76-9B45-95FE-32BAD1EB26E5}"/>
    <dgm:cxn modelId="{C778A127-4D4B-4EAD-91A9-F7DB618F717C}" type="presOf" srcId="{D3A0A36D-ED2E-D94D-9FCE-8A80A9BB23FF}" destId="{3678D18B-7BD6-3143-AEAC-28A9492E162D}" srcOrd="0" destOrd="0" presId="urn:microsoft.com/office/officeart/2008/layout/PictureStrips"/>
    <dgm:cxn modelId="{0D895A2B-D71F-9A45-83E7-B7C758291711}" srcId="{0E883352-194C-3942-9679-8D2352497854}" destId="{AC25B589-AD53-1C47-8475-48D6E02EF9AE}" srcOrd="0" destOrd="0" parTransId="{CDA93C4B-F09E-5444-B506-556F0956A102}" sibTransId="{236A713E-35CB-CF4A-BA24-B518654F91C6}"/>
    <dgm:cxn modelId="{1E511B2E-0DE6-4801-93F4-AA457816C139}" type="presOf" srcId="{15CBF045-3A1A-4045-A3B9-AF42FB604C5B}" destId="{3678D18B-7BD6-3143-AEAC-28A9492E162D}" srcOrd="0" destOrd="14" presId="urn:microsoft.com/office/officeart/2008/layout/PictureStrips"/>
    <dgm:cxn modelId="{AB760D34-8ADE-3E4B-B5EB-7B8ECBA928BD}" srcId="{5B7886C8-3A36-6341-B9F3-E1E7BBDD3AC2}" destId="{818CF788-70B9-5940-BCF1-D1227EBEA6A8}" srcOrd="1" destOrd="0" parTransId="{803FCC0C-DA25-4247-A5D9-4B35F91AB5D3}" sibTransId="{BCCCB841-E8ED-B441-8D47-95D364B677C7}"/>
    <dgm:cxn modelId="{FAAD483D-FC3D-4B0E-94DE-8402F9B4D8E6}" type="presOf" srcId="{5B7886C8-3A36-6341-B9F3-E1E7BBDD3AC2}" destId="{3678D18B-7BD6-3143-AEAC-28A9492E162D}" srcOrd="0" destOrd="9" presId="urn:microsoft.com/office/officeart/2008/layout/PictureStrips"/>
    <dgm:cxn modelId="{4B57793F-DA0F-492F-8B38-4CCDB05CC68C}" type="presOf" srcId="{79001DD2-C672-4410-9202-B5BD39C4225A}" destId="{3678D18B-7BD6-3143-AEAC-28A9492E162D}" srcOrd="0" destOrd="19" presId="urn:microsoft.com/office/officeart/2008/layout/PictureStrips"/>
    <dgm:cxn modelId="{3E688F41-67EC-164B-886C-60F7FB998000}" srcId="{5B7886C8-3A36-6341-B9F3-E1E7BBDD3AC2}" destId="{CE69AF75-B1B5-5E4F-8357-DF42113AAA85}" srcOrd="2" destOrd="0" parTransId="{A6104AAB-EEFA-484D-9B0C-E97566FEED0A}" sibTransId="{3A9C6816-D724-F14D-AF4A-6E0F2E283D62}"/>
    <dgm:cxn modelId="{6FEC8B46-3C08-4E22-B79B-A4221C9DD2CF}" type="presOf" srcId="{AC25B589-AD53-1C47-8475-48D6E02EF9AE}" destId="{3678D18B-7BD6-3143-AEAC-28A9492E162D}" srcOrd="0" destOrd="16" presId="urn:microsoft.com/office/officeart/2008/layout/PictureStrips"/>
    <dgm:cxn modelId="{2F33A166-247B-45C0-A0D6-DC521275EEBC}" type="presOf" srcId="{ABF32C57-9A47-7945-891D-8826E5EB0903}" destId="{3678D18B-7BD6-3143-AEAC-28A9492E162D}" srcOrd="0" destOrd="5" presId="urn:microsoft.com/office/officeart/2008/layout/PictureStrips"/>
    <dgm:cxn modelId="{1E924048-CF34-4BC4-B8D8-DAF14D71CF69}" type="presOf" srcId="{D8320F1C-155C-A944-ADC3-99D67978359A}" destId="{3678D18B-7BD6-3143-AEAC-28A9492E162D}" srcOrd="0" destOrd="10" presId="urn:microsoft.com/office/officeart/2008/layout/PictureStrips"/>
    <dgm:cxn modelId="{F93E704D-DA7E-41FD-9302-04DB5D4A4590}" type="presOf" srcId="{B09A78E4-9D3F-440F-A873-70617F5D37D9}" destId="{3678D18B-7BD6-3143-AEAC-28A9492E162D}" srcOrd="0" destOrd="22" presId="urn:microsoft.com/office/officeart/2008/layout/PictureStrips"/>
    <dgm:cxn modelId="{D732736D-9AAD-4B80-9933-D76949EE6CFF}" type="presOf" srcId="{55ACCCC5-B000-4A11-9B41-EB28A662242B}" destId="{3678D18B-7BD6-3143-AEAC-28A9492E162D}" srcOrd="0" destOrd="4" presId="urn:microsoft.com/office/officeart/2008/layout/PictureStrips"/>
    <dgm:cxn modelId="{05EDE570-BD08-45F5-9C7B-7DE4405F96D5}" type="presOf" srcId="{F40112D5-9080-E143-BC78-2493B3DC4C78}" destId="{3678D18B-7BD6-3143-AEAC-28A9492E162D}" srcOrd="0" destOrd="6" presId="urn:microsoft.com/office/officeart/2008/layout/PictureStrips"/>
    <dgm:cxn modelId="{729C2C53-1523-7E45-9979-15267F781477}" srcId="{5B7886C8-3A36-6341-B9F3-E1E7BBDD3AC2}" destId="{D8320F1C-155C-A944-ADC3-99D67978359A}" srcOrd="0" destOrd="0" parTransId="{580DC24E-683B-2645-927F-6A460ECEABE2}" sibTransId="{B3CE9DD7-B5FD-EC44-9246-F8B4A45B531E}"/>
    <dgm:cxn modelId="{16912E77-8269-4BF7-AD10-50EA21DFBCA0}" type="presOf" srcId="{324E0ABC-EBEA-482A-B5FE-AFAEC602E2CB}" destId="{3678D18B-7BD6-3143-AEAC-28A9492E162D}" srcOrd="0" destOrd="3" presId="urn:microsoft.com/office/officeart/2008/layout/PictureStrips"/>
    <dgm:cxn modelId="{0937337B-3048-4E56-81A0-C94A7B121134}" srcId="{D3A0A36D-ED2E-D94D-9FCE-8A80A9BB23FF}" destId="{80C4D119-195B-43AD-9733-643E5B026E7A}" srcOrd="5" destOrd="0" parTransId="{C61D7250-41E5-4E5D-928B-41C7811B62B2}" sibTransId="{C84EDF86-CC3E-4CD9-985F-D79534CB1D6A}"/>
    <dgm:cxn modelId="{70D5297E-E776-42FA-8512-3D93380ABAE8}" srcId="{99BD0C83-AC45-6B45-98E6-B032E16A0234}" destId="{2B1172DD-ED52-4354-9803-3503C538CD77}" srcOrd="0" destOrd="0" parTransId="{A76D4F38-B779-4D8A-9047-9EFDFDC78C6D}" sibTransId="{3AD8B690-02BD-4B2B-A6D5-E31626FBDE8F}"/>
    <dgm:cxn modelId="{ADF07884-057A-40B7-9C04-2ED5A61F8BDD}" srcId="{5B7886C8-3A36-6341-B9F3-E1E7BBDD3AC2}" destId="{15CBF045-3A1A-4045-A3B9-AF42FB604C5B}" srcOrd="4" destOrd="0" parTransId="{DE54F35E-DB16-45CE-AF3A-1FB54E9A0B35}" sibTransId="{28068FF9-84B2-4930-A6C4-8BA034EA4A96}"/>
    <dgm:cxn modelId="{CEEAEF9E-5D29-403A-8B88-936C0E32DDCC}" srcId="{80C4D119-195B-43AD-9733-643E5B026E7A}" destId="{79001DD2-C672-4410-9202-B5BD39C4225A}" srcOrd="0" destOrd="0" parTransId="{A96926FB-6691-48C6-A041-4FA753D4E762}" sibTransId="{E8058306-E28F-4B20-967F-67F161463E97}"/>
    <dgm:cxn modelId="{807BA7A0-B076-474E-90D4-AE81062EBC1F}" srcId="{D3A0A36D-ED2E-D94D-9FCE-8A80A9BB23FF}" destId="{324E0ABC-EBEA-482A-B5FE-AFAEC602E2CB}" srcOrd="1" destOrd="0" parTransId="{7D14AD71-2138-467D-B748-B55D870543EB}" sibTransId="{831DA3CB-3BB0-4122-BA2A-5504345598BD}"/>
    <dgm:cxn modelId="{7A0163A4-D5A7-5743-BFED-DA65C6B7F7B7}" srcId="{ABF32C57-9A47-7945-891D-8826E5EB0903}" destId="{C181491F-386D-BC47-BD75-E6CE3EFCC16F}" srcOrd="2" destOrd="0" parTransId="{5E308D37-BE2E-B945-A70A-5B0A1FD51EEA}" sibTransId="{66252B49-1322-F648-9311-3AB00EC7A537}"/>
    <dgm:cxn modelId="{1D9508A5-1217-714C-958E-A37E753017EB}" srcId="{D3A0A36D-ED2E-D94D-9FCE-8A80A9BB23FF}" destId="{5B7886C8-3A36-6341-B9F3-E1E7BBDD3AC2}" srcOrd="3" destOrd="0" parTransId="{85CA2AF1-34D6-2D44-9BF4-FEA44F1CFD45}" sibTransId="{BEB971A7-301E-6D42-BF31-03B9BB352087}"/>
    <dgm:cxn modelId="{637DC9A5-4B9B-48C4-9EFF-3F3C02C09E4F}" srcId="{80C4D119-195B-43AD-9733-643E5B026E7A}" destId="{CF6DD6DC-5B4E-4688-AF9D-CE5E4B5ECD56}" srcOrd="2" destOrd="0" parTransId="{89B30439-385E-475F-902C-E87590B8904F}" sibTransId="{E4245F44-C502-4CE7-B20C-61F348C16AEF}"/>
    <dgm:cxn modelId="{80C216A6-3878-44B4-84A0-EC8CA4816E1C}" srcId="{5B7886C8-3A36-6341-B9F3-E1E7BBDD3AC2}" destId="{FB53EBD4-6583-4A2B-A09D-72841410FD7A}" srcOrd="3" destOrd="0" parTransId="{285DB0A6-0746-4CC3-B6ED-4ECF51AAF80F}" sibTransId="{67519344-1107-4890-BE29-AA2727678192}"/>
    <dgm:cxn modelId="{A9647FAB-3496-4691-95BA-1D3E949A555D}" type="presOf" srcId="{2B1172DD-ED52-4354-9803-3503C538CD77}" destId="{3678D18B-7BD6-3143-AEAC-28A9492E162D}" srcOrd="0" destOrd="2" presId="urn:microsoft.com/office/officeart/2008/layout/PictureStrips"/>
    <dgm:cxn modelId="{52B879AD-C85F-B84C-B090-4523B569A6DC}" srcId="{D3A0A36D-ED2E-D94D-9FCE-8A80A9BB23FF}" destId="{0E883352-194C-3942-9679-8D2352497854}" srcOrd="4" destOrd="0" parTransId="{1CA8F35C-334A-BF49-B386-5AEBDF664DBD}" sibTransId="{EC8E2AA0-6799-BC4C-B57E-818426BA0383}"/>
    <dgm:cxn modelId="{84FBBFAF-B4EC-4E55-82A9-268CF956A5A6}" srcId="{80C4D119-195B-43AD-9733-643E5B026E7A}" destId="{B09A78E4-9D3F-440F-A873-70617F5D37D9}" srcOrd="3" destOrd="0" parTransId="{D8EB7EC1-17A4-4563-B6C8-A79C265412E1}" sibTransId="{DEBCB3EE-247D-46E6-BF19-AFAF00621F7F}"/>
    <dgm:cxn modelId="{1A6E73B9-D029-4750-AB1C-4501CC2FAAC9}" type="presOf" srcId="{CF6DD6DC-5B4E-4688-AF9D-CE5E4B5ECD56}" destId="{3678D18B-7BD6-3143-AEAC-28A9492E162D}" srcOrd="0" destOrd="21" presId="urn:microsoft.com/office/officeart/2008/layout/PictureStrips"/>
    <dgm:cxn modelId="{D91819C3-2203-4FA1-A1AA-2D8CD82AE981}" type="presOf" srcId="{B0A9497E-2756-4587-81B6-4108801DB61A}" destId="{3678D18B-7BD6-3143-AEAC-28A9492E162D}" srcOrd="0" destOrd="17" presId="urn:microsoft.com/office/officeart/2008/layout/PictureStrips"/>
    <dgm:cxn modelId="{854EB4C4-1955-46CE-8572-F4ACA9D443A6}" type="presOf" srcId="{CE69AF75-B1B5-5E4F-8357-DF42113AAA85}" destId="{3678D18B-7BD6-3143-AEAC-28A9492E162D}" srcOrd="0" destOrd="12" presId="urn:microsoft.com/office/officeart/2008/layout/PictureStrips"/>
    <dgm:cxn modelId="{E4B710C9-B74E-FB4B-8F02-0AB450C4EBC8}" srcId="{D3A0A36D-ED2E-D94D-9FCE-8A80A9BB23FF}" destId="{99BD0C83-AC45-6B45-98E6-B032E16A0234}" srcOrd="0" destOrd="0" parTransId="{41FA29BA-AC80-0D4C-A45B-48D5DEA53C36}" sibTransId="{1C664382-7920-784E-819D-9308BE3210F0}"/>
    <dgm:cxn modelId="{76985DC9-0800-443D-8658-803594B24B29}" type="presOf" srcId="{8F909B6D-2535-3944-8D61-5E06CDB5AC5C}" destId="{3678D18B-7BD6-3143-AEAC-28A9492E162D}" srcOrd="0" destOrd="7" presId="urn:microsoft.com/office/officeart/2008/layout/PictureStrips"/>
    <dgm:cxn modelId="{656C54CA-808C-42A8-BF75-81C7DE73FC4C}" type="presOf" srcId="{80C4D119-195B-43AD-9733-643E5B026E7A}" destId="{3678D18B-7BD6-3143-AEAC-28A9492E162D}" srcOrd="0" destOrd="18" presId="urn:microsoft.com/office/officeart/2008/layout/PictureStrips"/>
    <dgm:cxn modelId="{8F9D8CD1-46B4-4387-871D-A99360830069}" type="presOf" srcId="{818CF788-70B9-5940-BCF1-D1227EBEA6A8}" destId="{3678D18B-7BD6-3143-AEAC-28A9492E162D}" srcOrd="0" destOrd="11" presId="urn:microsoft.com/office/officeart/2008/layout/PictureStrips"/>
    <dgm:cxn modelId="{88AB94DC-216C-554E-BBB7-62F8EE9B0880}" srcId="{ABF32C57-9A47-7945-891D-8826E5EB0903}" destId="{8F909B6D-2535-3944-8D61-5E06CDB5AC5C}" srcOrd="1" destOrd="0" parTransId="{9F167727-4541-6D45-87A4-E539A6AB4251}" sibTransId="{45C469E2-0DDA-4D4B-8628-52AA970A3FF2}"/>
    <dgm:cxn modelId="{480C61E5-DA04-4CE7-B9C7-058E3BF94BBA}" type="presOf" srcId="{99BD0C83-AC45-6B45-98E6-B032E16A0234}" destId="{3678D18B-7BD6-3143-AEAC-28A9492E162D}" srcOrd="0" destOrd="1" presId="urn:microsoft.com/office/officeart/2008/layout/PictureStrips"/>
    <dgm:cxn modelId="{A31C17F1-EA5F-4B9D-BC31-22954B28F01F}" type="presOf" srcId="{38987751-3CAD-4484-939A-9D8E1A507930}" destId="{3678D18B-7BD6-3143-AEAC-28A9492E162D}" srcOrd="0" destOrd="20" presId="urn:microsoft.com/office/officeart/2008/layout/PictureStrips"/>
    <dgm:cxn modelId="{E6C509F6-3536-7B45-8274-1B3D0C103349}" type="presOf" srcId="{8AAB42DB-D565-4E71-915F-F016C08DF7C0}" destId="{72F3E42D-79B8-594B-B5BE-FB855D939A70}" srcOrd="0" destOrd="0" presId="urn:microsoft.com/office/officeart/2008/layout/PictureStrips"/>
    <dgm:cxn modelId="{CCEBB3FB-919A-9440-A2EA-EEEC27C674D3}" srcId="{D3A0A36D-ED2E-D94D-9FCE-8A80A9BB23FF}" destId="{ABF32C57-9A47-7945-891D-8826E5EB0903}" srcOrd="2" destOrd="0" parTransId="{18605F3A-974E-4E40-9DAE-90D4E2F83823}" sibTransId="{329C408F-0C09-A545-AF80-E4500DBAFB34}"/>
    <dgm:cxn modelId="{7007F25B-23E6-4A90-90CE-D57F437D8137}" type="presParOf" srcId="{72F3E42D-79B8-594B-B5BE-FB855D939A70}" destId="{C7D9308B-D264-124B-BEED-C5E48884341D}" srcOrd="0" destOrd="0" presId="urn:microsoft.com/office/officeart/2008/layout/PictureStrips"/>
    <dgm:cxn modelId="{3D4852F7-BE80-4327-829F-8C5676705683}" type="presParOf" srcId="{C7D9308B-D264-124B-BEED-C5E48884341D}" destId="{3678D18B-7BD6-3143-AEAC-28A9492E162D}" srcOrd="0" destOrd="0" presId="urn:microsoft.com/office/officeart/2008/layout/PictureStrips"/>
    <dgm:cxn modelId="{8339BC6E-0AA4-4A84-B296-0E06B17D9514}" type="presParOf" srcId="{C7D9308B-D264-124B-BEED-C5E48884341D}" destId="{5EE1D9C6-F4FD-DC45-BC41-91164B97D6D1}"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9CEF66D7-F33E-0745-8E4E-745E1994F7BE}">
      <dgm:prSet custT="1"/>
      <dgm:spPr/>
      <dgm:t>
        <a:bodyPr/>
        <a:lstStyle/>
        <a:p>
          <a:r>
            <a:rPr lang="en-US" sz="1600" dirty="0"/>
            <a:t>Site Staff</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3338AF54-35F9-B44D-8229-C9E4CBAE84AC}">
      <dgm:prSet custT="1"/>
      <dgm:spPr/>
      <dgm:t>
        <a:bodyPr/>
        <a:lstStyle/>
        <a:p>
          <a:r>
            <a:rPr lang="en-US" sz="1600" dirty="0"/>
            <a:t>Program staff</a:t>
          </a:r>
        </a:p>
      </dgm:t>
    </dgm:pt>
    <dgm:pt modelId="{B5579EB2-386A-0C44-84AA-CADF18735566}" type="parTrans" cxnId="{78154DE3-F146-6F47-9C49-649D3E1BE3A5}">
      <dgm:prSet/>
      <dgm:spPr/>
      <dgm:t>
        <a:bodyPr/>
        <a:lstStyle/>
        <a:p>
          <a:endParaRPr lang="en-US"/>
        </a:p>
      </dgm:t>
    </dgm:pt>
    <dgm:pt modelId="{DD7D88CD-25F4-C141-9D7A-BF5CCF51764D}" type="sibTrans" cxnId="{78154DE3-F146-6F47-9C49-649D3E1BE3A5}">
      <dgm:prSet/>
      <dgm:spPr/>
      <dgm:t>
        <a:bodyPr/>
        <a:lstStyle/>
        <a:p>
          <a:endParaRPr lang="en-US"/>
        </a:p>
      </dgm:t>
    </dgm:pt>
    <dgm:pt modelId="{04A5DF7C-277A-3549-BAB7-9A39B99EC689}">
      <dgm:prSet custT="1"/>
      <dgm:spPr/>
      <dgm:t>
        <a:bodyPr/>
        <a:lstStyle/>
        <a:p>
          <a:r>
            <a:rPr lang="en-US" sz="1600" i="0" dirty="0"/>
            <a:t>CTE</a:t>
          </a:r>
        </a:p>
      </dgm:t>
    </dgm:pt>
    <dgm:pt modelId="{07F0164F-9EB4-A94B-A548-A0CC45761C58}" type="parTrans" cxnId="{ABD6A909-C723-BD49-82EC-20419ABB237D}">
      <dgm:prSet/>
      <dgm:spPr/>
      <dgm:t>
        <a:bodyPr/>
        <a:lstStyle/>
        <a:p>
          <a:endParaRPr lang="en-US"/>
        </a:p>
      </dgm:t>
    </dgm:pt>
    <dgm:pt modelId="{9AEDFA76-270E-324B-877E-6C5F1F4FDD58}" type="sibTrans" cxnId="{ABD6A909-C723-BD49-82EC-20419ABB237D}">
      <dgm:prSet/>
      <dgm:spPr/>
      <dgm:t>
        <a:bodyPr/>
        <a:lstStyle/>
        <a:p>
          <a:endParaRPr lang="en-US"/>
        </a:p>
      </dgm:t>
    </dgm:pt>
    <dgm:pt modelId="{FC8F50CD-E754-5B48-8420-9954EFB082B6}">
      <dgm:prSet custT="1"/>
      <dgm:spPr/>
      <dgm:t>
        <a:bodyPr/>
        <a:lstStyle/>
        <a:p>
          <a:r>
            <a:rPr lang="en-US" sz="1600" dirty="0"/>
            <a:t>Site Administrators</a:t>
          </a:r>
        </a:p>
      </dgm:t>
    </dgm:pt>
    <dgm:pt modelId="{E6CA58F4-F47C-3E47-A0F7-B322013348AF}" type="parTrans" cxnId="{6BCE3D04-4E94-014B-9428-60CDBCFC159C}">
      <dgm:prSet/>
      <dgm:spPr/>
      <dgm:t>
        <a:bodyPr/>
        <a:lstStyle/>
        <a:p>
          <a:endParaRPr lang="en-US"/>
        </a:p>
      </dgm:t>
    </dgm:pt>
    <dgm:pt modelId="{4B53D93F-CA1B-C744-87FF-8A2BD69D812F}" type="sibTrans" cxnId="{6BCE3D04-4E94-014B-9428-60CDBCFC159C}">
      <dgm:prSet/>
      <dgm:spPr/>
      <dgm:t>
        <a:bodyPr/>
        <a:lstStyle/>
        <a:p>
          <a:endParaRPr lang="en-US"/>
        </a:p>
      </dgm:t>
    </dgm:pt>
    <dgm:pt modelId="{CB72D423-37E9-524E-83A5-8921024F62ED}">
      <dgm:prSet custT="1"/>
      <dgm:spPr/>
      <dgm:t>
        <a:bodyPr/>
        <a:lstStyle/>
        <a:p>
          <a:r>
            <a:rPr lang="en-US" sz="1600" dirty="0"/>
            <a:t>Student System Support Staff</a:t>
          </a:r>
        </a:p>
      </dgm:t>
    </dgm:pt>
    <dgm:pt modelId="{953FC234-3D3C-C140-AD54-B3189DBE5CD3}" type="parTrans" cxnId="{6F4635DF-E048-3043-B493-C6DE7E5DBE88}">
      <dgm:prSet/>
      <dgm:spPr/>
      <dgm:t>
        <a:bodyPr/>
        <a:lstStyle/>
        <a:p>
          <a:endParaRPr lang="en-US"/>
        </a:p>
      </dgm:t>
    </dgm:pt>
    <dgm:pt modelId="{2970BDEB-0112-D74F-8CD5-A32E5BC9A3BB}" type="sibTrans" cxnId="{6F4635DF-E048-3043-B493-C6DE7E5DBE88}">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Y="1203">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6BCE3D04-4E94-014B-9428-60CDBCFC159C}" srcId="{1BE9C294-65F6-CD4B-B340-6E77299D718E}" destId="{FC8F50CD-E754-5B48-8420-9954EFB082B6}" srcOrd="3" destOrd="0" parTransId="{E6CA58F4-F47C-3E47-A0F7-B322013348AF}" sibTransId="{4B53D93F-CA1B-C744-87FF-8A2BD69D812F}"/>
    <dgm:cxn modelId="{ABD6A909-C723-BD49-82EC-20419ABB237D}" srcId="{1BE9C294-65F6-CD4B-B340-6E77299D718E}" destId="{04A5DF7C-277A-3549-BAB7-9A39B99EC689}" srcOrd="2" destOrd="0" parTransId="{07F0164F-9EB4-A94B-A548-A0CC45761C58}" sibTransId="{9AEDFA76-270E-324B-877E-6C5F1F4FDD58}"/>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0898F742-4FFB-8644-A935-B262F45D5A94}" type="presOf" srcId="{DB85EE6F-0A62-4448-B588-6BC8B3AA8A00}" destId="{C6FCF26A-9540-6141-AFBB-02281A27F791}" srcOrd="0" destOrd="0" presId="urn:microsoft.com/office/officeart/2005/8/layout/hList1"/>
    <dgm:cxn modelId="{28641584-2089-EC42-8409-3265AB1FE251}" type="presOf" srcId="{04A5DF7C-277A-3549-BAB7-9A39B99EC689}" destId="{E3E76491-8807-CA4F-8E4E-E290DDB1346B}" srcOrd="0" destOrd="2" presId="urn:microsoft.com/office/officeart/2005/8/layout/hList1"/>
    <dgm:cxn modelId="{B84D2B94-0D2F-684D-B9F2-CE5526028F87}" type="presOf" srcId="{CB72D423-37E9-524E-83A5-8921024F62ED}" destId="{E3E76491-8807-CA4F-8E4E-E290DDB1346B}" srcOrd="0" destOrd="4"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FD592DB-0650-C340-BCBB-9AADA9660E93}" type="presOf" srcId="{FC8F50CD-E754-5B48-8420-9954EFB082B6}" destId="{E3E76491-8807-CA4F-8E4E-E290DDB1346B}" srcOrd="0" destOrd="3" presId="urn:microsoft.com/office/officeart/2005/8/layout/hList1"/>
    <dgm:cxn modelId="{6F4635DF-E048-3043-B493-C6DE7E5DBE88}" srcId="{1BE9C294-65F6-CD4B-B340-6E77299D718E}" destId="{CB72D423-37E9-524E-83A5-8921024F62ED}" srcOrd="4" destOrd="0" parTransId="{953FC234-3D3C-C140-AD54-B3189DBE5CD3}" sibTransId="{2970BDEB-0112-D74F-8CD5-A32E5BC9A3BB}"/>
    <dgm:cxn modelId="{78154DE3-F146-6F47-9C49-649D3E1BE3A5}" srcId="{1BE9C294-65F6-CD4B-B340-6E77299D718E}" destId="{3338AF54-35F9-B44D-8229-C9E4CBAE84AC}" srcOrd="1" destOrd="0" parTransId="{B5579EB2-386A-0C44-84AA-CADF18735566}" sibTransId="{DD7D88CD-25F4-C141-9D7A-BF5CCF51764D}"/>
    <dgm:cxn modelId="{E0D10DF9-B95D-2445-8A51-FCD3493569AE}" type="presOf" srcId="{3338AF54-35F9-B44D-8229-C9E4CBAE84AC}" destId="{E3E76491-8807-CA4F-8E4E-E290DDB1346B}" srcOrd="0" destOrd="1"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9CEF66D7-F33E-0745-8E4E-745E1994F7BE}">
      <dgm:prSet custT="1"/>
      <dgm:spPr/>
      <dgm:t>
        <a:bodyPr/>
        <a:lstStyle/>
        <a:p>
          <a:r>
            <a:rPr lang="en-US" sz="1600" b="0" dirty="0"/>
            <a:t>Student Enrollment </a:t>
          </a:r>
          <a:r>
            <a:rPr lang="en-US" sz="1600" b="1" dirty="0"/>
            <a:t>(SENR)</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Files Submitted</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5F3893A4-2BC7-6141-AD41-9E558A7B3BB9}">
      <dgm:prSet custT="1"/>
      <dgm:spPr/>
      <dgm:t>
        <a:bodyPr/>
        <a:lstStyle/>
        <a:p>
          <a:r>
            <a:rPr lang="en-US" sz="1600" b="0" dirty="0"/>
            <a:t>Course Completion </a:t>
          </a:r>
          <a:r>
            <a:rPr lang="en-US" sz="1600" b="1" dirty="0"/>
            <a:t>(CRSC)</a:t>
          </a:r>
        </a:p>
      </dgm:t>
    </dgm:pt>
    <dgm:pt modelId="{D883CC8C-08FF-F447-A19D-6C6993762970}" type="parTrans" cxnId="{62DD5644-0CBC-AC44-8EF3-E8AFE3E88F8D}">
      <dgm:prSet/>
      <dgm:spPr/>
      <dgm:t>
        <a:bodyPr/>
        <a:lstStyle/>
        <a:p>
          <a:endParaRPr lang="en-US"/>
        </a:p>
      </dgm:t>
    </dgm:pt>
    <dgm:pt modelId="{98623D33-1256-D742-8971-D8299209C7A9}" type="sibTrans" cxnId="{62DD5644-0CBC-AC44-8EF3-E8AFE3E88F8D}">
      <dgm:prSet/>
      <dgm:spPr/>
      <dgm:t>
        <a:bodyPr/>
        <a:lstStyle/>
        <a:p>
          <a:endParaRPr lang="en-US"/>
        </a:p>
      </dgm:t>
    </dgm:pt>
    <dgm:pt modelId="{ED54A681-10E2-9843-A913-D86CF283A578}">
      <dgm:prSet custT="1"/>
      <dgm:spPr/>
      <dgm:t>
        <a:bodyPr/>
        <a:lstStyle/>
        <a:p>
          <a:r>
            <a:rPr lang="en-US" sz="1600" b="0" dirty="0"/>
            <a:t>Student </a:t>
          </a:r>
          <a:r>
            <a:rPr lang="en-US" sz="1600" b="0" dirty="0" err="1"/>
            <a:t>Crs</a:t>
          </a:r>
          <a:r>
            <a:rPr lang="en-US" sz="1600" b="0" dirty="0"/>
            <a:t>. Completion </a:t>
          </a:r>
          <a:r>
            <a:rPr lang="en-US" sz="1600" b="1" dirty="0"/>
            <a:t>(SCSC)</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CF6C070E-968A-264D-AF2C-06D6E8884773}">
      <dgm:prSet custT="1"/>
      <dgm:spPr/>
      <dgm:t>
        <a:bodyPr/>
        <a:lstStyle/>
        <a:p>
          <a:r>
            <a:rPr lang="en-US" sz="1600" b="0" dirty="0"/>
            <a:t>Student CTE </a:t>
          </a:r>
          <a:r>
            <a:rPr lang="en-US" sz="1600" b="1" dirty="0"/>
            <a:t>(SCTE)</a:t>
          </a:r>
        </a:p>
      </dgm:t>
    </dgm:pt>
    <dgm:pt modelId="{CC6ED332-9A82-DA4F-AE72-DDE58163C7EF}" type="parTrans" cxnId="{8EAAD7B6-368E-004E-B844-61DC8243E469}">
      <dgm:prSet/>
      <dgm:spPr/>
      <dgm:t>
        <a:bodyPr/>
        <a:lstStyle/>
        <a:p>
          <a:endParaRPr lang="en-US"/>
        </a:p>
      </dgm:t>
    </dgm:pt>
    <dgm:pt modelId="{C9707E90-F3FA-3B4C-8E9A-65CDF3488C49}" type="sibTrans" cxnId="{8EAAD7B6-368E-004E-B844-61DC8243E469}">
      <dgm:prSet/>
      <dgm:spPr/>
      <dgm:t>
        <a:bodyPr/>
        <a:lstStyle/>
        <a:p>
          <a:endParaRPr lang="en-US"/>
        </a:p>
      </dgm:t>
    </dgm:pt>
    <dgm:pt modelId="{391ABE3C-C97F-4D4B-9E80-B8B4840F5C58}">
      <dgm:prSet custT="1"/>
      <dgm:spPr/>
      <dgm:t>
        <a:bodyPr/>
        <a:lstStyle/>
        <a:p>
          <a:r>
            <a:rPr lang="en-US" sz="1600" b="0" dirty="0"/>
            <a:t>Work-based Learning </a:t>
          </a:r>
          <a:r>
            <a:rPr lang="en-US" sz="1600" b="1" dirty="0"/>
            <a:t>(WBLR)</a:t>
          </a:r>
        </a:p>
      </dgm:t>
    </dgm:pt>
    <dgm:pt modelId="{276FF0DD-9255-476E-8BFA-3B8C93EBEC40}" type="parTrans" cxnId="{3026B575-FE32-4C2B-9F6F-DE0A8F0419BC}">
      <dgm:prSet/>
      <dgm:spPr/>
      <dgm:t>
        <a:bodyPr/>
        <a:lstStyle/>
        <a:p>
          <a:endParaRPr lang="en-US"/>
        </a:p>
      </dgm:t>
    </dgm:pt>
    <dgm:pt modelId="{97CEF1B7-4AD1-4659-8D36-89CCE5EFF738}" type="sibTrans" cxnId="{3026B575-FE32-4C2B-9F6F-DE0A8F0419BC}">
      <dgm:prSet/>
      <dgm:spPr/>
      <dgm:t>
        <a:bodyPr/>
        <a:lstStyle/>
        <a:p>
          <a:endParaRPr lang="en-US"/>
        </a:p>
      </dgm:t>
    </dgm:pt>
    <dgm:pt modelId="{7929F471-3CE7-4840-8237-3D499F7B423C}">
      <dgm:prSet custT="1"/>
      <dgm:spPr/>
      <dgm:t>
        <a:bodyPr/>
        <a:lstStyle/>
        <a:p>
          <a:r>
            <a:rPr lang="en-US" sz="1600" b="0" dirty="0"/>
            <a:t>Staff Demographics </a:t>
          </a:r>
          <a:r>
            <a:rPr lang="en-US" sz="1600" b="1" dirty="0"/>
            <a:t>(SDEM)</a:t>
          </a:r>
        </a:p>
      </dgm:t>
    </dgm:pt>
    <dgm:pt modelId="{5C05B2BD-F4D9-40F3-A6C7-13682B76A0D6}" type="parTrans" cxnId="{8BB54279-D7FE-455C-8179-07DC20D80B92}">
      <dgm:prSet/>
      <dgm:spPr/>
      <dgm:t>
        <a:bodyPr/>
        <a:lstStyle/>
        <a:p>
          <a:endParaRPr lang="en-US"/>
        </a:p>
      </dgm:t>
    </dgm:pt>
    <dgm:pt modelId="{D835CAA3-8FF3-4F3A-8F4B-0FE0DAE6A645}" type="sibTrans" cxnId="{8BB54279-D7FE-455C-8179-07DC20D80B92}">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ScaleY="79467"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3"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40576139-4145-EC40-9591-614541B90F42}" type="presOf" srcId="{CF6C070E-968A-264D-AF2C-06D6E8884773}" destId="{E3E76491-8807-CA4F-8E4E-E290DDB1346B}" srcOrd="0" destOrd="4" presId="urn:microsoft.com/office/officeart/2005/8/layout/hList1"/>
    <dgm:cxn modelId="{8C5B4E3C-7424-499F-AB78-D1EBE727CA3C}" type="presOf" srcId="{391ABE3C-C97F-4D4B-9E80-B8B4840F5C58}" destId="{E3E76491-8807-CA4F-8E4E-E290DDB1346B}" srcOrd="0" destOrd="5" presId="urn:microsoft.com/office/officeart/2005/8/layout/hList1"/>
    <dgm:cxn modelId="{0898F742-4FFB-8644-A935-B262F45D5A94}" type="presOf" srcId="{DB85EE6F-0A62-4448-B588-6BC8B3AA8A00}" destId="{C6FCF26A-9540-6141-AFBB-02281A27F791}" srcOrd="0" destOrd="0" presId="urn:microsoft.com/office/officeart/2005/8/layout/hList1"/>
    <dgm:cxn modelId="{62DD5644-0CBC-AC44-8EF3-E8AFE3E88F8D}" srcId="{1BE9C294-65F6-CD4B-B340-6E77299D718E}" destId="{5F3893A4-2BC7-6141-AD41-9E558A7B3BB9}" srcOrd="2" destOrd="0" parTransId="{D883CC8C-08FF-F447-A19D-6C6993762970}" sibTransId="{98623D33-1256-D742-8971-D8299209C7A9}"/>
    <dgm:cxn modelId="{3026B575-FE32-4C2B-9F6F-DE0A8F0419BC}" srcId="{1BE9C294-65F6-CD4B-B340-6E77299D718E}" destId="{391ABE3C-C97F-4D4B-9E80-B8B4840F5C58}" srcOrd="5" destOrd="0" parTransId="{276FF0DD-9255-476E-8BFA-3B8C93EBEC40}" sibTransId="{97CEF1B7-4AD1-4659-8D36-89CCE5EFF738}"/>
    <dgm:cxn modelId="{8BB54279-D7FE-455C-8179-07DC20D80B92}" srcId="{1BE9C294-65F6-CD4B-B340-6E77299D718E}" destId="{7929F471-3CE7-4840-8237-3D499F7B423C}" srcOrd="1" destOrd="0" parTransId="{5C05B2BD-F4D9-40F3-A6C7-13682B76A0D6}" sibTransId="{D835CAA3-8FF3-4F3A-8F4B-0FE0DAE6A645}"/>
    <dgm:cxn modelId="{AA6D41A9-A9EB-0E40-8D8A-05CF2761BB6E}" srcId="{1BE9C294-65F6-CD4B-B340-6E77299D718E}" destId="{9CEF66D7-F33E-0745-8E4E-745E1994F7BE}" srcOrd="0" destOrd="0" parTransId="{61754A27-EE3D-5D4A-A2B7-3D89B1DCB1E0}" sibTransId="{B26280EF-C690-7241-99B9-7A7AB5C82F8E}"/>
    <dgm:cxn modelId="{8EAAD7B6-368E-004E-B844-61DC8243E469}" srcId="{1BE9C294-65F6-CD4B-B340-6E77299D718E}" destId="{CF6C070E-968A-264D-AF2C-06D6E8884773}" srcOrd="4" destOrd="0" parTransId="{CC6ED332-9A82-DA4F-AE72-DDE58163C7EF}" sibTransId="{C9707E90-F3FA-3B4C-8E9A-65CDF3488C49}"/>
    <dgm:cxn modelId="{7168E2C9-25A0-7644-9090-6D09848860F6}" type="presOf" srcId="{ED54A681-10E2-9843-A913-D86CF283A578}" destId="{E3E76491-8807-CA4F-8E4E-E290DDB1346B}" srcOrd="0" destOrd="3" presId="urn:microsoft.com/office/officeart/2005/8/layout/hList1"/>
    <dgm:cxn modelId="{D1B441DF-9715-4979-93A4-8092B8C3329E}" type="presOf" srcId="{7929F471-3CE7-4840-8237-3D499F7B423C}" destId="{E3E76491-8807-CA4F-8E4E-E290DDB1346B}" srcOrd="0" destOrd="1" presId="urn:microsoft.com/office/officeart/2005/8/layout/hList1"/>
    <dgm:cxn modelId="{78DC77FD-33E6-7146-BCD9-E1CEC142E4D2}" type="presOf" srcId="{5F3893A4-2BC7-6141-AD41-9E558A7B3BB9}" destId="{E3E76491-8807-CA4F-8E4E-E290DDB1346B}" srcOrd="0" destOrd="2"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A6B790-50B9-45BE-8888-2B06F1E8FC27}" type="doc">
      <dgm:prSet loTypeId="urn:microsoft.com/office/officeart/2005/8/layout/target1" loCatId="relationship" qsTypeId="urn:microsoft.com/office/officeart/2005/8/quickstyle/simple1" qsCatId="simple" csTypeId="urn:microsoft.com/office/officeart/2005/8/colors/colorful1" csCatId="colorful" phldr="1"/>
      <dgm:spPr/>
    </dgm:pt>
    <dgm:pt modelId="{8BF48CB1-627E-4A83-A249-6930AB191322}">
      <dgm:prSet phldrT="[Text]"/>
      <dgm:spPr/>
      <dgm:t>
        <a:bodyPr/>
        <a:lstStyle/>
        <a:p>
          <a:endParaRPr lang="en-US" b="1" dirty="0">
            <a:solidFill>
              <a:srgbClr val="555FAD"/>
            </a:solidFill>
          </a:endParaRPr>
        </a:p>
      </dgm:t>
    </dgm:pt>
    <dgm:pt modelId="{9FF61AB5-C55F-4EE3-B9DB-BCB266E70578}" type="parTrans" cxnId="{54D53485-F6D7-4E35-974C-CE3C8581556D}">
      <dgm:prSet/>
      <dgm:spPr/>
      <dgm:t>
        <a:bodyPr/>
        <a:lstStyle/>
        <a:p>
          <a:endParaRPr lang="en-US"/>
        </a:p>
      </dgm:t>
    </dgm:pt>
    <dgm:pt modelId="{7DCCE0A7-4DF3-4588-BD12-1BEE964787A1}" type="sibTrans" cxnId="{54D53485-F6D7-4E35-974C-CE3C8581556D}">
      <dgm:prSet/>
      <dgm:spPr/>
      <dgm:t>
        <a:bodyPr/>
        <a:lstStyle/>
        <a:p>
          <a:endParaRPr lang="en-US"/>
        </a:p>
      </dgm:t>
    </dgm:pt>
    <dgm:pt modelId="{0972E2EF-5315-4079-8F34-47855C47A1EF}">
      <dgm:prSet phldrT="[Text]"/>
      <dgm:spPr/>
      <dgm:t>
        <a:bodyPr/>
        <a:lstStyle/>
        <a:p>
          <a:endParaRPr lang="en-US" b="1" dirty="0">
            <a:solidFill>
              <a:srgbClr val="19929B"/>
            </a:solidFill>
          </a:endParaRPr>
        </a:p>
      </dgm:t>
    </dgm:pt>
    <dgm:pt modelId="{1DA6B5E6-6A13-45FA-A611-FE76D23820F7}" type="sibTrans" cxnId="{7A3A7E69-9D96-41CF-ABFE-281BCCFB9E9F}">
      <dgm:prSet/>
      <dgm:spPr/>
      <dgm:t>
        <a:bodyPr/>
        <a:lstStyle/>
        <a:p>
          <a:endParaRPr lang="en-US"/>
        </a:p>
      </dgm:t>
    </dgm:pt>
    <dgm:pt modelId="{1424F20E-49F1-4FB1-8005-CED4D78B025A}" type="parTrans" cxnId="{7A3A7E69-9D96-41CF-ABFE-281BCCFB9E9F}">
      <dgm:prSet/>
      <dgm:spPr/>
      <dgm:t>
        <a:bodyPr/>
        <a:lstStyle/>
        <a:p>
          <a:endParaRPr lang="en-US"/>
        </a:p>
      </dgm:t>
    </dgm:pt>
    <dgm:pt modelId="{05307A29-EBA9-426B-A94B-9920A3FFAABB}">
      <dgm:prSet phldrT="[Text]"/>
      <dgm:spPr/>
      <dgm:t>
        <a:bodyPr/>
        <a:lstStyle/>
        <a:p>
          <a:endParaRPr lang="en-US" b="1" dirty="0">
            <a:solidFill>
              <a:srgbClr val="FF735D"/>
            </a:solidFill>
          </a:endParaRPr>
        </a:p>
      </dgm:t>
    </dgm:pt>
    <dgm:pt modelId="{58D0AFE9-9BCB-4B5B-B3DC-A7D0B962F753}" type="sibTrans" cxnId="{784C59C0-758D-48A5-8436-4570A638EA72}">
      <dgm:prSet/>
      <dgm:spPr/>
      <dgm:t>
        <a:bodyPr/>
        <a:lstStyle/>
        <a:p>
          <a:endParaRPr lang="en-US"/>
        </a:p>
      </dgm:t>
    </dgm:pt>
    <dgm:pt modelId="{A08C3EC5-4C8A-4A99-A681-15FBCCCCAC9A}" type="parTrans" cxnId="{784C59C0-758D-48A5-8436-4570A638EA72}">
      <dgm:prSet/>
      <dgm:spPr/>
      <dgm:t>
        <a:bodyPr/>
        <a:lstStyle/>
        <a:p>
          <a:endParaRPr lang="en-US"/>
        </a:p>
      </dgm:t>
    </dgm:pt>
    <dgm:pt modelId="{98B41E80-8C6B-4C01-9FD4-C32FCD72F76F}" type="pres">
      <dgm:prSet presAssocID="{4BA6B790-50B9-45BE-8888-2B06F1E8FC27}" presName="composite" presStyleCnt="0">
        <dgm:presLayoutVars>
          <dgm:chMax val="5"/>
          <dgm:dir/>
          <dgm:resizeHandles val="exact"/>
        </dgm:presLayoutVars>
      </dgm:prSet>
      <dgm:spPr/>
    </dgm:pt>
    <dgm:pt modelId="{26583C76-C41F-4DF3-9EB0-7F2A32105718}" type="pres">
      <dgm:prSet presAssocID="{8BF48CB1-627E-4A83-A249-6930AB191322}" presName="circle1" presStyleLbl="lnNode1" presStyleIdx="0" presStyleCnt="3"/>
      <dgm:spPr>
        <a:solidFill>
          <a:srgbClr val="737CBB"/>
        </a:solidFill>
      </dgm:spPr>
    </dgm:pt>
    <dgm:pt modelId="{FF140486-0381-44EA-8854-5206FD9B7948}" type="pres">
      <dgm:prSet presAssocID="{8BF48CB1-627E-4A83-A249-6930AB191322}" presName="text1" presStyleLbl="revTx" presStyleIdx="0" presStyleCnt="3">
        <dgm:presLayoutVars>
          <dgm:bulletEnabled val="1"/>
        </dgm:presLayoutVars>
      </dgm:prSet>
      <dgm:spPr/>
    </dgm:pt>
    <dgm:pt modelId="{47ABD96D-2B40-48F3-AB3B-5475A20C47D7}" type="pres">
      <dgm:prSet presAssocID="{8BF48CB1-627E-4A83-A249-6930AB191322}" presName="line1" presStyleLbl="callout" presStyleIdx="0" presStyleCnt="6"/>
      <dgm:spPr>
        <a:ln>
          <a:noFill/>
        </a:ln>
      </dgm:spPr>
    </dgm:pt>
    <dgm:pt modelId="{85455238-C56B-44CA-91F4-707DAB2B3E89}" type="pres">
      <dgm:prSet presAssocID="{8BF48CB1-627E-4A83-A249-6930AB191322}" presName="d1" presStyleLbl="callout" presStyleIdx="1" presStyleCnt="6"/>
      <dgm:spPr>
        <a:ln>
          <a:noFill/>
        </a:ln>
      </dgm:spPr>
    </dgm:pt>
    <dgm:pt modelId="{6E6C3CFB-3DF7-4B34-9DB6-B9CC22C4437E}" type="pres">
      <dgm:prSet presAssocID="{05307A29-EBA9-426B-A94B-9920A3FFAABB}" presName="circle2" presStyleLbl="lnNode1" presStyleIdx="1" presStyleCnt="3"/>
      <dgm:spPr>
        <a:solidFill>
          <a:srgbClr val="FB6542"/>
        </a:solidFill>
      </dgm:spPr>
    </dgm:pt>
    <dgm:pt modelId="{4B9D5C23-6FE5-44C5-BF8D-A6439F80403A}" type="pres">
      <dgm:prSet presAssocID="{05307A29-EBA9-426B-A94B-9920A3FFAABB}" presName="text2" presStyleLbl="revTx" presStyleIdx="1" presStyleCnt="3">
        <dgm:presLayoutVars>
          <dgm:bulletEnabled val="1"/>
        </dgm:presLayoutVars>
      </dgm:prSet>
      <dgm:spPr/>
    </dgm:pt>
    <dgm:pt modelId="{55037737-E5C5-460B-B98E-9E38D0B29665}" type="pres">
      <dgm:prSet presAssocID="{05307A29-EBA9-426B-A94B-9920A3FFAABB}" presName="line2" presStyleLbl="callout" presStyleIdx="2" presStyleCnt="6"/>
      <dgm:spPr>
        <a:ln>
          <a:noFill/>
        </a:ln>
      </dgm:spPr>
    </dgm:pt>
    <dgm:pt modelId="{47337EB9-476C-460B-9BAF-A685ECE1E099}" type="pres">
      <dgm:prSet presAssocID="{05307A29-EBA9-426B-A94B-9920A3FFAABB}" presName="d2" presStyleLbl="callout" presStyleIdx="3" presStyleCnt="6"/>
      <dgm:spPr>
        <a:ln>
          <a:noFill/>
        </a:ln>
      </dgm:spPr>
    </dgm:pt>
    <dgm:pt modelId="{ABCE6256-B86A-4F8E-944C-19661AC04135}" type="pres">
      <dgm:prSet presAssocID="{0972E2EF-5315-4079-8F34-47855C47A1EF}" presName="circle3" presStyleLbl="lnNode1" presStyleIdx="2" presStyleCnt="3"/>
      <dgm:spPr/>
    </dgm:pt>
    <dgm:pt modelId="{200D60D4-7D44-40B6-9FDF-4C3B868D11CA}" type="pres">
      <dgm:prSet presAssocID="{0972E2EF-5315-4079-8F34-47855C47A1EF}" presName="text3" presStyleLbl="revTx" presStyleIdx="2" presStyleCnt="3">
        <dgm:presLayoutVars>
          <dgm:bulletEnabled val="1"/>
        </dgm:presLayoutVars>
      </dgm:prSet>
      <dgm:spPr/>
    </dgm:pt>
    <dgm:pt modelId="{3B2BAE00-552C-47D9-B2C6-B93F32F01538}" type="pres">
      <dgm:prSet presAssocID="{0972E2EF-5315-4079-8F34-47855C47A1EF}" presName="line3" presStyleLbl="callout" presStyleIdx="4" presStyleCnt="6"/>
      <dgm:spPr>
        <a:ln>
          <a:noFill/>
        </a:ln>
      </dgm:spPr>
    </dgm:pt>
    <dgm:pt modelId="{22220A07-1326-4832-898B-4B3FA9275A30}" type="pres">
      <dgm:prSet presAssocID="{0972E2EF-5315-4079-8F34-47855C47A1EF}" presName="d3" presStyleLbl="callout" presStyleIdx="5" presStyleCnt="6" custLinFactNeighborX="3256" custLinFactNeighborY="4419"/>
      <dgm:spPr>
        <a:ln>
          <a:noFill/>
        </a:ln>
      </dgm:spPr>
    </dgm:pt>
  </dgm:ptLst>
  <dgm:cxnLst>
    <dgm:cxn modelId="{EC412D18-FA6D-4E4E-A3E7-43C610512219}" type="presOf" srcId="{05307A29-EBA9-426B-A94B-9920A3FFAABB}" destId="{4B9D5C23-6FE5-44C5-BF8D-A6439F80403A}" srcOrd="0" destOrd="0" presId="urn:microsoft.com/office/officeart/2005/8/layout/target1"/>
    <dgm:cxn modelId="{DCBD8838-6EFD-4833-AFDF-5365372C4A80}" type="presOf" srcId="{8BF48CB1-627E-4A83-A249-6930AB191322}" destId="{FF140486-0381-44EA-8854-5206FD9B7948}" srcOrd="0" destOrd="0" presId="urn:microsoft.com/office/officeart/2005/8/layout/target1"/>
    <dgm:cxn modelId="{7A3A7E69-9D96-41CF-ABFE-281BCCFB9E9F}" srcId="{4BA6B790-50B9-45BE-8888-2B06F1E8FC27}" destId="{0972E2EF-5315-4079-8F34-47855C47A1EF}" srcOrd="2" destOrd="0" parTransId="{1424F20E-49F1-4FB1-8005-CED4D78B025A}" sibTransId="{1DA6B5E6-6A13-45FA-A611-FE76D23820F7}"/>
    <dgm:cxn modelId="{AE05B755-997B-4775-BE33-12777D422CB0}" type="presOf" srcId="{4BA6B790-50B9-45BE-8888-2B06F1E8FC27}" destId="{98B41E80-8C6B-4C01-9FD4-C32FCD72F76F}" srcOrd="0" destOrd="0" presId="urn:microsoft.com/office/officeart/2005/8/layout/target1"/>
    <dgm:cxn modelId="{54D53485-F6D7-4E35-974C-CE3C8581556D}" srcId="{4BA6B790-50B9-45BE-8888-2B06F1E8FC27}" destId="{8BF48CB1-627E-4A83-A249-6930AB191322}" srcOrd="0" destOrd="0" parTransId="{9FF61AB5-C55F-4EE3-B9DB-BCB266E70578}" sibTransId="{7DCCE0A7-4DF3-4588-BD12-1BEE964787A1}"/>
    <dgm:cxn modelId="{EB0D3F9C-DEE3-4420-9E6E-1D219BF89E09}" type="presOf" srcId="{0972E2EF-5315-4079-8F34-47855C47A1EF}" destId="{200D60D4-7D44-40B6-9FDF-4C3B868D11CA}" srcOrd="0" destOrd="0" presId="urn:microsoft.com/office/officeart/2005/8/layout/target1"/>
    <dgm:cxn modelId="{784C59C0-758D-48A5-8436-4570A638EA72}" srcId="{4BA6B790-50B9-45BE-8888-2B06F1E8FC27}" destId="{05307A29-EBA9-426B-A94B-9920A3FFAABB}" srcOrd="1" destOrd="0" parTransId="{A08C3EC5-4C8A-4A99-A681-15FBCCCCAC9A}" sibTransId="{58D0AFE9-9BCB-4B5B-B3DC-A7D0B962F753}"/>
    <dgm:cxn modelId="{ACC53891-8C4D-4215-AB3D-03E3357E658C}" type="presParOf" srcId="{98B41E80-8C6B-4C01-9FD4-C32FCD72F76F}" destId="{26583C76-C41F-4DF3-9EB0-7F2A32105718}" srcOrd="0" destOrd="0" presId="urn:microsoft.com/office/officeart/2005/8/layout/target1"/>
    <dgm:cxn modelId="{9B4B4DCD-FB50-4FE1-B9A3-9359030E068C}" type="presParOf" srcId="{98B41E80-8C6B-4C01-9FD4-C32FCD72F76F}" destId="{FF140486-0381-44EA-8854-5206FD9B7948}" srcOrd="1" destOrd="0" presId="urn:microsoft.com/office/officeart/2005/8/layout/target1"/>
    <dgm:cxn modelId="{07467161-DCC6-4788-983F-195BDEC485CC}" type="presParOf" srcId="{98B41E80-8C6B-4C01-9FD4-C32FCD72F76F}" destId="{47ABD96D-2B40-48F3-AB3B-5475A20C47D7}" srcOrd="2" destOrd="0" presId="urn:microsoft.com/office/officeart/2005/8/layout/target1"/>
    <dgm:cxn modelId="{F7BC226B-17AD-489A-A487-6A2C05440602}" type="presParOf" srcId="{98B41E80-8C6B-4C01-9FD4-C32FCD72F76F}" destId="{85455238-C56B-44CA-91F4-707DAB2B3E89}" srcOrd="3" destOrd="0" presId="urn:microsoft.com/office/officeart/2005/8/layout/target1"/>
    <dgm:cxn modelId="{03B17A60-0922-4456-9A2E-5E425D545564}" type="presParOf" srcId="{98B41E80-8C6B-4C01-9FD4-C32FCD72F76F}" destId="{6E6C3CFB-3DF7-4B34-9DB6-B9CC22C4437E}" srcOrd="4" destOrd="0" presId="urn:microsoft.com/office/officeart/2005/8/layout/target1"/>
    <dgm:cxn modelId="{FD4A26A2-9F9C-45DB-A526-9E0F554917F3}" type="presParOf" srcId="{98B41E80-8C6B-4C01-9FD4-C32FCD72F76F}" destId="{4B9D5C23-6FE5-44C5-BF8D-A6439F80403A}" srcOrd="5" destOrd="0" presId="urn:microsoft.com/office/officeart/2005/8/layout/target1"/>
    <dgm:cxn modelId="{86561E12-C1FB-4262-BF12-C0BE1CC7B4F0}" type="presParOf" srcId="{98B41E80-8C6B-4C01-9FD4-C32FCD72F76F}" destId="{55037737-E5C5-460B-B98E-9E38D0B29665}" srcOrd="6" destOrd="0" presId="urn:microsoft.com/office/officeart/2005/8/layout/target1"/>
    <dgm:cxn modelId="{ADEE435A-64AA-441D-BE05-8D6174E57AD0}" type="presParOf" srcId="{98B41E80-8C6B-4C01-9FD4-C32FCD72F76F}" destId="{47337EB9-476C-460B-9BAF-A685ECE1E099}" srcOrd="7" destOrd="0" presId="urn:microsoft.com/office/officeart/2005/8/layout/target1"/>
    <dgm:cxn modelId="{4F495E65-DC9B-4749-AABA-4647F6D57CF4}" type="presParOf" srcId="{98B41E80-8C6B-4C01-9FD4-C32FCD72F76F}" destId="{ABCE6256-B86A-4F8E-944C-19661AC04135}" srcOrd="8" destOrd="0" presId="urn:microsoft.com/office/officeart/2005/8/layout/target1"/>
    <dgm:cxn modelId="{9906269D-C399-4410-8004-D338209C64C9}" type="presParOf" srcId="{98B41E80-8C6B-4C01-9FD4-C32FCD72F76F}" destId="{200D60D4-7D44-40B6-9FDF-4C3B868D11CA}" srcOrd="9" destOrd="0" presId="urn:microsoft.com/office/officeart/2005/8/layout/target1"/>
    <dgm:cxn modelId="{7C10295C-2906-4B5D-B35E-81D85033D087}" type="presParOf" srcId="{98B41E80-8C6B-4C01-9FD4-C32FCD72F76F}" destId="{3B2BAE00-552C-47D9-B2C6-B93F32F01538}" srcOrd="10" destOrd="0" presId="urn:microsoft.com/office/officeart/2005/8/layout/target1"/>
    <dgm:cxn modelId="{02A3ABA2-422B-4337-A1C4-E30AB08978D8}" type="presParOf" srcId="{98B41E80-8C6B-4C01-9FD4-C32FCD72F76F}" destId="{22220A07-1326-4832-898B-4B3FA9275A30}" srcOrd="11"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0053FF7-093A-4AC6-BA76-AEFCCCCC8CDC}" type="doc">
      <dgm:prSet loTypeId="urn:microsoft.com/office/officeart/2005/8/layout/process3" loCatId="process" qsTypeId="urn:microsoft.com/office/officeart/2005/8/quickstyle/simple1" qsCatId="simple" csTypeId="urn:microsoft.com/office/officeart/2005/8/colors/accent3_2" csCatId="accent3" phldr="1"/>
      <dgm:spPr/>
      <dgm:t>
        <a:bodyPr/>
        <a:lstStyle/>
        <a:p>
          <a:endParaRPr lang="en-US"/>
        </a:p>
      </dgm:t>
    </dgm:pt>
    <dgm:pt modelId="{26EA02A3-BF79-4156-B187-246F5A5553C5}">
      <dgm:prSet phldrT="[Text]" custT="1"/>
      <dgm:spPr/>
      <dgm:t>
        <a:bodyPr/>
        <a:lstStyle/>
        <a:p>
          <a:r>
            <a:rPr lang="en-US" sz="1000" b="1" dirty="0"/>
            <a:t>CRSC</a:t>
          </a:r>
        </a:p>
      </dgm:t>
    </dgm:pt>
    <dgm:pt modelId="{F6CBE499-34AC-44E0-A29B-2C3832784F2B}" type="parTrans" cxnId="{35ECAB58-7BBC-4570-A8CD-292651DEBC58}">
      <dgm:prSet/>
      <dgm:spPr/>
      <dgm:t>
        <a:bodyPr/>
        <a:lstStyle/>
        <a:p>
          <a:endParaRPr lang="en-US"/>
        </a:p>
      </dgm:t>
    </dgm:pt>
    <dgm:pt modelId="{57859378-A632-45C4-93C5-63731C81799F}" type="sibTrans" cxnId="{35ECAB58-7BBC-4570-A8CD-292651DEBC58}">
      <dgm:prSet/>
      <dgm:spPr/>
      <dgm:t>
        <a:bodyPr/>
        <a:lstStyle/>
        <a:p>
          <a:endParaRPr lang="en-US"/>
        </a:p>
      </dgm:t>
    </dgm:pt>
    <dgm:pt modelId="{C60FAD5D-5178-4605-8B80-C34B8C48F4E0}">
      <dgm:prSet phldrT="[Text]"/>
      <dgm:spPr/>
      <dgm:t>
        <a:bodyPr/>
        <a:lstStyle/>
        <a:p>
          <a:r>
            <a:rPr lang="en-US" b="1" dirty="0"/>
            <a:t>Report Capstone course appropriate to CTE Pathway </a:t>
          </a:r>
        </a:p>
      </dgm:t>
    </dgm:pt>
    <dgm:pt modelId="{2F89F010-3284-485D-A7B0-9E38C44DCF59}" type="parTrans" cxnId="{71CEDA51-467F-456D-993F-3FBEB90FD79F}">
      <dgm:prSet/>
      <dgm:spPr/>
      <dgm:t>
        <a:bodyPr/>
        <a:lstStyle/>
        <a:p>
          <a:endParaRPr lang="en-US"/>
        </a:p>
      </dgm:t>
    </dgm:pt>
    <dgm:pt modelId="{689FBF93-C1B0-4C0D-A3EF-BF4A4EDD77BC}" type="sibTrans" cxnId="{71CEDA51-467F-456D-993F-3FBEB90FD79F}">
      <dgm:prSet/>
      <dgm:spPr/>
      <dgm:t>
        <a:bodyPr/>
        <a:lstStyle/>
        <a:p>
          <a:endParaRPr lang="en-US"/>
        </a:p>
      </dgm:t>
    </dgm:pt>
    <dgm:pt modelId="{6E148EAD-AC79-4478-A443-87D2C4068526}">
      <dgm:prSet phldrT="[Text]" custT="1"/>
      <dgm:spPr/>
      <dgm:t>
        <a:bodyPr/>
        <a:lstStyle/>
        <a:p>
          <a:r>
            <a:rPr lang="en-US" sz="1000" b="1" dirty="0"/>
            <a:t>SCSC</a:t>
          </a:r>
        </a:p>
      </dgm:t>
    </dgm:pt>
    <dgm:pt modelId="{C1972D95-7060-4BD9-BF4D-A5EA71E1FBE1}" type="parTrans" cxnId="{73085595-B17B-45AA-A74C-09228A480AE6}">
      <dgm:prSet/>
      <dgm:spPr/>
      <dgm:t>
        <a:bodyPr/>
        <a:lstStyle/>
        <a:p>
          <a:endParaRPr lang="en-US"/>
        </a:p>
      </dgm:t>
    </dgm:pt>
    <dgm:pt modelId="{4D0FFC45-D886-4918-B019-9687855722B9}" type="sibTrans" cxnId="{73085595-B17B-45AA-A74C-09228A480AE6}">
      <dgm:prSet/>
      <dgm:spPr/>
      <dgm:t>
        <a:bodyPr/>
        <a:lstStyle/>
        <a:p>
          <a:endParaRPr lang="en-US"/>
        </a:p>
      </dgm:t>
    </dgm:pt>
    <dgm:pt modelId="{41D16F98-2CB1-4553-9D90-C3D66B747E40}">
      <dgm:prSet phldrT="[Text]"/>
      <dgm:spPr/>
      <dgm:t>
        <a:bodyPr/>
        <a:lstStyle/>
        <a:p>
          <a:r>
            <a:rPr lang="en-US" dirty="0"/>
            <a:t>Submit SCSC associated to the CTE course</a:t>
          </a:r>
        </a:p>
      </dgm:t>
    </dgm:pt>
    <dgm:pt modelId="{DBA8565D-E38B-43D1-A039-0AFC36EEDAC1}" type="parTrans" cxnId="{232D464B-9BF3-4660-AFAE-1F5A3304959A}">
      <dgm:prSet/>
      <dgm:spPr/>
      <dgm:t>
        <a:bodyPr/>
        <a:lstStyle/>
        <a:p>
          <a:endParaRPr lang="en-US"/>
        </a:p>
      </dgm:t>
    </dgm:pt>
    <dgm:pt modelId="{274136DD-ED9F-4A63-B1C3-6AEF235A25ED}" type="sibTrans" cxnId="{232D464B-9BF3-4660-AFAE-1F5A3304959A}">
      <dgm:prSet/>
      <dgm:spPr/>
      <dgm:t>
        <a:bodyPr/>
        <a:lstStyle/>
        <a:p>
          <a:endParaRPr lang="en-US"/>
        </a:p>
      </dgm:t>
    </dgm:pt>
    <dgm:pt modelId="{923A804E-FF03-44FE-BED8-9447959D6E48}">
      <dgm:prSet phldrT="[Text]" custT="1"/>
      <dgm:spPr/>
      <dgm:t>
        <a:bodyPr/>
        <a:lstStyle/>
        <a:p>
          <a:r>
            <a:rPr lang="en-US" sz="1000" b="1" dirty="0"/>
            <a:t>SCTE</a:t>
          </a:r>
        </a:p>
      </dgm:t>
    </dgm:pt>
    <dgm:pt modelId="{B1422857-8E33-44D5-8DCF-1D4CF63114A4}" type="parTrans" cxnId="{0E17D9EF-7B3A-4F00-A3F4-06B44A46F482}">
      <dgm:prSet/>
      <dgm:spPr/>
      <dgm:t>
        <a:bodyPr/>
        <a:lstStyle/>
        <a:p>
          <a:endParaRPr lang="en-US"/>
        </a:p>
      </dgm:t>
    </dgm:pt>
    <dgm:pt modelId="{85368C5A-0B3B-434E-88F3-D021A28DE9CC}" type="sibTrans" cxnId="{0E17D9EF-7B3A-4F00-A3F4-06B44A46F482}">
      <dgm:prSet/>
      <dgm:spPr/>
      <dgm:t>
        <a:bodyPr/>
        <a:lstStyle/>
        <a:p>
          <a:endParaRPr lang="en-US"/>
        </a:p>
      </dgm:t>
    </dgm:pt>
    <dgm:pt modelId="{AB80DBA7-6737-439D-93A1-E93852BDE424}">
      <dgm:prSet phldrT="[Text]"/>
      <dgm:spPr/>
      <dgm:t>
        <a:bodyPr/>
        <a:lstStyle/>
        <a:p>
          <a:r>
            <a:rPr lang="en-US" dirty="0"/>
            <a:t>Submit SCTE </a:t>
          </a:r>
        </a:p>
      </dgm:t>
    </dgm:pt>
    <dgm:pt modelId="{EF6014F7-6E60-4477-9909-4AD23AB74863}" type="parTrans" cxnId="{568E0ACD-4C54-4233-AFDD-BC1F0243FE59}">
      <dgm:prSet/>
      <dgm:spPr/>
      <dgm:t>
        <a:bodyPr/>
        <a:lstStyle/>
        <a:p>
          <a:endParaRPr lang="en-US"/>
        </a:p>
      </dgm:t>
    </dgm:pt>
    <dgm:pt modelId="{4EDB6119-9962-4097-A83A-BB589E97473C}" type="sibTrans" cxnId="{568E0ACD-4C54-4233-AFDD-BC1F0243FE59}">
      <dgm:prSet/>
      <dgm:spPr/>
      <dgm:t>
        <a:bodyPr/>
        <a:lstStyle/>
        <a:p>
          <a:endParaRPr lang="en-US"/>
        </a:p>
      </dgm:t>
    </dgm:pt>
    <dgm:pt modelId="{D7281F00-B9F3-454A-A14D-0CD2E30B026E}">
      <dgm:prSet/>
      <dgm:spPr/>
      <dgm:t>
        <a:bodyPr/>
        <a:lstStyle/>
        <a:p>
          <a:r>
            <a:rPr lang="en-US" dirty="0"/>
            <a:t>State course 7000-8999</a:t>
          </a:r>
        </a:p>
      </dgm:t>
    </dgm:pt>
    <dgm:pt modelId="{4C2C946C-AB42-47B0-B9CD-A844AAAF4577}" type="parTrans" cxnId="{4CE38F9A-2EB9-4FEF-A49F-8FC71520252F}">
      <dgm:prSet/>
      <dgm:spPr/>
      <dgm:t>
        <a:bodyPr/>
        <a:lstStyle/>
        <a:p>
          <a:endParaRPr lang="en-US"/>
        </a:p>
      </dgm:t>
    </dgm:pt>
    <dgm:pt modelId="{84B11487-2BC1-4ADB-8710-8C981528BE30}" type="sibTrans" cxnId="{4CE38F9A-2EB9-4FEF-A49F-8FC71520252F}">
      <dgm:prSet/>
      <dgm:spPr/>
      <dgm:t>
        <a:bodyPr/>
        <a:lstStyle/>
        <a:p>
          <a:endParaRPr lang="en-US"/>
        </a:p>
      </dgm:t>
    </dgm:pt>
    <dgm:pt modelId="{0D06FAB5-2928-45AF-AD3E-C9779211BAA2}">
      <dgm:prSet/>
      <dgm:spPr/>
      <dgm:t>
        <a:bodyPr/>
        <a:lstStyle/>
        <a:p>
          <a:r>
            <a:rPr lang="en-US" dirty="0"/>
            <a:t>CTE Pathway Completion Academic Year ID </a:t>
          </a:r>
          <a:r>
            <a:rPr lang="en-US" b="1" dirty="0"/>
            <a:t>must be populated </a:t>
          </a:r>
        </a:p>
      </dgm:t>
    </dgm:pt>
    <dgm:pt modelId="{DB2B61AC-41FB-4E71-AB4F-1BA16E5EF0F3}" type="parTrans" cxnId="{85A9416F-5D11-49A4-81E1-1C39C8D1B5CE}">
      <dgm:prSet/>
      <dgm:spPr/>
      <dgm:t>
        <a:bodyPr/>
        <a:lstStyle/>
        <a:p>
          <a:endParaRPr lang="en-US"/>
        </a:p>
      </dgm:t>
    </dgm:pt>
    <dgm:pt modelId="{68D50A10-2BCC-42E2-8E3F-2AF3B31AC12F}" type="sibTrans" cxnId="{85A9416F-5D11-49A4-81E1-1C39C8D1B5CE}">
      <dgm:prSet/>
      <dgm:spPr/>
      <dgm:t>
        <a:bodyPr/>
        <a:lstStyle/>
        <a:p>
          <a:endParaRPr lang="en-US"/>
        </a:p>
      </dgm:t>
    </dgm:pt>
    <dgm:pt modelId="{CFF92B4A-3391-4C84-AFE4-6B5C8CDA21FC}">
      <dgm:prSet/>
      <dgm:spPr/>
      <dgm:t>
        <a:bodyPr/>
        <a:lstStyle/>
        <a:p>
          <a:endParaRPr lang="en-US" b="1" dirty="0"/>
        </a:p>
      </dgm:t>
    </dgm:pt>
    <dgm:pt modelId="{497F58E9-13FF-4E24-BBC9-D94FFC7A7E6F}" type="parTrans" cxnId="{2D11E0F8-683F-4064-8F5D-1FF6CB01E5E2}">
      <dgm:prSet/>
      <dgm:spPr/>
      <dgm:t>
        <a:bodyPr/>
        <a:lstStyle/>
        <a:p>
          <a:endParaRPr lang="en-US"/>
        </a:p>
      </dgm:t>
    </dgm:pt>
    <dgm:pt modelId="{673B3BF3-6F68-4934-8E5F-2295114F8B64}" type="sibTrans" cxnId="{2D11E0F8-683F-4064-8F5D-1FF6CB01E5E2}">
      <dgm:prSet/>
      <dgm:spPr/>
      <dgm:t>
        <a:bodyPr/>
        <a:lstStyle/>
        <a:p>
          <a:endParaRPr lang="en-US"/>
        </a:p>
      </dgm:t>
    </dgm:pt>
    <dgm:pt modelId="{BF55EBF0-8A15-4201-822E-4C389B20670E}">
      <dgm:prSet/>
      <dgm:spPr/>
      <dgm:t>
        <a:bodyPr/>
        <a:lstStyle/>
        <a:p>
          <a:r>
            <a:rPr lang="en-US" dirty="0"/>
            <a:t>CTE Pathway Completion Academic Year ID must be current year.</a:t>
          </a:r>
          <a:endParaRPr lang="en-US" b="1" dirty="0"/>
        </a:p>
      </dgm:t>
    </dgm:pt>
    <dgm:pt modelId="{ED180D42-A09C-4B35-B282-478B120C937E}" type="parTrans" cxnId="{4A9CF6B4-34D1-4BEE-A21A-13B6B9CA00FC}">
      <dgm:prSet/>
      <dgm:spPr/>
      <dgm:t>
        <a:bodyPr/>
        <a:lstStyle/>
        <a:p>
          <a:endParaRPr lang="en-US"/>
        </a:p>
      </dgm:t>
    </dgm:pt>
    <dgm:pt modelId="{9EF5585C-70FB-4D3F-AE90-F51A37645837}" type="sibTrans" cxnId="{4A9CF6B4-34D1-4BEE-A21A-13B6B9CA00FC}">
      <dgm:prSet/>
      <dgm:spPr/>
      <dgm:t>
        <a:bodyPr/>
        <a:lstStyle/>
        <a:p>
          <a:endParaRPr lang="en-US"/>
        </a:p>
      </dgm:t>
    </dgm:pt>
    <dgm:pt modelId="{B73B10EB-75C2-4F1E-A980-FB7C340B45C1}">
      <dgm:prSet phldrT="[Text]"/>
      <dgm:spPr/>
      <dgm:t>
        <a:bodyPr/>
        <a:lstStyle/>
        <a:p>
          <a:r>
            <a:rPr lang="en-US" dirty="0"/>
            <a:t>Report CTE Pathway Code</a:t>
          </a:r>
        </a:p>
      </dgm:t>
    </dgm:pt>
    <dgm:pt modelId="{46D979FC-961E-45AA-B507-5AB0BBFE5BAE}" type="parTrans" cxnId="{17C4AF36-0F14-4E5D-878A-BC6D7E16A347}">
      <dgm:prSet/>
      <dgm:spPr/>
      <dgm:t>
        <a:bodyPr/>
        <a:lstStyle/>
        <a:p>
          <a:endParaRPr lang="en-US"/>
        </a:p>
      </dgm:t>
    </dgm:pt>
    <dgm:pt modelId="{5E5C2012-1903-43D1-81C1-BDA2D8B00C1C}" type="sibTrans" cxnId="{17C4AF36-0F14-4E5D-878A-BC6D7E16A347}">
      <dgm:prSet/>
      <dgm:spPr/>
      <dgm:t>
        <a:bodyPr/>
        <a:lstStyle/>
        <a:p>
          <a:endParaRPr lang="en-US"/>
        </a:p>
      </dgm:t>
    </dgm:pt>
    <dgm:pt modelId="{4DEA3B48-E16E-4F4D-B812-A07B25B272D5}" type="pres">
      <dgm:prSet presAssocID="{50053FF7-093A-4AC6-BA76-AEFCCCCC8CDC}" presName="linearFlow" presStyleCnt="0">
        <dgm:presLayoutVars>
          <dgm:dir/>
          <dgm:animLvl val="lvl"/>
          <dgm:resizeHandles val="exact"/>
        </dgm:presLayoutVars>
      </dgm:prSet>
      <dgm:spPr/>
    </dgm:pt>
    <dgm:pt modelId="{1A4CC95E-205F-48A0-8F89-1CFCE2A6F32E}" type="pres">
      <dgm:prSet presAssocID="{26EA02A3-BF79-4156-B187-246F5A5553C5}" presName="composite" presStyleCnt="0"/>
      <dgm:spPr/>
    </dgm:pt>
    <dgm:pt modelId="{6638195A-28B1-4B69-A915-65A4BDF0AF59}" type="pres">
      <dgm:prSet presAssocID="{26EA02A3-BF79-4156-B187-246F5A5553C5}" presName="parTx" presStyleLbl="node1" presStyleIdx="0" presStyleCnt="3">
        <dgm:presLayoutVars>
          <dgm:chMax val="0"/>
          <dgm:chPref val="0"/>
          <dgm:bulletEnabled val="1"/>
        </dgm:presLayoutVars>
      </dgm:prSet>
      <dgm:spPr/>
    </dgm:pt>
    <dgm:pt modelId="{289EBB91-5B65-4B0F-8025-FE7F6E2BA449}" type="pres">
      <dgm:prSet presAssocID="{26EA02A3-BF79-4156-B187-246F5A5553C5}" presName="parSh" presStyleLbl="node1" presStyleIdx="0" presStyleCnt="3"/>
      <dgm:spPr/>
    </dgm:pt>
    <dgm:pt modelId="{D6EA1DF2-482C-4027-9E5D-CA9458555329}" type="pres">
      <dgm:prSet presAssocID="{26EA02A3-BF79-4156-B187-246F5A5553C5}" presName="desTx" presStyleLbl="fgAcc1" presStyleIdx="0" presStyleCnt="3">
        <dgm:presLayoutVars>
          <dgm:bulletEnabled val="1"/>
        </dgm:presLayoutVars>
      </dgm:prSet>
      <dgm:spPr/>
    </dgm:pt>
    <dgm:pt modelId="{3B91A8BE-9150-4386-8F21-BE9E25D1D1B1}" type="pres">
      <dgm:prSet presAssocID="{57859378-A632-45C4-93C5-63731C81799F}" presName="sibTrans" presStyleLbl="sibTrans2D1" presStyleIdx="0" presStyleCnt="2"/>
      <dgm:spPr/>
    </dgm:pt>
    <dgm:pt modelId="{51CCD4CD-C63D-419F-83A6-B65FC34A953D}" type="pres">
      <dgm:prSet presAssocID="{57859378-A632-45C4-93C5-63731C81799F}" presName="connTx" presStyleLbl="sibTrans2D1" presStyleIdx="0" presStyleCnt="2"/>
      <dgm:spPr/>
    </dgm:pt>
    <dgm:pt modelId="{C54E9B78-C9F0-49A9-959C-469E26588010}" type="pres">
      <dgm:prSet presAssocID="{6E148EAD-AC79-4478-A443-87D2C4068526}" presName="composite" presStyleCnt="0"/>
      <dgm:spPr/>
    </dgm:pt>
    <dgm:pt modelId="{8719A281-CF6E-4880-80EC-599DB27AB78D}" type="pres">
      <dgm:prSet presAssocID="{6E148EAD-AC79-4478-A443-87D2C4068526}" presName="parTx" presStyleLbl="node1" presStyleIdx="0" presStyleCnt="3">
        <dgm:presLayoutVars>
          <dgm:chMax val="0"/>
          <dgm:chPref val="0"/>
          <dgm:bulletEnabled val="1"/>
        </dgm:presLayoutVars>
      </dgm:prSet>
      <dgm:spPr/>
    </dgm:pt>
    <dgm:pt modelId="{F82F45FD-6501-4864-A4BD-FE11190FF2B7}" type="pres">
      <dgm:prSet presAssocID="{6E148EAD-AC79-4478-A443-87D2C4068526}" presName="parSh" presStyleLbl="node1" presStyleIdx="1" presStyleCnt="3"/>
      <dgm:spPr/>
    </dgm:pt>
    <dgm:pt modelId="{D01D7483-B604-4F44-B40F-6940DF0A0C9F}" type="pres">
      <dgm:prSet presAssocID="{6E148EAD-AC79-4478-A443-87D2C4068526}" presName="desTx" presStyleLbl="fgAcc1" presStyleIdx="1" presStyleCnt="3">
        <dgm:presLayoutVars>
          <dgm:bulletEnabled val="1"/>
        </dgm:presLayoutVars>
      </dgm:prSet>
      <dgm:spPr/>
    </dgm:pt>
    <dgm:pt modelId="{88AF5CF6-751D-47C9-AD0A-C122192B99C5}" type="pres">
      <dgm:prSet presAssocID="{4D0FFC45-D886-4918-B019-9687855722B9}" presName="sibTrans" presStyleLbl="sibTrans2D1" presStyleIdx="1" presStyleCnt="2"/>
      <dgm:spPr/>
    </dgm:pt>
    <dgm:pt modelId="{C02D22DA-C37F-46E3-B8E7-9CA553AA9BFE}" type="pres">
      <dgm:prSet presAssocID="{4D0FFC45-D886-4918-B019-9687855722B9}" presName="connTx" presStyleLbl="sibTrans2D1" presStyleIdx="1" presStyleCnt="2"/>
      <dgm:spPr/>
    </dgm:pt>
    <dgm:pt modelId="{29FE6AC4-A2B4-4C53-8593-56E548444A08}" type="pres">
      <dgm:prSet presAssocID="{923A804E-FF03-44FE-BED8-9447959D6E48}" presName="composite" presStyleCnt="0"/>
      <dgm:spPr/>
    </dgm:pt>
    <dgm:pt modelId="{1F545C74-F628-4E02-886F-B40BFB91130C}" type="pres">
      <dgm:prSet presAssocID="{923A804E-FF03-44FE-BED8-9447959D6E48}" presName="parTx" presStyleLbl="node1" presStyleIdx="1" presStyleCnt="3">
        <dgm:presLayoutVars>
          <dgm:chMax val="0"/>
          <dgm:chPref val="0"/>
          <dgm:bulletEnabled val="1"/>
        </dgm:presLayoutVars>
      </dgm:prSet>
      <dgm:spPr/>
    </dgm:pt>
    <dgm:pt modelId="{5309D178-C81F-46B8-BB6F-D7172384DCB7}" type="pres">
      <dgm:prSet presAssocID="{923A804E-FF03-44FE-BED8-9447959D6E48}" presName="parSh" presStyleLbl="node1" presStyleIdx="2" presStyleCnt="3"/>
      <dgm:spPr/>
    </dgm:pt>
    <dgm:pt modelId="{9CADED0D-6B1F-4BFB-9C22-93FFFC5BA083}" type="pres">
      <dgm:prSet presAssocID="{923A804E-FF03-44FE-BED8-9447959D6E48}" presName="desTx" presStyleLbl="fgAcc1" presStyleIdx="2" presStyleCnt="3">
        <dgm:presLayoutVars>
          <dgm:bulletEnabled val="1"/>
        </dgm:presLayoutVars>
      </dgm:prSet>
      <dgm:spPr/>
    </dgm:pt>
  </dgm:ptLst>
  <dgm:cxnLst>
    <dgm:cxn modelId="{EDEFA509-8A43-473A-BE82-12EF7C6E498A}" type="presOf" srcId="{923A804E-FF03-44FE-BED8-9447959D6E48}" destId="{5309D178-C81F-46B8-BB6F-D7172384DCB7}" srcOrd="1" destOrd="0" presId="urn:microsoft.com/office/officeart/2005/8/layout/process3"/>
    <dgm:cxn modelId="{A107C212-A187-4F6A-930E-629364B5FFA3}" type="presOf" srcId="{AB80DBA7-6737-439D-93A1-E93852BDE424}" destId="{9CADED0D-6B1F-4BFB-9C22-93FFFC5BA083}" srcOrd="0" destOrd="0" presId="urn:microsoft.com/office/officeart/2005/8/layout/process3"/>
    <dgm:cxn modelId="{63EE1021-76FE-49B6-AC1E-F33658D5F734}" type="presOf" srcId="{C60FAD5D-5178-4605-8B80-C34B8C48F4E0}" destId="{D6EA1DF2-482C-4027-9E5D-CA9458555329}" srcOrd="0" destOrd="0" presId="urn:microsoft.com/office/officeart/2005/8/layout/process3"/>
    <dgm:cxn modelId="{D7B2D126-B4F7-47A1-9D38-D5AC264B1235}" type="presOf" srcId="{4D0FFC45-D886-4918-B019-9687855722B9}" destId="{C02D22DA-C37F-46E3-B8E7-9CA553AA9BFE}" srcOrd="1" destOrd="0" presId="urn:microsoft.com/office/officeart/2005/8/layout/process3"/>
    <dgm:cxn modelId="{815B0327-EAD3-4AFD-8440-5EC46AD189D0}" type="presOf" srcId="{923A804E-FF03-44FE-BED8-9447959D6E48}" destId="{1F545C74-F628-4E02-886F-B40BFB91130C}" srcOrd="0" destOrd="0" presId="urn:microsoft.com/office/officeart/2005/8/layout/process3"/>
    <dgm:cxn modelId="{F280EF28-1DC1-45CC-AEAE-C4DE53EC79FC}" type="presOf" srcId="{D7281F00-B9F3-454A-A14D-0CD2E30B026E}" destId="{D6EA1DF2-482C-4027-9E5D-CA9458555329}" srcOrd="0" destOrd="1" presId="urn:microsoft.com/office/officeart/2005/8/layout/process3"/>
    <dgm:cxn modelId="{17C4AF36-0F14-4E5D-878A-BC6D7E16A347}" srcId="{923A804E-FF03-44FE-BED8-9447959D6E48}" destId="{B73B10EB-75C2-4F1E-A980-FB7C340B45C1}" srcOrd="1" destOrd="0" parTransId="{46D979FC-961E-45AA-B507-5AB0BBFE5BAE}" sibTransId="{5E5C2012-1903-43D1-81C1-BDA2D8B00C1C}"/>
    <dgm:cxn modelId="{31295664-5A9B-4065-9A9E-F3760AE3C5CD}" type="presOf" srcId="{CFF92B4A-3391-4C84-AFE4-6B5C8CDA21FC}" destId="{9CADED0D-6B1F-4BFB-9C22-93FFFC5BA083}" srcOrd="0" destOrd="4" presId="urn:microsoft.com/office/officeart/2005/8/layout/process3"/>
    <dgm:cxn modelId="{942EEF65-748E-462C-A07C-6447154BD42E}" type="presOf" srcId="{6E148EAD-AC79-4478-A443-87D2C4068526}" destId="{8719A281-CF6E-4880-80EC-599DB27AB78D}" srcOrd="0" destOrd="0" presId="urn:microsoft.com/office/officeart/2005/8/layout/process3"/>
    <dgm:cxn modelId="{232D464B-9BF3-4660-AFAE-1F5A3304959A}" srcId="{6E148EAD-AC79-4478-A443-87D2C4068526}" destId="{41D16F98-2CB1-4553-9D90-C3D66B747E40}" srcOrd="0" destOrd="0" parTransId="{DBA8565D-E38B-43D1-A039-0AFC36EEDAC1}" sibTransId="{274136DD-ED9F-4A63-B1C3-6AEF235A25ED}"/>
    <dgm:cxn modelId="{30001D6D-8C43-4FC1-B60B-DD91CC84294D}" type="presOf" srcId="{57859378-A632-45C4-93C5-63731C81799F}" destId="{3B91A8BE-9150-4386-8F21-BE9E25D1D1B1}" srcOrd="0" destOrd="0" presId="urn:microsoft.com/office/officeart/2005/8/layout/process3"/>
    <dgm:cxn modelId="{85A9416F-5D11-49A4-81E1-1C39C8D1B5CE}" srcId="{923A804E-FF03-44FE-BED8-9447959D6E48}" destId="{0D06FAB5-2928-45AF-AD3E-C9779211BAA2}" srcOrd="2" destOrd="0" parTransId="{DB2B61AC-41FB-4E71-AB4F-1BA16E5EF0F3}" sibTransId="{68D50A10-2BCC-42E2-8E3F-2AF3B31AC12F}"/>
    <dgm:cxn modelId="{2539E170-4A0D-4745-B42F-0A57B7BEEEB9}" type="presOf" srcId="{50053FF7-093A-4AC6-BA76-AEFCCCCC8CDC}" destId="{4DEA3B48-E16E-4F4D-B812-A07B25B272D5}" srcOrd="0" destOrd="0" presId="urn:microsoft.com/office/officeart/2005/8/layout/process3"/>
    <dgm:cxn modelId="{71CEDA51-467F-456D-993F-3FBEB90FD79F}" srcId="{26EA02A3-BF79-4156-B187-246F5A5553C5}" destId="{C60FAD5D-5178-4605-8B80-C34B8C48F4E0}" srcOrd="0" destOrd="0" parTransId="{2F89F010-3284-485D-A7B0-9E38C44DCF59}" sibTransId="{689FBF93-C1B0-4C0D-A3EF-BF4A4EDD77BC}"/>
    <dgm:cxn modelId="{35ECAB58-7BBC-4570-A8CD-292651DEBC58}" srcId="{50053FF7-093A-4AC6-BA76-AEFCCCCC8CDC}" destId="{26EA02A3-BF79-4156-B187-246F5A5553C5}" srcOrd="0" destOrd="0" parTransId="{F6CBE499-34AC-44E0-A29B-2C3832784F2B}" sibTransId="{57859378-A632-45C4-93C5-63731C81799F}"/>
    <dgm:cxn modelId="{C65E8F88-D164-43EE-9C93-349C29FEE0E5}" type="presOf" srcId="{4D0FFC45-D886-4918-B019-9687855722B9}" destId="{88AF5CF6-751D-47C9-AD0A-C122192B99C5}" srcOrd="0" destOrd="0" presId="urn:microsoft.com/office/officeart/2005/8/layout/process3"/>
    <dgm:cxn modelId="{DB329B8B-7474-4C9E-A0FF-8DD2C0ACF455}" type="presOf" srcId="{B73B10EB-75C2-4F1E-A980-FB7C340B45C1}" destId="{9CADED0D-6B1F-4BFB-9C22-93FFFC5BA083}" srcOrd="0" destOrd="1" presId="urn:microsoft.com/office/officeart/2005/8/layout/process3"/>
    <dgm:cxn modelId="{73085595-B17B-45AA-A74C-09228A480AE6}" srcId="{50053FF7-093A-4AC6-BA76-AEFCCCCC8CDC}" destId="{6E148EAD-AC79-4478-A443-87D2C4068526}" srcOrd="1" destOrd="0" parTransId="{C1972D95-7060-4BD9-BF4D-A5EA71E1FBE1}" sibTransId="{4D0FFC45-D886-4918-B019-9687855722B9}"/>
    <dgm:cxn modelId="{4CE38F9A-2EB9-4FEF-A49F-8FC71520252F}" srcId="{26EA02A3-BF79-4156-B187-246F5A5553C5}" destId="{D7281F00-B9F3-454A-A14D-0CD2E30B026E}" srcOrd="1" destOrd="0" parTransId="{4C2C946C-AB42-47B0-B9CD-A844AAAF4577}" sibTransId="{84B11487-2BC1-4ADB-8710-8C981528BE30}"/>
    <dgm:cxn modelId="{7544DCA3-1B19-4B01-BC07-51866EC1F191}" type="presOf" srcId="{BF55EBF0-8A15-4201-822E-4C389B20670E}" destId="{9CADED0D-6B1F-4BFB-9C22-93FFFC5BA083}" srcOrd="0" destOrd="3" presId="urn:microsoft.com/office/officeart/2005/8/layout/process3"/>
    <dgm:cxn modelId="{2D6DB0A6-E1B6-44B8-A5C9-A86D5ABF0292}" type="presOf" srcId="{57859378-A632-45C4-93C5-63731C81799F}" destId="{51CCD4CD-C63D-419F-83A6-B65FC34A953D}" srcOrd="1" destOrd="0" presId="urn:microsoft.com/office/officeart/2005/8/layout/process3"/>
    <dgm:cxn modelId="{4A9CF6B4-34D1-4BEE-A21A-13B6B9CA00FC}" srcId="{923A804E-FF03-44FE-BED8-9447959D6E48}" destId="{BF55EBF0-8A15-4201-822E-4C389B20670E}" srcOrd="3" destOrd="0" parTransId="{ED180D42-A09C-4B35-B282-478B120C937E}" sibTransId="{9EF5585C-70FB-4D3F-AE90-F51A37645837}"/>
    <dgm:cxn modelId="{568E0ACD-4C54-4233-AFDD-BC1F0243FE59}" srcId="{923A804E-FF03-44FE-BED8-9447959D6E48}" destId="{AB80DBA7-6737-439D-93A1-E93852BDE424}" srcOrd="0" destOrd="0" parTransId="{EF6014F7-6E60-4477-9909-4AD23AB74863}" sibTransId="{4EDB6119-9962-4097-A83A-BB589E97473C}"/>
    <dgm:cxn modelId="{1BEF15D3-03DD-49B7-B790-F76AD769B7AE}" type="presOf" srcId="{26EA02A3-BF79-4156-B187-246F5A5553C5}" destId="{6638195A-28B1-4B69-A915-65A4BDF0AF59}" srcOrd="0" destOrd="0" presId="urn:microsoft.com/office/officeart/2005/8/layout/process3"/>
    <dgm:cxn modelId="{7B0A03D5-B917-406F-A116-6CC6588AE437}" type="presOf" srcId="{0D06FAB5-2928-45AF-AD3E-C9779211BAA2}" destId="{9CADED0D-6B1F-4BFB-9C22-93FFFC5BA083}" srcOrd="0" destOrd="2" presId="urn:microsoft.com/office/officeart/2005/8/layout/process3"/>
    <dgm:cxn modelId="{93E78BE5-600A-4288-8D9C-BDFD9A608DA6}" type="presOf" srcId="{41D16F98-2CB1-4553-9D90-C3D66B747E40}" destId="{D01D7483-B604-4F44-B40F-6940DF0A0C9F}" srcOrd="0" destOrd="0" presId="urn:microsoft.com/office/officeart/2005/8/layout/process3"/>
    <dgm:cxn modelId="{C548EAE5-4D3B-4AA3-81E3-528851ED3AC2}" type="presOf" srcId="{26EA02A3-BF79-4156-B187-246F5A5553C5}" destId="{289EBB91-5B65-4B0F-8025-FE7F6E2BA449}" srcOrd="1" destOrd="0" presId="urn:microsoft.com/office/officeart/2005/8/layout/process3"/>
    <dgm:cxn modelId="{0E17D9EF-7B3A-4F00-A3F4-06B44A46F482}" srcId="{50053FF7-093A-4AC6-BA76-AEFCCCCC8CDC}" destId="{923A804E-FF03-44FE-BED8-9447959D6E48}" srcOrd="2" destOrd="0" parTransId="{B1422857-8E33-44D5-8DCF-1D4CF63114A4}" sibTransId="{85368C5A-0B3B-434E-88F3-D021A28DE9CC}"/>
    <dgm:cxn modelId="{694842F8-C720-4731-B3C7-2128DA5FF9CF}" type="presOf" srcId="{6E148EAD-AC79-4478-A443-87D2C4068526}" destId="{F82F45FD-6501-4864-A4BD-FE11190FF2B7}" srcOrd="1" destOrd="0" presId="urn:microsoft.com/office/officeart/2005/8/layout/process3"/>
    <dgm:cxn modelId="{2D11E0F8-683F-4064-8F5D-1FF6CB01E5E2}" srcId="{923A804E-FF03-44FE-BED8-9447959D6E48}" destId="{CFF92B4A-3391-4C84-AFE4-6B5C8CDA21FC}" srcOrd="4" destOrd="0" parTransId="{497F58E9-13FF-4E24-BBC9-D94FFC7A7E6F}" sibTransId="{673B3BF3-6F68-4934-8E5F-2295114F8B64}"/>
    <dgm:cxn modelId="{16CC4E5B-5C6A-4BAE-A3B7-B3548BD83F63}" type="presParOf" srcId="{4DEA3B48-E16E-4F4D-B812-A07B25B272D5}" destId="{1A4CC95E-205F-48A0-8F89-1CFCE2A6F32E}" srcOrd="0" destOrd="0" presId="urn:microsoft.com/office/officeart/2005/8/layout/process3"/>
    <dgm:cxn modelId="{FE970BCE-F421-4201-8C36-525CB164091F}" type="presParOf" srcId="{1A4CC95E-205F-48A0-8F89-1CFCE2A6F32E}" destId="{6638195A-28B1-4B69-A915-65A4BDF0AF59}" srcOrd="0" destOrd="0" presId="urn:microsoft.com/office/officeart/2005/8/layout/process3"/>
    <dgm:cxn modelId="{DC81D207-CE3D-4015-B663-12197297C08C}" type="presParOf" srcId="{1A4CC95E-205F-48A0-8F89-1CFCE2A6F32E}" destId="{289EBB91-5B65-4B0F-8025-FE7F6E2BA449}" srcOrd="1" destOrd="0" presId="urn:microsoft.com/office/officeart/2005/8/layout/process3"/>
    <dgm:cxn modelId="{016CD0C1-A96F-4D2A-86E8-3A4117A2FC8D}" type="presParOf" srcId="{1A4CC95E-205F-48A0-8F89-1CFCE2A6F32E}" destId="{D6EA1DF2-482C-4027-9E5D-CA9458555329}" srcOrd="2" destOrd="0" presId="urn:microsoft.com/office/officeart/2005/8/layout/process3"/>
    <dgm:cxn modelId="{D8A02142-E328-4EC3-B9D0-F8754D0F2D46}" type="presParOf" srcId="{4DEA3B48-E16E-4F4D-B812-A07B25B272D5}" destId="{3B91A8BE-9150-4386-8F21-BE9E25D1D1B1}" srcOrd="1" destOrd="0" presId="urn:microsoft.com/office/officeart/2005/8/layout/process3"/>
    <dgm:cxn modelId="{E6CE6BCE-7A3B-43F3-A600-15E1ECB634E4}" type="presParOf" srcId="{3B91A8BE-9150-4386-8F21-BE9E25D1D1B1}" destId="{51CCD4CD-C63D-419F-83A6-B65FC34A953D}" srcOrd="0" destOrd="0" presId="urn:microsoft.com/office/officeart/2005/8/layout/process3"/>
    <dgm:cxn modelId="{46E87BB4-D410-4810-B592-74B8260456BA}" type="presParOf" srcId="{4DEA3B48-E16E-4F4D-B812-A07B25B272D5}" destId="{C54E9B78-C9F0-49A9-959C-469E26588010}" srcOrd="2" destOrd="0" presId="urn:microsoft.com/office/officeart/2005/8/layout/process3"/>
    <dgm:cxn modelId="{33CC4A4C-5BD0-4FFC-A84D-5CD66EB29977}" type="presParOf" srcId="{C54E9B78-C9F0-49A9-959C-469E26588010}" destId="{8719A281-CF6E-4880-80EC-599DB27AB78D}" srcOrd="0" destOrd="0" presId="urn:microsoft.com/office/officeart/2005/8/layout/process3"/>
    <dgm:cxn modelId="{83ED3CA9-F127-4ECF-BD5D-6C8C86E205D6}" type="presParOf" srcId="{C54E9B78-C9F0-49A9-959C-469E26588010}" destId="{F82F45FD-6501-4864-A4BD-FE11190FF2B7}" srcOrd="1" destOrd="0" presId="urn:microsoft.com/office/officeart/2005/8/layout/process3"/>
    <dgm:cxn modelId="{19D677AA-8FFC-4270-A516-A911447DD60B}" type="presParOf" srcId="{C54E9B78-C9F0-49A9-959C-469E26588010}" destId="{D01D7483-B604-4F44-B40F-6940DF0A0C9F}" srcOrd="2" destOrd="0" presId="urn:microsoft.com/office/officeart/2005/8/layout/process3"/>
    <dgm:cxn modelId="{92A35897-2983-4A9D-B071-52AC9DCADC2A}" type="presParOf" srcId="{4DEA3B48-E16E-4F4D-B812-A07B25B272D5}" destId="{88AF5CF6-751D-47C9-AD0A-C122192B99C5}" srcOrd="3" destOrd="0" presId="urn:microsoft.com/office/officeart/2005/8/layout/process3"/>
    <dgm:cxn modelId="{FF396951-D76E-48A4-A153-E8D2D3487F4E}" type="presParOf" srcId="{88AF5CF6-751D-47C9-AD0A-C122192B99C5}" destId="{C02D22DA-C37F-46E3-B8E7-9CA553AA9BFE}" srcOrd="0" destOrd="0" presId="urn:microsoft.com/office/officeart/2005/8/layout/process3"/>
    <dgm:cxn modelId="{C0C03481-D60C-4938-8691-B9B615D449A2}" type="presParOf" srcId="{4DEA3B48-E16E-4F4D-B812-A07B25B272D5}" destId="{29FE6AC4-A2B4-4C53-8593-56E548444A08}" srcOrd="4" destOrd="0" presId="urn:microsoft.com/office/officeart/2005/8/layout/process3"/>
    <dgm:cxn modelId="{2FEC3A9C-D95A-40BE-AF94-2EEF6774FF25}" type="presParOf" srcId="{29FE6AC4-A2B4-4C53-8593-56E548444A08}" destId="{1F545C74-F628-4E02-886F-B40BFB91130C}" srcOrd="0" destOrd="0" presId="urn:microsoft.com/office/officeart/2005/8/layout/process3"/>
    <dgm:cxn modelId="{ADD39FC0-996C-472A-8412-B17AB3165479}" type="presParOf" srcId="{29FE6AC4-A2B4-4C53-8593-56E548444A08}" destId="{5309D178-C81F-46B8-BB6F-D7172384DCB7}" srcOrd="1" destOrd="0" presId="urn:microsoft.com/office/officeart/2005/8/layout/process3"/>
    <dgm:cxn modelId="{10122937-0E07-4757-B247-9BC271D0290C}" type="presParOf" srcId="{29FE6AC4-A2B4-4C53-8593-56E548444A08}" destId="{9CADED0D-6B1F-4BFB-9C22-93FFFC5BA083}"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0053FF7-093A-4AC6-BA76-AEFCCCCC8CDC}"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26EA02A3-BF79-4156-B187-246F5A5553C5}">
      <dgm:prSet phldrT="[Text]" custT="1"/>
      <dgm:spPr>
        <a:solidFill>
          <a:schemeClr val="accent2"/>
        </a:solidFill>
      </dgm:spPr>
      <dgm:t>
        <a:bodyPr/>
        <a:lstStyle/>
        <a:p>
          <a:r>
            <a:rPr lang="en-US" sz="1000" b="1" dirty="0">
              <a:solidFill>
                <a:schemeClr val="tx1">
                  <a:lumMod val="85000"/>
                  <a:lumOff val="15000"/>
                </a:schemeClr>
              </a:solidFill>
            </a:rPr>
            <a:t>CRSC</a:t>
          </a:r>
        </a:p>
      </dgm:t>
    </dgm:pt>
    <dgm:pt modelId="{F6CBE499-34AC-44E0-A29B-2C3832784F2B}" type="parTrans" cxnId="{35ECAB58-7BBC-4570-A8CD-292651DEBC58}">
      <dgm:prSet/>
      <dgm:spPr/>
      <dgm:t>
        <a:bodyPr/>
        <a:lstStyle/>
        <a:p>
          <a:endParaRPr lang="en-US"/>
        </a:p>
      </dgm:t>
    </dgm:pt>
    <dgm:pt modelId="{57859378-A632-45C4-93C5-63731C81799F}" type="sibTrans" cxnId="{35ECAB58-7BBC-4570-A8CD-292651DEBC58}">
      <dgm:prSet/>
      <dgm:spPr>
        <a:solidFill>
          <a:schemeClr val="accent2">
            <a:lumMod val="40000"/>
            <a:lumOff val="60000"/>
          </a:schemeClr>
        </a:solidFill>
      </dgm:spPr>
      <dgm:t>
        <a:bodyPr/>
        <a:lstStyle/>
        <a:p>
          <a:endParaRPr lang="en-US"/>
        </a:p>
      </dgm:t>
    </dgm:pt>
    <dgm:pt modelId="{C60FAD5D-5178-4605-8B80-C34B8C48F4E0}">
      <dgm:prSet phldrT="[Text]"/>
      <dgm:spPr>
        <a:ln>
          <a:solidFill>
            <a:schemeClr val="accent2"/>
          </a:solidFill>
        </a:ln>
      </dgm:spPr>
      <dgm:t>
        <a:bodyPr/>
        <a:lstStyle/>
        <a:p>
          <a:r>
            <a:rPr lang="en-US" dirty="0"/>
            <a:t>Report CTE course </a:t>
          </a:r>
        </a:p>
      </dgm:t>
    </dgm:pt>
    <dgm:pt modelId="{2F89F010-3284-485D-A7B0-9E38C44DCF59}" type="parTrans" cxnId="{71CEDA51-467F-456D-993F-3FBEB90FD79F}">
      <dgm:prSet/>
      <dgm:spPr/>
      <dgm:t>
        <a:bodyPr/>
        <a:lstStyle/>
        <a:p>
          <a:endParaRPr lang="en-US"/>
        </a:p>
      </dgm:t>
    </dgm:pt>
    <dgm:pt modelId="{689FBF93-C1B0-4C0D-A3EF-BF4A4EDD77BC}" type="sibTrans" cxnId="{71CEDA51-467F-456D-993F-3FBEB90FD79F}">
      <dgm:prSet/>
      <dgm:spPr/>
      <dgm:t>
        <a:bodyPr/>
        <a:lstStyle/>
        <a:p>
          <a:endParaRPr lang="en-US"/>
        </a:p>
      </dgm:t>
    </dgm:pt>
    <dgm:pt modelId="{FC8825B2-3097-431E-929A-CAFE5062E873}">
      <dgm:prSet phldrT="[Text]"/>
      <dgm:spPr>
        <a:ln>
          <a:solidFill>
            <a:schemeClr val="accent2"/>
          </a:solidFill>
        </a:ln>
      </dgm:spPr>
      <dgm:t>
        <a:bodyPr/>
        <a:lstStyle/>
        <a:p>
          <a:r>
            <a:rPr lang="en-US" dirty="0"/>
            <a:t>State course 7000-8999</a:t>
          </a:r>
        </a:p>
      </dgm:t>
    </dgm:pt>
    <dgm:pt modelId="{2C47B941-D7D9-4B07-B550-5E740139C36C}" type="parTrans" cxnId="{142D04D2-C564-4FAE-A56D-8C51182EF27A}">
      <dgm:prSet/>
      <dgm:spPr/>
      <dgm:t>
        <a:bodyPr/>
        <a:lstStyle/>
        <a:p>
          <a:endParaRPr lang="en-US"/>
        </a:p>
      </dgm:t>
    </dgm:pt>
    <dgm:pt modelId="{34277E65-83C8-47ED-9BAE-A16C1B912AA0}" type="sibTrans" cxnId="{142D04D2-C564-4FAE-A56D-8C51182EF27A}">
      <dgm:prSet/>
      <dgm:spPr/>
      <dgm:t>
        <a:bodyPr/>
        <a:lstStyle/>
        <a:p>
          <a:endParaRPr lang="en-US"/>
        </a:p>
      </dgm:t>
    </dgm:pt>
    <dgm:pt modelId="{6E148EAD-AC79-4478-A443-87D2C4068526}">
      <dgm:prSet phldrT="[Text]" custT="1"/>
      <dgm:spPr>
        <a:solidFill>
          <a:schemeClr val="accent2"/>
        </a:solidFill>
      </dgm:spPr>
      <dgm:t>
        <a:bodyPr/>
        <a:lstStyle/>
        <a:p>
          <a:r>
            <a:rPr lang="en-US" sz="1000" b="1" dirty="0">
              <a:solidFill>
                <a:schemeClr val="tx1">
                  <a:lumMod val="85000"/>
                  <a:lumOff val="15000"/>
                </a:schemeClr>
              </a:solidFill>
            </a:rPr>
            <a:t>SCSC</a:t>
          </a:r>
        </a:p>
      </dgm:t>
    </dgm:pt>
    <dgm:pt modelId="{C1972D95-7060-4BD9-BF4D-A5EA71E1FBE1}" type="parTrans" cxnId="{73085595-B17B-45AA-A74C-09228A480AE6}">
      <dgm:prSet/>
      <dgm:spPr/>
      <dgm:t>
        <a:bodyPr/>
        <a:lstStyle/>
        <a:p>
          <a:endParaRPr lang="en-US"/>
        </a:p>
      </dgm:t>
    </dgm:pt>
    <dgm:pt modelId="{4D0FFC45-D886-4918-B019-9687855722B9}" type="sibTrans" cxnId="{73085595-B17B-45AA-A74C-09228A480AE6}">
      <dgm:prSet/>
      <dgm:spPr>
        <a:solidFill>
          <a:schemeClr val="accent2">
            <a:lumMod val="40000"/>
            <a:lumOff val="60000"/>
          </a:schemeClr>
        </a:solidFill>
      </dgm:spPr>
      <dgm:t>
        <a:bodyPr/>
        <a:lstStyle/>
        <a:p>
          <a:endParaRPr lang="en-US"/>
        </a:p>
      </dgm:t>
    </dgm:pt>
    <dgm:pt modelId="{41D16F98-2CB1-4553-9D90-C3D66B747E40}">
      <dgm:prSet phldrT="[Text]"/>
      <dgm:spPr>
        <a:ln>
          <a:solidFill>
            <a:schemeClr val="accent2"/>
          </a:solidFill>
        </a:ln>
      </dgm:spPr>
      <dgm:t>
        <a:bodyPr/>
        <a:lstStyle/>
        <a:p>
          <a:r>
            <a:rPr lang="en-US" dirty="0"/>
            <a:t>Submit SCSC associated to the CTE course</a:t>
          </a:r>
        </a:p>
      </dgm:t>
    </dgm:pt>
    <dgm:pt modelId="{DBA8565D-E38B-43D1-A039-0AFC36EEDAC1}" type="parTrans" cxnId="{232D464B-9BF3-4660-AFAE-1F5A3304959A}">
      <dgm:prSet/>
      <dgm:spPr/>
      <dgm:t>
        <a:bodyPr/>
        <a:lstStyle/>
        <a:p>
          <a:endParaRPr lang="en-US"/>
        </a:p>
      </dgm:t>
    </dgm:pt>
    <dgm:pt modelId="{274136DD-ED9F-4A63-B1C3-6AEF235A25ED}" type="sibTrans" cxnId="{232D464B-9BF3-4660-AFAE-1F5A3304959A}">
      <dgm:prSet/>
      <dgm:spPr/>
      <dgm:t>
        <a:bodyPr/>
        <a:lstStyle/>
        <a:p>
          <a:endParaRPr lang="en-US"/>
        </a:p>
      </dgm:t>
    </dgm:pt>
    <dgm:pt modelId="{923A804E-FF03-44FE-BED8-9447959D6E48}">
      <dgm:prSet phldrT="[Text]" custT="1"/>
      <dgm:spPr>
        <a:solidFill>
          <a:schemeClr val="accent2"/>
        </a:solidFill>
      </dgm:spPr>
      <dgm:t>
        <a:bodyPr/>
        <a:lstStyle/>
        <a:p>
          <a:r>
            <a:rPr lang="en-US" sz="1000" b="1" dirty="0">
              <a:solidFill>
                <a:schemeClr val="tx1">
                  <a:lumMod val="85000"/>
                  <a:lumOff val="15000"/>
                </a:schemeClr>
              </a:solidFill>
            </a:rPr>
            <a:t>SCTE</a:t>
          </a:r>
        </a:p>
      </dgm:t>
    </dgm:pt>
    <dgm:pt modelId="{B1422857-8E33-44D5-8DCF-1D4CF63114A4}" type="parTrans" cxnId="{0E17D9EF-7B3A-4F00-A3F4-06B44A46F482}">
      <dgm:prSet/>
      <dgm:spPr/>
      <dgm:t>
        <a:bodyPr/>
        <a:lstStyle/>
        <a:p>
          <a:endParaRPr lang="en-US"/>
        </a:p>
      </dgm:t>
    </dgm:pt>
    <dgm:pt modelId="{85368C5A-0B3B-434E-88F3-D021A28DE9CC}" type="sibTrans" cxnId="{0E17D9EF-7B3A-4F00-A3F4-06B44A46F482}">
      <dgm:prSet/>
      <dgm:spPr/>
      <dgm:t>
        <a:bodyPr/>
        <a:lstStyle/>
        <a:p>
          <a:endParaRPr lang="en-US"/>
        </a:p>
      </dgm:t>
    </dgm:pt>
    <dgm:pt modelId="{AB80DBA7-6737-439D-93A1-E93852BDE424}">
      <dgm:prSet phldrT="[Text]"/>
      <dgm:spPr>
        <a:ln>
          <a:solidFill>
            <a:schemeClr val="accent2"/>
          </a:solidFill>
        </a:ln>
      </dgm:spPr>
      <dgm:t>
        <a:bodyPr/>
        <a:lstStyle/>
        <a:p>
          <a:r>
            <a:rPr lang="en-US" dirty="0"/>
            <a:t>Do not submit SCTE</a:t>
          </a:r>
        </a:p>
      </dgm:t>
    </dgm:pt>
    <dgm:pt modelId="{EF6014F7-6E60-4477-9909-4AD23AB74863}" type="parTrans" cxnId="{568E0ACD-4C54-4233-AFDD-BC1F0243FE59}">
      <dgm:prSet/>
      <dgm:spPr/>
      <dgm:t>
        <a:bodyPr/>
        <a:lstStyle/>
        <a:p>
          <a:endParaRPr lang="en-US"/>
        </a:p>
      </dgm:t>
    </dgm:pt>
    <dgm:pt modelId="{4EDB6119-9962-4097-A83A-BB589E97473C}" type="sibTrans" cxnId="{568E0ACD-4C54-4233-AFDD-BC1F0243FE59}">
      <dgm:prSet/>
      <dgm:spPr/>
      <dgm:t>
        <a:bodyPr/>
        <a:lstStyle/>
        <a:p>
          <a:endParaRPr lang="en-US"/>
        </a:p>
      </dgm:t>
    </dgm:pt>
    <dgm:pt modelId="{4DEA3B48-E16E-4F4D-B812-A07B25B272D5}" type="pres">
      <dgm:prSet presAssocID="{50053FF7-093A-4AC6-BA76-AEFCCCCC8CDC}" presName="linearFlow" presStyleCnt="0">
        <dgm:presLayoutVars>
          <dgm:dir/>
          <dgm:animLvl val="lvl"/>
          <dgm:resizeHandles val="exact"/>
        </dgm:presLayoutVars>
      </dgm:prSet>
      <dgm:spPr/>
    </dgm:pt>
    <dgm:pt modelId="{1A4CC95E-205F-48A0-8F89-1CFCE2A6F32E}" type="pres">
      <dgm:prSet presAssocID="{26EA02A3-BF79-4156-B187-246F5A5553C5}" presName="composite" presStyleCnt="0"/>
      <dgm:spPr/>
    </dgm:pt>
    <dgm:pt modelId="{6638195A-28B1-4B69-A915-65A4BDF0AF59}" type="pres">
      <dgm:prSet presAssocID="{26EA02A3-BF79-4156-B187-246F5A5553C5}" presName="parTx" presStyleLbl="node1" presStyleIdx="0" presStyleCnt="3">
        <dgm:presLayoutVars>
          <dgm:chMax val="0"/>
          <dgm:chPref val="0"/>
          <dgm:bulletEnabled val="1"/>
        </dgm:presLayoutVars>
      </dgm:prSet>
      <dgm:spPr/>
    </dgm:pt>
    <dgm:pt modelId="{289EBB91-5B65-4B0F-8025-FE7F6E2BA449}" type="pres">
      <dgm:prSet presAssocID="{26EA02A3-BF79-4156-B187-246F5A5553C5}" presName="parSh" presStyleLbl="node1" presStyleIdx="0" presStyleCnt="3"/>
      <dgm:spPr/>
    </dgm:pt>
    <dgm:pt modelId="{D6EA1DF2-482C-4027-9E5D-CA9458555329}" type="pres">
      <dgm:prSet presAssocID="{26EA02A3-BF79-4156-B187-246F5A5553C5}" presName="desTx" presStyleLbl="fgAcc1" presStyleIdx="0" presStyleCnt="3">
        <dgm:presLayoutVars>
          <dgm:bulletEnabled val="1"/>
        </dgm:presLayoutVars>
      </dgm:prSet>
      <dgm:spPr/>
    </dgm:pt>
    <dgm:pt modelId="{3B91A8BE-9150-4386-8F21-BE9E25D1D1B1}" type="pres">
      <dgm:prSet presAssocID="{57859378-A632-45C4-93C5-63731C81799F}" presName="sibTrans" presStyleLbl="sibTrans2D1" presStyleIdx="0" presStyleCnt="2"/>
      <dgm:spPr/>
    </dgm:pt>
    <dgm:pt modelId="{51CCD4CD-C63D-419F-83A6-B65FC34A953D}" type="pres">
      <dgm:prSet presAssocID="{57859378-A632-45C4-93C5-63731C81799F}" presName="connTx" presStyleLbl="sibTrans2D1" presStyleIdx="0" presStyleCnt="2"/>
      <dgm:spPr/>
    </dgm:pt>
    <dgm:pt modelId="{C54E9B78-C9F0-49A9-959C-469E26588010}" type="pres">
      <dgm:prSet presAssocID="{6E148EAD-AC79-4478-A443-87D2C4068526}" presName="composite" presStyleCnt="0"/>
      <dgm:spPr/>
    </dgm:pt>
    <dgm:pt modelId="{8719A281-CF6E-4880-80EC-599DB27AB78D}" type="pres">
      <dgm:prSet presAssocID="{6E148EAD-AC79-4478-A443-87D2C4068526}" presName="parTx" presStyleLbl="node1" presStyleIdx="0" presStyleCnt="3">
        <dgm:presLayoutVars>
          <dgm:chMax val="0"/>
          <dgm:chPref val="0"/>
          <dgm:bulletEnabled val="1"/>
        </dgm:presLayoutVars>
      </dgm:prSet>
      <dgm:spPr/>
    </dgm:pt>
    <dgm:pt modelId="{F82F45FD-6501-4864-A4BD-FE11190FF2B7}" type="pres">
      <dgm:prSet presAssocID="{6E148EAD-AC79-4478-A443-87D2C4068526}" presName="parSh" presStyleLbl="node1" presStyleIdx="1" presStyleCnt="3"/>
      <dgm:spPr/>
    </dgm:pt>
    <dgm:pt modelId="{D01D7483-B604-4F44-B40F-6940DF0A0C9F}" type="pres">
      <dgm:prSet presAssocID="{6E148EAD-AC79-4478-A443-87D2C4068526}" presName="desTx" presStyleLbl="fgAcc1" presStyleIdx="1" presStyleCnt="3">
        <dgm:presLayoutVars>
          <dgm:bulletEnabled val="1"/>
        </dgm:presLayoutVars>
      </dgm:prSet>
      <dgm:spPr/>
    </dgm:pt>
    <dgm:pt modelId="{88AF5CF6-751D-47C9-AD0A-C122192B99C5}" type="pres">
      <dgm:prSet presAssocID="{4D0FFC45-D886-4918-B019-9687855722B9}" presName="sibTrans" presStyleLbl="sibTrans2D1" presStyleIdx="1" presStyleCnt="2"/>
      <dgm:spPr/>
    </dgm:pt>
    <dgm:pt modelId="{C02D22DA-C37F-46E3-B8E7-9CA553AA9BFE}" type="pres">
      <dgm:prSet presAssocID="{4D0FFC45-D886-4918-B019-9687855722B9}" presName="connTx" presStyleLbl="sibTrans2D1" presStyleIdx="1" presStyleCnt="2"/>
      <dgm:spPr/>
    </dgm:pt>
    <dgm:pt modelId="{29FE6AC4-A2B4-4C53-8593-56E548444A08}" type="pres">
      <dgm:prSet presAssocID="{923A804E-FF03-44FE-BED8-9447959D6E48}" presName="composite" presStyleCnt="0"/>
      <dgm:spPr/>
    </dgm:pt>
    <dgm:pt modelId="{1F545C74-F628-4E02-886F-B40BFB91130C}" type="pres">
      <dgm:prSet presAssocID="{923A804E-FF03-44FE-BED8-9447959D6E48}" presName="parTx" presStyleLbl="node1" presStyleIdx="1" presStyleCnt="3">
        <dgm:presLayoutVars>
          <dgm:chMax val="0"/>
          <dgm:chPref val="0"/>
          <dgm:bulletEnabled val="1"/>
        </dgm:presLayoutVars>
      </dgm:prSet>
      <dgm:spPr/>
    </dgm:pt>
    <dgm:pt modelId="{5309D178-C81F-46B8-BB6F-D7172384DCB7}" type="pres">
      <dgm:prSet presAssocID="{923A804E-FF03-44FE-BED8-9447959D6E48}" presName="parSh" presStyleLbl="node1" presStyleIdx="2" presStyleCnt="3"/>
      <dgm:spPr/>
    </dgm:pt>
    <dgm:pt modelId="{9CADED0D-6B1F-4BFB-9C22-93FFFC5BA083}" type="pres">
      <dgm:prSet presAssocID="{923A804E-FF03-44FE-BED8-9447959D6E48}" presName="desTx" presStyleLbl="fgAcc1" presStyleIdx="2" presStyleCnt="3">
        <dgm:presLayoutVars>
          <dgm:bulletEnabled val="1"/>
        </dgm:presLayoutVars>
      </dgm:prSet>
      <dgm:spPr/>
    </dgm:pt>
  </dgm:ptLst>
  <dgm:cxnLst>
    <dgm:cxn modelId="{EDEFA509-8A43-473A-BE82-12EF7C6E498A}" type="presOf" srcId="{923A804E-FF03-44FE-BED8-9447959D6E48}" destId="{5309D178-C81F-46B8-BB6F-D7172384DCB7}" srcOrd="1" destOrd="0" presId="urn:microsoft.com/office/officeart/2005/8/layout/process3"/>
    <dgm:cxn modelId="{A107C212-A187-4F6A-930E-629364B5FFA3}" type="presOf" srcId="{AB80DBA7-6737-439D-93A1-E93852BDE424}" destId="{9CADED0D-6B1F-4BFB-9C22-93FFFC5BA083}" srcOrd="0" destOrd="0" presId="urn:microsoft.com/office/officeart/2005/8/layout/process3"/>
    <dgm:cxn modelId="{63EE1021-76FE-49B6-AC1E-F33658D5F734}" type="presOf" srcId="{C60FAD5D-5178-4605-8B80-C34B8C48F4E0}" destId="{D6EA1DF2-482C-4027-9E5D-CA9458555329}" srcOrd="0" destOrd="0" presId="urn:microsoft.com/office/officeart/2005/8/layout/process3"/>
    <dgm:cxn modelId="{D7B2D126-B4F7-47A1-9D38-D5AC264B1235}" type="presOf" srcId="{4D0FFC45-D886-4918-B019-9687855722B9}" destId="{C02D22DA-C37F-46E3-B8E7-9CA553AA9BFE}" srcOrd="1" destOrd="0" presId="urn:microsoft.com/office/officeart/2005/8/layout/process3"/>
    <dgm:cxn modelId="{815B0327-EAD3-4AFD-8440-5EC46AD189D0}" type="presOf" srcId="{923A804E-FF03-44FE-BED8-9447959D6E48}" destId="{1F545C74-F628-4E02-886F-B40BFB91130C}" srcOrd="0" destOrd="0" presId="urn:microsoft.com/office/officeart/2005/8/layout/process3"/>
    <dgm:cxn modelId="{942EEF65-748E-462C-A07C-6447154BD42E}" type="presOf" srcId="{6E148EAD-AC79-4478-A443-87D2C4068526}" destId="{8719A281-CF6E-4880-80EC-599DB27AB78D}" srcOrd="0" destOrd="0" presId="urn:microsoft.com/office/officeart/2005/8/layout/process3"/>
    <dgm:cxn modelId="{232D464B-9BF3-4660-AFAE-1F5A3304959A}" srcId="{6E148EAD-AC79-4478-A443-87D2C4068526}" destId="{41D16F98-2CB1-4553-9D90-C3D66B747E40}" srcOrd="0" destOrd="0" parTransId="{DBA8565D-E38B-43D1-A039-0AFC36EEDAC1}" sibTransId="{274136DD-ED9F-4A63-B1C3-6AEF235A25ED}"/>
    <dgm:cxn modelId="{30001D6D-8C43-4FC1-B60B-DD91CC84294D}" type="presOf" srcId="{57859378-A632-45C4-93C5-63731C81799F}" destId="{3B91A8BE-9150-4386-8F21-BE9E25D1D1B1}" srcOrd="0" destOrd="0" presId="urn:microsoft.com/office/officeart/2005/8/layout/process3"/>
    <dgm:cxn modelId="{2539E170-4A0D-4745-B42F-0A57B7BEEEB9}" type="presOf" srcId="{50053FF7-093A-4AC6-BA76-AEFCCCCC8CDC}" destId="{4DEA3B48-E16E-4F4D-B812-A07B25B272D5}" srcOrd="0" destOrd="0" presId="urn:microsoft.com/office/officeart/2005/8/layout/process3"/>
    <dgm:cxn modelId="{71CEDA51-467F-456D-993F-3FBEB90FD79F}" srcId="{26EA02A3-BF79-4156-B187-246F5A5553C5}" destId="{C60FAD5D-5178-4605-8B80-C34B8C48F4E0}" srcOrd="0" destOrd="0" parTransId="{2F89F010-3284-485D-A7B0-9E38C44DCF59}" sibTransId="{689FBF93-C1B0-4C0D-A3EF-BF4A4EDD77BC}"/>
    <dgm:cxn modelId="{35ECAB58-7BBC-4570-A8CD-292651DEBC58}" srcId="{50053FF7-093A-4AC6-BA76-AEFCCCCC8CDC}" destId="{26EA02A3-BF79-4156-B187-246F5A5553C5}" srcOrd="0" destOrd="0" parTransId="{F6CBE499-34AC-44E0-A29B-2C3832784F2B}" sibTransId="{57859378-A632-45C4-93C5-63731C81799F}"/>
    <dgm:cxn modelId="{C65E8F88-D164-43EE-9C93-349C29FEE0E5}" type="presOf" srcId="{4D0FFC45-D886-4918-B019-9687855722B9}" destId="{88AF5CF6-751D-47C9-AD0A-C122192B99C5}" srcOrd="0" destOrd="0" presId="urn:microsoft.com/office/officeart/2005/8/layout/process3"/>
    <dgm:cxn modelId="{73085595-B17B-45AA-A74C-09228A480AE6}" srcId="{50053FF7-093A-4AC6-BA76-AEFCCCCC8CDC}" destId="{6E148EAD-AC79-4478-A443-87D2C4068526}" srcOrd="1" destOrd="0" parTransId="{C1972D95-7060-4BD9-BF4D-A5EA71E1FBE1}" sibTransId="{4D0FFC45-D886-4918-B019-9687855722B9}"/>
    <dgm:cxn modelId="{2D6DB0A6-E1B6-44B8-A5C9-A86D5ABF0292}" type="presOf" srcId="{57859378-A632-45C4-93C5-63731C81799F}" destId="{51CCD4CD-C63D-419F-83A6-B65FC34A953D}" srcOrd="1" destOrd="0" presId="urn:microsoft.com/office/officeart/2005/8/layout/process3"/>
    <dgm:cxn modelId="{568E0ACD-4C54-4233-AFDD-BC1F0243FE59}" srcId="{923A804E-FF03-44FE-BED8-9447959D6E48}" destId="{AB80DBA7-6737-439D-93A1-E93852BDE424}" srcOrd="0" destOrd="0" parTransId="{EF6014F7-6E60-4477-9909-4AD23AB74863}" sibTransId="{4EDB6119-9962-4097-A83A-BB589E97473C}"/>
    <dgm:cxn modelId="{142D04D2-C564-4FAE-A56D-8C51182EF27A}" srcId="{26EA02A3-BF79-4156-B187-246F5A5553C5}" destId="{FC8825B2-3097-431E-929A-CAFE5062E873}" srcOrd="1" destOrd="0" parTransId="{2C47B941-D7D9-4B07-B550-5E740139C36C}" sibTransId="{34277E65-83C8-47ED-9BAE-A16C1B912AA0}"/>
    <dgm:cxn modelId="{1BEF15D3-03DD-49B7-B790-F76AD769B7AE}" type="presOf" srcId="{26EA02A3-BF79-4156-B187-246F5A5553C5}" destId="{6638195A-28B1-4B69-A915-65A4BDF0AF59}" srcOrd="0" destOrd="0" presId="urn:microsoft.com/office/officeart/2005/8/layout/process3"/>
    <dgm:cxn modelId="{93E78BE5-600A-4288-8D9C-BDFD9A608DA6}" type="presOf" srcId="{41D16F98-2CB1-4553-9D90-C3D66B747E40}" destId="{D01D7483-B604-4F44-B40F-6940DF0A0C9F}" srcOrd="0" destOrd="0" presId="urn:microsoft.com/office/officeart/2005/8/layout/process3"/>
    <dgm:cxn modelId="{C548EAE5-4D3B-4AA3-81E3-528851ED3AC2}" type="presOf" srcId="{26EA02A3-BF79-4156-B187-246F5A5553C5}" destId="{289EBB91-5B65-4B0F-8025-FE7F6E2BA449}" srcOrd="1" destOrd="0" presId="urn:microsoft.com/office/officeart/2005/8/layout/process3"/>
    <dgm:cxn modelId="{0E17D9EF-7B3A-4F00-A3F4-06B44A46F482}" srcId="{50053FF7-093A-4AC6-BA76-AEFCCCCC8CDC}" destId="{923A804E-FF03-44FE-BED8-9447959D6E48}" srcOrd="2" destOrd="0" parTransId="{B1422857-8E33-44D5-8DCF-1D4CF63114A4}" sibTransId="{85368C5A-0B3B-434E-88F3-D021A28DE9CC}"/>
    <dgm:cxn modelId="{15645DF4-6394-4F55-A084-3E79FBEA6889}" type="presOf" srcId="{FC8825B2-3097-431E-929A-CAFE5062E873}" destId="{D6EA1DF2-482C-4027-9E5D-CA9458555329}" srcOrd="0" destOrd="1" presId="urn:microsoft.com/office/officeart/2005/8/layout/process3"/>
    <dgm:cxn modelId="{694842F8-C720-4731-B3C7-2128DA5FF9CF}" type="presOf" srcId="{6E148EAD-AC79-4478-A443-87D2C4068526}" destId="{F82F45FD-6501-4864-A4BD-FE11190FF2B7}" srcOrd="1" destOrd="0" presId="urn:microsoft.com/office/officeart/2005/8/layout/process3"/>
    <dgm:cxn modelId="{16CC4E5B-5C6A-4BAE-A3B7-B3548BD83F63}" type="presParOf" srcId="{4DEA3B48-E16E-4F4D-B812-A07B25B272D5}" destId="{1A4CC95E-205F-48A0-8F89-1CFCE2A6F32E}" srcOrd="0" destOrd="0" presId="urn:microsoft.com/office/officeart/2005/8/layout/process3"/>
    <dgm:cxn modelId="{FE970BCE-F421-4201-8C36-525CB164091F}" type="presParOf" srcId="{1A4CC95E-205F-48A0-8F89-1CFCE2A6F32E}" destId="{6638195A-28B1-4B69-A915-65A4BDF0AF59}" srcOrd="0" destOrd="0" presId="urn:microsoft.com/office/officeart/2005/8/layout/process3"/>
    <dgm:cxn modelId="{DC81D207-CE3D-4015-B663-12197297C08C}" type="presParOf" srcId="{1A4CC95E-205F-48A0-8F89-1CFCE2A6F32E}" destId="{289EBB91-5B65-4B0F-8025-FE7F6E2BA449}" srcOrd="1" destOrd="0" presId="urn:microsoft.com/office/officeart/2005/8/layout/process3"/>
    <dgm:cxn modelId="{016CD0C1-A96F-4D2A-86E8-3A4117A2FC8D}" type="presParOf" srcId="{1A4CC95E-205F-48A0-8F89-1CFCE2A6F32E}" destId="{D6EA1DF2-482C-4027-9E5D-CA9458555329}" srcOrd="2" destOrd="0" presId="urn:microsoft.com/office/officeart/2005/8/layout/process3"/>
    <dgm:cxn modelId="{D8A02142-E328-4EC3-B9D0-F8754D0F2D46}" type="presParOf" srcId="{4DEA3B48-E16E-4F4D-B812-A07B25B272D5}" destId="{3B91A8BE-9150-4386-8F21-BE9E25D1D1B1}" srcOrd="1" destOrd="0" presId="urn:microsoft.com/office/officeart/2005/8/layout/process3"/>
    <dgm:cxn modelId="{E6CE6BCE-7A3B-43F3-A600-15E1ECB634E4}" type="presParOf" srcId="{3B91A8BE-9150-4386-8F21-BE9E25D1D1B1}" destId="{51CCD4CD-C63D-419F-83A6-B65FC34A953D}" srcOrd="0" destOrd="0" presId="urn:microsoft.com/office/officeart/2005/8/layout/process3"/>
    <dgm:cxn modelId="{46E87BB4-D410-4810-B592-74B8260456BA}" type="presParOf" srcId="{4DEA3B48-E16E-4F4D-B812-A07B25B272D5}" destId="{C54E9B78-C9F0-49A9-959C-469E26588010}" srcOrd="2" destOrd="0" presId="urn:microsoft.com/office/officeart/2005/8/layout/process3"/>
    <dgm:cxn modelId="{33CC4A4C-5BD0-4FFC-A84D-5CD66EB29977}" type="presParOf" srcId="{C54E9B78-C9F0-49A9-959C-469E26588010}" destId="{8719A281-CF6E-4880-80EC-599DB27AB78D}" srcOrd="0" destOrd="0" presId="urn:microsoft.com/office/officeart/2005/8/layout/process3"/>
    <dgm:cxn modelId="{83ED3CA9-F127-4ECF-BD5D-6C8C86E205D6}" type="presParOf" srcId="{C54E9B78-C9F0-49A9-959C-469E26588010}" destId="{F82F45FD-6501-4864-A4BD-FE11190FF2B7}" srcOrd="1" destOrd="0" presId="urn:microsoft.com/office/officeart/2005/8/layout/process3"/>
    <dgm:cxn modelId="{19D677AA-8FFC-4270-A516-A911447DD60B}" type="presParOf" srcId="{C54E9B78-C9F0-49A9-959C-469E26588010}" destId="{D01D7483-B604-4F44-B40F-6940DF0A0C9F}" srcOrd="2" destOrd="0" presId="urn:microsoft.com/office/officeart/2005/8/layout/process3"/>
    <dgm:cxn modelId="{92A35897-2983-4A9D-B071-52AC9DCADC2A}" type="presParOf" srcId="{4DEA3B48-E16E-4F4D-B812-A07B25B272D5}" destId="{88AF5CF6-751D-47C9-AD0A-C122192B99C5}" srcOrd="3" destOrd="0" presId="urn:microsoft.com/office/officeart/2005/8/layout/process3"/>
    <dgm:cxn modelId="{FF396951-D76E-48A4-A153-E8D2D3487F4E}" type="presParOf" srcId="{88AF5CF6-751D-47C9-AD0A-C122192B99C5}" destId="{C02D22DA-C37F-46E3-B8E7-9CA553AA9BFE}" srcOrd="0" destOrd="0" presId="urn:microsoft.com/office/officeart/2005/8/layout/process3"/>
    <dgm:cxn modelId="{C0C03481-D60C-4938-8691-B9B615D449A2}" type="presParOf" srcId="{4DEA3B48-E16E-4F4D-B812-A07B25B272D5}" destId="{29FE6AC4-A2B4-4C53-8593-56E548444A08}" srcOrd="4" destOrd="0" presId="urn:microsoft.com/office/officeart/2005/8/layout/process3"/>
    <dgm:cxn modelId="{2FEC3A9C-D95A-40BE-AF94-2EEF6774FF25}" type="presParOf" srcId="{29FE6AC4-A2B4-4C53-8593-56E548444A08}" destId="{1F545C74-F628-4E02-886F-B40BFB91130C}" srcOrd="0" destOrd="0" presId="urn:microsoft.com/office/officeart/2005/8/layout/process3"/>
    <dgm:cxn modelId="{ADD39FC0-996C-472A-8412-B17AB3165479}" type="presParOf" srcId="{29FE6AC4-A2B4-4C53-8593-56E548444A08}" destId="{5309D178-C81F-46B8-BB6F-D7172384DCB7}" srcOrd="1" destOrd="0" presId="urn:microsoft.com/office/officeart/2005/8/layout/process3"/>
    <dgm:cxn modelId="{10122937-0E07-4757-B247-9BC271D0290C}" type="presParOf" srcId="{29FE6AC4-A2B4-4C53-8593-56E548444A08}" destId="{9CADED0D-6B1F-4BFB-9C22-93FFFC5BA083}" srcOrd="2" destOrd="0" presId="urn:microsoft.com/office/officeart/2005/8/layout/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4F30AA8-01F5-4F2E-B322-92B433514CA9}" type="doc">
      <dgm:prSet loTypeId="urn:microsoft.com/office/officeart/2005/8/layout/cycle8" loCatId="cycle" qsTypeId="urn:microsoft.com/office/officeart/2005/8/quickstyle/simple5" qsCatId="simple" csTypeId="urn:microsoft.com/office/officeart/2005/8/colors/colorful1" csCatId="colorful" phldr="1"/>
      <dgm:spPr/>
      <dgm:t>
        <a:bodyPr/>
        <a:lstStyle/>
        <a:p>
          <a:endParaRPr lang="en-US"/>
        </a:p>
      </dgm:t>
    </dgm:pt>
    <dgm:pt modelId="{E852FB81-7370-49E1-BF29-94817682D3E3}">
      <dgm:prSet phldrT="[Text]" phldr="0"/>
      <dgm:spPr/>
      <dgm:t>
        <a:bodyPr/>
        <a:lstStyle/>
        <a:p>
          <a:r>
            <a:rPr lang="en-US" dirty="0"/>
            <a:t>Review Reports</a:t>
          </a:r>
        </a:p>
      </dgm:t>
    </dgm:pt>
    <dgm:pt modelId="{7C6435BB-11D6-4019-953B-CB2198EA3266}" type="parTrans" cxnId="{CA44FE78-5C72-4261-82A5-D8D399E1A005}">
      <dgm:prSet/>
      <dgm:spPr/>
      <dgm:t>
        <a:bodyPr/>
        <a:lstStyle/>
        <a:p>
          <a:endParaRPr lang="en-US"/>
        </a:p>
      </dgm:t>
    </dgm:pt>
    <dgm:pt modelId="{BAB6C921-124F-4C63-AFE3-740DA0E7CCA0}" type="sibTrans" cxnId="{CA44FE78-5C72-4261-82A5-D8D399E1A005}">
      <dgm:prSet/>
      <dgm:spPr/>
      <dgm:t>
        <a:bodyPr/>
        <a:lstStyle/>
        <a:p>
          <a:endParaRPr lang="en-US"/>
        </a:p>
      </dgm:t>
    </dgm:pt>
    <dgm:pt modelId="{3007E211-E289-4B08-929A-8DF6FCCA46E9}">
      <dgm:prSet phldrT="[Text]" phldr="0"/>
      <dgm:spPr/>
      <dgm:t>
        <a:bodyPr/>
        <a:lstStyle/>
        <a:p>
          <a:r>
            <a:rPr lang="en-US" dirty="0"/>
            <a:t>LEA Approval </a:t>
          </a:r>
        </a:p>
      </dgm:t>
    </dgm:pt>
    <dgm:pt modelId="{7BFFBE66-952B-427D-BA0F-ECC21D8422A1}" type="parTrans" cxnId="{ABAEEA6C-4F2E-4569-80C4-0F9566C48E51}">
      <dgm:prSet/>
      <dgm:spPr/>
      <dgm:t>
        <a:bodyPr/>
        <a:lstStyle/>
        <a:p>
          <a:endParaRPr lang="en-US"/>
        </a:p>
      </dgm:t>
    </dgm:pt>
    <dgm:pt modelId="{F6914123-12C5-49DB-88A2-83B44570573C}" type="sibTrans" cxnId="{ABAEEA6C-4F2E-4569-80C4-0F9566C48E51}">
      <dgm:prSet/>
      <dgm:spPr/>
      <dgm:t>
        <a:bodyPr/>
        <a:lstStyle/>
        <a:p>
          <a:endParaRPr lang="en-US"/>
        </a:p>
      </dgm:t>
    </dgm:pt>
    <dgm:pt modelId="{4F9F8997-C05D-493A-9194-495DE62DFB28}">
      <dgm:prSet phldrT="[Text]" phldr="0"/>
      <dgm:spPr/>
      <dgm:t>
        <a:bodyPr/>
        <a:lstStyle/>
        <a:p>
          <a:r>
            <a:rPr lang="en-US" dirty="0"/>
            <a:t>LEA Submission Process</a:t>
          </a:r>
        </a:p>
      </dgm:t>
    </dgm:pt>
    <dgm:pt modelId="{A1B58563-82F5-4114-8075-60DADEFDFF24}" type="parTrans" cxnId="{8131122B-44BE-4271-A0FA-E446C3A67BC5}">
      <dgm:prSet/>
      <dgm:spPr/>
      <dgm:t>
        <a:bodyPr/>
        <a:lstStyle/>
        <a:p>
          <a:endParaRPr lang="en-US"/>
        </a:p>
      </dgm:t>
    </dgm:pt>
    <dgm:pt modelId="{5560A336-2559-49CF-8BCC-7E73186DBE96}" type="sibTrans" cxnId="{8131122B-44BE-4271-A0FA-E446C3A67BC5}">
      <dgm:prSet/>
      <dgm:spPr/>
      <dgm:t>
        <a:bodyPr/>
        <a:lstStyle/>
        <a:p>
          <a:endParaRPr lang="en-US"/>
        </a:p>
      </dgm:t>
    </dgm:pt>
    <dgm:pt modelId="{34866B89-8667-4BED-9449-B703BA09BFDC}">
      <dgm:prSet/>
      <dgm:spPr/>
      <dgm:t>
        <a:bodyPr/>
        <a:lstStyle/>
        <a:p>
          <a:r>
            <a:rPr lang="en-US" dirty="0"/>
            <a:t>CERT Error Correction</a:t>
          </a:r>
        </a:p>
      </dgm:t>
    </dgm:pt>
    <dgm:pt modelId="{B22336DC-14CE-4B59-AFA4-38E87F151A6E}" type="parTrans" cxnId="{6E71E47B-0314-44C7-8D46-EF10A79F635C}">
      <dgm:prSet/>
      <dgm:spPr/>
      <dgm:t>
        <a:bodyPr/>
        <a:lstStyle/>
        <a:p>
          <a:endParaRPr lang="en-US"/>
        </a:p>
      </dgm:t>
    </dgm:pt>
    <dgm:pt modelId="{FBC505A7-97AB-4D13-B7C9-E18206D6777A}" type="sibTrans" cxnId="{6E71E47B-0314-44C7-8D46-EF10A79F635C}">
      <dgm:prSet/>
      <dgm:spPr/>
      <dgm:t>
        <a:bodyPr/>
        <a:lstStyle/>
        <a:p>
          <a:endParaRPr lang="en-US"/>
        </a:p>
      </dgm:t>
    </dgm:pt>
    <dgm:pt modelId="{C33D3E71-B558-4A99-B3B3-5F8E339B069E}" type="pres">
      <dgm:prSet presAssocID="{54F30AA8-01F5-4F2E-B322-92B433514CA9}" presName="compositeShape" presStyleCnt="0">
        <dgm:presLayoutVars>
          <dgm:chMax val="7"/>
          <dgm:dir/>
          <dgm:resizeHandles val="exact"/>
        </dgm:presLayoutVars>
      </dgm:prSet>
      <dgm:spPr/>
    </dgm:pt>
    <dgm:pt modelId="{A8676204-55DD-4362-902B-ECC0148C5C5D}" type="pres">
      <dgm:prSet presAssocID="{54F30AA8-01F5-4F2E-B322-92B433514CA9}" presName="wedge1" presStyleLbl="node1" presStyleIdx="0" presStyleCnt="4"/>
      <dgm:spPr/>
    </dgm:pt>
    <dgm:pt modelId="{90EC2FF6-C3C6-4426-887B-7FD1E8CD0FA9}" type="pres">
      <dgm:prSet presAssocID="{54F30AA8-01F5-4F2E-B322-92B433514CA9}" presName="dummy1a" presStyleCnt="0"/>
      <dgm:spPr/>
    </dgm:pt>
    <dgm:pt modelId="{0D385816-8CEF-4194-9452-D0046270C228}" type="pres">
      <dgm:prSet presAssocID="{54F30AA8-01F5-4F2E-B322-92B433514CA9}" presName="dummy1b" presStyleCnt="0"/>
      <dgm:spPr/>
    </dgm:pt>
    <dgm:pt modelId="{BF9D8DAD-F18D-43AD-8291-5E4610E27E4A}" type="pres">
      <dgm:prSet presAssocID="{54F30AA8-01F5-4F2E-B322-92B433514CA9}" presName="wedge1Tx" presStyleLbl="node1" presStyleIdx="0" presStyleCnt="4">
        <dgm:presLayoutVars>
          <dgm:chMax val="0"/>
          <dgm:chPref val="0"/>
          <dgm:bulletEnabled val="1"/>
        </dgm:presLayoutVars>
      </dgm:prSet>
      <dgm:spPr/>
    </dgm:pt>
    <dgm:pt modelId="{2045D5C5-D12D-4063-8A66-D6AD310C93C6}" type="pres">
      <dgm:prSet presAssocID="{54F30AA8-01F5-4F2E-B322-92B433514CA9}" presName="wedge2" presStyleLbl="node1" presStyleIdx="1" presStyleCnt="4"/>
      <dgm:spPr/>
    </dgm:pt>
    <dgm:pt modelId="{D4A1AC93-C054-44DF-B4F3-F6661A9BCAB1}" type="pres">
      <dgm:prSet presAssocID="{54F30AA8-01F5-4F2E-B322-92B433514CA9}" presName="dummy2a" presStyleCnt="0"/>
      <dgm:spPr/>
    </dgm:pt>
    <dgm:pt modelId="{7B7D6880-B8F5-400C-963D-A0D14925ADFE}" type="pres">
      <dgm:prSet presAssocID="{54F30AA8-01F5-4F2E-B322-92B433514CA9}" presName="dummy2b" presStyleCnt="0"/>
      <dgm:spPr/>
    </dgm:pt>
    <dgm:pt modelId="{B922FF4D-C5FA-470C-B40F-844E0E8D9494}" type="pres">
      <dgm:prSet presAssocID="{54F30AA8-01F5-4F2E-B322-92B433514CA9}" presName="wedge2Tx" presStyleLbl="node1" presStyleIdx="1" presStyleCnt="4">
        <dgm:presLayoutVars>
          <dgm:chMax val="0"/>
          <dgm:chPref val="0"/>
          <dgm:bulletEnabled val="1"/>
        </dgm:presLayoutVars>
      </dgm:prSet>
      <dgm:spPr/>
    </dgm:pt>
    <dgm:pt modelId="{14FF2F2B-5018-4041-8C50-533FF37B8F17}" type="pres">
      <dgm:prSet presAssocID="{54F30AA8-01F5-4F2E-B322-92B433514CA9}" presName="wedge3" presStyleLbl="node1" presStyleIdx="2" presStyleCnt="4"/>
      <dgm:spPr/>
    </dgm:pt>
    <dgm:pt modelId="{3C60FDBC-7EAC-449B-A36E-F5AC108C837A}" type="pres">
      <dgm:prSet presAssocID="{54F30AA8-01F5-4F2E-B322-92B433514CA9}" presName="dummy3a" presStyleCnt="0"/>
      <dgm:spPr/>
    </dgm:pt>
    <dgm:pt modelId="{A3A72A04-CA03-4EE1-BD9E-0E1DC2DD94D2}" type="pres">
      <dgm:prSet presAssocID="{54F30AA8-01F5-4F2E-B322-92B433514CA9}" presName="dummy3b" presStyleCnt="0"/>
      <dgm:spPr/>
    </dgm:pt>
    <dgm:pt modelId="{6324C158-897A-4809-9198-BB4BB5928C39}" type="pres">
      <dgm:prSet presAssocID="{54F30AA8-01F5-4F2E-B322-92B433514CA9}" presName="wedge3Tx" presStyleLbl="node1" presStyleIdx="2" presStyleCnt="4">
        <dgm:presLayoutVars>
          <dgm:chMax val="0"/>
          <dgm:chPref val="0"/>
          <dgm:bulletEnabled val="1"/>
        </dgm:presLayoutVars>
      </dgm:prSet>
      <dgm:spPr/>
    </dgm:pt>
    <dgm:pt modelId="{09982EA1-75A1-4663-864D-5779B64EDA59}" type="pres">
      <dgm:prSet presAssocID="{54F30AA8-01F5-4F2E-B322-92B433514CA9}" presName="wedge4" presStyleLbl="node1" presStyleIdx="3" presStyleCnt="4"/>
      <dgm:spPr/>
    </dgm:pt>
    <dgm:pt modelId="{B6AB35A2-B7FC-4F1A-B354-EED813AA97D4}" type="pres">
      <dgm:prSet presAssocID="{54F30AA8-01F5-4F2E-B322-92B433514CA9}" presName="dummy4a" presStyleCnt="0"/>
      <dgm:spPr/>
    </dgm:pt>
    <dgm:pt modelId="{8BCF972F-9EF4-4374-8475-2C3AE9CA91C7}" type="pres">
      <dgm:prSet presAssocID="{54F30AA8-01F5-4F2E-B322-92B433514CA9}" presName="dummy4b" presStyleCnt="0"/>
      <dgm:spPr/>
    </dgm:pt>
    <dgm:pt modelId="{89CC18E6-F57C-47A7-926E-166438E2AD50}" type="pres">
      <dgm:prSet presAssocID="{54F30AA8-01F5-4F2E-B322-92B433514CA9}" presName="wedge4Tx" presStyleLbl="node1" presStyleIdx="3" presStyleCnt="4">
        <dgm:presLayoutVars>
          <dgm:chMax val="0"/>
          <dgm:chPref val="0"/>
          <dgm:bulletEnabled val="1"/>
        </dgm:presLayoutVars>
      </dgm:prSet>
      <dgm:spPr/>
    </dgm:pt>
    <dgm:pt modelId="{1510B7AF-AD9D-4FFF-BB2C-41BB064C808A}" type="pres">
      <dgm:prSet presAssocID="{BAB6C921-124F-4C63-AFE3-740DA0E7CCA0}" presName="arrowWedge1" presStyleLbl="fgSibTrans2D1" presStyleIdx="0" presStyleCnt="4"/>
      <dgm:spPr/>
    </dgm:pt>
    <dgm:pt modelId="{987751DE-4F96-4947-A916-C027ED474C1C}" type="pres">
      <dgm:prSet presAssocID="{F6914123-12C5-49DB-88A2-83B44570573C}" presName="arrowWedge2" presStyleLbl="fgSibTrans2D1" presStyleIdx="1" presStyleCnt="4"/>
      <dgm:spPr/>
    </dgm:pt>
    <dgm:pt modelId="{2A1118CE-A17D-40F1-835A-67701E41030A}" type="pres">
      <dgm:prSet presAssocID="{5560A336-2559-49CF-8BCC-7E73186DBE96}" presName="arrowWedge3" presStyleLbl="fgSibTrans2D1" presStyleIdx="2" presStyleCnt="4"/>
      <dgm:spPr/>
    </dgm:pt>
    <dgm:pt modelId="{57378CEE-F397-47BE-AAD2-C74775C87835}" type="pres">
      <dgm:prSet presAssocID="{FBC505A7-97AB-4D13-B7C9-E18206D6777A}" presName="arrowWedge4" presStyleLbl="fgSibTrans2D1" presStyleIdx="3" presStyleCnt="4"/>
      <dgm:spPr/>
    </dgm:pt>
  </dgm:ptLst>
  <dgm:cxnLst>
    <dgm:cxn modelId="{8131122B-44BE-4271-A0FA-E446C3A67BC5}" srcId="{54F30AA8-01F5-4F2E-B322-92B433514CA9}" destId="{4F9F8997-C05D-493A-9194-495DE62DFB28}" srcOrd="2" destOrd="0" parTransId="{A1B58563-82F5-4114-8075-60DADEFDFF24}" sibTransId="{5560A336-2559-49CF-8BCC-7E73186DBE96}"/>
    <dgm:cxn modelId="{46935D3B-DC40-44E1-8F2F-26C92D1A028F}" type="presOf" srcId="{E852FB81-7370-49E1-BF29-94817682D3E3}" destId="{BF9D8DAD-F18D-43AD-8291-5E4610E27E4A}" srcOrd="1" destOrd="0" presId="urn:microsoft.com/office/officeart/2005/8/layout/cycle8"/>
    <dgm:cxn modelId="{23CF945B-EFB4-46BB-8BD9-3A2AA8D01275}" type="presOf" srcId="{34866B89-8667-4BED-9449-B703BA09BFDC}" destId="{09982EA1-75A1-4663-864D-5779B64EDA59}" srcOrd="0" destOrd="0" presId="urn:microsoft.com/office/officeart/2005/8/layout/cycle8"/>
    <dgm:cxn modelId="{68E71A6C-31B7-4BE4-BD0A-29DB2207E944}" type="presOf" srcId="{4F9F8997-C05D-493A-9194-495DE62DFB28}" destId="{14FF2F2B-5018-4041-8C50-533FF37B8F17}" srcOrd="0" destOrd="0" presId="urn:microsoft.com/office/officeart/2005/8/layout/cycle8"/>
    <dgm:cxn modelId="{ABAEEA6C-4F2E-4569-80C4-0F9566C48E51}" srcId="{54F30AA8-01F5-4F2E-B322-92B433514CA9}" destId="{3007E211-E289-4B08-929A-8DF6FCCA46E9}" srcOrd="1" destOrd="0" parTransId="{7BFFBE66-952B-427D-BA0F-ECC21D8422A1}" sibTransId="{F6914123-12C5-49DB-88A2-83B44570573C}"/>
    <dgm:cxn modelId="{CA44FE78-5C72-4261-82A5-D8D399E1A005}" srcId="{54F30AA8-01F5-4F2E-B322-92B433514CA9}" destId="{E852FB81-7370-49E1-BF29-94817682D3E3}" srcOrd="0" destOrd="0" parTransId="{7C6435BB-11D6-4019-953B-CB2198EA3266}" sibTransId="{BAB6C921-124F-4C63-AFE3-740DA0E7CCA0}"/>
    <dgm:cxn modelId="{6E71E47B-0314-44C7-8D46-EF10A79F635C}" srcId="{54F30AA8-01F5-4F2E-B322-92B433514CA9}" destId="{34866B89-8667-4BED-9449-B703BA09BFDC}" srcOrd="3" destOrd="0" parTransId="{B22336DC-14CE-4B59-AFA4-38E87F151A6E}" sibTransId="{FBC505A7-97AB-4D13-B7C9-E18206D6777A}"/>
    <dgm:cxn modelId="{DB6CBB84-3BD9-44D3-9174-5C38F4F133E8}" type="presOf" srcId="{3007E211-E289-4B08-929A-8DF6FCCA46E9}" destId="{B922FF4D-C5FA-470C-B40F-844E0E8D9494}" srcOrd="1" destOrd="0" presId="urn:microsoft.com/office/officeart/2005/8/layout/cycle8"/>
    <dgm:cxn modelId="{899BF889-B7D0-4ED8-A4E7-5A940AA38EDE}" type="presOf" srcId="{4F9F8997-C05D-493A-9194-495DE62DFB28}" destId="{6324C158-897A-4809-9198-BB4BB5928C39}" srcOrd="1" destOrd="0" presId="urn:microsoft.com/office/officeart/2005/8/layout/cycle8"/>
    <dgm:cxn modelId="{14E6ECA4-E99D-4C23-8EAF-8B9C06F37BFC}" type="presOf" srcId="{3007E211-E289-4B08-929A-8DF6FCCA46E9}" destId="{2045D5C5-D12D-4063-8A66-D6AD310C93C6}" srcOrd="0" destOrd="0" presId="urn:microsoft.com/office/officeart/2005/8/layout/cycle8"/>
    <dgm:cxn modelId="{80281ACD-F3DE-40C4-AA5D-6C43F97904BA}" type="presOf" srcId="{54F30AA8-01F5-4F2E-B322-92B433514CA9}" destId="{C33D3E71-B558-4A99-B3B3-5F8E339B069E}" srcOrd="0" destOrd="0" presId="urn:microsoft.com/office/officeart/2005/8/layout/cycle8"/>
    <dgm:cxn modelId="{BEA077DF-29DF-42D6-BEE2-709C69C36DB7}" type="presOf" srcId="{34866B89-8667-4BED-9449-B703BA09BFDC}" destId="{89CC18E6-F57C-47A7-926E-166438E2AD50}" srcOrd="1" destOrd="0" presId="urn:microsoft.com/office/officeart/2005/8/layout/cycle8"/>
    <dgm:cxn modelId="{7965A0E5-1EB0-470E-8D58-8D40655E9158}" type="presOf" srcId="{E852FB81-7370-49E1-BF29-94817682D3E3}" destId="{A8676204-55DD-4362-902B-ECC0148C5C5D}" srcOrd="0" destOrd="0" presId="urn:microsoft.com/office/officeart/2005/8/layout/cycle8"/>
    <dgm:cxn modelId="{B9AD6347-AD34-4048-945E-3B9EB02D34D3}" type="presParOf" srcId="{C33D3E71-B558-4A99-B3B3-5F8E339B069E}" destId="{A8676204-55DD-4362-902B-ECC0148C5C5D}" srcOrd="0" destOrd="0" presId="urn:microsoft.com/office/officeart/2005/8/layout/cycle8"/>
    <dgm:cxn modelId="{AC002CE9-775A-4512-AF8C-936EA247715C}" type="presParOf" srcId="{C33D3E71-B558-4A99-B3B3-5F8E339B069E}" destId="{90EC2FF6-C3C6-4426-887B-7FD1E8CD0FA9}" srcOrd="1" destOrd="0" presId="urn:microsoft.com/office/officeart/2005/8/layout/cycle8"/>
    <dgm:cxn modelId="{B15C2932-6DDD-42C6-B56A-2C42D220C1B6}" type="presParOf" srcId="{C33D3E71-B558-4A99-B3B3-5F8E339B069E}" destId="{0D385816-8CEF-4194-9452-D0046270C228}" srcOrd="2" destOrd="0" presId="urn:microsoft.com/office/officeart/2005/8/layout/cycle8"/>
    <dgm:cxn modelId="{96BE64F5-C97D-47C6-8793-7DF7AC128E0D}" type="presParOf" srcId="{C33D3E71-B558-4A99-B3B3-5F8E339B069E}" destId="{BF9D8DAD-F18D-43AD-8291-5E4610E27E4A}" srcOrd="3" destOrd="0" presId="urn:microsoft.com/office/officeart/2005/8/layout/cycle8"/>
    <dgm:cxn modelId="{9B2E8F28-542A-4B30-BE2D-919B5F8D335A}" type="presParOf" srcId="{C33D3E71-B558-4A99-B3B3-5F8E339B069E}" destId="{2045D5C5-D12D-4063-8A66-D6AD310C93C6}" srcOrd="4" destOrd="0" presId="urn:microsoft.com/office/officeart/2005/8/layout/cycle8"/>
    <dgm:cxn modelId="{63458A58-A35D-40D8-9B63-8CD25AD7A2BC}" type="presParOf" srcId="{C33D3E71-B558-4A99-B3B3-5F8E339B069E}" destId="{D4A1AC93-C054-44DF-B4F3-F6661A9BCAB1}" srcOrd="5" destOrd="0" presId="urn:microsoft.com/office/officeart/2005/8/layout/cycle8"/>
    <dgm:cxn modelId="{40D833A2-E5D5-484C-B2E3-EF1D6E5AEE6B}" type="presParOf" srcId="{C33D3E71-B558-4A99-B3B3-5F8E339B069E}" destId="{7B7D6880-B8F5-400C-963D-A0D14925ADFE}" srcOrd="6" destOrd="0" presId="urn:microsoft.com/office/officeart/2005/8/layout/cycle8"/>
    <dgm:cxn modelId="{EC31EDF2-999D-4FAC-896D-EAB95E3F8D74}" type="presParOf" srcId="{C33D3E71-B558-4A99-B3B3-5F8E339B069E}" destId="{B922FF4D-C5FA-470C-B40F-844E0E8D9494}" srcOrd="7" destOrd="0" presId="urn:microsoft.com/office/officeart/2005/8/layout/cycle8"/>
    <dgm:cxn modelId="{96524EE0-AC33-4F3E-8259-82D3E03E3AB0}" type="presParOf" srcId="{C33D3E71-B558-4A99-B3B3-5F8E339B069E}" destId="{14FF2F2B-5018-4041-8C50-533FF37B8F17}" srcOrd="8" destOrd="0" presId="urn:microsoft.com/office/officeart/2005/8/layout/cycle8"/>
    <dgm:cxn modelId="{DBBCBBEB-D4C4-4FAA-B04C-8A90B552029F}" type="presParOf" srcId="{C33D3E71-B558-4A99-B3B3-5F8E339B069E}" destId="{3C60FDBC-7EAC-449B-A36E-F5AC108C837A}" srcOrd="9" destOrd="0" presId="urn:microsoft.com/office/officeart/2005/8/layout/cycle8"/>
    <dgm:cxn modelId="{D92788A4-FEDC-43A1-A060-D1C5B6DC8614}" type="presParOf" srcId="{C33D3E71-B558-4A99-B3B3-5F8E339B069E}" destId="{A3A72A04-CA03-4EE1-BD9E-0E1DC2DD94D2}" srcOrd="10" destOrd="0" presId="urn:microsoft.com/office/officeart/2005/8/layout/cycle8"/>
    <dgm:cxn modelId="{3D907BB2-99D3-4507-A971-2527B49AC780}" type="presParOf" srcId="{C33D3E71-B558-4A99-B3B3-5F8E339B069E}" destId="{6324C158-897A-4809-9198-BB4BB5928C39}" srcOrd="11" destOrd="0" presId="urn:microsoft.com/office/officeart/2005/8/layout/cycle8"/>
    <dgm:cxn modelId="{4D41AEC5-8377-43BD-B341-BCED71FA00CA}" type="presParOf" srcId="{C33D3E71-B558-4A99-B3B3-5F8E339B069E}" destId="{09982EA1-75A1-4663-864D-5779B64EDA59}" srcOrd="12" destOrd="0" presId="urn:microsoft.com/office/officeart/2005/8/layout/cycle8"/>
    <dgm:cxn modelId="{3C11CBFE-9BED-440C-83DD-F1F45FF5A942}" type="presParOf" srcId="{C33D3E71-B558-4A99-B3B3-5F8E339B069E}" destId="{B6AB35A2-B7FC-4F1A-B354-EED813AA97D4}" srcOrd="13" destOrd="0" presId="urn:microsoft.com/office/officeart/2005/8/layout/cycle8"/>
    <dgm:cxn modelId="{DB909C42-B93A-470C-AB17-D7D2B37DF74D}" type="presParOf" srcId="{C33D3E71-B558-4A99-B3B3-5F8E339B069E}" destId="{8BCF972F-9EF4-4374-8475-2C3AE9CA91C7}" srcOrd="14" destOrd="0" presId="urn:microsoft.com/office/officeart/2005/8/layout/cycle8"/>
    <dgm:cxn modelId="{61925B83-9C93-44FE-BB47-FBA76DBA7CD0}" type="presParOf" srcId="{C33D3E71-B558-4A99-B3B3-5F8E339B069E}" destId="{89CC18E6-F57C-47A7-926E-166438E2AD50}" srcOrd="15" destOrd="0" presId="urn:microsoft.com/office/officeart/2005/8/layout/cycle8"/>
    <dgm:cxn modelId="{77C66B33-4964-4A61-B9B3-E46F435E10B4}" type="presParOf" srcId="{C33D3E71-B558-4A99-B3B3-5F8E339B069E}" destId="{1510B7AF-AD9D-4FFF-BB2C-41BB064C808A}" srcOrd="16" destOrd="0" presId="urn:microsoft.com/office/officeart/2005/8/layout/cycle8"/>
    <dgm:cxn modelId="{DD13E68E-1532-4C17-A4A9-CAA66B8DB85A}" type="presParOf" srcId="{C33D3E71-B558-4A99-B3B3-5F8E339B069E}" destId="{987751DE-4F96-4947-A916-C027ED474C1C}" srcOrd="17" destOrd="0" presId="urn:microsoft.com/office/officeart/2005/8/layout/cycle8"/>
    <dgm:cxn modelId="{ADDB1B52-3F7F-4584-A8EB-1CC910796102}" type="presParOf" srcId="{C33D3E71-B558-4A99-B3B3-5F8E339B069E}" destId="{2A1118CE-A17D-40F1-835A-67701E41030A}" srcOrd="18" destOrd="0" presId="urn:microsoft.com/office/officeart/2005/8/layout/cycle8"/>
    <dgm:cxn modelId="{E78B5A55-D187-4910-AA1C-F7EB5FF8D32B}" type="presParOf" srcId="{C33D3E71-B558-4A99-B3B3-5F8E339B069E}" destId="{57378CEE-F397-47BE-AAD2-C74775C87835}"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3.9</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a:solidFill>
          <a:srgbClr val="FF715B"/>
        </a:solidFill>
        <a:effectLst>
          <a:outerShdw blurRad="63500" algn="ctr" rotWithShape="0">
            <a:prstClr val="black">
              <a:alpha val="40000"/>
            </a:prstClr>
          </a:outerShdw>
        </a:effectLst>
      </dgm:spPr>
      <dgm:t>
        <a:bodyPr/>
        <a:lstStyle/>
        <a:p>
          <a:r>
            <a:rPr lang="en-US"/>
            <a:t>Report 3.10</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6DCD60B3-D7B9-498F-A4C2-C56C296F24F7}">
      <dgm:prSet phldrT="[Text]"/>
      <dgm:spPr>
        <a:solidFill>
          <a:schemeClr val="accent2"/>
        </a:solidFill>
        <a:effectLst>
          <a:outerShdw blurRad="63500" algn="ctr" rotWithShape="0">
            <a:prstClr val="black">
              <a:alpha val="40000"/>
            </a:prstClr>
          </a:outerShdw>
        </a:effectLst>
      </dgm:spPr>
      <dgm:t>
        <a:bodyPr/>
        <a:lstStyle/>
        <a:p>
          <a:r>
            <a:rPr lang="en-US"/>
            <a:t>Report 3.11</a:t>
          </a:r>
        </a:p>
      </dgm:t>
    </dgm:pt>
    <dgm:pt modelId="{EE7B729A-9E94-4965-AB87-EFC503C2B051}" type="parTrans" cxnId="{E69D4ED0-F455-4A42-8C85-BAA19A28B63B}">
      <dgm:prSet/>
      <dgm:spPr/>
      <dgm:t>
        <a:bodyPr/>
        <a:lstStyle/>
        <a:p>
          <a:endParaRPr lang="en-US"/>
        </a:p>
      </dgm:t>
    </dgm:pt>
    <dgm:pt modelId="{B0372DF0-896C-49AD-8E2D-41B6B9A43D10}" type="sibTrans" cxnId="{E69D4ED0-F455-4A42-8C85-BAA19A28B63B}">
      <dgm:prSet/>
      <dgm:spPr/>
      <dgm:t>
        <a:bodyPr/>
        <a:lstStyle/>
        <a:p>
          <a:endParaRPr lang="en-US"/>
        </a:p>
      </dgm:t>
    </dgm:pt>
    <dgm:pt modelId="{7B1EE247-00B8-487D-8179-23D496335152}">
      <dgm:prSet/>
      <dgm:spPr>
        <a:ln>
          <a:solidFill>
            <a:srgbClr val="3DC1BD"/>
          </a:solidFill>
        </a:ln>
      </dgm:spPr>
      <dgm:t>
        <a:bodyPr/>
        <a:lstStyle/>
        <a:p>
          <a:r>
            <a:rPr lang="en-US" dirty="0">
              <a:hlinkClick xmlns:r="http://schemas.openxmlformats.org/officeDocument/2006/relationships" r:id="rId1"/>
            </a:rPr>
            <a:t>Course Sections Completed – Count by Content Area for Departmentalized Courses</a:t>
          </a:r>
          <a:endParaRPr lang="en-US" dirty="0"/>
        </a:p>
      </dgm:t>
    </dgm:pt>
    <dgm:pt modelId="{E4FD2013-FA18-4D3B-AA35-3BCBC16CE001}" type="parTrans" cxnId="{36155D87-620C-4F3C-88B7-D6A2E8D663E0}">
      <dgm:prSet/>
      <dgm:spPr/>
      <dgm:t>
        <a:bodyPr/>
        <a:lstStyle/>
        <a:p>
          <a:endParaRPr lang="en-US"/>
        </a:p>
      </dgm:t>
    </dgm:pt>
    <dgm:pt modelId="{5D59044D-8B18-42DD-80C8-94CBEDB3A931}" type="sibTrans" cxnId="{36155D87-620C-4F3C-88B7-D6A2E8D663E0}">
      <dgm:prSet/>
      <dgm:spPr/>
      <dgm:t>
        <a:bodyPr/>
        <a:lstStyle/>
        <a:p>
          <a:endParaRPr lang="en-US"/>
        </a:p>
      </dgm:t>
    </dgm:pt>
    <dgm:pt modelId="{013F0881-0E63-48FA-8AAD-64120E0EC7E5}">
      <dgm:prSet/>
      <dgm:spPr/>
      <dgm:t>
        <a:bodyPr/>
        <a:lstStyle/>
        <a:p>
          <a:r>
            <a:rPr lang="en-US">
              <a:hlinkClick xmlns:r="http://schemas.openxmlformats.org/officeDocument/2006/relationships" r:id="rId2"/>
            </a:rPr>
            <a:t>Course Sections Completed – Count and Details for Departmentalized Courses</a:t>
          </a:r>
          <a:endParaRPr lang="en-US"/>
        </a:p>
      </dgm:t>
    </dgm:pt>
    <dgm:pt modelId="{1156ACD0-E211-479E-BD50-C87151388930}" type="parTrans" cxnId="{5C183268-8AC6-4BD4-8509-EAF7F0CD3DDA}">
      <dgm:prSet/>
      <dgm:spPr/>
      <dgm:t>
        <a:bodyPr/>
        <a:lstStyle/>
        <a:p>
          <a:endParaRPr lang="en-US"/>
        </a:p>
      </dgm:t>
    </dgm:pt>
    <dgm:pt modelId="{9D51D219-4BBC-48BC-A59A-5CC931438395}" type="sibTrans" cxnId="{5C183268-8AC6-4BD4-8509-EAF7F0CD3DDA}">
      <dgm:prSet/>
      <dgm:spPr/>
      <dgm:t>
        <a:bodyPr/>
        <a:lstStyle/>
        <a:p>
          <a:endParaRPr lang="en-US"/>
        </a:p>
      </dgm:t>
    </dgm:pt>
    <dgm:pt modelId="{96AD65EF-5A08-4691-A3EC-63673CC1C577}">
      <dgm:prSet/>
      <dgm:spPr/>
      <dgm:t>
        <a:bodyPr/>
        <a:lstStyle/>
        <a:p>
          <a:r>
            <a:rPr lang="en-US">
              <a:hlinkClick xmlns:r="http://schemas.openxmlformats.org/officeDocument/2006/relationships" r:id="rId3"/>
            </a:rPr>
            <a:t>Course Sections Completed – Student List for Departmentalized Courses</a:t>
          </a:r>
          <a:endParaRPr lang="en-US"/>
        </a:p>
      </dgm:t>
    </dgm:pt>
    <dgm:pt modelId="{65F06A86-CD3B-463C-A706-F7CBE374D04C}" type="parTrans" cxnId="{A1688476-EB6A-427C-A0EC-300409B621C0}">
      <dgm:prSet/>
      <dgm:spPr/>
      <dgm:t>
        <a:bodyPr/>
        <a:lstStyle/>
        <a:p>
          <a:endParaRPr lang="en-US"/>
        </a:p>
      </dgm:t>
    </dgm:pt>
    <dgm:pt modelId="{E396F7B6-7407-45FD-BDE1-46E71EBB4338}" type="sibTrans" cxnId="{A1688476-EB6A-427C-A0EC-300409B621C0}">
      <dgm:prSet/>
      <dgm:spPr/>
      <dgm:t>
        <a:bodyPr/>
        <a:lstStyle/>
        <a:p>
          <a:endParaRPr lang="en-US"/>
        </a:p>
      </dgm:t>
    </dgm:pt>
    <dgm:pt modelId="{71B372AA-8FFD-47AE-98C5-AD3216B4AC1D}">
      <dgm:prSet/>
      <dgm:spPr/>
      <dgm:t>
        <a:bodyPr/>
        <a:lstStyle/>
        <a:p>
          <a:endParaRPr lang="en-US" dirty="0"/>
        </a:p>
      </dgm:t>
    </dgm:pt>
    <dgm:pt modelId="{B848277A-08C2-4A63-80F4-0F68F9CEEB1A}" type="parTrans" cxnId="{CD2DA567-A8D5-48A4-BD86-C68EDB834A5C}">
      <dgm:prSet/>
      <dgm:spPr/>
      <dgm:t>
        <a:bodyPr/>
        <a:lstStyle/>
        <a:p>
          <a:endParaRPr lang="en-US"/>
        </a:p>
      </dgm:t>
    </dgm:pt>
    <dgm:pt modelId="{967A1A1F-BF94-422B-BC88-491AB14F14A0}" type="sibTrans" cxnId="{CD2DA567-A8D5-48A4-BD86-C68EDB834A5C}">
      <dgm:prSet/>
      <dgm:spPr/>
      <dgm:t>
        <a:bodyPr/>
        <a:lstStyle/>
        <a:p>
          <a:endParaRPr lang="en-US"/>
        </a:p>
      </dgm:t>
    </dgm:pt>
    <dgm:pt modelId="{E73721C2-7B42-4621-8770-DB7E5C6128D4}">
      <dgm:prSet/>
      <dgm:spPr/>
      <dgm:t>
        <a:bodyPr/>
        <a:lstStyle/>
        <a:p>
          <a:endParaRPr lang="en-US"/>
        </a:p>
      </dgm:t>
    </dgm:pt>
    <dgm:pt modelId="{2ED05559-EE53-42C2-833D-A4AF1AAB3F98}" type="parTrans" cxnId="{771BAC3E-74D6-46FA-B95E-3396D87F2B67}">
      <dgm:prSet/>
      <dgm:spPr/>
      <dgm:t>
        <a:bodyPr/>
        <a:lstStyle/>
        <a:p>
          <a:endParaRPr lang="en-US"/>
        </a:p>
      </dgm:t>
    </dgm:pt>
    <dgm:pt modelId="{8557EC3E-8AF1-4C38-A71E-6A3DFBDD2D87}" type="sibTrans" cxnId="{771BAC3E-74D6-46FA-B95E-3396D87F2B67}">
      <dgm:prSet/>
      <dgm:spPr/>
      <dgm:t>
        <a:bodyPr/>
        <a:lstStyle/>
        <a:p>
          <a:endParaRPr lang="en-US"/>
        </a:p>
      </dgm:t>
    </dgm:pt>
    <dgm:pt modelId="{125BF390-1E1D-47CC-9DCD-CDB76520F5C2}">
      <dgm:prSet/>
      <dgm:spPr/>
      <dgm:t>
        <a:bodyPr/>
        <a:lstStyle/>
        <a:p>
          <a:endParaRPr lang="en-US"/>
        </a:p>
      </dgm:t>
    </dgm:pt>
    <dgm:pt modelId="{BF24C4BE-6DF2-4FCC-86B3-0F3D49292D68}" type="parTrans" cxnId="{1977BC77-E90A-4DC8-8C3C-30EA7B8DA025}">
      <dgm:prSet/>
      <dgm:spPr/>
      <dgm:t>
        <a:bodyPr/>
        <a:lstStyle/>
        <a:p>
          <a:endParaRPr lang="en-US"/>
        </a:p>
      </dgm:t>
    </dgm:pt>
    <dgm:pt modelId="{C5942DAD-77EB-4FFB-B840-8715F851B02F}" type="sibTrans" cxnId="{1977BC77-E90A-4DC8-8C3C-30EA7B8DA025}">
      <dgm:prSet/>
      <dgm:spPr/>
      <dgm:t>
        <a:bodyPr/>
        <a:lstStyle/>
        <a:p>
          <a:endParaRPr lang="en-US"/>
        </a:p>
      </dgm:t>
    </dgm:pt>
    <dgm:pt modelId="{8B5F9423-134A-4820-A65A-B19E4B13B0BD}" type="pres">
      <dgm:prSet presAssocID="{5854CFED-34C8-49A9-840D-CFD044C71F75}" presName="linearFlow" presStyleCnt="0">
        <dgm:presLayoutVars>
          <dgm:dir/>
          <dgm:animLvl val="lvl"/>
          <dgm:resizeHandles val="exact"/>
        </dgm:presLayoutVars>
      </dgm:prSet>
      <dgm:spPr/>
    </dgm:pt>
    <dgm:pt modelId="{E4505112-4F22-47BD-BCD1-645E3DDA064C}" type="pres">
      <dgm:prSet presAssocID="{B9516B90-F720-467C-9D0A-343B150499FC}" presName="composite" presStyleCnt="0"/>
      <dgm:spPr/>
    </dgm:pt>
    <dgm:pt modelId="{2CBA6453-F0F4-4714-9B81-BD2295A3BED5}" type="pres">
      <dgm:prSet presAssocID="{B9516B90-F720-467C-9D0A-343B150499FC}" presName="parTx" presStyleLbl="node1" presStyleIdx="0" presStyleCnt="3">
        <dgm:presLayoutVars>
          <dgm:chMax val="0"/>
          <dgm:chPref val="0"/>
          <dgm:bulletEnabled val="1"/>
        </dgm:presLayoutVars>
      </dgm:prSet>
      <dgm:spPr/>
    </dgm:pt>
    <dgm:pt modelId="{F05D16C9-FEC5-4D7F-9FCB-6AB2B74D505C}" type="pres">
      <dgm:prSet presAssocID="{B9516B90-F720-467C-9D0A-343B150499FC}" presName="parSh" presStyleLbl="node1" presStyleIdx="0" presStyleCnt="3"/>
      <dgm:spPr>
        <a:xfrm>
          <a:off x="78940" y="26572"/>
          <a:ext cx="1513928" cy="475200"/>
        </a:xfrm>
        <a:prstGeom prst="roundRect">
          <a:avLst>
            <a:gd name="adj" fmla="val 10000"/>
          </a:avLst>
        </a:prstGeom>
      </dgm:spPr>
    </dgm:pt>
    <dgm:pt modelId="{C667CE1B-53A2-4AFA-95A9-F9BE5EBD9521}" type="pres">
      <dgm:prSet presAssocID="{B9516B90-F720-467C-9D0A-343B150499FC}" presName="desTx" presStyleLbl="fgAcc1" presStyleIdx="0" presStyleCnt="3" custScaleX="126341" custScaleY="64479" custLinFactNeighborX="10786" custLinFactNeighborY="-15752">
        <dgm:presLayoutVars>
          <dgm:bulletEnabled val="1"/>
        </dgm:presLayoutVars>
      </dgm:prSet>
      <dgm:spPr/>
    </dgm:pt>
    <dgm:pt modelId="{00C6806D-34FE-4E93-8A2E-BC646CEB24B1}" type="pres">
      <dgm:prSet presAssocID="{0F8C27DA-6DC1-4259-A2A3-54F9208C20BB}" presName="sibTrans" presStyleLbl="sibTrans2D1" presStyleIdx="0" presStyleCnt="2" custScaleX="122432" custLinFactNeighborX="8877" custLinFactNeighborY="3973"/>
      <dgm:spPr/>
    </dgm:pt>
    <dgm:pt modelId="{9797014A-5D60-401B-AE39-81DC51E8D296}" type="pres">
      <dgm:prSet presAssocID="{0F8C27DA-6DC1-4259-A2A3-54F9208C20BB}" presName="connTx" presStyleLbl="sibTrans2D1" presStyleIdx="0" presStyleCnt="2"/>
      <dgm:spPr/>
    </dgm:pt>
    <dgm:pt modelId="{253D4123-AE5B-4161-8F21-6070807D5DDD}" type="pres">
      <dgm:prSet presAssocID="{618AB715-26CB-42F6-A400-AEBCED27021F}" presName="composite" presStyleCnt="0"/>
      <dgm:spPr/>
    </dgm:pt>
    <dgm:pt modelId="{EA526EA3-0343-46E6-877D-DDEF737E8EDA}" type="pres">
      <dgm:prSet presAssocID="{618AB715-26CB-42F6-A400-AEBCED27021F}" presName="parTx" presStyleLbl="node1" presStyleIdx="0" presStyleCnt="3">
        <dgm:presLayoutVars>
          <dgm:chMax val="0"/>
          <dgm:chPref val="0"/>
          <dgm:bulletEnabled val="1"/>
        </dgm:presLayoutVars>
      </dgm:prSet>
      <dgm:spPr/>
    </dgm:pt>
    <dgm:pt modelId="{65355FE7-07BD-4D77-9CD3-96A7EDC7EC36}" type="pres">
      <dgm:prSet presAssocID="{618AB715-26CB-42F6-A400-AEBCED27021F}" presName="parSh" presStyleLbl="node1" presStyleIdx="1" presStyleCnt="3"/>
      <dgm:spPr/>
    </dgm:pt>
    <dgm:pt modelId="{0AD73FA7-AC78-4246-8DA1-CFE53596208B}" type="pres">
      <dgm:prSet presAssocID="{618AB715-26CB-42F6-A400-AEBCED27021F}" presName="desTx" presStyleLbl="fgAcc1" presStyleIdx="1" presStyleCnt="3" custScaleX="137427" custScaleY="68493" custLinFactNeighborX="2856" custLinFactNeighborY="-13593">
        <dgm:presLayoutVars>
          <dgm:bulletEnabled val="1"/>
        </dgm:presLayoutVars>
      </dgm:prSet>
      <dgm:spPr/>
    </dgm:pt>
    <dgm:pt modelId="{CD3ADB74-BDF5-45BD-8060-602268BDE1E4}" type="pres">
      <dgm:prSet presAssocID="{C0263583-3CD0-4D64-B33E-B5B1EA85CA93}" presName="sibTrans" presStyleLbl="sibTrans2D1" presStyleIdx="1" presStyleCnt="2" custLinFactNeighborX="-8352" custLinFactNeighborY="-15"/>
      <dgm:spPr/>
    </dgm:pt>
    <dgm:pt modelId="{0127FDDA-BD88-4F0D-A358-D3BCF16045AE}" type="pres">
      <dgm:prSet presAssocID="{C0263583-3CD0-4D64-B33E-B5B1EA85CA93}" presName="connTx" presStyleLbl="sibTrans2D1" presStyleIdx="1" presStyleCnt="2"/>
      <dgm:spPr/>
    </dgm:pt>
    <dgm:pt modelId="{28109DC6-A68D-4AE2-90E8-BAE525FAB2CD}" type="pres">
      <dgm:prSet presAssocID="{6DCD60B3-D7B9-498F-A4C2-C56C296F24F7}" presName="composite" presStyleCnt="0"/>
      <dgm:spPr/>
    </dgm:pt>
    <dgm:pt modelId="{815017E6-42A9-4414-A75F-CD5F66BE5C85}" type="pres">
      <dgm:prSet presAssocID="{6DCD60B3-D7B9-498F-A4C2-C56C296F24F7}" presName="parTx" presStyleLbl="node1" presStyleIdx="1" presStyleCnt="3">
        <dgm:presLayoutVars>
          <dgm:chMax val="0"/>
          <dgm:chPref val="0"/>
          <dgm:bulletEnabled val="1"/>
        </dgm:presLayoutVars>
      </dgm:prSet>
      <dgm:spPr/>
    </dgm:pt>
    <dgm:pt modelId="{31B932EE-0D89-4588-8762-4C6832EE839A}" type="pres">
      <dgm:prSet presAssocID="{6DCD60B3-D7B9-498F-A4C2-C56C296F24F7}" presName="parSh" presStyleLbl="node1" presStyleIdx="2" presStyleCnt="3"/>
      <dgm:spPr/>
    </dgm:pt>
    <dgm:pt modelId="{A7A61D85-2C7F-49D4-B79B-A797EF34FC6F}" type="pres">
      <dgm:prSet presAssocID="{6DCD60B3-D7B9-498F-A4C2-C56C296F24F7}" presName="desTx" presStyleLbl="fgAcc1" presStyleIdx="2" presStyleCnt="3" custScaleX="156900" custScaleY="54129" custLinFactNeighborX="1142" custLinFactNeighborY="-24415">
        <dgm:presLayoutVars>
          <dgm:bulletEnabled val="1"/>
        </dgm:presLayoutVars>
      </dgm:prSet>
      <dgm:spPr/>
    </dgm:pt>
  </dgm:ptLst>
  <dgm:cxnLst>
    <dgm:cxn modelId="{77981D0F-87B9-4FC3-9FC5-AE6C48A69C11}" type="presOf" srcId="{618AB715-26CB-42F6-A400-AEBCED27021F}" destId="{65355FE7-07BD-4D77-9CD3-96A7EDC7EC36}" srcOrd="1" destOrd="0" presId="urn:microsoft.com/office/officeart/2005/8/layout/process3"/>
    <dgm:cxn modelId="{C81E2710-F8FB-478E-BF8A-B3DE2BEC2ACA}" type="presOf" srcId="{71B372AA-8FFD-47AE-98C5-AD3216B4AC1D}" destId="{C667CE1B-53A2-4AFA-95A9-F9BE5EBD9521}" srcOrd="0" destOrd="1" presId="urn:microsoft.com/office/officeart/2005/8/layout/process3"/>
    <dgm:cxn modelId="{1FD3C32A-0E2D-4B8E-AB33-0965254B8FF7}" type="presOf" srcId="{B9516B90-F720-467C-9D0A-343B150499FC}" destId="{F05D16C9-FEC5-4D7F-9FCB-6AB2B74D505C}" srcOrd="1" destOrd="0" presId="urn:microsoft.com/office/officeart/2005/8/layout/process3"/>
    <dgm:cxn modelId="{96862A3D-01E8-4BBD-9377-6098778113B0}" type="presOf" srcId="{013F0881-0E63-48FA-8AAD-64120E0EC7E5}" destId="{0AD73FA7-AC78-4246-8DA1-CFE53596208B}" srcOrd="0" destOrd="0" presId="urn:microsoft.com/office/officeart/2005/8/layout/process3"/>
    <dgm:cxn modelId="{771BAC3E-74D6-46FA-B95E-3396D87F2B67}" srcId="{618AB715-26CB-42F6-A400-AEBCED27021F}" destId="{E73721C2-7B42-4621-8770-DB7E5C6128D4}" srcOrd="1" destOrd="0" parTransId="{2ED05559-EE53-42C2-833D-A4AF1AAB3F98}" sibTransId="{8557EC3E-8AF1-4C38-A71E-6A3DFBDD2D87}"/>
    <dgm:cxn modelId="{2148595D-251A-4B0E-8A7F-BA92FB5F8B69}" type="presOf" srcId="{125BF390-1E1D-47CC-9DCD-CDB76520F5C2}" destId="{A7A61D85-2C7F-49D4-B79B-A797EF34FC6F}" srcOrd="0" destOrd="1" presId="urn:microsoft.com/office/officeart/2005/8/layout/process3"/>
    <dgm:cxn modelId="{FD349065-755C-4393-8CD6-FFA621109954}" type="presOf" srcId="{7B1EE247-00B8-487D-8179-23D496335152}" destId="{C667CE1B-53A2-4AFA-95A9-F9BE5EBD9521}" srcOrd="0" destOrd="0" presId="urn:microsoft.com/office/officeart/2005/8/layout/process3"/>
    <dgm:cxn modelId="{CD2DA567-A8D5-48A4-BD86-C68EDB834A5C}" srcId="{B9516B90-F720-467C-9D0A-343B150499FC}" destId="{71B372AA-8FFD-47AE-98C5-AD3216B4AC1D}" srcOrd="1" destOrd="0" parTransId="{B848277A-08C2-4A63-80F4-0F68F9CEEB1A}" sibTransId="{967A1A1F-BF94-422B-BC88-491AB14F14A0}"/>
    <dgm:cxn modelId="{5C183268-8AC6-4BD4-8509-EAF7F0CD3DDA}" srcId="{618AB715-26CB-42F6-A400-AEBCED27021F}" destId="{013F0881-0E63-48FA-8AAD-64120E0EC7E5}" srcOrd="0" destOrd="0" parTransId="{1156ACD0-E211-479E-BD50-C87151388930}" sibTransId="{9D51D219-4BBC-48BC-A59A-5CC931438395}"/>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93BF8673-50F6-43C5-9177-6027C5C6D139}" type="presOf" srcId="{618AB715-26CB-42F6-A400-AEBCED27021F}" destId="{EA526EA3-0343-46E6-877D-DDEF737E8EDA}" srcOrd="0" destOrd="0" presId="urn:microsoft.com/office/officeart/2005/8/layout/process3"/>
    <dgm:cxn modelId="{A1688476-EB6A-427C-A0EC-300409B621C0}" srcId="{6DCD60B3-D7B9-498F-A4C2-C56C296F24F7}" destId="{96AD65EF-5A08-4691-A3EC-63673CC1C577}" srcOrd="0" destOrd="0" parTransId="{65F06A86-CD3B-463C-A706-F7CBE374D04C}" sibTransId="{E396F7B6-7407-45FD-BDE1-46E71EBB4338}"/>
    <dgm:cxn modelId="{1977BC77-E90A-4DC8-8C3C-30EA7B8DA025}" srcId="{6DCD60B3-D7B9-498F-A4C2-C56C296F24F7}" destId="{125BF390-1E1D-47CC-9DCD-CDB76520F5C2}" srcOrd="1" destOrd="0" parTransId="{BF24C4BE-6DF2-4FCC-86B3-0F3D49292D68}" sibTransId="{C5942DAD-77EB-4FFB-B840-8715F851B02F}"/>
    <dgm:cxn modelId="{01991D58-47D2-4699-B725-EF8F5415FDE0}" type="presOf" srcId="{5854CFED-34C8-49A9-840D-CFD044C71F75}" destId="{8B5F9423-134A-4820-A65A-B19E4B13B0BD}" srcOrd="0" destOrd="0" presId="urn:microsoft.com/office/officeart/2005/8/layout/process3"/>
    <dgm:cxn modelId="{440D0C5A-C88B-469C-AD94-A675CEC956BA}" type="presOf" srcId="{C0263583-3CD0-4D64-B33E-B5B1EA85CA93}" destId="{0127FDDA-BD88-4F0D-A358-D3BCF16045AE}" srcOrd="1" destOrd="0" presId="urn:microsoft.com/office/officeart/2005/8/layout/process3"/>
    <dgm:cxn modelId="{6CEB1283-55AE-40B4-B3C2-DC2B0C9A3BC2}" type="presOf" srcId="{0F8C27DA-6DC1-4259-A2A3-54F9208C20BB}" destId="{9797014A-5D60-401B-AE39-81DC51E8D296}" srcOrd="1" destOrd="0" presId="urn:microsoft.com/office/officeart/2005/8/layout/process3"/>
    <dgm:cxn modelId="{36155D87-620C-4F3C-88B7-D6A2E8D663E0}" srcId="{B9516B90-F720-467C-9D0A-343B150499FC}" destId="{7B1EE247-00B8-487D-8179-23D496335152}" srcOrd="0" destOrd="0" parTransId="{E4FD2013-FA18-4D3B-AA35-3BCBC16CE001}" sibTransId="{5D59044D-8B18-42DD-80C8-94CBEDB3A931}"/>
    <dgm:cxn modelId="{0B4B0993-8B47-4E35-B914-3201935B6DF6}" type="presOf" srcId="{0F8C27DA-6DC1-4259-A2A3-54F9208C20BB}" destId="{00C6806D-34FE-4E93-8A2E-BC646CEB24B1}" srcOrd="0" destOrd="0" presId="urn:microsoft.com/office/officeart/2005/8/layout/process3"/>
    <dgm:cxn modelId="{40898AB6-628F-40E4-8C13-688649972C7D}" type="presOf" srcId="{96AD65EF-5A08-4691-A3EC-63673CC1C577}" destId="{A7A61D85-2C7F-49D4-B79B-A797EF34FC6F}" srcOrd="0" destOrd="0" presId="urn:microsoft.com/office/officeart/2005/8/layout/process3"/>
    <dgm:cxn modelId="{585AF8BB-1DCD-4B3D-90E2-CC86B63A83A3}" type="presOf" srcId="{6DCD60B3-D7B9-498F-A4C2-C56C296F24F7}" destId="{815017E6-42A9-4414-A75F-CD5F66BE5C85}" srcOrd="0" destOrd="0" presId="urn:microsoft.com/office/officeart/2005/8/layout/process3"/>
    <dgm:cxn modelId="{00525EBE-E9F8-4D84-9AAA-4A4E74E14120}" type="presOf" srcId="{B9516B90-F720-467C-9D0A-343B150499FC}" destId="{2CBA6453-F0F4-4714-9B81-BD2295A3BED5}" srcOrd="0" destOrd="0" presId="urn:microsoft.com/office/officeart/2005/8/layout/process3"/>
    <dgm:cxn modelId="{E69D4ED0-F455-4A42-8C85-BAA19A28B63B}" srcId="{5854CFED-34C8-49A9-840D-CFD044C71F75}" destId="{6DCD60B3-D7B9-498F-A4C2-C56C296F24F7}" srcOrd="2" destOrd="0" parTransId="{EE7B729A-9E94-4965-AB87-EFC503C2B051}" sibTransId="{B0372DF0-896C-49AD-8E2D-41B6B9A43D10}"/>
    <dgm:cxn modelId="{11B55ED4-76D7-4705-A1F7-0FFC780FE406}" type="presOf" srcId="{E73721C2-7B42-4621-8770-DB7E5C6128D4}" destId="{0AD73FA7-AC78-4246-8DA1-CFE53596208B}" srcOrd="0" destOrd="1" presId="urn:microsoft.com/office/officeart/2005/8/layout/process3"/>
    <dgm:cxn modelId="{A5BDC9EB-E1DD-463E-A0B1-17E3E5432747}" type="presOf" srcId="{6DCD60B3-D7B9-498F-A4C2-C56C296F24F7}" destId="{31B932EE-0D89-4588-8762-4C6832EE839A}" srcOrd="1" destOrd="0" presId="urn:microsoft.com/office/officeart/2005/8/layout/process3"/>
    <dgm:cxn modelId="{9970BFF4-ABBC-4618-9C73-2F39E519CA1C}" type="presOf" srcId="{C0263583-3CD0-4D64-B33E-B5B1EA85CA93}" destId="{CD3ADB74-BDF5-45BD-8060-602268BDE1E4}" srcOrd="0" destOrd="0" presId="urn:microsoft.com/office/officeart/2005/8/layout/process3"/>
    <dgm:cxn modelId="{13ACA34B-74F9-45D1-8643-36260A1C2EA5}" type="presParOf" srcId="{8B5F9423-134A-4820-A65A-B19E4B13B0BD}" destId="{E4505112-4F22-47BD-BCD1-645E3DDA064C}" srcOrd="0" destOrd="0" presId="urn:microsoft.com/office/officeart/2005/8/layout/process3"/>
    <dgm:cxn modelId="{C06F088E-5697-4571-B984-9B3CFFB34FCE}" type="presParOf" srcId="{E4505112-4F22-47BD-BCD1-645E3DDA064C}" destId="{2CBA6453-F0F4-4714-9B81-BD2295A3BED5}" srcOrd="0" destOrd="0" presId="urn:microsoft.com/office/officeart/2005/8/layout/process3"/>
    <dgm:cxn modelId="{70BE8AD2-DCED-44BA-AEC4-E42C030B0935}" type="presParOf" srcId="{E4505112-4F22-47BD-BCD1-645E3DDA064C}" destId="{F05D16C9-FEC5-4D7F-9FCB-6AB2B74D505C}" srcOrd="1" destOrd="0" presId="urn:microsoft.com/office/officeart/2005/8/layout/process3"/>
    <dgm:cxn modelId="{75CCD49D-07DB-49E2-97E4-EFFBF87B4A32}" type="presParOf" srcId="{E4505112-4F22-47BD-BCD1-645E3DDA064C}" destId="{C667CE1B-53A2-4AFA-95A9-F9BE5EBD9521}" srcOrd="2" destOrd="0" presId="urn:microsoft.com/office/officeart/2005/8/layout/process3"/>
    <dgm:cxn modelId="{D2B2CA06-167B-4907-B4FB-8A0BCBC42907}" type="presParOf" srcId="{8B5F9423-134A-4820-A65A-B19E4B13B0BD}" destId="{00C6806D-34FE-4E93-8A2E-BC646CEB24B1}" srcOrd="1" destOrd="0" presId="urn:microsoft.com/office/officeart/2005/8/layout/process3"/>
    <dgm:cxn modelId="{104DD77C-7202-40F4-80BE-0D8DEF2DA7EF}" type="presParOf" srcId="{00C6806D-34FE-4E93-8A2E-BC646CEB24B1}" destId="{9797014A-5D60-401B-AE39-81DC51E8D296}" srcOrd="0" destOrd="0" presId="urn:microsoft.com/office/officeart/2005/8/layout/process3"/>
    <dgm:cxn modelId="{1BC88B52-31CE-4038-953E-3ACFEF070945}" type="presParOf" srcId="{8B5F9423-134A-4820-A65A-B19E4B13B0BD}" destId="{253D4123-AE5B-4161-8F21-6070807D5DDD}" srcOrd="2" destOrd="0" presId="urn:microsoft.com/office/officeart/2005/8/layout/process3"/>
    <dgm:cxn modelId="{52D42E33-AE43-44DA-AFE1-3472E8AA6976}" type="presParOf" srcId="{253D4123-AE5B-4161-8F21-6070807D5DDD}" destId="{EA526EA3-0343-46E6-877D-DDEF737E8EDA}" srcOrd="0" destOrd="0" presId="urn:microsoft.com/office/officeart/2005/8/layout/process3"/>
    <dgm:cxn modelId="{4DD23D58-C26E-4596-8F4F-AE8D60765F3A}" type="presParOf" srcId="{253D4123-AE5B-4161-8F21-6070807D5DDD}" destId="{65355FE7-07BD-4D77-9CD3-96A7EDC7EC36}" srcOrd="1" destOrd="0" presId="urn:microsoft.com/office/officeart/2005/8/layout/process3"/>
    <dgm:cxn modelId="{6849D546-6CA4-4CAA-B696-4940E38E1F4D}" type="presParOf" srcId="{253D4123-AE5B-4161-8F21-6070807D5DDD}" destId="{0AD73FA7-AC78-4246-8DA1-CFE53596208B}" srcOrd="2" destOrd="0" presId="urn:microsoft.com/office/officeart/2005/8/layout/process3"/>
    <dgm:cxn modelId="{A19C88F4-6609-4A79-BEC7-FBBE08017EE8}" type="presParOf" srcId="{8B5F9423-134A-4820-A65A-B19E4B13B0BD}" destId="{CD3ADB74-BDF5-45BD-8060-602268BDE1E4}" srcOrd="3" destOrd="0" presId="urn:microsoft.com/office/officeart/2005/8/layout/process3"/>
    <dgm:cxn modelId="{3EF9CFC5-390A-488D-82D5-EBD3A6CFAA47}" type="presParOf" srcId="{CD3ADB74-BDF5-45BD-8060-602268BDE1E4}" destId="{0127FDDA-BD88-4F0D-A358-D3BCF16045AE}" srcOrd="0" destOrd="0" presId="urn:microsoft.com/office/officeart/2005/8/layout/process3"/>
    <dgm:cxn modelId="{183D2E87-36A6-4332-AF1A-76A18F2494D2}" type="presParOf" srcId="{8B5F9423-134A-4820-A65A-B19E4B13B0BD}" destId="{28109DC6-A68D-4AE2-90E8-BAE525FAB2CD}" srcOrd="4" destOrd="0" presId="urn:microsoft.com/office/officeart/2005/8/layout/process3"/>
    <dgm:cxn modelId="{DB7D1FE9-D1C1-4AE7-ADCA-A70A39823DC0}" type="presParOf" srcId="{28109DC6-A68D-4AE2-90E8-BAE525FAB2CD}" destId="{815017E6-42A9-4414-A75F-CD5F66BE5C85}" srcOrd="0" destOrd="0" presId="urn:microsoft.com/office/officeart/2005/8/layout/process3"/>
    <dgm:cxn modelId="{21EA0531-F7A0-46A6-923A-2FF1E8046EAB}" type="presParOf" srcId="{28109DC6-A68D-4AE2-90E8-BAE525FAB2CD}" destId="{31B932EE-0D89-4588-8762-4C6832EE839A}" srcOrd="1" destOrd="0" presId="urn:microsoft.com/office/officeart/2005/8/layout/process3"/>
    <dgm:cxn modelId="{1AC42FF7-842E-428F-BDD1-9AD73E22EA5C}" type="presParOf" srcId="{28109DC6-A68D-4AE2-90E8-BAE525FAB2CD}" destId="{A7A61D85-2C7F-49D4-B79B-A797EF34FC6F}"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49499-ADA5-4488-A8EA-639D0DF89978}">
      <dsp:nvSpPr>
        <dsp:cNvPr id="0" name=""/>
        <dsp:cNvSpPr/>
      </dsp:nvSpPr>
      <dsp:spPr>
        <a:xfrm>
          <a:off x="0" y="0"/>
          <a:ext cx="8690340" cy="3105459"/>
        </a:xfrm>
        <a:prstGeom prst="rightArrow">
          <a:avLst/>
        </a:prstGeom>
        <a:solidFill>
          <a:schemeClr val="bg1">
            <a:alpha val="50000"/>
          </a:schemeClr>
        </a:solidFill>
        <a:ln>
          <a:noFill/>
        </a:ln>
        <a:effectLst/>
      </dsp:spPr>
      <dsp:style>
        <a:lnRef idx="0">
          <a:scrgbClr r="0" g="0" b="0"/>
        </a:lnRef>
        <a:fillRef idx="1">
          <a:scrgbClr r="0" g="0" b="0"/>
        </a:fillRef>
        <a:effectRef idx="0">
          <a:scrgbClr r="0" g="0" b="0"/>
        </a:effectRef>
        <a:fontRef idx="minor"/>
      </dsp:style>
    </dsp:sp>
    <dsp:sp modelId="{89A2E5F4-BCD4-4E31-A5B3-3353C0117F8D}">
      <dsp:nvSpPr>
        <dsp:cNvPr id="0" name=""/>
        <dsp:cNvSpPr/>
      </dsp:nvSpPr>
      <dsp:spPr>
        <a:xfrm>
          <a:off x="0" y="942730"/>
          <a:ext cx="1768161" cy="1242184"/>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Snapshot </a:t>
          </a:r>
        </a:p>
        <a:p>
          <a:pPr marL="0" lvl="0" indent="0" algn="ctr" defTabSz="800100">
            <a:lnSpc>
              <a:spcPct val="90000"/>
            </a:lnSpc>
            <a:spcBef>
              <a:spcPct val="0"/>
            </a:spcBef>
            <a:spcAft>
              <a:spcPct val="35000"/>
            </a:spcAft>
            <a:buNone/>
          </a:pPr>
          <a:r>
            <a:rPr lang="en-US" sz="1800" kern="1200" dirty="0"/>
            <a:t>starts</a:t>
          </a:r>
        </a:p>
        <a:p>
          <a:pPr marL="0" lvl="0" indent="0" algn="ctr" defTabSz="800100">
            <a:lnSpc>
              <a:spcPct val="90000"/>
            </a:lnSpc>
            <a:spcBef>
              <a:spcPct val="0"/>
            </a:spcBef>
            <a:spcAft>
              <a:spcPct val="35000"/>
            </a:spcAft>
            <a:buNone/>
          </a:pPr>
          <a:r>
            <a:rPr lang="en-US" sz="1800" kern="1200" dirty="0"/>
            <a:t>May 7, 2024</a:t>
          </a:r>
        </a:p>
      </dsp:txBody>
      <dsp:txXfrm>
        <a:off x="60638" y="1003368"/>
        <a:ext cx="1646885" cy="1120908"/>
      </dsp:txXfrm>
    </dsp:sp>
    <dsp:sp modelId="{8FA5EE87-B6F2-45C2-A454-199D108D489A}">
      <dsp:nvSpPr>
        <dsp:cNvPr id="0" name=""/>
        <dsp:cNvSpPr/>
      </dsp:nvSpPr>
      <dsp:spPr>
        <a:xfrm>
          <a:off x="1901828" y="963264"/>
          <a:ext cx="2032649" cy="1242184"/>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Error Free &amp; Review Reports July 12, 2024</a:t>
          </a:r>
        </a:p>
      </dsp:txBody>
      <dsp:txXfrm>
        <a:off x="1962466" y="1023902"/>
        <a:ext cx="1911373" cy="1120908"/>
      </dsp:txXfrm>
    </dsp:sp>
    <dsp:sp modelId="{E6501237-9603-43D2-8C01-5D20CFC9EEF0}">
      <dsp:nvSpPr>
        <dsp:cNvPr id="0" name=""/>
        <dsp:cNvSpPr/>
      </dsp:nvSpPr>
      <dsp:spPr>
        <a:xfrm>
          <a:off x="4145836" y="963264"/>
          <a:ext cx="1730476" cy="1242184"/>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Certification Deadline</a:t>
          </a:r>
        </a:p>
        <a:p>
          <a:pPr marL="0" lvl="0" indent="0" algn="ctr" defTabSz="800100">
            <a:lnSpc>
              <a:spcPct val="90000"/>
            </a:lnSpc>
            <a:spcBef>
              <a:spcPct val="0"/>
            </a:spcBef>
            <a:spcAft>
              <a:spcPct val="35000"/>
            </a:spcAft>
            <a:buNone/>
          </a:pPr>
          <a:r>
            <a:rPr lang="en-US" sz="1700" kern="1200" dirty="0"/>
            <a:t>July 26, 2024</a:t>
          </a:r>
        </a:p>
      </dsp:txBody>
      <dsp:txXfrm>
        <a:off x="4206474" y="1023902"/>
        <a:ext cx="1609200" cy="1120908"/>
      </dsp:txXfrm>
    </dsp:sp>
    <dsp:sp modelId="{BF698A55-7A8D-48EB-9C81-96AC0675F1BD}">
      <dsp:nvSpPr>
        <dsp:cNvPr id="0" name=""/>
        <dsp:cNvSpPr/>
      </dsp:nvSpPr>
      <dsp:spPr>
        <a:xfrm>
          <a:off x="6016248" y="952606"/>
          <a:ext cx="2216909" cy="1219998"/>
        </a:xfrm>
        <a:prstGeom prst="roundRect">
          <a:avLst/>
        </a:prstGeom>
        <a:solidFill>
          <a:srgbClr val="FF715B"/>
        </a:soli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 </a:t>
          </a:r>
          <a:r>
            <a:rPr lang="en-US" sz="1800" kern="1200" dirty="0">
              <a:solidFill>
                <a:srgbClr val="FFFFFF"/>
              </a:solidFill>
            </a:rPr>
            <a:t>Amendment Window Deadline August 16, 2024 </a:t>
          </a:r>
        </a:p>
      </dsp:txBody>
      <dsp:txXfrm>
        <a:off x="6075803" y="1012161"/>
        <a:ext cx="2097799" cy="11008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1018" y="95"/>
          <a:ext cx="1613970"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3.16</a:t>
          </a:r>
        </a:p>
      </dsp:txBody>
      <dsp:txXfrm>
        <a:off x="1018" y="95"/>
        <a:ext cx="1613970" cy="288000"/>
      </dsp:txXfrm>
    </dsp:sp>
    <dsp:sp modelId="{01A871B4-AA96-41F9-9854-6A16387FB0F9}">
      <dsp:nvSpPr>
        <dsp:cNvPr id="0" name=""/>
        <dsp:cNvSpPr/>
      </dsp:nvSpPr>
      <dsp:spPr>
        <a:xfrm>
          <a:off x="83806" y="288191"/>
          <a:ext cx="2111574" cy="77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a:hlinkClick xmlns:r="http://schemas.openxmlformats.org/officeDocument/2006/relationships" r:id="rId1"/>
            </a:rPr>
            <a:t>Educational Options Course Completion – Student Count</a:t>
          </a:r>
          <a:r>
            <a:rPr lang="en-US" sz="1000" kern="1200"/>
            <a:t> </a:t>
          </a:r>
        </a:p>
        <a:p>
          <a:pPr marL="57150" lvl="1" indent="-57150" algn="l" defTabSz="444500">
            <a:lnSpc>
              <a:spcPct val="90000"/>
            </a:lnSpc>
            <a:spcBef>
              <a:spcPct val="0"/>
            </a:spcBef>
            <a:spcAft>
              <a:spcPct val="15000"/>
            </a:spcAft>
            <a:buChar char="•"/>
          </a:pPr>
          <a:endParaRPr lang="en-US" sz="1000" kern="1200"/>
        </a:p>
      </dsp:txBody>
      <dsp:txXfrm>
        <a:off x="106476" y="310861"/>
        <a:ext cx="2066234" cy="7286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13250"/>
          <a:ext cx="686200" cy="690669"/>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Aggregate Report</a:t>
          </a:r>
        </a:p>
      </dsp:txBody>
      <dsp:txXfrm>
        <a:off x="20098" y="33348"/>
        <a:ext cx="646004" cy="650473"/>
      </dsp:txXfrm>
    </dsp:sp>
    <dsp:sp modelId="{55E936AE-85A7-4293-9E90-3F423240A182}">
      <dsp:nvSpPr>
        <dsp:cNvPr id="0" name=""/>
        <dsp:cNvSpPr/>
      </dsp:nvSpPr>
      <dsp:spPr>
        <a:xfrm rot="5400000">
          <a:off x="218410" y="721485"/>
          <a:ext cx="249379" cy="310801"/>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FFFFF"/>
            </a:solidFill>
            <a:latin typeface="Arial" panose="020B0604020202020204"/>
            <a:ea typeface="+mn-ea"/>
            <a:cs typeface="+mn-cs"/>
          </a:endParaRPr>
        </a:p>
      </dsp:txBody>
      <dsp:txXfrm rot="-5400000">
        <a:off x="249859" y="752196"/>
        <a:ext cx="186481" cy="174565"/>
      </dsp:txXfrm>
    </dsp:sp>
    <dsp:sp modelId="{0430A618-02C7-4E49-9EAE-E05EC2371766}">
      <dsp:nvSpPr>
        <dsp:cNvPr id="0" name=""/>
        <dsp:cNvSpPr/>
      </dsp:nvSpPr>
      <dsp:spPr>
        <a:xfrm>
          <a:off x="0" y="1036425"/>
          <a:ext cx="686200" cy="690669"/>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Supporting Report</a:t>
          </a:r>
        </a:p>
      </dsp:txBody>
      <dsp:txXfrm>
        <a:off x="20098" y="1056523"/>
        <a:ext cx="646004" cy="6504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8D18B-7BD6-3143-AEAC-28A9492E162D}">
      <dsp:nvSpPr>
        <dsp:cNvPr id="0" name=""/>
        <dsp:cNvSpPr/>
      </dsp:nvSpPr>
      <dsp:spPr>
        <a:xfrm>
          <a:off x="248271" y="0"/>
          <a:ext cx="6556430" cy="5594222"/>
        </a:xfrm>
        <a:prstGeom prst="rect">
          <a:avLst/>
        </a:prstGeom>
        <a:solidFill>
          <a:schemeClr val="lt1">
            <a:alpha val="40000"/>
            <a:hueOff val="0"/>
            <a:satOff val="0"/>
            <a:lumOff val="0"/>
            <a:alphaOff val="0"/>
          </a:schemeClr>
        </a:solidFill>
        <a:ln w="6350" cap="flat" cmpd="sng" algn="ctr">
          <a:solidFill>
            <a:schemeClr val="tx1">
              <a:lumMod val="85000"/>
              <a:lumOff val="15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87084"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accent5">
                  <a:lumMod val="75000"/>
                </a:schemeClr>
              </a:solidFill>
            </a:rPr>
            <a:t>  </a:t>
          </a:r>
          <a:endParaRPr lang="en-US" sz="1600" kern="1200" dirty="0"/>
        </a:p>
        <a:p>
          <a:pPr marL="114300" lvl="1" indent="-114300" algn="l" defTabSz="622300">
            <a:lnSpc>
              <a:spcPct val="90000"/>
            </a:lnSpc>
            <a:spcBef>
              <a:spcPct val="0"/>
            </a:spcBef>
            <a:spcAft>
              <a:spcPct val="15000"/>
            </a:spcAft>
            <a:buChar char="•"/>
          </a:pPr>
          <a:r>
            <a:rPr lang="en-US" sz="1400" b="1" kern="1200" dirty="0">
              <a:solidFill>
                <a:schemeClr val="tx1">
                  <a:lumMod val="85000"/>
                  <a:lumOff val="15000"/>
                </a:schemeClr>
              </a:solidFill>
            </a:rPr>
            <a:t>Student Enrollment (SENR)</a:t>
          </a:r>
        </a:p>
        <a:p>
          <a:pPr marL="228600" lvl="2" indent="-114300" algn="l" defTabSz="622300">
            <a:lnSpc>
              <a:spcPct val="90000"/>
            </a:lnSpc>
            <a:spcBef>
              <a:spcPct val="0"/>
            </a:spcBef>
            <a:spcAft>
              <a:spcPct val="15000"/>
            </a:spcAft>
            <a:buChar char="•"/>
          </a:pPr>
          <a:r>
            <a:rPr lang="en-US" sz="1400" b="0" kern="1200" dirty="0">
              <a:solidFill>
                <a:schemeClr val="tx1">
                  <a:lumMod val="85000"/>
                  <a:lumOff val="15000"/>
                </a:schemeClr>
              </a:solidFill>
            </a:rPr>
            <a:t>Seal of Biliteracy, Golden State Seal, A–G Completion</a:t>
          </a:r>
        </a:p>
        <a:p>
          <a:pPr marL="114300" lvl="1" indent="-114300" algn="l" defTabSz="622300">
            <a:lnSpc>
              <a:spcPct val="90000"/>
            </a:lnSpc>
            <a:spcBef>
              <a:spcPct val="0"/>
            </a:spcBef>
            <a:spcAft>
              <a:spcPct val="15000"/>
            </a:spcAft>
            <a:buChar char="•"/>
          </a:pPr>
          <a:r>
            <a:rPr lang="en-US" sz="1400" b="1" kern="1200" dirty="0">
              <a:solidFill>
                <a:schemeClr val="tx1">
                  <a:lumMod val="85000"/>
                  <a:lumOff val="15000"/>
                </a:schemeClr>
              </a:solidFill>
            </a:rPr>
            <a:t>Teachers Demographics (SDEM)</a:t>
          </a:r>
        </a:p>
        <a:p>
          <a:pPr marL="228600" lvl="2" indent="-114300" algn="l" defTabSz="622300">
            <a:lnSpc>
              <a:spcPct val="90000"/>
            </a:lnSpc>
            <a:spcBef>
              <a:spcPct val="0"/>
            </a:spcBef>
            <a:spcAft>
              <a:spcPct val="15000"/>
            </a:spcAft>
            <a:buChar char="•"/>
          </a:pPr>
          <a:r>
            <a:rPr lang="en-US" sz="1400" kern="1200" dirty="0">
              <a:solidFill>
                <a:schemeClr val="tx1">
                  <a:lumMod val="85000"/>
                  <a:lumOff val="15000"/>
                </a:schemeClr>
              </a:solidFill>
            </a:rPr>
            <a:t>(SEIDs) </a:t>
          </a:r>
        </a:p>
        <a:p>
          <a:pPr marL="114300" lvl="1" indent="-114300" algn="l" defTabSz="622300">
            <a:lnSpc>
              <a:spcPct val="90000"/>
            </a:lnSpc>
            <a:spcBef>
              <a:spcPct val="0"/>
            </a:spcBef>
            <a:spcAft>
              <a:spcPct val="15000"/>
            </a:spcAft>
            <a:buChar char="•"/>
          </a:pPr>
          <a:r>
            <a:rPr lang="en-US" sz="1400" b="1" kern="1200" dirty="0">
              <a:solidFill>
                <a:schemeClr val="tx1">
                  <a:lumMod val="85000"/>
                  <a:lumOff val="15000"/>
                </a:schemeClr>
              </a:solidFill>
            </a:rPr>
            <a:t>Course Completion (CRSC)</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State Course codes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Course Attributes (</a:t>
          </a:r>
          <a:r>
            <a:rPr lang="en-US" sz="1400" kern="1200" dirty="0">
              <a:solidFill>
                <a:schemeClr val="tx1">
                  <a:lumMod val="85000"/>
                  <a:lumOff val="15000"/>
                </a:schemeClr>
              </a:solidFill>
            </a:rPr>
            <a:t>AP/IB,  College Credit Course, Met UC/CSU Req, HQ CTE)</a:t>
          </a:r>
          <a:endParaRPr lang="en-US" sz="1400" i="0" kern="1200" dirty="0">
            <a:solidFill>
              <a:schemeClr val="tx1">
                <a:lumMod val="85000"/>
                <a:lumOff val="15000"/>
              </a:schemeClr>
            </a:solidFill>
          </a:endParaRP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Postsecondary Articulated Course Indicator</a:t>
          </a:r>
        </a:p>
        <a:p>
          <a:pPr marL="114300" lvl="1" indent="-114300" algn="l" defTabSz="622300">
            <a:lnSpc>
              <a:spcPct val="90000"/>
            </a:lnSpc>
            <a:spcBef>
              <a:spcPct val="0"/>
            </a:spcBef>
            <a:spcAft>
              <a:spcPct val="15000"/>
            </a:spcAft>
            <a:buChar char="•"/>
          </a:pPr>
          <a:r>
            <a:rPr lang="en-US" sz="1400" b="1" kern="1200" dirty="0">
              <a:solidFill>
                <a:schemeClr val="tx1">
                  <a:lumMod val="85000"/>
                  <a:lumOff val="15000"/>
                </a:schemeClr>
              </a:solidFill>
            </a:rPr>
            <a:t>Student Course Completion (SCSC)</a:t>
          </a:r>
          <a:endParaRPr lang="en-US" sz="1400" b="1" i="1" kern="1200" dirty="0">
            <a:solidFill>
              <a:schemeClr val="tx1">
                <a:lumMod val="85000"/>
                <a:lumOff val="15000"/>
              </a:schemeClr>
            </a:solidFill>
          </a:endParaRP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a-g Requirements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Credits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Grades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Carnegie Units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CTE Participants</a:t>
          </a:r>
        </a:p>
        <a:p>
          <a:pPr marL="114300" lvl="1" indent="-114300" algn="l" defTabSz="622300">
            <a:lnSpc>
              <a:spcPct val="90000"/>
            </a:lnSpc>
            <a:spcBef>
              <a:spcPct val="0"/>
            </a:spcBef>
            <a:spcAft>
              <a:spcPct val="15000"/>
            </a:spcAft>
            <a:buChar char="•"/>
          </a:pPr>
          <a:r>
            <a:rPr lang="en-US" sz="1400" b="1" i="0" kern="1200" dirty="0">
              <a:solidFill>
                <a:schemeClr val="tx1">
                  <a:lumMod val="85000"/>
                  <a:lumOff val="15000"/>
                </a:schemeClr>
              </a:solidFill>
            </a:rPr>
            <a:t>CTE (SCTE)</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Pathways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Completers</a:t>
          </a:r>
        </a:p>
        <a:p>
          <a:pPr marL="114300" lvl="1" indent="-114300" algn="l" defTabSz="622300">
            <a:lnSpc>
              <a:spcPct val="90000"/>
            </a:lnSpc>
            <a:spcBef>
              <a:spcPct val="0"/>
            </a:spcBef>
            <a:spcAft>
              <a:spcPct val="15000"/>
            </a:spcAft>
            <a:buChar char="•"/>
          </a:pPr>
          <a:r>
            <a:rPr lang="en-US" sz="1400" b="1" i="0" kern="1200" dirty="0">
              <a:solidFill>
                <a:schemeClr val="tx1">
                  <a:lumMod val="85000"/>
                  <a:lumOff val="15000"/>
                </a:schemeClr>
              </a:solidFill>
            </a:rPr>
            <a:t>Work-based Learning </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Work-Based Learning Types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Internship Attributes</a:t>
          </a:r>
        </a:p>
        <a:p>
          <a:pPr marL="228600" lvl="2" indent="-114300" algn="l" defTabSz="622300">
            <a:lnSpc>
              <a:spcPct val="90000"/>
            </a:lnSpc>
            <a:spcBef>
              <a:spcPct val="0"/>
            </a:spcBef>
            <a:spcAft>
              <a:spcPct val="15000"/>
            </a:spcAft>
            <a:buChar char="•"/>
          </a:pPr>
          <a:r>
            <a:rPr lang="en-US" sz="1400" i="0" kern="1200" dirty="0">
              <a:solidFill>
                <a:schemeClr val="tx1">
                  <a:lumMod val="85000"/>
                  <a:lumOff val="15000"/>
                </a:schemeClr>
              </a:solidFill>
            </a:rPr>
            <a:t>Hours</a:t>
          </a:r>
        </a:p>
        <a:p>
          <a:pPr marL="342900" lvl="2" indent="-171450" algn="l" defTabSz="711200">
            <a:lnSpc>
              <a:spcPct val="90000"/>
            </a:lnSpc>
            <a:spcBef>
              <a:spcPct val="0"/>
            </a:spcBef>
            <a:spcAft>
              <a:spcPct val="15000"/>
            </a:spcAft>
            <a:buChar char="•"/>
          </a:pPr>
          <a:endParaRPr lang="en-US" sz="1600" i="0" kern="1200" dirty="0">
            <a:solidFill>
              <a:srgbClr val="66CDC9"/>
            </a:solidFill>
          </a:endParaRPr>
        </a:p>
      </dsp:txBody>
      <dsp:txXfrm>
        <a:off x="248271" y="0"/>
        <a:ext cx="6556430" cy="5594222"/>
      </dsp:txXfrm>
    </dsp:sp>
    <dsp:sp modelId="{5EE1D9C6-F4FD-DC45-BC41-91164B97D6D1}">
      <dsp:nvSpPr>
        <dsp:cNvPr id="0" name=""/>
        <dsp:cNvSpPr/>
      </dsp:nvSpPr>
      <dsp:spPr>
        <a:xfrm>
          <a:off x="90855" y="612807"/>
          <a:ext cx="1338403" cy="1985114"/>
        </a:xfrm>
        <a:prstGeom prst="rect">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w="12700" cap="flat" cmpd="sng" algn="ctr">
          <a:solidFill>
            <a:schemeClr val="accent4">
              <a:lumMod val="25000"/>
              <a:lumOff val="7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23029"/>
          <a:ext cx="4055689" cy="86577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Staff Involved with Submission</a:t>
          </a:r>
        </a:p>
      </dsp:txBody>
      <dsp:txXfrm>
        <a:off x="0" y="23029"/>
        <a:ext cx="4055689" cy="865776"/>
      </dsp:txXfrm>
    </dsp:sp>
    <dsp:sp modelId="{E3E76491-8807-CA4F-8E4E-E290DDB1346B}">
      <dsp:nvSpPr>
        <dsp:cNvPr id="0" name=""/>
        <dsp:cNvSpPr/>
      </dsp:nvSpPr>
      <dsp:spPr>
        <a:xfrm>
          <a:off x="0" y="878390"/>
          <a:ext cx="4055689" cy="148230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Site Staff</a:t>
          </a:r>
        </a:p>
        <a:p>
          <a:pPr marL="171450" lvl="1" indent="-171450" algn="l" defTabSz="711200">
            <a:lnSpc>
              <a:spcPct val="90000"/>
            </a:lnSpc>
            <a:spcBef>
              <a:spcPct val="0"/>
            </a:spcBef>
            <a:spcAft>
              <a:spcPct val="15000"/>
            </a:spcAft>
            <a:buChar char="•"/>
          </a:pPr>
          <a:r>
            <a:rPr lang="en-US" sz="1600" kern="1200" dirty="0"/>
            <a:t>Program staff</a:t>
          </a:r>
        </a:p>
        <a:p>
          <a:pPr marL="171450" lvl="1" indent="-171450" algn="l" defTabSz="711200">
            <a:lnSpc>
              <a:spcPct val="90000"/>
            </a:lnSpc>
            <a:spcBef>
              <a:spcPct val="0"/>
            </a:spcBef>
            <a:spcAft>
              <a:spcPct val="15000"/>
            </a:spcAft>
            <a:buChar char="•"/>
          </a:pPr>
          <a:r>
            <a:rPr lang="en-US" sz="1600" i="0" kern="1200" dirty="0"/>
            <a:t>CTE</a:t>
          </a:r>
        </a:p>
        <a:p>
          <a:pPr marL="171450" lvl="1" indent="-171450" algn="l" defTabSz="711200">
            <a:lnSpc>
              <a:spcPct val="90000"/>
            </a:lnSpc>
            <a:spcBef>
              <a:spcPct val="0"/>
            </a:spcBef>
            <a:spcAft>
              <a:spcPct val="15000"/>
            </a:spcAft>
            <a:buChar char="•"/>
          </a:pPr>
          <a:r>
            <a:rPr lang="en-US" sz="1600" kern="1200" dirty="0"/>
            <a:t>Site Administrators</a:t>
          </a:r>
        </a:p>
        <a:p>
          <a:pPr marL="171450" lvl="1" indent="-171450" algn="l" defTabSz="711200">
            <a:lnSpc>
              <a:spcPct val="90000"/>
            </a:lnSpc>
            <a:spcBef>
              <a:spcPct val="0"/>
            </a:spcBef>
            <a:spcAft>
              <a:spcPct val="15000"/>
            </a:spcAft>
            <a:buChar char="•"/>
          </a:pPr>
          <a:r>
            <a:rPr lang="en-US" sz="1600" kern="1200" dirty="0"/>
            <a:t>Student System Support Staff</a:t>
          </a:r>
        </a:p>
      </dsp:txBody>
      <dsp:txXfrm>
        <a:off x="0" y="878390"/>
        <a:ext cx="4055689" cy="14823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47223"/>
          <a:ext cx="4055689" cy="50350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Files Submitted</a:t>
          </a:r>
        </a:p>
      </dsp:txBody>
      <dsp:txXfrm>
        <a:off x="0" y="47223"/>
        <a:ext cx="4055689" cy="503502"/>
      </dsp:txXfrm>
    </dsp:sp>
    <dsp:sp modelId="{E3E76491-8807-CA4F-8E4E-E290DDB1346B}">
      <dsp:nvSpPr>
        <dsp:cNvPr id="0" name=""/>
        <dsp:cNvSpPr/>
      </dsp:nvSpPr>
      <dsp:spPr>
        <a:xfrm>
          <a:off x="0" y="523757"/>
          <a:ext cx="4055689" cy="173346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t>Student Enrollment </a:t>
          </a:r>
          <a:r>
            <a:rPr lang="en-US" sz="1600" b="1" kern="1200" dirty="0"/>
            <a:t>(SENR)</a:t>
          </a:r>
        </a:p>
        <a:p>
          <a:pPr marL="171450" lvl="1" indent="-171450" algn="l" defTabSz="711200">
            <a:lnSpc>
              <a:spcPct val="90000"/>
            </a:lnSpc>
            <a:spcBef>
              <a:spcPct val="0"/>
            </a:spcBef>
            <a:spcAft>
              <a:spcPct val="15000"/>
            </a:spcAft>
            <a:buChar char="•"/>
          </a:pPr>
          <a:r>
            <a:rPr lang="en-US" sz="1600" b="0" kern="1200" dirty="0"/>
            <a:t>Staff Demographics </a:t>
          </a:r>
          <a:r>
            <a:rPr lang="en-US" sz="1600" b="1" kern="1200" dirty="0"/>
            <a:t>(SDEM)</a:t>
          </a:r>
        </a:p>
        <a:p>
          <a:pPr marL="171450" lvl="1" indent="-171450" algn="l" defTabSz="711200">
            <a:lnSpc>
              <a:spcPct val="90000"/>
            </a:lnSpc>
            <a:spcBef>
              <a:spcPct val="0"/>
            </a:spcBef>
            <a:spcAft>
              <a:spcPct val="15000"/>
            </a:spcAft>
            <a:buChar char="•"/>
          </a:pPr>
          <a:r>
            <a:rPr lang="en-US" sz="1600" b="0" kern="1200" dirty="0"/>
            <a:t>Course Completion </a:t>
          </a:r>
          <a:r>
            <a:rPr lang="en-US" sz="1600" b="1" kern="1200" dirty="0"/>
            <a:t>(CRSC)</a:t>
          </a:r>
        </a:p>
        <a:p>
          <a:pPr marL="171450" lvl="1" indent="-171450" algn="l" defTabSz="711200">
            <a:lnSpc>
              <a:spcPct val="90000"/>
            </a:lnSpc>
            <a:spcBef>
              <a:spcPct val="0"/>
            </a:spcBef>
            <a:spcAft>
              <a:spcPct val="15000"/>
            </a:spcAft>
            <a:buChar char="•"/>
          </a:pPr>
          <a:r>
            <a:rPr lang="en-US" sz="1600" b="0" kern="1200" dirty="0"/>
            <a:t>Student </a:t>
          </a:r>
          <a:r>
            <a:rPr lang="en-US" sz="1600" b="0" kern="1200" dirty="0" err="1"/>
            <a:t>Crs</a:t>
          </a:r>
          <a:r>
            <a:rPr lang="en-US" sz="1600" b="0" kern="1200" dirty="0"/>
            <a:t>. Completion </a:t>
          </a:r>
          <a:r>
            <a:rPr lang="en-US" sz="1600" b="1" kern="1200" dirty="0"/>
            <a:t>(SCSC)</a:t>
          </a:r>
        </a:p>
        <a:p>
          <a:pPr marL="171450" lvl="1" indent="-171450" algn="l" defTabSz="711200">
            <a:lnSpc>
              <a:spcPct val="90000"/>
            </a:lnSpc>
            <a:spcBef>
              <a:spcPct val="0"/>
            </a:spcBef>
            <a:spcAft>
              <a:spcPct val="15000"/>
            </a:spcAft>
            <a:buChar char="•"/>
          </a:pPr>
          <a:r>
            <a:rPr lang="en-US" sz="1600" b="0" kern="1200" dirty="0"/>
            <a:t>Student CTE </a:t>
          </a:r>
          <a:r>
            <a:rPr lang="en-US" sz="1600" b="1" kern="1200" dirty="0"/>
            <a:t>(SCTE)</a:t>
          </a:r>
        </a:p>
        <a:p>
          <a:pPr marL="171450" lvl="1" indent="-171450" algn="l" defTabSz="711200">
            <a:lnSpc>
              <a:spcPct val="90000"/>
            </a:lnSpc>
            <a:spcBef>
              <a:spcPct val="0"/>
            </a:spcBef>
            <a:spcAft>
              <a:spcPct val="15000"/>
            </a:spcAft>
            <a:buChar char="•"/>
          </a:pPr>
          <a:r>
            <a:rPr lang="en-US" sz="1600" b="0" kern="1200" dirty="0"/>
            <a:t>Work-based Learning </a:t>
          </a:r>
          <a:r>
            <a:rPr lang="en-US" sz="1600" b="1" kern="1200" dirty="0"/>
            <a:t>(WBLR)</a:t>
          </a:r>
        </a:p>
      </dsp:txBody>
      <dsp:txXfrm>
        <a:off x="0" y="523757"/>
        <a:ext cx="4055689" cy="17334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E6256-B86A-4F8E-944C-19661AC04135}">
      <dsp:nvSpPr>
        <dsp:cNvPr id="0" name=""/>
        <dsp:cNvSpPr/>
      </dsp:nvSpPr>
      <dsp:spPr>
        <a:xfrm>
          <a:off x="147255" y="977034"/>
          <a:ext cx="2931103" cy="293110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6C3CFB-3DF7-4B34-9DB6-B9CC22C4437E}">
      <dsp:nvSpPr>
        <dsp:cNvPr id="0" name=""/>
        <dsp:cNvSpPr/>
      </dsp:nvSpPr>
      <dsp:spPr>
        <a:xfrm>
          <a:off x="733476" y="1563255"/>
          <a:ext cx="1758662" cy="1758662"/>
        </a:xfrm>
        <a:prstGeom prst="ellipse">
          <a:avLst/>
        </a:prstGeom>
        <a:solidFill>
          <a:srgbClr val="FB65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583C76-C41F-4DF3-9EB0-7F2A32105718}">
      <dsp:nvSpPr>
        <dsp:cNvPr id="0" name=""/>
        <dsp:cNvSpPr/>
      </dsp:nvSpPr>
      <dsp:spPr>
        <a:xfrm>
          <a:off x="1319697" y="2149475"/>
          <a:ext cx="586220" cy="586220"/>
        </a:xfrm>
        <a:prstGeom prst="ellipse">
          <a:avLst/>
        </a:prstGeom>
        <a:solidFill>
          <a:srgbClr val="737C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140486-0381-44EA-8854-5206FD9B7948}">
      <dsp:nvSpPr>
        <dsp:cNvPr id="0" name=""/>
        <dsp:cNvSpPr/>
      </dsp:nvSpPr>
      <dsp:spPr>
        <a:xfrm>
          <a:off x="3566876" y="0"/>
          <a:ext cx="1465551" cy="85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9824" tIns="66040" rIns="66040" bIns="66040" numCol="1" spcCol="1270" anchor="ctr" anchorCtr="0">
          <a:noAutofit/>
        </a:bodyPr>
        <a:lstStyle/>
        <a:p>
          <a:pPr marL="0" lvl="0" indent="0" algn="l" defTabSz="2311400">
            <a:lnSpc>
              <a:spcPct val="90000"/>
            </a:lnSpc>
            <a:spcBef>
              <a:spcPct val="0"/>
            </a:spcBef>
            <a:spcAft>
              <a:spcPct val="35000"/>
            </a:spcAft>
            <a:buNone/>
          </a:pPr>
          <a:endParaRPr lang="en-US" sz="5200" b="1" kern="1200" dirty="0">
            <a:solidFill>
              <a:srgbClr val="555FAD"/>
            </a:solidFill>
          </a:endParaRPr>
        </a:p>
      </dsp:txBody>
      <dsp:txXfrm>
        <a:off x="3566876" y="0"/>
        <a:ext cx="1465551" cy="854905"/>
      </dsp:txXfrm>
    </dsp:sp>
    <dsp:sp modelId="{47ABD96D-2B40-48F3-AB3B-5475A20C47D7}">
      <dsp:nvSpPr>
        <dsp:cNvPr id="0" name=""/>
        <dsp:cNvSpPr/>
      </dsp:nvSpPr>
      <dsp:spPr>
        <a:xfrm>
          <a:off x="3200488" y="427452"/>
          <a:ext cx="366387" cy="0"/>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5455238-C56B-44CA-91F4-707DAB2B3E89}">
      <dsp:nvSpPr>
        <dsp:cNvPr id="0" name=""/>
        <dsp:cNvSpPr/>
      </dsp:nvSpPr>
      <dsp:spPr>
        <a:xfrm rot="5400000">
          <a:off x="1398592" y="642155"/>
          <a:ext cx="2014645" cy="1586215"/>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B9D5C23-6FE5-44C5-BF8D-A6439F80403A}">
      <dsp:nvSpPr>
        <dsp:cNvPr id="0" name=""/>
        <dsp:cNvSpPr/>
      </dsp:nvSpPr>
      <dsp:spPr>
        <a:xfrm>
          <a:off x="3566876" y="854905"/>
          <a:ext cx="1465551" cy="85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9824" tIns="66040" rIns="66040" bIns="66040" numCol="1" spcCol="1270" anchor="ctr" anchorCtr="0">
          <a:noAutofit/>
        </a:bodyPr>
        <a:lstStyle/>
        <a:p>
          <a:pPr marL="0" lvl="0" indent="0" algn="l" defTabSz="2311400">
            <a:lnSpc>
              <a:spcPct val="90000"/>
            </a:lnSpc>
            <a:spcBef>
              <a:spcPct val="0"/>
            </a:spcBef>
            <a:spcAft>
              <a:spcPct val="35000"/>
            </a:spcAft>
            <a:buNone/>
          </a:pPr>
          <a:endParaRPr lang="en-US" sz="5200" b="1" kern="1200" dirty="0">
            <a:solidFill>
              <a:srgbClr val="FF735D"/>
            </a:solidFill>
          </a:endParaRPr>
        </a:p>
      </dsp:txBody>
      <dsp:txXfrm>
        <a:off x="3566876" y="854905"/>
        <a:ext cx="1465551" cy="854905"/>
      </dsp:txXfrm>
    </dsp:sp>
    <dsp:sp modelId="{55037737-E5C5-460B-B98E-9E38D0B29665}">
      <dsp:nvSpPr>
        <dsp:cNvPr id="0" name=""/>
        <dsp:cNvSpPr/>
      </dsp:nvSpPr>
      <dsp:spPr>
        <a:xfrm>
          <a:off x="3200488" y="1282357"/>
          <a:ext cx="366387" cy="0"/>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7337EB9-476C-460B-9BAF-A685ECE1E099}">
      <dsp:nvSpPr>
        <dsp:cNvPr id="0" name=""/>
        <dsp:cNvSpPr/>
      </dsp:nvSpPr>
      <dsp:spPr>
        <a:xfrm rot="5400000">
          <a:off x="1831028" y="1483724"/>
          <a:ext cx="1569899" cy="1166090"/>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00D60D4-7D44-40B6-9FDF-4C3B868D11CA}">
      <dsp:nvSpPr>
        <dsp:cNvPr id="0" name=""/>
        <dsp:cNvSpPr/>
      </dsp:nvSpPr>
      <dsp:spPr>
        <a:xfrm>
          <a:off x="3566876" y="1709810"/>
          <a:ext cx="1465551" cy="854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9824" tIns="66040" rIns="66040" bIns="66040" numCol="1" spcCol="1270" anchor="ctr" anchorCtr="0">
          <a:noAutofit/>
        </a:bodyPr>
        <a:lstStyle/>
        <a:p>
          <a:pPr marL="0" lvl="0" indent="0" algn="l" defTabSz="2311400">
            <a:lnSpc>
              <a:spcPct val="90000"/>
            </a:lnSpc>
            <a:spcBef>
              <a:spcPct val="0"/>
            </a:spcBef>
            <a:spcAft>
              <a:spcPct val="35000"/>
            </a:spcAft>
            <a:buNone/>
          </a:pPr>
          <a:endParaRPr lang="en-US" sz="5200" b="1" kern="1200" dirty="0">
            <a:solidFill>
              <a:srgbClr val="19929B"/>
            </a:solidFill>
          </a:endParaRPr>
        </a:p>
      </dsp:txBody>
      <dsp:txXfrm>
        <a:off x="3566876" y="1709810"/>
        <a:ext cx="1465551" cy="854905"/>
      </dsp:txXfrm>
    </dsp:sp>
    <dsp:sp modelId="{3B2BAE00-552C-47D9-B2C6-B93F32F01538}">
      <dsp:nvSpPr>
        <dsp:cNvPr id="0" name=""/>
        <dsp:cNvSpPr/>
      </dsp:nvSpPr>
      <dsp:spPr>
        <a:xfrm>
          <a:off x="3200488" y="2137262"/>
          <a:ext cx="366387" cy="0"/>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2220A07-1326-4832-898B-4B3FA9275A30}">
      <dsp:nvSpPr>
        <dsp:cNvPr id="0" name=""/>
        <dsp:cNvSpPr/>
      </dsp:nvSpPr>
      <dsp:spPr>
        <a:xfrm rot="5400000">
          <a:off x="2288289" y="2374174"/>
          <a:ext cx="1121635" cy="745965"/>
        </a:xfrm>
        <a:prstGeom prst="line">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EBB91-5B65-4B0F-8025-FE7F6E2BA449}">
      <dsp:nvSpPr>
        <dsp:cNvPr id="0" name=""/>
        <dsp:cNvSpPr/>
      </dsp:nvSpPr>
      <dsp:spPr>
        <a:xfrm>
          <a:off x="3354" y="209629"/>
          <a:ext cx="1525206" cy="38119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t>CRSC</a:t>
          </a:r>
        </a:p>
      </dsp:txBody>
      <dsp:txXfrm>
        <a:off x="3354" y="209629"/>
        <a:ext cx="1525206" cy="254130"/>
      </dsp:txXfrm>
    </dsp:sp>
    <dsp:sp modelId="{D6EA1DF2-482C-4027-9E5D-CA9458555329}">
      <dsp:nvSpPr>
        <dsp:cNvPr id="0" name=""/>
        <dsp:cNvSpPr/>
      </dsp:nvSpPr>
      <dsp:spPr>
        <a:xfrm>
          <a:off x="315746" y="463759"/>
          <a:ext cx="1525206" cy="12771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b="1" kern="1200" dirty="0"/>
            <a:t>Report Capstone course appropriate to CTE Pathway </a:t>
          </a:r>
        </a:p>
        <a:p>
          <a:pPr marL="57150" lvl="1" indent="-57150" algn="l" defTabSz="355600">
            <a:lnSpc>
              <a:spcPct val="90000"/>
            </a:lnSpc>
            <a:spcBef>
              <a:spcPct val="0"/>
            </a:spcBef>
            <a:spcAft>
              <a:spcPct val="15000"/>
            </a:spcAft>
            <a:buChar char="•"/>
          </a:pPr>
          <a:r>
            <a:rPr lang="en-US" sz="800" kern="1200" dirty="0"/>
            <a:t>State course 7000-8999</a:t>
          </a:r>
        </a:p>
      </dsp:txBody>
      <dsp:txXfrm>
        <a:off x="353151" y="501164"/>
        <a:ext cx="1450396" cy="1202290"/>
      </dsp:txXfrm>
    </dsp:sp>
    <dsp:sp modelId="{3B91A8BE-9150-4386-8F21-BE9E25D1D1B1}">
      <dsp:nvSpPr>
        <dsp:cNvPr id="0" name=""/>
        <dsp:cNvSpPr/>
      </dsp:nvSpPr>
      <dsp:spPr>
        <a:xfrm>
          <a:off x="1759776" y="146828"/>
          <a:ext cx="490177" cy="379732"/>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759776" y="222774"/>
        <a:ext cx="376257" cy="227840"/>
      </dsp:txXfrm>
    </dsp:sp>
    <dsp:sp modelId="{F82F45FD-6501-4864-A4BD-FE11190FF2B7}">
      <dsp:nvSpPr>
        <dsp:cNvPr id="0" name=""/>
        <dsp:cNvSpPr/>
      </dsp:nvSpPr>
      <dsp:spPr>
        <a:xfrm>
          <a:off x="2453423" y="209629"/>
          <a:ext cx="1525206" cy="38119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t>SCSC</a:t>
          </a:r>
        </a:p>
      </dsp:txBody>
      <dsp:txXfrm>
        <a:off x="2453423" y="209629"/>
        <a:ext cx="1525206" cy="254130"/>
      </dsp:txXfrm>
    </dsp:sp>
    <dsp:sp modelId="{D01D7483-B604-4F44-B40F-6940DF0A0C9F}">
      <dsp:nvSpPr>
        <dsp:cNvPr id="0" name=""/>
        <dsp:cNvSpPr/>
      </dsp:nvSpPr>
      <dsp:spPr>
        <a:xfrm>
          <a:off x="2765815" y="463759"/>
          <a:ext cx="1525206" cy="12771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t>Submit SCSC associated to the CTE course</a:t>
          </a:r>
        </a:p>
      </dsp:txBody>
      <dsp:txXfrm>
        <a:off x="2803220" y="501164"/>
        <a:ext cx="1450396" cy="1202290"/>
      </dsp:txXfrm>
    </dsp:sp>
    <dsp:sp modelId="{88AF5CF6-751D-47C9-AD0A-C122192B99C5}">
      <dsp:nvSpPr>
        <dsp:cNvPr id="0" name=""/>
        <dsp:cNvSpPr/>
      </dsp:nvSpPr>
      <dsp:spPr>
        <a:xfrm>
          <a:off x="4209846" y="146828"/>
          <a:ext cx="490177" cy="379732"/>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209846" y="222774"/>
        <a:ext cx="376257" cy="227840"/>
      </dsp:txXfrm>
    </dsp:sp>
    <dsp:sp modelId="{5309D178-C81F-46B8-BB6F-D7172384DCB7}">
      <dsp:nvSpPr>
        <dsp:cNvPr id="0" name=""/>
        <dsp:cNvSpPr/>
      </dsp:nvSpPr>
      <dsp:spPr>
        <a:xfrm>
          <a:off x="4903493" y="209629"/>
          <a:ext cx="1525206" cy="38119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t>SCTE</a:t>
          </a:r>
        </a:p>
      </dsp:txBody>
      <dsp:txXfrm>
        <a:off x="4903493" y="209629"/>
        <a:ext cx="1525206" cy="254130"/>
      </dsp:txXfrm>
    </dsp:sp>
    <dsp:sp modelId="{9CADED0D-6B1F-4BFB-9C22-93FFFC5BA083}">
      <dsp:nvSpPr>
        <dsp:cNvPr id="0" name=""/>
        <dsp:cNvSpPr/>
      </dsp:nvSpPr>
      <dsp:spPr>
        <a:xfrm>
          <a:off x="5215885" y="463759"/>
          <a:ext cx="1525206" cy="12771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t>Submit SCTE </a:t>
          </a:r>
        </a:p>
        <a:p>
          <a:pPr marL="57150" lvl="1" indent="-57150" algn="l" defTabSz="355600">
            <a:lnSpc>
              <a:spcPct val="90000"/>
            </a:lnSpc>
            <a:spcBef>
              <a:spcPct val="0"/>
            </a:spcBef>
            <a:spcAft>
              <a:spcPct val="15000"/>
            </a:spcAft>
            <a:buChar char="•"/>
          </a:pPr>
          <a:r>
            <a:rPr lang="en-US" sz="800" kern="1200" dirty="0"/>
            <a:t>Report CTE Pathway Code</a:t>
          </a:r>
        </a:p>
        <a:p>
          <a:pPr marL="57150" lvl="1" indent="-57150" algn="l" defTabSz="355600">
            <a:lnSpc>
              <a:spcPct val="90000"/>
            </a:lnSpc>
            <a:spcBef>
              <a:spcPct val="0"/>
            </a:spcBef>
            <a:spcAft>
              <a:spcPct val="15000"/>
            </a:spcAft>
            <a:buChar char="•"/>
          </a:pPr>
          <a:r>
            <a:rPr lang="en-US" sz="800" kern="1200" dirty="0"/>
            <a:t>CTE Pathway Completion Academic Year ID </a:t>
          </a:r>
          <a:r>
            <a:rPr lang="en-US" sz="800" b="1" kern="1200" dirty="0"/>
            <a:t>must be populated </a:t>
          </a:r>
        </a:p>
        <a:p>
          <a:pPr marL="57150" lvl="1" indent="-57150" algn="l" defTabSz="355600">
            <a:lnSpc>
              <a:spcPct val="90000"/>
            </a:lnSpc>
            <a:spcBef>
              <a:spcPct val="0"/>
            </a:spcBef>
            <a:spcAft>
              <a:spcPct val="15000"/>
            </a:spcAft>
            <a:buChar char="•"/>
          </a:pPr>
          <a:r>
            <a:rPr lang="en-US" sz="800" kern="1200" dirty="0"/>
            <a:t>CTE Pathway Completion Academic Year ID must be current year.</a:t>
          </a:r>
          <a:endParaRPr lang="en-US" sz="800" b="1" kern="1200" dirty="0"/>
        </a:p>
        <a:p>
          <a:pPr marL="57150" lvl="1" indent="-57150" algn="l" defTabSz="355600">
            <a:lnSpc>
              <a:spcPct val="90000"/>
            </a:lnSpc>
            <a:spcBef>
              <a:spcPct val="0"/>
            </a:spcBef>
            <a:spcAft>
              <a:spcPct val="15000"/>
            </a:spcAft>
            <a:buChar char="•"/>
          </a:pPr>
          <a:endParaRPr lang="en-US" sz="800" b="1" kern="1200" dirty="0"/>
        </a:p>
      </dsp:txBody>
      <dsp:txXfrm>
        <a:off x="5253290" y="501164"/>
        <a:ext cx="1450396" cy="12022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EBB91-5B65-4B0F-8025-FE7F6E2BA449}">
      <dsp:nvSpPr>
        <dsp:cNvPr id="0" name=""/>
        <dsp:cNvSpPr/>
      </dsp:nvSpPr>
      <dsp:spPr>
        <a:xfrm>
          <a:off x="3354" y="89208"/>
          <a:ext cx="1525206" cy="4752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tx1">
                  <a:lumMod val="85000"/>
                  <a:lumOff val="15000"/>
                </a:schemeClr>
              </a:solidFill>
            </a:rPr>
            <a:t>CRSC</a:t>
          </a:r>
        </a:p>
      </dsp:txBody>
      <dsp:txXfrm>
        <a:off x="3354" y="89208"/>
        <a:ext cx="1525206" cy="316800"/>
      </dsp:txXfrm>
    </dsp:sp>
    <dsp:sp modelId="{D6EA1DF2-482C-4027-9E5D-CA9458555329}">
      <dsp:nvSpPr>
        <dsp:cNvPr id="0" name=""/>
        <dsp:cNvSpPr/>
      </dsp:nvSpPr>
      <dsp:spPr>
        <a:xfrm>
          <a:off x="315746" y="406007"/>
          <a:ext cx="1525206" cy="693000"/>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Report CTE course </a:t>
          </a:r>
        </a:p>
        <a:p>
          <a:pPr marL="57150" lvl="1" indent="-57150" algn="l" defTabSz="488950">
            <a:lnSpc>
              <a:spcPct val="90000"/>
            </a:lnSpc>
            <a:spcBef>
              <a:spcPct val="0"/>
            </a:spcBef>
            <a:spcAft>
              <a:spcPct val="15000"/>
            </a:spcAft>
            <a:buChar char="•"/>
          </a:pPr>
          <a:r>
            <a:rPr lang="en-US" sz="1100" kern="1200" dirty="0"/>
            <a:t>State course 7000-8999</a:t>
          </a:r>
        </a:p>
      </dsp:txBody>
      <dsp:txXfrm>
        <a:off x="336043" y="426304"/>
        <a:ext cx="1484612" cy="652406"/>
      </dsp:txXfrm>
    </dsp:sp>
    <dsp:sp modelId="{3B91A8BE-9150-4386-8F21-BE9E25D1D1B1}">
      <dsp:nvSpPr>
        <dsp:cNvPr id="0" name=""/>
        <dsp:cNvSpPr/>
      </dsp:nvSpPr>
      <dsp:spPr>
        <a:xfrm>
          <a:off x="1759776" y="57741"/>
          <a:ext cx="490177" cy="379732"/>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759776" y="133687"/>
        <a:ext cx="376257" cy="227840"/>
      </dsp:txXfrm>
    </dsp:sp>
    <dsp:sp modelId="{F82F45FD-6501-4864-A4BD-FE11190FF2B7}">
      <dsp:nvSpPr>
        <dsp:cNvPr id="0" name=""/>
        <dsp:cNvSpPr/>
      </dsp:nvSpPr>
      <dsp:spPr>
        <a:xfrm>
          <a:off x="2453423" y="89208"/>
          <a:ext cx="1525206" cy="4752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tx1">
                  <a:lumMod val="85000"/>
                  <a:lumOff val="15000"/>
                </a:schemeClr>
              </a:solidFill>
            </a:rPr>
            <a:t>SCSC</a:t>
          </a:r>
        </a:p>
      </dsp:txBody>
      <dsp:txXfrm>
        <a:off x="2453423" y="89208"/>
        <a:ext cx="1525206" cy="316800"/>
      </dsp:txXfrm>
    </dsp:sp>
    <dsp:sp modelId="{D01D7483-B604-4F44-B40F-6940DF0A0C9F}">
      <dsp:nvSpPr>
        <dsp:cNvPr id="0" name=""/>
        <dsp:cNvSpPr/>
      </dsp:nvSpPr>
      <dsp:spPr>
        <a:xfrm>
          <a:off x="2765815" y="406007"/>
          <a:ext cx="1525206" cy="693000"/>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Submit SCSC associated to the CTE course</a:t>
          </a:r>
        </a:p>
      </dsp:txBody>
      <dsp:txXfrm>
        <a:off x="2786112" y="426304"/>
        <a:ext cx="1484612" cy="652406"/>
      </dsp:txXfrm>
    </dsp:sp>
    <dsp:sp modelId="{88AF5CF6-751D-47C9-AD0A-C122192B99C5}">
      <dsp:nvSpPr>
        <dsp:cNvPr id="0" name=""/>
        <dsp:cNvSpPr/>
      </dsp:nvSpPr>
      <dsp:spPr>
        <a:xfrm>
          <a:off x="4209846" y="57741"/>
          <a:ext cx="490177" cy="379732"/>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209846" y="133687"/>
        <a:ext cx="376257" cy="227840"/>
      </dsp:txXfrm>
    </dsp:sp>
    <dsp:sp modelId="{5309D178-C81F-46B8-BB6F-D7172384DCB7}">
      <dsp:nvSpPr>
        <dsp:cNvPr id="0" name=""/>
        <dsp:cNvSpPr/>
      </dsp:nvSpPr>
      <dsp:spPr>
        <a:xfrm>
          <a:off x="4903493" y="89208"/>
          <a:ext cx="1525206" cy="4752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tx1">
                  <a:lumMod val="85000"/>
                  <a:lumOff val="15000"/>
                </a:schemeClr>
              </a:solidFill>
            </a:rPr>
            <a:t>SCTE</a:t>
          </a:r>
        </a:p>
      </dsp:txBody>
      <dsp:txXfrm>
        <a:off x="4903493" y="89208"/>
        <a:ext cx="1525206" cy="316800"/>
      </dsp:txXfrm>
    </dsp:sp>
    <dsp:sp modelId="{9CADED0D-6B1F-4BFB-9C22-93FFFC5BA083}">
      <dsp:nvSpPr>
        <dsp:cNvPr id="0" name=""/>
        <dsp:cNvSpPr/>
      </dsp:nvSpPr>
      <dsp:spPr>
        <a:xfrm>
          <a:off x="5215885" y="406007"/>
          <a:ext cx="1525206" cy="693000"/>
        </a:xfrm>
        <a:prstGeom prst="roundRect">
          <a:avLst>
            <a:gd name="adj" fmla="val 10000"/>
          </a:avLst>
        </a:prstGeom>
        <a:solidFill>
          <a:schemeClr val="lt1">
            <a:alpha val="90000"/>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Do not submit SCTE</a:t>
          </a:r>
        </a:p>
      </dsp:txBody>
      <dsp:txXfrm>
        <a:off x="5236182" y="426304"/>
        <a:ext cx="1484612" cy="6524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76204-55DD-4362-902B-ECC0148C5C5D}">
      <dsp:nvSpPr>
        <dsp:cNvPr id="0" name=""/>
        <dsp:cNvSpPr/>
      </dsp:nvSpPr>
      <dsp:spPr>
        <a:xfrm>
          <a:off x="1280893" y="261904"/>
          <a:ext cx="3567824" cy="3567824"/>
        </a:xfrm>
        <a:prstGeom prst="pie">
          <a:avLst>
            <a:gd name="adj1" fmla="val 16200000"/>
            <a:gd name="adj2" fmla="val 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Review Reports</a:t>
          </a:r>
        </a:p>
      </dsp:txBody>
      <dsp:txXfrm>
        <a:off x="3174813" y="1001378"/>
        <a:ext cx="1316697" cy="976904"/>
      </dsp:txXfrm>
    </dsp:sp>
    <dsp:sp modelId="{2045D5C5-D12D-4063-8A66-D6AD310C93C6}">
      <dsp:nvSpPr>
        <dsp:cNvPr id="0" name=""/>
        <dsp:cNvSpPr/>
      </dsp:nvSpPr>
      <dsp:spPr>
        <a:xfrm>
          <a:off x="1280893" y="381681"/>
          <a:ext cx="3567824" cy="3567824"/>
        </a:xfrm>
        <a:prstGeom prst="pie">
          <a:avLst>
            <a:gd name="adj1" fmla="val 0"/>
            <a:gd name="adj2" fmla="val 54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LEA Approval </a:t>
          </a:r>
        </a:p>
      </dsp:txBody>
      <dsp:txXfrm>
        <a:off x="3174813" y="2233127"/>
        <a:ext cx="1316697" cy="976904"/>
      </dsp:txXfrm>
    </dsp:sp>
    <dsp:sp modelId="{14FF2F2B-5018-4041-8C50-533FF37B8F17}">
      <dsp:nvSpPr>
        <dsp:cNvPr id="0" name=""/>
        <dsp:cNvSpPr/>
      </dsp:nvSpPr>
      <dsp:spPr>
        <a:xfrm>
          <a:off x="1161116" y="381681"/>
          <a:ext cx="3567824" cy="3567824"/>
        </a:xfrm>
        <a:prstGeom prst="pie">
          <a:avLst>
            <a:gd name="adj1" fmla="val 5400000"/>
            <a:gd name="adj2" fmla="val 108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LEA Submission Process</a:t>
          </a:r>
        </a:p>
      </dsp:txBody>
      <dsp:txXfrm>
        <a:off x="1518323" y="2233127"/>
        <a:ext cx="1316697" cy="976904"/>
      </dsp:txXfrm>
    </dsp:sp>
    <dsp:sp modelId="{09982EA1-75A1-4663-864D-5779B64EDA59}">
      <dsp:nvSpPr>
        <dsp:cNvPr id="0" name=""/>
        <dsp:cNvSpPr/>
      </dsp:nvSpPr>
      <dsp:spPr>
        <a:xfrm>
          <a:off x="1161116" y="261904"/>
          <a:ext cx="3567824" cy="3567824"/>
        </a:xfrm>
        <a:prstGeom prst="pie">
          <a:avLst>
            <a:gd name="adj1" fmla="val 10800000"/>
            <a:gd name="adj2" fmla="val 162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CERT Error Correction</a:t>
          </a:r>
        </a:p>
      </dsp:txBody>
      <dsp:txXfrm>
        <a:off x="1518323" y="1001378"/>
        <a:ext cx="1316697" cy="976904"/>
      </dsp:txXfrm>
    </dsp:sp>
    <dsp:sp modelId="{1510B7AF-AD9D-4FFF-BB2C-41BB064C808A}">
      <dsp:nvSpPr>
        <dsp:cNvPr id="0" name=""/>
        <dsp:cNvSpPr/>
      </dsp:nvSpPr>
      <dsp:spPr>
        <a:xfrm>
          <a:off x="1060028" y="41038"/>
          <a:ext cx="4009555" cy="4009555"/>
        </a:xfrm>
        <a:prstGeom prst="circularArrow">
          <a:avLst>
            <a:gd name="adj1" fmla="val 5085"/>
            <a:gd name="adj2" fmla="val 327528"/>
            <a:gd name="adj3" fmla="val 21272472"/>
            <a:gd name="adj4" fmla="val 16200000"/>
            <a:gd name="adj5" fmla="val 59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87751DE-4F96-4947-A916-C027ED474C1C}">
      <dsp:nvSpPr>
        <dsp:cNvPr id="0" name=""/>
        <dsp:cNvSpPr/>
      </dsp:nvSpPr>
      <dsp:spPr>
        <a:xfrm>
          <a:off x="1060028" y="160815"/>
          <a:ext cx="4009555" cy="4009555"/>
        </a:xfrm>
        <a:prstGeom prst="circularArrow">
          <a:avLst>
            <a:gd name="adj1" fmla="val 5085"/>
            <a:gd name="adj2" fmla="val 327528"/>
            <a:gd name="adj3" fmla="val 5072472"/>
            <a:gd name="adj4" fmla="val 0"/>
            <a:gd name="adj5" fmla="val 5932"/>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A1118CE-A17D-40F1-835A-67701E41030A}">
      <dsp:nvSpPr>
        <dsp:cNvPr id="0" name=""/>
        <dsp:cNvSpPr/>
      </dsp:nvSpPr>
      <dsp:spPr>
        <a:xfrm>
          <a:off x="940251" y="160815"/>
          <a:ext cx="4009555" cy="4009555"/>
        </a:xfrm>
        <a:prstGeom prst="circularArrow">
          <a:avLst>
            <a:gd name="adj1" fmla="val 5085"/>
            <a:gd name="adj2" fmla="val 327528"/>
            <a:gd name="adj3" fmla="val 10472472"/>
            <a:gd name="adj4" fmla="val 5400000"/>
            <a:gd name="adj5" fmla="val 593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7378CEE-F397-47BE-AAD2-C74775C87835}">
      <dsp:nvSpPr>
        <dsp:cNvPr id="0" name=""/>
        <dsp:cNvSpPr/>
      </dsp:nvSpPr>
      <dsp:spPr>
        <a:xfrm>
          <a:off x="940251" y="41038"/>
          <a:ext cx="4009555" cy="4009555"/>
        </a:xfrm>
        <a:prstGeom prst="circularArrow">
          <a:avLst>
            <a:gd name="adj1" fmla="val 5085"/>
            <a:gd name="adj2" fmla="val 327528"/>
            <a:gd name="adj3" fmla="val 15872472"/>
            <a:gd name="adj4" fmla="val 10800000"/>
            <a:gd name="adj5" fmla="val 593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D16C9-FEC5-4D7F-9FCB-6AB2B74D505C}">
      <dsp:nvSpPr>
        <dsp:cNvPr id="0" name=""/>
        <dsp:cNvSpPr/>
      </dsp:nvSpPr>
      <dsp:spPr>
        <a:xfrm>
          <a:off x="2144" y="68358"/>
          <a:ext cx="1565742"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3.9</a:t>
          </a:r>
        </a:p>
      </dsp:txBody>
      <dsp:txXfrm>
        <a:off x="2144" y="68358"/>
        <a:ext cx="1565742" cy="288000"/>
      </dsp:txXfrm>
    </dsp:sp>
    <dsp:sp modelId="{C667CE1B-53A2-4AFA-95A9-F9BE5EBD9521}">
      <dsp:nvSpPr>
        <dsp:cNvPr id="0" name=""/>
        <dsp:cNvSpPr/>
      </dsp:nvSpPr>
      <dsp:spPr>
        <a:xfrm>
          <a:off x="285503" y="377688"/>
          <a:ext cx="1978174" cy="684766"/>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hlinkClick xmlns:r="http://schemas.openxmlformats.org/officeDocument/2006/relationships" r:id="rId1"/>
            </a:rPr>
            <a:t>Course Sections Completed – Count by Content Area for Departmentalized Courses</a:t>
          </a:r>
          <a:endParaRPr lang="en-US" sz="800" kern="1200" dirty="0"/>
        </a:p>
        <a:p>
          <a:pPr marL="57150" lvl="1" indent="-57150" algn="l" defTabSz="355600">
            <a:lnSpc>
              <a:spcPct val="90000"/>
            </a:lnSpc>
            <a:spcBef>
              <a:spcPct val="0"/>
            </a:spcBef>
            <a:spcAft>
              <a:spcPct val="15000"/>
            </a:spcAft>
            <a:buChar char="•"/>
          </a:pPr>
          <a:endParaRPr lang="en-US" sz="800" kern="1200" dirty="0"/>
        </a:p>
      </dsp:txBody>
      <dsp:txXfrm>
        <a:off x="305559" y="397744"/>
        <a:ext cx="1938062" cy="644654"/>
      </dsp:txXfrm>
    </dsp:sp>
    <dsp:sp modelId="{00C6806D-34FE-4E93-8A2E-BC646CEB24B1}">
      <dsp:nvSpPr>
        <dsp:cNvPr id="0" name=""/>
        <dsp:cNvSpPr/>
      </dsp:nvSpPr>
      <dsp:spPr>
        <a:xfrm rot="21586538">
          <a:off x="1842473" y="27537"/>
          <a:ext cx="749901" cy="3898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842473" y="105731"/>
        <a:ext cx="632954" cy="233894"/>
      </dsp:txXfrm>
    </dsp:sp>
    <dsp:sp modelId="{65355FE7-07BD-4D77-9CD3-96A7EDC7EC36}">
      <dsp:nvSpPr>
        <dsp:cNvPr id="0" name=""/>
        <dsp:cNvSpPr/>
      </dsp:nvSpPr>
      <dsp:spPr>
        <a:xfrm>
          <a:off x="2723546" y="57701"/>
          <a:ext cx="1565742"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kern="1200"/>
            <a:t>Report 3.10</a:t>
          </a:r>
        </a:p>
      </dsp:txBody>
      <dsp:txXfrm>
        <a:off x="2723546" y="57701"/>
        <a:ext cx="1565742" cy="288000"/>
      </dsp:txXfrm>
    </dsp:sp>
    <dsp:sp modelId="{0AD73FA7-AC78-4246-8DA1-CFE53596208B}">
      <dsp:nvSpPr>
        <dsp:cNvPr id="0" name=""/>
        <dsp:cNvSpPr/>
      </dsp:nvSpPr>
      <dsp:spPr>
        <a:xfrm>
          <a:off x="2795953" y="368645"/>
          <a:ext cx="2151753" cy="7273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a:hlinkClick xmlns:r="http://schemas.openxmlformats.org/officeDocument/2006/relationships" r:id="rId2"/>
            </a:rPr>
            <a:t>Course Sections Completed – Count and Details for Departmentalized Courses</a:t>
          </a:r>
          <a:endParaRPr lang="en-US" sz="800" kern="1200"/>
        </a:p>
        <a:p>
          <a:pPr marL="57150" lvl="1" indent="-57150" algn="l" defTabSz="355600">
            <a:lnSpc>
              <a:spcPct val="90000"/>
            </a:lnSpc>
            <a:spcBef>
              <a:spcPct val="0"/>
            </a:spcBef>
            <a:spcAft>
              <a:spcPct val="15000"/>
            </a:spcAft>
            <a:buChar char="•"/>
          </a:pPr>
          <a:endParaRPr lang="en-US" sz="800" kern="1200"/>
        </a:p>
      </dsp:txBody>
      <dsp:txXfrm>
        <a:off x="2817258" y="389950"/>
        <a:ext cx="2109143" cy="684785"/>
      </dsp:txXfrm>
    </dsp:sp>
    <dsp:sp modelId="{CD3ADB74-BDF5-45BD-8060-602268BDE1E4}">
      <dsp:nvSpPr>
        <dsp:cNvPr id="0" name=""/>
        <dsp:cNvSpPr/>
      </dsp:nvSpPr>
      <dsp:spPr>
        <a:xfrm rot="44698">
          <a:off x="4570535" y="26065"/>
          <a:ext cx="724681" cy="3898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570540" y="103270"/>
        <a:ext cx="607734" cy="233894"/>
      </dsp:txXfrm>
    </dsp:sp>
    <dsp:sp modelId="{31B932EE-0D89-4588-8762-4C6832EE839A}">
      <dsp:nvSpPr>
        <dsp:cNvPr id="0" name=""/>
        <dsp:cNvSpPr/>
      </dsp:nvSpPr>
      <dsp:spPr>
        <a:xfrm>
          <a:off x="5656497" y="95837"/>
          <a:ext cx="1565742" cy="4320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kern="1200"/>
            <a:t>Report 3.11</a:t>
          </a:r>
        </a:p>
      </dsp:txBody>
      <dsp:txXfrm>
        <a:off x="5656497" y="95837"/>
        <a:ext cx="1565742" cy="288000"/>
      </dsp:txXfrm>
    </dsp:sp>
    <dsp:sp modelId="{A7A61D85-2C7F-49D4-B79B-A797EF34FC6F}">
      <dsp:nvSpPr>
        <dsp:cNvPr id="0" name=""/>
        <dsp:cNvSpPr/>
      </dsp:nvSpPr>
      <dsp:spPr>
        <a:xfrm>
          <a:off x="5533882" y="368125"/>
          <a:ext cx="2456650" cy="5748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a:hlinkClick xmlns:r="http://schemas.openxmlformats.org/officeDocument/2006/relationships" r:id="rId3"/>
            </a:rPr>
            <a:t>Course Sections Completed – Student List for Departmentalized Courses</a:t>
          </a:r>
          <a:endParaRPr lang="en-US" sz="800" kern="1200"/>
        </a:p>
        <a:p>
          <a:pPr marL="57150" lvl="1" indent="-57150" algn="l" defTabSz="355600">
            <a:lnSpc>
              <a:spcPct val="90000"/>
            </a:lnSpc>
            <a:spcBef>
              <a:spcPct val="0"/>
            </a:spcBef>
            <a:spcAft>
              <a:spcPct val="15000"/>
            </a:spcAft>
            <a:buChar char="•"/>
          </a:pPr>
          <a:endParaRPr lang="en-US" sz="800" kern="1200"/>
        </a:p>
      </dsp:txBody>
      <dsp:txXfrm>
        <a:off x="5550719" y="384962"/>
        <a:ext cx="2422976" cy="54117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E1BE09-81FB-49F6-9D67-EA38F96F400B}" type="datetimeFigureOut">
              <a:rPr lang="en-US" smtClean="0"/>
              <a:t>5/9/2024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59FB0-8998-4C19-8441-28F802CE273F}" type="slidenum">
              <a:rPr lang="en-US" smtClean="0"/>
              <a:t>‹#›</a:t>
            </a:fld>
            <a:endParaRPr lang="en-US"/>
          </a:p>
        </p:txBody>
      </p:sp>
    </p:spTree>
    <p:extLst>
      <p:ext uri="{BB962C8B-B14F-4D97-AF65-F5344CB8AC3E}">
        <p14:creationId xmlns:p14="http://schemas.microsoft.com/office/powerpoint/2010/main" val="4086231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de.ca.gov/ci/ct/sf/documents/ctescrpposter.pdf"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ctc.ca.gov/credentials/req-teaching" TargetMode="External"/><Relationship Id="rId5" Type="http://schemas.openxmlformats.org/officeDocument/2006/relationships/hyperlink" Target="https://www.ctc.ca.gov/docs/default-source/leaflets/cl888.pdf?sfvrsn=88065bf8_18" TargetMode="External"/><Relationship Id="rId4" Type="http://schemas.openxmlformats.org/officeDocument/2006/relationships/hyperlink" Target="https://www.cde.ca.gov/ci/ct/sf/ctemcstandards.asp"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documentation.calpads.org/Reports/SnapshotODSReports/#eoy-1-report-mapping-guides"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de.ca.gov/ds/sp/cl/rptcalendar.asp"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3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10</a:t>
            </a:fld>
            <a:endParaRPr lang="en-US"/>
          </a:p>
        </p:txBody>
      </p:sp>
    </p:spTree>
    <p:extLst>
      <p:ext uri="{BB962C8B-B14F-4D97-AF65-F5344CB8AC3E}">
        <p14:creationId xmlns:p14="http://schemas.microsoft.com/office/powerpoint/2010/main" val="3192697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dirty="0"/>
              <a:t>https://www.cde.ca.gov/ta/ac/cm/documents/dbguidecci23.docx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442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sz="1200" b="0" i="0" u="sng" dirty="0">
                <a:solidFill>
                  <a:srgbClr val="0000FF"/>
                </a:solidFill>
                <a:effectLst/>
                <a:latin typeface="Helvetica Neue"/>
              </a:rPr>
              <a:t>https://www.cde.ca.gov/ta/ac/cm/documents/dbguidecci23.docx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806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13</a:t>
            </a:fld>
            <a:endParaRPr lang="en-US"/>
          </a:p>
        </p:txBody>
      </p:sp>
    </p:spTree>
    <p:extLst>
      <p:ext uri="{BB962C8B-B14F-4D97-AF65-F5344CB8AC3E}">
        <p14:creationId xmlns:p14="http://schemas.microsoft.com/office/powerpoint/2010/main" val="4222955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003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mn-lt"/>
              </a:rPr>
              <a:t>CALPADS User Manual: https://documentation.calpads.org/</a:t>
            </a:r>
          </a:p>
          <a:p>
            <a:pPr marL="171450" indent="-171450">
              <a:buFont typeface="Arial" panose="020B0604020202020204" pitchFamily="34" charset="0"/>
              <a:buChar char="•"/>
            </a:pPr>
            <a:r>
              <a:rPr lang="en-US" dirty="0">
                <a:latin typeface="+mn-lt"/>
              </a:rPr>
              <a:t>CALPADS System Documentation Page: https://www.cde.ca.gov/ds/sp/cl/systemdocs.asp</a:t>
            </a:r>
          </a:p>
          <a:p>
            <a:pPr marL="171450" indent="-171450">
              <a:buFont typeface="Arial" panose="020B0604020202020204" pitchFamily="34" charset="0"/>
              <a:buChar char="•"/>
            </a:pPr>
            <a:r>
              <a:rPr lang="en-US" dirty="0">
                <a:latin typeface="+mn-lt"/>
              </a:rPr>
              <a:t>CALPADS Communications: https://www.cde.ca.gov/ds/sp/cl/communications.asp</a:t>
            </a:r>
          </a:p>
          <a:p>
            <a:pPr marL="628650" lvl="1" indent="-171450">
              <a:buFont typeface="Arial" panose="020B0604020202020204" pitchFamily="34" charset="0"/>
              <a:buChar char="•"/>
            </a:pPr>
            <a:r>
              <a:rPr lang="en-US" sz="1200" baseline="0" dirty="0">
                <a:latin typeface="+mn-lt"/>
                <a:cs typeface="Arial" panose="020B0604020202020204" pitchFamily="34" charset="0"/>
              </a:rPr>
              <a:t>https://www.cde.ca.gov/ds/sp/cl/calpadsupdflash184.asp</a:t>
            </a:r>
          </a:p>
          <a:p>
            <a:pPr marL="628650" lvl="1"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CA School Dashboard Handbook (</a:t>
            </a:r>
            <a:r>
              <a:rPr lang="en-US" sz="1200" kern="1200" dirty="0">
                <a:solidFill>
                  <a:schemeClr val="tx1"/>
                </a:solidFill>
                <a:latin typeface="+mn-lt"/>
                <a:ea typeface="+mn-ea"/>
                <a:cs typeface="+mn-cs"/>
              </a:rPr>
              <a:t>https://www.cde.ca.gov/ta/ac/cm/documents/caldashhandbook21.pdf)</a:t>
            </a:r>
            <a:r>
              <a:rPr lang="en-US" dirty="0">
                <a:latin typeface="+mn-lt"/>
              </a:rPr>
              <a:t>: https://www.cde.ca.gov/ta/ac/cm/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US Dept of ED. Work–based learning tool kit: https://cte.ed.gov/wbltoolkit/collecting.html.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365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755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5325"/>
            <a:ext cx="6199187" cy="34877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2E4CFC-E8F4-4244-9FA9-02C9B2239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687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63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200" dirty="0">
                <a:solidFill>
                  <a:schemeClr val="tx1"/>
                </a:solidFill>
                <a:effectLst/>
                <a:latin typeface="+mn-lt"/>
                <a:ea typeface="Calibri" panose="020F0502020204030204" pitchFamily="34" charset="0"/>
                <a:cs typeface="Arial" panose="020B0604020202020204" pitchFamily="34" charset="0"/>
              </a:rPr>
              <a:t>For specifications refer to the CALPADS CFS: https://www.cde.ca.gov/ds/sp/cl/documents/cfsv124-20210301.docx</a:t>
            </a:r>
          </a:p>
        </p:txBody>
      </p:sp>
      <p:sp>
        <p:nvSpPr>
          <p:cNvPr id="4" name="Slide Number Placeholder 3"/>
          <p:cNvSpPr>
            <a:spLocks noGrp="1"/>
          </p:cNvSpPr>
          <p:nvPr>
            <p:ph type="sldNum" sz="quarter" idx="5"/>
          </p:nvPr>
        </p:nvSpPr>
        <p:spPr/>
        <p:txBody>
          <a:bodyPr/>
          <a:lstStyle/>
          <a:p>
            <a:fld id="{DDD59FB0-8998-4C19-8441-28F802CE273F}" type="slidenum">
              <a:rPr lang="en-US" smtClean="0"/>
              <a:t>19</a:t>
            </a:fld>
            <a:endParaRPr lang="en-US"/>
          </a:p>
        </p:txBody>
      </p:sp>
    </p:spTree>
    <p:extLst>
      <p:ext uri="{BB962C8B-B14F-4D97-AF65-F5344CB8AC3E}">
        <p14:creationId xmlns:p14="http://schemas.microsoft.com/office/powerpoint/2010/main" val="104761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a:t>
            </a:fld>
            <a:endParaRPr lang="en-US"/>
          </a:p>
        </p:txBody>
      </p:sp>
    </p:spTree>
    <p:extLst>
      <p:ext uri="{BB962C8B-B14F-4D97-AF65-F5344CB8AC3E}">
        <p14:creationId xmlns:p14="http://schemas.microsoft.com/office/powerpoint/2010/main" val="731592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20</a:t>
            </a:fld>
            <a:endParaRPr lang="en-US"/>
          </a:p>
        </p:txBody>
      </p:sp>
    </p:spTree>
    <p:extLst>
      <p:ext uri="{BB962C8B-B14F-4D97-AF65-F5344CB8AC3E}">
        <p14:creationId xmlns:p14="http://schemas.microsoft.com/office/powerpoint/2010/main" val="603259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948349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quality CTE courses and pathways are developed based on the framework of 12 CTE Model Curriculum Standards and the Common Core State Standards: </a:t>
            </a:r>
            <a:r>
              <a:rPr lang="en-US" dirty="0">
                <a:hlinkClick r:id="rId3"/>
              </a:rPr>
              <a:t>https://www.cde.ca.gov/ci/ct/sf/documents/ctescrpposter.pdf</a:t>
            </a:r>
            <a:r>
              <a:rPr lang="en-US" dirty="0"/>
              <a:t>]</a:t>
            </a:r>
          </a:p>
          <a:p>
            <a:endParaRPr lang="en-US" dirty="0"/>
          </a:p>
          <a:p>
            <a:endParaRPr lang="en-US" dirty="0"/>
          </a:p>
          <a:p>
            <a:r>
              <a:rPr lang="en-US" sz="1200" kern="120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For more CTE information visit: </a:t>
            </a:r>
            <a:endParaRPr lang="en-US" sz="1200" kern="1200" dirty="0">
              <a:solidFill>
                <a:schemeClr val="tx1"/>
              </a:solidFill>
              <a:latin typeface="+mn-lt"/>
              <a:ea typeface="+mn-ea"/>
              <a:cs typeface="+mn-cs"/>
            </a:endParaRPr>
          </a:p>
          <a:p>
            <a:r>
              <a:rPr lang="en-US" dirty="0">
                <a:hlinkClick r:id="rId4"/>
              </a:rPr>
              <a:t>https://www.cde.ca.gov/ci/ct/sf/ctemcstandards.asp</a:t>
            </a:r>
            <a:endParaRPr lang="en-US" dirty="0"/>
          </a:p>
          <a:p>
            <a:r>
              <a:rPr lang="en-US" dirty="0">
                <a:hlinkClick r:id="rId5"/>
              </a:rPr>
              <a:t>https://www.ctc.ca.gov/docs/default-source/leaflets/cl888.pdf?sfvrsn=88065bf8_18</a:t>
            </a:r>
            <a:endParaRPr lang="en-US" dirty="0"/>
          </a:p>
          <a:p>
            <a:r>
              <a:rPr lang="en-US" dirty="0">
                <a:hlinkClick r:id="rId6"/>
              </a:rPr>
              <a:t>https://www.ctc.ca.gov/credentials/req-teaching</a:t>
            </a:r>
            <a:endParaRPr lang="en-US" dirty="0"/>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22</a:t>
            </a:fld>
            <a:endParaRPr lang="en-US"/>
          </a:p>
        </p:txBody>
      </p:sp>
    </p:spTree>
    <p:extLst>
      <p:ext uri="{BB962C8B-B14F-4D97-AF65-F5344CB8AC3E}">
        <p14:creationId xmlns:p14="http://schemas.microsoft.com/office/powerpoint/2010/main" val="3567951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23</a:t>
            </a:fld>
            <a:endParaRPr lang="en-US"/>
          </a:p>
        </p:txBody>
      </p:sp>
    </p:spTree>
    <p:extLst>
      <p:ext uri="{BB962C8B-B14F-4D97-AF65-F5344CB8AC3E}">
        <p14:creationId xmlns:p14="http://schemas.microsoft.com/office/powerpoint/2010/main" val="3322349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24</a:t>
            </a:fld>
            <a:endParaRPr lang="en-US"/>
          </a:p>
        </p:txBody>
      </p:sp>
    </p:spTree>
    <p:extLst>
      <p:ext uri="{BB962C8B-B14F-4D97-AF65-F5344CB8AC3E}">
        <p14:creationId xmlns:p14="http://schemas.microsoft.com/office/powerpoint/2010/main" val="3233712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DDD59FB0-8998-4C19-8441-28F802CE273F}" type="slidenum">
              <a:rPr lang="en-US" smtClean="0"/>
              <a:t>25</a:t>
            </a:fld>
            <a:endParaRPr lang="en-US"/>
          </a:p>
        </p:txBody>
      </p:sp>
    </p:spTree>
    <p:extLst>
      <p:ext uri="{BB962C8B-B14F-4D97-AF65-F5344CB8AC3E}">
        <p14:creationId xmlns:p14="http://schemas.microsoft.com/office/powerpoint/2010/main" val="4049359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26</a:t>
            </a:fld>
            <a:endParaRPr lang="en-US"/>
          </a:p>
        </p:txBody>
      </p:sp>
    </p:spTree>
    <p:extLst>
      <p:ext uri="{BB962C8B-B14F-4D97-AF65-F5344CB8AC3E}">
        <p14:creationId xmlns:p14="http://schemas.microsoft.com/office/powerpoint/2010/main" val="22992463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latin typeface="+mn-lt"/>
            </a:endParaRPr>
          </a:p>
        </p:txBody>
      </p:sp>
      <p:sp>
        <p:nvSpPr>
          <p:cNvPr id="4" name="Slide Number Placeholder 3"/>
          <p:cNvSpPr>
            <a:spLocks noGrp="1"/>
          </p:cNvSpPr>
          <p:nvPr>
            <p:ph type="sldNum" sz="quarter" idx="5"/>
          </p:nvPr>
        </p:nvSpPr>
        <p:spPr/>
        <p:txBody>
          <a:bodyPr/>
          <a:lstStyle/>
          <a:p>
            <a:fld id="{DDD59FB0-8998-4C19-8441-28F802CE273F}" type="slidenum">
              <a:rPr lang="en-US" smtClean="0"/>
              <a:t>27</a:t>
            </a:fld>
            <a:endParaRPr lang="en-US"/>
          </a:p>
        </p:txBody>
      </p:sp>
    </p:spTree>
    <p:extLst>
      <p:ext uri="{BB962C8B-B14F-4D97-AF65-F5344CB8AC3E}">
        <p14:creationId xmlns:p14="http://schemas.microsoft.com/office/powerpoint/2010/main" val="3380693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28</a:t>
            </a:fld>
            <a:endParaRPr lang="en-US"/>
          </a:p>
        </p:txBody>
      </p:sp>
    </p:spTree>
    <p:extLst>
      <p:ext uri="{BB962C8B-B14F-4D97-AF65-F5344CB8AC3E}">
        <p14:creationId xmlns:p14="http://schemas.microsoft.com/office/powerpoint/2010/main" val="357121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987693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3</a:t>
            </a:fld>
            <a:endParaRPr lang="en-US"/>
          </a:p>
        </p:txBody>
      </p:sp>
    </p:spTree>
    <p:extLst>
      <p:ext uri="{BB962C8B-B14F-4D97-AF65-F5344CB8AC3E}">
        <p14:creationId xmlns:p14="http://schemas.microsoft.com/office/powerpoint/2010/main" val="1952453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544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808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943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33</a:t>
            </a:fld>
            <a:endParaRPr lang="en-US"/>
          </a:p>
        </p:txBody>
      </p:sp>
    </p:spTree>
    <p:extLst>
      <p:ext uri="{BB962C8B-B14F-4D97-AF65-F5344CB8AC3E}">
        <p14:creationId xmlns:p14="http://schemas.microsoft.com/office/powerpoint/2010/main" val="2161659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34</a:t>
            </a:fld>
            <a:endParaRPr lang="en-US"/>
          </a:p>
        </p:txBody>
      </p:sp>
    </p:spTree>
    <p:extLst>
      <p:ext uri="{BB962C8B-B14F-4D97-AF65-F5344CB8AC3E}">
        <p14:creationId xmlns:p14="http://schemas.microsoft.com/office/powerpoint/2010/main" val="3830106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35</a:t>
            </a:fld>
            <a:endParaRPr lang="en-US"/>
          </a:p>
        </p:txBody>
      </p:sp>
    </p:spTree>
    <p:extLst>
      <p:ext uri="{BB962C8B-B14F-4D97-AF65-F5344CB8AC3E}">
        <p14:creationId xmlns:p14="http://schemas.microsoft.com/office/powerpoint/2010/main" val="36694908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2345499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CALPADS Flash 184: https://www.cde.ca.gov/ds/sp/cl/calpadsupdflash184.asp</a:t>
            </a:r>
          </a:p>
          <a:p>
            <a:r>
              <a:rPr lang="en-US" dirty="0"/>
              <a:t>CALPADS Flash 229: https://www.cde.ca.gov/ds/sp/cl/calpadsupdflash229.asp</a:t>
            </a:r>
            <a:br>
              <a:rPr lang="en-US" dirty="0"/>
            </a:br>
            <a:endParaRPr lang="en-US" dirty="0"/>
          </a:p>
          <a:p>
            <a:r>
              <a:rPr lang="en-US" dirty="0"/>
              <a:t>CSIS WBLR Data Population: https://www.youtube.com/playlist?list=PLsnFpLOXpp4KDvoW_Hg8BenKP53bv3MGl</a:t>
            </a:r>
          </a:p>
          <a:p>
            <a:endParaRPr lang="en-US" dirty="0"/>
          </a:p>
          <a:p>
            <a:r>
              <a:rPr lang="en-US" dirty="0"/>
              <a:t>CALPADS User Manual: https://documentation.calpads.org/OnlineMaintenance/StudentDataMaintenance/StudentDetailsWBLR/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3300"/>
                </a:solidFill>
                <a:effectLst/>
                <a:latin typeface="Arial" panose="020B0604020202020204" pitchFamily="34" charset="0"/>
              </a:rPr>
              <a:t>Work-Based Learning Measures for the CCI: </a:t>
            </a:r>
          </a:p>
          <a:p>
            <a:r>
              <a:rPr lang="en-US" dirty="0"/>
              <a:t>https://www.cde.ca.gov/ta/ac/cm/workbasedcci.asp#newmeasures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7624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38</a:t>
            </a:fld>
            <a:endParaRPr lang="en-US"/>
          </a:p>
        </p:txBody>
      </p:sp>
    </p:spTree>
    <p:extLst>
      <p:ext uri="{BB962C8B-B14F-4D97-AF65-F5344CB8AC3E}">
        <p14:creationId xmlns:p14="http://schemas.microsoft.com/office/powerpoint/2010/main" val="31305626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4BEC47-2C4D-4CC1-A69F-556821BFD55D}" type="slidenum">
              <a:rPr lang="en-US" smtClean="0"/>
              <a:t>39</a:t>
            </a:fld>
            <a:endParaRPr lang="en-US"/>
          </a:p>
        </p:txBody>
      </p:sp>
    </p:spTree>
    <p:extLst>
      <p:ext uri="{BB962C8B-B14F-4D97-AF65-F5344CB8AC3E}">
        <p14:creationId xmlns:p14="http://schemas.microsoft.com/office/powerpoint/2010/main" val="210303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384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Helvetica Neue"/>
              </a:rPr>
              <a:t>This and further information on WBLR changes contained in Flash #265 here: https://www.cde.ca.gov/ds/sp/cl/calpadsupdflash265.asp</a:t>
            </a:r>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5692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41</a:t>
            </a:fld>
            <a:endParaRPr lang="en-US"/>
          </a:p>
        </p:txBody>
      </p:sp>
    </p:spTree>
    <p:extLst>
      <p:ext uri="{BB962C8B-B14F-4D97-AF65-F5344CB8AC3E}">
        <p14:creationId xmlns:p14="http://schemas.microsoft.com/office/powerpoint/2010/main" val="41886722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1246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Resource: </a:t>
            </a:r>
          </a:p>
          <a:p>
            <a:endParaRPr lang="en-US" dirty="0"/>
          </a:p>
          <a:p>
            <a:r>
              <a:rPr lang="en-US" dirty="0"/>
              <a:t>Certification Process: https://documentation.calpads.org/CertificationStatus/CertificationStatusLEAApproval/</a:t>
            </a:r>
          </a:p>
          <a:p>
            <a:endParaRPr lang="en-US" dirty="0"/>
          </a:p>
          <a:p>
            <a:r>
              <a:rPr lang="en-US" dirty="0"/>
              <a:t>Video: https://www.youtube.com/playlist?list=PLsnFpLOXpp4Itub_qeFnInTgT0zJulxUb</a:t>
            </a:r>
          </a:p>
        </p:txBody>
      </p:sp>
      <p:sp>
        <p:nvSpPr>
          <p:cNvPr id="4" name="Slide Number Placeholder 3"/>
          <p:cNvSpPr>
            <a:spLocks noGrp="1"/>
          </p:cNvSpPr>
          <p:nvPr>
            <p:ph type="sldNum" sz="quarter" idx="5"/>
          </p:nvPr>
        </p:nvSpPr>
        <p:spPr/>
        <p:txBody>
          <a:bodyPr/>
          <a:lstStyle/>
          <a:p>
            <a:fld id="{DDD59FB0-8998-4C19-8441-28F802CE273F}" type="slidenum">
              <a:rPr lang="en-US" smtClean="0"/>
              <a:t>43</a:t>
            </a:fld>
            <a:endParaRPr lang="en-US"/>
          </a:p>
        </p:txBody>
      </p:sp>
    </p:spTree>
    <p:extLst>
      <p:ext uri="{BB962C8B-B14F-4D97-AF65-F5344CB8AC3E}">
        <p14:creationId xmlns:p14="http://schemas.microsoft.com/office/powerpoint/2010/main" val="3884704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Certification error videos can be found on the CSIS YouTube training channel, certification errors playlist: https://www.youtube.com/c/CSISCALPADSTrainingChannel/playlists?view=50&amp;sort=dd&amp;shelf_id=5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4298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45</a:t>
            </a:fld>
            <a:endParaRPr lang="en-US"/>
          </a:p>
        </p:txBody>
      </p:sp>
    </p:spTree>
    <p:extLst>
      <p:ext uri="{BB962C8B-B14F-4D97-AF65-F5344CB8AC3E}">
        <p14:creationId xmlns:p14="http://schemas.microsoft.com/office/powerpoint/2010/main" val="30516114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46</a:t>
            </a:fld>
            <a:endParaRPr lang="en-US" noProof="0" dirty="0"/>
          </a:p>
        </p:txBody>
      </p:sp>
    </p:spTree>
    <p:extLst>
      <p:ext uri="{BB962C8B-B14F-4D97-AF65-F5344CB8AC3E}">
        <p14:creationId xmlns:p14="http://schemas.microsoft.com/office/powerpoint/2010/main" val="42123845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3438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baseline="0" dirty="0"/>
              <a:t>Please review the EOY 1 Data Mapping Guides in the user manual -- </a:t>
            </a:r>
            <a:r>
              <a:rPr lang="en-US" sz="1200" dirty="0">
                <a:hlinkClick r:id="rId3"/>
              </a:rPr>
              <a:t>https://documentation.calpads.org/Reports/SnapshotODSReports/#eoy-1-report-mapping-guides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48</a:t>
            </a:fld>
            <a:endParaRPr lang="en-US" noProof="0"/>
          </a:p>
        </p:txBody>
      </p:sp>
    </p:spTree>
    <p:extLst>
      <p:ext uri="{BB962C8B-B14F-4D97-AF65-F5344CB8AC3E}">
        <p14:creationId xmlns:p14="http://schemas.microsoft.com/office/powerpoint/2010/main" val="20407833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49</a:t>
            </a:fld>
            <a:endParaRPr lang="en-US"/>
          </a:p>
        </p:txBody>
      </p:sp>
    </p:spTree>
    <p:extLst>
      <p:ext uri="{BB962C8B-B14F-4D97-AF65-F5344CB8AC3E}">
        <p14:creationId xmlns:p14="http://schemas.microsoft.com/office/powerpoint/2010/main" val="4088668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a:t>
            </a:fld>
            <a:endParaRPr lang="en-US" noProof="0" dirty="0"/>
          </a:p>
        </p:txBody>
      </p:sp>
    </p:spTree>
    <p:extLst>
      <p:ext uri="{BB962C8B-B14F-4D97-AF65-F5344CB8AC3E}">
        <p14:creationId xmlns:p14="http://schemas.microsoft.com/office/powerpoint/2010/main" val="1238303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50</a:t>
            </a:fld>
            <a:endParaRPr lang="en-US"/>
          </a:p>
        </p:txBody>
      </p:sp>
    </p:spTree>
    <p:extLst>
      <p:ext uri="{BB962C8B-B14F-4D97-AF65-F5344CB8AC3E}">
        <p14:creationId xmlns:p14="http://schemas.microsoft.com/office/powerpoint/2010/main" val="2306841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3556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52</a:t>
            </a:fld>
            <a:endParaRPr lang="en-US"/>
          </a:p>
        </p:txBody>
      </p:sp>
    </p:spTree>
    <p:extLst>
      <p:ext uri="{BB962C8B-B14F-4D97-AF65-F5344CB8AC3E}">
        <p14:creationId xmlns:p14="http://schemas.microsoft.com/office/powerpoint/2010/main" val="25297014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53</a:t>
            </a:fld>
            <a:endParaRPr lang="en-US"/>
          </a:p>
        </p:txBody>
      </p:sp>
    </p:spTree>
    <p:extLst>
      <p:ext uri="{BB962C8B-B14F-4D97-AF65-F5344CB8AC3E}">
        <p14:creationId xmlns:p14="http://schemas.microsoft.com/office/powerpoint/2010/main" val="3322878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0589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55</a:t>
            </a:fld>
            <a:endParaRPr lang="en-US"/>
          </a:p>
        </p:txBody>
      </p:sp>
    </p:spTree>
    <p:extLst>
      <p:ext uri="{BB962C8B-B14F-4D97-AF65-F5344CB8AC3E}">
        <p14:creationId xmlns:p14="http://schemas.microsoft.com/office/powerpoint/2010/main" val="16191473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56</a:t>
            </a:fld>
            <a:endParaRPr lang="en-US"/>
          </a:p>
        </p:txBody>
      </p:sp>
    </p:spTree>
    <p:extLst>
      <p:ext uri="{BB962C8B-B14F-4D97-AF65-F5344CB8AC3E}">
        <p14:creationId xmlns:p14="http://schemas.microsoft.com/office/powerpoint/2010/main" val="4946750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57</a:t>
            </a:fld>
            <a:endParaRPr lang="en-US"/>
          </a:p>
        </p:txBody>
      </p:sp>
    </p:spTree>
    <p:extLst>
      <p:ext uri="{BB962C8B-B14F-4D97-AF65-F5344CB8AC3E}">
        <p14:creationId xmlns:p14="http://schemas.microsoft.com/office/powerpoint/2010/main" val="23478615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58</a:t>
            </a:fld>
            <a:endParaRPr lang="en-US"/>
          </a:p>
        </p:txBody>
      </p:sp>
    </p:spTree>
    <p:extLst>
      <p:ext uri="{BB962C8B-B14F-4D97-AF65-F5344CB8AC3E}">
        <p14:creationId xmlns:p14="http://schemas.microsoft.com/office/powerpoint/2010/main" val="21672456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59</a:t>
            </a:fld>
            <a:endParaRPr lang="en-US"/>
          </a:p>
        </p:txBody>
      </p:sp>
    </p:spTree>
    <p:extLst>
      <p:ext uri="{BB962C8B-B14F-4D97-AF65-F5344CB8AC3E}">
        <p14:creationId xmlns:p14="http://schemas.microsoft.com/office/powerpoint/2010/main" val="4289337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27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60</a:t>
            </a:fld>
            <a:endParaRPr lang="en-US"/>
          </a:p>
        </p:txBody>
      </p:sp>
    </p:spTree>
    <p:extLst>
      <p:ext uri="{BB962C8B-B14F-4D97-AF65-F5344CB8AC3E}">
        <p14:creationId xmlns:p14="http://schemas.microsoft.com/office/powerpoint/2010/main" val="18578085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61</a:t>
            </a:fld>
            <a:endParaRPr lang="en-US"/>
          </a:p>
        </p:txBody>
      </p:sp>
    </p:spTree>
    <p:extLst>
      <p:ext uri="{BB962C8B-B14F-4D97-AF65-F5344CB8AC3E}">
        <p14:creationId xmlns:p14="http://schemas.microsoft.com/office/powerpoint/2010/main" val="39260473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6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0058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6070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5163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66</a:t>
            </a:fld>
            <a:endParaRPr lang="en-US"/>
          </a:p>
        </p:txBody>
      </p:sp>
    </p:spTree>
    <p:extLst>
      <p:ext uri="{BB962C8B-B14F-4D97-AF65-F5344CB8AC3E}">
        <p14:creationId xmlns:p14="http://schemas.microsoft.com/office/powerpoint/2010/main" val="35467170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4022923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3742873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URL: https://forms.office.com/Pages/ResponsePage.aspx?id=k1b3XxqV6E2E3dWxsESwNX2FYi3dRZNNt8LpvkF_wmhUNVRLOVBDVkoySE01UTJSRk42VTlaUUFIQi4u</a:t>
            </a:r>
          </a:p>
          <a:p>
            <a:endParaRPr lang="en-US" dirty="0"/>
          </a:p>
          <a:p>
            <a:r>
              <a:rPr lang="en-US" dirty="0"/>
              <a:t>Short URL:</a:t>
            </a:r>
            <a:r>
              <a:rPr lang="en-US" sz="1200" i="0" dirty="0">
                <a:latin typeface="Arial" charset="0"/>
              </a:rPr>
              <a:t> </a:t>
            </a:r>
            <a:r>
              <a:rPr lang="en-US" sz="1200" i="1" dirty="0">
                <a:latin typeface="Calibri" pitchFamily="34" charset="0"/>
                <a:hlinkClick r:id="rId3"/>
              </a:rPr>
              <a:t>https://bit.ly/2MXsECg</a:t>
            </a:r>
            <a:endParaRPr lang="en-US" sz="1200" i="1" dirty="0">
              <a:latin typeface="Calibri" pitchFamily="34" charset="0"/>
            </a:endParaRPr>
          </a:p>
          <a:p>
            <a:endParaRPr lang="en-US" sz="1200" i="1" dirty="0">
              <a:latin typeface="Calibri"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563C1"/>
                </a:solidFill>
                <a:hlinkClick r:id="rId3">
                  <a:extLst>
                    <a:ext uri="{A12FA001-AC4F-418D-AE19-62706E023703}">
                      <ahyp:hlinkClr xmlns:ahyp="http://schemas.microsoft.com/office/drawing/2018/hyperlinkcolor" val="tx"/>
                    </a:ext>
                  </a:extLst>
                </a:hlinkClick>
              </a:rPr>
              <a:t>https://www.cde.ca.gov/ds/sp/cl/rptcalendar.asp</a:t>
            </a:r>
            <a:endParaRPr lang="en-US" sz="1200" dirty="0">
              <a:solidFill>
                <a:srgbClr val="0563C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943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70</a:t>
            </a:fld>
            <a:endParaRPr lang="en-US" noProof="0" dirty="0"/>
          </a:p>
        </p:txBody>
      </p:sp>
    </p:spTree>
    <p:extLst>
      <p:ext uri="{BB962C8B-B14F-4D97-AF65-F5344CB8AC3E}">
        <p14:creationId xmlns:p14="http://schemas.microsoft.com/office/powerpoint/2010/main" val="3840694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428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9</a:t>
            </a:fld>
            <a:endParaRPr lang="en-US"/>
          </a:p>
        </p:txBody>
      </p:sp>
    </p:spTree>
    <p:extLst>
      <p:ext uri="{BB962C8B-B14F-4D97-AF65-F5344CB8AC3E}">
        <p14:creationId xmlns:p14="http://schemas.microsoft.com/office/powerpoint/2010/main" val="361542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3770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619061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244567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10,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42031460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161692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2642569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8043572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6754182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16163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8033154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10,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427651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1185989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0769723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6268262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0347768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p>
        </p:txBody>
      </p:sp>
    </p:spTree>
    <p:extLst>
      <p:ext uri="{BB962C8B-B14F-4D97-AF65-F5344CB8AC3E}">
        <p14:creationId xmlns:p14="http://schemas.microsoft.com/office/powerpoint/2010/main" val="11991509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816487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504634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1 Reporting and Certification v1.0 May 10, 2024</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41240216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four">
    <p:spTree>
      <p:nvGrpSpPr>
        <p:cNvPr id="1" name=""/>
        <p:cNvGrpSpPr/>
        <p:nvPr/>
      </p:nvGrpSpPr>
      <p:grpSpPr>
        <a:xfrm>
          <a:off x="0" y="0"/>
          <a:ext cx="0" cy="0"/>
          <a:chOff x="0" y="0"/>
          <a:chExt cx="0" cy="0"/>
        </a:xfrm>
      </p:grpSpPr>
      <p:sp>
        <p:nvSpPr>
          <p:cNvPr id="34" name="Text Placeholder 29">
            <a:extLst>
              <a:ext uri="{FF2B5EF4-FFF2-40B4-BE49-F238E27FC236}">
                <a16:creationId xmlns:a16="http://schemas.microsoft.com/office/drawing/2014/main" id="{7E09C742-5D77-43A5-A33A-73D138825CCF}"/>
              </a:ext>
            </a:extLst>
          </p:cNvPr>
          <p:cNvSpPr>
            <a:spLocks noGrp="1"/>
          </p:cNvSpPr>
          <p:nvPr>
            <p:ph type="body" sz="quarter" idx="15" hasCustomPrompt="1"/>
          </p:nvPr>
        </p:nvSpPr>
        <p:spPr>
          <a:xfrm>
            <a:off x="520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5" name="Text Placeholder 29">
            <a:extLst>
              <a:ext uri="{FF2B5EF4-FFF2-40B4-BE49-F238E27FC236}">
                <a16:creationId xmlns:a16="http://schemas.microsoft.com/office/drawing/2014/main" id="{878C8350-ACA7-4A8E-B350-5311BA064629}"/>
              </a:ext>
            </a:extLst>
          </p:cNvPr>
          <p:cNvSpPr>
            <a:spLocks noGrp="1"/>
          </p:cNvSpPr>
          <p:nvPr>
            <p:ph type="body" sz="quarter" idx="16" hasCustomPrompt="1"/>
          </p:nvPr>
        </p:nvSpPr>
        <p:spPr>
          <a:xfrm>
            <a:off x="3569300" y="4191996"/>
            <a:ext cx="2299103"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6" name="Text Placeholder 29">
            <a:extLst>
              <a:ext uri="{FF2B5EF4-FFF2-40B4-BE49-F238E27FC236}">
                <a16:creationId xmlns:a16="http://schemas.microsoft.com/office/drawing/2014/main" id="{F2A8EB81-781B-48A6-AEC3-3C6467F831A7}"/>
              </a:ext>
            </a:extLst>
          </p:cNvPr>
          <p:cNvSpPr>
            <a:spLocks noGrp="1"/>
          </p:cNvSpPr>
          <p:nvPr>
            <p:ph type="body" sz="quarter" idx="17" hasCustomPrompt="1"/>
          </p:nvPr>
        </p:nvSpPr>
        <p:spPr>
          <a:xfrm>
            <a:off x="6616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7" name="Text Placeholder 29">
            <a:extLst>
              <a:ext uri="{FF2B5EF4-FFF2-40B4-BE49-F238E27FC236}">
                <a16:creationId xmlns:a16="http://schemas.microsoft.com/office/drawing/2014/main" id="{A9EE98B1-8D2A-449C-96EF-F184DF610708}"/>
              </a:ext>
            </a:extLst>
          </p:cNvPr>
          <p:cNvSpPr>
            <a:spLocks noGrp="1"/>
          </p:cNvSpPr>
          <p:nvPr>
            <p:ph type="body" sz="quarter" idx="18" hasCustomPrompt="1"/>
          </p:nvPr>
        </p:nvSpPr>
        <p:spPr>
          <a:xfrm>
            <a:off x="9656633" y="4191996"/>
            <a:ext cx="2306767"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48" name="Picture Placeholder 47">
            <a:extLst>
              <a:ext uri="{FF2B5EF4-FFF2-40B4-BE49-F238E27FC236}">
                <a16:creationId xmlns:a16="http://schemas.microsoft.com/office/drawing/2014/main" id="{8484A25E-AE23-40DD-A3BE-DA02A03AEA90}"/>
              </a:ext>
            </a:extLst>
          </p:cNvPr>
          <p:cNvSpPr>
            <a:spLocks noGrp="1"/>
          </p:cNvSpPr>
          <p:nvPr>
            <p:ph type="pic" sz="quarter" idx="19"/>
          </p:nvPr>
        </p:nvSpPr>
        <p:spPr>
          <a:xfrm>
            <a:off x="520298" y="2211773"/>
            <a:ext cx="1871210" cy="1871210"/>
          </a:xfrm>
        </p:spPr>
        <p:txBody>
          <a:bodyPr>
            <a:normAutofit/>
          </a:bodyPr>
          <a:lstStyle>
            <a:lvl1pPr marL="0" indent="0">
              <a:buNone/>
              <a:defRPr sz="1000"/>
            </a:lvl1pPr>
          </a:lstStyle>
          <a:p>
            <a:r>
              <a:rPr lang="en-US"/>
              <a:t>Click icon to add picture</a:t>
            </a:r>
            <a:endParaRPr lang="en-US" dirty="0"/>
          </a:p>
        </p:txBody>
      </p:sp>
      <p:sp>
        <p:nvSpPr>
          <p:cNvPr id="49" name="Picture Placeholder 47">
            <a:extLst>
              <a:ext uri="{FF2B5EF4-FFF2-40B4-BE49-F238E27FC236}">
                <a16:creationId xmlns:a16="http://schemas.microsoft.com/office/drawing/2014/main" id="{A29E5169-BCAD-4547-9CE2-A20078F01E19}"/>
              </a:ext>
            </a:extLst>
          </p:cNvPr>
          <p:cNvSpPr>
            <a:spLocks noGrp="1"/>
          </p:cNvSpPr>
          <p:nvPr>
            <p:ph type="pic" sz="quarter" idx="20"/>
          </p:nvPr>
        </p:nvSpPr>
        <p:spPr>
          <a:xfrm>
            <a:off x="3568298" y="2211773"/>
            <a:ext cx="1871210" cy="1871210"/>
          </a:xfrm>
        </p:spPr>
        <p:txBody>
          <a:bodyPr>
            <a:normAutofit/>
          </a:bodyPr>
          <a:lstStyle>
            <a:lvl1pPr marL="0" indent="0">
              <a:buNone/>
              <a:defRPr sz="1000"/>
            </a:lvl1pPr>
          </a:lstStyle>
          <a:p>
            <a:r>
              <a:rPr lang="en-US"/>
              <a:t>Click icon to add picture</a:t>
            </a:r>
            <a:endParaRPr lang="en-US" dirty="0"/>
          </a:p>
        </p:txBody>
      </p:sp>
      <p:sp>
        <p:nvSpPr>
          <p:cNvPr id="50" name="Picture Placeholder 47">
            <a:extLst>
              <a:ext uri="{FF2B5EF4-FFF2-40B4-BE49-F238E27FC236}">
                <a16:creationId xmlns:a16="http://schemas.microsoft.com/office/drawing/2014/main" id="{A101710F-0F09-47D0-834B-8D89EDB95FF8}"/>
              </a:ext>
            </a:extLst>
          </p:cNvPr>
          <p:cNvSpPr>
            <a:spLocks noGrp="1"/>
          </p:cNvSpPr>
          <p:nvPr>
            <p:ph type="pic" sz="quarter" idx="21"/>
          </p:nvPr>
        </p:nvSpPr>
        <p:spPr>
          <a:xfrm>
            <a:off x="6616298" y="2211773"/>
            <a:ext cx="1871210" cy="1871210"/>
          </a:xfrm>
        </p:spPr>
        <p:txBody>
          <a:bodyPr>
            <a:normAutofit/>
          </a:bodyPr>
          <a:lstStyle>
            <a:lvl1pPr marL="0" indent="0">
              <a:buNone/>
              <a:defRPr sz="1000"/>
            </a:lvl1pPr>
          </a:lstStyle>
          <a:p>
            <a:r>
              <a:rPr lang="en-US"/>
              <a:t>Click icon to add picture</a:t>
            </a:r>
            <a:endParaRPr lang="en-US" dirty="0"/>
          </a:p>
        </p:txBody>
      </p:sp>
      <p:sp>
        <p:nvSpPr>
          <p:cNvPr id="51" name="Picture Placeholder 47">
            <a:extLst>
              <a:ext uri="{FF2B5EF4-FFF2-40B4-BE49-F238E27FC236}">
                <a16:creationId xmlns:a16="http://schemas.microsoft.com/office/drawing/2014/main" id="{5FAFAEF7-2532-42BC-9CA3-D109538AC877}"/>
              </a:ext>
            </a:extLst>
          </p:cNvPr>
          <p:cNvSpPr>
            <a:spLocks noGrp="1"/>
          </p:cNvSpPr>
          <p:nvPr>
            <p:ph type="pic" sz="quarter" idx="22"/>
          </p:nvPr>
        </p:nvSpPr>
        <p:spPr>
          <a:xfrm>
            <a:off x="9667307" y="2211773"/>
            <a:ext cx="1871210" cy="1871210"/>
          </a:xfrm>
        </p:spPr>
        <p:txBody>
          <a:bodyPr>
            <a:normAutofit/>
          </a:bodyPr>
          <a:lstStyle>
            <a:lvl1pPr marL="0" indent="0">
              <a:buNone/>
              <a:defRPr sz="1000"/>
            </a:lvl1pPr>
          </a:lstStyle>
          <a:p>
            <a:r>
              <a:rPr lang="en-US"/>
              <a:t>Click icon to add picture</a:t>
            </a:r>
            <a:endParaRPr lang="en-US" dirty="0"/>
          </a:p>
        </p:txBody>
      </p:sp>
      <p:sp>
        <p:nvSpPr>
          <p:cNvPr id="55" name="Text Placeholder 29">
            <a:extLst>
              <a:ext uri="{FF2B5EF4-FFF2-40B4-BE49-F238E27FC236}">
                <a16:creationId xmlns:a16="http://schemas.microsoft.com/office/drawing/2014/main" id="{C0B3A230-8B78-438B-8350-7C8430DEEFFC}"/>
              </a:ext>
            </a:extLst>
          </p:cNvPr>
          <p:cNvSpPr>
            <a:spLocks noGrp="1"/>
          </p:cNvSpPr>
          <p:nvPr>
            <p:ph type="body" sz="quarter" idx="24" hasCustomPrompt="1"/>
          </p:nvPr>
        </p:nvSpPr>
        <p:spPr>
          <a:xfrm>
            <a:off x="520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6" name="Text Placeholder 29">
            <a:extLst>
              <a:ext uri="{FF2B5EF4-FFF2-40B4-BE49-F238E27FC236}">
                <a16:creationId xmlns:a16="http://schemas.microsoft.com/office/drawing/2014/main" id="{ED6E9576-E633-4CDE-B44E-7E810BB8B41B}"/>
              </a:ext>
            </a:extLst>
          </p:cNvPr>
          <p:cNvSpPr>
            <a:spLocks noGrp="1"/>
          </p:cNvSpPr>
          <p:nvPr>
            <p:ph type="body" sz="quarter" idx="25" hasCustomPrompt="1"/>
          </p:nvPr>
        </p:nvSpPr>
        <p:spPr>
          <a:xfrm>
            <a:off x="3568881" y="4939990"/>
            <a:ext cx="2299103"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7" name="Text Placeholder 29">
            <a:extLst>
              <a:ext uri="{FF2B5EF4-FFF2-40B4-BE49-F238E27FC236}">
                <a16:creationId xmlns:a16="http://schemas.microsoft.com/office/drawing/2014/main" id="{839F3D9E-A504-4099-B225-3C7C0823F184}"/>
              </a:ext>
            </a:extLst>
          </p:cNvPr>
          <p:cNvSpPr>
            <a:spLocks noGrp="1"/>
          </p:cNvSpPr>
          <p:nvPr>
            <p:ph type="body" sz="quarter" idx="26" hasCustomPrompt="1"/>
          </p:nvPr>
        </p:nvSpPr>
        <p:spPr>
          <a:xfrm>
            <a:off x="6616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8" name="Text Placeholder 29">
            <a:extLst>
              <a:ext uri="{FF2B5EF4-FFF2-40B4-BE49-F238E27FC236}">
                <a16:creationId xmlns:a16="http://schemas.microsoft.com/office/drawing/2014/main" id="{0ACDF000-4FBF-40D1-A089-C38F77F41878}"/>
              </a:ext>
            </a:extLst>
          </p:cNvPr>
          <p:cNvSpPr>
            <a:spLocks noGrp="1"/>
          </p:cNvSpPr>
          <p:nvPr>
            <p:ph type="body" sz="quarter" idx="27" hasCustomPrompt="1"/>
          </p:nvPr>
        </p:nvSpPr>
        <p:spPr>
          <a:xfrm>
            <a:off x="9656633" y="4939990"/>
            <a:ext cx="2306767"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2" name="Title 1">
            <a:extLst>
              <a:ext uri="{FF2B5EF4-FFF2-40B4-BE49-F238E27FC236}">
                <a16:creationId xmlns:a16="http://schemas.microsoft.com/office/drawing/2014/main" id="{FF3C5B4E-B37A-42FE-AD0A-48A006152D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58881"/>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78821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853384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p>
        </p:txBody>
      </p:sp>
    </p:spTree>
    <p:extLst>
      <p:ext uri="{BB962C8B-B14F-4D97-AF65-F5344CB8AC3E}">
        <p14:creationId xmlns:p14="http://schemas.microsoft.com/office/powerpoint/2010/main" val="39674388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072175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6053006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863446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2926110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486774380"/>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0550592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35430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717323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02111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42837430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6201679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6596777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10,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42585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6704233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0132028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2506005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8635411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379762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017882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500618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10,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5131645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9081637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8499683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9024496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8211613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p>
        </p:txBody>
      </p:sp>
    </p:spTree>
    <p:extLst>
      <p:ext uri="{BB962C8B-B14F-4D97-AF65-F5344CB8AC3E}">
        <p14:creationId xmlns:p14="http://schemas.microsoft.com/office/powerpoint/2010/main" val="16733344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114598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2989802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1 Reporting and Certification v1.0 May 10, 2024</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33483516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four">
    <p:spTree>
      <p:nvGrpSpPr>
        <p:cNvPr id="1" name=""/>
        <p:cNvGrpSpPr/>
        <p:nvPr/>
      </p:nvGrpSpPr>
      <p:grpSpPr>
        <a:xfrm>
          <a:off x="0" y="0"/>
          <a:ext cx="0" cy="0"/>
          <a:chOff x="0" y="0"/>
          <a:chExt cx="0" cy="0"/>
        </a:xfrm>
      </p:grpSpPr>
      <p:sp>
        <p:nvSpPr>
          <p:cNvPr id="34" name="Text Placeholder 29">
            <a:extLst>
              <a:ext uri="{FF2B5EF4-FFF2-40B4-BE49-F238E27FC236}">
                <a16:creationId xmlns:a16="http://schemas.microsoft.com/office/drawing/2014/main" id="{7E09C742-5D77-43A5-A33A-73D138825CCF}"/>
              </a:ext>
            </a:extLst>
          </p:cNvPr>
          <p:cNvSpPr>
            <a:spLocks noGrp="1"/>
          </p:cNvSpPr>
          <p:nvPr>
            <p:ph type="body" sz="quarter" idx="15" hasCustomPrompt="1"/>
          </p:nvPr>
        </p:nvSpPr>
        <p:spPr>
          <a:xfrm>
            <a:off x="520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5" name="Text Placeholder 29">
            <a:extLst>
              <a:ext uri="{FF2B5EF4-FFF2-40B4-BE49-F238E27FC236}">
                <a16:creationId xmlns:a16="http://schemas.microsoft.com/office/drawing/2014/main" id="{878C8350-ACA7-4A8E-B350-5311BA064629}"/>
              </a:ext>
            </a:extLst>
          </p:cNvPr>
          <p:cNvSpPr>
            <a:spLocks noGrp="1"/>
          </p:cNvSpPr>
          <p:nvPr>
            <p:ph type="body" sz="quarter" idx="16" hasCustomPrompt="1"/>
          </p:nvPr>
        </p:nvSpPr>
        <p:spPr>
          <a:xfrm>
            <a:off x="3569300" y="4191996"/>
            <a:ext cx="2299103"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6" name="Text Placeholder 29">
            <a:extLst>
              <a:ext uri="{FF2B5EF4-FFF2-40B4-BE49-F238E27FC236}">
                <a16:creationId xmlns:a16="http://schemas.microsoft.com/office/drawing/2014/main" id="{F2A8EB81-781B-48A6-AEC3-3C6467F831A7}"/>
              </a:ext>
            </a:extLst>
          </p:cNvPr>
          <p:cNvSpPr>
            <a:spLocks noGrp="1"/>
          </p:cNvSpPr>
          <p:nvPr>
            <p:ph type="body" sz="quarter" idx="17" hasCustomPrompt="1"/>
          </p:nvPr>
        </p:nvSpPr>
        <p:spPr>
          <a:xfrm>
            <a:off x="6616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7" name="Text Placeholder 29">
            <a:extLst>
              <a:ext uri="{FF2B5EF4-FFF2-40B4-BE49-F238E27FC236}">
                <a16:creationId xmlns:a16="http://schemas.microsoft.com/office/drawing/2014/main" id="{A9EE98B1-8D2A-449C-96EF-F184DF610708}"/>
              </a:ext>
            </a:extLst>
          </p:cNvPr>
          <p:cNvSpPr>
            <a:spLocks noGrp="1"/>
          </p:cNvSpPr>
          <p:nvPr>
            <p:ph type="body" sz="quarter" idx="18" hasCustomPrompt="1"/>
          </p:nvPr>
        </p:nvSpPr>
        <p:spPr>
          <a:xfrm>
            <a:off x="9656633" y="4191996"/>
            <a:ext cx="2306767"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48" name="Picture Placeholder 47">
            <a:extLst>
              <a:ext uri="{FF2B5EF4-FFF2-40B4-BE49-F238E27FC236}">
                <a16:creationId xmlns:a16="http://schemas.microsoft.com/office/drawing/2014/main" id="{8484A25E-AE23-40DD-A3BE-DA02A03AEA90}"/>
              </a:ext>
            </a:extLst>
          </p:cNvPr>
          <p:cNvSpPr>
            <a:spLocks noGrp="1"/>
          </p:cNvSpPr>
          <p:nvPr>
            <p:ph type="pic" sz="quarter" idx="19"/>
          </p:nvPr>
        </p:nvSpPr>
        <p:spPr>
          <a:xfrm>
            <a:off x="520298" y="2211773"/>
            <a:ext cx="1871210" cy="1871210"/>
          </a:xfrm>
        </p:spPr>
        <p:txBody>
          <a:bodyPr>
            <a:normAutofit/>
          </a:bodyPr>
          <a:lstStyle>
            <a:lvl1pPr marL="0" indent="0">
              <a:buNone/>
              <a:defRPr sz="1000"/>
            </a:lvl1pPr>
          </a:lstStyle>
          <a:p>
            <a:r>
              <a:rPr lang="en-US"/>
              <a:t>Click icon to add picture</a:t>
            </a:r>
            <a:endParaRPr lang="en-US" dirty="0"/>
          </a:p>
        </p:txBody>
      </p:sp>
      <p:sp>
        <p:nvSpPr>
          <p:cNvPr id="49" name="Picture Placeholder 47">
            <a:extLst>
              <a:ext uri="{FF2B5EF4-FFF2-40B4-BE49-F238E27FC236}">
                <a16:creationId xmlns:a16="http://schemas.microsoft.com/office/drawing/2014/main" id="{A29E5169-BCAD-4547-9CE2-A20078F01E19}"/>
              </a:ext>
            </a:extLst>
          </p:cNvPr>
          <p:cNvSpPr>
            <a:spLocks noGrp="1"/>
          </p:cNvSpPr>
          <p:nvPr>
            <p:ph type="pic" sz="quarter" idx="20"/>
          </p:nvPr>
        </p:nvSpPr>
        <p:spPr>
          <a:xfrm>
            <a:off x="3568298" y="2211773"/>
            <a:ext cx="1871210" cy="1871210"/>
          </a:xfrm>
        </p:spPr>
        <p:txBody>
          <a:bodyPr>
            <a:normAutofit/>
          </a:bodyPr>
          <a:lstStyle>
            <a:lvl1pPr marL="0" indent="0">
              <a:buNone/>
              <a:defRPr sz="1000"/>
            </a:lvl1pPr>
          </a:lstStyle>
          <a:p>
            <a:r>
              <a:rPr lang="en-US"/>
              <a:t>Click icon to add picture</a:t>
            </a:r>
            <a:endParaRPr lang="en-US" dirty="0"/>
          </a:p>
        </p:txBody>
      </p:sp>
      <p:sp>
        <p:nvSpPr>
          <p:cNvPr id="50" name="Picture Placeholder 47">
            <a:extLst>
              <a:ext uri="{FF2B5EF4-FFF2-40B4-BE49-F238E27FC236}">
                <a16:creationId xmlns:a16="http://schemas.microsoft.com/office/drawing/2014/main" id="{A101710F-0F09-47D0-834B-8D89EDB95FF8}"/>
              </a:ext>
            </a:extLst>
          </p:cNvPr>
          <p:cNvSpPr>
            <a:spLocks noGrp="1"/>
          </p:cNvSpPr>
          <p:nvPr>
            <p:ph type="pic" sz="quarter" idx="21"/>
          </p:nvPr>
        </p:nvSpPr>
        <p:spPr>
          <a:xfrm>
            <a:off x="6616298" y="2211773"/>
            <a:ext cx="1871210" cy="1871210"/>
          </a:xfrm>
        </p:spPr>
        <p:txBody>
          <a:bodyPr>
            <a:normAutofit/>
          </a:bodyPr>
          <a:lstStyle>
            <a:lvl1pPr marL="0" indent="0">
              <a:buNone/>
              <a:defRPr sz="1000"/>
            </a:lvl1pPr>
          </a:lstStyle>
          <a:p>
            <a:r>
              <a:rPr lang="en-US"/>
              <a:t>Click icon to add picture</a:t>
            </a:r>
            <a:endParaRPr lang="en-US" dirty="0"/>
          </a:p>
        </p:txBody>
      </p:sp>
      <p:sp>
        <p:nvSpPr>
          <p:cNvPr id="51" name="Picture Placeholder 47">
            <a:extLst>
              <a:ext uri="{FF2B5EF4-FFF2-40B4-BE49-F238E27FC236}">
                <a16:creationId xmlns:a16="http://schemas.microsoft.com/office/drawing/2014/main" id="{5FAFAEF7-2532-42BC-9CA3-D109538AC877}"/>
              </a:ext>
            </a:extLst>
          </p:cNvPr>
          <p:cNvSpPr>
            <a:spLocks noGrp="1"/>
          </p:cNvSpPr>
          <p:nvPr>
            <p:ph type="pic" sz="quarter" idx="22"/>
          </p:nvPr>
        </p:nvSpPr>
        <p:spPr>
          <a:xfrm>
            <a:off x="9667307" y="2211773"/>
            <a:ext cx="1871210" cy="1871210"/>
          </a:xfrm>
        </p:spPr>
        <p:txBody>
          <a:bodyPr>
            <a:normAutofit/>
          </a:bodyPr>
          <a:lstStyle>
            <a:lvl1pPr marL="0" indent="0">
              <a:buNone/>
              <a:defRPr sz="1000"/>
            </a:lvl1pPr>
          </a:lstStyle>
          <a:p>
            <a:r>
              <a:rPr lang="en-US"/>
              <a:t>Click icon to add picture</a:t>
            </a:r>
            <a:endParaRPr lang="en-US" dirty="0"/>
          </a:p>
        </p:txBody>
      </p:sp>
      <p:sp>
        <p:nvSpPr>
          <p:cNvPr id="55" name="Text Placeholder 29">
            <a:extLst>
              <a:ext uri="{FF2B5EF4-FFF2-40B4-BE49-F238E27FC236}">
                <a16:creationId xmlns:a16="http://schemas.microsoft.com/office/drawing/2014/main" id="{C0B3A230-8B78-438B-8350-7C8430DEEFFC}"/>
              </a:ext>
            </a:extLst>
          </p:cNvPr>
          <p:cNvSpPr>
            <a:spLocks noGrp="1"/>
          </p:cNvSpPr>
          <p:nvPr>
            <p:ph type="body" sz="quarter" idx="24" hasCustomPrompt="1"/>
          </p:nvPr>
        </p:nvSpPr>
        <p:spPr>
          <a:xfrm>
            <a:off x="520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6" name="Text Placeholder 29">
            <a:extLst>
              <a:ext uri="{FF2B5EF4-FFF2-40B4-BE49-F238E27FC236}">
                <a16:creationId xmlns:a16="http://schemas.microsoft.com/office/drawing/2014/main" id="{ED6E9576-E633-4CDE-B44E-7E810BB8B41B}"/>
              </a:ext>
            </a:extLst>
          </p:cNvPr>
          <p:cNvSpPr>
            <a:spLocks noGrp="1"/>
          </p:cNvSpPr>
          <p:nvPr>
            <p:ph type="body" sz="quarter" idx="25" hasCustomPrompt="1"/>
          </p:nvPr>
        </p:nvSpPr>
        <p:spPr>
          <a:xfrm>
            <a:off x="3568881" y="4939990"/>
            <a:ext cx="2299103"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7" name="Text Placeholder 29">
            <a:extLst>
              <a:ext uri="{FF2B5EF4-FFF2-40B4-BE49-F238E27FC236}">
                <a16:creationId xmlns:a16="http://schemas.microsoft.com/office/drawing/2014/main" id="{839F3D9E-A504-4099-B225-3C7C0823F184}"/>
              </a:ext>
            </a:extLst>
          </p:cNvPr>
          <p:cNvSpPr>
            <a:spLocks noGrp="1"/>
          </p:cNvSpPr>
          <p:nvPr>
            <p:ph type="body" sz="quarter" idx="26" hasCustomPrompt="1"/>
          </p:nvPr>
        </p:nvSpPr>
        <p:spPr>
          <a:xfrm>
            <a:off x="6616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8" name="Text Placeholder 29">
            <a:extLst>
              <a:ext uri="{FF2B5EF4-FFF2-40B4-BE49-F238E27FC236}">
                <a16:creationId xmlns:a16="http://schemas.microsoft.com/office/drawing/2014/main" id="{0ACDF000-4FBF-40D1-A089-C38F77F41878}"/>
              </a:ext>
            </a:extLst>
          </p:cNvPr>
          <p:cNvSpPr>
            <a:spLocks noGrp="1"/>
          </p:cNvSpPr>
          <p:nvPr>
            <p:ph type="body" sz="quarter" idx="27" hasCustomPrompt="1"/>
          </p:nvPr>
        </p:nvSpPr>
        <p:spPr>
          <a:xfrm>
            <a:off x="9656633" y="4939990"/>
            <a:ext cx="2306767"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2" name="Title 1">
            <a:extLst>
              <a:ext uri="{FF2B5EF4-FFF2-40B4-BE49-F238E27FC236}">
                <a16:creationId xmlns:a16="http://schemas.microsoft.com/office/drawing/2014/main" id="{FF3C5B4E-B37A-42FE-AD0A-48A006152D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02388833"/>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289373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245396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endParaRPr lang="en-US" noProof="0" dirty="0"/>
          </a:p>
        </p:txBody>
      </p:sp>
    </p:spTree>
    <p:extLst>
      <p:ext uri="{BB962C8B-B14F-4D97-AF65-F5344CB8AC3E}">
        <p14:creationId xmlns:p14="http://schemas.microsoft.com/office/powerpoint/2010/main" val="2810590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0113910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0457658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1652159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9248321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575835101"/>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8395131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70259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682067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3767038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76439456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4895269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1347091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746841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0673805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5867824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9461845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9480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7726727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6419807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3739744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205634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0638581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2733309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endParaRPr lang="en-US" noProof="0" dirty="0"/>
          </a:p>
        </p:txBody>
      </p:sp>
    </p:spTree>
    <p:extLst>
      <p:ext uri="{BB962C8B-B14F-4D97-AF65-F5344CB8AC3E}">
        <p14:creationId xmlns:p14="http://schemas.microsoft.com/office/powerpoint/2010/main" val="5221887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2352365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2526929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02954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384750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endParaRPr lang="en-US" noProof="0" dirty="0"/>
          </a:p>
        </p:txBody>
      </p:sp>
    </p:spTree>
    <p:extLst>
      <p:ext uri="{BB962C8B-B14F-4D97-AF65-F5344CB8AC3E}">
        <p14:creationId xmlns:p14="http://schemas.microsoft.com/office/powerpoint/2010/main" val="5877465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63846024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26164577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5371294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2705863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68322109"/>
      </p:ext>
    </p:extLst>
  </p:cSld>
  <p:clrMapOvr>
    <a:overrideClrMapping bg1="lt1" tx1="dk1" bg2="lt2" tx2="dk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41989292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6417647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736134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4620516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8298529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0204002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2218222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86433837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7687150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8046654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28157624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66309147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2921114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02796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1286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6861236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20122108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36502123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27157348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594668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endParaRPr lang="en-US" noProof="0" dirty="0"/>
          </a:p>
        </p:txBody>
      </p:sp>
    </p:spTree>
    <p:extLst>
      <p:ext uri="{BB962C8B-B14F-4D97-AF65-F5344CB8AC3E}">
        <p14:creationId xmlns:p14="http://schemas.microsoft.com/office/powerpoint/2010/main" val="4317854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0192346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1751871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8" name="Rectangle 7">
            <a:extLst>
              <a:ext uri="{FF2B5EF4-FFF2-40B4-BE49-F238E27FC236}">
                <a16:creationId xmlns:a16="http://schemas.microsoft.com/office/drawing/2014/main" id="{FA890453-E3C2-9B4A-9CA5-BC2E5BD2FB23}"/>
              </a:ext>
            </a:extLst>
          </p:cNvPr>
          <p:cNvSpPr/>
          <p:nvPr/>
        </p:nvSpPr>
        <p:spPr>
          <a:xfrm>
            <a:off x="0" y="0"/>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FD46A3C6-3935-F64B-AC62-CEC0D48E4AB8}"/>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014EE28-968B-3640-A730-81F78BC614D7}"/>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743D031-1EA8-D844-A7A6-4BF16E81F017}"/>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225263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DCD3EC2-3914-DD4E-A5CF-DFDFCA34D55B}"/>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C8BCE646-B37C-CD4D-A73B-11884B354F20}"/>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38B347A-4DE6-1D48-BCD8-072CDE317E6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14461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592846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endParaRPr lang="en-US" noProof="0" dirty="0"/>
          </a:p>
        </p:txBody>
      </p:sp>
      <p:sp>
        <p:nvSpPr>
          <p:cNvPr id="10" name="Rectangle 9">
            <a:extLst>
              <a:ext uri="{FF2B5EF4-FFF2-40B4-BE49-F238E27FC236}">
                <a16:creationId xmlns:a16="http://schemas.microsoft.com/office/drawing/2014/main" id="{2CD713BD-6B78-2C49-8A69-BB78BA04A32A}"/>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5634C57-5A05-694E-80FF-E045E8F202D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94196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
        <p:nvSpPr>
          <p:cNvPr id="9" name="Rectangle 8">
            <a:extLst>
              <a:ext uri="{FF2B5EF4-FFF2-40B4-BE49-F238E27FC236}">
                <a16:creationId xmlns:a16="http://schemas.microsoft.com/office/drawing/2014/main" id="{2D6DC4C9-6A37-0347-98FB-B3F436945E9F}"/>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4212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09382383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D5A95321-B507-AC4C-BF95-4D9A2FF3FF09}"/>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250062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16">
            <a:extLst>
              <a:ext uri="{FF2B5EF4-FFF2-40B4-BE49-F238E27FC236}">
                <a16:creationId xmlns:a16="http://schemas.microsoft.com/office/drawing/2014/main" id="{C4B61B78-7751-BC45-9370-EB60B68E596A}"/>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233250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pic>
        <p:nvPicPr>
          <p:cNvPr id="12" name="Picture 11">
            <a:extLst>
              <a:ext uri="{FF2B5EF4-FFF2-40B4-BE49-F238E27FC236}">
                <a16:creationId xmlns:a16="http://schemas.microsoft.com/office/drawing/2014/main" id="{88C49499-40A2-BF4B-8518-94C47469B4D6}"/>
              </a:ext>
            </a:extLst>
          </p:cNvPr>
          <p:cNvPicPr>
            <a:picLocks noChangeAspect="1"/>
          </p:cNvPicPr>
          <p:nvPr userDrawn="1"/>
        </p:nvPicPr>
        <p:blipFill>
          <a:blip r:embed="rId2"/>
          <a:stretch>
            <a:fillRect/>
          </a:stretch>
        </p:blipFill>
        <p:spPr>
          <a:xfrm>
            <a:off x="663465" y="1007667"/>
            <a:ext cx="11528535" cy="5645385"/>
          </a:xfrm>
          <a:prstGeom prst="rect">
            <a:avLst/>
          </a:prstGeom>
        </p:spPr>
      </p:pic>
    </p:spTree>
    <p:extLst>
      <p:ext uri="{BB962C8B-B14F-4D97-AF65-F5344CB8AC3E}">
        <p14:creationId xmlns:p14="http://schemas.microsoft.com/office/powerpoint/2010/main" val="379314858"/>
      </p:ext>
    </p:extLst>
  </p:cSld>
  <p:clrMapOvr>
    <a:overrideClrMapping bg1="lt1" tx1="dk1" bg2="lt2" tx2="dk2" accent1="accent1" accent2="accent2" accent3="accent3" accent4="accent4" accent5="accent5" accent6="accent6" hlink="hlink" folHlink="folHlink"/>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60156799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05639413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400400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cxnSp>
        <p:nvCxnSpPr>
          <p:cNvPr id="15" name="Straight Connector 14">
            <a:extLst>
              <a:ext uri="{FF2B5EF4-FFF2-40B4-BE49-F238E27FC236}">
                <a16:creationId xmlns:a16="http://schemas.microsoft.com/office/drawing/2014/main" id="{B0092EC2-0FD8-0942-922E-AB6B24AB28BF}"/>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5C241-9A6E-D546-B6D2-62DCB2853F79}"/>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584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76023810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33469403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659999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6" name="Straight Connector 15" title="Divider Line">
            <a:extLst>
              <a:ext uri="{FF2B5EF4-FFF2-40B4-BE49-F238E27FC236}">
                <a16:creationId xmlns:a16="http://schemas.microsoft.com/office/drawing/2014/main" id="{3235A56A-5B13-A44C-8C6A-E33B333A8EC4}"/>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Divider Line">
            <a:extLst>
              <a:ext uri="{FF2B5EF4-FFF2-40B4-BE49-F238E27FC236}">
                <a16:creationId xmlns:a16="http://schemas.microsoft.com/office/drawing/2014/main" id="{C7DB57CA-0B7C-AF45-925B-609A55E58FC4}"/>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973153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3297753" y="2444052"/>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6197282"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7999"/>
            <a:ext cx="2606247" cy="723947"/>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3297753" y="1724052"/>
            <a:ext cx="2606247" cy="723947"/>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6197282" y="1727999"/>
            <a:ext cx="2606247" cy="723947"/>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4" name="Content Placeholder 2">
            <a:extLst>
              <a:ext uri="{FF2B5EF4-FFF2-40B4-BE49-F238E27FC236}">
                <a16:creationId xmlns:a16="http://schemas.microsoft.com/office/drawing/2014/main" id="{FEE084FE-A45A-CA46-BD4A-57948B3F898D}"/>
              </a:ext>
            </a:extLst>
          </p:cNvPr>
          <p:cNvSpPr>
            <a:spLocks noGrp="1"/>
          </p:cNvSpPr>
          <p:nvPr>
            <p:ph idx="33" hasCustomPrompt="1"/>
          </p:nvPr>
        </p:nvSpPr>
        <p:spPr>
          <a:xfrm>
            <a:off x="9126154"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2">
            <a:extLst>
              <a:ext uri="{FF2B5EF4-FFF2-40B4-BE49-F238E27FC236}">
                <a16:creationId xmlns:a16="http://schemas.microsoft.com/office/drawing/2014/main" id="{94958830-3C84-1640-98EB-5470ABC3A59D}"/>
              </a:ext>
            </a:extLst>
          </p:cNvPr>
          <p:cNvSpPr>
            <a:spLocks noGrp="1"/>
          </p:cNvSpPr>
          <p:nvPr>
            <p:ph idx="34" hasCustomPrompt="1"/>
          </p:nvPr>
        </p:nvSpPr>
        <p:spPr>
          <a:xfrm>
            <a:off x="9126154" y="1727999"/>
            <a:ext cx="2606247" cy="723947"/>
          </a:xfrm>
          <a:solidFill>
            <a:schemeClr val="tx1">
              <a:lumMod val="75000"/>
              <a:lumOff val="25000"/>
            </a:schemeClr>
          </a:solidFill>
          <a:ln w="28575">
            <a:solidFill>
              <a:srgbClr val="00B0F0"/>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Tree>
    <p:extLst>
      <p:ext uri="{BB962C8B-B14F-4D97-AF65-F5344CB8AC3E}">
        <p14:creationId xmlns:p14="http://schemas.microsoft.com/office/powerpoint/2010/main" val="195801457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cxnSp>
        <p:nvCxnSpPr>
          <p:cNvPr id="35" name="Straight Arrow Connector 34">
            <a:extLst>
              <a:ext uri="{FF2B5EF4-FFF2-40B4-BE49-F238E27FC236}">
                <a16:creationId xmlns:a16="http://schemas.microsoft.com/office/drawing/2014/main" id="{CE23AF30-32BA-F34B-8E38-A2DA74ADA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062644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57386614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0534587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7469402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677426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307516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
        <p:nvSpPr>
          <p:cNvPr id="15" name="Rectangle 14">
            <a:extLst>
              <a:ext uri="{FF2B5EF4-FFF2-40B4-BE49-F238E27FC236}">
                <a16:creationId xmlns:a16="http://schemas.microsoft.com/office/drawing/2014/main" id="{7F9DFC14-3A4C-DA40-9A51-C25C04A9DB2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88D878BA-208F-0540-B64C-294599E1D8DB}"/>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BB4CEC94-0CC7-3E43-B867-E0C706F95599}"/>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52D8BDD8-6058-CB4F-B6B2-4815A6269B22}"/>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5660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5" grpId="0" animBg="1"/>
      <p:bldP spid="18" grpId="0" animBg="1"/>
    </p:bld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pic>
        <p:nvPicPr>
          <p:cNvPr id="19" name="Picture 18" descr="Screen of a cell phone&#10;&#10;Description generated with high confidence">
            <a:extLst>
              <a:ext uri="{FF2B5EF4-FFF2-40B4-BE49-F238E27FC236}">
                <a16:creationId xmlns:a16="http://schemas.microsoft.com/office/drawing/2014/main" id="{C14E64ED-D82A-E94B-8106-DA2346312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20" name="Picture 19" descr="Screen of a cell phone&#10;&#10;Description generated with high confidence">
            <a:extLst>
              <a:ext uri="{FF2B5EF4-FFF2-40B4-BE49-F238E27FC236}">
                <a16:creationId xmlns:a16="http://schemas.microsoft.com/office/drawing/2014/main" id="{C5F89FC2-1335-844A-89F8-B64805FE0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21" name="Picture 20" descr="Screen of a cell phone&#10;&#10;Description generated with high confidence">
            <a:extLst>
              <a:ext uri="{FF2B5EF4-FFF2-40B4-BE49-F238E27FC236}">
                <a16:creationId xmlns:a16="http://schemas.microsoft.com/office/drawing/2014/main" id="{CEB53052-A812-154C-82D3-A576AEB78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Tree>
    <p:extLst>
      <p:ext uri="{BB962C8B-B14F-4D97-AF65-F5344CB8AC3E}">
        <p14:creationId xmlns:p14="http://schemas.microsoft.com/office/powerpoint/2010/main" val="66972744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90927243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73D4F-6D13-AA4D-93B0-25BF30BC1BD3}"/>
              </a:ext>
            </a:extLst>
          </p:cNvPr>
          <p:cNvSpPr/>
          <p:nvPr/>
        </p:nvSpPr>
        <p:spPr>
          <a:xfrm>
            <a:off x="0" y="0"/>
            <a:ext cx="6378677" cy="6786563"/>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49359542-814C-6347-891F-A2B393B41189}"/>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A11F8B0-00DA-1F45-B92D-2BDCD2E50BF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8FFC6FF2-610A-0340-B9DA-9B7BD6DFC221}"/>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23346779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endParaRPr lang="en-US" noProof="0" dirty="0"/>
          </a:p>
        </p:txBody>
      </p:sp>
      <p:sp>
        <p:nvSpPr>
          <p:cNvPr id="11" name="Rectangle 10">
            <a:extLst>
              <a:ext uri="{FF2B5EF4-FFF2-40B4-BE49-F238E27FC236}">
                <a16:creationId xmlns:a16="http://schemas.microsoft.com/office/drawing/2014/main" id="{65F192CB-47D2-6E4C-8E35-947709B4278C}"/>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2" name="Rectangle 11">
            <a:extLst>
              <a:ext uri="{FF2B5EF4-FFF2-40B4-BE49-F238E27FC236}">
                <a16:creationId xmlns:a16="http://schemas.microsoft.com/office/drawing/2014/main" id="{A17C4B32-6192-9B4E-A901-A7F940BEAC06}"/>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56CB84E2-425A-3D4E-ABCA-2C453057436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CEFB7BBF-5E10-9D4E-B50E-7708991746F4}"/>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7036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43C21-E9BF-6647-A696-FABCDF464008}"/>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ectangle 9">
            <a:extLst>
              <a:ext uri="{FF2B5EF4-FFF2-40B4-BE49-F238E27FC236}">
                <a16:creationId xmlns:a16="http://schemas.microsoft.com/office/drawing/2014/main" id="{E3DE8D63-C4DA-6445-AA33-5E3BEEA69181}"/>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60250471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F27E34-6C11-6740-A3CA-404D8D06899A}"/>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Rectangle 9">
            <a:extLst>
              <a:ext uri="{FF2B5EF4-FFF2-40B4-BE49-F238E27FC236}">
                <a16:creationId xmlns:a16="http://schemas.microsoft.com/office/drawing/2014/main" id="{EEC5CDE3-6D07-CB4A-8D23-6EAF8275ACCB}"/>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2286360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3484922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5500600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endParaRPr lang="en-US" noProof="0" dirty="0"/>
          </a:p>
        </p:txBody>
      </p:sp>
    </p:spTree>
    <p:extLst>
      <p:ext uri="{BB962C8B-B14F-4D97-AF65-F5344CB8AC3E}">
        <p14:creationId xmlns:p14="http://schemas.microsoft.com/office/powerpoint/2010/main" val="285982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23012765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49688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63290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14597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2163142075"/>
      </p:ext>
    </p:extLst>
  </p:cSld>
  <p:clrMapOvr>
    <a:overrideClrMapping bg1="lt1" tx1="dk1" bg2="lt2" tx2="dk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89040374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03271167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5153880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65981646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69540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730197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683517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endParaRPr lang="en-US" noProof="0" dirty="0"/>
          </a:p>
        </p:txBody>
      </p:sp>
    </p:spTree>
    <p:extLst>
      <p:ext uri="{BB962C8B-B14F-4D97-AF65-F5344CB8AC3E}">
        <p14:creationId xmlns:p14="http://schemas.microsoft.com/office/powerpoint/2010/main" val="17087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887876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0979962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2B1-C0F7-FC40-A1A9-CAA0340A0B3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8532B4-6C0D-CE41-AF54-EA49C84452BE}"/>
              </a:ext>
            </a:extLst>
          </p:cNvPr>
          <p:cNvSpPr>
            <a:spLocks noGrp="1"/>
          </p:cNvSpPr>
          <p:nvPr>
            <p:ph type="sldNum" sz="quarter" idx="10"/>
          </p:nvPr>
        </p:nvSpPr>
        <p:spPr/>
        <p:txBody>
          <a:bodyPr/>
          <a:lstStyle/>
          <a:p>
            <a:fld id="{4B73C415-D670-4716-A5EC-CC4D52CA2BAC}"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1010238D-394C-7247-9483-B244245177FF}"/>
              </a:ext>
            </a:extLst>
          </p:cNvPr>
          <p:cNvSpPr>
            <a:spLocks noGrp="1"/>
          </p:cNvSpPr>
          <p:nvPr>
            <p:ph type="ftr" sz="quarter" idx="11"/>
          </p:nvPr>
        </p:nvSpPr>
        <p:spPr/>
        <p:txBody>
          <a:bodyPr/>
          <a:lstStyle/>
          <a:p>
            <a:r>
              <a:rPr lang="en-US" noProof="0"/>
              <a:t>EOY 1 Reporting and Certification v1.0 May 10, 2024</a:t>
            </a:r>
            <a:endParaRPr lang="en-US" noProof="0" dirty="0"/>
          </a:p>
        </p:txBody>
      </p:sp>
      <p:grpSp>
        <p:nvGrpSpPr>
          <p:cNvPr id="5" name="Group 4">
            <a:extLst>
              <a:ext uri="{FF2B5EF4-FFF2-40B4-BE49-F238E27FC236}">
                <a16:creationId xmlns:a16="http://schemas.microsoft.com/office/drawing/2014/main" id="{11E1E561-2636-DB40-A423-D500F8C06BED}"/>
              </a:ext>
            </a:extLst>
          </p:cNvPr>
          <p:cNvGrpSpPr/>
          <p:nvPr userDrawn="1"/>
        </p:nvGrpSpPr>
        <p:grpSpPr>
          <a:xfrm>
            <a:off x="432000" y="1070708"/>
            <a:ext cx="11515505" cy="5127869"/>
            <a:chOff x="533399" y="965201"/>
            <a:chExt cx="11319933" cy="4544482"/>
          </a:xfrm>
        </p:grpSpPr>
        <p:sp>
          <p:nvSpPr>
            <p:cNvPr id="6" name="Rectangle 5">
              <a:extLst>
                <a:ext uri="{FF2B5EF4-FFF2-40B4-BE49-F238E27FC236}">
                  <a16:creationId xmlns:a16="http://schemas.microsoft.com/office/drawing/2014/main" id="{819550CD-B63E-E84C-B26A-46480153C00D}"/>
                </a:ext>
              </a:extLst>
            </p:cNvPr>
            <p:cNvSpPr/>
            <p:nvPr/>
          </p:nvSpPr>
          <p:spPr>
            <a:xfrm>
              <a:off x="533399" y="965201"/>
              <a:ext cx="11319933" cy="3632200"/>
            </a:xfrm>
            <a:prstGeom prst="rect">
              <a:avLst/>
            </a:prstGeom>
            <a:gradFill>
              <a:gsLst>
                <a:gs pos="0">
                  <a:schemeClr val="accent1">
                    <a:lumMod val="5000"/>
                    <a:lumOff val="95000"/>
                  </a:schemeClr>
                </a:gs>
                <a:gs pos="35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 Diagonal Corner Rectangle 6">
              <a:extLst>
                <a:ext uri="{FF2B5EF4-FFF2-40B4-BE49-F238E27FC236}">
                  <a16:creationId xmlns:a16="http://schemas.microsoft.com/office/drawing/2014/main" id="{F889CA35-CD69-9C40-8583-FDB07A6D3587}"/>
                </a:ext>
              </a:extLst>
            </p:cNvPr>
            <p:cNvSpPr/>
            <p:nvPr/>
          </p:nvSpPr>
          <p:spPr>
            <a:xfrm>
              <a:off x="533399" y="3122083"/>
              <a:ext cx="11319933" cy="2387600"/>
            </a:xfrm>
            <a:prstGeom prst="round2DiagRect">
              <a:avLst/>
            </a:prstGeom>
            <a:gradFill flip="none" rotWithShape="1">
              <a:gsLst>
                <a:gs pos="28000">
                  <a:srgbClr val="FF735E"/>
                </a:gs>
                <a:gs pos="0">
                  <a:schemeClr val="accent2">
                    <a:lumMod val="0"/>
                    <a:lumOff val="100000"/>
                  </a:schemeClr>
                </a:gs>
                <a:gs pos="100000">
                  <a:schemeClr val="accent2">
                    <a:lumMod val="10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7811747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31982505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17948351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p>
        </p:txBody>
      </p:sp>
    </p:spTree>
    <p:extLst>
      <p:ext uri="{BB962C8B-B14F-4D97-AF65-F5344CB8AC3E}">
        <p14:creationId xmlns:p14="http://schemas.microsoft.com/office/powerpoint/2010/main" val="422557128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03659723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884739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3102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74095502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67329464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873264734"/>
      </p:ext>
    </p:extLst>
  </p:cSld>
  <p:clrMapOvr>
    <a:overrideClrMapping bg1="lt1" tx1="dk1" bg2="lt2" tx2="dk2" accent1="accent1" accent2="accent2" accent3="accent3" accent4="accent4" accent5="accent5" accent6="accent6" hlink="hlink" folHlink="folHlink"/>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65905575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0709606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1810265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45215407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0944073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56173662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10,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845996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endParaRPr lang="en-US" noProof="0" dirty="0"/>
          </a:p>
        </p:txBody>
      </p:sp>
    </p:spTree>
    <p:extLst>
      <p:ext uri="{BB962C8B-B14F-4D97-AF65-F5344CB8AC3E}">
        <p14:creationId xmlns:p14="http://schemas.microsoft.com/office/powerpoint/2010/main" val="418683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64040261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423503889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97015078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80521855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5507366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54808450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10,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5295652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41324847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25618947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5286852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85318368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p>
        </p:txBody>
      </p:sp>
    </p:spTree>
    <p:extLst>
      <p:ext uri="{BB962C8B-B14F-4D97-AF65-F5344CB8AC3E}">
        <p14:creationId xmlns:p14="http://schemas.microsoft.com/office/powerpoint/2010/main" val="383521191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0016642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49973000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1 Reporting and Certification v1.0 May 10, 2024</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207731103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1 Reporting and Certification v1.0 May 10, 2024</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416556274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5967426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68495836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63439790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p>
        </p:txBody>
      </p:sp>
    </p:spTree>
    <p:extLst>
      <p:ext uri="{BB962C8B-B14F-4D97-AF65-F5344CB8AC3E}">
        <p14:creationId xmlns:p14="http://schemas.microsoft.com/office/powerpoint/2010/main" val="208602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87718800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36916892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10999223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37936618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18130593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287664360"/>
      </p:ext>
    </p:extLst>
  </p:cSld>
  <p:clrMapOvr>
    <a:overrideClrMapping bg1="lt1" tx1="dk1" bg2="lt2" tx2="dk2" accent1="accent1" accent2="accent2" accent3="accent3" accent4="accent4" accent5="accent5" accent6="accent6" hlink="hlink" folHlink="folHlink"/>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52489641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2858637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1626335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03359671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201007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endParaRPr lang="en-US" noProof="0" dirty="0"/>
          </a:p>
        </p:txBody>
      </p:sp>
    </p:spTree>
    <p:extLst>
      <p:ext uri="{BB962C8B-B14F-4D97-AF65-F5344CB8AC3E}">
        <p14:creationId xmlns:p14="http://schemas.microsoft.com/office/powerpoint/2010/main" val="1495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8" name="Rectangle 7">
            <a:extLst>
              <a:ext uri="{FF2B5EF4-FFF2-40B4-BE49-F238E27FC236}">
                <a16:creationId xmlns:a16="http://schemas.microsoft.com/office/drawing/2014/main" id="{FA890453-E3C2-9B4A-9CA5-BC2E5BD2FB23}"/>
              </a:ext>
            </a:extLst>
          </p:cNvPr>
          <p:cNvSpPr/>
          <p:nvPr/>
        </p:nvSpPr>
        <p:spPr>
          <a:xfrm>
            <a:off x="0" y="0"/>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FD46A3C6-3935-F64B-AC62-CEC0D48E4AB8}"/>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014EE28-968B-3640-A730-81F78BC614D7}"/>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743D031-1EA8-D844-A7A6-4BF16E81F017}"/>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7515652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51748778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10,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37478477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01937257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24122775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27138259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74667078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71171908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5142486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10,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7922173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40631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DCD3EC2-3914-DD4E-A5CF-DFDFCA34D55B}"/>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C8BCE646-B37C-CD4D-A73B-11884B354F20}"/>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38B347A-4DE6-1D48-BCD8-072CDE317E6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5617832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5017775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52001661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07074004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p>
        </p:txBody>
      </p:sp>
    </p:spTree>
    <p:extLst>
      <p:ext uri="{BB962C8B-B14F-4D97-AF65-F5344CB8AC3E}">
        <p14:creationId xmlns:p14="http://schemas.microsoft.com/office/powerpoint/2010/main" val="27788343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45191560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82361989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1 Reporting and Certification v1.0 May 10, 2024</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210945422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1 Reporting and Certification v1.0 May 10, 2024</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1694685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88007278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2464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endParaRPr lang="en-US" noProof="0" dirty="0"/>
          </a:p>
        </p:txBody>
      </p:sp>
      <p:sp>
        <p:nvSpPr>
          <p:cNvPr id="10" name="Rectangle 9">
            <a:extLst>
              <a:ext uri="{FF2B5EF4-FFF2-40B4-BE49-F238E27FC236}">
                <a16:creationId xmlns:a16="http://schemas.microsoft.com/office/drawing/2014/main" id="{2CD713BD-6B78-2C49-8A69-BB78BA04A32A}"/>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5634C57-5A05-694E-80FF-E045E8F202D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6946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08570835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endParaRPr lang="en-US" noProof="0" dirty="0"/>
          </a:p>
        </p:txBody>
      </p:sp>
    </p:spTree>
    <p:extLst>
      <p:ext uri="{BB962C8B-B14F-4D97-AF65-F5344CB8AC3E}">
        <p14:creationId xmlns:p14="http://schemas.microsoft.com/office/powerpoint/2010/main" val="31934027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381297520"/>
      </p:ext>
    </p:extLst>
  </p:cSld>
  <p:clrMapOvr>
    <a:overrideClrMapping bg1="lt1" tx1="dk1" bg2="lt2" tx2="dk2" accent1="accent1" accent2="accent2" accent3="accent3" accent4="accent4" accent5="accent5" accent6="accent6" hlink="hlink" folHlink="folHlink"/>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8917116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3823695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p>
        </p:txBody>
      </p:sp>
    </p:spTree>
    <p:extLst>
      <p:ext uri="{BB962C8B-B14F-4D97-AF65-F5344CB8AC3E}">
        <p14:creationId xmlns:p14="http://schemas.microsoft.com/office/powerpoint/2010/main" val="204090280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57313481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48259393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3292616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4169928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
        <p:nvSpPr>
          <p:cNvPr id="9" name="Rectangle 8">
            <a:extLst>
              <a:ext uri="{FF2B5EF4-FFF2-40B4-BE49-F238E27FC236}">
                <a16:creationId xmlns:a16="http://schemas.microsoft.com/office/drawing/2014/main" id="{2D6DC4C9-6A37-0347-98FB-B3F436945E9F}"/>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2859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070875436"/>
      </p:ext>
    </p:extLst>
  </p:cSld>
  <p:clrMapOvr>
    <a:overrideClrMapping bg1="lt1" tx1="dk1" bg2="lt2" tx2="dk2" accent1="accent1" accent2="accent2" accent3="accent3" accent4="accent4" accent5="accent5" accent6="accent6" hlink="hlink" folHlink="folHlink"/>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19911666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97728668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7408668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72220371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7289214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13068267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10,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61019173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8742064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7681787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47266086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24093089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1803083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66854538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06320211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10,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18021046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82501475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03980182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424094930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0141444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p>
        </p:txBody>
      </p:sp>
    </p:spTree>
    <p:extLst>
      <p:ext uri="{BB962C8B-B14F-4D97-AF65-F5344CB8AC3E}">
        <p14:creationId xmlns:p14="http://schemas.microsoft.com/office/powerpoint/2010/main" val="9291182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D5A95321-B507-AC4C-BF95-4D9A2FF3FF09}"/>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67578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1430197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10907206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1 Reporting and Certification v1.0 May 10, 2024</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322940685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1 Reporting and Certification v1.0 May 10, 2024</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348222853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98628600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52144254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90621591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endParaRPr lang="en-US" noProof="0" dirty="0"/>
          </a:p>
        </p:txBody>
      </p:sp>
    </p:spTree>
    <p:extLst>
      <p:ext uri="{BB962C8B-B14F-4D97-AF65-F5344CB8AC3E}">
        <p14:creationId xmlns:p14="http://schemas.microsoft.com/office/powerpoint/2010/main" val="376928036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2252846140"/>
      </p:ext>
    </p:extLst>
  </p:cSld>
  <p:clrMapOvr>
    <a:overrideClrMapping bg1="lt1" tx1="dk1" bg2="lt2" tx2="dk2" accent1="accent1" accent2="accent2" accent3="accent3" accent4="accent4" accent5="accent5" accent6="accent6" hlink="hlink" folHlink="folHlink"/>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11259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16">
            <a:extLst>
              <a:ext uri="{FF2B5EF4-FFF2-40B4-BE49-F238E27FC236}">
                <a16:creationId xmlns:a16="http://schemas.microsoft.com/office/drawing/2014/main" id="{C4B61B78-7751-BC45-9370-EB60B68E596A}"/>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362506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16944753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p>
        </p:txBody>
      </p:sp>
    </p:spTree>
    <p:extLst>
      <p:ext uri="{BB962C8B-B14F-4D97-AF65-F5344CB8AC3E}">
        <p14:creationId xmlns:p14="http://schemas.microsoft.com/office/powerpoint/2010/main" val="248868739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78337596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81151452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67814433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5552803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90632042"/>
      </p:ext>
    </p:extLst>
  </p:cSld>
  <p:clrMapOvr>
    <a:overrideClrMapping bg1="lt1" tx1="dk1" bg2="lt2" tx2="dk2" accent1="accent1" accent2="accent2" accent3="accent3" accent4="accent4" accent5="accent5" accent6="accent6" hlink="hlink" folHlink="folHlink"/>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72223361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4141593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7408797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pic>
        <p:nvPicPr>
          <p:cNvPr id="12" name="Picture 11">
            <a:extLst>
              <a:ext uri="{FF2B5EF4-FFF2-40B4-BE49-F238E27FC236}">
                <a16:creationId xmlns:a16="http://schemas.microsoft.com/office/drawing/2014/main" id="{88C49499-40A2-BF4B-8518-94C47469B4D6}"/>
              </a:ext>
            </a:extLst>
          </p:cNvPr>
          <p:cNvPicPr>
            <a:picLocks noChangeAspect="1"/>
          </p:cNvPicPr>
          <p:nvPr userDrawn="1"/>
        </p:nvPicPr>
        <p:blipFill>
          <a:blip r:embed="rId2"/>
          <a:stretch>
            <a:fillRect/>
          </a:stretch>
        </p:blipFill>
        <p:spPr>
          <a:xfrm>
            <a:off x="663465" y="1007667"/>
            <a:ext cx="11528535" cy="5645385"/>
          </a:xfrm>
          <a:prstGeom prst="rect">
            <a:avLst/>
          </a:prstGeom>
        </p:spPr>
      </p:pic>
    </p:spTree>
    <p:extLst>
      <p:ext uri="{BB962C8B-B14F-4D97-AF65-F5344CB8AC3E}">
        <p14:creationId xmlns:p14="http://schemas.microsoft.com/office/powerpoint/2010/main" val="185343736"/>
      </p:ext>
    </p:extLst>
  </p:cSld>
  <p:clrMapOvr>
    <a:overrideClrMapping bg1="lt1" tx1="dk1" bg2="lt2" tx2="dk2" accent1="accent1" accent2="accent2" accent3="accent3" accent4="accent4" accent5="accent5" accent6="accent6" hlink="hlink" folHlink="folHlink"/>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06206800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32254020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27444904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10,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61651248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82839957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86013575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03379691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41814992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1686112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82235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19896859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10,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25736742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73053374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20941142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78753521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42577039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p>
        </p:txBody>
      </p:sp>
    </p:spTree>
    <p:extLst>
      <p:ext uri="{BB962C8B-B14F-4D97-AF65-F5344CB8AC3E}">
        <p14:creationId xmlns:p14="http://schemas.microsoft.com/office/powerpoint/2010/main" val="204414043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9801949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68954697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1 Reporting and Certification v1.0 May 10, 2024</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405288608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EOY 1 Reporting and Certification v1.0 May 10, 2024</a:t>
            </a:r>
          </a:p>
        </p:txBody>
      </p:sp>
      <p:sp>
        <p:nvSpPr>
          <p:cNvPr id="6" name="Slide Number Placeholder 5"/>
          <p:cNvSpPr>
            <a:spLocks noGrp="1"/>
          </p:cNvSpPr>
          <p:nvPr>
            <p:ph type="sldNum" sz="quarter" idx="12"/>
          </p:nvPr>
        </p:nvSpPr>
        <p:spPr/>
        <p:txBody>
          <a:bodyPr/>
          <a:lstStyle/>
          <a:p>
            <a:fld id="{4ECDD915-3E64-BE43-BCD6-776158E29207}" type="slidenum">
              <a:rPr lang="en-US" smtClean="0"/>
              <a:t>‹#›</a:t>
            </a:fld>
            <a:endParaRPr lang="en-US"/>
          </a:p>
        </p:txBody>
      </p:sp>
      <p:sp>
        <p:nvSpPr>
          <p:cNvPr id="12" name="Rectangle 11">
            <a:extLst>
              <a:ext uri="{FF2B5EF4-FFF2-40B4-BE49-F238E27FC236}">
                <a16:creationId xmlns:a16="http://schemas.microsoft.com/office/drawing/2014/main" id="{898B1590-AE84-F249-9078-193F768D06D4}"/>
              </a:ext>
            </a:extLst>
          </p:cNvPr>
          <p:cNvSpPr/>
          <p:nvPr userDrawn="1"/>
        </p:nvSpPr>
        <p:spPr>
          <a:xfrm>
            <a:off x="1" y="864186"/>
            <a:ext cx="12191999" cy="6103144"/>
          </a:xfrm>
          <a:prstGeom prst="rect">
            <a:avLst/>
          </a:prstGeom>
          <a:solidFill>
            <a:srgbClr val="F7F8F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3" name="Picture 12">
            <a:extLst>
              <a:ext uri="{FF2B5EF4-FFF2-40B4-BE49-F238E27FC236}">
                <a16:creationId xmlns:a16="http://schemas.microsoft.com/office/drawing/2014/main" id="{F1C6A31D-C3C1-7A44-920F-3053E2931536}"/>
              </a:ext>
            </a:extLst>
          </p:cNvPr>
          <p:cNvPicPr>
            <a:picLocks noChangeAspect="1"/>
          </p:cNvPicPr>
          <p:nvPr userDrawn="1"/>
        </p:nvPicPr>
        <p:blipFill>
          <a:blip r:embed="rId2"/>
          <a:stretch>
            <a:fillRect/>
          </a:stretch>
        </p:blipFill>
        <p:spPr>
          <a:xfrm>
            <a:off x="1" y="0"/>
            <a:ext cx="12191999" cy="754856"/>
          </a:xfrm>
          <a:prstGeom prst="rect">
            <a:avLst/>
          </a:prstGeom>
        </p:spPr>
      </p:pic>
      <p:sp>
        <p:nvSpPr>
          <p:cNvPr id="14" name="Title 1">
            <a:extLst>
              <a:ext uri="{FF2B5EF4-FFF2-40B4-BE49-F238E27FC236}">
                <a16:creationId xmlns:a16="http://schemas.microsoft.com/office/drawing/2014/main" id="{ECE43F91-F2ED-804B-9366-780765F841A4}"/>
              </a:ext>
            </a:extLst>
          </p:cNvPr>
          <p:cNvSpPr>
            <a:spLocks noGrp="1"/>
          </p:cNvSpPr>
          <p:nvPr>
            <p:ph type="title"/>
          </p:nvPr>
        </p:nvSpPr>
        <p:spPr>
          <a:xfrm>
            <a:off x="3683000" y="160967"/>
            <a:ext cx="7670800" cy="425334"/>
          </a:xfrm>
        </p:spPr>
        <p:txBody>
          <a:bodyPr anchor="t">
            <a:normAutofit fontScale="90000"/>
          </a:bodyPr>
          <a:lstStyle/>
          <a:p>
            <a:pPr algn="r"/>
            <a:r>
              <a:rPr lang="en-US" sz="2800" b="1">
                <a:solidFill>
                  <a:schemeClr val="bg1"/>
                </a:solidFill>
                <a:latin typeface="Nunito Sans" pitchFamily="2" charset="77"/>
              </a:rPr>
              <a:t>Click to edit Master title style</a:t>
            </a:r>
          </a:p>
        </p:txBody>
      </p:sp>
      <p:sp>
        <p:nvSpPr>
          <p:cNvPr id="15" name="Content Placeholder 2">
            <a:extLst>
              <a:ext uri="{FF2B5EF4-FFF2-40B4-BE49-F238E27FC236}">
                <a16:creationId xmlns:a16="http://schemas.microsoft.com/office/drawing/2014/main" id="{495AEB24-4806-BD40-A184-C7A6A412083E}"/>
              </a:ext>
            </a:extLst>
          </p:cNvPr>
          <p:cNvSpPr>
            <a:spLocks noGrp="1"/>
          </p:cNvSpPr>
          <p:nvPr>
            <p:ph idx="1"/>
          </p:nvPr>
        </p:nvSpPr>
        <p:spPr>
          <a:xfrm>
            <a:off x="838200" y="1104901"/>
            <a:ext cx="10515600" cy="5072063"/>
          </a:xfrm>
        </p:spPr>
        <p:txBody>
          <a:bodyPr/>
          <a:lstStyle/>
          <a:p>
            <a:pPr lvl="0"/>
            <a:r>
              <a:rPr lang="en-US">
                <a:solidFill>
                  <a:schemeClr val="tx2">
                    <a:lumMod val="75000"/>
                  </a:schemeClr>
                </a:solidFill>
                <a:latin typeface="Nunito Sans" pitchFamily="2" charset="77"/>
              </a:rPr>
              <a:t>Edit Master text styles</a:t>
            </a:r>
          </a:p>
        </p:txBody>
      </p:sp>
      <p:pic>
        <p:nvPicPr>
          <p:cNvPr id="16" name="Picture 15">
            <a:extLst>
              <a:ext uri="{FF2B5EF4-FFF2-40B4-BE49-F238E27FC236}">
                <a16:creationId xmlns:a16="http://schemas.microsoft.com/office/drawing/2014/main" id="{16DA130C-D7A2-6748-8B1C-F2772F45549C}"/>
              </a:ext>
            </a:extLst>
          </p:cNvPr>
          <p:cNvPicPr>
            <a:picLocks noChangeAspect="1"/>
          </p:cNvPicPr>
          <p:nvPr userDrawn="1"/>
        </p:nvPicPr>
        <p:blipFill>
          <a:blip r:embed="rId3"/>
          <a:stretch>
            <a:fillRect/>
          </a:stretch>
        </p:blipFill>
        <p:spPr>
          <a:xfrm>
            <a:off x="922260" y="160967"/>
            <a:ext cx="1681179" cy="425335"/>
          </a:xfrm>
          <a:prstGeom prst="rect">
            <a:avLst/>
          </a:prstGeom>
        </p:spPr>
      </p:pic>
    </p:spTree>
    <p:extLst>
      <p:ext uri="{BB962C8B-B14F-4D97-AF65-F5344CB8AC3E}">
        <p14:creationId xmlns:p14="http://schemas.microsoft.com/office/powerpoint/2010/main" val="25720112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0501853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37013262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94575207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p>
        </p:txBody>
      </p:sp>
    </p:spTree>
    <p:extLst>
      <p:ext uri="{BB962C8B-B14F-4D97-AF65-F5344CB8AC3E}">
        <p14:creationId xmlns:p14="http://schemas.microsoft.com/office/powerpoint/2010/main" val="327309508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21982172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86135825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99077263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98146218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681100523"/>
      </p:ext>
    </p:extLst>
  </p:cSld>
  <p:clrMapOvr>
    <a:overrideClrMapping bg1="lt1" tx1="dk1" bg2="lt2" tx2="dk2" accent1="accent1" accent2="accent2" accent3="accent3" accent4="accent4" accent5="accent5" accent6="accent6" hlink="hlink" folHlink="folHlink"/>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01595625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83270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485540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1545474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11996109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1316257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46879458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10,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41472331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0837774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64159985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56397565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63601691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309691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cxnSp>
        <p:nvCxnSpPr>
          <p:cNvPr id="15" name="Straight Connector 14">
            <a:extLst>
              <a:ext uri="{FF2B5EF4-FFF2-40B4-BE49-F238E27FC236}">
                <a16:creationId xmlns:a16="http://schemas.microsoft.com/office/drawing/2014/main" id="{B0092EC2-0FD8-0942-922E-AB6B24AB28BF}"/>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5C241-9A6E-D546-B6D2-62DCB2853F79}"/>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73975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6164149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10,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27283730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3276652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07077117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4417733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00282652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p>
        </p:txBody>
      </p:sp>
    </p:spTree>
    <p:extLst>
      <p:ext uri="{BB962C8B-B14F-4D97-AF65-F5344CB8AC3E}">
        <p14:creationId xmlns:p14="http://schemas.microsoft.com/office/powerpoint/2010/main" val="381707180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7068518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05769237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1 Reporting and Certification v1.0 May 10, 2024</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11386434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68733677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1 Reporting and Certification v1.0 May 10, 2024</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256499587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19801257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683618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6" name="Straight Connector 15" title="Divider Line">
            <a:extLst>
              <a:ext uri="{FF2B5EF4-FFF2-40B4-BE49-F238E27FC236}">
                <a16:creationId xmlns:a16="http://schemas.microsoft.com/office/drawing/2014/main" id="{3235A56A-5B13-A44C-8C6A-E33B333A8EC4}"/>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Divider Line">
            <a:extLst>
              <a:ext uri="{FF2B5EF4-FFF2-40B4-BE49-F238E27FC236}">
                <a16:creationId xmlns:a16="http://schemas.microsoft.com/office/drawing/2014/main" id="{C7DB57CA-0B7C-AF45-925B-609A55E58FC4}"/>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2271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3297753" y="2444052"/>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6197282"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7999"/>
            <a:ext cx="2606247" cy="723947"/>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3297753" y="1724052"/>
            <a:ext cx="2606247" cy="723947"/>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6197282" y="1727999"/>
            <a:ext cx="2606247" cy="723947"/>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4" name="Content Placeholder 2">
            <a:extLst>
              <a:ext uri="{FF2B5EF4-FFF2-40B4-BE49-F238E27FC236}">
                <a16:creationId xmlns:a16="http://schemas.microsoft.com/office/drawing/2014/main" id="{FEE084FE-A45A-CA46-BD4A-57948B3F898D}"/>
              </a:ext>
            </a:extLst>
          </p:cNvPr>
          <p:cNvSpPr>
            <a:spLocks noGrp="1"/>
          </p:cNvSpPr>
          <p:nvPr>
            <p:ph idx="33" hasCustomPrompt="1"/>
          </p:nvPr>
        </p:nvSpPr>
        <p:spPr>
          <a:xfrm>
            <a:off x="9126154"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2">
            <a:extLst>
              <a:ext uri="{FF2B5EF4-FFF2-40B4-BE49-F238E27FC236}">
                <a16:creationId xmlns:a16="http://schemas.microsoft.com/office/drawing/2014/main" id="{94958830-3C84-1640-98EB-5470ABC3A59D}"/>
              </a:ext>
            </a:extLst>
          </p:cNvPr>
          <p:cNvSpPr>
            <a:spLocks noGrp="1"/>
          </p:cNvSpPr>
          <p:nvPr>
            <p:ph idx="34" hasCustomPrompt="1"/>
          </p:nvPr>
        </p:nvSpPr>
        <p:spPr>
          <a:xfrm>
            <a:off x="9126154" y="1727999"/>
            <a:ext cx="2606247" cy="723947"/>
          </a:xfrm>
          <a:solidFill>
            <a:schemeClr val="tx1">
              <a:lumMod val="75000"/>
              <a:lumOff val="25000"/>
            </a:schemeClr>
          </a:solidFill>
          <a:ln w="28575">
            <a:solidFill>
              <a:srgbClr val="00B0F0"/>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Tree>
    <p:extLst>
      <p:ext uri="{BB962C8B-B14F-4D97-AF65-F5344CB8AC3E}">
        <p14:creationId xmlns:p14="http://schemas.microsoft.com/office/powerpoint/2010/main" val="14584343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cxnSp>
        <p:nvCxnSpPr>
          <p:cNvPr id="35" name="Straight Arrow Connector 34">
            <a:extLst>
              <a:ext uri="{FF2B5EF4-FFF2-40B4-BE49-F238E27FC236}">
                <a16:creationId xmlns:a16="http://schemas.microsoft.com/office/drawing/2014/main" id="{CE23AF30-32BA-F34B-8E38-A2DA74ADA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4431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563581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862313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04057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64838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9909629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6283612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
        <p:nvSpPr>
          <p:cNvPr id="15" name="Rectangle 14">
            <a:extLst>
              <a:ext uri="{FF2B5EF4-FFF2-40B4-BE49-F238E27FC236}">
                <a16:creationId xmlns:a16="http://schemas.microsoft.com/office/drawing/2014/main" id="{7F9DFC14-3A4C-DA40-9A51-C25C04A9DB2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88D878BA-208F-0540-B64C-294599E1D8DB}"/>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BB4CEC94-0CC7-3E43-B867-E0C706F95599}"/>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52D8BDD8-6058-CB4F-B6B2-4815A6269B22}"/>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4091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5" grpId="0" animBg="1"/>
      <p:bldP spid="18"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pic>
        <p:nvPicPr>
          <p:cNvPr id="19" name="Picture 18" descr="Screen of a cell phone&#10;&#10;Description generated with high confidence">
            <a:extLst>
              <a:ext uri="{FF2B5EF4-FFF2-40B4-BE49-F238E27FC236}">
                <a16:creationId xmlns:a16="http://schemas.microsoft.com/office/drawing/2014/main" id="{C14E64ED-D82A-E94B-8106-DA2346312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20" name="Picture 19" descr="Screen of a cell phone&#10;&#10;Description generated with high confidence">
            <a:extLst>
              <a:ext uri="{FF2B5EF4-FFF2-40B4-BE49-F238E27FC236}">
                <a16:creationId xmlns:a16="http://schemas.microsoft.com/office/drawing/2014/main" id="{C5F89FC2-1335-844A-89F8-B64805FE0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21" name="Picture 20" descr="Screen of a cell phone&#10;&#10;Description generated with high confidence">
            <a:extLst>
              <a:ext uri="{FF2B5EF4-FFF2-40B4-BE49-F238E27FC236}">
                <a16:creationId xmlns:a16="http://schemas.microsoft.com/office/drawing/2014/main" id="{CEB53052-A812-154C-82D3-A576AEB78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Tree>
    <p:extLst>
      <p:ext uri="{BB962C8B-B14F-4D97-AF65-F5344CB8AC3E}">
        <p14:creationId xmlns:p14="http://schemas.microsoft.com/office/powerpoint/2010/main" val="1975971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3696797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73D4F-6D13-AA4D-93B0-25BF30BC1BD3}"/>
              </a:ext>
            </a:extLst>
          </p:cNvPr>
          <p:cNvSpPr/>
          <p:nvPr/>
        </p:nvSpPr>
        <p:spPr>
          <a:xfrm>
            <a:off x="0" y="0"/>
            <a:ext cx="6378677" cy="6786563"/>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49359542-814C-6347-891F-A2B393B41189}"/>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A11F8B0-00DA-1F45-B92D-2BDCD2E50BF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8FFC6FF2-610A-0340-B9DA-9B7BD6DFC221}"/>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459326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endParaRPr lang="en-US" noProof="0" dirty="0"/>
          </a:p>
        </p:txBody>
      </p:sp>
      <p:sp>
        <p:nvSpPr>
          <p:cNvPr id="11" name="Rectangle 10">
            <a:extLst>
              <a:ext uri="{FF2B5EF4-FFF2-40B4-BE49-F238E27FC236}">
                <a16:creationId xmlns:a16="http://schemas.microsoft.com/office/drawing/2014/main" id="{65F192CB-47D2-6E4C-8E35-947709B4278C}"/>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2" name="Rectangle 11">
            <a:extLst>
              <a:ext uri="{FF2B5EF4-FFF2-40B4-BE49-F238E27FC236}">
                <a16:creationId xmlns:a16="http://schemas.microsoft.com/office/drawing/2014/main" id="{A17C4B32-6192-9B4E-A901-A7F940BEAC06}"/>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56CB84E2-425A-3D4E-ABCA-2C453057436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CEFB7BBF-5E10-9D4E-B50E-7708991746F4}"/>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209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43C21-E9BF-6647-A696-FABCDF464008}"/>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ectangle 9">
            <a:extLst>
              <a:ext uri="{FF2B5EF4-FFF2-40B4-BE49-F238E27FC236}">
                <a16:creationId xmlns:a16="http://schemas.microsoft.com/office/drawing/2014/main" id="{E3DE8D63-C4DA-6445-AA33-5E3BEEA69181}"/>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272531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F27E34-6C11-6740-A3CA-404D8D06899A}"/>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Rectangle 9">
            <a:extLst>
              <a:ext uri="{FF2B5EF4-FFF2-40B4-BE49-F238E27FC236}">
                <a16:creationId xmlns:a16="http://schemas.microsoft.com/office/drawing/2014/main" id="{EEC5CDE3-6D07-CB4A-8D23-6EAF8275ACCB}"/>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429061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1101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139659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endParaRPr lang="en-US" noProof="0" dirty="0"/>
          </a:p>
        </p:txBody>
      </p:sp>
    </p:spTree>
    <p:extLst>
      <p:ext uri="{BB962C8B-B14F-4D97-AF65-F5344CB8AC3E}">
        <p14:creationId xmlns:p14="http://schemas.microsoft.com/office/powerpoint/2010/main" val="412034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08152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63621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61898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421224057"/>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4334041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0036342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6610753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156570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91342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7845682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658169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endParaRPr lang="en-US" noProof="0" dirty="0"/>
          </a:p>
        </p:txBody>
      </p:sp>
    </p:spTree>
    <p:extLst>
      <p:ext uri="{BB962C8B-B14F-4D97-AF65-F5344CB8AC3E}">
        <p14:creationId xmlns:p14="http://schemas.microsoft.com/office/powerpoint/2010/main" val="170645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244905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2467143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2B1-C0F7-FC40-A1A9-CAA0340A0B3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8532B4-6C0D-CE41-AF54-EA49C84452BE}"/>
              </a:ext>
            </a:extLst>
          </p:cNvPr>
          <p:cNvSpPr>
            <a:spLocks noGrp="1"/>
          </p:cNvSpPr>
          <p:nvPr>
            <p:ph type="sldNum" sz="quarter" idx="10"/>
          </p:nvPr>
        </p:nvSpPr>
        <p:spPr/>
        <p:txBody>
          <a:bodyPr/>
          <a:lstStyle/>
          <a:p>
            <a:fld id="{4B73C415-D670-4716-A5EC-CC4D52CA2BAC}"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1010238D-394C-7247-9483-B244245177FF}"/>
              </a:ext>
            </a:extLst>
          </p:cNvPr>
          <p:cNvSpPr>
            <a:spLocks noGrp="1"/>
          </p:cNvSpPr>
          <p:nvPr>
            <p:ph type="ftr" sz="quarter" idx="11"/>
          </p:nvPr>
        </p:nvSpPr>
        <p:spPr/>
        <p:txBody>
          <a:bodyPr/>
          <a:lstStyle/>
          <a:p>
            <a:r>
              <a:rPr lang="en-US" noProof="0"/>
              <a:t>EOY 1 Reporting and Certification v1.0 May 10, 2024</a:t>
            </a:r>
            <a:endParaRPr lang="en-US" noProof="0" dirty="0"/>
          </a:p>
        </p:txBody>
      </p:sp>
      <p:grpSp>
        <p:nvGrpSpPr>
          <p:cNvPr id="5" name="Group 4">
            <a:extLst>
              <a:ext uri="{FF2B5EF4-FFF2-40B4-BE49-F238E27FC236}">
                <a16:creationId xmlns:a16="http://schemas.microsoft.com/office/drawing/2014/main" id="{11E1E561-2636-DB40-A423-D500F8C06BED}"/>
              </a:ext>
            </a:extLst>
          </p:cNvPr>
          <p:cNvGrpSpPr/>
          <p:nvPr userDrawn="1"/>
        </p:nvGrpSpPr>
        <p:grpSpPr>
          <a:xfrm>
            <a:off x="432000" y="1070708"/>
            <a:ext cx="11515505" cy="5127869"/>
            <a:chOff x="533399" y="965201"/>
            <a:chExt cx="11319933" cy="4544482"/>
          </a:xfrm>
        </p:grpSpPr>
        <p:sp>
          <p:nvSpPr>
            <p:cNvPr id="6" name="Rectangle 5">
              <a:extLst>
                <a:ext uri="{FF2B5EF4-FFF2-40B4-BE49-F238E27FC236}">
                  <a16:creationId xmlns:a16="http://schemas.microsoft.com/office/drawing/2014/main" id="{819550CD-B63E-E84C-B26A-46480153C00D}"/>
                </a:ext>
              </a:extLst>
            </p:cNvPr>
            <p:cNvSpPr/>
            <p:nvPr/>
          </p:nvSpPr>
          <p:spPr>
            <a:xfrm>
              <a:off x="533399" y="965201"/>
              <a:ext cx="11319933" cy="3632200"/>
            </a:xfrm>
            <a:prstGeom prst="rect">
              <a:avLst/>
            </a:prstGeom>
            <a:gradFill>
              <a:gsLst>
                <a:gs pos="0">
                  <a:schemeClr val="accent1">
                    <a:lumMod val="5000"/>
                    <a:lumOff val="95000"/>
                  </a:schemeClr>
                </a:gs>
                <a:gs pos="35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 Diagonal Corner Rectangle 6">
              <a:extLst>
                <a:ext uri="{FF2B5EF4-FFF2-40B4-BE49-F238E27FC236}">
                  <a16:creationId xmlns:a16="http://schemas.microsoft.com/office/drawing/2014/main" id="{F889CA35-CD69-9C40-8583-FDB07A6D3587}"/>
                </a:ext>
              </a:extLst>
            </p:cNvPr>
            <p:cNvSpPr/>
            <p:nvPr/>
          </p:nvSpPr>
          <p:spPr>
            <a:xfrm>
              <a:off x="533399" y="3122083"/>
              <a:ext cx="11319933" cy="2387600"/>
            </a:xfrm>
            <a:prstGeom prst="round2DiagRect">
              <a:avLst/>
            </a:prstGeom>
            <a:gradFill flip="none" rotWithShape="1">
              <a:gsLst>
                <a:gs pos="28000">
                  <a:srgbClr val="FF735E"/>
                </a:gs>
                <a:gs pos="0">
                  <a:schemeClr val="accent2">
                    <a:lumMod val="0"/>
                    <a:lumOff val="100000"/>
                  </a:schemeClr>
                </a:gs>
                <a:gs pos="100000">
                  <a:schemeClr val="accent2">
                    <a:lumMod val="10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150383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1E7A3-7931-437A-A79C-1BA2E9322B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4753F8-339C-4C87-8BF5-BE1FC3614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5B4EEE-644E-4D3C-9691-DF6E2EDFD7E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97D8271-6034-4689-8612-FBC5A1211DC5}"/>
              </a:ext>
            </a:extLst>
          </p:cNvPr>
          <p:cNvSpPr>
            <a:spLocks noGrp="1"/>
          </p:cNvSpPr>
          <p:nvPr>
            <p:ph type="ftr" sz="quarter" idx="11"/>
          </p:nvPr>
        </p:nvSpPr>
        <p:spPr/>
        <p:txBody>
          <a:bodyPr/>
          <a:lstStyle/>
          <a:p>
            <a:r>
              <a:rPr lang="en-US"/>
              <a:t>EOY 1 Reporting and Certification v1.0 May 10, 2024</a:t>
            </a:r>
          </a:p>
        </p:txBody>
      </p:sp>
      <p:sp>
        <p:nvSpPr>
          <p:cNvPr id="6" name="Slide Number Placeholder 5">
            <a:extLst>
              <a:ext uri="{FF2B5EF4-FFF2-40B4-BE49-F238E27FC236}">
                <a16:creationId xmlns:a16="http://schemas.microsoft.com/office/drawing/2014/main" id="{EF24BB30-D2A0-4E00-AE28-D33B97A8B30B}"/>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40344936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36817-007A-4339-872B-8269FFA5C8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EC68B9-BF75-41E5-81BF-46C60B3D4D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04E607-C1E7-4AFA-A1F9-8192D4F2C92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EBF464A-FA4F-4A83-9377-5CC35695A09B}"/>
              </a:ext>
            </a:extLst>
          </p:cNvPr>
          <p:cNvSpPr>
            <a:spLocks noGrp="1"/>
          </p:cNvSpPr>
          <p:nvPr>
            <p:ph type="ftr" sz="quarter" idx="11"/>
          </p:nvPr>
        </p:nvSpPr>
        <p:spPr/>
        <p:txBody>
          <a:bodyPr/>
          <a:lstStyle/>
          <a:p>
            <a:r>
              <a:rPr lang="en-US"/>
              <a:t>EOY 1 Reporting and Certification v1.0 May 10, 2024</a:t>
            </a:r>
          </a:p>
        </p:txBody>
      </p:sp>
      <p:sp>
        <p:nvSpPr>
          <p:cNvPr id="6" name="Slide Number Placeholder 5">
            <a:extLst>
              <a:ext uri="{FF2B5EF4-FFF2-40B4-BE49-F238E27FC236}">
                <a16:creationId xmlns:a16="http://schemas.microsoft.com/office/drawing/2014/main" id="{D6C947EC-B7E6-4391-85C8-23EE41560C5A}"/>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6036338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A6439-93D7-4D94-A786-95A05DD94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7E104B-DA1A-4ACD-9D9A-F6DC481753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DD4534-CBDD-44BF-BF1A-EE3E5B5E941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FC3A777-C886-4F54-8DD8-3FECA6FBB0F4}"/>
              </a:ext>
            </a:extLst>
          </p:cNvPr>
          <p:cNvSpPr>
            <a:spLocks noGrp="1"/>
          </p:cNvSpPr>
          <p:nvPr>
            <p:ph type="ftr" sz="quarter" idx="11"/>
          </p:nvPr>
        </p:nvSpPr>
        <p:spPr/>
        <p:txBody>
          <a:bodyPr/>
          <a:lstStyle/>
          <a:p>
            <a:r>
              <a:rPr lang="en-US"/>
              <a:t>EOY 1 Reporting and Certification v1.0 May 10, 2024</a:t>
            </a:r>
          </a:p>
        </p:txBody>
      </p:sp>
      <p:sp>
        <p:nvSpPr>
          <p:cNvPr id="6" name="Slide Number Placeholder 5">
            <a:extLst>
              <a:ext uri="{FF2B5EF4-FFF2-40B4-BE49-F238E27FC236}">
                <a16:creationId xmlns:a16="http://schemas.microsoft.com/office/drawing/2014/main" id="{F1856694-7B42-4D0C-BBB1-B8B95BBD9E25}"/>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4136048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4A7E2-87E4-45BD-A463-C4352D8358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F4B401-541D-4EE8-A685-F3622F7B91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15BE17-8476-44D9-84CD-9EE5CA2036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D4A0B6-3439-4025-90E9-2396ACF256D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72EE20B-723A-418B-9A00-76FDFEBCFC0C}"/>
              </a:ext>
            </a:extLst>
          </p:cNvPr>
          <p:cNvSpPr>
            <a:spLocks noGrp="1"/>
          </p:cNvSpPr>
          <p:nvPr>
            <p:ph type="ftr" sz="quarter" idx="11"/>
          </p:nvPr>
        </p:nvSpPr>
        <p:spPr/>
        <p:txBody>
          <a:bodyPr/>
          <a:lstStyle/>
          <a:p>
            <a:r>
              <a:rPr lang="en-US"/>
              <a:t>EOY 1 Reporting and Certification v1.0 May 10, 2024</a:t>
            </a:r>
          </a:p>
        </p:txBody>
      </p:sp>
      <p:sp>
        <p:nvSpPr>
          <p:cNvPr id="7" name="Slide Number Placeholder 6">
            <a:extLst>
              <a:ext uri="{FF2B5EF4-FFF2-40B4-BE49-F238E27FC236}">
                <a16:creationId xmlns:a16="http://schemas.microsoft.com/office/drawing/2014/main" id="{CB02F8C6-D4A2-4490-BB3C-FADB521F18C3}"/>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40613162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2125-FA94-4D5F-9626-1F5FE23830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D9C155-81E4-49D8-A780-293AE4357B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72702A-C39F-4043-AFD0-78A61B169F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CA7C39-51E2-410C-AA8A-3DA4A919BF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774A57-EEFD-468E-82C3-D1312F6518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79CAAA-8F21-4493-986E-5099C180E74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17BBDE0-D66E-4FCF-9EFF-127A8CD14D1B}"/>
              </a:ext>
            </a:extLst>
          </p:cNvPr>
          <p:cNvSpPr>
            <a:spLocks noGrp="1"/>
          </p:cNvSpPr>
          <p:nvPr>
            <p:ph type="ftr" sz="quarter" idx="11"/>
          </p:nvPr>
        </p:nvSpPr>
        <p:spPr/>
        <p:txBody>
          <a:bodyPr/>
          <a:lstStyle/>
          <a:p>
            <a:r>
              <a:rPr lang="en-US"/>
              <a:t>EOY 1 Reporting and Certification v1.0 May 10, 2024</a:t>
            </a:r>
          </a:p>
        </p:txBody>
      </p:sp>
      <p:sp>
        <p:nvSpPr>
          <p:cNvPr id="9" name="Slide Number Placeholder 8">
            <a:extLst>
              <a:ext uri="{FF2B5EF4-FFF2-40B4-BE49-F238E27FC236}">
                <a16:creationId xmlns:a16="http://schemas.microsoft.com/office/drawing/2014/main" id="{61088A52-D5DA-410B-BCBA-A23FB5B54F64}"/>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26136372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8EF81-E3AF-4DA9-8FC5-460C76D616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DCB4BE-A06A-4C06-875B-DDFA2F73E77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CE4B2A4-1058-481E-B949-5B981D10E32D}"/>
              </a:ext>
            </a:extLst>
          </p:cNvPr>
          <p:cNvSpPr>
            <a:spLocks noGrp="1"/>
          </p:cNvSpPr>
          <p:nvPr>
            <p:ph type="ftr" sz="quarter" idx="11"/>
          </p:nvPr>
        </p:nvSpPr>
        <p:spPr/>
        <p:txBody>
          <a:bodyPr/>
          <a:lstStyle/>
          <a:p>
            <a:r>
              <a:rPr lang="en-US"/>
              <a:t>EOY 1 Reporting and Certification v1.0 May 10, 2024</a:t>
            </a:r>
          </a:p>
        </p:txBody>
      </p:sp>
      <p:sp>
        <p:nvSpPr>
          <p:cNvPr id="5" name="Slide Number Placeholder 4">
            <a:extLst>
              <a:ext uri="{FF2B5EF4-FFF2-40B4-BE49-F238E27FC236}">
                <a16:creationId xmlns:a16="http://schemas.microsoft.com/office/drawing/2014/main" id="{476CF9F1-FD6F-4E9C-90BE-E0E34A38FC44}"/>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40394162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E69DC8-F2FA-42D5-A7BE-25D6D356C81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6D71CF4-8E29-446F-8CF9-70EE40EB236D}"/>
              </a:ext>
            </a:extLst>
          </p:cNvPr>
          <p:cNvSpPr>
            <a:spLocks noGrp="1"/>
          </p:cNvSpPr>
          <p:nvPr>
            <p:ph type="ftr" sz="quarter" idx="11"/>
          </p:nvPr>
        </p:nvSpPr>
        <p:spPr/>
        <p:txBody>
          <a:bodyPr/>
          <a:lstStyle/>
          <a:p>
            <a:r>
              <a:rPr lang="en-US"/>
              <a:t>EOY 1 Reporting and Certification v1.0 May 10, 2024</a:t>
            </a:r>
          </a:p>
        </p:txBody>
      </p:sp>
      <p:sp>
        <p:nvSpPr>
          <p:cNvPr id="4" name="Slide Number Placeholder 3">
            <a:extLst>
              <a:ext uri="{FF2B5EF4-FFF2-40B4-BE49-F238E27FC236}">
                <a16:creationId xmlns:a16="http://schemas.microsoft.com/office/drawing/2014/main" id="{70DBC91E-E057-4975-B32A-DB7B21A4BCB8}"/>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1351501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C43AC-54FA-4095-AC3C-B6C561081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07E510-4E17-426E-BF08-E16CE3137A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40EB8B-0E64-498F-9903-A7AFAD544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F0469E-6625-422A-B27C-3B2F46DDCBC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F459F79-2392-42D4-993C-9D1995E70E1E}"/>
              </a:ext>
            </a:extLst>
          </p:cNvPr>
          <p:cNvSpPr>
            <a:spLocks noGrp="1"/>
          </p:cNvSpPr>
          <p:nvPr>
            <p:ph type="ftr" sz="quarter" idx="11"/>
          </p:nvPr>
        </p:nvSpPr>
        <p:spPr/>
        <p:txBody>
          <a:bodyPr/>
          <a:lstStyle/>
          <a:p>
            <a:r>
              <a:rPr lang="en-US"/>
              <a:t>EOY 1 Reporting and Certification v1.0 May 10, 2024</a:t>
            </a:r>
          </a:p>
        </p:txBody>
      </p:sp>
      <p:sp>
        <p:nvSpPr>
          <p:cNvPr id="7" name="Slide Number Placeholder 6">
            <a:extLst>
              <a:ext uri="{FF2B5EF4-FFF2-40B4-BE49-F238E27FC236}">
                <a16:creationId xmlns:a16="http://schemas.microsoft.com/office/drawing/2014/main" id="{CAE50278-7BBD-40B6-8A44-EAB24A7394AD}"/>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30840755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B5147-679B-4093-B0C6-CA2008BBDA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21B9C2-316D-4EBD-B3C8-277A444D5A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D4FF27-6737-4765-A092-855836D6E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B00CE7-EDD3-4C10-8121-E4639D2D9F2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94B254F-DED4-4928-AAFF-C042E9C08132}"/>
              </a:ext>
            </a:extLst>
          </p:cNvPr>
          <p:cNvSpPr>
            <a:spLocks noGrp="1"/>
          </p:cNvSpPr>
          <p:nvPr>
            <p:ph type="ftr" sz="quarter" idx="11"/>
          </p:nvPr>
        </p:nvSpPr>
        <p:spPr/>
        <p:txBody>
          <a:bodyPr/>
          <a:lstStyle/>
          <a:p>
            <a:r>
              <a:rPr lang="en-US"/>
              <a:t>EOY 1 Reporting and Certification v1.0 May 10, 2024</a:t>
            </a:r>
          </a:p>
        </p:txBody>
      </p:sp>
      <p:sp>
        <p:nvSpPr>
          <p:cNvPr id="7" name="Slide Number Placeholder 6">
            <a:extLst>
              <a:ext uri="{FF2B5EF4-FFF2-40B4-BE49-F238E27FC236}">
                <a16:creationId xmlns:a16="http://schemas.microsoft.com/office/drawing/2014/main" id="{3976289D-CCCA-483A-80D1-9AB1CEF7BF2D}"/>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42353370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47F4-17D1-45F0-A3A4-E1001A25C4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0B9658-D534-4301-AEFF-89165280B9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8C813-A46E-4B17-920C-68E41160499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AC2BB05-B89E-4BF4-A09F-013EC057ED0B}"/>
              </a:ext>
            </a:extLst>
          </p:cNvPr>
          <p:cNvSpPr>
            <a:spLocks noGrp="1"/>
          </p:cNvSpPr>
          <p:nvPr>
            <p:ph type="ftr" sz="quarter" idx="11"/>
          </p:nvPr>
        </p:nvSpPr>
        <p:spPr/>
        <p:txBody>
          <a:bodyPr/>
          <a:lstStyle/>
          <a:p>
            <a:r>
              <a:rPr lang="en-US"/>
              <a:t>EOY 1 Reporting and Certification v1.0 May 10, 2024</a:t>
            </a:r>
          </a:p>
        </p:txBody>
      </p:sp>
      <p:sp>
        <p:nvSpPr>
          <p:cNvPr id="6" name="Slide Number Placeholder 5">
            <a:extLst>
              <a:ext uri="{FF2B5EF4-FFF2-40B4-BE49-F238E27FC236}">
                <a16:creationId xmlns:a16="http://schemas.microsoft.com/office/drawing/2014/main" id="{9DFADC46-6FEC-4DC0-B6C6-F274559411FF}"/>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32359036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29E0DB-9C39-43AF-9F68-4E4177A87C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A54F80-9CA3-47CF-B7D5-BD9DF8586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AE20D-DCA5-458F-80FD-3C6D58E756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717DCB8-723A-4A02-906D-0CFA77D2E092}"/>
              </a:ext>
            </a:extLst>
          </p:cNvPr>
          <p:cNvSpPr>
            <a:spLocks noGrp="1"/>
          </p:cNvSpPr>
          <p:nvPr>
            <p:ph type="ftr" sz="quarter" idx="11"/>
          </p:nvPr>
        </p:nvSpPr>
        <p:spPr/>
        <p:txBody>
          <a:bodyPr/>
          <a:lstStyle/>
          <a:p>
            <a:r>
              <a:rPr lang="en-US"/>
              <a:t>EOY 1 Reporting and Certification v1.0 May 10, 2024</a:t>
            </a:r>
          </a:p>
        </p:txBody>
      </p:sp>
      <p:sp>
        <p:nvSpPr>
          <p:cNvPr id="6" name="Slide Number Placeholder 5">
            <a:extLst>
              <a:ext uri="{FF2B5EF4-FFF2-40B4-BE49-F238E27FC236}">
                <a16:creationId xmlns:a16="http://schemas.microsoft.com/office/drawing/2014/main" id="{662440C8-988E-42CD-9A18-56ADCA71B623}"/>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1560926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545423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472519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May 10, 2024</a:t>
            </a:r>
          </a:p>
        </p:txBody>
      </p:sp>
    </p:spTree>
    <p:extLst>
      <p:ext uri="{BB962C8B-B14F-4D97-AF65-F5344CB8AC3E}">
        <p14:creationId xmlns:p14="http://schemas.microsoft.com/office/powerpoint/2010/main" val="4586931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May 10,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9289428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8170537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6111646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1592794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013013748"/>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May 10,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4631832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0130848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May 10,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4004784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May 10,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27806442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99.xml"/><Relationship Id="rId18" Type="http://schemas.openxmlformats.org/officeDocument/2006/relationships/slideLayout" Target="../slideLayouts/slideLayout304.xml"/><Relationship Id="rId26" Type="http://schemas.openxmlformats.org/officeDocument/2006/relationships/slideLayout" Target="../slideLayouts/slideLayout312.xml"/><Relationship Id="rId39" Type="http://schemas.openxmlformats.org/officeDocument/2006/relationships/image" Target="../media/image2.png"/><Relationship Id="rId21" Type="http://schemas.openxmlformats.org/officeDocument/2006/relationships/slideLayout" Target="../slideLayouts/slideLayout307.xml"/><Relationship Id="rId34" Type="http://schemas.openxmlformats.org/officeDocument/2006/relationships/slideLayout" Target="../slideLayouts/slideLayout320.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17" Type="http://schemas.openxmlformats.org/officeDocument/2006/relationships/slideLayout" Target="../slideLayouts/slideLayout303.xml"/><Relationship Id="rId25" Type="http://schemas.openxmlformats.org/officeDocument/2006/relationships/slideLayout" Target="../slideLayouts/slideLayout311.xml"/><Relationship Id="rId33" Type="http://schemas.openxmlformats.org/officeDocument/2006/relationships/slideLayout" Target="../slideLayouts/slideLayout319.xml"/><Relationship Id="rId38" Type="http://schemas.openxmlformats.org/officeDocument/2006/relationships/image" Target="../media/image1.png"/><Relationship Id="rId2" Type="http://schemas.openxmlformats.org/officeDocument/2006/relationships/slideLayout" Target="../slideLayouts/slideLayout288.xml"/><Relationship Id="rId16" Type="http://schemas.openxmlformats.org/officeDocument/2006/relationships/slideLayout" Target="../slideLayouts/slideLayout302.xml"/><Relationship Id="rId20" Type="http://schemas.openxmlformats.org/officeDocument/2006/relationships/slideLayout" Target="../slideLayouts/slideLayout306.xml"/><Relationship Id="rId29" Type="http://schemas.openxmlformats.org/officeDocument/2006/relationships/slideLayout" Target="../slideLayouts/slideLayout315.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24" Type="http://schemas.openxmlformats.org/officeDocument/2006/relationships/slideLayout" Target="../slideLayouts/slideLayout310.xml"/><Relationship Id="rId32" Type="http://schemas.openxmlformats.org/officeDocument/2006/relationships/slideLayout" Target="../slideLayouts/slideLayout318.xml"/><Relationship Id="rId37" Type="http://schemas.openxmlformats.org/officeDocument/2006/relationships/theme" Target="../theme/theme10.xml"/><Relationship Id="rId40" Type="http://schemas.openxmlformats.org/officeDocument/2006/relationships/image" Target="../media/image3.svg"/><Relationship Id="rId5" Type="http://schemas.openxmlformats.org/officeDocument/2006/relationships/slideLayout" Target="../slideLayouts/slideLayout291.xml"/><Relationship Id="rId15" Type="http://schemas.openxmlformats.org/officeDocument/2006/relationships/slideLayout" Target="../slideLayouts/slideLayout301.xml"/><Relationship Id="rId23" Type="http://schemas.openxmlformats.org/officeDocument/2006/relationships/slideLayout" Target="../slideLayouts/slideLayout309.xml"/><Relationship Id="rId28" Type="http://schemas.openxmlformats.org/officeDocument/2006/relationships/slideLayout" Target="../slideLayouts/slideLayout314.xml"/><Relationship Id="rId36" Type="http://schemas.openxmlformats.org/officeDocument/2006/relationships/slideLayout" Target="../slideLayouts/slideLayout322.xml"/><Relationship Id="rId10" Type="http://schemas.openxmlformats.org/officeDocument/2006/relationships/slideLayout" Target="../slideLayouts/slideLayout296.xml"/><Relationship Id="rId19" Type="http://schemas.openxmlformats.org/officeDocument/2006/relationships/slideLayout" Target="../slideLayouts/slideLayout305.xml"/><Relationship Id="rId31" Type="http://schemas.openxmlformats.org/officeDocument/2006/relationships/slideLayout" Target="../slideLayouts/slideLayout317.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slideLayout" Target="../slideLayouts/slideLayout300.xml"/><Relationship Id="rId22" Type="http://schemas.openxmlformats.org/officeDocument/2006/relationships/slideLayout" Target="../slideLayouts/slideLayout308.xml"/><Relationship Id="rId27" Type="http://schemas.openxmlformats.org/officeDocument/2006/relationships/slideLayout" Target="../slideLayouts/slideLayout313.xml"/><Relationship Id="rId30" Type="http://schemas.openxmlformats.org/officeDocument/2006/relationships/slideLayout" Target="../slideLayouts/slideLayout316.xml"/><Relationship Id="rId35" Type="http://schemas.openxmlformats.org/officeDocument/2006/relationships/slideLayout" Target="../slideLayouts/slideLayout321.xml"/><Relationship Id="rId8" Type="http://schemas.openxmlformats.org/officeDocument/2006/relationships/slideLayout" Target="../slideLayouts/slideLayout294.xml"/><Relationship Id="rId3" Type="http://schemas.openxmlformats.org/officeDocument/2006/relationships/slideLayout" Target="../slideLayouts/slideLayout289.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35.xml"/><Relationship Id="rId18" Type="http://schemas.openxmlformats.org/officeDocument/2006/relationships/slideLayout" Target="../slideLayouts/slideLayout340.xml"/><Relationship Id="rId26" Type="http://schemas.openxmlformats.org/officeDocument/2006/relationships/slideLayout" Target="../slideLayouts/slideLayout348.xml"/><Relationship Id="rId39" Type="http://schemas.openxmlformats.org/officeDocument/2006/relationships/image" Target="../media/image2.png"/><Relationship Id="rId21" Type="http://schemas.openxmlformats.org/officeDocument/2006/relationships/slideLayout" Target="../slideLayouts/slideLayout343.xml"/><Relationship Id="rId34" Type="http://schemas.openxmlformats.org/officeDocument/2006/relationships/slideLayout" Target="../slideLayouts/slideLayout356.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17" Type="http://schemas.openxmlformats.org/officeDocument/2006/relationships/slideLayout" Target="../slideLayouts/slideLayout339.xml"/><Relationship Id="rId25" Type="http://schemas.openxmlformats.org/officeDocument/2006/relationships/slideLayout" Target="../slideLayouts/slideLayout347.xml"/><Relationship Id="rId33" Type="http://schemas.openxmlformats.org/officeDocument/2006/relationships/slideLayout" Target="../slideLayouts/slideLayout355.xml"/><Relationship Id="rId38" Type="http://schemas.openxmlformats.org/officeDocument/2006/relationships/image" Target="../media/image1.png"/><Relationship Id="rId2" Type="http://schemas.openxmlformats.org/officeDocument/2006/relationships/slideLayout" Target="../slideLayouts/slideLayout324.xml"/><Relationship Id="rId16" Type="http://schemas.openxmlformats.org/officeDocument/2006/relationships/slideLayout" Target="../slideLayouts/slideLayout338.xml"/><Relationship Id="rId20" Type="http://schemas.openxmlformats.org/officeDocument/2006/relationships/slideLayout" Target="../slideLayouts/slideLayout342.xml"/><Relationship Id="rId29" Type="http://schemas.openxmlformats.org/officeDocument/2006/relationships/slideLayout" Target="../slideLayouts/slideLayout351.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24" Type="http://schemas.openxmlformats.org/officeDocument/2006/relationships/slideLayout" Target="../slideLayouts/slideLayout346.xml"/><Relationship Id="rId32" Type="http://schemas.openxmlformats.org/officeDocument/2006/relationships/slideLayout" Target="../slideLayouts/slideLayout354.xml"/><Relationship Id="rId37" Type="http://schemas.openxmlformats.org/officeDocument/2006/relationships/theme" Target="../theme/theme11.xml"/><Relationship Id="rId40" Type="http://schemas.openxmlformats.org/officeDocument/2006/relationships/image" Target="../media/image3.svg"/><Relationship Id="rId5" Type="http://schemas.openxmlformats.org/officeDocument/2006/relationships/slideLayout" Target="../slideLayouts/slideLayout327.xml"/><Relationship Id="rId15" Type="http://schemas.openxmlformats.org/officeDocument/2006/relationships/slideLayout" Target="../slideLayouts/slideLayout337.xml"/><Relationship Id="rId23" Type="http://schemas.openxmlformats.org/officeDocument/2006/relationships/slideLayout" Target="../slideLayouts/slideLayout345.xml"/><Relationship Id="rId28" Type="http://schemas.openxmlformats.org/officeDocument/2006/relationships/slideLayout" Target="../slideLayouts/slideLayout350.xml"/><Relationship Id="rId36" Type="http://schemas.openxmlformats.org/officeDocument/2006/relationships/slideLayout" Target="../slideLayouts/slideLayout358.xml"/><Relationship Id="rId10" Type="http://schemas.openxmlformats.org/officeDocument/2006/relationships/slideLayout" Target="../slideLayouts/slideLayout332.xml"/><Relationship Id="rId19" Type="http://schemas.openxmlformats.org/officeDocument/2006/relationships/slideLayout" Target="../slideLayouts/slideLayout341.xml"/><Relationship Id="rId31" Type="http://schemas.openxmlformats.org/officeDocument/2006/relationships/slideLayout" Target="../slideLayouts/slideLayout353.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slideLayout" Target="../slideLayouts/slideLayout336.xml"/><Relationship Id="rId22" Type="http://schemas.openxmlformats.org/officeDocument/2006/relationships/slideLayout" Target="../slideLayouts/slideLayout344.xml"/><Relationship Id="rId27" Type="http://schemas.openxmlformats.org/officeDocument/2006/relationships/slideLayout" Target="../slideLayouts/slideLayout349.xml"/><Relationship Id="rId30" Type="http://schemas.openxmlformats.org/officeDocument/2006/relationships/slideLayout" Target="../slideLayouts/slideLayout352.xml"/><Relationship Id="rId35" Type="http://schemas.openxmlformats.org/officeDocument/2006/relationships/slideLayout" Target="../slideLayouts/slideLayout357.xml"/><Relationship Id="rId8" Type="http://schemas.openxmlformats.org/officeDocument/2006/relationships/slideLayout" Target="../slideLayouts/slideLayout330.xml"/><Relationship Id="rId3" Type="http://schemas.openxmlformats.org/officeDocument/2006/relationships/slideLayout" Target="../slideLayouts/slideLayout325.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71.xml"/><Relationship Id="rId18" Type="http://schemas.openxmlformats.org/officeDocument/2006/relationships/slideLayout" Target="../slideLayouts/slideLayout376.xml"/><Relationship Id="rId26" Type="http://schemas.openxmlformats.org/officeDocument/2006/relationships/slideLayout" Target="../slideLayouts/slideLayout384.xml"/><Relationship Id="rId3" Type="http://schemas.openxmlformats.org/officeDocument/2006/relationships/slideLayout" Target="../slideLayouts/slideLayout361.xml"/><Relationship Id="rId21" Type="http://schemas.openxmlformats.org/officeDocument/2006/relationships/slideLayout" Target="../slideLayouts/slideLayout379.xml"/><Relationship Id="rId34" Type="http://schemas.openxmlformats.org/officeDocument/2006/relationships/image" Target="../media/image2.png"/><Relationship Id="rId7" Type="http://schemas.openxmlformats.org/officeDocument/2006/relationships/slideLayout" Target="../slideLayouts/slideLayout365.xml"/><Relationship Id="rId12" Type="http://schemas.openxmlformats.org/officeDocument/2006/relationships/slideLayout" Target="../slideLayouts/slideLayout370.xml"/><Relationship Id="rId17" Type="http://schemas.openxmlformats.org/officeDocument/2006/relationships/slideLayout" Target="../slideLayouts/slideLayout375.xml"/><Relationship Id="rId25" Type="http://schemas.openxmlformats.org/officeDocument/2006/relationships/slideLayout" Target="../slideLayouts/slideLayout383.xml"/><Relationship Id="rId33" Type="http://schemas.openxmlformats.org/officeDocument/2006/relationships/image" Target="../media/image1.png"/><Relationship Id="rId2" Type="http://schemas.openxmlformats.org/officeDocument/2006/relationships/slideLayout" Target="../slideLayouts/slideLayout360.xml"/><Relationship Id="rId16" Type="http://schemas.openxmlformats.org/officeDocument/2006/relationships/slideLayout" Target="../slideLayouts/slideLayout374.xml"/><Relationship Id="rId20" Type="http://schemas.openxmlformats.org/officeDocument/2006/relationships/slideLayout" Target="../slideLayouts/slideLayout378.xml"/><Relationship Id="rId29" Type="http://schemas.openxmlformats.org/officeDocument/2006/relationships/slideLayout" Target="../slideLayouts/slideLayout387.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24" Type="http://schemas.openxmlformats.org/officeDocument/2006/relationships/slideLayout" Target="../slideLayouts/slideLayout382.xml"/><Relationship Id="rId32" Type="http://schemas.openxmlformats.org/officeDocument/2006/relationships/theme" Target="../theme/theme12.xml"/><Relationship Id="rId5" Type="http://schemas.openxmlformats.org/officeDocument/2006/relationships/slideLayout" Target="../slideLayouts/slideLayout363.xml"/><Relationship Id="rId15" Type="http://schemas.openxmlformats.org/officeDocument/2006/relationships/slideLayout" Target="../slideLayouts/slideLayout373.xml"/><Relationship Id="rId23" Type="http://schemas.openxmlformats.org/officeDocument/2006/relationships/slideLayout" Target="../slideLayouts/slideLayout381.xml"/><Relationship Id="rId28" Type="http://schemas.openxmlformats.org/officeDocument/2006/relationships/slideLayout" Target="../slideLayouts/slideLayout386.xml"/><Relationship Id="rId10" Type="http://schemas.openxmlformats.org/officeDocument/2006/relationships/slideLayout" Target="../slideLayouts/slideLayout368.xml"/><Relationship Id="rId19" Type="http://schemas.openxmlformats.org/officeDocument/2006/relationships/slideLayout" Target="../slideLayouts/slideLayout377.xml"/><Relationship Id="rId31" Type="http://schemas.openxmlformats.org/officeDocument/2006/relationships/slideLayout" Target="../slideLayouts/slideLayout389.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slideLayout" Target="../slideLayouts/slideLayout372.xml"/><Relationship Id="rId22" Type="http://schemas.openxmlformats.org/officeDocument/2006/relationships/slideLayout" Target="../slideLayouts/slideLayout380.xml"/><Relationship Id="rId27" Type="http://schemas.openxmlformats.org/officeDocument/2006/relationships/slideLayout" Target="../slideLayouts/slideLayout385.xml"/><Relationship Id="rId30" Type="http://schemas.openxmlformats.org/officeDocument/2006/relationships/slideLayout" Target="../slideLayouts/slideLayout388.xml"/><Relationship Id="rId35" Type="http://schemas.openxmlformats.org/officeDocument/2006/relationships/image" Target="../media/image3.svg"/><Relationship Id="rId8" Type="http://schemas.openxmlformats.org/officeDocument/2006/relationships/slideLayout" Target="../slideLayouts/slideLayout366.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402.xml"/><Relationship Id="rId18" Type="http://schemas.openxmlformats.org/officeDocument/2006/relationships/slideLayout" Target="../slideLayouts/slideLayout407.xml"/><Relationship Id="rId26" Type="http://schemas.openxmlformats.org/officeDocument/2006/relationships/slideLayout" Target="../slideLayouts/slideLayout415.xml"/><Relationship Id="rId3" Type="http://schemas.openxmlformats.org/officeDocument/2006/relationships/slideLayout" Target="../slideLayouts/slideLayout392.xml"/><Relationship Id="rId21" Type="http://schemas.openxmlformats.org/officeDocument/2006/relationships/slideLayout" Target="../slideLayouts/slideLayout410.xml"/><Relationship Id="rId34" Type="http://schemas.openxmlformats.org/officeDocument/2006/relationships/image" Target="../media/image1.png"/><Relationship Id="rId7" Type="http://schemas.openxmlformats.org/officeDocument/2006/relationships/slideLayout" Target="../slideLayouts/slideLayout396.xml"/><Relationship Id="rId12" Type="http://schemas.openxmlformats.org/officeDocument/2006/relationships/slideLayout" Target="../slideLayouts/slideLayout401.xml"/><Relationship Id="rId17" Type="http://schemas.openxmlformats.org/officeDocument/2006/relationships/slideLayout" Target="../slideLayouts/slideLayout406.xml"/><Relationship Id="rId25" Type="http://schemas.openxmlformats.org/officeDocument/2006/relationships/slideLayout" Target="../slideLayouts/slideLayout414.xml"/><Relationship Id="rId33" Type="http://schemas.openxmlformats.org/officeDocument/2006/relationships/theme" Target="../theme/theme13.xml"/><Relationship Id="rId2" Type="http://schemas.openxmlformats.org/officeDocument/2006/relationships/slideLayout" Target="../slideLayouts/slideLayout391.xml"/><Relationship Id="rId16" Type="http://schemas.openxmlformats.org/officeDocument/2006/relationships/slideLayout" Target="../slideLayouts/slideLayout405.xml"/><Relationship Id="rId20" Type="http://schemas.openxmlformats.org/officeDocument/2006/relationships/slideLayout" Target="../slideLayouts/slideLayout409.xml"/><Relationship Id="rId29" Type="http://schemas.openxmlformats.org/officeDocument/2006/relationships/slideLayout" Target="../slideLayouts/slideLayout418.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24" Type="http://schemas.openxmlformats.org/officeDocument/2006/relationships/slideLayout" Target="../slideLayouts/slideLayout413.xml"/><Relationship Id="rId32" Type="http://schemas.openxmlformats.org/officeDocument/2006/relationships/slideLayout" Target="../slideLayouts/slideLayout421.xml"/><Relationship Id="rId5" Type="http://schemas.openxmlformats.org/officeDocument/2006/relationships/slideLayout" Target="../slideLayouts/slideLayout394.xml"/><Relationship Id="rId15" Type="http://schemas.openxmlformats.org/officeDocument/2006/relationships/slideLayout" Target="../slideLayouts/slideLayout404.xml"/><Relationship Id="rId23" Type="http://schemas.openxmlformats.org/officeDocument/2006/relationships/slideLayout" Target="../slideLayouts/slideLayout412.xml"/><Relationship Id="rId28" Type="http://schemas.openxmlformats.org/officeDocument/2006/relationships/slideLayout" Target="../slideLayouts/slideLayout417.xml"/><Relationship Id="rId36" Type="http://schemas.openxmlformats.org/officeDocument/2006/relationships/image" Target="../media/image3.svg"/><Relationship Id="rId10" Type="http://schemas.openxmlformats.org/officeDocument/2006/relationships/slideLayout" Target="../slideLayouts/slideLayout399.xml"/><Relationship Id="rId19" Type="http://schemas.openxmlformats.org/officeDocument/2006/relationships/slideLayout" Target="../slideLayouts/slideLayout408.xml"/><Relationship Id="rId31" Type="http://schemas.openxmlformats.org/officeDocument/2006/relationships/slideLayout" Target="../slideLayouts/slideLayout420.xml"/><Relationship Id="rId4" Type="http://schemas.openxmlformats.org/officeDocument/2006/relationships/slideLayout" Target="../slideLayouts/slideLayout393.xml"/><Relationship Id="rId9" Type="http://schemas.openxmlformats.org/officeDocument/2006/relationships/slideLayout" Target="../slideLayouts/slideLayout398.xml"/><Relationship Id="rId14" Type="http://schemas.openxmlformats.org/officeDocument/2006/relationships/slideLayout" Target="../slideLayouts/slideLayout403.xml"/><Relationship Id="rId22" Type="http://schemas.openxmlformats.org/officeDocument/2006/relationships/slideLayout" Target="../slideLayouts/slideLayout411.xml"/><Relationship Id="rId27" Type="http://schemas.openxmlformats.org/officeDocument/2006/relationships/slideLayout" Target="../slideLayouts/slideLayout416.xml"/><Relationship Id="rId30" Type="http://schemas.openxmlformats.org/officeDocument/2006/relationships/slideLayout" Target="../slideLayouts/slideLayout419.xml"/><Relationship Id="rId35" Type="http://schemas.openxmlformats.org/officeDocument/2006/relationships/image" Target="../media/image2.png"/><Relationship Id="rId8" Type="http://schemas.openxmlformats.org/officeDocument/2006/relationships/slideLayout" Target="../slideLayouts/slideLayout39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slideLayout" Target="../slideLayouts/slideLayout68.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42" Type="http://schemas.openxmlformats.org/officeDocument/2006/relationships/slideLayout" Target="../slideLayouts/slideLayout71.xml"/><Relationship Id="rId47" Type="http://schemas.openxmlformats.org/officeDocument/2006/relationships/slideLayout" Target="../slideLayouts/slideLayout76.xml"/><Relationship Id="rId50" Type="http://schemas.openxmlformats.org/officeDocument/2006/relationships/image" Target="../media/image2.png"/><Relationship Id="rId7" Type="http://schemas.openxmlformats.org/officeDocument/2006/relationships/slideLayout" Target="../slideLayouts/slideLayout3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9" Type="http://schemas.openxmlformats.org/officeDocument/2006/relationships/slideLayout" Target="../slideLayouts/slideLayout58.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slideLayout" Target="../slideLayouts/slideLayout69.xml"/><Relationship Id="rId45" Type="http://schemas.openxmlformats.org/officeDocument/2006/relationships/slideLayout" Target="../slideLayouts/slideLayout74.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49" Type="http://schemas.openxmlformats.org/officeDocument/2006/relationships/image" Target="../media/image1.png"/><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4" Type="http://schemas.openxmlformats.org/officeDocument/2006/relationships/slideLayout" Target="../slideLayouts/slideLayout7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43" Type="http://schemas.openxmlformats.org/officeDocument/2006/relationships/slideLayout" Target="../slideLayouts/slideLayout72.xml"/><Relationship Id="rId48" Type="http://schemas.openxmlformats.org/officeDocument/2006/relationships/theme" Target="../theme/theme2.xml"/><Relationship Id="rId8" Type="http://schemas.openxmlformats.org/officeDocument/2006/relationships/slideLayout" Target="../slideLayouts/slideLayout37.xml"/><Relationship Id="rId51" Type="http://schemas.openxmlformats.org/officeDocument/2006/relationships/image" Target="../media/image3.svg"/><Relationship Id="rId3" Type="http://schemas.openxmlformats.org/officeDocument/2006/relationships/slideLayout" Target="../slideLayouts/slideLayout32.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46" Type="http://schemas.openxmlformats.org/officeDocument/2006/relationships/slideLayout" Target="../slideLayouts/slideLayout75.xml"/><Relationship Id="rId20" Type="http://schemas.openxmlformats.org/officeDocument/2006/relationships/slideLayout" Target="../slideLayouts/slideLayout49.xml"/><Relationship Id="rId41" Type="http://schemas.openxmlformats.org/officeDocument/2006/relationships/slideLayout" Target="../slideLayouts/slideLayout70.xml"/><Relationship Id="rId1" Type="http://schemas.openxmlformats.org/officeDocument/2006/relationships/slideLayout" Target="../slideLayouts/slideLayout30.xml"/><Relationship Id="rId6"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34" Type="http://schemas.openxmlformats.org/officeDocument/2006/relationships/image" Target="../media/image2.png"/><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image" Target="../media/image1.png"/><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theme" Target="../theme/theme4.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image" Target="../media/image3.svg"/><Relationship Id="rId8"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34" Type="http://schemas.openxmlformats.org/officeDocument/2006/relationships/image" Target="../media/image2.png"/><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image" Target="../media/image1.png"/><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theme" Target="../theme/theme5.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image" Target="../media/image3.svg"/><Relationship Id="rId8" Type="http://schemas.openxmlformats.org/officeDocument/2006/relationships/slideLayout" Target="../slideLayouts/slideLayout12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33" Type="http://schemas.openxmlformats.org/officeDocument/2006/relationships/image" Target="../media/image3.svg"/><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29" Type="http://schemas.openxmlformats.org/officeDocument/2006/relationships/slideLayout" Target="../slideLayouts/slideLayout178.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32" Type="http://schemas.openxmlformats.org/officeDocument/2006/relationships/image" Target="../media/image2.png"/><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slideLayout" Target="../slideLayouts/slideLayout177.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31" Type="http://schemas.openxmlformats.org/officeDocument/2006/relationships/image" Target="../media/image1.png"/><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 Id="rId30" Type="http://schemas.openxmlformats.org/officeDocument/2006/relationships/theme" Target="../theme/theme6.xml"/><Relationship Id="rId8" Type="http://schemas.openxmlformats.org/officeDocument/2006/relationships/slideLayout" Target="../slideLayouts/slideLayout15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91.xml"/><Relationship Id="rId18" Type="http://schemas.openxmlformats.org/officeDocument/2006/relationships/slideLayout" Target="../slideLayouts/slideLayout196.xml"/><Relationship Id="rId26" Type="http://schemas.openxmlformats.org/officeDocument/2006/relationships/slideLayout" Target="../slideLayouts/slideLayout204.xml"/><Relationship Id="rId3" Type="http://schemas.openxmlformats.org/officeDocument/2006/relationships/slideLayout" Target="../slideLayouts/slideLayout181.xml"/><Relationship Id="rId21" Type="http://schemas.openxmlformats.org/officeDocument/2006/relationships/slideLayout" Target="../slideLayouts/slideLayout199.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slideLayout" Target="../slideLayouts/slideLayout195.xml"/><Relationship Id="rId25" Type="http://schemas.openxmlformats.org/officeDocument/2006/relationships/slideLayout" Target="../slideLayouts/slideLayout203.xml"/><Relationship Id="rId33" Type="http://schemas.openxmlformats.org/officeDocument/2006/relationships/image" Target="../media/image3.svg"/><Relationship Id="rId2" Type="http://schemas.openxmlformats.org/officeDocument/2006/relationships/slideLayout" Target="../slideLayouts/slideLayout180.xml"/><Relationship Id="rId16" Type="http://schemas.openxmlformats.org/officeDocument/2006/relationships/slideLayout" Target="../slideLayouts/slideLayout194.xml"/><Relationship Id="rId20" Type="http://schemas.openxmlformats.org/officeDocument/2006/relationships/slideLayout" Target="../slideLayouts/slideLayout198.xml"/><Relationship Id="rId29" Type="http://schemas.openxmlformats.org/officeDocument/2006/relationships/slideLayout" Target="../slideLayouts/slideLayout207.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24" Type="http://schemas.openxmlformats.org/officeDocument/2006/relationships/slideLayout" Target="../slideLayouts/slideLayout202.xml"/><Relationship Id="rId32" Type="http://schemas.openxmlformats.org/officeDocument/2006/relationships/image" Target="../media/image2.png"/><Relationship Id="rId5" Type="http://schemas.openxmlformats.org/officeDocument/2006/relationships/slideLayout" Target="../slideLayouts/slideLayout183.xml"/><Relationship Id="rId15" Type="http://schemas.openxmlformats.org/officeDocument/2006/relationships/slideLayout" Target="../slideLayouts/slideLayout193.xml"/><Relationship Id="rId23" Type="http://schemas.openxmlformats.org/officeDocument/2006/relationships/slideLayout" Target="../slideLayouts/slideLayout201.xml"/><Relationship Id="rId28" Type="http://schemas.openxmlformats.org/officeDocument/2006/relationships/slideLayout" Target="../slideLayouts/slideLayout206.xml"/><Relationship Id="rId10" Type="http://schemas.openxmlformats.org/officeDocument/2006/relationships/slideLayout" Target="../slideLayouts/slideLayout188.xml"/><Relationship Id="rId19" Type="http://schemas.openxmlformats.org/officeDocument/2006/relationships/slideLayout" Target="../slideLayouts/slideLayout197.xml"/><Relationship Id="rId31" Type="http://schemas.openxmlformats.org/officeDocument/2006/relationships/image" Target="../media/image1.png"/><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 Id="rId22" Type="http://schemas.openxmlformats.org/officeDocument/2006/relationships/slideLayout" Target="../slideLayouts/slideLayout200.xml"/><Relationship Id="rId27" Type="http://schemas.openxmlformats.org/officeDocument/2006/relationships/slideLayout" Target="../slideLayouts/slideLayout205.xml"/><Relationship Id="rId30" Type="http://schemas.openxmlformats.org/officeDocument/2006/relationships/theme" Target="../theme/theme7.xml"/><Relationship Id="rId8" Type="http://schemas.openxmlformats.org/officeDocument/2006/relationships/slideLayout" Target="../slideLayouts/slideLayout186.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26" Type="http://schemas.openxmlformats.org/officeDocument/2006/relationships/slideLayout" Target="../slideLayouts/slideLayout233.xml"/><Relationship Id="rId39" Type="http://schemas.openxmlformats.org/officeDocument/2006/relationships/slideLayout" Target="../slideLayouts/slideLayout246.xml"/><Relationship Id="rId21" Type="http://schemas.openxmlformats.org/officeDocument/2006/relationships/slideLayout" Target="../slideLayouts/slideLayout228.xml"/><Relationship Id="rId34" Type="http://schemas.openxmlformats.org/officeDocument/2006/relationships/slideLayout" Target="../slideLayouts/slideLayout241.xml"/><Relationship Id="rId42" Type="http://schemas.openxmlformats.org/officeDocument/2006/relationships/slideLayout" Target="../slideLayouts/slideLayout249.xml"/><Relationship Id="rId47" Type="http://schemas.openxmlformats.org/officeDocument/2006/relationships/slideLayout" Target="../slideLayouts/slideLayout254.xml"/><Relationship Id="rId50" Type="http://schemas.openxmlformats.org/officeDocument/2006/relationships/image" Target="../media/image2.png"/><Relationship Id="rId7" Type="http://schemas.openxmlformats.org/officeDocument/2006/relationships/slideLayout" Target="../slideLayouts/slideLayout214.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29" Type="http://schemas.openxmlformats.org/officeDocument/2006/relationships/slideLayout" Target="../slideLayouts/slideLayout236.xml"/><Relationship Id="rId11" Type="http://schemas.openxmlformats.org/officeDocument/2006/relationships/slideLayout" Target="../slideLayouts/slideLayout218.xml"/><Relationship Id="rId24" Type="http://schemas.openxmlformats.org/officeDocument/2006/relationships/slideLayout" Target="../slideLayouts/slideLayout231.xml"/><Relationship Id="rId32" Type="http://schemas.openxmlformats.org/officeDocument/2006/relationships/slideLayout" Target="../slideLayouts/slideLayout239.xml"/><Relationship Id="rId37" Type="http://schemas.openxmlformats.org/officeDocument/2006/relationships/slideLayout" Target="../slideLayouts/slideLayout244.xml"/><Relationship Id="rId40" Type="http://schemas.openxmlformats.org/officeDocument/2006/relationships/slideLayout" Target="../slideLayouts/slideLayout247.xml"/><Relationship Id="rId45" Type="http://schemas.openxmlformats.org/officeDocument/2006/relationships/slideLayout" Target="../slideLayouts/slideLayout252.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23" Type="http://schemas.openxmlformats.org/officeDocument/2006/relationships/slideLayout" Target="../slideLayouts/slideLayout230.xml"/><Relationship Id="rId28" Type="http://schemas.openxmlformats.org/officeDocument/2006/relationships/slideLayout" Target="../slideLayouts/slideLayout235.xml"/><Relationship Id="rId36" Type="http://schemas.openxmlformats.org/officeDocument/2006/relationships/slideLayout" Target="../slideLayouts/slideLayout243.xml"/><Relationship Id="rId49" Type="http://schemas.openxmlformats.org/officeDocument/2006/relationships/image" Target="../media/image1.png"/><Relationship Id="rId10" Type="http://schemas.openxmlformats.org/officeDocument/2006/relationships/slideLayout" Target="../slideLayouts/slideLayout217.xml"/><Relationship Id="rId19" Type="http://schemas.openxmlformats.org/officeDocument/2006/relationships/slideLayout" Target="../slideLayouts/slideLayout226.xml"/><Relationship Id="rId31" Type="http://schemas.openxmlformats.org/officeDocument/2006/relationships/slideLayout" Target="../slideLayouts/slideLayout238.xml"/><Relationship Id="rId44" Type="http://schemas.openxmlformats.org/officeDocument/2006/relationships/slideLayout" Target="../slideLayouts/slideLayout251.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 Id="rId22" Type="http://schemas.openxmlformats.org/officeDocument/2006/relationships/slideLayout" Target="../slideLayouts/slideLayout229.xml"/><Relationship Id="rId27" Type="http://schemas.openxmlformats.org/officeDocument/2006/relationships/slideLayout" Target="../slideLayouts/slideLayout234.xml"/><Relationship Id="rId30" Type="http://schemas.openxmlformats.org/officeDocument/2006/relationships/slideLayout" Target="../slideLayouts/slideLayout237.xml"/><Relationship Id="rId35" Type="http://schemas.openxmlformats.org/officeDocument/2006/relationships/slideLayout" Target="../slideLayouts/slideLayout242.xml"/><Relationship Id="rId43" Type="http://schemas.openxmlformats.org/officeDocument/2006/relationships/slideLayout" Target="../slideLayouts/slideLayout250.xml"/><Relationship Id="rId48" Type="http://schemas.openxmlformats.org/officeDocument/2006/relationships/theme" Target="../theme/theme8.xml"/><Relationship Id="rId8" Type="http://schemas.openxmlformats.org/officeDocument/2006/relationships/slideLayout" Target="../slideLayouts/slideLayout215.xml"/><Relationship Id="rId51" Type="http://schemas.openxmlformats.org/officeDocument/2006/relationships/image" Target="../media/image3.svg"/><Relationship Id="rId3" Type="http://schemas.openxmlformats.org/officeDocument/2006/relationships/slideLayout" Target="../slideLayouts/slideLayout210.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5" Type="http://schemas.openxmlformats.org/officeDocument/2006/relationships/slideLayout" Target="../slideLayouts/slideLayout232.xml"/><Relationship Id="rId33" Type="http://schemas.openxmlformats.org/officeDocument/2006/relationships/slideLayout" Target="../slideLayouts/slideLayout240.xml"/><Relationship Id="rId38" Type="http://schemas.openxmlformats.org/officeDocument/2006/relationships/slideLayout" Target="../slideLayouts/slideLayout245.xml"/><Relationship Id="rId46" Type="http://schemas.openxmlformats.org/officeDocument/2006/relationships/slideLayout" Target="../slideLayouts/slideLayout253.xml"/><Relationship Id="rId20" Type="http://schemas.openxmlformats.org/officeDocument/2006/relationships/slideLayout" Target="../slideLayouts/slideLayout227.xml"/><Relationship Id="rId41" Type="http://schemas.openxmlformats.org/officeDocument/2006/relationships/slideLayout" Target="../slideLayouts/slideLayout248.xml"/><Relationship Id="rId1" Type="http://schemas.openxmlformats.org/officeDocument/2006/relationships/slideLayout" Target="../slideLayouts/slideLayout208.xml"/><Relationship Id="rId6" Type="http://schemas.openxmlformats.org/officeDocument/2006/relationships/slideLayout" Target="../slideLayouts/slideLayout213.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67.xml"/><Relationship Id="rId18" Type="http://schemas.openxmlformats.org/officeDocument/2006/relationships/slideLayout" Target="../slideLayouts/slideLayout272.xml"/><Relationship Id="rId26" Type="http://schemas.openxmlformats.org/officeDocument/2006/relationships/slideLayout" Target="../slideLayouts/slideLayout280.xml"/><Relationship Id="rId3" Type="http://schemas.openxmlformats.org/officeDocument/2006/relationships/slideLayout" Target="../slideLayouts/slideLayout257.xml"/><Relationship Id="rId21" Type="http://schemas.openxmlformats.org/officeDocument/2006/relationships/slideLayout" Target="../slideLayouts/slideLayout275.xml"/><Relationship Id="rId34" Type="http://schemas.openxmlformats.org/officeDocument/2006/relationships/image" Target="../media/image1.png"/><Relationship Id="rId7" Type="http://schemas.openxmlformats.org/officeDocument/2006/relationships/slideLayout" Target="../slideLayouts/slideLayout261.xml"/><Relationship Id="rId12" Type="http://schemas.openxmlformats.org/officeDocument/2006/relationships/slideLayout" Target="../slideLayouts/slideLayout266.xml"/><Relationship Id="rId17" Type="http://schemas.openxmlformats.org/officeDocument/2006/relationships/slideLayout" Target="../slideLayouts/slideLayout271.xml"/><Relationship Id="rId25" Type="http://schemas.openxmlformats.org/officeDocument/2006/relationships/slideLayout" Target="../slideLayouts/slideLayout279.xml"/><Relationship Id="rId33" Type="http://schemas.openxmlformats.org/officeDocument/2006/relationships/theme" Target="../theme/theme9.xml"/><Relationship Id="rId2" Type="http://schemas.openxmlformats.org/officeDocument/2006/relationships/slideLayout" Target="../slideLayouts/slideLayout256.xml"/><Relationship Id="rId16" Type="http://schemas.openxmlformats.org/officeDocument/2006/relationships/slideLayout" Target="../slideLayouts/slideLayout270.xml"/><Relationship Id="rId20" Type="http://schemas.openxmlformats.org/officeDocument/2006/relationships/slideLayout" Target="../slideLayouts/slideLayout274.xml"/><Relationship Id="rId29" Type="http://schemas.openxmlformats.org/officeDocument/2006/relationships/slideLayout" Target="../slideLayouts/slideLayout283.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24" Type="http://schemas.openxmlformats.org/officeDocument/2006/relationships/slideLayout" Target="../slideLayouts/slideLayout278.xml"/><Relationship Id="rId32" Type="http://schemas.openxmlformats.org/officeDocument/2006/relationships/slideLayout" Target="../slideLayouts/slideLayout286.xml"/><Relationship Id="rId5" Type="http://schemas.openxmlformats.org/officeDocument/2006/relationships/slideLayout" Target="../slideLayouts/slideLayout259.xml"/><Relationship Id="rId15" Type="http://schemas.openxmlformats.org/officeDocument/2006/relationships/slideLayout" Target="../slideLayouts/slideLayout269.xml"/><Relationship Id="rId23" Type="http://schemas.openxmlformats.org/officeDocument/2006/relationships/slideLayout" Target="../slideLayouts/slideLayout277.xml"/><Relationship Id="rId28" Type="http://schemas.openxmlformats.org/officeDocument/2006/relationships/slideLayout" Target="../slideLayouts/slideLayout282.xml"/><Relationship Id="rId36" Type="http://schemas.openxmlformats.org/officeDocument/2006/relationships/image" Target="../media/image3.svg"/><Relationship Id="rId10" Type="http://schemas.openxmlformats.org/officeDocument/2006/relationships/slideLayout" Target="../slideLayouts/slideLayout264.xml"/><Relationship Id="rId19" Type="http://schemas.openxmlformats.org/officeDocument/2006/relationships/slideLayout" Target="../slideLayouts/slideLayout273.xml"/><Relationship Id="rId31" Type="http://schemas.openxmlformats.org/officeDocument/2006/relationships/slideLayout" Target="../slideLayouts/slideLayout285.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 Id="rId22" Type="http://schemas.openxmlformats.org/officeDocument/2006/relationships/slideLayout" Target="../slideLayouts/slideLayout276.xml"/><Relationship Id="rId27" Type="http://schemas.openxmlformats.org/officeDocument/2006/relationships/slideLayout" Target="../slideLayouts/slideLayout281.xml"/><Relationship Id="rId30" Type="http://schemas.openxmlformats.org/officeDocument/2006/relationships/slideLayout" Target="../slideLayouts/slideLayout284.xml"/><Relationship Id="rId35" Type="http://schemas.openxmlformats.org/officeDocument/2006/relationships/image" Target="../media/image2.png"/><Relationship Id="rId8" Type="http://schemas.openxmlformats.org/officeDocument/2006/relationships/slideLayout" Target="../slideLayouts/slideLayout2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May 10, 2024</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May 10,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575380126"/>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 id="2147484131" r:id="rId15"/>
    <p:sldLayoutId id="2147484132" r:id="rId16"/>
    <p:sldLayoutId id="2147484133" r:id="rId17"/>
    <p:sldLayoutId id="2147484134" r:id="rId18"/>
    <p:sldLayoutId id="2147484135" r:id="rId19"/>
    <p:sldLayoutId id="2147484136" r:id="rId20"/>
    <p:sldLayoutId id="2147484137" r:id="rId21"/>
    <p:sldLayoutId id="2147484138" r:id="rId22"/>
    <p:sldLayoutId id="2147484139" r:id="rId23"/>
    <p:sldLayoutId id="2147484140" r:id="rId24"/>
    <p:sldLayoutId id="2147484141" r:id="rId25"/>
    <p:sldLayoutId id="2147484142" r:id="rId26"/>
    <p:sldLayoutId id="2147484143" r:id="rId27"/>
    <p:sldLayoutId id="2147484144" r:id="rId28"/>
    <p:sldLayoutId id="2147484145" r:id="rId29"/>
    <p:sldLayoutId id="2147484146" r:id="rId30"/>
    <p:sldLayoutId id="2147484147" r:id="rId31"/>
    <p:sldLayoutId id="2147484148" r:id="rId32"/>
    <p:sldLayoutId id="2147484149" r:id="rId33"/>
    <p:sldLayoutId id="2147484150" r:id="rId34"/>
    <p:sldLayoutId id="2147484151" r:id="rId35"/>
    <p:sldLayoutId id="2147484152" r:id="rId36"/>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May 10,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839453709"/>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 id="2147484166" r:id="rId13"/>
    <p:sldLayoutId id="2147484167" r:id="rId14"/>
    <p:sldLayoutId id="2147484168" r:id="rId15"/>
    <p:sldLayoutId id="2147484169" r:id="rId16"/>
    <p:sldLayoutId id="2147484170" r:id="rId17"/>
    <p:sldLayoutId id="2147484171" r:id="rId18"/>
    <p:sldLayoutId id="2147484172" r:id="rId19"/>
    <p:sldLayoutId id="2147484173" r:id="rId20"/>
    <p:sldLayoutId id="2147484174" r:id="rId21"/>
    <p:sldLayoutId id="2147484175" r:id="rId22"/>
    <p:sldLayoutId id="2147484176" r:id="rId23"/>
    <p:sldLayoutId id="2147484177" r:id="rId24"/>
    <p:sldLayoutId id="2147484178" r:id="rId25"/>
    <p:sldLayoutId id="2147484179" r:id="rId26"/>
    <p:sldLayoutId id="2147484180" r:id="rId27"/>
    <p:sldLayoutId id="2147484181" r:id="rId28"/>
    <p:sldLayoutId id="2147484182" r:id="rId29"/>
    <p:sldLayoutId id="2147484183" r:id="rId30"/>
    <p:sldLayoutId id="2147484184" r:id="rId31"/>
    <p:sldLayoutId id="2147484185" r:id="rId32"/>
    <p:sldLayoutId id="2147484186" r:id="rId33"/>
    <p:sldLayoutId id="2147484187" r:id="rId34"/>
    <p:sldLayoutId id="2147484188" r:id="rId35"/>
    <p:sldLayoutId id="2147484189" r:id="rId36"/>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May 10,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4111274822"/>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 id="2147484204" r:id="rId14"/>
    <p:sldLayoutId id="2147484205" r:id="rId15"/>
    <p:sldLayoutId id="2147484206" r:id="rId16"/>
    <p:sldLayoutId id="2147484207" r:id="rId17"/>
    <p:sldLayoutId id="2147484208" r:id="rId18"/>
    <p:sldLayoutId id="2147484209" r:id="rId19"/>
    <p:sldLayoutId id="2147484210" r:id="rId20"/>
    <p:sldLayoutId id="2147484211" r:id="rId21"/>
    <p:sldLayoutId id="2147484212" r:id="rId22"/>
    <p:sldLayoutId id="2147484213" r:id="rId23"/>
    <p:sldLayoutId id="2147484214" r:id="rId24"/>
    <p:sldLayoutId id="2147484215" r:id="rId25"/>
    <p:sldLayoutId id="2147484216" r:id="rId26"/>
    <p:sldLayoutId id="2147484217" r:id="rId27"/>
    <p:sldLayoutId id="2147484218" r:id="rId28"/>
    <p:sldLayoutId id="2147484219" r:id="rId29"/>
    <p:sldLayoutId id="2147484220" r:id="rId30"/>
    <p:sldLayoutId id="2147484221"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May 10,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959327256"/>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 id="2147484235" r:id="rId13"/>
    <p:sldLayoutId id="2147484236" r:id="rId14"/>
    <p:sldLayoutId id="2147484237" r:id="rId15"/>
    <p:sldLayoutId id="2147484238" r:id="rId16"/>
    <p:sldLayoutId id="2147484239" r:id="rId17"/>
    <p:sldLayoutId id="2147484240" r:id="rId18"/>
    <p:sldLayoutId id="2147484241" r:id="rId19"/>
    <p:sldLayoutId id="2147484242" r:id="rId20"/>
    <p:sldLayoutId id="2147484243" r:id="rId21"/>
    <p:sldLayoutId id="2147484244" r:id="rId22"/>
    <p:sldLayoutId id="2147484245" r:id="rId23"/>
    <p:sldLayoutId id="2147484246" r:id="rId24"/>
    <p:sldLayoutId id="2147484247" r:id="rId25"/>
    <p:sldLayoutId id="2147484248" r:id="rId26"/>
    <p:sldLayoutId id="2147484249" r:id="rId27"/>
    <p:sldLayoutId id="2147484250" r:id="rId28"/>
    <p:sldLayoutId id="2147484251" r:id="rId29"/>
    <p:sldLayoutId id="2147484252" r:id="rId30"/>
    <p:sldLayoutId id="2147484253" r:id="rId31"/>
    <p:sldLayoutId id="2147484254" r:id="rId32"/>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May 10, 2024</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
        <p:nvSpPr>
          <p:cNvPr id="11" name="Rectangle 10">
            <a:extLst>
              <a:ext uri="{FF2B5EF4-FFF2-40B4-BE49-F238E27FC236}">
                <a16:creationId xmlns:a16="http://schemas.microsoft.com/office/drawing/2014/main" id="{471F548F-DF7C-E54D-9F9C-6F36A723C7C4}"/>
              </a:ext>
            </a:extLst>
          </p:cNvPr>
          <p:cNvSpPr/>
          <p:nvPr userDrawn="1"/>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2B98A247-3C51-2444-9437-8C9ADE0B051E}"/>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E5E5193F-1962-DD45-BAF2-B0EEA918152B}"/>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5" name="Graphic 14">
            <a:extLst>
              <a:ext uri="{FF2B5EF4-FFF2-40B4-BE49-F238E27FC236}">
                <a16:creationId xmlns:a16="http://schemas.microsoft.com/office/drawing/2014/main" id="{89C31EDE-C15A-874E-AAD6-0837F805857A}"/>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95111442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8" r:id="rId34"/>
    <p:sldLayoutId id="2147483729" r:id="rId35"/>
    <p:sldLayoutId id="2147483730" r:id="rId36"/>
    <p:sldLayoutId id="2147483734" r:id="rId37"/>
    <p:sldLayoutId id="2147483737" r:id="rId38"/>
    <p:sldLayoutId id="2147483738" r:id="rId39"/>
    <p:sldLayoutId id="2147483739" r:id="rId40"/>
    <p:sldLayoutId id="2147483744" r:id="rId41"/>
    <p:sldLayoutId id="2147483745" r:id="rId42"/>
    <p:sldLayoutId id="2147483747" r:id="rId43"/>
    <p:sldLayoutId id="2147483748" r:id="rId44"/>
    <p:sldLayoutId id="2147483749" r:id="rId45"/>
    <p:sldLayoutId id="2147483750" r:id="rId46"/>
    <p:sldLayoutId id="2147483751" r:id="rId47"/>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A8E0B7-6082-4E42-927D-00DD9B7069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960FE3-C499-4740-ADC7-59A7C2760C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B1059-E043-45DE-A2E5-903903D7FA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5193D69-5FC4-421E-A58B-6D56231B96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EOY 1 Reporting and Certification v1.0 May 10, 2024</a:t>
            </a:r>
          </a:p>
        </p:txBody>
      </p:sp>
      <p:sp>
        <p:nvSpPr>
          <p:cNvPr id="6" name="Slide Number Placeholder 5">
            <a:extLst>
              <a:ext uri="{FF2B5EF4-FFF2-40B4-BE49-F238E27FC236}">
                <a16:creationId xmlns:a16="http://schemas.microsoft.com/office/drawing/2014/main" id="{46E26883-CEBF-43BF-9184-A08BB2C1AE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764A6-E8E7-428F-A188-FEEA54BB5278}" type="slidenum">
              <a:rPr lang="en-US" smtClean="0"/>
              <a:t>‹#›</a:t>
            </a:fld>
            <a:endParaRPr lang="en-US"/>
          </a:p>
        </p:txBody>
      </p:sp>
    </p:spTree>
    <p:extLst>
      <p:ext uri="{BB962C8B-B14F-4D97-AF65-F5344CB8AC3E}">
        <p14:creationId xmlns:p14="http://schemas.microsoft.com/office/powerpoint/2010/main" val="301974473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May 10,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55096379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May 10,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72505862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May 10, 2024</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684659731"/>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 id="2147483880" r:id="rId22"/>
    <p:sldLayoutId id="2147483881" r:id="rId23"/>
    <p:sldLayoutId id="2147483882" r:id="rId24"/>
    <p:sldLayoutId id="2147483883" r:id="rId25"/>
    <p:sldLayoutId id="2147483884" r:id="rId26"/>
    <p:sldLayoutId id="2147483885" r:id="rId27"/>
    <p:sldLayoutId id="2147483886" r:id="rId28"/>
    <p:sldLayoutId id="2147483887"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May 10, 2024</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cstate="hq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233037771"/>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 id="2147483954" r:id="rId18"/>
    <p:sldLayoutId id="2147483955" r:id="rId19"/>
    <p:sldLayoutId id="2147483956" r:id="rId20"/>
    <p:sldLayoutId id="2147483957" r:id="rId21"/>
    <p:sldLayoutId id="2147483958" r:id="rId22"/>
    <p:sldLayoutId id="2147483959" r:id="rId23"/>
    <p:sldLayoutId id="2147483960" r:id="rId24"/>
    <p:sldLayoutId id="2147483961" r:id="rId25"/>
    <p:sldLayoutId id="2147483962" r:id="rId26"/>
    <p:sldLayoutId id="2147483963" r:id="rId27"/>
    <p:sldLayoutId id="2147483964" r:id="rId28"/>
    <p:sldLayoutId id="2147483965"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May 10, 2024</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
        <p:nvSpPr>
          <p:cNvPr id="11" name="Rectangle 10">
            <a:extLst>
              <a:ext uri="{FF2B5EF4-FFF2-40B4-BE49-F238E27FC236}">
                <a16:creationId xmlns:a16="http://schemas.microsoft.com/office/drawing/2014/main" id="{471F548F-DF7C-E54D-9F9C-6F36A723C7C4}"/>
              </a:ext>
            </a:extLst>
          </p:cNvPr>
          <p:cNvSpPr/>
          <p:nvPr userDrawn="1"/>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2B98A247-3C51-2444-9437-8C9ADE0B051E}"/>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5E5193F-1962-DD45-BAF2-B0EEA918152B}"/>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5" name="Graphic 14">
            <a:extLst>
              <a:ext uri="{FF2B5EF4-FFF2-40B4-BE49-F238E27FC236}">
                <a16:creationId xmlns:a16="http://schemas.microsoft.com/office/drawing/2014/main" id="{89C31EDE-C15A-874E-AAD6-0837F805857A}"/>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0830249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 id="2147483980" r:id="rId14"/>
    <p:sldLayoutId id="2147483981" r:id="rId15"/>
    <p:sldLayoutId id="2147483982" r:id="rId16"/>
    <p:sldLayoutId id="2147483983" r:id="rId17"/>
    <p:sldLayoutId id="2147483984" r:id="rId18"/>
    <p:sldLayoutId id="2147483985" r:id="rId19"/>
    <p:sldLayoutId id="2147483986" r:id="rId20"/>
    <p:sldLayoutId id="2147483987" r:id="rId21"/>
    <p:sldLayoutId id="2147483988" r:id="rId22"/>
    <p:sldLayoutId id="2147483989" r:id="rId23"/>
    <p:sldLayoutId id="2147483990" r:id="rId24"/>
    <p:sldLayoutId id="2147483991" r:id="rId25"/>
    <p:sldLayoutId id="2147483992" r:id="rId26"/>
    <p:sldLayoutId id="2147483993" r:id="rId27"/>
    <p:sldLayoutId id="2147483994" r:id="rId28"/>
    <p:sldLayoutId id="2147483995" r:id="rId29"/>
    <p:sldLayoutId id="2147483996" r:id="rId30"/>
    <p:sldLayoutId id="2147483997" r:id="rId31"/>
    <p:sldLayoutId id="2147483998" r:id="rId32"/>
    <p:sldLayoutId id="2147483999" r:id="rId33"/>
    <p:sldLayoutId id="2147484000" r:id="rId34"/>
    <p:sldLayoutId id="2147484001" r:id="rId35"/>
    <p:sldLayoutId id="2147484002" r:id="rId36"/>
    <p:sldLayoutId id="2147484003" r:id="rId37"/>
    <p:sldLayoutId id="2147484004" r:id="rId38"/>
    <p:sldLayoutId id="2147484005" r:id="rId39"/>
    <p:sldLayoutId id="2147484006" r:id="rId40"/>
    <p:sldLayoutId id="2147484007" r:id="rId41"/>
    <p:sldLayoutId id="2147484008" r:id="rId42"/>
    <p:sldLayoutId id="2147484009" r:id="rId43"/>
    <p:sldLayoutId id="2147484010" r:id="rId44"/>
    <p:sldLayoutId id="2147484011" r:id="rId45"/>
    <p:sldLayoutId id="2147484012" r:id="rId46"/>
    <p:sldLayoutId id="2147484013" r:id="rId47"/>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May 10,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385061443"/>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 id="2147484030" r:id="rId16"/>
    <p:sldLayoutId id="2147484031" r:id="rId17"/>
    <p:sldLayoutId id="2147484032" r:id="rId18"/>
    <p:sldLayoutId id="2147484033" r:id="rId19"/>
    <p:sldLayoutId id="2147484034" r:id="rId20"/>
    <p:sldLayoutId id="2147484035" r:id="rId21"/>
    <p:sldLayoutId id="2147484036" r:id="rId22"/>
    <p:sldLayoutId id="2147484037" r:id="rId23"/>
    <p:sldLayoutId id="2147484038" r:id="rId24"/>
    <p:sldLayoutId id="2147484039" r:id="rId25"/>
    <p:sldLayoutId id="2147484040" r:id="rId26"/>
    <p:sldLayoutId id="2147484041" r:id="rId27"/>
    <p:sldLayoutId id="2147484042" r:id="rId28"/>
    <p:sldLayoutId id="2147484043" r:id="rId29"/>
    <p:sldLayoutId id="2147484044" r:id="rId30"/>
    <p:sldLayoutId id="2147484045" r:id="rId31"/>
    <p:sldLayoutId id="2147484046" r:id="rId32"/>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08.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5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hyperlink" Target="https://www.cde.ca.gov/ta/ac/cm/dashboardguide23.asp" TargetMode="External"/><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59.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7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90.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18" Type="http://schemas.microsoft.com/office/2007/relationships/diagramDrawing" Target="../diagrams/drawing4.xml"/><Relationship Id="rId3" Type="http://schemas.openxmlformats.org/officeDocument/2006/relationships/notesSlide" Target="../notesSlides/notesSlide17.xml"/><Relationship Id="rId7" Type="http://schemas.openxmlformats.org/officeDocument/2006/relationships/diagramColors" Target="../diagrams/colors2.xml"/><Relationship Id="rId12" Type="http://schemas.openxmlformats.org/officeDocument/2006/relationships/diagramColors" Target="../diagrams/colors3.xml"/><Relationship Id="rId17" Type="http://schemas.openxmlformats.org/officeDocument/2006/relationships/diagramColors" Target="../diagrams/colors4.xml"/><Relationship Id="rId2" Type="http://schemas.openxmlformats.org/officeDocument/2006/relationships/slideLayout" Target="../slideLayouts/slideLayout42.xml"/><Relationship Id="rId16" Type="http://schemas.openxmlformats.org/officeDocument/2006/relationships/diagramQuickStyle" Target="../diagrams/quickStyle4.xml"/><Relationship Id="rId1" Type="http://schemas.openxmlformats.org/officeDocument/2006/relationships/tags" Target="../tags/tag1.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5" Type="http://schemas.openxmlformats.org/officeDocument/2006/relationships/diagramLayout" Target="../diagrams/layout4.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07.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07.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8.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40.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8.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158.xml"/><Relationship Id="rId6" Type="http://schemas.openxmlformats.org/officeDocument/2006/relationships/image" Target="../media/image72.sv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16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32.xml"/><Relationship Id="rId1" Type="http://schemas.openxmlformats.org/officeDocument/2006/relationships/slideLayout" Target="../slideLayouts/slideLayout169.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22.xml"/><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169.xml"/><Relationship Id="rId5" Type="http://schemas.openxmlformats.org/officeDocument/2006/relationships/image" Target="../media/image82.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169.xml"/><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7.xml"/><Relationship Id="rId1" Type="http://schemas.openxmlformats.org/officeDocument/2006/relationships/slideLayout" Target="../slideLayouts/slideLayout200.xml"/><Relationship Id="rId6" Type="http://schemas.openxmlformats.org/officeDocument/2006/relationships/image" Target="../media/image86.png"/><Relationship Id="rId5" Type="http://schemas.openxmlformats.org/officeDocument/2006/relationships/image" Target="../media/image1.png"/><Relationship Id="rId4" Type="http://schemas.openxmlformats.org/officeDocument/2006/relationships/hyperlink" Target="https://cassandrajohn.com/2016/07/26/first-rules-of-data-analysi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91.xml"/><Relationship Id="rId5" Type="http://schemas.openxmlformats.org/officeDocument/2006/relationships/image" Target="../media/image3.sv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19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32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hyperlink" Target="https://www.cde.ca.gov/ds/sp/cl/calpadsupdflash265.asp" TargetMode="External"/><Relationship Id="rId2" Type="http://schemas.openxmlformats.org/officeDocument/2006/relationships/notesSlide" Target="../notesSlides/notesSlide40.xml"/><Relationship Id="rId1" Type="http://schemas.openxmlformats.org/officeDocument/2006/relationships/slideLayout" Target="../slideLayouts/slideLayout199.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276.xml"/><Relationship Id="rId4" Type="http://schemas.openxmlformats.org/officeDocument/2006/relationships/image" Target="../media/image89.svg"/></Relationships>
</file>

<file path=ppt/slides/_rels/slide4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2.xml"/><Relationship Id="rId1" Type="http://schemas.openxmlformats.org/officeDocument/2006/relationships/slideLayout" Target="../slideLayouts/slideLayout121.xml"/><Relationship Id="rId6" Type="http://schemas.openxmlformats.org/officeDocument/2006/relationships/image" Target="../media/image33.png"/><Relationship Id="rId5" Type="http://schemas.openxmlformats.org/officeDocument/2006/relationships/image" Target="../media/image92.svg"/><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sv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199.xml"/><Relationship Id="rId6" Type="http://schemas.openxmlformats.org/officeDocument/2006/relationships/diagramColors" Target="../diagrams/colors8.xml"/><Relationship Id="rId11" Type="http://schemas.openxmlformats.org/officeDocument/2006/relationships/image" Target="../media/image96.svg"/><Relationship Id="rId5" Type="http://schemas.openxmlformats.org/officeDocument/2006/relationships/diagramQuickStyle" Target="../diagrams/quickStyle8.xml"/><Relationship Id="rId15" Type="http://schemas.openxmlformats.org/officeDocument/2006/relationships/image" Target="../media/image100.svg"/><Relationship Id="rId10" Type="http://schemas.openxmlformats.org/officeDocument/2006/relationships/image" Target="../media/image95.png"/><Relationship Id="rId4" Type="http://schemas.openxmlformats.org/officeDocument/2006/relationships/diagramLayout" Target="../diagrams/layout8.xml"/><Relationship Id="rId9" Type="http://schemas.openxmlformats.org/officeDocument/2006/relationships/image" Target="../media/image94.svg"/><Relationship Id="rId14" Type="http://schemas.openxmlformats.org/officeDocument/2006/relationships/image" Target="../media/image9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8.xml"/></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47.xml"/><Relationship Id="rId1" Type="http://schemas.openxmlformats.org/officeDocument/2006/relationships/slideLayout" Target="../slideLayouts/slideLayout121.xml"/><Relationship Id="rId6" Type="http://schemas.openxmlformats.org/officeDocument/2006/relationships/image" Target="../media/image33.png"/><Relationship Id="rId5" Type="http://schemas.openxmlformats.org/officeDocument/2006/relationships/image" Target="../media/image92.svg"/><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8" Type="http://schemas.openxmlformats.org/officeDocument/2006/relationships/hyperlink" Target="https://documentation.calpads.org/Reports/EOY1/Report3.14_CareerTechnicalEducationParticipantsCount/" TargetMode="External"/><Relationship Id="rId13" Type="http://schemas.openxmlformats.org/officeDocument/2006/relationships/diagramLayout" Target="../diagrams/layout10.xml"/><Relationship Id="rId18" Type="http://schemas.openxmlformats.org/officeDocument/2006/relationships/hyperlink" Target="https://documentation.calpads.org/Reports/EOY1/Report18.2_WorkBasedLearningStudentList/" TargetMode="External"/><Relationship Id="rId3" Type="http://schemas.openxmlformats.org/officeDocument/2006/relationships/diagramData" Target="../diagrams/data9.xml"/><Relationship Id="rId21" Type="http://schemas.openxmlformats.org/officeDocument/2006/relationships/diagramQuickStyle" Target="../diagrams/quickStyle11.xml"/><Relationship Id="rId7" Type="http://schemas.microsoft.com/office/2007/relationships/diagramDrawing" Target="../diagrams/drawing9.xml"/><Relationship Id="rId12" Type="http://schemas.openxmlformats.org/officeDocument/2006/relationships/diagramData" Target="../diagrams/data10.xml"/><Relationship Id="rId17" Type="http://schemas.openxmlformats.org/officeDocument/2006/relationships/hyperlink" Target="https://documentation.calpads.org/Reports/EOY1/Report18.1_WorkBasedLearningCount/" TargetMode="External"/><Relationship Id="rId2" Type="http://schemas.openxmlformats.org/officeDocument/2006/relationships/notesSlide" Target="../notesSlides/notesSlide48.xml"/><Relationship Id="rId16" Type="http://schemas.microsoft.com/office/2007/relationships/diagramDrawing" Target="../diagrams/drawing10.xml"/><Relationship Id="rId20" Type="http://schemas.openxmlformats.org/officeDocument/2006/relationships/diagramLayout" Target="../diagrams/layout11.xml"/><Relationship Id="rId1" Type="http://schemas.openxmlformats.org/officeDocument/2006/relationships/slideLayout" Target="../slideLayouts/slideLayout200.xml"/><Relationship Id="rId6" Type="http://schemas.openxmlformats.org/officeDocument/2006/relationships/diagramColors" Target="../diagrams/colors9.xml"/><Relationship Id="rId11" Type="http://schemas.openxmlformats.org/officeDocument/2006/relationships/hyperlink" Target="https://documentation.calpads.org/Reports/EOY1/Report3.20_CareerTechnicalEducationCompletersStudentList/" TargetMode="External"/><Relationship Id="rId5" Type="http://schemas.openxmlformats.org/officeDocument/2006/relationships/diagramQuickStyle" Target="../diagrams/quickStyle9.xml"/><Relationship Id="rId15" Type="http://schemas.openxmlformats.org/officeDocument/2006/relationships/diagramColors" Target="../diagrams/colors10.xml"/><Relationship Id="rId23" Type="http://schemas.microsoft.com/office/2007/relationships/diagramDrawing" Target="../diagrams/drawing11.xml"/><Relationship Id="rId10" Type="http://schemas.openxmlformats.org/officeDocument/2006/relationships/hyperlink" Target="https://documentation.calpads.org/Reports/EOY1/Report3.19_CareerTechnicalEducationCompletersCountbyPathway/" TargetMode="External"/><Relationship Id="rId19" Type="http://schemas.openxmlformats.org/officeDocument/2006/relationships/diagramData" Target="../diagrams/data11.xml"/><Relationship Id="rId4" Type="http://schemas.openxmlformats.org/officeDocument/2006/relationships/diagramLayout" Target="../diagrams/layout9.xml"/><Relationship Id="rId9" Type="http://schemas.openxmlformats.org/officeDocument/2006/relationships/hyperlink" Target="https://documentation.calpads.org/Reports/EOY1/Report3.15_CareerTechnicalEducationParticipantsStudentList/" TargetMode="External"/><Relationship Id="rId14" Type="http://schemas.openxmlformats.org/officeDocument/2006/relationships/diagramQuickStyle" Target="../diagrams/quickStyle10.xml"/><Relationship Id="rId22" Type="http://schemas.openxmlformats.org/officeDocument/2006/relationships/diagramColors" Target="../diagrams/colors11.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jp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0.xml"/><Relationship Id="rId1" Type="http://schemas.openxmlformats.org/officeDocument/2006/relationships/slideLayout" Target="../slideLayouts/slideLayout22.xml"/><Relationship Id="rId5" Type="http://schemas.openxmlformats.org/officeDocument/2006/relationships/image" Target="../media/image106.png"/><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1.xml"/><Relationship Id="rId1" Type="http://schemas.openxmlformats.org/officeDocument/2006/relationships/slideLayout" Target="../slideLayouts/slideLayout220.xml"/><Relationship Id="rId4" Type="http://schemas.openxmlformats.org/officeDocument/2006/relationships/image" Target="../media/image108.png"/></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2.xml"/><Relationship Id="rId1" Type="http://schemas.openxmlformats.org/officeDocument/2006/relationships/slideLayout" Target="../slideLayouts/slideLayout22.xml"/><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4.xml"/><Relationship Id="rId1" Type="http://schemas.openxmlformats.org/officeDocument/2006/relationships/slideLayout" Target="../slideLayouts/slideLayout220.xml"/><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notesSlide" Target="../notesSlides/notesSlide55.xml"/><Relationship Id="rId1" Type="http://schemas.openxmlformats.org/officeDocument/2006/relationships/slideLayout" Target="../slideLayouts/slideLayout78.xml"/></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121.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0.xml"/><Relationship Id="rId1" Type="http://schemas.openxmlformats.org/officeDocument/2006/relationships/slideLayout" Target="../slideLayouts/slideLayout22.xml"/><Relationship Id="rId4" Type="http://schemas.openxmlformats.org/officeDocument/2006/relationships/image" Target="../media/image120.png"/></Relationships>
</file>

<file path=ppt/slides/_rels/slide6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1.xml"/><Relationship Id="rId1" Type="http://schemas.openxmlformats.org/officeDocument/2006/relationships/slideLayout" Target="../slideLayouts/slideLayout22.xml"/><Relationship Id="rId4" Type="http://schemas.openxmlformats.org/officeDocument/2006/relationships/image" Target="../media/image122.png"/></Relationships>
</file>

<file path=ppt/slides/_rels/slide6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62.xml"/><Relationship Id="rId1" Type="http://schemas.openxmlformats.org/officeDocument/2006/relationships/slideLayout" Target="../slideLayouts/slideLayout32.xml"/><Relationship Id="rId6" Type="http://schemas.openxmlformats.org/officeDocument/2006/relationships/image" Target="../media/image33.png"/><Relationship Id="rId5" Type="http://schemas.openxmlformats.org/officeDocument/2006/relationships/image" Target="../media/image27.svg"/><Relationship Id="rId4" Type="http://schemas.openxmlformats.org/officeDocument/2006/relationships/image" Target="../media/image26.png"/></Relationships>
</file>

<file path=ppt/slides/_rels/slide63.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63.xml"/><Relationship Id="rId1" Type="http://schemas.openxmlformats.org/officeDocument/2006/relationships/slideLayout" Target="../slideLayouts/slideLayout25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62.xml"/></Relationships>
</file>

<file path=ppt/slides/_rels/slide65.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65.xml"/><Relationship Id="rId1" Type="http://schemas.openxmlformats.org/officeDocument/2006/relationships/slideLayout" Target="../slideLayouts/slideLayout411.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6.svg"/></Relationships>
</file>

<file path=ppt/slides/_rels/slide6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6.xml"/><Relationship Id="rId1" Type="http://schemas.openxmlformats.org/officeDocument/2006/relationships/slideLayout" Target="../slideLayouts/slideLayout275.xml"/><Relationship Id="rId4" Type="http://schemas.openxmlformats.org/officeDocument/2006/relationships/hyperlink" Target="https://csis.fcmat.org/document/CALPADSResources/How_CALPADS_Data_are_Used_and_Consequence.pdf" TargetMode="External"/></Relationships>
</file>

<file path=ppt/slides/_rels/slide67.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135.png"/><Relationship Id="rId3" Type="http://schemas.openxmlformats.org/officeDocument/2006/relationships/image" Target="../media/image132.png"/><Relationship Id="rId7" Type="http://schemas.openxmlformats.org/officeDocument/2006/relationships/image" Target="../media/image2.png"/><Relationship Id="rId12" Type="http://schemas.openxmlformats.org/officeDocument/2006/relationships/image" Target="../media/image134.gif"/><Relationship Id="rId2" Type="http://schemas.openxmlformats.org/officeDocument/2006/relationships/notesSlide" Target="../notesSlides/notesSlide67.xml"/><Relationship Id="rId1" Type="http://schemas.openxmlformats.org/officeDocument/2006/relationships/slideLayout" Target="../slideLayouts/slideLayout37.xml"/><Relationship Id="rId6" Type="http://schemas.openxmlformats.org/officeDocument/2006/relationships/hyperlink" Target="https://www.youtube.com/c/CSISCALPADSTrainingChannel" TargetMode="External"/><Relationship Id="rId11" Type="http://schemas.openxmlformats.org/officeDocument/2006/relationships/hyperlink" Target="https://www.cde.ca.gov/ds/sp/cl/systemdocs.asp" TargetMode="External"/><Relationship Id="rId5" Type="http://schemas.openxmlformats.org/officeDocument/2006/relationships/hyperlink" Target="http://www.cde.ca.gov/ds/sp/cl/systemdocs.asp" TargetMode="External"/><Relationship Id="rId10" Type="http://schemas.openxmlformats.org/officeDocument/2006/relationships/image" Target="../media/image133.png"/><Relationship Id="rId4" Type="http://schemas.openxmlformats.org/officeDocument/2006/relationships/hyperlink" Target="https://learn.fcmat.org/" TargetMode="External"/><Relationship Id="rId9" Type="http://schemas.openxmlformats.org/officeDocument/2006/relationships/hyperlink" Target="https://documentation.calpads.org/Support/References" TargetMode="External"/><Relationship Id="rId14" Type="http://schemas.openxmlformats.org/officeDocument/2006/relationships/hyperlink" Target="https://csis.fcmat.org/resources"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svg"/><Relationship Id="rId3" Type="http://schemas.openxmlformats.org/officeDocument/2006/relationships/image" Target="../media/image136.jpg"/><Relationship Id="rId7" Type="http://schemas.openxmlformats.org/officeDocument/2006/relationships/hyperlink" Target="mailto:calpads-support@cde.ca.gov" TargetMode="External"/><Relationship Id="rId12" Type="http://schemas.openxmlformats.org/officeDocument/2006/relationships/image" Target="../media/image141.png"/><Relationship Id="rId2" Type="http://schemas.openxmlformats.org/officeDocument/2006/relationships/notesSlide" Target="../notesSlides/notesSlide68.xml"/><Relationship Id="rId1" Type="http://schemas.openxmlformats.org/officeDocument/2006/relationships/slideLayout" Target="../slideLayouts/slideLayout36.xml"/><Relationship Id="rId6" Type="http://schemas.openxmlformats.org/officeDocument/2006/relationships/hyperlink" Target="http://www2.cde.ca.gov/calpadshelp/default.aspx" TargetMode="External"/><Relationship Id="rId11" Type="http://schemas.openxmlformats.org/officeDocument/2006/relationships/image" Target="../media/image140.svg"/><Relationship Id="rId5" Type="http://schemas.openxmlformats.org/officeDocument/2006/relationships/hyperlink" Target="https://www.cde.ca.gov/ds/sp/cl/listservs.asp" TargetMode="External"/><Relationship Id="rId15" Type="http://schemas.openxmlformats.org/officeDocument/2006/relationships/image" Target="../media/image144.svg"/><Relationship Id="rId10" Type="http://schemas.openxmlformats.org/officeDocument/2006/relationships/image" Target="../media/image139.png"/><Relationship Id="rId4" Type="http://schemas.openxmlformats.org/officeDocument/2006/relationships/hyperlink" Target="https://csis.fcmat.org/ListServ" TargetMode="External"/><Relationship Id="rId9" Type="http://schemas.openxmlformats.org/officeDocument/2006/relationships/image" Target="../media/image138.svg"/><Relationship Id="rId14" Type="http://schemas.openxmlformats.org/officeDocument/2006/relationships/image" Target="../media/image143.png"/></Relationships>
</file>

<file path=ppt/slides/_rels/slide69.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69.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hyperlink" Target="https://www.cde.ca.gov/ds/sp/cl/rptcalendar.asp" TargetMode="External"/><Relationship Id="rId2" Type="http://schemas.openxmlformats.org/officeDocument/2006/relationships/notesSlide" Target="../notesSlides/notesSlide7.xml"/><Relationship Id="rId1" Type="http://schemas.openxmlformats.org/officeDocument/2006/relationships/slideLayout" Target="../slideLayouts/slideLayout375.xml"/></Relationships>
</file>

<file path=ppt/slides/_rels/slide70.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4.png"/><Relationship Id="rId3" Type="http://schemas.openxmlformats.org/officeDocument/2006/relationships/image" Target="../media/image145.jpg"/><Relationship Id="rId7" Type="http://schemas.openxmlformats.org/officeDocument/2006/relationships/image" Target="../media/image149.svg"/><Relationship Id="rId12" Type="http://schemas.openxmlformats.org/officeDocument/2006/relationships/hyperlink" Target="https://csis.fcmat.org/" TargetMode="External"/><Relationship Id="rId2" Type="http://schemas.openxmlformats.org/officeDocument/2006/relationships/notesSlide" Target="../notesSlides/notesSlide70.xml"/><Relationship Id="rId1" Type="http://schemas.openxmlformats.org/officeDocument/2006/relationships/slideLayout" Target="../slideLayouts/slideLayout52.xml"/><Relationship Id="rId6" Type="http://schemas.openxmlformats.org/officeDocument/2006/relationships/image" Target="../media/image148.png"/><Relationship Id="rId11" Type="http://schemas.openxmlformats.org/officeDocument/2006/relationships/image" Target="../media/image153.svg"/><Relationship Id="rId5" Type="http://schemas.openxmlformats.org/officeDocument/2006/relationships/image" Target="../media/image147.sv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svg"/><Relationship Id="rId14" Type="http://schemas.openxmlformats.org/officeDocument/2006/relationships/image" Target="../media/image155.sv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4.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38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250193" y="1"/>
            <a:ext cx="4027201" cy="678954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srgbClr val="FCFCFC"/>
              </a:solidFill>
              <a:latin typeface="Tahoma"/>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692566"/>
            <a:ext cx="3571782" cy="2992099"/>
          </a:xfrm>
          <a:ln>
            <a:noFill/>
          </a:ln>
        </p:spPr>
        <p:txBody>
          <a:bodyPr/>
          <a:lstStyle/>
          <a:p>
            <a:r>
              <a:rPr lang="en-US" dirty="0">
                <a:solidFill>
                  <a:srgbClr val="FF715B"/>
                </a:solidFill>
              </a:rPr>
              <a:t>CALPADS EOY 1</a:t>
            </a:r>
            <a:br>
              <a:rPr lang="en-US" dirty="0"/>
            </a:br>
            <a:r>
              <a:rPr lang="en-US" dirty="0">
                <a:solidFill>
                  <a:srgbClr val="545BA1"/>
                </a:solidFill>
              </a:rPr>
              <a:t>Reporting &amp; Certification</a:t>
            </a:r>
            <a:br>
              <a:rPr lang="en-US" dirty="0">
                <a:solidFill>
                  <a:srgbClr val="545BA1"/>
                </a:solidFill>
              </a:rPr>
            </a:br>
            <a:endParaRPr lang="en-US" sz="2800" dirty="0">
              <a:solidFill>
                <a:srgbClr val="545BA1"/>
              </a:solidFill>
            </a:endParaRP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4294967295"/>
          </p:nvPr>
        </p:nvSpPr>
        <p:spPr bwMode="gray">
          <a:xfrm>
            <a:off x="6539896" y="4962525"/>
            <a:ext cx="3571782" cy="1419353"/>
          </a:xfrm>
        </p:spPr>
        <p:txBody>
          <a:bodyPr/>
          <a:lstStyle/>
          <a:p>
            <a:pPr marL="0" indent="0">
              <a:spcBef>
                <a:spcPts val="0"/>
              </a:spcBef>
              <a:spcAft>
                <a:spcPts val="0"/>
              </a:spcAft>
              <a:buNone/>
            </a:pPr>
            <a:r>
              <a:rPr lang="en-US" dirty="0">
                <a:solidFill>
                  <a:schemeClr val="tx1">
                    <a:lumMod val="75000"/>
                    <a:lumOff val="25000"/>
                  </a:schemeClr>
                </a:solidFill>
              </a:rPr>
              <a:t>Overview</a:t>
            </a:r>
          </a:p>
          <a:p>
            <a:pPr marL="0" indent="0">
              <a:spcBef>
                <a:spcPts val="0"/>
              </a:spcBef>
              <a:spcAft>
                <a:spcPts val="0"/>
              </a:spcAft>
              <a:buNone/>
            </a:pPr>
            <a:r>
              <a:rPr lang="en-US" dirty="0">
                <a:solidFill>
                  <a:schemeClr val="tx1">
                    <a:lumMod val="75000"/>
                    <a:lumOff val="25000"/>
                  </a:schemeClr>
                </a:solidFill>
              </a:rPr>
              <a:t>Data Requirements</a:t>
            </a:r>
          </a:p>
          <a:p>
            <a:pPr marL="0" indent="0">
              <a:spcBef>
                <a:spcPts val="0"/>
              </a:spcBef>
              <a:spcAft>
                <a:spcPts val="0"/>
              </a:spcAft>
              <a:buNone/>
            </a:pPr>
            <a:r>
              <a:rPr lang="en-US" dirty="0">
                <a:solidFill>
                  <a:schemeClr val="tx1">
                    <a:lumMod val="75000"/>
                    <a:lumOff val="25000"/>
                  </a:schemeClr>
                </a:solidFill>
              </a:rPr>
              <a:t>Certification Errors</a:t>
            </a:r>
          </a:p>
          <a:p>
            <a:pPr marL="0" indent="0">
              <a:spcBef>
                <a:spcPts val="0"/>
              </a:spcBef>
              <a:spcAft>
                <a:spcPts val="0"/>
              </a:spcAft>
              <a:buNone/>
            </a:pPr>
            <a:r>
              <a:rPr lang="en-US" dirty="0">
                <a:solidFill>
                  <a:schemeClr val="tx1">
                    <a:lumMod val="75000"/>
                    <a:lumOff val="25000"/>
                  </a:schemeClr>
                </a:solidFill>
              </a:rPr>
              <a:t>Reports Review</a:t>
            </a:r>
          </a:p>
        </p:txBody>
      </p:sp>
      <p:pic>
        <p:nvPicPr>
          <p:cNvPr id="8" name="Graphic 7" descr="CALPADS Logo.">
            <a:extLst>
              <a:ext uri="{FF2B5EF4-FFF2-40B4-BE49-F238E27FC236}">
                <a16:creationId xmlns:a16="http://schemas.microsoft.com/office/drawing/2014/main" id="{102CDE1C-BF23-47E6-BCC7-8494CEFD0D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8"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544" y="653805"/>
            <a:ext cx="798351" cy="798351"/>
          </a:xfrm>
          <a:prstGeom prst="rect">
            <a:avLst/>
          </a:prstGeom>
        </p:spPr>
      </p:pic>
    </p:spTree>
    <p:extLst>
      <p:ext uri="{BB962C8B-B14F-4D97-AF65-F5344CB8AC3E}">
        <p14:creationId xmlns:p14="http://schemas.microsoft.com/office/powerpoint/2010/main" val="4128337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6311CD82-D7CF-4695-B99C-FB0A9154BC58}"/>
              </a:ext>
            </a:extLst>
          </p:cNvPr>
          <p:cNvSpPr>
            <a:spLocks noGrp="1"/>
          </p:cNvSpPr>
          <p:nvPr>
            <p:ph type="title"/>
          </p:nvPr>
        </p:nvSpPr>
        <p:spPr>
          <a:xfrm>
            <a:off x="653573" y="503845"/>
            <a:ext cx="3815800" cy="432000"/>
          </a:xfrm>
        </p:spPr>
        <p:txBody>
          <a:bodyPr/>
          <a:lstStyle/>
          <a:p>
            <a:r>
              <a:rPr lang="en-US" dirty="0"/>
              <a:t>The Big Picture</a:t>
            </a:r>
          </a:p>
        </p:txBody>
      </p:sp>
      <p:sp>
        <p:nvSpPr>
          <p:cNvPr id="3" name="Slide Number Placeholder 2">
            <a:extLst>
              <a:ext uri="{FF2B5EF4-FFF2-40B4-BE49-F238E27FC236}">
                <a16:creationId xmlns:a16="http://schemas.microsoft.com/office/drawing/2014/main" id="{C4C91C8F-5CC0-42AC-B67A-8D960FD249FA}"/>
              </a:ext>
            </a:extLst>
          </p:cNvPr>
          <p:cNvSpPr>
            <a:spLocks noGrp="1"/>
          </p:cNvSpPr>
          <p:nvPr>
            <p:ph type="sldNum" sz="quarter" idx="11"/>
          </p:nvPr>
        </p:nvSpPr>
        <p:spPr/>
        <p:txBody>
          <a:bodyPr/>
          <a:lstStyle/>
          <a:p>
            <a:fld id="{4B73C415-D670-4716-A5EC-CC4D52CA2BAC}" type="slidenum">
              <a:rPr lang="en-US" noProof="0" smtClean="0"/>
              <a:pPr/>
              <a:t>10</a:t>
            </a:fld>
            <a:endParaRPr lang="en-US" noProof="0" dirty="0"/>
          </a:p>
        </p:txBody>
      </p:sp>
      <p:sp>
        <p:nvSpPr>
          <p:cNvPr id="4" name="Arrow: Right 3" descr="Direction arrow showing data flow">
            <a:extLst>
              <a:ext uri="{FF2B5EF4-FFF2-40B4-BE49-F238E27FC236}">
                <a16:creationId xmlns:a16="http://schemas.microsoft.com/office/drawing/2014/main" id="{528B5836-0DEC-4507-BC9D-DEF021291D18}"/>
              </a:ext>
            </a:extLst>
          </p:cNvPr>
          <p:cNvSpPr/>
          <p:nvPr/>
        </p:nvSpPr>
        <p:spPr>
          <a:xfrm rot="20803835">
            <a:off x="7022825" y="2980130"/>
            <a:ext cx="828675" cy="890605"/>
          </a:xfrm>
          <a:prstGeom prst="rightArrow">
            <a:avLst/>
          </a:prstGeom>
          <a:gradFill flip="none" rotWithShape="1">
            <a:gsLst>
              <a:gs pos="0">
                <a:srgbClr val="3CC1BD">
                  <a:lumMod val="67000"/>
                </a:srgbClr>
              </a:gs>
              <a:gs pos="48000">
                <a:srgbClr val="3CC1BD">
                  <a:lumMod val="97000"/>
                  <a:lumOff val="3000"/>
                </a:srgbClr>
              </a:gs>
              <a:gs pos="100000">
                <a:srgbClr val="3CC1BD">
                  <a:lumMod val="60000"/>
                  <a:lumOff val="40000"/>
                </a:srgbClr>
              </a:gs>
            </a:gsLst>
            <a:lin ang="16200000" scaled="1"/>
            <a:tileRect/>
          </a:gradFill>
          <a:ln>
            <a:noFill/>
          </a:ln>
          <a:effectLst>
            <a:outerShdw blurRad="63500" sx="101000" sy="101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 name="Arrow: Right 4" descr="Directional arrow showing data flow">
            <a:extLst>
              <a:ext uri="{FF2B5EF4-FFF2-40B4-BE49-F238E27FC236}">
                <a16:creationId xmlns:a16="http://schemas.microsoft.com/office/drawing/2014/main" id="{6CFE78C8-0AD4-4870-AD7F-3F65C02133CA}"/>
              </a:ext>
            </a:extLst>
          </p:cNvPr>
          <p:cNvSpPr/>
          <p:nvPr/>
        </p:nvSpPr>
        <p:spPr>
          <a:xfrm rot="20864449">
            <a:off x="3576454" y="3555269"/>
            <a:ext cx="828675" cy="890605"/>
          </a:xfrm>
          <a:prstGeom prst="rightArrow">
            <a:avLst/>
          </a:prstGeom>
          <a:gradFill rotWithShape="1">
            <a:gsLst>
              <a:gs pos="0">
                <a:srgbClr val="3CC1BD">
                  <a:satMod val="103000"/>
                  <a:lumMod val="102000"/>
                  <a:tint val="94000"/>
                </a:srgbClr>
              </a:gs>
              <a:gs pos="50000">
                <a:srgbClr val="3CC1BD">
                  <a:satMod val="110000"/>
                  <a:lumMod val="100000"/>
                  <a:shade val="100000"/>
                </a:srgbClr>
              </a:gs>
              <a:gs pos="100000">
                <a:srgbClr val="3CC1BD">
                  <a:lumMod val="99000"/>
                  <a:satMod val="120000"/>
                  <a:shade val="78000"/>
                </a:srgbClr>
              </a:gs>
            </a:gsLst>
            <a:lin ang="5400000" scaled="0"/>
          </a:gradFill>
          <a:ln>
            <a:noFill/>
          </a:ln>
          <a:effectLst>
            <a:outerShdw blurRad="63500" sx="101000" sy="101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58C914DA-3410-4475-8095-123819BAACDD}"/>
              </a:ext>
            </a:extLst>
          </p:cNvPr>
          <p:cNvSpPr/>
          <p:nvPr/>
        </p:nvSpPr>
        <p:spPr>
          <a:xfrm>
            <a:off x="4469373" y="3059903"/>
            <a:ext cx="2465976" cy="2686615"/>
          </a:xfrm>
          <a:prstGeom prst="roundRect">
            <a:avLst>
              <a:gd name="adj" fmla="val 6854"/>
            </a:avLst>
          </a:prstGeom>
          <a:solidFill>
            <a:srgbClr val="F8F0F2"/>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61569"/>
                </a:solidFill>
                <a:effectLst/>
                <a:uLnTx/>
                <a:uFillTx/>
                <a:latin typeface="Arial" panose="020B0604020202020204"/>
                <a:ea typeface="+mn-ea"/>
                <a:cs typeface="+mn-cs"/>
              </a:rPr>
              <a:t>CALPADS </a:t>
            </a:r>
            <a:endParaRPr lang="en-US" sz="1400" kern="0" dirty="0">
              <a:solidFill>
                <a:srgbClr val="161569"/>
              </a:solidFill>
              <a:latin typeface="Arial" panose="020B060402020202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61569"/>
                </a:solidFill>
                <a:effectLst/>
                <a:uLnTx/>
                <a:uFillTx/>
                <a:latin typeface="Arial" panose="020B0604020202020204"/>
                <a:ea typeface="+mn-ea"/>
                <a:cs typeface="+mn-cs"/>
              </a:rPr>
              <a:t>CDSS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61569"/>
                </a:solidFill>
                <a:effectLst/>
                <a:uLnTx/>
                <a:uFillTx/>
                <a:latin typeface="Arial" panose="020B0604020202020204"/>
                <a:ea typeface="+mn-ea"/>
                <a:cs typeface="+mn-cs"/>
              </a:rPr>
              <a:t>TOMS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chemeClr val="accent5">
                    <a:lumMod val="75000"/>
                  </a:schemeClr>
                </a:solidFill>
                <a:effectLst/>
                <a:uLnTx/>
                <a:uFillTx/>
                <a:latin typeface="Arial" panose="020B0604020202020204"/>
                <a:ea typeface="+mn-ea"/>
                <a:cs typeface="+mn-cs"/>
              </a:rPr>
              <a:t>DataQuest</a:t>
            </a:r>
            <a:endParaRPr kumimoji="0" lang="en-US" sz="1400" b="1" i="0" u="none" strike="noStrike" kern="0" cap="none" spc="0" normalizeH="0" baseline="0" noProof="0" dirty="0">
              <a:ln>
                <a:noFill/>
              </a:ln>
              <a:solidFill>
                <a:schemeClr val="accent5">
                  <a:lumMod val="75000"/>
                </a:schemeClr>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accent5">
                    <a:lumMod val="75000"/>
                  </a:schemeClr>
                </a:solidFill>
                <a:effectLst/>
                <a:uLnTx/>
                <a:uFillTx/>
                <a:latin typeface="Arial" panose="020B0604020202020204"/>
                <a:ea typeface="+mn-ea"/>
                <a:cs typeface="+mn-cs"/>
              </a:rPr>
              <a:t>California Dashboard</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a:solidFill>
                  <a:schemeClr val="accent5">
                    <a:lumMod val="75000"/>
                  </a:schemeClr>
                </a:solidFill>
                <a:latin typeface="Arial" panose="020B0604020202020204"/>
              </a:rPr>
              <a:t>Ed-Data</a:t>
            </a:r>
            <a:endParaRPr kumimoji="0" lang="en-US" sz="1400" b="1" i="0" u="none" strike="noStrike" kern="0" cap="none" spc="0" normalizeH="0" baseline="0" noProof="0" dirty="0">
              <a:ln>
                <a:noFill/>
              </a:ln>
              <a:solidFill>
                <a:schemeClr val="accent5">
                  <a:lumMod val="75000"/>
                </a:schemeClr>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161569"/>
              </a:solidFill>
              <a:effectLst/>
              <a:uLnTx/>
              <a:uFillTx/>
              <a:latin typeface="Arial" panose="020B0604020202020204"/>
              <a:ea typeface="+mn-ea"/>
              <a:cs typeface="+mn-cs"/>
            </a:endParaRPr>
          </a:p>
        </p:txBody>
      </p:sp>
      <p:grpSp>
        <p:nvGrpSpPr>
          <p:cNvPr id="7" name="Group 6" descr="Image of a golden bear representing the state of California">
            <a:extLst>
              <a:ext uri="{FF2B5EF4-FFF2-40B4-BE49-F238E27FC236}">
                <a16:creationId xmlns:a16="http://schemas.microsoft.com/office/drawing/2014/main" id="{0D8BAA81-D5D6-4F10-87A7-CDE0C6FC3284}"/>
              </a:ext>
            </a:extLst>
          </p:cNvPr>
          <p:cNvGrpSpPr/>
          <p:nvPr/>
        </p:nvGrpSpPr>
        <p:grpSpPr>
          <a:xfrm>
            <a:off x="4910752" y="1880391"/>
            <a:ext cx="1666875" cy="1355079"/>
            <a:chOff x="7980196" y="4641545"/>
            <a:chExt cx="1666875" cy="1355079"/>
          </a:xfrm>
        </p:grpSpPr>
        <p:pic>
          <p:nvPicPr>
            <p:cNvPr id="8" name="Picture 7" descr="Icon&#10;&#10;Description automatically generated">
              <a:extLst>
                <a:ext uri="{FF2B5EF4-FFF2-40B4-BE49-F238E27FC236}">
                  <a16:creationId xmlns:a16="http://schemas.microsoft.com/office/drawing/2014/main" id="{080ED204-EF6E-4C4C-B478-B003A3EBE804}"/>
                </a:ext>
              </a:extLst>
            </p:cNvPr>
            <p:cNvPicPr>
              <a:picLocks noChangeAspect="1"/>
            </p:cNvPicPr>
            <p:nvPr/>
          </p:nvPicPr>
          <p:blipFill>
            <a:blip r:embed="rId3"/>
            <a:stretch>
              <a:fillRect/>
            </a:stretch>
          </p:blipFill>
          <p:spPr>
            <a:xfrm>
              <a:off x="8171950" y="4641545"/>
              <a:ext cx="1283368" cy="914400"/>
            </a:xfrm>
            <a:prstGeom prst="rect">
              <a:avLst/>
            </a:prstGeom>
            <a:effectLst>
              <a:outerShdw blurRad="63500" sx="101000" sy="101000" algn="ctr" rotWithShape="0">
                <a:prstClr val="black">
                  <a:alpha val="40000"/>
                </a:prstClr>
              </a:outerShdw>
            </a:effectLst>
          </p:spPr>
        </p:pic>
        <p:sp>
          <p:nvSpPr>
            <p:cNvPr id="9" name="TextBox 8">
              <a:extLst>
                <a:ext uri="{FF2B5EF4-FFF2-40B4-BE49-F238E27FC236}">
                  <a16:creationId xmlns:a16="http://schemas.microsoft.com/office/drawing/2014/main" id="{5F3B0AC5-449D-4670-898E-8E63030384AA}"/>
                </a:ext>
              </a:extLst>
            </p:cNvPr>
            <p:cNvSpPr txBox="1"/>
            <p:nvPr/>
          </p:nvSpPr>
          <p:spPr>
            <a:xfrm>
              <a:off x="7980196" y="5658070"/>
              <a:ext cx="1666875" cy="338554"/>
            </a:xfrm>
            <a:prstGeom prst="rect">
              <a:avLst/>
            </a:prstGeom>
            <a:gradFill rotWithShape="1">
              <a:gsLst>
                <a:gs pos="0">
                  <a:srgbClr val="B88297"/>
                </a:gs>
                <a:gs pos="50000">
                  <a:srgbClr val="B88297"/>
                </a:gs>
                <a:gs pos="100000">
                  <a:srgbClr val="B88297"/>
                </a:gs>
              </a:gsLst>
              <a:lin ang="5400000" scaled="0"/>
            </a:gradFill>
            <a:ln w="6350" cap="flat" cmpd="sng" algn="ctr">
              <a:solidFill>
                <a:srgbClr val="D0ACBA"/>
              </a:solid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State System</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0" name="Group 9" descr="Image of a cloud server">
            <a:extLst>
              <a:ext uri="{FF2B5EF4-FFF2-40B4-BE49-F238E27FC236}">
                <a16:creationId xmlns:a16="http://schemas.microsoft.com/office/drawing/2014/main" id="{555192C7-1EA1-4E13-BD0B-D37F522F6772}"/>
              </a:ext>
            </a:extLst>
          </p:cNvPr>
          <p:cNvGrpSpPr/>
          <p:nvPr/>
        </p:nvGrpSpPr>
        <p:grpSpPr>
          <a:xfrm>
            <a:off x="852947" y="2345510"/>
            <a:ext cx="2585577" cy="3733349"/>
            <a:chOff x="761999" y="2463442"/>
            <a:chExt cx="2585577" cy="3733349"/>
          </a:xfrm>
        </p:grpSpPr>
        <p:sp>
          <p:nvSpPr>
            <p:cNvPr id="11" name="Rectangle: Rounded Corners 10">
              <a:extLst>
                <a:ext uri="{FF2B5EF4-FFF2-40B4-BE49-F238E27FC236}">
                  <a16:creationId xmlns:a16="http://schemas.microsoft.com/office/drawing/2014/main" id="{837E10E8-427A-4985-A13E-15744592147F}"/>
                </a:ext>
              </a:extLst>
            </p:cNvPr>
            <p:cNvSpPr/>
            <p:nvPr/>
          </p:nvSpPr>
          <p:spPr>
            <a:xfrm>
              <a:off x="761999" y="3660928"/>
              <a:ext cx="2585577" cy="2535863"/>
            </a:xfrm>
            <a:prstGeom prst="roundRect">
              <a:avLst>
                <a:gd name="adj" fmla="val 6854"/>
              </a:avLst>
            </a:prstGeom>
            <a:solidFill>
              <a:srgbClr val="3CC1BD">
                <a:lumMod val="20000"/>
                <a:lumOff val="80000"/>
              </a:srgbClr>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rPr>
                <a:t>Enrollment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rPr>
                <a:t>Student demographics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rPr>
                <a:t>Student programs (homeless, migrant ed, FRPM eligible, pregnant and parenting, </a:t>
              </a:r>
              <a:r>
                <a:rPr kumimoji="0" lang="en-US" sz="1100" b="0" i="0" u="none" strike="noStrike" kern="0" cap="none" spc="0" normalizeH="0" baseline="0" noProof="0" dirty="0" err="1">
                  <a:ln>
                    <a:noFill/>
                  </a:ln>
                  <a:solidFill>
                    <a:srgbClr val="161569"/>
                  </a:solidFill>
                  <a:effectLst/>
                  <a:uLnTx/>
                  <a:uFillTx/>
                  <a:latin typeface="Arial" panose="020B0604020202020204"/>
                  <a:ea typeface="+mn-ea"/>
                  <a:cs typeface="+mn-cs"/>
                </a:rPr>
                <a:t>etc</a:t>
              </a:r>
              <a:r>
                <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rPr>
                <a:t>Career Technical Education (CTE)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rPr>
                <a:t>Students with Disabilities (SWD)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rPr>
                <a:t>Credentialed Staff Demographics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rPr>
                <a:t>Course Section attributes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rPr>
                <a:t>Student Course enrollments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9EB0D7B6-016D-434E-B602-EDC6444094CB}"/>
                </a:ext>
              </a:extLst>
            </p:cNvPr>
            <p:cNvGrpSpPr/>
            <p:nvPr/>
          </p:nvGrpSpPr>
          <p:grpSpPr>
            <a:xfrm>
              <a:off x="1258489" y="2463442"/>
              <a:ext cx="1666875" cy="1285823"/>
              <a:chOff x="9200217" y="4854588"/>
              <a:chExt cx="1666875" cy="1285823"/>
            </a:xfrm>
          </p:grpSpPr>
          <p:pic>
            <p:nvPicPr>
              <p:cNvPr id="13" name="Picture 12" descr="A picture containing icon&#10;&#10;Description automatically generated">
                <a:extLst>
                  <a:ext uri="{FF2B5EF4-FFF2-40B4-BE49-F238E27FC236}">
                    <a16:creationId xmlns:a16="http://schemas.microsoft.com/office/drawing/2014/main" id="{EC3310D7-28A2-448D-A582-20B713959265}"/>
                  </a:ext>
                </a:extLst>
              </p:cNvPr>
              <p:cNvPicPr>
                <a:picLocks noChangeAspect="1"/>
              </p:cNvPicPr>
              <p:nvPr/>
            </p:nvPicPr>
            <p:blipFill>
              <a:blip r:embed="rId4"/>
              <a:stretch>
                <a:fillRect/>
              </a:stretch>
            </p:blipFill>
            <p:spPr>
              <a:xfrm>
                <a:off x="9576455" y="4854588"/>
                <a:ext cx="914400" cy="914400"/>
              </a:xfrm>
              <a:prstGeom prst="rect">
                <a:avLst/>
              </a:prstGeom>
              <a:effectLst>
                <a:outerShdw blurRad="63500" sx="101000" sy="101000" algn="ctr" rotWithShape="0">
                  <a:prstClr val="black">
                    <a:alpha val="40000"/>
                  </a:prstClr>
                </a:outerShdw>
              </a:effectLst>
            </p:spPr>
          </p:pic>
          <p:sp>
            <p:nvSpPr>
              <p:cNvPr id="14" name="TextBox 13">
                <a:extLst>
                  <a:ext uri="{FF2B5EF4-FFF2-40B4-BE49-F238E27FC236}">
                    <a16:creationId xmlns:a16="http://schemas.microsoft.com/office/drawing/2014/main" id="{EB6CBCF8-0D92-4724-9ACC-A8FEDCEC3766}"/>
                  </a:ext>
                </a:extLst>
              </p:cNvPr>
              <p:cNvSpPr txBox="1"/>
              <p:nvPr/>
            </p:nvSpPr>
            <p:spPr>
              <a:xfrm>
                <a:off x="9200217" y="5832634"/>
                <a:ext cx="1666875" cy="307777"/>
              </a:xfrm>
              <a:prstGeom prst="rect">
                <a:avLst/>
              </a:prstGeom>
              <a:gradFill rotWithShape="1">
                <a:gsLst>
                  <a:gs pos="0">
                    <a:srgbClr val="3CC1BD">
                      <a:satMod val="103000"/>
                      <a:lumMod val="102000"/>
                      <a:tint val="94000"/>
                    </a:srgbClr>
                  </a:gs>
                  <a:gs pos="50000">
                    <a:srgbClr val="3CC1BD">
                      <a:satMod val="110000"/>
                      <a:lumMod val="100000"/>
                      <a:shade val="100000"/>
                    </a:srgbClr>
                  </a:gs>
                  <a:gs pos="100000">
                    <a:srgbClr val="3CC1BD">
                      <a:lumMod val="99000"/>
                      <a:satMod val="120000"/>
                      <a:shade val="78000"/>
                    </a:srgbClr>
                  </a:gs>
                </a:gsLst>
                <a:lin ang="5400000" scaled="0"/>
              </a:gradFill>
              <a:ln w="6350" cap="flat" cmpd="sng" algn="ctr">
                <a:solidFill>
                  <a:srgbClr val="3CC1BD"/>
                </a:solid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Local Systems</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15" name="Group 14" descr="Image of a capital building">
            <a:extLst>
              <a:ext uri="{FF2B5EF4-FFF2-40B4-BE49-F238E27FC236}">
                <a16:creationId xmlns:a16="http://schemas.microsoft.com/office/drawing/2014/main" id="{1C7563BD-BCDC-42D8-9223-FD7DC8D0CD91}"/>
              </a:ext>
            </a:extLst>
          </p:cNvPr>
          <p:cNvGrpSpPr/>
          <p:nvPr/>
        </p:nvGrpSpPr>
        <p:grpSpPr>
          <a:xfrm>
            <a:off x="7859375" y="675692"/>
            <a:ext cx="3752190" cy="5403167"/>
            <a:chOff x="7997922" y="663938"/>
            <a:chExt cx="3752190" cy="5403167"/>
          </a:xfrm>
        </p:grpSpPr>
        <p:sp>
          <p:nvSpPr>
            <p:cNvPr id="16" name="Rectangle: Rounded Corners 15">
              <a:extLst>
                <a:ext uri="{FF2B5EF4-FFF2-40B4-BE49-F238E27FC236}">
                  <a16:creationId xmlns:a16="http://schemas.microsoft.com/office/drawing/2014/main" id="{A3FF523E-7775-4524-A913-D6EE3F3CFD88}"/>
                </a:ext>
              </a:extLst>
            </p:cNvPr>
            <p:cNvSpPr/>
            <p:nvPr/>
          </p:nvSpPr>
          <p:spPr>
            <a:xfrm>
              <a:off x="7997922" y="1837702"/>
              <a:ext cx="3752190" cy="4229403"/>
            </a:xfrm>
            <a:prstGeom prst="roundRect">
              <a:avLst>
                <a:gd name="adj" fmla="val 6854"/>
              </a:avLst>
            </a:prstGeom>
            <a:solidFill>
              <a:srgbClr val="F7F8FD">
                <a:alpha val="90000"/>
              </a:srgbClr>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161569"/>
                  </a:solidFill>
                  <a:effectLst/>
                  <a:uLnTx/>
                  <a:uFillTx/>
                  <a:latin typeface="Arial" panose="020B0604020202020204"/>
                  <a:ea typeface="+mn-ea"/>
                  <a:cs typeface="+mn-cs"/>
                </a:rPr>
                <a:t>EDFacts</a:t>
              </a:r>
              <a:r>
                <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rPr>
                <a:t> file submissions and the Consolidated State Performance Report (CSPR)</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200" kern="0" dirty="0">
                <a:solidFill>
                  <a:srgbClr val="161569"/>
                </a:solidFill>
                <a:latin typeface="Arial" panose="020B060402020202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161569"/>
                  </a:solidFill>
                  <a:effectLst/>
                  <a:uLnTx/>
                  <a:uFillTx/>
                  <a:latin typeface="Arial" panose="020B0604020202020204"/>
                  <a:ea typeface="+mn-ea"/>
                  <a:cs typeface="+mn-cs"/>
                </a:rPr>
                <a:t>Migrant </a:t>
              </a:r>
              <a:r>
                <a:rPr kumimoji="0" lang="fr-FR" sz="1200" b="0" i="0" u="none" strike="noStrike" kern="0" cap="none" spc="0" normalizeH="0" baseline="0" noProof="0" dirty="0" err="1">
                  <a:ln>
                    <a:noFill/>
                  </a:ln>
                  <a:solidFill>
                    <a:srgbClr val="161569"/>
                  </a:solidFill>
                  <a:effectLst/>
                  <a:uLnTx/>
                  <a:uFillTx/>
                  <a:latin typeface="Arial" panose="020B0604020202020204"/>
                  <a:ea typeface="+mn-ea"/>
                  <a:cs typeface="+mn-cs"/>
                </a:rPr>
                <a:t>Student</a:t>
              </a:r>
              <a:r>
                <a:rPr kumimoji="0" lang="fr-FR" sz="1200" b="0" i="0" u="none" strike="noStrike" kern="0" cap="none" spc="0" normalizeH="0" baseline="0" noProof="0" dirty="0">
                  <a:ln>
                    <a:noFill/>
                  </a:ln>
                  <a:solidFill>
                    <a:srgbClr val="161569"/>
                  </a:solidFill>
                  <a:effectLst/>
                  <a:uLnTx/>
                  <a:uFillTx/>
                  <a:latin typeface="Arial" panose="020B0604020202020204"/>
                  <a:ea typeface="+mn-ea"/>
                  <a:cs typeface="+mn-cs"/>
                </a:rPr>
                <a:t> Information Exchange (MSIX) - Course </a:t>
              </a:r>
              <a:r>
                <a:rPr kumimoji="0" lang="fr-FR" sz="1200" b="0" i="0" u="none" strike="noStrike" kern="0" cap="none" spc="0" normalizeH="0" baseline="0" noProof="0" dirty="0" err="1">
                  <a:ln>
                    <a:noFill/>
                  </a:ln>
                  <a:solidFill>
                    <a:srgbClr val="161569"/>
                  </a:solidFill>
                  <a:effectLst/>
                  <a:uLnTx/>
                  <a:uFillTx/>
                  <a:latin typeface="Arial" panose="020B0604020202020204"/>
                  <a:ea typeface="+mn-ea"/>
                  <a:cs typeface="+mn-cs"/>
                </a:rPr>
                <a:t>Completion</a:t>
              </a:r>
              <a:r>
                <a:rPr kumimoji="0" lang="fr-FR" sz="1200" b="0" i="0" u="none" strike="noStrike" kern="0" cap="none" spc="0" normalizeH="0" baseline="0" noProof="0" dirty="0">
                  <a:ln>
                    <a:noFill/>
                  </a:ln>
                  <a:solidFill>
                    <a:srgbClr val="161569"/>
                  </a:solidFill>
                  <a:effectLst/>
                  <a:uLnTx/>
                  <a:uFillTx/>
                  <a:latin typeface="Arial" panose="020B0604020202020204"/>
                  <a:ea typeface="+mn-ea"/>
                  <a:cs typeface="+mn-cs"/>
                </a:rPr>
                <a:t>, Carnegie Unit</a:t>
              </a:r>
              <a:endPar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rPr>
                <a:t>Titles VI &amp; IX reports for the Civil Rights Act of 1964</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rPr>
                <a:t>Carl Perkins V Reporting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rPr>
                <a:t>(CTE Participants and Completers)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rPr>
                <a:t>Section 1418 of the Individuals with Disabilities Education Act (IDEA) 2004 of the federal statutes (Title 20 USC Chapter 33), Individual with Disabilities Education Act (IDEA)</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200" kern="0" dirty="0">
                <a:solidFill>
                  <a:srgbClr val="161569"/>
                </a:solidFill>
                <a:latin typeface="Arial" panose="020B060402020202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rgbClr val="161569"/>
                  </a:solidFill>
                  <a:latin typeface="Arial" panose="020B0604020202020204"/>
                </a:rPr>
                <a:t>ESSA sections 1112, 2103,4203</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200" kern="0" dirty="0">
                <a:solidFill>
                  <a:srgbClr val="161569"/>
                </a:solidFill>
                <a:latin typeface="Arial" panose="020B060402020202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61569"/>
                  </a:solidFill>
                  <a:effectLst/>
                  <a:uLnTx/>
                  <a:uFillTx/>
                  <a:latin typeface="Arial" panose="020B0604020202020204"/>
                  <a:ea typeface="+mn-ea"/>
                  <a:cs typeface="+mn-cs"/>
                </a:rPr>
                <a:t>WIOA sections 148,159418,422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161569"/>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3FAF5696-4186-442C-9685-44C73E7F7991}"/>
                </a:ext>
              </a:extLst>
            </p:cNvPr>
            <p:cNvGrpSpPr/>
            <p:nvPr/>
          </p:nvGrpSpPr>
          <p:grpSpPr>
            <a:xfrm>
              <a:off x="9019336" y="663938"/>
              <a:ext cx="1709362" cy="1315453"/>
              <a:chOff x="9392465" y="4895577"/>
              <a:chExt cx="1709362" cy="1315453"/>
            </a:xfrm>
          </p:grpSpPr>
          <p:pic>
            <p:nvPicPr>
              <p:cNvPr id="18" name="Picture 17" descr="Logo&#10;&#10;Description automatically generated">
                <a:extLst>
                  <a:ext uri="{FF2B5EF4-FFF2-40B4-BE49-F238E27FC236}">
                    <a16:creationId xmlns:a16="http://schemas.microsoft.com/office/drawing/2014/main" id="{E35A8C2D-4D61-462C-9719-F8BAC7C36647}"/>
                  </a:ext>
                </a:extLst>
              </p:cNvPr>
              <p:cNvPicPr>
                <a:picLocks noChangeAspect="1"/>
              </p:cNvPicPr>
              <p:nvPr/>
            </p:nvPicPr>
            <p:blipFill>
              <a:blip r:embed="rId5"/>
              <a:stretch>
                <a:fillRect/>
              </a:stretch>
            </p:blipFill>
            <p:spPr>
              <a:xfrm>
                <a:off x="9789946" y="4895577"/>
                <a:ext cx="914400" cy="914400"/>
              </a:xfrm>
              <a:prstGeom prst="rect">
                <a:avLst/>
              </a:prstGeom>
              <a:effectLst>
                <a:outerShdw blurRad="63500" sx="101000" sy="101000" algn="ctr" rotWithShape="0">
                  <a:prstClr val="black">
                    <a:alpha val="40000"/>
                  </a:prstClr>
                </a:outerShdw>
              </a:effectLst>
            </p:spPr>
          </p:pic>
          <p:sp>
            <p:nvSpPr>
              <p:cNvPr id="19" name="TextBox 18">
                <a:extLst>
                  <a:ext uri="{FF2B5EF4-FFF2-40B4-BE49-F238E27FC236}">
                    <a16:creationId xmlns:a16="http://schemas.microsoft.com/office/drawing/2014/main" id="{119804A4-5511-4B86-8D41-A0D73EAC5E48}"/>
                  </a:ext>
                </a:extLst>
              </p:cNvPr>
              <p:cNvSpPr txBox="1"/>
              <p:nvPr/>
            </p:nvSpPr>
            <p:spPr>
              <a:xfrm>
                <a:off x="9392465" y="5872476"/>
                <a:ext cx="1709362" cy="338554"/>
              </a:xfrm>
              <a:prstGeom prst="rect">
                <a:avLst/>
              </a:prstGeom>
              <a:gradFill rotWithShape="1">
                <a:gsLst>
                  <a:gs pos="0">
                    <a:srgbClr val="4948A1">
                      <a:satMod val="103000"/>
                      <a:lumMod val="102000"/>
                      <a:tint val="94000"/>
                    </a:srgbClr>
                  </a:gs>
                  <a:gs pos="50000">
                    <a:srgbClr val="4948A1">
                      <a:satMod val="110000"/>
                      <a:lumMod val="100000"/>
                      <a:shade val="100000"/>
                    </a:srgbClr>
                  </a:gs>
                  <a:gs pos="100000">
                    <a:srgbClr val="4948A1">
                      <a:lumMod val="99000"/>
                      <a:satMod val="120000"/>
                      <a:shade val="78000"/>
                    </a:srgbClr>
                  </a:gs>
                </a:gsLst>
                <a:lin ang="5400000" scaled="0"/>
              </a:gradFill>
              <a:ln w="6350" cap="flat" cmpd="sng" algn="ctr">
                <a:solidFill>
                  <a:srgbClr val="4948A1"/>
                </a:solidFill>
                <a:prstDash val="solid"/>
                <a:miter lim="800000"/>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Federal System</a:t>
                </a:r>
                <a:endPar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sp>
        <p:nvSpPr>
          <p:cNvPr id="21" name="Footer Placeholder 2">
            <a:extLst>
              <a:ext uri="{FF2B5EF4-FFF2-40B4-BE49-F238E27FC236}">
                <a16:creationId xmlns:a16="http://schemas.microsoft.com/office/drawing/2014/main" id="{213DF99E-7F13-0D89-F69B-19B3FAD6F80B}"/>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668552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DAD6715-931A-4CF5-8255-016BB1DE8196}"/>
              </a:ext>
            </a:extLst>
          </p:cNvPr>
          <p:cNvPicPr>
            <a:picLocks noChangeAspect="1"/>
          </p:cNvPicPr>
          <p:nvPr/>
        </p:nvPicPr>
        <p:blipFill>
          <a:blip r:embed="rId4"/>
          <a:stretch>
            <a:fillRect/>
          </a:stretch>
        </p:blipFill>
        <p:spPr>
          <a:xfrm>
            <a:off x="6271590" y="924841"/>
            <a:ext cx="5543818" cy="2147866"/>
          </a:xfrm>
          <a:prstGeom prst="rect">
            <a:avLst/>
          </a:prstGeom>
        </p:spPr>
      </p:pic>
      <p:sp>
        <p:nvSpPr>
          <p:cNvPr id="2" name="Title 1">
            <a:extLst>
              <a:ext uri="{FF2B5EF4-FFF2-40B4-BE49-F238E27FC236}">
                <a16:creationId xmlns:a16="http://schemas.microsoft.com/office/drawing/2014/main" id="{E89D2459-4023-4043-94A9-5656C1A8A60C}"/>
              </a:ext>
            </a:extLst>
          </p:cNvPr>
          <p:cNvSpPr>
            <a:spLocks noGrp="1"/>
          </p:cNvSpPr>
          <p:nvPr>
            <p:ph type="title"/>
          </p:nvPr>
        </p:nvSpPr>
        <p:spPr>
          <a:xfrm>
            <a:off x="398897" y="339419"/>
            <a:ext cx="11340000" cy="432000"/>
          </a:xfrm>
        </p:spPr>
        <p:txBody>
          <a:bodyPr anchor="ctr"/>
          <a:lstStyle/>
          <a:p>
            <a:br>
              <a:rPr lang="en-US" sz="4000" dirty="0"/>
            </a:br>
            <a:r>
              <a:rPr lang="en-US" sz="4000" dirty="0"/>
              <a:t>CCI Measures of College Readiness* </a:t>
            </a:r>
            <a:br>
              <a:rPr lang="en-US" sz="4000" dirty="0"/>
            </a:br>
            <a:endParaRPr lang="en-US" sz="4000" dirty="0"/>
          </a:p>
        </p:txBody>
      </p:sp>
      <p:sp>
        <p:nvSpPr>
          <p:cNvPr id="5" name="Slide Number Placeholder 4">
            <a:extLst>
              <a:ext uri="{FF2B5EF4-FFF2-40B4-BE49-F238E27FC236}">
                <a16:creationId xmlns:a16="http://schemas.microsoft.com/office/drawing/2014/main" id="{5BB56F54-A416-4E83-BC85-F3BA03FBC09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8" name="Rectangle: Rounded Corners 7">
            <a:extLst>
              <a:ext uri="{FF2B5EF4-FFF2-40B4-BE49-F238E27FC236}">
                <a16:creationId xmlns:a16="http://schemas.microsoft.com/office/drawing/2014/main" id="{07C7FF34-F224-4CEA-9709-492FCAA001FA}"/>
              </a:ext>
            </a:extLst>
          </p:cNvPr>
          <p:cNvSpPr/>
          <p:nvPr/>
        </p:nvSpPr>
        <p:spPr>
          <a:xfrm>
            <a:off x="6559824" y="1908312"/>
            <a:ext cx="5179073" cy="1018667"/>
          </a:xfrm>
          <a:prstGeom prst="roundRect">
            <a:avLst>
              <a:gd name="adj" fmla="val 5883"/>
            </a:avLst>
          </a:prstGeom>
          <a:noFill/>
          <a:ln w="38100">
            <a:solidFill>
              <a:srgbClr val="E5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57AC5AE7-47CE-6AE5-6E9C-642B506A407F}"/>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pic>
        <p:nvPicPr>
          <p:cNvPr id="10" name="Picture 9">
            <a:extLst>
              <a:ext uri="{FF2B5EF4-FFF2-40B4-BE49-F238E27FC236}">
                <a16:creationId xmlns:a16="http://schemas.microsoft.com/office/drawing/2014/main" id="{BE5226EB-C794-711C-8BEA-E0DC48E99FF5}"/>
              </a:ext>
            </a:extLst>
          </p:cNvPr>
          <p:cNvPicPr>
            <a:picLocks noChangeAspect="1"/>
          </p:cNvPicPr>
          <p:nvPr/>
        </p:nvPicPr>
        <p:blipFill rotWithShape="1">
          <a:blip r:embed="rId5"/>
          <a:srcRect l="3163"/>
          <a:stretch/>
        </p:blipFill>
        <p:spPr>
          <a:xfrm>
            <a:off x="611367" y="1035918"/>
            <a:ext cx="5660223" cy="4645625"/>
          </a:xfrm>
          <a:prstGeom prst="rect">
            <a:avLst/>
          </a:prstGeom>
        </p:spPr>
      </p:pic>
      <p:pic>
        <p:nvPicPr>
          <p:cNvPr id="6" name="Picture 5">
            <a:extLst>
              <a:ext uri="{FF2B5EF4-FFF2-40B4-BE49-F238E27FC236}">
                <a16:creationId xmlns:a16="http://schemas.microsoft.com/office/drawing/2014/main" id="{75C6FADD-97DD-CD20-DDCE-FCFA8A473C01}"/>
              </a:ext>
            </a:extLst>
          </p:cNvPr>
          <p:cNvPicPr>
            <a:picLocks noChangeAspect="1"/>
          </p:cNvPicPr>
          <p:nvPr/>
        </p:nvPicPr>
        <p:blipFill>
          <a:blip r:embed="rId6"/>
          <a:stretch>
            <a:fillRect/>
          </a:stretch>
        </p:blipFill>
        <p:spPr>
          <a:xfrm>
            <a:off x="6328117" y="3536757"/>
            <a:ext cx="5430764" cy="1680736"/>
          </a:xfrm>
          <a:prstGeom prst="rect">
            <a:avLst/>
          </a:prstGeom>
        </p:spPr>
      </p:pic>
      <p:sp>
        <p:nvSpPr>
          <p:cNvPr id="9" name="Rectangle: Rounded Corners 8">
            <a:extLst>
              <a:ext uri="{FF2B5EF4-FFF2-40B4-BE49-F238E27FC236}">
                <a16:creationId xmlns:a16="http://schemas.microsoft.com/office/drawing/2014/main" id="{63A01513-FA9F-3832-4B05-FCE1E593CA32}"/>
              </a:ext>
            </a:extLst>
          </p:cNvPr>
          <p:cNvSpPr/>
          <p:nvPr/>
        </p:nvSpPr>
        <p:spPr>
          <a:xfrm>
            <a:off x="772199" y="2842590"/>
            <a:ext cx="5211157" cy="2868770"/>
          </a:xfrm>
          <a:prstGeom prst="roundRect">
            <a:avLst>
              <a:gd name="adj" fmla="val 2819"/>
            </a:avLst>
          </a:prstGeom>
          <a:noFill/>
          <a:ln w="38100">
            <a:solidFill>
              <a:srgbClr val="E5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392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F4E7724-1570-9C10-3AE8-963EC3C296D0}"/>
              </a:ext>
            </a:extLst>
          </p:cNvPr>
          <p:cNvPicPr>
            <a:picLocks noChangeAspect="1"/>
          </p:cNvPicPr>
          <p:nvPr/>
        </p:nvPicPr>
        <p:blipFill rotWithShape="1">
          <a:blip r:embed="rId4"/>
          <a:srcRect l="4114"/>
          <a:stretch/>
        </p:blipFill>
        <p:spPr>
          <a:xfrm>
            <a:off x="6272131" y="896511"/>
            <a:ext cx="5546997" cy="2999628"/>
          </a:xfrm>
          <a:prstGeom prst="rect">
            <a:avLst/>
          </a:prstGeom>
        </p:spPr>
      </p:pic>
      <p:pic>
        <p:nvPicPr>
          <p:cNvPr id="13" name="Picture 12">
            <a:extLst>
              <a:ext uri="{FF2B5EF4-FFF2-40B4-BE49-F238E27FC236}">
                <a16:creationId xmlns:a16="http://schemas.microsoft.com/office/drawing/2014/main" id="{A4CB943A-FFE5-F719-6FB0-E50782095980}"/>
              </a:ext>
            </a:extLst>
          </p:cNvPr>
          <p:cNvPicPr>
            <a:picLocks noChangeAspect="1"/>
          </p:cNvPicPr>
          <p:nvPr/>
        </p:nvPicPr>
        <p:blipFill>
          <a:blip r:embed="rId5"/>
          <a:stretch>
            <a:fillRect/>
          </a:stretch>
        </p:blipFill>
        <p:spPr>
          <a:xfrm>
            <a:off x="432000" y="896511"/>
            <a:ext cx="5840132" cy="5468852"/>
          </a:xfrm>
          <a:prstGeom prst="rect">
            <a:avLst/>
          </a:prstGeom>
        </p:spPr>
      </p:pic>
      <p:sp>
        <p:nvSpPr>
          <p:cNvPr id="2" name="Title 1">
            <a:extLst>
              <a:ext uri="{FF2B5EF4-FFF2-40B4-BE49-F238E27FC236}">
                <a16:creationId xmlns:a16="http://schemas.microsoft.com/office/drawing/2014/main" id="{E89D2459-4023-4043-94A9-5656C1A8A60C}"/>
              </a:ext>
            </a:extLst>
          </p:cNvPr>
          <p:cNvSpPr>
            <a:spLocks noGrp="1"/>
          </p:cNvSpPr>
          <p:nvPr>
            <p:ph type="title"/>
          </p:nvPr>
        </p:nvSpPr>
        <p:spPr>
          <a:xfrm>
            <a:off x="432000" y="271552"/>
            <a:ext cx="11340000" cy="432000"/>
          </a:xfrm>
        </p:spPr>
        <p:txBody>
          <a:bodyPr anchor="ctr"/>
          <a:lstStyle/>
          <a:p>
            <a:br>
              <a:rPr lang="en-US" sz="4000" dirty="0"/>
            </a:br>
            <a:r>
              <a:rPr lang="en-US" sz="4000" dirty="0"/>
              <a:t>CCI Measures of Career Readiness* </a:t>
            </a:r>
            <a:br>
              <a:rPr lang="en-US" sz="4000" dirty="0"/>
            </a:br>
            <a:endParaRPr lang="en-US" sz="4000" dirty="0"/>
          </a:p>
        </p:txBody>
      </p:sp>
      <p:sp>
        <p:nvSpPr>
          <p:cNvPr id="5" name="Slide Number Placeholder 4">
            <a:extLst>
              <a:ext uri="{FF2B5EF4-FFF2-40B4-BE49-F238E27FC236}">
                <a16:creationId xmlns:a16="http://schemas.microsoft.com/office/drawing/2014/main" id="{5BB56F54-A416-4E83-BC85-F3BA03FBC09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8" name="Rectangle: Rounded Corners 7">
            <a:extLst>
              <a:ext uri="{FF2B5EF4-FFF2-40B4-BE49-F238E27FC236}">
                <a16:creationId xmlns:a16="http://schemas.microsoft.com/office/drawing/2014/main" id="{20EAFB4D-4B1F-A29B-7699-6FD6C1D4107D}"/>
              </a:ext>
            </a:extLst>
          </p:cNvPr>
          <p:cNvSpPr/>
          <p:nvPr/>
        </p:nvSpPr>
        <p:spPr>
          <a:xfrm>
            <a:off x="973750" y="1451113"/>
            <a:ext cx="5298382" cy="3180522"/>
          </a:xfrm>
          <a:prstGeom prst="roundRect">
            <a:avLst>
              <a:gd name="adj" fmla="val 2819"/>
            </a:avLst>
          </a:prstGeom>
          <a:noFill/>
          <a:ln w="38100">
            <a:solidFill>
              <a:srgbClr val="E5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F5BCD51-FE4B-E9A5-00C9-02D9B048BD66}"/>
              </a:ext>
            </a:extLst>
          </p:cNvPr>
          <p:cNvSpPr/>
          <p:nvPr/>
        </p:nvSpPr>
        <p:spPr>
          <a:xfrm>
            <a:off x="973750" y="5406887"/>
            <a:ext cx="5298381" cy="958476"/>
          </a:xfrm>
          <a:prstGeom prst="roundRect">
            <a:avLst>
              <a:gd name="adj" fmla="val 2819"/>
            </a:avLst>
          </a:prstGeom>
          <a:noFill/>
          <a:ln w="38100">
            <a:solidFill>
              <a:srgbClr val="E5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D9AB5E5-BD2D-EF79-6494-92470D4A0178}"/>
              </a:ext>
            </a:extLst>
          </p:cNvPr>
          <p:cNvSpPr/>
          <p:nvPr/>
        </p:nvSpPr>
        <p:spPr>
          <a:xfrm>
            <a:off x="6426082" y="1467003"/>
            <a:ext cx="4722026" cy="1159972"/>
          </a:xfrm>
          <a:prstGeom prst="roundRect">
            <a:avLst>
              <a:gd name="adj" fmla="val 2819"/>
            </a:avLst>
          </a:prstGeom>
          <a:noFill/>
          <a:ln w="38100">
            <a:solidFill>
              <a:srgbClr val="E5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38AC214-5C9A-A5D8-92F0-374F9AAC29DF}"/>
              </a:ext>
            </a:extLst>
          </p:cNvPr>
          <p:cNvSpPr/>
          <p:nvPr/>
        </p:nvSpPr>
        <p:spPr>
          <a:xfrm>
            <a:off x="6426081" y="3041374"/>
            <a:ext cx="5546997" cy="854765"/>
          </a:xfrm>
          <a:prstGeom prst="roundRect">
            <a:avLst>
              <a:gd name="adj" fmla="val 2819"/>
            </a:avLst>
          </a:prstGeom>
          <a:noFill/>
          <a:ln w="38100">
            <a:solidFill>
              <a:srgbClr val="E5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908B0F2C-B13A-CB4B-B43D-E270D7201362}"/>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pic>
        <p:nvPicPr>
          <p:cNvPr id="6" name="Picture 5">
            <a:extLst>
              <a:ext uri="{FF2B5EF4-FFF2-40B4-BE49-F238E27FC236}">
                <a16:creationId xmlns:a16="http://schemas.microsoft.com/office/drawing/2014/main" id="{2F5EE5C0-397F-3B82-62BA-67922A7C1357}"/>
              </a:ext>
            </a:extLst>
          </p:cNvPr>
          <p:cNvPicPr>
            <a:picLocks noChangeAspect="1"/>
          </p:cNvPicPr>
          <p:nvPr/>
        </p:nvPicPr>
        <p:blipFill>
          <a:blip r:embed="rId6"/>
          <a:stretch>
            <a:fillRect/>
          </a:stretch>
        </p:blipFill>
        <p:spPr>
          <a:xfrm>
            <a:off x="6606949" y="4368184"/>
            <a:ext cx="5355013" cy="1593305"/>
          </a:xfrm>
          <a:prstGeom prst="rect">
            <a:avLst/>
          </a:prstGeom>
        </p:spPr>
      </p:pic>
    </p:spTree>
    <p:extLst>
      <p:ext uri="{BB962C8B-B14F-4D97-AF65-F5344CB8AC3E}">
        <p14:creationId xmlns:p14="http://schemas.microsoft.com/office/powerpoint/2010/main" val="1084373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9CB23-0A60-50B2-495A-C40CCD899482}"/>
              </a:ext>
            </a:extLst>
          </p:cNvPr>
          <p:cNvSpPr>
            <a:spLocks noGrp="1"/>
          </p:cNvSpPr>
          <p:nvPr>
            <p:ph type="title"/>
          </p:nvPr>
        </p:nvSpPr>
        <p:spPr>
          <a:xfrm>
            <a:off x="432000" y="492636"/>
            <a:ext cx="11340000" cy="432000"/>
          </a:xfrm>
        </p:spPr>
        <p:txBody>
          <a:bodyPr/>
          <a:lstStyle/>
          <a:p>
            <a:r>
              <a:rPr lang="en-US" dirty="0"/>
              <a:t>DASHBOARD College/Career Indicator Clarification</a:t>
            </a:r>
          </a:p>
        </p:txBody>
      </p:sp>
      <p:sp>
        <p:nvSpPr>
          <p:cNvPr id="4" name="Slide Number Placeholder 3">
            <a:extLst>
              <a:ext uri="{FF2B5EF4-FFF2-40B4-BE49-F238E27FC236}">
                <a16:creationId xmlns:a16="http://schemas.microsoft.com/office/drawing/2014/main" id="{77CE204A-B75B-4BA5-E6CA-131B18468E81}"/>
              </a:ext>
            </a:extLst>
          </p:cNvPr>
          <p:cNvSpPr>
            <a:spLocks noGrp="1"/>
          </p:cNvSpPr>
          <p:nvPr>
            <p:ph type="sldNum" sz="quarter" idx="11"/>
          </p:nvPr>
        </p:nvSpPr>
        <p:spPr/>
        <p:txBody>
          <a:bodyPr/>
          <a:lstStyle/>
          <a:p>
            <a:fld id="{4B73C415-D670-4716-A5EC-CC4D52CA2BAC}" type="slidenum">
              <a:rPr lang="en-US" noProof="0" smtClean="0"/>
              <a:pPr/>
              <a:t>13</a:t>
            </a:fld>
            <a:endParaRPr lang="en-US" noProof="0" dirty="0"/>
          </a:p>
        </p:txBody>
      </p:sp>
      <p:sp>
        <p:nvSpPr>
          <p:cNvPr id="6" name="TextBox 5">
            <a:extLst>
              <a:ext uri="{FF2B5EF4-FFF2-40B4-BE49-F238E27FC236}">
                <a16:creationId xmlns:a16="http://schemas.microsoft.com/office/drawing/2014/main" id="{0D600901-C748-DF8B-64B6-083876BA8012}"/>
              </a:ext>
            </a:extLst>
          </p:cNvPr>
          <p:cNvSpPr txBox="1"/>
          <p:nvPr/>
        </p:nvSpPr>
        <p:spPr>
          <a:xfrm>
            <a:off x="639745" y="1582340"/>
            <a:ext cx="10912510" cy="3693319"/>
          </a:xfrm>
          <a:prstGeom prst="rect">
            <a:avLst/>
          </a:prstGeom>
          <a:noFill/>
        </p:spPr>
        <p:txBody>
          <a:bodyPr wrap="square" rtlCol="0">
            <a:spAutoFit/>
          </a:bodyPr>
          <a:lstStyle/>
          <a:p>
            <a:r>
              <a:rPr lang="en-US" b="1" dirty="0"/>
              <a:t>College Credit Courses</a:t>
            </a:r>
            <a:r>
              <a:rPr lang="en-US" dirty="0"/>
              <a:t>:</a:t>
            </a:r>
            <a:r>
              <a:rPr lang="en-US" dirty="0">
                <a:solidFill>
                  <a:srgbClr val="000000"/>
                </a:solidFill>
              </a:rPr>
              <a:t> Courses which students have taken </a:t>
            </a:r>
            <a:r>
              <a:rPr lang="en-US" b="0" i="0" dirty="0">
                <a:solidFill>
                  <a:srgbClr val="000000"/>
                </a:solidFill>
                <a:effectLst/>
              </a:rPr>
              <a:t>and completed </a:t>
            </a:r>
            <a:r>
              <a:rPr lang="en-US" b="0" i="1" dirty="0">
                <a:solidFill>
                  <a:srgbClr val="000000"/>
                </a:solidFill>
                <a:effectLst/>
              </a:rPr>
              <a:t>independently</a:t>
            </a:r>
            <a:r>
              <a:rPr lang="en-US" b="0" i="0" dirty="0">
                <a:solidFill>
                  <a:srgbClr val="000000"/>
                </a:solidFill>
                <a:effectLst/>
              </a:rPr>
              <a:t>, which have no association or oversight by the school, will not contribute to a school’s CCI. </a:t>
            </a:r>
          </a:p>
          <a:p>
            <a:pPr marL="285750" indent="-285750">
              <a:buFont typeface="Arial" panose="020B0604020202020204" pitchFamily="34" charset="0"/>
              <a:buChar char="•"/>
            </a:pPr>
            <a:r>
              <a:rPr lang="en-US" b="0" i="1" dirty="0">
                <a:solidFill>
                  <a:srgbClr val="000000"/>
                </a:solidFill>
                <a:effectLst/>
              </a:rPr>
              <a:t>2023 Dashboard Technical Guide: College/Career Indicator (CCI) - </a:t>
            </a:r>
            <a:r>
              <a:rPr lang="en-US" b="0" dirty="0">
                <a:solidFill>
                  <a:srgbClr val="000000"/>
                </a:solidFill>
                <a:effectLst/>
              </a:rPr>
              <a:t>Page 8</a:t>
            </a:r>
            <a:r>
              <a:rPr lang="en-US" b="0" i="0" dirty="0">
                <a:solidFill>
                  <a:srgbClr val="000000"/>
                </a:solidFill>
                <a:effectLst/>
              </a:rPr>
              <a:t> </a:t>
            </a:r>
            <a:r>
              <a:rPr lang="en-US" b="0" i="0" u="sng" strike="noStrike" dirty="0">
                <a:solidFill>
                  <a:srgbClr val="0000FF"/>
                </a:solidFill>
                <a:effectLst/>
                <a:hlinkClick r:id="rId3"/>
              </a:rPr>
              <a:t>https://www.cde.ca.gov/ta/ac/cm/dashboardguide23.asp</a:t>
            </a:r>
            <a:endParaRPr lang="en-US" b="0" i="0" u="sng" strike="noStrike" dirty="0">
              <a:solidFill>
                <a:srgbClr val="0000FF"/>
              </a:solidFill>
              <a:effectLst/>
            </a:endParaRPr>
          </a:p>
          <a:p>
            <a:endParaRPr lang="en-US" u="sng" dirty="0">
              <a:solidFill>
                <a:srgbClr val="0000FF"/>
              </a:solidFill>
            </a:endParaRPr>
          </a:p>
          <a:p>
            <a:pPr>
              <a:lnSpc>
                <a:spcPct val="100000"/>
              </a:lnSpc>
            </a:pPr>
            <a:r>
              <a:rPr lang="en-US" b="1" dirty="0"/>
              <a:t>CTE Pathway Criteria</a:t>
            </a:r>
            <a:r>
              <a:rPr lang="en-US" dirty="0"/>
              <a:t>: To be considered “prepared” on the CCI using the CTE Pathway criteria, students must…</a:t>
            </a:r>
          </a:p>
          <a:p>
            <a:pPr marL="342900" indent="-342900">
              <a:lnSpc>
                <a:spcPct val="100000"/>
              </a:lnSpc>
              <a:buAutoNum type="arabicPeriod"/>
            </a:pPr>
            <a:r>
              <a:rPr lang="en-US" dirty="0"/>
              <a:t>c</a:t>
            </a:r>
            <a:r>
              <a:rPr lang="en-US" b="0" dirty="0">
                <a:solidFill>
                  <a:srgbClr val="000000"/>
                </a:solidFill>
                <a:effectLst/>
              </a:rPr>
              <a:t>omplete the Pathway capstone course with a grade of C- or better AND</a:t>
            </a:r>
          </a:p>
          <a:p>
            <a:pPr marL="342900" indent="-342900">
              <a:lnSpc>
                <a:spcPct val="100000"/>
              </a:lnSpc>
              <a:buAutoNum type="arabicPeriod"/>
            </a:pPr>
            <a:r>
              <a:rPr lang="en-US" b="0" dirty="0">
                <a:solidFill>
                  <a:srgbClr val="000000"/>
                </a:solidFill>
                <a:effectLst/>
              </a:rPr>
              <a:t>Score Level 3 or higher in one Smarter Balanced Summative Assessments subject area (ELA or math) and Level 2 or higher in the other, OR</a:t>
            </a:r>
          </a:p>
          <a:p>
            <a:pPr marL="342900" indent="-342900">
              <a:lnSpc>
                <a:spcPct val="100000"/>
              </a:lnSpc>
              <a:buAutoNum type="arabicPeriod"/>
            </a:pPr>
            <a:r>
              <a:rPr lang="en-US" b="0" dirty="0">
                <a:solidFill>
                  <a:srgbClr val="000000"/>
                </a:solidFill>
                <a:effectLst/>
              </a:rPr>
              <a:t>Complete one semester/two quarters/two-trimesters of College Credit Courses with a grade of C- or better in academic/CTE subjects where college credits are awarded for each course. </a:t>
            </a:r>
            <a:endParaRPr lang="en-US" dirty="0">
              <a:solidFill>
                <a:srgbClr val="000000"/>
              </a:solidFill>
            </a:endParaRPr>
          </a:p>
          <a:p>
            <a:endParaRPr lang="en-US" dirty="0"/>
          </a:p>
        </p:txBody>
      </p:sp>
      <p:sp>
        <p:nvSpPr>
          <p:cNvPr id="7" name="Footer Placeholder 2">
            <a:extLst>
              <a:ext uri="{FF2B5EF4-FFF2-40B4-BE49-F238E27FC236}">
                <a16:creationId xmlns:a16="http://schemas.microsoft.com/office/drawing/2014/main" id="{364860F1-BF05-7598-2FCD-A5FF206EBB26}"/>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123407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a:xfrm>
            <a:off x="432000" y="301854"/>
            <a:ext cx="11340000" cy="432000"/>
          </a:xfrm>
        </p:spPr>
        <p:txBody>
          <a:bodyPr/>
          <a:lstStyle/>
          <a:p>
            <a:r>
              <a:rPr lang="en-US" dirty="0"/>
              <a:t>EOY 1 Reporting Survival Kit</a:t>
            </a:r>
          </a:p>
        </p:txBody>
      </p:sp>
      <p:sp>
        <p:nvSpPr>
          <p:cNvPr id="45" name="Rectangle 44">
            <a:extLst>
              <a:ext uri="{FF2B5EF4-FFF2-40B4-BE49-F238E27FC236}">
                <a16:creationId xmlns:a16="http://schemas.microsoft.com/office/drawing/2014/main" id="{E80DC6FE-D11C-4C20-A51D-98443F5F4672}"/>
              </a:ext>
              <a:ext uri="{C183D7F6-B498-43B3-948B-1728B52AA6E4}">
                <adec:decorative xmlns:adec="http://schemas.microsoft.com/office/drawing/2017/decorative" val="1"/>
              </a:ext>
            </a:extLst>
          </p:cNvPr>
          <p:cNvSpPr/>
          <p:nvPr/>
        </p:nvSpPr>
        <p:spPr>
          <a:xfrm>
            <a:off x="432000" y="1150969"/>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47" name="Graphic 46" descr="image of a man in a computer">
            <a:extLst>
              <a:ext uri="{FF2B5EF4-FFF2-40B4-BE49-F238E27FC236}">
                <a16:creationId xmlns:a16="http://schemas.microsoft.com/office/drawing/2014/main" id="{7ADD6A28-A1C5-4090-8B87-55ECF7A20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11" y="1250980"/>
            <a:ext cx="914400" cy="914400"/>
          </a:xfrm>
          <a:prstGeom prst="rect">
            <a:avLst/>
          </a:prstGeom>
        </p:spPr>
      </p:pic>
      <p:sp>
        <p:nvSpPr>
          <p:cNvPr id="8" name="Text Placeholder 7">
            <a:extLst>
              <a:ext uri="{FF2B5EF4-FFF2-40B4-BE49-F238E27FC236}">
                <a16:creationId xmlns:a16="http://schemas.microsoft.com/office/drawing/2014/main" id="{4B353756-1A24-435F-9F00-9485171661F1}"/>
              </a:ext>
            </a:extLst>
          </p:cNvPr>
          <p:cNvSpPr>
            <a:spLocks noGrp="1"/>
          </p:cNvSpPr>
          <p:nvPr>
            <p:ph type="body" sz="quarter" idx="27"/>
          </p:nvPr>
        </p:nvSpPr>
        <p:spPr>
          <a:xfrm>
            <a:off x="1787762" y="1218809"/>
            <a:ext cx="4122920" cy="735800"/>
          </a:xfrm>
        </p:spPr>
        <p:txBody>
          <a:bodyPr/>
          <a:lstStyle/>
          <a:p>
            <a:r>
              <a:rPr lang="en-US" sz="2400" dirty="0">
                <a:solidFill>
                  <a:srgbClr val="19929B"/>
                </a:solidFill>
              </a:rPr>
              <a:t>User Roles Needed</a:t>
            </a:r>
          </a:p>
        </p:txBody>
      </p:sp>
      <p:sp>
        <p:nvSpPr>
          <p:cNvPr id="7" name="Content Placeholder 6">
            <a:extLst>
              <a:ext uri="{FF2B5EF4-FFF2-40B4-BE49-F238E27FC236}">
                <a16:creationId xmlns:a16="http://schemas.microsoft.com/office/drawing/2014/main" id="{EE3A3FBF-F2B1-44B8-A094-309A3BFDBA25}"/>
              </a:ext>
            </a:extLst>
          </p:cNvPr>
          <p:cNvSpPr>
            <a:spLocks noGrp="1"/>
          </p:cNvSpPr>
          <p:nvPr>
            <p:ph idx="29"/>
          </p:nvPr>
        </p:nvSpPr>
        <p:spPr>
          <a:xfrm>
            <a:off x="1796782" y="1743994"/>
            <a:ext cx="4113900" cy="2415991"/>
          </a:xfrm>
        </p:spPr>
        <p:txBody>
          <a:bodyPr/>
          <a:lstStyle/>
          <a:p>
            <a:r>
              <a:rPr lang="en-US" b="1" dirty="0"/>
              <a:t>Data Population</a:t>
            </a:r>
          </a:p>
          <a:p>
            <a:pPr lvl="1"/>
            <a:r>
              <a:rPr lang="en-US" dirty="0"/>
              <a:t>Student Search</a:t>
            </a:r>
          </a:p>
          <a:p>
            <a:pPr lvl="1"/>
            <a:r>
              <a:rPr lang="en-US" dirty="0"/>
              <a:t>SENR (Edit and View)</a:t>
            </a:r>
          </a:p>
          <a:p>
            <a:pPr lvl="1"/>
            <a:r>
              <a:rPr lang="en-US" dirty="0"/>
              <a:t>SCTE (Edit and View)</a:t>
            </a:r>
          </a:p>
          <a:p>
            <a:pPr lvl="1"/>
            <a:r>
              <a:rPr lang="en-US" dirty="0"/>
              <a:t>CRSC (Edit and View)</a:t>
            </a:r>
          </a:p>
          <a:p>
            <a:pPr lvl="1"/>
            <a:r>
              <a:rPr lang="en-US" dirty="0"/>
              <a:t>SCSC (Edit and View)</a:t>
            </a:r>
          </a:p>
          <a:p>
            <a:pPr lvl="1"/>
            <a:r>
              <a:rPr lang="en-US" dirty="0"/>
              <a:t>SDEM (Edit and View)</a:t>
            </a:r>
          </a:p>
          <a:p>
            <a:pPr lvl="1"/>
            <a:r>
              <a:rPr lang="en-US" dirty="0"/>
              <a:t>WBLR (Edit and View)</a:t>
            </a:r>
          </a:p>
          <a:p>
            <a:pPr lvl="1"/>
            <a:r>
              <a:rPr lang="en-US" dirty="0"/>
              <a:t>WBLR Extract</a:t>
            </a:r>
          </a:p>
          <a:p>
            <a:r>
              <a:rPr lang="en-US" b="1" dirty="0"/>
              <a:t>Viewing Reports</a:t>
            </a:r>
          </a:p>
          <a:p>
            <a:pPr lvl="1"/>
            <a:r>
              <a:rPr lang="en-US" dirty="0"/>
              <a:t>EOY 1 Reports</a:t>
            </a:r>
          </a:p>
        </p:txBody>
      </p:sp>
      <p:sp>
        <p:nvSpPr>
          <p:cNvPr id="44" name="Rectangle 43">
            <a:extLst>
              <a:ext uri="{FF2B5EF4-FFF2-40B4-BE49-F238E27FC236}">
                <a16:creationId xmlns:a16="http://schemas.microsoft.com/office/drawing/2014/main" id="{1203D2ED-1358-4F55-BCB3-94A5C18E1B4C}"/>
              </a:ext>
              <a:ext uri="{C183D7F6-B498-43B3-948B-1728B52AA6E4}">
                <adec:decorative xmlns:adec="http://schemas.microsoft.com/office/drawing/2017/decorative" val="1"/>
              </a:ext>
            </a:extLst>
          </p:cNvPr>
          <p:cNvSpPr/>
          <p:nvPr/>
        </p:nvSpPr>
        <p:spPr>
          <a:xfrm>
            <a:off x="6216110" y="115096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46" name="Graphic 45" descr="Image of books">
            <a:extLst>
              <a:ext uri="{FF2B5EF4-FFF2-40B4-BE49-F238E27FC236}">
                <a16:creationId xmlns:a16="http://schemas.microsoft.com/office/drawing/2014/main" id="{A20C2A14-1BD7-4DC9-B671-8D036FC94B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121" y="1250979"/>
            <a:ext cx="914400" cy="914400"/>
          </a:xfrm>
          <a:prstGeom prst="rect">
            <a:avLst/>
          </a:prstGeom>
        </p:spPr>
      </p:pic>
      <p:sp>
        <p:nvSpPr>
          <p:cNvPr id="9" name="Text Placeholder 8">
            <a:extLst>
              <a:ext uri="{FF2B5EF4-FFF2-40B4-BE49-F238E27FC236}">
                <a16:creationId xmlns:a16="http://schemas.microsoft.com/office/drawing/2014/main" id="{3C10DA3A-40F2-4987-B2EE-1598E181FA91}"/>
              </a:ext>
            </a:extLst>
          </p:cNvPr>
          <p:cNvSpPr>
            <a:spLocks noGrp="1"/>
          </p:cNvSpPr>
          <p:nvPr>
            <p:ph type="body" sz="quarter" idx="30"/>
          </p:nvPr>
        </p:nvSpPr>
        <p:spPr>
          <a:xfrm>
            <a:off x="7571872" y="1150969"/>
            <a:ext cx="4292398" cy="871478"/>
          </a:xfrm>
        </p:spPr>
        <p:txBody>
          <a:bodyPr/>
          <a:lstStyle/>
          <a:p>
            <a:r>
              <a:rPr lang="en-US" sz="2400" dirty="0">
                <a:solidFill>
                  <a:srgbClr val="FF745F"/>
                </a:solidFill>
              </a:rPr>
              <a:t>CALPADS Documentation</a:t>
            </a:r>
          </a:p>
        </p:txBody>
      </p:sp>
      <p:sp>
        <p:nvSpPr>
          <p:cNvPr id="6" name="Content Placeholder 5">
            <a:extLst>
              <a:ext uri="{FF2B5EF4-FFF2-40B4-BE49-F238E27FC236}">
                <a16:creationId xmlns:a16="http://schemas.microsoft.com/office/drawing/2014/main" id="{C9E08F51-511B-4C45-AFB2-8A9402CA1078}"/>
              </a:ext>
            </a:extLst>
          </p:cNvPr>
          <p:cNvSpPr>
            <a:spLocks noGrp="1"/>
          </p:cNvSpPr>
          <p:nvPr>
            <p:ph idx="2"/>
          </p:nvPr>
        </p:nvSpPr>
        <p:spPr>
          <a:xfrm>
            <a:off x="7574210" y="2032629"/>
            <a:ext cx="4113900" cy="2828138"/>
          </a:xfrm>
        </p:spPr>
        <p:txBody>
          <a:bodyPr/>
          <a:lstStyle/>
          <a:p>
            <a:r>
              <a:rPr lang="en-US" sz="1600" dirty="0"/>
              <a:t>User Manual</a:t>
            </a:r>
          </a:p>
          <a:p>
            <a:r>
              <a:rPr lang="en-US" sz="1600" dirty="0"/>
              <a:t>CALPADS Code Sets</a:t>
            </a:r>
          </a:p>
          <a:p>
            <a:r>
              <a:rPr lang="en-US" sz="1600" dirty="0"/>
              <a:t>File Specifications Form</a:t>
            </a:r>
          </a:p>
          <a:p>
            <a:r>
              <a:rPr lang="en-US" sz="1600" dirty="0"/>
              <a:t>Error List</a:t>
            </a:r>
          </a:p>
          <a:p>
            <a:r>
              <a:rPr lang="en-US" sz="1600" dirty="0"/>
              <a:t>Data Guide</a:t>
            </a:r>
          </a:p>
          <a:p>
            <a:r>
              <a:rPr lang="en-US" sz="1600" dirty="0"/>
              <a:t>Valid Code Combinations</a:t>
            </a:r>
          </a:p>
          <a:p>
            <a:r>
              <a:rPr lang="en-US" sz="1600" dirty="0"/>
              <a:t>Retired Code Mapping Guide</a:t>
            </a:r>
          </a:p>
        </p:txBody>
      </p:sp>
      <p:sp>
        <p:nvSpPr>
          <p:cNvPr id="3" name="Slide Number Placeholder 2">
            <a:extLst>
              <a:ext uri="{FF2B5EF4-FFF2-40B4-BE49-F238E27FC236}">
                <a16:creationId xmlns:a16="http://schemas.microsoft.com/office/drawing/2014/main" id="{589A918B-AEE4-4FEC-9F63-8EDD2E00D07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2">
            <a:extLst>
              <a:ext uri="{FF2B5EF4-FFF2-40B4-BE49-F238E27FC236}">
                <a16:creationId xmlns:a16="http://schemas.microsoft.com/office/drawing/2014/main" id="{02532FEC-C311-0EFD-5811-80CA481C8227}"/>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656748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C9F6901-41EF-4C7D-93DD-DCEE5850EE43}"/>
              </a:ext>
            </a:extLst>
          </p:cNvPr>
          <p:cNvSpPr>
            <a:spLocks noGrp="1"/>
          </p:cNvSpPr>
          <p:nvPr>
            <p:ph type="sldNum" sz="quarter" idx="11"/>
          </p:nvPr>
        </p:nvSpPr>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23" name="Group 22" descr="Grouped screen shot images">
            <a:extLst>
              <a:ext uri="{FF2B5EF4-FFF2-40B4-BE49-F238E27FC236}">
                <a16:creationId xmlns:a16="http://schemas.microsoft.com/office/drawing/2014/main" id="{F97019AE-372A-44A3-BED4-8DBD1AFDDA23}"/>
              </a:ext>
            </a:extLst>
          </p:cNvPr>
          <p:cNvGrpSpPr/>
          <p:nvPr/>
        </p:nvGrpSpPr>
        <p:grpSpPr>
          <a:xfrm>
            <a:off x="297368" y="301854"/>
            <a:ext cx="11080147" cy="6063509"/>
            <a:chOff x="-636199" y="-335469"/>
            <a:chExt cx="12434815" cy="6809849"/>
          </a:xfrm>
        </p:grpSpPr>
        <p:pic>
          <p:nvPicPr>
            <p:cNvPr id="22" name="Picture 21">
              <a:extLst>
                <a:ext uri="{FF2B5EF4-FFF2-40B4-BE49-F238E27FC236}">
                  <a16:creationId xmlns:a16="http://schemas.microsoft.com/office/drawing/2014/main" id="{CC8C3C44-8776-4315-9257-C25A1EA1FAE4}"/>
                </a:ext>
              </a:extLst>
            </p:cNvPr>
            <p:cNvPicPr>
              <a:picLocks noChangeAspect="1"/>
            </p:cNvPicPr>
            <p:nvPr/>
          </p:nvPicPr>
          <p:blipFill>
            <a:blip r:embed="rId3"/>
            <a:stretch>
              <a:fillRect/>
            </a:stretch>
          </p:blipFill>
          <p:spPr>
            <a:xfrm>
              <a:off x="704040" y="381000"/>
              <a:ext cx="4053257" cy="3709969"/>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ACD955E1-AC45-4DE4-A42C-D4CB343CF08C}"/>
                </a:ext>
              </a:extLst>
            </p:cNvPr>
            <p:cNvPicPr>
              <a:picLocks noChangeAspect="1"/>
            </p:cNvPicPr>
            <p:nvPr/>
          </p:nvPicPr>
          <p:blipFill>
            <a:blip r:embed="rId4"/>
            <a:stretch>
              <a:fillRect/>
            </a:stretch>
          </p:blipFill>
          <p:spPr>
            <a:xfrm>
              <a:off x="4168605" y="-92882"/>
              <a:ext cx="6623909" cy="409026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656ABD02-374E-433C-ADA9-F01F7A6251E1}"/>
                </a:ext>
              </a:extLst>
            </p:cNvPr>
            <p:cNvPicPr>
              <a:picLocks noChangeAspect="1"/>
            </p:cNvPicPr>
            <p:nvPr/>
          </p:nvPicPr>
          <p:blipFill>
            <a:blip r:embed="rId5"/>
            <a:stretch>
              <a:fillRect/>
            </a:stretch>
          </p:blipFill>
          <p:spPr>
            <a:xfrm>
              <a:off x="-636199" y="2418120"/>
              <a:ext cx="4722899" cy="364543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3D147CC-7662-4FD3-BAD5-E9C1E64A8FE4}"/>
                </a:ext>
              </a:extLst>
            </p:cNvPr>
            <p:cNvPicPr>
              <a:picLocks noChangeAspect="1"/>
            </p:cNvPicPr>
            <p:nvPr/>
          </p:nvPicPr>
          <p:blipFill>
            <a:blip r:embed="rId6"/>
            <a:stretch>
              <a:fillRect/>
            </a:stretch>
          </p:blipFill>
          <p:spPr>
            <a:xfrm>
              <a:off x="3284420" y="1952249"/>
              <a:ext cx="3059916" cy="3935585"/>
            </a:xfrm>
            <a:prstGeom prst="rect">
              <a:avLst/>
            </a:prstGeom>
            <a:noFill/>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873AAEE6-6F95-4CFB-9C05-AFEA5C384B30}"/>
                </a:ext>
              </a:extLst>
            </p:cNvPr>
            <p:cNvPicPr>
              <a:picLocks noChangeAspect="1"/>
            </p:cNvPicPr>
            <p:nvPr/>
          </p:nvPicPr>
          <p:blipFill>
            <a:blip r:embed="rId7"/>
            <a:stretch>
              <a:fillRect/>
            </a:stretch>
          </p:blipFill>
          <p:spPr>
            <a:xfrm>
              <a:off x="8204932" y="-335469"/>
              <a:ext cx="3593684" cy="5346700"/>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AAA57803-ACA3-41AE-981C-17C1BF3376D0}"/>
                </a:ext>
              </a:extLst>
            </p:cNvPr>
            <p:cNvPicPr>
              <a:picLocks noChangeAspect="1"/>
            </p:cNvPicPr>
            <p:nvPr/>
          </p:nvPicPr>
          <p:blipFill>
            <a:blip r:embed="rId8"/>
            <a:stretch>
              <a:fillRect/>
            </a:stretch>
          </p:blipFill>
          <p:spPr>
            <a:xfrm>
              <a:off x="6602945" y="2384117"/>
              <a:ext cx="4075408" cy="4090263"/>
            </a:xfrm>
            <a:prstGeom prst="rect">
              <a:avLst/>
            </a:prstGeom>
            <a:ln>
              <a:noFill/>
            </a:ln>
            <a:effectLst>
              <a:outerShdw blurRad="292100" dist="139700" dir="2700000" algn="tl" rotWithShape="0">
                <a:srgbClr val="333333">
                  <a:alpha val="65000"/>
                </a:srgbClr>
              </a:outerShdw>
            </a:effectLst>
          </p:spPr>
        </p:pic>
      </p:grpSp>
      <p:sp>
        <p:nvSpPr>
          <p:cNvPr id="24" name="Title 4">
            <a:extLst>
              <a:ext uri="{FF2B5EF4-FFF2-40B4-BE49-F238E27FC236}">
                <a16:creationId xmlns:a16="http://schemas.microsoft.com/office/drawing/2014/main" id="{F2FE5008-D0EF-4129-8CBE-D38A10AC2E2C}"/>
              </a:ext>
            </a:extLst>
          </p:cNvPr>
          <p:cNvSpPr txBox="1">
            <a:spLocks noGrp="1"/>
          </p:cNvSpPr>
          <p:nvPr>
            <p:ph type="title" idx="4294967295"/>
          </p:nvPr>
        </p:nvSpPr>
        <p:spPr>
          <a:xfrm>
            <a:off x="432000" y="301854"/>
            <a:ext cx="11340000"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Resources</a:t>
            </a:r>
          </a:p>
        </p:txBody>
      </p:sp>
      <p:sp>
        <p:nvSpPr>
          <p:cNvPr id="2" name="Footer Placeholder 2">
            <a:extLst>
              <a:ext uri="{FF2B5EF4-FFF2-40B4-BE49-F238E27FC236}">
                <a16:creationId xmlns:a16="http://schemas.microsoft.com/office/drawing/2014/main" id="{F428B596-C2D4-6F7B-E74F-248E3F563387}"/>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EOY 1 Reporting and Certification v1.0 May 10, 2024</a:t>
            </a:r>
          </a:p>
        </p:txBody>
      </p:sp>
    </p:spTree>
    <p:extLst>
      <p:ext uri="{BB962C8B-B14F-4D97-AF65-F5344CB8AC3E}">
        <p14:creationId xmlns:p14="http://schemas.microsoft.com/office/powerpoint/2010/main" val="128643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0032" y="-1"/>
            <a:ext cx="11839747" cy="6365363"/>
          </a:xfrm>
          <a:prstGeom prst="rect">
            <a:avLst/>
          </a:prstGeom>
          <a:gradFill flip="none" rotWithShape="1">
            <a:gsLst>
              <a:gs pos="25000">
                <a:schemeClr val="accent3">
                  <a:lumMod val="20000"/>
                  <a:lumOff val="80000"/>
                  <a:alpha val="25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chemeClr val="tx1">
                    <a:lumMod val="75000"/>
                    <a:lumOff val="25000"/>
                  </a:schemeClr>
                </a:solidFill>
              </a:rPr>
              <a:t>Data Collected</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892982"/>
            <a:ext cx="7162667" cy="385483"/>
          </a:xfrm>
          <a:noFill/>
          <a:effectLst/>
        </p:spPr>
        <p:txBody>
          <a:bodyPr/>
          <a:lstStyle/>
          <a:p>
            <a:r>
              <a:rPr lang="en-US" dirty="0">
                <a:solidFill>
                  <a:schemeClr val="tx1">
                    <a:lumMod val="75000"/>
                    <a:lumOff val="25000"/>
                  </a:schemeClr>
                </a:solidFill>
              </a:rPr>
              <a:t>Discuss data requirements</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8" name="Picture 7">
            <a:extLst>
              <a:ext uri="{FF2B5EF4-FFF2-40B4-BE49-F238E27FC236}">
                <a16:creationId xmlns:a16="http://schemas.microsoft.com/office/drawing/2014/main" id="{DE514CE7-F8CF-1E6C-167A-8E2F05524738}"/>
              </a:ext>
            </a:extLst>
          </p:cNvPr>
          <p:cNvPicPr>
            <a:picLocks noChangeAspect="1"/>
          </p:cNvPicPr>
          <p:nvPr/>
        </p:nvPicPr>
        <p:blipFill>
          <a:blip r:embed="rId4"/>
          <a:stretch>
            <a:fillRect/>
          </a:stretch>
        </p:blipFill>
        <p:spPr>
          <a:xfrm>
            <a:off x="430032" y="6371999"/>
            <a:ext cx="5572227" cy="414564"/>
          </a:xfrm>
          <a:prstGeom prst="rect">
            <a:avLst/>
          </a:prstGeom>
        </p:spPr>
      </p:pic>
    </p:spTree>
    <p:extLst>
      <p:ext uri="{BB962C8B-B14F-4D97-AF65-F5344CB8AC3E}">
        <p14:creationId xmlns:p14="http://schemas.microsoft.com/office/powerpoint/2010/main" val="138532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99" y="359105"/>
            <a:ext cx="4394357" cy="432000"/>
          </a:xfrm>
        </p:spPr>
        <p:txBody>
          <a:bodyPr/>
          <a:lstStyle/>
          <a:p>
            <a:r>
              <a:rPr lang="en-US" dirty="0"/>
              <a:t>Data Collected</a:t>
            </a:r>
          </a:p>
        </p:txBody>
      </p:sp>
      <p:sp>
        <p:nvSpPr>
          <p:cNvPr id="13" name="Slide Number Placeholder 12"/>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4C76EF4-4FA8-4FCA-8964-02BC12CDC853}"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aphicFrame>
        <p:nvGraphicFramePr>
          <p:cNvPr id="5" name="Diagram 4" descr="List of Data types and key elements"/>
          <p:cNvGraphicFramePr/>
          <p:nvPr>
            <p:extLst>
              <p:ext uri="{D42A27DB-BD31-4B8C-83A1-F6EECF244321}">
                <p14:modId xmlns:p14="http://schemas.microsoft.com/office/powerpoint/2010/main" val="1109631129"/>
              </p:ext>
            </p:extLst>
          </p:nvPr>
        </p:nvGraphicFramePr>
        <p:xfrm>
          <a:off x="4662311" y="359106"/>
          <a:ext cx="7103690" cy="5597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1849104" y="6007202"/>
            <a:ext cx="8493791" cy="307777"/>
          </a:xfrm>
          <a:prstGeom prst="rect">
            <a:avLst/>
          </a:prstGeom>
          <a:solidFill>
            <a:srgbClr val="FFFFCC"/>
          </a:solidFill>
          <a:ln>
            <a:solidFill>
              <a:srgbClr val="CCCC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NOTE</a:t>
            </a:r>
            <a:r>
              <a:rPr kumimoji="0" lang="en-US" sz="14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Tahoma"/>
                <a:ea typeface="+mn-ea"/>
                <a:cs typeface="+mn-cs"/>
              </a:rPr>
              <a:t>Courses completed are not compared to course enrollment reported during Fall 2</a:t>
            </a:r>
          </a:p>
        </p:txBody>
      </p:sp>
      <p:graphicFrame>
        <p:nvGraphicFramePr>
          <p:cNvPr id="8" name="Diagram 7" descr="List of staff involved of the EOY 1 submission">
            <a:extLst>
              <a:ext uri="{FF2B5EF4-FFF2-40B4-BE49-F238E27FC236}">
                <a16:creationId xmlns:a16="http://schemas.microsoft.com/office/drawing/2014/main" id="{8E2E61C7-EFCF-8A46-A7EF-3498352E72F2}"/>
              </a:ext>
            </a:extLst>
          </p:cNvPr>
          <p:cNvGraphicFramePr/>
          <p:nvPr>
            <p:extLst>
              <p:ext uri="{D42A27DB-BD31-4B8C-83A1-F6EECF244321}">
                <p14:modId xmlns:p14="http://schemas.microsoft.com/office/powerpoint/2010/main" val="1246915802"/>
              </p:ext>
            </p:extLst>
          </p:nvPr>
        </p:nvGraphicFramePr>
        <p:xfrm>
          <a:off x="426000" y="3363097"/>
          <a:ext cx="4055689" cy="237330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9" name="Diagram 8" descr="List of files submitted for EOY 1">
            <a:extLst>
              <a:ext uri="{FF2B5EF4-FFF2-40B4-BE49-F238E27FC236}">
                <a16:creationId xmlns:a16="http://schemas.microsoft.com/office/drawing/2014/main" id="{D285F52B-8F07-FE4C-8E20-E306CC285ABB}"/>
              </a:ext>
            </a:extLst>
          </p:cNvPr>
          <p:cNvGraphicFramePr/>
          <p:nvPr>
            <p:extLst>
              <p:ext uri="{D42A27DB-BD31-4B8C-83A1-F6EECF244321}">
                <p14:modId xmlns:p14="http://schemas.microsoft.com/office/powerpoint/2010/main" val="1171810621"/>
              </p:ext>
            </p:extLst>
          </p:nvPr>
        </p:nvGraphicFramePr>
        <p:xfrm>
          <a:off x="426000" y="970186"/>
          <a:ext cx="4055689" cy="234252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 name="Footer Placeholder 2">
            <a:extLst>
              <a:ext uri="{FF2B5EF4-FFF2-40B4-BE49-F238E27FC236}">
                <a16:creationId xmlns:a16="http://schemas.microsoft.com/office/drawing/2014/main" id="{E9029583-AA0A-59B4-E783-D3CFA941A9DE}"/>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custDataLst>
      <p:tags r:id="rId1"/>
    </p:custDataLst>
    <p:extLst>
      <p:ext uri="{BB962C8B-B14F-4D97-AF65-F5344CB8AC3E}">
        <p14:creationId xmlns:p14="http://schemas.microsoft.com/office/powerpoint/2010/main" val="3319336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061C83-60EB-445C-A4C7-D2A8ADD549AF}"/>
              </a:ext>
            </a:extLst>
          </p:cNvPr>
          <p:cNvSpPr txBox="1">
            <a:spLocks noGrp="1"/>
          </p:cNvSpPr>
          <p:nvPr>
            <p:ph type="title"/>
          </p:nvPr>
        </p:nvSpPr>
        <p:spPr>
          <a:xfrm>
            <a:off x="306301" y="220977"/>
            <a:ext cx="113400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700" cap="none" spc="230" normalizeH="0" baseline="0" noProof="0" dirty="0">
                <a:ln>
                  <a:noFill/>
                </a:ln>
                <a:effectLst/>
                <a:uLnTx/>
                <a:uFillTx/>
                <a:ea typeface="+mn-ea"/>
                <a:cs typeface="+mn-cs"/>
              </a:rPr>
              <a:t>Record Relationships</a:t>
            </a:r>
          </a:p>
        </p:txBody>
      </p:sp>
      <p:sp>
        <p:nvSpPr>
          <p:cNvPr id="3" name="Slide Number Placeholder 2">
            <a:extLst>
              <a:ext uri="{FF2B5EF4-FFF2-40B4-BE49-F238E27FC236}">
                <a16:creationId xmlns:a16="http://schemas.microsoft.com/office/drawing/2014/main" id="{7631D143-1F04-4F60-8D63-8F5352F62CC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86" name="Group 85" descr="Flow chart for the CRSC/SCSC/CTE EOY 1 submission">
            <a:extLst>
              <a:ext uri="{FF2B5EF4-FFF2-40B4-BE49-F238E27FC236}">
                <a16:creationId xmlns:a16="http://schemas.microsoft.com/office/drawing/2014/main" id="{2EF2B4EC-2631-45DD-AFAE-EF0D2B6BB87A}"/>
              </a:ext>
            </a:extLst>
          </p:cNvPr>
          <p:cNvGrpSpPr/>
          <p:nvPr/>
        </p:nvGrpSpPr>
        <p:grpSpPr>
          <a:xfrm>
            <a:off x="5592478" y="785000"/>
            <a:ext cx="5948897" cy="5190091"/>
            <a:chOff x="6707068" y="1557846"/>
            <a:chExt cx="10334363" cy="10380181"/>
          </a:xfrm>
        </p:grpSpPr>
        <p:sp>
          <p:nvSpPr>
            <p:cNvPr id="24" name="TextBox 23">
              <a:extLst>
                <a:ext uri="{FF2B5EF4-FFF2-40B4-BE49-F238E27FC236}">
                  <a16:creationId xmlns:a16="http://schemas.microsoft.com/office/drawing/2014/main" id="{41036F72-A10B-4B5F-876D-DC94F944CFEC}"/>
                </a:ext>
              </a:extLst>
            </p:cNvPr>
            <p:cNvSpPr txBox="1"/>
            <p:nvPr/>
          </p:nvSpPr>
          <p:spPr bwMode="auto">
            <a:xfrm>
              <a:off x="7206232" y="8044299"/>
              <a:ext cx="2640614" cy="1157764"/>
            </a:xfrm>
            <a:prstGeom prst="roundRect">
              <a:avLst/>
            </a:prstGeom>
            <a:noFill/>
            <a:ln w="57150" cap="flat" cmpd="sng" algn="ctr">
              <a:solidFill>
                <a:schemeClr val="accent2"/>
              </a:solidFill>
              <a:prstDash val="sysDot"/>
            </a:ln>
            <a:effectLst/>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3366"/>
                  </a:solidFill>
                  <a:effectLst/>
                  <a:uLnTx/>
                  <a:uFillTx/>
                  <a:ea typeface="+mn-ea"/>
                  <a:cs typeface="+mn-cs"/>
                </a:rPr>
                <a:t>Course Section ID</a:t>
              </a:r>
            </a:p>
          </p:txBody>
        </p:sp>
        <p:sp>
          <p:nvSpPr>
            <p:cNvPr id="50" name="Rectangle: Rounded Corners 49">
              <a:extLst>
                <a:ext uri="{FF2B5EF4-FFF2-40B4-BE49-F238E27FC236}">
                  <a16:creationId xmlns:a16="http://schemas.microsoft.com/office/drawing/2014/main" id="{8AAF71B7-9BE6-400B-8650-03CBD0072526}"/>
                </a:ext>
              </a:extLst>
            </p:cNvPr>
            <p:cNvSpPr/>
            <p:nvPr/>
          </p:nvSpPr>
          <p:spPr>
            <a:xfrm>
              <a:off x="10054781" y="1557846"/>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CFCFC"/>
                  </a:solidFill>
                  <a:effectLst/>
                  <a:uLnTx/>
                  <a:uFillTx/>
                  <a:ea typeface="+mn-ea"/>
                  <a:cs typeface="Arial" charset="0"/>
                </a:rPr>
                <a:t>Staff Demographics</a:t>
              </a:r>
            </a:p>
          </p:txBody>
        </p:sp>
        <p:sp>
          <p:nvSpPr>
            <p:cNvPr id="51" name="Rectangle: Rounded Corners 50">
              <a:extLst>
                <a:ext uri="{FF2B5EF4-FFF2-40B4-BE49-F238E27FC236}">
                  <a16:creationId xmlns:a16="http://schemas.microsoft.com/office/drawing/2014/main" id="{B69A8A1D-8513-4730-8616-B72128C92835}"/>
                </a:ext>
              </a:extLst>
            </p:cNvPr>
            <p:cNvSpPr/>
            <p:nvPr/>
          </p:nvSpPr>
          <p:spPr>
            <a:xfrm>
              <a:off x="10054781" y="5608297"/>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CFCFC"/>
                  </a:solidFill>
                  <a:effectLst/>
                  <a:uLnTx/>
                  <a:uFillTx/>
                  <a:ea typeface="+mn-ea"/>
                  <a:cs typeface="Arial" charset="0"/>
                </a:rPr>
                <a:t>Course Section</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CFCFC"/>
                  </a:solidFill>
                  <a:effectLst/>
                  <a:uLnTx/>
                  <a:uFillTx/>
                  <a:ea typeface="+mn-ea"/>
                  <a:cs typeface="Arial" charset="0"/>
                </a:rPr>
                <a:t>Completion</a:t>
              </a:r>
            </a:p>
          </p:txBody>
        </p:sp>
        <p:sp>
          <p:nvSpPr>
            <p:cNvPr id="52" name="Rectangle: Rounded Corners 51">
              <a:extLst>
                <a:ext uri="{FF2B5EF4-FFF2-40B4-BE49-F238E27FC236}">
                  <a16:creationId xmlns:a16="http://schemas.microsoft.com/office/drawing/2014/main" id="{0311389F-26AF-4488-9B97-30B02EB95902}"/>
                </a:ext>
              </a:extLst>
            </p:cNvPr>
            <p:cNvSpPr/>
            <p:nvPr/>
          </p:nvSpPr>
          <p:spPr>
            <a:xfrm>
              <a:off x="13402492" y="10122261"/>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CFCFC"/>
                  </a:solidFill>
                  <a:effectLst/>
                  <a:uLnTx/>
                  <a:uFillTx/>
                  <a:ea typeface="+mn-ea"/>
                  <a:cs typeface="Arial" charset="0"/>
                </a:rPr>
                <a:t>Student Career Technical Education</a:t>
              </a:r>
            </a:p>
          </p:txBody>
        </p:sp>
        <p:sp>
          <p:nvSpPr>
            <p:cNvPr id="53" name="Rectangle: Rounded Corners 52">
              <a:extLst>
                <a:ext uri="{FF2B5EF4-FFF2-40B4-BE49-F238E27FC236}">
                  <a16:creationId xmlns:a16="http://schemas.microsoft.com/office/drawing/2014/main" id="{7D11F95B-4E45-4200-A356-75DD4C8860DA}"/>
                </a:ext>
              </a:extLst>
            </p:cNvPr>
            <p:cNvSpPr/>
            <p:nvPr/>
          </p:nvSpPr>
          <p:spPr>
            <a:xfrm>
              <a:off x="6707068" y="10138753"/>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CFCFC"/>
                  </a:solidFill>
                  <a:effectLst/>
                  <a:uLnTx/>
                  <a:uFillTx/>
                  <a:ea typeface="+mn-ea"/>
                  <a:cs typeface="Arial" charset="0"/>
                </a:rPr>
                <a:t>Student Course Section Completion</a:t>
              </a:r>
            </a:p>
          </p:txBody>
        </p:sp>
        <p:sp>
          <p:nvSpPr>
            <p:cNvPr id="55" name="TextBox 54">
              <a:extLst>
                <a:ext uri="{FF2B5EF4-FFF2-40B4-BE49-F238E27FC236}">
                  <a16:creationId xmlns:a16="http://schemas.microsoft.com/office/drawing/2014/main" id="{FBAD3145-223A-4062-88A4-7D408C45E1B4}"/>
                </a:ext>
              </a:extLst>
            </p:cNvPr>
            <p:cNvSpPr txBox="1"/>
            <p:nvPr/>
          </p:nvSpPr>
          <p:spPr bwMode="auto">
            <a:xfrm>
              <a:off x="13757589" y="8210975"/>
              <a:ext cx="2928742" cy="1157764"/>
            </a:xfrm>
            <a:prstGeom prst="roundRect">
              <a:avLst/>
            </a:prstGeom>
            <a:noFill/>
            <a:ln w="57150" cap="flat" cmpd="sng" algn="ctr">
              <a:solidFill>
                <a:schemeClr val="accent2"/>
              </a:solidFill>
              <a:prstDash val="sysDot"/>
            </a:ln>
            <a:effectLst/>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3366"/>
                  </a:solidFill>
                  <a:effectLst/>
                  <a:uLnTx/>
                  <a:uFillTx/>
                  <a:ea typeface="+mn-ea"/>
                  <a:cs typeface="+mn-cs"/>
                </a:rPr>
                <a:t>Course Pathway Code</a:t>
              </a:r>
            </a:p>
          </p:txBody>
        </p:sp>
        <p:sp>
          <p:nvSpPr>
            <p:cNvPr id="62" name="TextBox 61">
              <a:extLst>
                <a:ext uri="{FF2B5EF4-FFF2-40B4-BE49-F238E27FC236}">
                  <a16:creationId xmlns:a16="http://schemas.microsoft.com/office/drawing/2014/main" id="{CFB1622A-ED96-48F1-B14D-EF7D6762AB95}"/>
                </a:ext>
              </a:extLst>
            </p:cNvPr>
            <p:cNvSpPr txBox="1"/>
            <p:nvPr/>
          </p:nvSpPr>
          <p:spPr bwMode="auto">
            <a:xfrm>
              <a:off x="10553944" y="4042550"/>
              <a:ext cx="2640614" cy="681038"/>
            </a:xfrm>
            <a:prstGeom prst="roundRect">
              <a:avLst/>
            </a:prstGeom>
            <a:noFill/>
            <a:ln w="57150" cap="flat" cmpd="sng" algn="ctr">
              <a:solidFill>
                <a:schemeClr val="accent2"/>
              </a:solidFill>
              <a:prstDash val="sysDot"/>
            </a:ln>
            <a:effectLst/>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003366"/>
                  </a:solidFill>
                  <a:effectLst/>
                  <a:uLnTx/>
                  <a:uFillTx/>
                  <a:ea typeface="+mn-ea"/>
                  <a:cs typeface="+mn-cs"/>
                </a:rPr>
                <a:t>SEID</a:t>
              </a:r>
            </a:p>
          </p:txBody>
        </p:sp>
        <p:cxnSp>
          <p:nvCxnSpPr>
            <p:cNvPr id="64" name="Straight Connector 63">
              <a:extLst>
                <a:ext uri="{FF2B5EF4-FFF2-40B4-BE49-F238E27FC236}">
                  <a16:creationId xmlns:a16="http://schemas.microsoft.com/office/drawing/2014/main" id="{A5EE1680-640E-496E-97B1-E6DE31DC6B67}"/>
                </a:ext>
              </a:extLst>
            </p:cNvPr>
            <p:cNvCxnSpPr>
              <a:stCxn id="50" idx="2"/>
              <a:endCxn id="62" idx="0"/>
            </p:cNvCxnSpPr>
            <p:nvPr/>
          </p:nvCxnSpPr>
          <p:spPr>
            <a:xfrm>
              <a:off x="11874251" y="3357120"/>
              <a:ext cx="0" cy="685430"/>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876AB11-77E7-466A-B435-166129570EDD}"/>
                </a:ext>
              </a:extLst>
            </p:cNvPr>
            <p:cNvCxnSpPr>
              <a:stCxn id="62" idx="2"/>
              <a:endCxn id="51" idx="0"/>
            </p:cNvCxnSpPr>
            <p:nvPr/>
          </p:nvCxnSpPr>
          <p:spPr>
            <a:xfrm>
              <a:off x="11874251" y="4723588"/>
              <a:ext cx="0" cy="884710"/>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AB2ED119-ACCE-4596-8B6E-975A061E7158}"/>
                </a:ext>
              </a:extLst>
            </p:cNvPr>
            <p:cNvCxnSpPr>
              <a:stCxn id="51" idx="3"/>
            </p:cNvCxnSpPr>
            <p:nvPr/>
          </p:nvCxnSpPr>
          <p:spPr>
            <a:xfrm>
              <a:off x="13693720" y="6507934"/>
              <a:ext cx="1528242" cy="1536366"/>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B660901-393E-4F32-9ADB-F5D63BF5770F}"/>
                </a:ext>
              </a:extLst>
            </p:cNvPr>
            <p:cNvCxnSpPr>
              <a:cxnSpLocks/>
              <a:stCxn id="52" idx="0"/>
              <a:endCxn id="55" idx="2"/>
            </p:cNvCxnSpPr>
            <p:nvPr/>
          </p:nvCxnSpPr>
          <p:spPr>
            <a:xfrm flipV="1">
              <a:off x="15221961" y="9368739"/>
              <a:ext cx="0" cy="753522"/>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FB413DB7-9479-4A1B-AE46-38DCF313AFEA}"/>
                </a:ext>
              </a:extLst>
            </p:cNvPr>
            <p:cNvCxnSpPr>
              <a:cxnSpLocks/>
              <a:stCxn id="51" idx="1"/>
              <a:endCxn id="24" idx="0"/>
            </p:cNvCxnSpPr>
            <p:nvPr/>
          </p:nvCxnSpPr>
          <p:spPr>
            <a:xfrm rot="10800000" flipV="1">
              <a:off x="8526542" y="6507936"/>
              <a:ext cx="1528242" cy="1536364"/>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2626A16-7B79-4948-A74F-AFE2DE817360}"/>
                </a:ext>
              </a:extLst>
            </p:cNvPr>
            <p:cNvCxnSpPr>
              <a:cxnSpLocks/>
              <a:stCxn id="53" idx="0"/>
              <a:endCxn id="24" idx="2"/>
            </p:cNvCxnSpPr>
            <p:nvPr/>
          </p:nvCxnSpPr>
          <p:spPr>
            <a:xfrm flipV="1">
              <a:off x="8526538" y="9202063"/>
              <a:ext cx="2" cy="936690"/>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grpSp>
      <p:grpSp>
        <p:nvGrpSpPr>
          <p:cNvPr id="43" name="Group 42" descr="Flow chart for the WBLR EOY 1 submission">
            <a:extLst>
              <a:ext uri="{FF2B5EF4-FFF2-40B4-BE49-F238E27FC236}">
                <a16:creationId xmlns:a16="http://schemas.microsoft.com/office/drawing/2014/main" id="{49CA8D9B-F568-4685-92B7-4AA01726DED5}"/>
              </a:ext>
            </a:extLst>
          </p:cNvPr>
          <p:cNvGrpSpPr/>
          <p:nvPr/>
        </p:nvGrpSpPr>
        <p:grpSpPr>
          <a:xfrm>
            <a:off x="573878" y="1523753"/>
            <a:ext cx="5244663" cy="4001519"/>
            <a:chOff x="928203" y="1763735"/>
            <a:chExt cx="5244663" cy="4001519"/>
          </a:xfrm>
        </p:grpSpPr>
        <p:sp>
          <p:nvSpPr>
            <p:cNvPr id="22" name="Rectangle: Rounded Corners 21">
              <a:extLst>
                <a:ext uri="{FF2B5EF4-FFF2-40B4-BE49-F238E27FC236}">
                  <a16:creationId xmlns:a16="http://schemas.microsoft.com/office/drawing/2014/main" id="{95C940CF-CC54-49E9-888C-C754F599D21A}"/>
                </a:ext>
              </a:extLst>
            </p:cNvPr>
            <p:cNvSpPr/>
            <p:nvPr/>
          </p:nvSpPr>
          <p:spPr>
            <a:xfrm>
              <a:off x="928203" y="4054948"/>
              <a:ext cx="2094727" cy="899637"/>
            </a:xfrm>
            <a:prstGeom prst="roundRect">
              <a:avLst/>
            </a:prstGeom>
            <a:solidFill>
              <a:srgbClr val="555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CFCFC"/>
                  </a:solidFill>
                  <a:effectLst/>
                  <a:uLnTx/>
                  <a:uFillTx/>
                  <a:latin typeface="Arial"/>
                  <a:ea typeface="+mn-ea"/>
                  <a:cs typeface="Arial" charset="0"/>
                </a:rPr>
                <a:t>Work-Based Learning</a:t>
              </a:r>
            </a:p>
          </p:txBody>
        </p:sp>
        <p:sp>
          <p:nvSpPr>
            <p:cNvPr id="23" name="Rectangle: Rounded Corners 22">
              <a:extLst>
                <a:ext uri="{FF2B5EF4-FFF2-40B4-BE49-F238E27FC236}">
                  <a16:creationId xmlns:a16="http://schemas.microsoft.com/office/drawing/2014/main" id="{A45C62C2-15E0-4179-B3F1-B96B0518193F}"/>
                </a:ext>
              </a:extLst>
            </p:cNvPr>
            <p:cNvSpPr/>
            <p:nvPr/>
          </p:nvSpPr>
          <p:spPr>
            <a:xfrm>
              <a:off x="2735591" y="1763735"/>
              <a:ext cx="2094727" cy="899637"/>
            </a:xfrm>
            <a:prstGeom prst="roundRect">
              <a:avLst/>
            </a:prstGeom>
            <a:solidFill>
              <a:srgbClr val="555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CFCFC"/>
                  </a:solidFill>
                  <a:effectLst/>
                  <a:uLnTx/>
                  <a:uFillTx/>
                  <a:latin typeface="Arial"/>
                  <a:ea typeface="+mn-ea"/>
                  <a:cs typeface="Arial" charset="0"/>
                </a:rPr>
                <a:t>Student Enrollment</a:t>
              </a:r>
            </a:p>
          </p:txBody>
        </p:sp>
        <p:sp>
          <p:nvSpPr>
            <p:cNvPr id="28" name="TextBox 27">
              <a:extLst>
                <a:ext uri="{FF2B5EF4-FFF2-40B4-BE49-F238E27FC236}">
                  <a16:creationId xmlns:a16="http://schemas.microsoft.com/office/drawing/2014/main" id="{F537AEAF-47F4-4116-9A80-366838049894}"/>
                </a:ext>
              </a:extLst>
            </p:cNvPr>
            <p:cNvSpPr txBox="1"/>
            <p:nvPr/>
          </p:nvSpPr>
          <p:spPr bwMode="auto">
            <a:xfrm>
              <a:off x="1215542" y="3163411"/>
              <a:ext cx="1520049" cy="340519"/>
            </a:xfrm>
            <a:prstGeom prst="roundRect">
              <a:avLst/>
            </a:prstGeom>
            <a:noFill/>
            <a:ln w="57150" cap="flat" cmpd="sng" algn="ctr">
              <a:solidFill>
                <a:srgbClr val="555FAD"/>
              </a:solidFill>
              <a:prstDash val="sysDot"/>
            </a:ln>
            <a:effectLst/>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i="0" u="none" strike="noStrike" kern="0" cap="none" spc="0" normalizeH="0" baseline="0" noProof="0" dirty="0">
                  <a:ln>
                    <a:noFill/>
                  </a:ln>
                  <a:solidFill>
                    <a:srgbClr val="003366"/>
                  </a:solidFill>
                  <a:effectLst/>
                  <a:uLnTx/>
                  <a:uFillTx/>
                  <a:latin typeface="Arial"/>
                  <a:ea typeface="+mn-ea"/>
                  <a:cs typeface="+mn-cs"/>
                </a:rPr>
                <a:t>SSID</a:t>
              </a:r>
            </a:p>
          </p:txBody>
        </p:sp>
        <p:cxnSp>
          <p:nvCxnSpPr>
            <p:cNvPr id="30" name="Straight Connector 29">
              <a:extLst>
                <a:ext uri="{FF2B5EF4-FFF2-40B4-BE49-F238E27FC236}">
                  <a16:creationId xmlns:a16="http://schemas.microsoft.com/office/drawing/2014/main" id="{CA2DF0FF-5E50-46FD-88F2-2F42716123CA}"/>
                </a:ext>
              </a:extLst>
            </p:cNvPr>
            <p:cNvCxnSpPr>
              <a:cxnSpLocks/>
              <a:stCxn id="22" idx="0"/>
              <a:endCxn id="28" idx="2"/>
            </p:cNvCxnSpPr>
            <p:nvPr/>
          </p:nvCxnSpPr>
          <p:spPr>
            <a:xfrm flipV="1">
              <a:off x="1975567" y="3503930"/>
              <a:ext cx="0" cy="551018"/>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0C56BA42-792B-412E-AAB2-E4E62CAE13E4}"/>
                </a:ext>
              </a:extLst>
            </p:cNvPr>
            <p:cNvCxnSpPr>
              <a:cxnSpLocks/>
              <a:stCxn id="23" idx="3"/>
              <a:endCxn id="37" idx="0"/>
            </p:cNvCxnSpPr>
            <p:nvPr/>
          </p:nvCxnSpPr>
          <p:spPr>
            <a:xfrm>
              <a:off x="4830318" y="2213554"/>
              <a:ext cx="582524" cy="1165189"/>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483F0A84-6700-4946-81DA-8EE2A562E594}"/>
                </a:ext>
              </a:extLst>
            </p:cNvPr>
            <p:cNvCxnSpPr>
              <a:cxnSpLocks/>
              <a:stCxn id="23" idx="1"/>
              <a:endCxn id="28" idx="0"/>
            </p:cNvCxnSpPr>
            <p:nvPr/>
          </p:nvCxnSpPr>
          <p:spPr>
            <a:xfrm rot="10800000" flipV="1">
              <a:off x="1975567" y="2213553"/>
              <a:ext cx="760024" cy="949857"/>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E8F9CE1-6E93-42F4-B8E7-B4E6FBD4A5D8}"/>
                </a:ext>
              </a:extLst>
            </p:cNvPr>
            <p:cNvSpPr txBox="1"/>
            <p:nvPr/>
          </p:nvSpPr>
          <p:spPr bwMode="auto">
            <a:xfrm>
              <a:off x="4652817" y="3378743"/>
              <a:ext cx="1520049" cy="340519"/>
            </a:xfrm>
            <a:prstGeom prst="roundRect">
              <a:avLst/>
            </a:prstGeom>
            <a:noFill/>
            <a:ln w="57150" cap="flat" cmpd="sng" algn="ctr">
              <a:solidFill>
                <a:srgbClr val="555FAD"/>
              </a:solidFill>
              <a:prstDash val="sysDot"/>
            </a:ln>
            <a:effectLst/>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i="0" u="none" strike="noStrike" kern="0" cap="none" spc="0" normalizeH="0" baseline="0" noProof="0" dirty="0">
                  <a:ln>
                    <a:noFill/>
                  </a:ln>
                  <a:solidFill>
                    <a:srgbClr val="003366"/>
                  </a:solidFill>
                  <a:effectLst/>
                  <a:uLnTx/>
                  <a:uFillTx/>
                  <a:latin typeface="Arial"/>
                  <a:ea typeface="+mn-ea"/>
                  <a:cs typeface="+mn-cs"/>
                </a:rPr>
                <a:t>SSID</a:t>
              </a:r>
            </a:p>
          </p:txBody>
        </p:sp>
        <p:cxnSp>
          <p:nvCxnSpPr>
            <p:cNvPr id="56" name="Connector: Elbow 55">
              <a:extLst>
                <a:ext uri="{FF2B5EF4-FFF2-40B4-BE49-F238E27FC236}">
                  <a16:creationId xmlns:a16="http://schemas.microsoft.com/office/drawing/2014/main" id="{AF0B2A12-0D79-4B52-97D3-A3349D1E3E88}"/>
                </a:ext>
              </a:extLst>
            </p:cNvPr>
            <p:cNvCxnSpPr>
              <a:cxnSpLocks/>
              <a:stCxn id="37" idx="2"/>
              <a:endCxn id="53" idx="1"/>
            </p:cNvCxnSpPr>
            <p:nvPr/>
          </p:nvCxnSpPr>
          <p:spPr>
            <a:xfrm rot="16200000" flipH="1">
              <a:off x="4656826" y="4475277"/>
              <a:ext cx="2045993" cy="533961"/>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grpSp>
      <p:sp>
        <p:nvSpPr>
          <p:cNvPr id="5" name="Oval 4">
            <a:extLst>
              <a:ext uri="{FF2B5EF4-FFF2-40B4-BE49-F238E27FC236}">
                <a16:creationId xmlns:a16="http://schemas.microsoft.com/office/drawing/2014/main" id="{A0A38174-83B9-4BF7-8006-2CBCA5E16100}"/>
              </a:ext>
            </a:extLst>
          </p:cNvPr>
          <p:cNvSpPr/>
          <p:nvPr/>
        </p:nvSpPr>
        <p:spPr>
          <a:xfrm>
            <a:off x="7527185" y="4927781"/>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dirty="0"/>
              <a:t>3</a:t>
            </a:r>
          </a:p>
        </p:txBody>
      </p:sp>
      <p:sp>
        <p:nvSpPr>
          <p:cNvPr id="29" name="Oval 28">
            <a:extLst>
              <a:ext uri="{FF2B5EF4-FFF2-40B4-BE49-F238E27FC236}">
                <a16:creationId xmlns:a16="http://schemas.microsoft.com/office/drawing/2014/main" id="{37F38169-3541-4670-AB06-EE4945D69B4B}"/>
              </a:ext>
            </a:extLst>
          </p:cNvPr>
          <p:cNvSpPr/>
          <p:nvPr/>
        </p:nvSpPr>
        <p:spPr>
          <a:xfrm>
            <a:off x="9441704" y="2650206"/>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dirty="0"/>
              <a:t>2</a:t>
            </a:r>
          </a:p>
        </p:txBody>
      </p:sp>
      <p:sp>
        <p:nvSpPr>
          <p:cNvPr id="32" name="Oval 31">
            <a:extLst>
              <a:ext uri="{FF2B5EF4-FFF2-40B4-BE49-F238E27FC236}">
                <a16:creationId xmlns:a16="http://schemas.microsoft.com/office/drawing/2014/main" id="{C401D378-9AE6-4B06-9140-1A673D92D199}"/>
              </a:ext>
            </a:extLst>
          </p:cNvPr>
          <p:cNvSpPr/>
          <p:nvPr/>
        </p:nvSpPr>
        <p:spPr>
          <a:xfrm>
            <a:off x="9441704" y="644894"/>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dirty="0">
                <a:solidFill>
                  <a:schemeClr val="bg1"/>
                </a:solidFill>
              </a:rPr>
              <a:t>1</a:t>
            </a:r>
          </a:p>
        </p:txBody>
      </p:sp>
      <p:sp>
        <p:nvSpPr>
          <p:cNvPr id="34" name="Oval 33">
            <a:extLst>
              <a:ext uri="{FF2B5EF4-FFF2-40B4-BE49-F238E27FC236}">
                <a16:creationId xmlns:a16="http://schemas.microsoft.com/office/drawing/2014/main" id="{3FC64C55-119B-4632-9492-C48DAD853AED}"/>
              </a:ext>
            </a:extLst>
          </p:cNvPr>
          <p:cNvSpPr/>
          <p:nvPr/>
        </p:nvSpPr>
        <p:spPr>
          <a:xfrm>
            <a:off x="11381353" y="4927781"/>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dirty="0"/>
              <a:t>4</a:t>
            </a:r>
          </a:p>
        </p:txBody>
      </p:sp>
      <p:grpSp>
        <p:nvGrpSpPr>
          <p:cNvPr id="9" name="Group 8">
            <a:extLst>
              <a:ext uri="{FF2B5EF4-FFF2-40B4-BE49-F238E27FC236}">
                <a16:creationId xmlns:a16="http://schemas.microsoft.com/office/drawing/2014/main" id="{50C5E130-1DD5-48F2-9601-F7790440DBBA}"/>
              </a:ext>
              <a:ext uri="{C183D7F6-B498-43B3-948B-1728B52AA6E4}">
                <adec:decorative xmlns:adec="http://schemas.microsoft.com/office/drawing/2017/decorative" val="1"/>
              </a:ext>
            </a:extLst>
          </p:cNvPr>
          <p:cNvGrpSpPr/>
          <p:nvPr/>
        </p:nvGrpSpPr>
        <p:grpSpPr>
          <a:xfrm>
            <a:off x="650625" y="5634459"/>
            <a:ext cx="2654288" cy="471720"/>
            <a:chOff x="861217" y="5684653"/>
            <a:chExt cx="2654288" cy="471720"/>
          </a:xfrm>
        </p:grpSpPr>
        <p:sp>
          <p:nvSpPr>
            <p:cNvPr id="8" name="Rectangle: Rounded Corners 7">
              <a:extLst>
                <a:ext uri="{FF2B5EF4-FFF2-40B4-BE49-F238E27FC236}">
                  <a16:creationId xmlns:a16="http://schemas.microsoft.com/office/drawing/2014/main" id="{3E3A1770-FF2B-4E8B-9656-E97332C1893B}"/>
                </a:ext>
              </a:extLst>
            </p:cNvPr>
            <p:cNvSpPr/>
            <p:nvPr/>
          </p:nvSpPr>
          <p:spPr>
            <a:xfrm>
              <a:off x="861217" y="5684653"/>
              <a:ext cx="2654288" cy="471720"/>
            </a:xfrm>
            <a:prstGeom prst="roundRect">
              <a:avLst/>
            </a:prstGeom>
            <a:solidFill>
              <a:schemeClr val="bg1">
                <a:lumMod val="9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lumMod val="85000"/>
                      <a:lumOff val="15000"/>
                    </a:schemeClr>
                  </a:solidFill>
                </a:rPr>
                <a:t>Order of submission</a:t>
              </a:r>
            </a:p>
          </p:txBody>
        </p:sp>
        <p:sp>
          <p:nvSpPr>
            <p:cNvPr id="35" name="Oval 34">
              <a:extLst>
                <a:ext uri="{FF2B5EF4-FFF2-40B4-BE49-F238E27FC236}">
                  <a16:creationId xmlns:a16="http://schemas.microsoft.com/office/drawing/2014/main" id="{8FFC396A-6412-4A83-B0EA-E408EC7FA3B7}"/>
                </a:ext>
              </a:extLst>
            </p:cNvPr>
            <p:cNvSpPr/>
            <p:nvPr/>
          </p:nvSpPr>
          <p:spPr>
            <a:xfrm>
              <a:off x="951528" y="5760493"/>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b="1" dirty="0">
                <a:solidFill>
                  <a:schemeClr val="bg1"/>
                </a:solidFill>
              </a:endParaRPr>
            </a:p>
          </p:txBody>
        </p:sp>
      </p:grpSp>
      <p:sp>
        <p:nvSpPr>
          <p:cNvPr id="38" name="Oval 37">
            <a:extLst>
              <a:ext uri="{FF2B5EF4-FFF2-40B4-BE49-F238E27FC236}">
                <a16:creationId xmlns:a16="http://schemas.microsoft.com/office/drawing/2014/main" id="{A473B95F-487A-44C9-B275-751315B2CD68}"/>
              </a:ext>
            </a:extLst>
          </p:cNvPr>
          <p:cNvSpPr/>
          <p:nvPr/>
        </p:nvSpPr>
        <p:spPr>
          <a:xfrm>
            <a:off x="4315973" y="1384530"/>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dirty="0">
                <a:solidFill>
                  <a:schemeClr val="bg1"/>
                </a:solidFill>
              </a:rPr>
              <a:t>1</a:t>
            </a:r>
          </a:p>
        </p:txBody>
      </p:sp>
      <p:sp>
        <p:nvSpPr>
          <p:cNvPr id="39" name="Oval 38">
            <a:extLst>
              <a:ext uri="{FF2B5EF4-FFF2-40B4-BE49-F238E27FC236}">
                <a16:creationId xmlns:a16="http://schemas.microsoft.com/office/drawing/2014/main" id="{BED9B340-44CA-4AA5-BD1C-30B1BC9F5C11}"/>
              </a:ext>
            </a:extLst>
          </p:cNvPr>
          <p:cNvSpPr/>
          <p:nvPr/>
        </p:nvSpPr>
        <p:spPr>
          <a:xfrm>
            <a:off x="2504865" y="3661261"/>
            <a:ext cx="320040" cy="32004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dirty="0">
                <a:solidFill>
                  <a:schemeClr val="bg1"/>
                </a:solidFill>
              </a:rPr>
              <a:t>2</a:t>
            </a:r>
          </a:p>
        </p:txBody>
      </p:sp>
      <p:sp>
        <p:nvSpPr>
          <p:cNvPr id="6" name="Footer Placeholder 2">
            <a:extLst>
              <a:ext uri="{FF2B5EF4-FFF2-40B4-BE49-F238E27FC236}">
                <a16:creationId xmlns:a16="http://schemas.microsoft.com/office/drawing/2014/main" id="{946B4780-C4A5-6742-ACA0-5E8782E8B267}"/>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799742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8F9754-1591-4213-A125-EC51263A4507}"/>
              </a:ext>
            </a:extLst>
          </p:cNvPr>
          <p:cNvSpPr>
            <a:spLocks noGrp="1"/>
          </p:cNvSpPr>
          <p:nvPr>
            <p:ph type="title"/>
          </p:nvPr>
        </p:nvSpPr>
        <p:spPr>
          <a:xfrm>
            <a:off x="426000" y="233117"/>
            <a:ext cx="11340000" cy="432000"/>
          </a:xfrm>
        </p:spPr>
        <p:txBody>
          <a:bodyPr/>
          <a:lstStyle/>
          <a:p>
            <a:r>
              <a:rPr lang="en-US" dirty="0"/>
              <a:t>File Reporting Matrix</a:t>
            </a:r>
          </a:p>
        </p:txBody>
      </p:sp>
      <p:sp>
        <p:nvSpPr>
          <p:cNvPr id="3" name="Slide Number Placeholder 2">
            <a:extLst>
              <a:ext uri="{FF2B5EF4-FFF2-40B4-BE49-F238E27FC236}">
                <a16:creationId xmlns:a16="http://schemas.microsoft.com/office/drawing/2014/main" id="{8EFB2540-21F6-42AD-8A86-56AFD31C7AD5}"/>
              </a:ext>
            </a:extLst>
          </p:cNvPr>
          <p:cNvSpPr>
            <a:spLocks noGrp="1"/>
          </p:cNvSpPr>
          <p:nvPr>
            <p:ph type="sldNum" sz="quarter" idx="11"/>
          </p:nvPr>
        </p:nvSpPr>
        <p:spPr/>
        <p:txBody>
          <a:bodyPr/>
          <a:lstStyle/>
          <a:p>
            <a:fld id="{4B73C415-D670-4716-A5EC-CC4D52CA2BAC}" type="slidenum">
              <a:rPr lang="en-US" noProof="0" smtClean="0"/>
              <a:pPr/>
              <a:t>19</a:t>
            </a:fld>
            <a:endParaRPr lang="en-US" noProof="0" dirty="0"/>
          </a:p>
        </p:txBody>
      </p:sp>
      <p:sp>
        <p:nvSpPr>
          <p:cNvPr id="7" name="Text Placeholder 6">
            <a:extLst>
              <a:ext uri="{FF2B5EF4-FFF2-40B4-BE49-F238E27FC236}">
                <a16:creationId xmlns:a16="http://schemas.microsoft.com/office/drawing/2014/main" id="{87176E68-3CB5-482D-AD0B-CE10823C191F}"/>
              </a:ext>
            </a:extLst>
          </p:cNvPr>
          <p:cNvSpPr>
            <a:spLocks noGrp="1"/>
          </p:cNvSpPr>
          <p:nvPr>
            <p:ph type="body" sz="quarter" idx="32"/>
          </p:nvPr>
        </p:nvSpPr>
        <p:spPr>
          <a:xfrm>
            <a:off x="426000" y="749717"/>
            <a:ext cx="11339513" cy="360000"/>
          </a:xfrm>
        </p:spPr>
        <p:txBody>
          <a:bodyPr/>
          <a:lstStyle/>
          <a:p>
            <a:r>
              <a:rPr lang="en-US" dirty="0"/>
              <a:t>Details School types and grade levels expected to report specific files related to EOY 1</a:t>
            </a:r>
          </a:p>
        </p:txBody>
      </p:sp>
      <p:graphicFrame>
        <p:nvGraphicFramePr>
          <p:cNvPr id="5" name="Table 4">
            <a:extLst>
              <a:ext uri="{FF2B5EF4-FFF2-40B4-BE49-F238E27FC236}">
                <a16:creationId xmlns:a16="http://schemas.microsoft.com/office/drawing/2014/main" id="{9645E621-340B-459E-9DC0-B73FF3F6349A}"/>
              </a:ext>
            </a:extLst>
          </p:cNvPr>
          <p:cNvGraphicFramePr/>
          <p:nvPr>
            <p:extLst>
              <p:ext uri="{D42A27DB-BD31-4B8C-83A1-F6EECF244321}">
                <p14:modId xmlns:p14="http://schemas.microsoft.com/office/powerpoint/2010/main" val="3363941362"/>
              </p:ext>
            </p:extLst>
          </p:nvPr>
        </p:nvGraphicFramePr>
        <p:xfrm>
          <a:off x="426000" y="1194318"/>
          <a:ext cx="5394697" cy="5005655"/>
        </p:xfrm>
        <a:graphic>
          <a:graphicData uri="http://schemas.openxmlformats.org/drawingml/2006/table">
            <a:tbl>
              <a:tblPr firstRow="1" firstCol="1" lastCol="1" bandRow="1" bandCol="1">
                <a:tableStyleId>{F2DE63D5-997A-4646-A377-4702673A728D}</a:tableStyleId>
              </a:tblPr>
              <a:tblGrid>
                <a:gridCol w="2701615">
                  <a:extLst>
                    <a:ext uri="{9D8B030D-6E8A-4147-A177-3AD203B41FA5}">
                      <a16:colId xmlns:a16="http://schemas.microsoft.com/office/drawing/2014/main" val="3291851247"/>
                    </a:ext>
                  </a:extLst>
                </a:gridCol>
                <a:gridCol w="1025285">
                  <a:extLst>
                    <a:ext uri="{9D8B030D-6E8A-4147-A177-3AD203B41FA5}">
                      <a16:colId xmlns:a16="http://schemas.microsoft.com/office/drawing/2014/main" val="1159527635"/>
                    </a:ext>
                  </a:extLst>
                </a:gridCol>
                <a:gridCol w="561975">
                  <a:extLst>
                    <a:ext uri="{9D8B030D-6E8A-4147-A177-3AD203B41FA5}">
                      <a16:colId xmlns:a16="http://schemas.microsoft.com/office/drawing/2014/main" val="538322710"/>
                    </a:ext>
                  </a:extLst>
                </a:gridCol>
                <a:gridCol w="1105822">
                  <a:extLst>
                    <a:ext uri="{9D8B030D-6E8A-4147-A177-3AD203B41FA5}">
                      <a16:colId xmlns:a16="http://schemas.microsoft.com/office/drawing/2014/main" val="3028772497"/>
                    </a:ext>
                  </a:extLst>
                </a:gridCol>
              </a:tblGrid>
              <a:tr h="518276">
                <a:tc>
                  <a:txBody>
                    <a:bodyPr/>
                    <a:lstStyle/>
                    <a:p>
                      <a:pPr marL="0" marR="0" algn="ctr" fontAlgn="b">
                        <a:spcBef>
                          <a:spcPts val="0"/>
                        </a:spcBef>
                        <a:spcAft>
                          <a:spcPts val="0"/>
                        </a:spcAft>
                      </a:pPr>
                      <a:r>
                        <a:rPr lang="en-US" sz="1200" b="1" u="none" strike="noStrike" dirty="0">
                          <a:solidFill>
                            <a:schemeClr val="bg1"/>
                          </a:solidFill>
                          <a:effectLst/>
                        </a:rPr>
                        <a:t>School Type</a:t>
                      </a:r>
                      <a:endParaRPr lang="en-US" sz="1200" b="1" i="0" u="none" strike="noStrike" dirty="0">
                        <a:solidFill>
                          <a:schemeClr val="bg1"/>
                        </a:solidFill>
                        <a:effectLst/>
                        <a:latin typeface="Arial" panose="020B0604020202020204" pitchFamily="34" charset="0"/>
                      </a:endParaRPr>
                    </a:p>
                  </a:txBody>
                  <a:tcPr marL="14121" marR="14121" marT="14121" marB="14121" anchor="b"/>
                </a:tc>
                <a:tc>
                  <a:txBody>
                    <a:bodyPr/>
                    <a:lstStyle/>
                    <a:p>
                      <a:pPr marL="0" marR="0" algn="ctr" fontAlgn="b">
                        <a:spcBef>
                          <a:spcPts val="0"/>
                        </a:spcBef>
                        <a:spcAft>
                          <a:spcPts val="0"/>
                        </a:spcAft>
                      </a:pPr>
                      <a:r>
                        <a:rPr lang="en-US" sz="1200" b="1" u="none" strike="noStrike" dirty="0">
                          <a:solidFill>
                            <a:schemeClr val="bg1"/>
                          </a:solidFill>
                          <a:effectLst/>
                        </a:rPr>
                        <a:t>CRSC/ SCSC</a:t>
                      </a:r>
                      <a:endParaRPr lang="en-US" sz="1200" b="1" i="0" u="none" strike="noStrike" dirty="0">
                        <a:solidFill>
                          <a:schemeClr val="bg1"/>
                        </a:solidFill>
                        <a:effectLst/>
                        <a:latin typeface="Arial" panose="020B0604020202020204" pitchFamily="34" charset="0"/>
                      </a:endParaRPr>
                    </a:p>
                  </a:txBody>
                  <a:tcPr marL="14121" marR="14121" marT="14121" marB="14121" anchor="b"/>
                </a:tc>
                <a:tc>
                  <a:txBody>
                    <a:bodyPr/>
                    <a:lstStyle/>
                    <a:p>
                      <a:pPr marL="0" marR="0" algn="ctr" fontAlgn="b">
                        <a:spcBef>
                          <a:spcPts val="0"/>
                        </a:spcBef>
                        <a:spcAft>
                          <a:spcPts val="0"/>
                        </a:spcAft>
                      </a:pPr>
                      <a:r>
                        <a:rPr lang="en-US" sz="1200" b="1" i="0" u="none" strike="noStrike" dirty="0">
                          <a:solidFill>
                            <a:schemeClr val="bg1"/>
                          </a:solidFill>
                          <a:effectLst/>
                          <a:latin typeface="Arial" panose="020B0604020202020204" pitchFamily="34" charset="0"/>
                        </a:rPr>
                        <a:t>SDEM</a:t>
                      </a:r>
                    </a:p>
                  </a:txBody>
                  <a:tcPr marL="14121" marR="14121" marT="14121" marB="14121" anchor="b"/>
                </a:tc>
                <a:tc>
                  <a:txBody>
                    <a:bodyPr/>
                    <a:lstStyle/>
                    <a:p>
                      <a:pPr marL="0" marR="0" algn="ctr" fontAlgn="b">
                        <a:spcBef>
                          <a:spcPts val="0"/>
                        </a:spcBef>
                        <a:spcAft>
                          <a:spcPts val="0"/>
                        </a:spcAft>
                      </a:pPr>
                      <a:r>
                        <a:rPr lang="en-US" sz="1200" b="1" u="none" strike="noStrike" dirty="0">
                          <a:solidFill>
                            <a:schemeClr val="bg1"/>
                          </a:solidFill>
                          <a:effectLst/>
                        </a:rPr>
                        <a:t>CTE/ WBLR</a:t>
                      </a:r>
                      <a:endParaRPr lang="en-US" sz="1200" b="1" i="0" u="none" strike="noStrike" dirty="0">
                        <a:solidFill>
                          <a:schemeClr val="bg1"/>
                        </a:solidFill>
                        <a:effectLst/>
                        <a:latin typeface="Arial" panose="020B0604020202020204" pitchFamily="34" charset="0"/>
                      </a:endParaRPr>
                    </a:p>
                  </a:txBody>
                  <a:tcPr marL="14121" marR="14121" marT="14121" marB="14121" anchor="b"/>
                </a:tc>
                <a:extLst>
                  <a:ext uri="{0D108BD9-81ED-4DB2-BD59-A6C34878D82A}">
                    <a16:rowId xmlns:a16="http://schemas.microsoft.com/office/drawing/2014/main" val="100051308"/>
                  </a:ext>
                </a:extLst>
              </a:tr>
              <a:tr h="406553">
                <a:tc>
                  <a:txBody>
                    <a:bodyPr/>
                    <a:lstStyle/>
                    <a:p>
                      <a:pPr marL="0" marR="0" algn="l" fontAlgn="t">
                        <a:spcBef>
                          <a:spcPts val="0"/>
                        </a:spcBef>
                        <a:spcAft>
                          <a:spcPts val="600"/>
                        </a:spcAft>
                      </a:pPr>
                      <a:r>
                        <a:rPr lang="en-US" sz="1200" b="0" u="none" strike="noStrike">
                          <a:solidFill>
                            <a:srgbClr val="000000"/>
                          </a:solidFill>
                          <a:effectLst/>
                        </a:rPr>
                        <a:t>Traditional (non-educational options schools)</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000000"/>
                          </a:solidFill>
                          <a:effectLst/>
                        </a:rPr>
                        <a:t>Y</a:t>
                      </a:r>
                      <a:endParaRPr lang="en-US" sz="1200" b="0" i="0" u="none" strike="noStrike" dirty="0">
                        <a:effectLst/>
                        <a:latin typeface="Arial" panose="020B0604020202020204" pitchFamily="34" charset="0"/>
                      </a:endParaRPr>
                    </a:p>
                  </a:txBody>
                  <a:tcPr marL="14121" marR="14121" marT="14121" marB="14121"/>
                </a:tc>
                <a:extLst>
                  <a:ext uri="{0D108BD9-81ED-4DB2-BD59-A6C34878D82A}">
                    <a16:rowId xmlns:a16="http://schemas.microsoft.com/office/drawing/2014/main" val="2071080293"/>
                  </a:ext>
                </a:extLst>
              </a:tr>
              <a:tr h="406553">
                <a:tc>
                  <a:txBody>
                    <a:bodyPr/>
                    <a:lstStyle/>
                    <a:p>
                      <a:pPr marL="0" marR="0" algn="l" fontAlgn="t">
                        <a:spcBef>
                          <a:spcPts val="0"/>
                        </a:spcBef>
                        <a:spcAft>
                          <a:spcPts val="600"/>
                        </a:spcAft>
                      </a:pPr>
                      <a:r>
                        <a:rPr lang="en-US" sz="1200" b="0" u="none" strike="noStrike">
                          <a:solidFill>
                            <a:srgbClr val="000000"/>
                          </a:solidFill>
                          <a:effectLst/>
                        </a:rPr>
                        <a:t>District Level Programs (Independent Study and Home Hospital Programs)</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4093034952"/>
                  </a:ext>
                </a:extLst>
              </a:tr>
              <a:tr h="217848">
                <a:tc>
                  <a:txBody>
                    <a:bodyPr/>
                    <a:lstStyle/>
                    <a:p>
                      <a:pPr marL="0" marR="0" algn="l" fontAlgn="t">
                        <a:spcBef>
                          <a:spcPts val="0"/>
                        </a:spcBef>
                        <a:spcAft>
                          <a:spcPts val="600"/>
                        </a:spcAft>
                      </a:pPr>
                      <a:r>
                        <a:rPr lang="en-US" sz="1200" b="0" u="none" strike="noStrike">
                          <a:solidFill>
                            <a:srgbClr val="000000"/>
                          </a:solidFill>
                          <a:effectLst/>
                        </a:rPr>
                        <a:t>County Community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000000"/>
                          </a:solidFill>
                          <a:effectLst/>
                        </a:rPr>
                        <a:t>P</a:t>
                      </a:r>
                      <a:endParaRPr lang="en-US" sz="1200" b="0" i="0" u="none" strike="noStrike" dirty="0">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000000"/>
                          </a:solidFill>
                          <a:effectLst/>
                        </a:rPr>
                        <a:t>Y</a:t>
                      </a:r>
                      <a:endParaRPr lang="en-US" sz="1200" b="0" i="0" u="none" strike="noStrike" dirty="0">
                        <a:effectLst/>
                        <a:latin typeface="Arial" panose="020B0604020202020204" pitchFamily="34" charset="0"/>
                      </a:endParaRPr>
                    </a:p>
                  </a:txBody>
                  <a:tcPr marL="14121" marR="14121" marT="14121" marB="14121"/>
                </a:tc>
                <a:extLst>
                  <a:ext uri="{0D108BD9-81ED-4DB2-BD59-A6C34878D82A}">
                    <a16:rowId xmlns:a16="http://schemas.microsoft.com/office/drawing/2014/main" val="511710361"/>
                  </a:ext>
                </a:extLst>
              </a:tr>
              <a:tr h="217848">
                <a:tc>
                  <a:txBody>
                    <a:bodyPr/>
                    <a:lstStyle/>
                    <a:p>
                      <a:pPr marL="0" marR="0" algn="l" fontAlgn="t">
                        <a:spcBef>
                          <a:spcPts val="0"/>
                        </a:spcBef>
                        <a:spcAft>
                          <a:spcPts val="600"/>
                        </a:spcAft>
                      </a:pPr>
                      <a:r>
                        <a:rPr lang="en-US" sz="1200" b="0" u="none" strike="noStrike">
                          <a:solidFill>
                            <a:srgbClr val="000000"/>
                          </a:solidFill>
                          <a:effectLst/>
                        </a:rPr>
                        <a:t>District Community Day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352574485"/>
                  </a:ext>
                </a:extLst>
              </a:tr>
              <a:tr h="406553">
                <a:tc>
                  <a:txBody>
                    <a:bodyPr/>
                    <a:lstStyle/>
                    <a:p>
                      <a:pPr marL="0" marR="0" algn="l" fontAlgn="t">
                        <a:spcBef>
                          <a:spcPts val="0"/>
                        </a:spcBef>
                        <a:spcAft>
                          <a:spcPts val="600"/>
                        </a:spcAft>
                      </a:pPr>
                      <a:r>
                        <a:rPr lang="en-US" sz="1200" b="0" u="none" strike="noStrike">
                          <a:solidFill>
                            <a:srgbClr val="000000"/>
                          </a:solidFill>
                          <a:effectLst/>
                        </a:rPr>
                        <a:t>Youth Authority Schools (currently called Division of Juvenile Justice)</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000000"/>
                          </a:solidFill>
                          <a:effectLst/>
                        </a:rPr>
                        <a:t>Y</a:t>
                      </a:r>
                      <a:endParaRPr lang="en-US" sz="1200" b="0" i="0" u="none" strike="noStrike" dirty="0">
                        <a:effectLst/>
                        <a:latin typeface="Arial" panose="020B0604020202020204" pitchFamily="34" charset="0"/>
                      </a:endParaRPr>
                    </a:p>
                  </a:txBody>
                  <a:tcPr marL="14121" marR="14121" marT="14121" marB="14121"/>
                </a:tc>
                <a:extLst>
                  <a:ext uri="{0D108BD9-81ED-4DB2-BD59-A6C34878D82A}">
                    <a16:rowId xmlns:a16="http://schemas.microsoft.com/office/drawing/2014/main" val="3189820632"/>
                  </a:ext>
                </a:extLst>
              </a:tr>
              <a:tr h="217848">
                <a:tc>
                  <a:txBody>
                    <a:bodyPr/>
                    <a:lstStyle/>
                    <a:p>
                      <a:pPr marL="0" marR="0" algn="l" fontAlgn="t">
                        <a:spcBef>
                          <a:spcPts val="0"/>
                        </a:spcBef>
                        <a:spcAft>
                          <a:spcPts val="600"/>
                        </a:spcAft>
                      </a:pPr>
                      <a:r>
                        <a:rPr lang="en-US" sz="1200" b="0" u="none" strike="noStrike">
                          <a:solidFill>
                            <a:srgbClr val="000000"/>
                          </a:solidFill>
                          <a:effectLst/>
                        </a:rPr>
                        <a:t>Juvenile Court Schools</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000000"/>
                          </a:solidFill>
                          <a:effectLst/>
                        </a:rPr>
                        <a:t>Y</a:t>
                      </a:r>
                      <a:endParaRPr lang="en-US" sz="1200" b="0" i="0" u="none" strike="noStrike" dirty="0">
                        <a:effectLst/>
                        <a:latin typeface="Arial" panose="020B0604020202020204" pitchFamily="34" charset="0"/>
                      </a:endParaRPr>
                    </a:p>
                  </a:txBody>
                  <a:tcPr marL="14121" marR="14121" marT="14121" marB="14121"/>
                </a:tc>
                <a:extLst>
                  <a:ext uri="{0D108BD9-81ED-4DB2-BD59-A6C34878D82A}">
                    <a16:rowId xmlns:a16="http://schemas.microsoft.com/office/drawing/2014/main" val="2711104448"/>
                  </a:ext>
                </a:extLst>
              </a:tr>
              <a:tr h="217848">
                <a:tc>
                  <a:txBody>
                    <a:bodyPr/>
                    <a:lstStyle/>
                    <a:p>
                      <a:pPr marL="0" marR="0" algn="l" fontAlgn="t">
                        <a:spcBef>
                          <a:spcPts val="0"/>
                        </a:spcBef>
                        <a:spcAft>
                          <a:spcPts val="600"/>
                        </a:spcAft>
                      </a:pPr>
                      <a:r>
                        <a:rPr lang="en-US" sz="1200" b="0" u="none" strike="noStrike">
                          <a:solidFill>
                            <a:srgbClr val="000000"/>
                          </a:solidFill>
                          <a:effectLst/>
                        </a:rPr>
                        <a:t>Continuation High Schools</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4155222748"/>
                  </a:ext>
                </a:extLst>
              </a:tr>
              <a:tr h="217848">
                <a:tc>
                  <a:txBody>
                    <a:bodyPr/>
                    <a:lstStyle/>
                    <a:p>
                      <a:pPr marL="0" marR="0" algn="l" fontAlgn="t">
                        <a:spcBef>
                          <a:spcPts val="0"/>
                        </a:spcBef>
                        <a:spcAft>
                          <a:spcPts val="600"/>
                        </a:spcAft>
                      </a:pPr>
                      <a:r>
                        <a:rPr lang="en-US" sz="1200" b="0" u="none" strike="noStrike">
                          <a:solidFill>
                            <a:srgbClr val="000000"/>
                          </a:solidFill>
                          <a:effectLst/>
                        </a:rPr>
                        <a:t>Opportunity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000000"/>
                          </a:solidFill>
                          <a:effectLst/>
                        </a:rPr>
                        <a:t>Y</a:t>
                      </a:r>
                      <a:endParaRPr lang="en-US" sz="1200" b="0" i="0" u="none" strike="noStrike" dirty="0">
                        <a:effectLst/>
                        <a:latin typeface="Arial" panose="020B0604020202020204" pitchFamily="34" charset="0"/>
                      </a:endParaRPr>
                    </a:p>
                  </a:txBody>
                  <a:tcPr marL="14121" marR="14121" marT="14121" marB="14121"/>
                </a:tc>
                <a:extLst>
                  <a:ext uri="{0D108BD9-81ED-4DB2-BD59-A6C34878D82A}">
                    <a16:rowId xmlns:a16="http://schemas.microsoft.com/office/drawing/2014/main" val="2580176444"/>
                  </a:ext>
                </a:extLst>
              </a:tr>
              <a:tr h="217848">
                <a:tc>
                  <a:txBody>
                    <a:bodyPr/>
                    <a:lstStyle/>
                    <a:p>
                      <a:pPr marL="0" marR="0" algn="l" fontAlgn="t">
                        <a:spcBef>
                          <a:spcPts val="0"/>
                        </a:spcBef>
                        <a:spcAft>
                          <a:spcPts val="600"/>
                        </a:spcAft>
                      </a:pPr>
                      <a:r>
                        <a:rPr lang="en-US" sz="1200" b="0" u="none" strike="noStrike">
                          <a:solidFill>
                            <a:srgbClr val="000000"/>
                          </a:solidFill>
                          <a:effectLst/>
                        </a:rPr>
                        <a:t>Alternative Schools of Choice</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3766050115"/>
                  </a:ext>
                </a:extLst>
              </a:tr>
              <a:tr h="217848">
                <a:tc>
                  <a:txBody>
                    <a:bodyPr/>
                    <a:lstStyle/>
                    <a:p>
                      <a:pPr marL="0" marR="0" algn="l" fontAlgn="t">
                        <a:spcBef>
                          <a:spcPts val="0"/>
                        </a:spcBef>
                        <a:spcAft>
                          <a:spcPts val="600"/>
                        </a:spcAft>
                      </a:pPr>
                      <a:r>
                        <a:rPr lang="en-US" sz="1200" b="0" u="none" strike="noStrike">
                          <a:solidFill>
                            <a:srgbClr val="000000"/>
                          </a:solidFill>
                          <a:effectLst/>
                        </a:rPr>
                        <a:t>State Special Schools</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000000"/>
                          </a:solidFill>
                          <a:effectLst/>
                        </a:rPr>
                        <a:t>Y</a:t>
                      </a:r>
                      <a:endParaRPr lang="en-US" sz="1200" b="0" i="0" u="none" strike="noStrike" dirty="0">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780634437"/>
                  </a:ext>
                </a:extLst>
              </a:tr>
              <a:tr h="217848">
                <a:tc>
                  <a:txBody>
                    <a:bodyPr/>
                    <a:lstStyle/>
                    <a:p>
                      <a:pPr marL="0" marR="0" algn="l" fontAlgn="t">
                        <a:spcBef>
                          <a:spcPts val="0"/>
                        </a:spcBef>
                        <a:spcAft>
                          <a:spcPts val="600"/>
                        </a:spcAft>
                      </a:pPr>
                      <a:r>
                        <a:rPr lang="en-US" sz="1200" b="0" u="none" strike="noStrike">
                          <a:solidFill>
                            <a:srgbClr val="000000"/>
                          </a:solidFill>
                          <a:effectLst/>
                        </a:rPr>
                        <a:t>Home and Hospital Schools(5)</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3330722999"/>
                  </a:ext>
                </a:extLst>
              </a:tr>
              <a:tr h="217848">
                <a:tc>
                  <a:txBody>
                    <a:bodyPr/>
                    <a:lstStyle/>
                    <a:p>
                      <a:pPr marL="0" marR="0" algn="l" fontAlgn="t">
                        <a:spcBef>
                          <a:spcPts val="0"/>
                        </a:spcBef>
                        <a:spcAft>
                          <a:spcPts val="600"/>
                        </a:spcAft>
                      </a:pPr>
                      <a:r>
                        <a:rPr lang="en-US" sz="1200" b="0" u="none" strike="noStrike">
                          <a:solidFill>
                            <a:srgbClr val="FF0000"/>
                          </a:solidFill>
                          <a:effectLst/>
                        </a:rPr>
                        <a:t>Department of Development Services</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extLst>
                  <a:ext uri="{0D108BD9-81ED-4DB2-BD59-A6C34878D82A}">
                    <a16:rowId xmlns:a16="http://schemas.microsoft.com/office/drawing/2014/main" val="1544518471"/>
                  </a:ext>
                </a:extLst>
              </a:tr>
              <a:tr h="217848">
                <a:tc>
                  <a:txBody>
                    <a:bodyPr/>
                    <a:lstStyle/>
                    <a:p>
                      <a:pPr marL="0" marR="0" algn="l" fontAlgn="t">
                        <a:spcBef>
                          <a:spcPts val="0"/>
                        </a:spcBef>
                        <a:spcAft>
                          <a:spcPts val="600"/>
                        </a:spcAft>
                      </a:pPr>
                      <a:r>
                        <a:rPr lang="en-US" sz="1200" b="0" u="none" strike="noStrike">
                          <a:solidFill>
                            <a:srgbClr val="FF0000"/>
                          </a:solidFill>
                          <a:effectLst/>
                        </a:rPr>
                        <a:t>Department of State Hospitals</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FF0000"/>
                          </a:solidFill>
                          <a:effectLst/>
                        </a:rPr>
                        <a:t>N</a:t>
                      </a:r>
                      <a:endParaRPr lang="en-US" sz="1200" b="0" i="0" u="none" strike="noStrike" dirty="0">
                        <a:solidFill>
                          <a:srgbClr val="FF0000"/>
                        </a:solidFill>
                        <a:effectLst/>
                        <a:latin typeface="Arial" panose="020B0604020202020204" pitchFamily="34" charset="0"/>
                      </a:endParaRPr>
                    </a:p>
                  </a:txBody>
                  <a:tcPr marL="14121" marR="14121" marT="14121" marB="14121"/>
                </a:tc>
                <a:extLst>
                  <a:ext uri="{0D108BD9-81ED-4DB2-BD59-A6C34878D82A}">
                    <a16:rowId xmlns:a16="http://schemas.microsoft.com/office/drawing/2014/main" val="675404128"/>
                  </a:ext>
                </a:extLst>
              </a:tr>
              <a:tr h="217848">
                <a:tc>
                  <a:txBody>
                    <a:bodyPr/>
                    <a:lstStyle/>
                    <a:p>
                      <a:pPr marL="0" marR="0" algn="l" fontAlgn="t">
                        <a:spcBef>
                          <a:spcPts val="0"/>
                        </a:spcBef>
                        <a:spcAft>
                          <a:spcPts val="600"/>
                        </a:spcAft>
                      </a:pPr>
                      <a:r>
                        <a:rPr lang="en-US" sz="1200" b="0" u="none" strike="noStrike">
                          <a:solidFill>
                            <a:srgbClr val="000000"/>
                          </a:solidFill>
                          <a:effectLst/>
                        </a:rPr>
                        <a:t>Special Education Consortium</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Y(1)</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2601900888"/>
                  </a:ext>
                </a:extLst>
              </a:tr>
              <a:tr h="217848">
                <a:tc>
                  <a:txBody>
                    <a:bodyPr/>
                    <a:lstStyle/>
                    <a:p>
                      <a:pPr marL="0" marR="0" algn="l" fontAlgn="t">
                        <a:spcBef>
                          <a:spcPts val="0"/>
                        </a:spcBef>
                        <a:spcAft>
                          <a:spcPts val="600"/>
                        </a:spcAft>
                      </a:pPr>
                      <a:r>
                        <a:rPr lang="en-US" sz="1200" b="0" u="none" strike="noStrike">
                          <a:solidFill>
                            <a:srgbClr val="000000"/>
                          </a:solidFill>
                          <a:effectLst/>
                        </a:rPr>
                        <a:t>Special Education</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P</a:t>
                      </a:r>
                      <a:endParaRPr lang="en-US" sz="1200" b="0" i="0" u="none" strike="noStrike">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000000"/>
                          </a:solidFill>
                          <a:effectLst/>
                        </a:rPr>
                        <a:t>Y(1)</a:t>
                      </a:r>
                      <a:endParaRPr lang="en-US" sz="1200" b="0" i="0" u="none" strike="noStrike">
                        <a:effectLst/>
                        <a:latin typeface="Arial" panose="020B0604020202020204" pitchFamily="34" charset="0"/>
                      </a:endParaRPr>
                    </a:p>
                  </a:txBody>
                  <a:tcPr marL="14121" marR="14121" marT="14121" marB="14121"/>
                </a:tc>
                <a:extLst>
                  <a:ext uri="{0D108BD9-81ED-4DB2-BD59-A6C34878D82A}">
                    <a16:rowId xmlns:a16="http://schemas.microsoft.com/office/drawing/2014/main" val="1178934652"/>
                  </a:ext>
                </a:extLst>
              </a:tr>
              <a:tr h="217848">
                <a:tc>
                  <a:txBody>
                    <a:bodyPr/>
                    <a:lstStyle/>
                    <a:p>
                      <a:pPr marL="0" marR="0" algn="l" fontAlgn="t">
                        <a:spcBef>
                          <a:spcPts val="0"/>
                        </a:spcBef>
                        <a:spcAft>
                          <a:spcPts val="600"/>
                        </a:spcAft>
                      </a:pPr>
                      <a:r>
                        <a:rPr lang="en-US" sz="1200" b="0" u="none" strike="noStrike">
                          <a:solidFill>
                            <a:srgbClr val="FF0000"/>
                          </a:solidFill>
                          <a:effectLst/>
                        </a:rPr>
                        <a:t>Non-Public School Group (0000001) (2)</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extLst>
                  <a:ext uri="{0D108BD9-81ED-4DB2-BD59-A6C34878D82A}">
                    <a16:rowId xmlns:a16="http://schemas.microsoft.com/office/drawing/2014/main" val="657025466"/>
                  </a:ext>
                </a:extLst>
              </a:tr>
              <a:tr h="217848">
                <a:tc>
                  <a:txBody>
                    <a:bodyPr/>
                    <a:lstStyle/>
                    <a:p>
                      <a:pPr marL="0" marR="0" algn="l" fontAlgn="t">
                        <a:spcBef>
                          <a:spcPts val="0"/>
                        </a:spcBef>
                        <a:spcAft>
                          <a:spcPts val="600"/>
                        </a:spcAft>
                      </a:pPr>
                      <a:r>
                        <a:rPr lang="en-US" sz="1200" b="0" u="none" strike="noStrike">
                          <a:solidFill>
                            <a:srgbClr val="FF0000"/>
                          </a:solidFill>
                          <a:effectLst/>
                        </a:rPr>
                        <a:t>Private School Group (0000002) (2)</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a:solidFill>
                            <a:srgbClr val="FF0000"/>
                          </a:solidFill>
                          <a:effectLst/>
                        </a:rPr>
                        <a:t>N</a:t>
                      </a:r>
                      <a:endParaRPr lang="en-US" sz="1200" b="0" i="0" u="none" strike="noStrike">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FF0000"/>
                          </a:solidFill>
                          <a:effectLst/>
                        </a:rPr>
                        <a:t>N</a:t>
                      </a:r>
                      <a:endParaRPr lang="en-US" sz="1200" b="0" i="0" u="none" strike="noStrike" dirty="0">
                        <a:solidFill>
                          <a:srgbClr val="FF0000"/>
                        </a:solidFill>
                        <a:effectLst/>
                        <a:latin typeface="Arial" panose="020B0604020202020204" pitchFamily="34" charset="0"/>
                      </a:endParaRPr>
                    </a:p>
                  </a:txBody>
                  <a:tcPr marL="14121" marR="14121" marT="14121" marB="14121"/>
                </a:tc>
                <a:extLst>
                  <a:ext uri="{0D108BD9-81ED-4DB2-BD59-A6C34878D82A}">
                    <a16:rowId xmlns:a16="http://schemas.microsoft.com/office/drawing/2014/main" val="2814904108"/>
                  </a:ext>
                </a:extLst>
              </a:tr>
              <a:tr h="217848">
                <a:tc>
                  <a:txBody>
                    <a:bodyPr/>
                    <a:lstStyle/>
                    <a:p>
                      <a:pPr marL="0" marR="0" algn="l" fontAlgn="t">
                        <a:spcBef>
                          <a:spcPts val="0"/>
                        </a:spcBef>
                        <a:spcAft>
                          <a:spcPts val="600"/>
                        </a:spcAft>
                      </a:pPr>
                      <a:r>
                        <a:rPr lang="en-US" sz="1200" b="0" u="none" strike="noStrike" dirty="0">
                          <a:solidFill>
                            <a:srgbClr val="FF0000"/>
                          </a:solidFill>
                          <a:effectLst/>
                        </a:rPr>
                        <a:t>ROP/ROC(4)</a:t>
                      </a:r>
                      <a:endParaRPr lang="en-US" sz="1200" b="0" i="0" u="none" strike="noStrike" dirty="0">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FF0000"/>
                          </a:solidFill>
                          <a:effectLst/>
                        </a:rPr>
                        <a:t>N</a:t>
                      </a:r>
                      <a:endParaRPr lang="en-US" sz="1200" b="0" i="0" u="none" strike="noStrike" dirty="0">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FF0000"/>
                          </a:solidFill>
                          <a:effectLst/>
                        </a:rPr>
                        <a:t>N</a:t>
                      </a:r>
                      <a:endParaRPr lang="en-US" sz="1200" b="0" i="0" u="none" strike="noStrike" dirty="0">
                        <a:solidFill>
                          <a:srgbClr val="FF0000"/>
                        </a:solidFill>
                        <a:effectLst/>
                        <a:latin typeface="Arial" panose="020B0604020202020204" pitchFamily="34" charset="0"/>
                      </a:endParaRPr>
                    </a:p>
                  </a:txBody>
                  <a:tcPr marL="14121" marR="14121" marT="14121" marB="14121"/>
                </a:tc>
                <a:tc>
                  <a:txBody>
                    <a:bodyPr/>
                    <a:lstStyle/>
                    <a:p>
                      <a:pPr marL="0" marR="0" algn="ctr" fontAlgn="t">
                        <a:spcBef>
                          <a:spcPts val="0"/>
                        </a:spcBef>
                        <a:spcAft>
                          <a:spcPts val="600"/>
                        </a:spcAft>
                      </a:pPr>
                      <a:r>
                        <a:rPr lang="en-US" sz="1200" b="0" u="none" strike="noStrike" dirty="0">
                          <a:solidFill>
                            <a:srgbClr val="FF0000"/>
                          </a:solidFill>
                          <a:effectLst/>
                        </a:rPr>
                        <a:t>N</a:t>
                      </a:r>
                      <a:endParaRPr lang="en-US" sz="1200" b="0" i="0" u="none" strike="noStrike" dirty="0">
                        <a:solidFill>
                          <a:srgbClr val="FF0000"/>
                        </a:solidFill>
                        <a:effectLst/>
                        <a:latin typeface="Arial" panose="020B0604020202020204" pitchFamily="34" charset="0"/>
                      </a:endParaRPr>
                    </a:p>
                  </a:txBody>
                  <a:tcPr marL="14121" marR="14121" marT="14121" marB="14121"/>
                </a:tc>
                <a:extLst>
                  <a:ext uri="{0D108BD9-81ED-4DB2-BD59-A6C34878D82A}">
                    <a16:rowId xmlns:a16="http://schemas.microsoft.com/office/drawing/2014/main" val="4183271557"/>
                  </a:ext>
                </a:extLst>
              </a:tr>
            </a:tbl>
          </a:graphicData>
        </a:graphic>
      </p:graphicFrame>
      <p:graphicFrame>
        <p:nvGraphicFramePr>
          <p:cNvPr id="6" name="Table 5">
            <a:extLst>
              <a:ext uri="{FF2B5EF4-FFF2-40B4-BE49-F238E27FC236}">
                <a16:creationId xmlns:a16="http://schemas.microsoft.com/office/drawing/2014/main" id="{74D3FA05-59A5-49F2-8747-1581F76DE612}"/>
              </a:ext>
            </a:extLst>
          </p:cNvPr>
          <p:cNvGraphicFramePr/>
          <p:nvPr>
            <p:extLst>
              <p:ext uri="{D42A27DB-BD31-4B8C-83A1-F6EECF244321}">
                <p14:modId xmlns:p14="http://schemas.microsoft.com/office/powerpoint/2010/main" val="603630780"/>
              </p:ext>
            </p:extLst>
          </p:nvPr>
        </p:nvGraphicFramePr>
        <p:xfrm>
          <a:off x="6173752" y="1221982"/>
          <a:ext cx="4827623" cy="3869022"/>
        </p:xfrm>
        <a:graphic>
          <a:graphicData uri="http://schemas.openxmlformats.org/drawingml/2006/table">
            <a:tbl>
              <a:tblPr firstRow="1" firstCol="1" lastCol="1" bandRow="1" bandCol="1">
                <a:tableStyleId>{72833802-FEF1-4C79-8D5D-14CF1EAF98D9}</a:tableStyleId>
              </a:tblPr>
              <a:tblGrid>
                <a:gridCol w="2433088">
                  <a:extLst>
                    <a:ext uri="{9D8B030D-6E8A-4147-A177-3AD203B41FA5}">
                      <a16:colId xmlns:a16="http://schemas.microsoft.com/office/drawing/2014/main" val="103336181"/>
                    </a:ext>
                  </a:extLst>
                </a:gridCol>
                <a:gridCol w="665148">
                  <a:extLst>
                    <a:ext uri="{9D8B030D-6E8A-4147-A177-3AD203B41FA5}">
                      <a16:colId xmlns:a16="http://schemas.microsoft.com/office/drawing/2014/main" val="2304809660"/>
                    </a:ext>
                  </a:extLst>
                </a:gridCol>
                <a:gridCol w="640962">
                  <a:extLst>
                    <a:ext uri="{9D8B030D-6E8A-4147-A177-3AD203B41FA5}">
                      <a16:colId xmlns:a16="http://schemas.microsoft.com/office/drawing/2014/main" val="1474583178"/>
                    </a:ext>
                  </a:extLst>
                </a:gridCol>
                <a:gridCol w="1088425">
                  <a:extLst>
                    <a:ext uri="{9D8B030D-6E8A-4147-A177-3AD203B41FA5}">
                      <a16:colId xmlns:a16="http://schemas.microsoft.com/office/drawing/2014/main" val="3507041439"/>
                    </a:ext>
                  </a:extLst>
                </a:gridCol>
              </a:tblGrid>
              <a:tr h="479134">
                <a:tc>
                  <a:txBody>
                    <a:bodyPr/>
                    <a:lstStyle/>
                    <a:p>
                      <a:pPr marL="0" marR="0" algn="l" fontAlgn="b">
                        <a:spcBef>
                          <a:spcPts val="0"/>
                        </a:spcBef>
                        <a:spcAft>
                          <a:spcPts val="0"/>
                        </a:spcAft>
                      </a:pPr>
                      <a:r>
                        <a:rPr lang="en-US" sz="1200" b="1" u="none" strike="noStrike" dirty="0">
                          <a:effectLst/>
                        </a:rPr>
                        <a:t>Grade Levels</a:t>
                      </a:r>
                      <a:endParaRPr lang="en-US" sz="1200" b="1" i="0" u="none" strike="noStrike" dirty="0">
                        <a:effectLst/>
                        <a:latin typeface="Arial" panose="020B0604020202020204" pitchFamily="34" charset="0"/>
                      </a:endParaRPr>
                    </a:p>
                  </a:txBody>
                  <a:tcPr marL="14494" marR="14494" marT="14494" marB="14494" anchor="b"/>
                </a:tc>
                <a:tc>
                  <a:txBody>
                    <a:bodyPr/>
                    <a:lstStyle/>
                    <a:p>
                      <a:pPr marL="0" marR="0" algn="l" fontAlgn="b">
                        <a:spcBef>
                          <a:spcPts val="0"/>
                        </a:spcBef>
                        <a:spcAft>
                          <a:spcPts val="0"/>
                        </a:spcAft>
                      </a:pPr>
                      <a:r>
                        <a:rPr lang="en-US" sz="1200" b="1" u="none" strike="noStrike" dirty="0">
                          <a:effectLst/>
                        </a:rPr>
                        <a:t>CRSC/ SCSC</a:t>
                      </a:r>
                      <a:endParaRPr lang="en-US" sz="1200" b="1" i="0" u="none" strike="noStrike" dirty="0">
                        <a:effectLst/>
                        <a:latin typeface="Arial" panose="020B0604020202020204" pitchFamily="34" charset="0"/>
                      </a:endParaRPr>
                    </a:p>
                  </a:txBody>
                  <a:tcPr marL="14494" marR="14494" marT="14494" marB="14494" anchor="b"/>
                </a:tc>
                <a:tc>
                  <a:txBody>
                    <a:bodyPr/>
                    <a:lstStyle/>
                    <a:p>
                      <a:pPr marL="0" marR="0" algn="l" fontAlgn="b">
                        <a:spcBef>
                          <a:spcPts val="0"/>
                        </a:spcBef>
                        <a:spcAft>
                          <a:spcPts val="0"/>
                        </a:spcAft>
                      </a:pPr>
                      <a:r>
                        <a:rPr lang="en-US" sz="1200" b="1" u="none" strike="noStrike" dirty="0">
                          <a:effectLst/>
                        </a:rPr>
                        <a:t>SDEM</a:t>
                      </a:r>
                      <a:endParaRPr lang="en-US" sz="1200" b="1" i="0" u="none" strike="noStrike" dirty="0">
                        <a:effectLst/>
                        <a:latin typeface="Arial" panose="020B0604020202020204" pitchFamily="34" charset="0"/>
                      </a:endParaRPr>
                    </a:p>
                  </a:txBody>
                  <a:tcPr marL="14494" marR="14494" marT="14494" marB="14494" anchor="b"/>
                </a:tc>
                <a:tc>
                  <a:txBody>
                    <a:bodyPr/>
                    <a:lstStyle/>
                    <a:p>
                      <a:pPr marL="0" marR="0" algn="l" fontAlgn="b">
                        <a:spcBef>
                          <a:spcPts val="0"/>
                        </a:spcBef>
                        <a:spcAft>
                          <a:spcPts val="0"/>
                        </a:spcAft>
                      </a:pPr>
                      <a:r>
                        <a:rPr lang="en-US" sz="1200" b="1" u="none" strike="noStrike" dirty="0">
                          <a:effectLst/>
                        </a:rPr>
                        <a:t>CTE/WBLR</a:t>
                      </a:r>
                      <a:endParaRPr lang="en-US" sz="1200" b="1" i="0" u="none" strike="noStrike" dirty="0">
                        <a:effectLst/>
                        <a:latin typeface="Arial" panose="020B0604020202020204" pitchFamily="34" charset="0"/>
                      </a:endParaRPr>
                    </a:p>
                  </a:txBody>
                  <a:tcPr marL="14494" marR="14494" marT="14494" marB="14494" anchor="b"/>
                </a:tc>
                <a:extLst>
                  <a:ext uri="{0D108BD9-81ED-4DB2-BD59-A6C34878D82A}">
                    <a16:rowId xmlns:a16="http://schemas.microsoft.com/office/drawing/2014/main" val="4130022450"/>
                  </a:ext>
                </a:extLst>
              </a:tr>
              <a:tr h="205295">
                <a:tc>
                  <a:txBody>
                    <a:bodyPr/>
                    <a:lstStyle/>
                    <a:p>
                      <a:pPr marL="0" marR="0" algn="l" fontAlgn="t">
                        <a:spcBef>
                          <a:spcPts val="0"/>
                        </a:spcBef>
                        <a:spcAft>
                          <a:spcPts val="600"/>
                        </a:spcAft>
                      </a:pPr>
                      <a:r>
                        <a:rPr lang="en-US" sz="1200" b="0" u="none" strike="noStrike" dirty="0">
                          <a:effectLst/>
                        </a:rPr>
                        <a:t>Infants - IN</a:t>
                      </a:r>
                      <a:endParaRPr lang="en-US" sz="1200" b="0" i="0" u="none" strike="noStrike" dirty="0">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dirty="0">
                          <a:effectLst/>
                        </a:rPr>
                        <a:t>N</a:t>
                      </a:r>
                      <a:endParaRPr lang="en-US" sz="1200" b="0" i="0" u="none" strike="noStrike" dirty="0">
                        <a:effectLst/>
                        <a:latin typeface="Arial" panose="020B0604020202020204" pitchFamily="34" charset="0"/>
                      </a:endParaRPr>
                    </a:p>
                  </a:txBody>
                  <a:tcPr marL="14494" marR="14494" marT="14494" marB="14494"/>
                </a:tc>
                <a:extLst>
                  <a:ext uri="{0D108BD9-81ED-4DB2-BD59-A6C34878D82A}">
                    <a16:rowId xmlns:a16="http://schemas.microsoft.com/office/drawing/2014/main" val="204262715"/>
                  </a:ext>
                </a:extLst>
              </a:tr>
              <a:tr h="205295">
                <a:tc>
                  <a:txBody>
                    <a:bodyPr/>
                    <a:lstStyle/>
                    <a:p>
                      <a:pPr marL="0" marR="0" algn="l" fontAlgn="t">
                        <a:spcBef>
                          <a:spcPts val="0"/>
                        </a:spcBef>
                        <a:spcAft>
                          <a:spcPts val="600"/>
                        </a:spcAft>
                      </a:pPr>
                      <a:r>
                        <a:rPr lang="en-US" sz="1200" b="0" u="none" strike="noStrike">
                          <a:effectLst/>
                        </a:rPr>
                        <a:t>Prekindergarten - PS</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dirty="0">
                          <a:effectLst/>
                        </a:rPr>
                        <a:t>N</a:t>
                      </a:r>
                      <a:endParaRPr lang="en-US" sz="1200" b="0" i="0" u="none" strike="noStrike" dirty="0">
                        <a:effectLst/>
                        <a:latin typeface="Arial" panose="020B0604020202020204" pitchFamily="34" charset="0"/>
                      </a:endParaRPr>
                    </a:p>
                  </a:txBody>
                  <a:tcPr marL="14494" marR="14494" marT="14494" marB="14494"/>
                </a:tc>
                <a:extLst>
                  <a:ext uri="{0D108BD9-81ED-4DB2-BD59-A6C34878D82A}">
                    <a16:rowId xmlns:a16="http://schemas.microsoft.com/office/drawing/2014/main" val="2003327884"/>
                  </a:ext>
                </a:extLst>
              </a:tr>
              <a:tr h="205295">
                <a:tc>
                  <a:txBody>
                    <a:bodyPr/>
                    <a:lstStyle/>
                    <a:p>
                      <a:pPr marL="0" marR="0" algn="l" fontAlgn="t">
                        <a:spcBef>
                          <a:spcPts val="0"/>
                        </a:spcBef>
                        <a:spcAft>
                          <a:spcPts val="600"/>
                        </a:spcAft>
                      </a:pPr>
                      <a:r>
                        <a:rPr lang="en-US" sz="1200" b="0" u="none" strike="noStrike">
                          <a:effectLst/>
                        </a:rPr>
                        <a:t>Kindergarten - KN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3442711892"/>
                  </a:ext>
                </a:extLst>
              </a:tr>
              <a:tr h="205295">
                <a:tc>
                  <a:txBody>
                    <a:bodyPr/>
                    <a:lstStyle/>
                    <a:p>
                      <a:pPr marL="0" marR="0" algn="l" fontAlgn="t">
                        <a:spcBef>
                          <a:spcPts val="0"/>
                        </a:spcBef>
                        <a:spcAft>
                          <a:spcPts val="600"/>
                        </a:spcAft>
                      </a:pPr>
                      <a:r>
                        <a:rPr lang="en-US" sz="1200" b="0" u="none" strike="noStrike">
                          <a:effectLst/>
                        </a:rPr>
                        <a:t>First Grade - 01</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2374378840"/>
                  </a:ext>
                </a:extLst>
              </a:tr>
              <a:tr h="205295">
                <a:tc>
                  <a:txBody>
                    <a:bodyPr/>
                    <a:lstStyle/>
                    <a:p>
                      <a:pPr marL="0" marR="0" algn="l" fontAlgn="t">
                        <a:spcBef>
                          <a:spcPts val="0"/>
                        </a:spcBef>
                        <a:spcAft>
                          <a:spcPts val="600"/>
                        </a:spcAft>
                      </a:pPr>
                      <a:r>
                        <a:rPr lang="en-US" sz="1200" b="0" u="none" strike="noStrike">
                          <a:effectLst/>
                        </a:rPr>
                        <a:t>Second Grade – 02</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dirty="0">
                          <a:effectLst/>
                        </a:rPr>
                        <a:t>N</a:t>
                      </a:r>
                      <a:endParaRPr lang="en-US" sz="1200" b="0" i="0" u="none" strike="noStrike" dirty="0">
                        <a:effectLst/>
                        <a:latin typeface="Arial" panose="020B0604020202020204" pitchFamily="34" charset="0"/>
                      </a:endParaRPr>
                    </a:p>
                  </a:txBody>
                  <a:tcPr marL="14494" marR="14494" marT="14494" marB="14494"/>
                </a:tc>
                <a:extLst>
                  <a:ext uri="{0D108BD9-81ED-4DB2-BD59-A6C34878D82A}">
                    <a16:rowId xmlns:a16="http://schemas.microsoft.com/office/drawing/2014/main" val="57065872"/>
                  </a:ext>
                </a:extLst>
              </a:tr>
              <a:tr h="205295">
                <a:tc>
                  <a:txBody>
                    <a:bodyPr/>
                    <a:lstStyle/>
                    <a:p>
                      <a:pPr marL="0" marR="0" algn="l" fontAlgn="t">
                        <a:spcBef>
                          <a:spcPts val="0"/>
                        </a:spcBef>
                        <a:spcAft>
                          <a:spcPts val="600"/>
                        </a:spcAft>
                      </a:pPr>
                      <a:r>
                        <a:rPr lang="en-US" sz="1200" b="0" u="none" strike="noStrike">
                          <a:effectLst/>
                        </a:rPr>
                        <a:t>Third Grade – 03</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1686969391"/>
                  </a:ext>
                </a:extLst>
              </a:tr>
              <a:tr h="205295">
                <a:tc>
                  <a:txBody>
                    <a:bodyPr/>
                    <a:lstStyle/>
                    <a:p>
                      <a:pPr marL="0" marR="0" algn="l" fontAlgn="t">
                        <a:spcBef>
                          <a:spcPts val="0"/>
                        </a:spcBef>
                        <a:spcAft>
                          <a:spcPts val="600"/>
                        </a:spcAft>
                      </a:pPr>
                      <a:r>
                        <a:rPr lang="en-US" sz="1200" b="0" u="none" strike="noStrike">
                          <a:effectLst/>
                        </a:rPr>
                        <a:t>Fourth Grade – 04</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1878946521"/>
                  </a:ext>
                </a:extLst>
              </a:tr>
              <a:tr h="205295">
                <a:tc>
                  <a:txBody>
                    <a:bodyPr/>
                    <a:lstStyle/>
                    <a:p>
                      <a:pPr marL="0" marR="0" algn="l" fontAlgn="t">
                        <a:spcBef>
                          <a:spcPts val="0"/>
                        </a:spcBef>
                        <a:spcAft>
                          <a:spcPts val="600"/>
                        </a:spcAft>
                      </a:pPr>
                      <a:r>
                        <a:rPr lang="en-US" sz="1200" b="0" u="none" strike="noStrike" dirty="0">
                          <a:effectLst/>
                        </a:rPr>
                        <a:t>Fifth Grade – 05</a:t>
                      </a:r>
                      <a:endParaRPr lang="en-US" sz="1200" b="0" i="0" u="none" strike="noStrike" dirty="0">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dirty="0">
                          <a:effectLst/>
                        </a:rPr>
                        <a:t>N</a:t>
                      </a:r>
                      <a:endParaRPr lang="en-US" sz="1200" b="0" i="0" u="none" strike="noStrike" dirty="0">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extLst>
                  <a:ext uri="{0D108BD9-81ED-4DB2-BD59-A6C34878D82A}">
                    <a16:rowId xmlns:a16="http://schemas.microsoft.com/office/drawing/2014/main" val="950137716"/>
                  </a:ext>
                </a:extLst>
              </a:tr>
              <a:tr h="205295">
                <a:tc>
                  <a:txBody>
                    <a:bodyPr/>
                    <a:lstStyle/>
                    <a:p>
                      <a:pPr marL="0" marR="0" algn="l" fontAlgn="t">
                        <a:spcBef>
                          <a:spcPts val="0"/>
                        </a:spcBef>
                        <a:spcAft>
                          <a:spcPts val="600"/>
                        </a:spcAft>
                      </a:pPr>
                      <a:r>
                        <a:rPr lang="en-US" sz="1200" b="0" u="none" strike="noStrike">
                          <a:effectLst/>
                        </a:rPr>
                        <a:t>Sixth Grade – 06</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dirty="0">
                          <a:effectLst/>
                        </a:rPr>
                        <a:t>N</a:t>
                      </a:r>
                      <a:endParaRPr lang="en-US" sz="1200" b="0" i="0" u="none" strike="noStrike" dirty="0">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dirty="0">
                          <a:effectLst/>
                        </a:rPr>
                        <a:t>N</a:t>
                      </a:r>
                      <a:endParaRPr lang="en-US" sz="1200" b="0" i="0" u="none" strike="noStrike" dirty="0">
                        <a:effectLst/>
                        <a:latin typeface="Arial" panose="020B0604020202020204" pitchFamily="34" charset="0"/>
                      </a:endParaRPr>
                    </a:p>
                  </a:txBody>
                  <a:tcPr marL="14494" marR="14494" marT="14494" marB="14494"/>
                </a:tc>
                <a:extLst>
                  <a:ext uri="{0D108BD9-81ED-4DB2-BD59-A6C34878D82A}">
                    <a16:rowId xmlns:a16="http://schemas.microsoft.com/office/drawing/2014/main" val="3642939134"/>
                  </a:ext>
                </a:extLst>
              </a:tr>
              <a:tr h="205295">
                <a:tc>
                  <a:txBody>
                    <a:bodyPr/>
                    <a:lstStyle/>
                    <a:p>
                      <a:pPr marL="0" marR="0" algn="l" fontAlgn="t">
                        <a:spcBef>
                          <a:spcPts val="0"/>
                        </a:spcBef>
                        <a:spcAft>
                          <a:spcPts val="600"/>
                        </a:spcAft>
                      </a:pPr>
                      <a:r>
                        <a:rPr lang="en-US" sz="1200" b="1" u="none" strike="noStrike">
                          <a:solidFill>
                            <a:schemeClr val="tx1"/>
                          </a:solidFill>
                          <a:effectLst/>
                        </a:rPr>
                        <a:t>Seventh Grade – 07</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rgbClr val="FF735D"/>
                          </a:solidFill>
                          <a:effectLst/>
                        </a:rPr>
                        <a:t>P</a:t>
                      </a:r>
                      <a:endParaRPr lang="en-US" sz="1200" b="1" i="0" u="none" strike="noStrike">
                        <a:solidFill>
                          <a:srgbClr val="FF735D"/>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rgbClr val="FF735D"/>
                          </a:solidFill>
                          <a:effectLst/>
                        </a:rPr>
                        <a:t>P</a:t>
                      </a:r>
                      <a:endParaRPr lang="en-US" sz="1200" b="1" i="0" u="none" strike="noStrike">
                        <a:solidFill>
                          <a:srgbClr val="FF735D"/>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rgbClr val="FF735D"/>
                          </a:solidFill>
                          <a:effectLst/>
                        </a:rPr>
                        <a:t>P</a:t>
                      </a:r>
                      <a:endParaRPr lang="en-US" sz="1200" b="1" i="0" u="none" strike="noStrike">
                        <a:solidFill>
                          <a:srgbClr val="FF735D"/>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979352056"/>
                  </a:ext>
                </a:extLst>
              </a:tr>
              <a:tr h="205295">
                <a:tc>
                  <a:txBody>
                    <a:bodyPr/>
                    <a:lstStyle/>
                    <a:p>
                      <a:pPr marL="0" marR="0" algn="l" fontAlgn="t">
                        <a:spcBef>
                          <a:spcPts val="0"/>
                        </a:spcBef>
                        <a:spcAft>
                          <a:spcPts val="600"/>
                        </a:spcAft>
                      </a:pPr>
                      <a:r>
                        <a:rPr lang="en-US" sz="1200" b="1" u="none" strike="noStrike">
                          <a:solidFill>
                            <a:schemeClr val="tx1"/>
                          </a:solidFill>
                          <a:effectLst/>
                        </a:rPr>
                        <a:t>Eighth Grade – 08</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rgbClr val="FF735D"/>
                          </a:solidFill>
                          <a:effectLst/>
                        </a:rPr>
                        <a:t>P</a:t>
                      </a:r>
                      <a:endParaRPr lang="en-US" sz="1200" b="1" i="0" u="none" strike="noStrike">
                        <a:solidFill>
                          <a:srgbClr val="FF735D"/>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rgbClr val="FF735D"/>
                          </a:solidFill>
                          <a:effectLst/>
                        </a:rPr>
                        <a:t>P</a:t>
                      </a:r>
                      <a:endParaRPr lang="en-US" sz="1200" b="1" i="0" u="none" strike="noStrike">
                        <a:solidFill>
                          <a:srgbClr val="FF735D"/>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dirty="0">
                          <a:solidFill>
                            <a:srgbClr val="FF735D"/>
                          </a:solidFill>
                          <a:effectLst/>
                        </a:rPr>
                        <a:t>P</a:t>
                      </a:r>
                      <a:endParaRPr lang="en-US" sz="1200" b="1" i="0" u="none" strike="noStrike" dirty="0">
                        <a:solidFill>
                          <a:srgbClr val="FF735D"/>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719732135"/>
                  </a:ext>
                </a:extLst>
              </a:tr>
              <a:tr h="205295">
                <a:tc>
                  <a:txBody>
                    <a:bodyPr/>
                    <a:lstStyle/>
                    <a:p>
                      <a:pPr marL="0" marR="0" algn="l" fontAlgn="t">
                        <a:spcBef>
                          <a:spcPts val="0"/>
                        </a:spcBef>
                        <a:spcAft>
                          <a:spcPts val="600"/>
                        </a:spcAft>
                      </a:pPr>
                      <a:r>
                        <a:rPr lang="en-US" sz="1200" b="1" u="none" strike="noStrike">
                          <a:solidFill>
                            <a:schemeClr val="tx1"/>
                          </a:solidFill>
                          <a:effectLst/>
                        </a:rPr>
                        <a:t>Ninth Grade – 09 </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dirty="0">
                          <a:solidFill>
                            <a:schemeClr val="tx1"/>
                          </a:solidFill>
                          <a:effectLst/>
                        </a:rPr>
                        <a:t>Y</a:t>
                      </a:r>
                      <a:endParaRPr lang="en-US" sz="1200" b="1" i="0" u="none" strike="noStrike" dirty="0">
                        <a:solidFill>
                          <a:schemeClr val="tx1"/>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1073103488"/>
                  </a:ext>
                </a:extLst>
              </a:tr>
              <a:tr h="205295">
                <a:tc>
                  <a:txBody>
                    <a:bodyPr/>
                    <a:lstStyle/>
                    <a:p>
                      <a:pPr marL="0" marR="0" algn="l" fontAlgn="t">
                        <a:spcBef>
                          <a:spcPts val="0"/>
                        </a:spcBef>
                        <a:spcAft>
                          <a:spcPts val="600"/>
                        </a:spcAft>
                      </a:pPr>
                      <a:r>
                        <a:rPr lang="en-US" sz="1200" b="1" u="none" strike="noStrike">
                          <a:solidFill>
                            <a:schemeClr val="tx1"/>
                          </a:solidFill>
                          <a:effectLst/>
                        </a:rPr>
                        <a:t>Tenth Grade – 10 </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4262242507"/>
                  </a:ext>
                </a:extLst>
              </a:tr>
              <a:tr h="205295">
                <a:tc>
                  <a:txBody>
                    <a:bodyPr/>
                    <a:lstStyle/>
                    <a:p>
                      <a:pPr marL="0" marR="0" algn="l" fontAlgn="t">
                        <a:spcBef>
                          <a:spcPts val="0"/>
                        </a:spcBef>
                        <a:spcAft>
                          <a:spcPts val="600"/>
                        </a:spcAft>
                      </a:pPr>
                      <a:r>
                        <a:rPr lang="en-US" sz="1200" b="1" u="none" strike="noStrike">
                          <a:solidFill>
                            <a:schemeClr val="tx1"/>
                          </a:solidFill>
                          <a:effectLst/>
                        </a:rPr>
                        <a:t>Eleventh Grade – 11 </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151616565"/>
                  </a:ext>
                </a:extLst>
              </a:tr>
              <a:tr h="205295">
                <a:tc>
                  <a:txBody>
                    <a:bodyPr/>
                    <a:lstStyle/>
                    <a:p>
                      <a:pPr marL="0" marR="0" algn="l" fontAlgn="t">
                        <a:spcBef>
                          <a:spcPts val="0"/>
                        </a:spcBef>
                        <a:spcAft>
                          <a:spcPts val="600"/>
                        </a:spcAft>
                      </a:pPr>
                      <a:r>
                        <a:rPr lang="en-US" sz="1200" b="1" u="none" strike="noStrike">
                          <a:solidFill>
                            <a:schemeClr val="tx1"/>
                          </a:solidFill>
                          <a:effectLst/>
                        </a:rPr>
                        <a:t>Twelfth Grade – 12</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a:solidFill>
                            <a:schemeClr val="tx1"/>
                          </a:solidFill>
                          <a:effectLst/>
                        </a:rPr>
                        <a:t>Y</a:t>
                      </a:r>
                      <a:endParaRPr lang="en-US" sz="1200" b="1" i="0" u="none" strike="noStrike">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dirty="0">
                          <a:solidFill>
                            <a:schemeClr val="tx1"/>
                          </a:solidFill>
                          <a:effectLst/>
                        </a:rPr>
                        <a:t>Y</a:t>
                      </a:r>
                      <a:endParaRPr lang="en-US" sz="1200" b="1" i="0" u="none" strike="noStrike" dirty="0">
                        <a:solidFill>
                          <a:schemeClr val="tx1"/>
                        </a:solidFill>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1" u="none" strike="noStrike" dirty="0">
                          <a:solidFill>
                            <a:schemeClr val="tx1"/>
                          </a:solidFill>
                          <a:effectLst/>
                        </a:rPr>
                        <a:t>Y</a:t>
                      </a:r>
                      <a:endParaRPr lang="en-US" sz="1200" b="1" i="0" u="none" strike="noStrike" dirty="0">
                        <a:solidFill>
                          <a:schemeClr val="tx1"/>
                        </a:solidFill>
                        <a:effectLst/>
                        <a:latin typeface="Arial" panose="020B0604020202020204" pitchFamily="34" charset="0"/>
                      </a:endParaRPr>
                    </a:p>
                  </a:txBody>
                  <a:tcPr marL="14494" marR="14494" marT="14494" marB="14494"/>
                </a:tc>
                <a:extLst>
                  <a:ext uri="{0D108BD9-81ED-4DB2-BD59-A6C34878D82A}">
                    <a16:rowId xmlns:a16="http://schemas.microsoft.com/office/drawing/2014/main" val="3412148379"/>
                  </a:ext>
                </a:extLst>
              </a:tr>
              <a:tr h="205295">
                <a:tc>
                  <a:txBody>
                    <a:bodyPr/>
                    <a:lstStyle/>
                    <a:p>
                      <a:pPr marL="0" marR="0" algn="l" fontAlgn="t">
                        <a:spcBef>
                          <a:spcPts val="0"/>
                        </a:spcBef>
                        <a:spcAft>
                          <a:spcPts val="600"/>
                        </a:spcAft>
                      </a:pPr>
                      <a:r>
                        <a:rPr lang="en-US" sz="1200" b="0" u="none" strike="noStrike" dirty="0">
                          <a:effectLst/>
                        </a:rPr>
                        <a:t>Adult – AD </a:t>
                      </a:r>
                      <a:endParaRPr lang="en-US" sz="1200" b="0" i="0" u="none" strike="noStrike" dirty="0">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dirty="0">
                          <a:effectLst/>
                        </a:rPr>
                        <a:t>N</a:t>
                      </a:r>
                      <a:endParaRPr lang="en-US" sz="1200" b="0" i="0" u="none" strike="noStrike" dirty="0">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a:effectLst/>
                        </a:rPr>
                        <a:t>N</a:t>
                      </a:r>
                      <a:endParaRPr lang="en-US" sz="1200" b="0" i="0" u="none" strike="noStrike">
                        <a:effectLst/>
                        <a:latin typeface="Arial" panose="020B0604020202020204" pitchFamily="34" charset="0"/>
                      </a:endParaRPr>
                    </a:p>
                  </a:txBody>
                  <a:tcPr marL="14494" marR="14494" marT="14494" marB="14494"/>
                </a:tc>
                <a:tc>
                  <a:txBody>
                    <a:bodyPr/>
                    <a:lstStyle/>
                    <a:p>
                      <a:pPr marL="0" marR="0" algn="l" fontAlgn="t">
                        <a:spcBef>
                          <a:spcPts val="0"/>
                        </a:spcBef>
                        <a:spcAft>
                          <a:spcPts val="600"/>
                        </a:spcAft>
                      </a:pPr>
                      <a:r>
                        <a:rPr lang="en-US" sz="1200" b="0" u="none" strike="noStrike" dirty="0">
                          <a:effectLst/>
                        </a:rPr>
                        <a:t>N</a:t>
                      </a:r>
                      <a:endParaRPr lang="en-US" sz="1200" b="0" i="0" u="none" strike="noStrike" dirty="0">
                        <a:effectLst/>
                        <a:latin typeface="Arial" panose="020B0604020202020204" pitchFamily="34" charset="0"/>
                      </a:endParaRPr>
                    </a:p>
                  </a:txBody>
                  <a:tcPr marL="14494" marR="14494" marT="14494" marB="14494"/>
                </a:tc>
                <a:extLst>
                  <a:ext uri="{0D108BD9-81ED-4DB2-BD59-A6C34878D82A}">
                    <a16:rowId xmlns:a16="http://schemas.microsoft.com/office/drawing/2014/main" val="2802454005"/>
                  </a:ext>
                </a:extLst>
              </a:tr>
            </a:tbl>
          </a:graphicData>
        </a:graphic>
      </p:graphicFrame>
      <p:sp>
        <p:nvSpPr>
          <p:cNvPr id="9" name="TextBox 8">
            <a:extLst>
              <a:ext uri="{FF2B5EF4-FFF2-40B4-BE49-F238E27FC236}">
                <a16:creationId xmlns:a16="http://schemas.microsoft.com/office/drawing/2014/main" id="{BF6E3948-1B57-49A7-B8FF-34E687C49331}"/>
              </a:ext>
            </a:extLst>
          </p:cNvPr>
          <p:cNvSpPr txBox="1"/>
          <p:nvPr/>
        </p:nvSpPr>
        <p:spPr>
          <a:xfrm>
            <a:off x="6173752" y="5246509"/>
            <a:ext cx="4494249" cy="861774"/>
          </a:xfrm>
          <a:prstGeom prst="rect">
            <a:avLst/>
          </a:prstGeom>
          <a:solidFill>
            <a:srgbClr val="F7EDF0"/>
          </a:solidFill>
        </p:spPr>
        <p:style>
          <a:lnRef idx="1">
            <a:schemeClr val="accent1"/>
          </a:lnRef>
          <a:fillRef idx="3">
            <a:schemeClr val="accent1"/>
          </a:fillRef>
          <a:effectRef idx="2">
            <a:schemeClr val="accent1"/>
          </a:effectRef>
          <a:fontRef idx="minor">
            <a:schemeClr val="lt1"/>
          </a:fontRef>
        </p:style>
        <p:txBody>
          <a:bodyPr wrap="square">
            <a:spAutoFit/>
          </a:bodyPr>
          <a:lstStyle/>
          <a:p>
            <a:pPr marL="0" marR="0">
              <a:spcBef>
                <a:spcPts val="0"/>
              </a:spcBef>
              <a:spcAft>
                <a:spcPts val="0"/>
              </a:spcAft>
            </a:pPr>
            <a:r>
              <a:rPr lang="en-US" sz="1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Legend:</a:t>
            </a:r>
            <a:endParaRPr lang="en-US" sz="10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Y </a:t>
            </a:r>
            <a:r>
              <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 Required: Schools are expected to submit data and will receive validation errors if data are not submitted.</a:t>
            </a:r>
            <a:br>
              <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US" sz="1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N</a:t>
            </a:r>
            <a:r>
              <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 = No: Schools should NOT submit data.  </a:t>
            </a:r>
            <a:endParaRPr lang="en-US" sz="1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b="1" dirty="0">
                <a:solidFill>
                  <a:srgbClr val="FF735D"/>
                </a:solidFill>
                <a:effectLst/>
                <a:latin typeface="Arial" panose="020B0604020202020204" pitchFamily="34" charset="0"/>
                <a:ea typeface="Calibri" panose="020F0502020204030204" pitchFamily="34" charset="0"/>
                <a:cs typeface="Arial" panose="020B0604020202020204" pitchFamily="34" charset="0"/>
              </a:rPr>
              <a:t>P</a:t>
            </a:r>
            <a:r>
              <a:rPr lang="en-US" sz="10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r>
              <a:rPr lang="en-US" sz="1000" dirty="0">
                <a:solidFill>
                  <a:schemeClr val="tx1"/>
                </a:solidFill>
                <a:effectLst/>
                <a:latin typeface="Arial" panose="020B0604020202020204" pitchFamily="34" charset="0"/>
                <a:ea typeface="Calibri" panose="020F0502020204030204" pitchFamily="34" charset="0"/>
                <a:cs typeface="Arial" panose="020B0604020202020204" pitchFamily="34" charset="0"/>
              </a:rPr>
              <a:t>= Permitted: Schools are permitted, but not expected to submit data</a:t>
            </a:r>
            <a:endParaRPr lang="en-US" sz="1000" dirty="0">
              <a:solidFill>
                <a:schemeClr val="tx1"/>
              </a:solidFill>
            </a:endParaRPr>
          </a:p>
        </p:txBody>
      </p:sp>
      <p:sp>
        <p:nvSpPr>
          <p:cNvPr id="8" name="Footer Placeholder 2">
            <a:extLst>
              <a:ext uri="{FF2B5EF4-FFF2-40B4-BE49-F238E27FC236}">
                <a16:creationId xmlns:a16="http://schemas.microsoft.com/office/drawing/2014/main" id="{5AC90E35-AED0-E478-D18E-3893454B28AF}"/>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402098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8D3DE81-4A78-E17C-BCD9-27C5E424884F}"/>
              </a:ext>
            </a:extLst>
          </p:cNvPr>
          <p:cNvSpPr>
            <a:spLocks noGrp="1"/>
          </p:cNvSpPr>
          <p:nvPr>
            <p:ph type="ftr" sz="quarter" idx="10"/>
          </p:nvPr>
        </p:nvSpPr>
        <p:spPr/>
        <p:txBody>
          <a:bodyPr/>
          <a:lstStyle/>
          <a:p>
            <a:r>
              <a:rPr lang="en-US" noProof="0"/>
              <a:t>EOY 1 Reporting and Certification v1.0 May 10, 2024</a:t>
            </a:r>
          </a:p>
        </p:txBody>
      </p:sp>
      <p:sp>
        <p:nvSpPr>
          <p:cNvPr id="4" name="Slide Number Placeholder 3">
            <a:extLst>
              <a:ext uri="{FF2B5EF4-FFF2-40B4-BE49-F238E27FC236}">
                <a16:creationId xmlns:a16="http://schemas.microsoft.com/office/drawing/2014/main" id="{FBB416AC-8873-29C8-E774-8E2BD9926CB9}"/>
              </a:ext>
            </a:extLst>
          </p:cNvPr>
          <p:cNvSpPr>
            <a:spLocks noGrp="1"/>
          </p:cNvSpPr>
          <p:nvPr>
            <p:ph type="sldNum" sz="quarter" idx="11"/>
          </p:nvPr>
        </p:nvSpPr>
        <p:spPr/>
        <p:txBody>
          <a:bodyPr/>
          <a:lstStyle/>
          <a:p>
            <a:fld id="{4B73C415-D670-4716-A5EC-CC4D52CA2BAC}" type="slidenum">
              <a:rPr lang="en-US" noProof="0" smtClean="0"/>
              <a:pPr/>
              <a:t>2</a:t>
            </a:fld>
            <a:endParaRPr lang="en-US" noProof="0"/>
          </a:p>
        </p:txBody>
      </p:sp>
      <p:pic>
        <p:nvPicPr>
          <p:cNvPr id="6" name="Picture 5">
            <a:extLst>
              <a:ext uri="{FF2B5EF4-FFF2-40B4-BE49-F238E27FC236}">
                <a16:creationId xmlns:a16="http://schemas.microsoft.com/office/drawing/2014/main" id="{88876ED4-E4DC-45F2-BFE7-C8FB90710D2B}"/>
              </a:ext>
            </a:extLst>
          </p:cNvPr>
          <p:cNvPicPr>
            <a:picLocks noChangeAspect="1"/>
          </p:cNvPicPr>
          <p:nvPr/>
        </p:nvPicPr>
        <p:blipFill rotWithShape="1">
          <a:blip r:embed="rId3"/>
          <a:srcRect b="7370"/>
          <a:stretch/>
        </p:blipFill>
        <p:spPr>
          <a:xfrm>
            <a:off x="0" y="0"/>
            <a:ext cx="12192000" cy="6365363"/>
          </a:xfrm>
          <a:prstGeom prst="rect">
            <a:avLst/>
          </a:prstGeom>
        </p:spPr>
      </p:pic>
    </p:spTree>
    <p:extLst>
      <p:ext uri="{BB962C8B-B14F-4D97-AF65-F5344CB8AC3E}">
        <p14:creationId xmlns:p14="http://schemas.microsoft.com/office/powerpoint/2010/main" val="1572931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FD13F22-2765-42B2-BA89-094BD088B3FE}"/>
              </a:ext>
            </a:extLst>
          </p:cNvPr>
          <p:cNvGrpSpPr/>
          <p:nvPr/>
        </p:nvGrpSpPr>
        <p:grpSpPr>
          <a:xfrm>
            <a:off x="897251" y="3429000"/>
            <a:ext cx="10732442" cy="2408561"/>
            <a:chOff x="897251" y="3429000"/>
            <a:chExt cx="10732442" cy="2408561"/>
          </a:xfrm>
        </p:grpSpPr>
        <p:grpSp>
          <p:nvGrpSpPr>
            <p:cNvPr id="18" name="Group 17">
              <a:extLst>
                <a:ext uri="{FF2B5EF4-FFF2-40B4-BE49-F238E27FC236}">
                  <a16:creationId xmlns:a16="http://schemas.microsoft.com/office/drawing/2014/main" id="{582BAD1D-AE9C-4645-8BD1-89856E279444}"/>
                </a:ext>
              </a:extLst>
            </p:cNvPr>
            <p:cNvGrpSpPr/>
            <p:nvPr/>
          </p:nvGrpSpPr>
          <p:grpSpPr>
            <a:xfrm>
              <a:off x="897251" y="3429000"/>
              <a:ext cx="10397493" cy="2408561"/>
              <a:chOff x="897251" y="3451187"/>
              <a:chExt cx="10397493" cy="2386374"/>
            </a:xfrm>
          </p:grpSpPr>
          <p:sp>
            <p:nvSpPr>
              <p:cNvPr id="19" name="Rectangle: Rounded Corners 18">
                <a:extLst>
                  <a:ext uri="{FF2B5EF4-FFF2-40B4-BE49-F238E27FC236}">
                    <a16:creationId xmlns:a16="http://schemas.microsoft.com/office/drawing/2014/main" id="{3ACF7C08-6A1E-4AA5-8F17-0886E64C914F}"/>
                  </a:ext>
                </a:extLst>
              </p:cNvPr>
              <p:cNvSpPr/>
              <p:nvPr/>
            </p:nvSpPr>
            <p:spPr>
              <a:xfrm>
                <a:off x="897251" y="3463470"/>
                <a:ext cx="10397493" cy="2374091"/>
              </a:xfrm>
              <a:prstGeom prst="roundRect">
                <a:avLst/>
              </a:prstGeom>
              <a:solidFill>
                <a:srgbClr val="DFF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E25A8294-D4C3-49E7-8B62-FB50771EA246}"/>
                  </a:ext>
                </a:extLst>
              </p:cNvPr>
              <p:cNvPicPr>
                <a:picLocks noChangeAspect="1"/>
              </p:cNvPicPr>
              <p:nvPr/>
            </p:nvPicPr>
            <p:blipFill>
              <a:blip r:embed="rId3"/>
              <a:stretch>
                <a:fillRect/>
              </a:stretch>
            </p:blipFill>
            <p:spPr>
              <a:xfrm>
                <a:off x="897254" y="3451187"/>
                <a:ext cx="2374091" cy="2374091"/>
              </a:xfrm>
              <a:prstGeom prst="rect">
                <a:avLst/>
              </a:prstGeom>
            </p:spPr>
          </p:pic>
        </p:grpSp>
        <p:sp>
          <p:nvSpPr>
            <p:cNvPr id="22" name="TextBox 21">
              <a:extLst>
                <a:ext uri="{FF2B5EF4-FFF2-40B4-BE49-F238E27FC236}">
                  <a16:creationId xmlns:a16="http://schemas.microsoft.com/office/drawing/2014/main" id="{B3F75034-590C-412E-8504-16E64B24D563}"/>
                </a:ext>
              </a:extLst>
            </p:cNvPr>
            <p:cNvSpPr txBox="1"/>
            <p:nvPr/>
          </p:nvSpPr>
          <p:spPr>
            <a:xfrm>
              <a:off x="3492058" y="3523994"/>
              <a:ext cx="8137635" cy="461665"/>
            </a:xfrm>
            <a:prstGeom prst="rect">
              <a:avLst/>
            </a:prstGeom>
            <a:noFill/>
          </p:spPr>
          <p:txBody>
            <a:bodyPr wrap="square" rtlCol="0">
              <a:spAutoFit/>
            </a:bodyPr>
            <a:lstStyle/>
            <a:p>
              <a:r>
                <a:rPr lang="en-US" sz="2400" b="1" dirty="0"/>
                <a:t>Report:</a:t>
              </a:r>
            </a:p>
          </p:txBody>
        </p:sp>
      </p:grpSp>
      <p:grpSp>
        <p:nvGrpSpPr>
          <p:cNvPr id="20" name="Group 19">
            <a:extLst>
              <a:ext uri="{FF2B5EF4-FFF2-40B4-BE49-F238E27FC236}">
                <a16:creationId xmlns:a16="http://schemas.microsoft.com/office/drawing/2014/main" id="{713234F7-F4A8-4ECD-991B-DA9DD056A349}"/>
              </a:ext>
            </a:extLst>
          </p:cNvPr>
          <p:cNvGrpSpPr/>
          <p:nvPr/>
        </p:nvGrpSpPr>
        <p:grpSpPr>
          <a:xfrm>
            <a:off x="897251" y="1027961"/>
            <a:ext cx="10732443" cy="2376471"/>
            <a:chOff x="897252" y="1052529"/>
            <a:chExt cx="10732443" cy="2376471"/>
          </a:xfrm>
        </p:grpSpPr>
        <p:grpSp>
          <p:nvGrpSpPr>
            <p:cNvPr id="17" name="Group 16">
              <a:extLst>
                <a:ext uri="{FF2B5EF4-FFF2-40B4-BE49-F238E27FC236}">
                  <a16:creationId xmlns:a16="http://schemas.microsoft.com/office/drawing/2014/main" id="{D99CFC74-60C7-4AF9-80D9-753350837E18}"/>
                </a:ext>
              </a:extLst>
            </p:cNvPr>
            <p:cNvGrpSpPr/>
            <p:nvPr/>
          </p:nvGrpSpPr>
          <p:grpSpPr>
            <a:xfrm>
              <a:off x="897252" y="1052529"/>
              <a:ext cx="10397493" cy="2376471"/>
              <a:chOff x="897252" y="1052529"/>
              <a:chExt cx="10397493" cy="2376471"/>
            </a:xfrm>
          </p:grpSpPr>
          <p:sp>
            <p:nvSpPr>
              <p:cNvPr id="15" name="Rectangle: Rounded Corners 14">
                <a:extLst>
                  <a:ext uri="{FF2B5EF4-FFF2-40B4-BE49-F238E27FC236}">
                    <a16:creationId xmlns:a16="http://schemas.microsoft.com/office/drawing/2014/main" id="{B2C136DF-D367-4DFF-99E2-F72B5902A6F4}"/>
                  </a:ext>
                </a:extLst>
              </p:cNvPr>
              <p:cNvSpPr/>
              <p:nvPr/>
            </p:nvSpPr>
            <p:spPr>
              <a:xfrm>
                <a:off x="897252" y="1052529"/>
                <a:ext cx="10397493" cy="2366570"/>
              </a:xfrm>
              <a:prstGeom prst="roundRect">
                <a:avLst/>
              </a:prstGeom>
              <a:solidFill>
                <a:srgbClr val="F8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D534E42-F7AA-494A-88D8-83159FEBE6E3}"/>
                  </a:ext>
                </a:extLst>
              </p:cNvPr>
              <p:cNvPicPr>
                <a:picLocks noChangeAspect="1"/>
              </p:cNvPicPr>
              <p:nvPr/>
            </p:nvPicPr>
            <p:blipFill>
              <a:blip r:embed="rId4"/>
              <a:stretch>
                <a:fillRect/>
              </a:stretch>
            </p:blipFill>
            <p:spPr>
              <a:xfrm>
                <a:off x="897253" y="1058859"/>
                <a:ext cx="2374092" cy="2370141"/>
              </a:xfrm>
              <a:prstGeom prst="rect">
                <a:avLst/>
              </a:prstGeom>
            </p:spPr>
          </p:pic>
        </p:grpSp>
        <p:sp>
          <p:nvSpPr>
            <p:cNvPr id="16" name="TextBox 15">
              <a:extLst>
                <a:ext uri="{FF2B5EF4-FFF2-40B4-BE49-F238E27FC236}">
                  <a16:creationId xmlns:a16="http://schemas.microsoft.com/office/drawing/2014/main" id="{C2A4F574-2385-40C8-A0DF-E641F57D1A07}"/>
                </a:ext>
              </a:extLst>
            </p:cNvPr>
            <p:cNvSpPr txBox="1"/>
            <p:nvPr/>
          </p:nvSpPr>
          <p:spPr>
            <a:xfrm>
              <a:off x="3492060" y="1310281"/>
              <a:ext cx="8137635" cy="461665"/>
            </a:xfrm>
            <a:prstGeom prst="rect">
              <a:avLst/>
            </a:prstGeom>
            <a:noFill/>
          </p:spPr>
          <p:txBody>
            <a:bodyPr wrap="square" rtlCol="0">
              <a:spAutoFit/>
            </a:bodyPr>
            <a:lstStyle/>
            <a:p>
              <a:r>
                <a:rPr lang="en-US" sz="2400" b="1" dirty="0"/>
                <a:t>Do Not Report:</a:t>
              </a:r>
            </a:p>
          </p:txBody>
        </p:sp>
      </p:grpSp>
      <p:sp>
        <p:nvSpPr>
          <p:cNvPr id="2" name="Title 1">
            <a:extLst>
              <a:ext uri="{FF2B5EF4-FFF2-40B4-BE49-F238E27FC236}">
                <a16:creationId xmlns:a16="http://schemas.microsoft.com/office/drawing/2014/main" id="{51739716-A687-4328-8568-27373B1A595F}"/>
              </a:ext>
            </a:extLst>
          </p:cNvPr>
          <p:cNvSpPr>
            <a:spLocks noGrp="1"/>
          </p:cNvSpPr>
          <p:nvPr>
            <p:ph type="title"/>
          </p:nvPr>
        </p:nvSpPr>
        <p:spPr>
          <a:xfrm>
            <a:off x="426000" y="269795"/>
            <a:ext cx="11340000" cy="432000"/>
          </a:xfrm>
        </p:spPr>
        <p:txBody>
          <a:bodyPr/>
          <a:lstStyle/>
          <a:p>
            <a:r>
              <a:rPr lang="en-US" dirty="0"/>
              <a:t>Reporting Reminder</a:t>
            </a:r>
          </a:p>
        </p:txBody>
      </p:sp>
      <p:sp>
        <p:nvSpPr>
          <p:cNvPr id="4" name="Slide Number Placeholder 3">
            <a:extLst>
              <a:ext uri="{FF2B5EF4-FFF2-40B4-BE49-F238E27FC236}">
                <a16:creationId xmlns:a16="http://schemas.microsoft.com/office/drawing/2014/main" id="{93E78506-8360-4B6A-B3BB-2A85FF08C4FB}"/>
              </a:ext>
            </a:extLst>
          </p:cNvPr>
          <p:cNvSpPr>
            <a:spLocks noGrp="1"/>
          </p:cNvSpPr>
          <p:nvPr>
            <p:ph type="sldNum" sz="quarter" idx="11"/>
          </p:nvPr>
        </p:nvSpPr>
        <p:spPr/>
        <p:txBody>
          <a:bodyPr/>
          <a:lstStyle/>
          <a:p>
            <a:fld id="{4B73C415-D670-4716-A5EC-CC4D52CA2BAC}" type="slidenum">
              <a:rPr lang="en-US" noProof="0" smtClean="0"/>
              <a:pPr/>
              <a:t>20</a:t>
            </a:fld>
            <a:endParaRPr lang="en-US" noProof="0"/>
          </a:p>
        </p:txBody>
      </p:sp>
      <p:sp>
        <p:nvSpPr>
          <p:cNvPr id="7" name="TextBox 6">
            <a:extLst>
              <a:ext uri="{FF2B5EF4-FFF2-40B4-BE49-F238E27FC236}">
                <a16:creationId xmlns:a16="http://schemas.microsoft.com/office/drawing/2014/main" id="{129F6D71-EB6C-43EB-B239-84E25BCC46B0}"/>
              </a:ext>
            </a:extLst>
          </p:cNvPr>
          <p:cNvSpPr txBox="1"/>
          <p:nvPr/>
        </p:nvSpPr>
        <p:spPr>
          <a:xfrm>
            <a:off x="3492060" y="1943328"/>
            <a:ext cx="7717223"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t>EOY 1 data for Grades TK – 8 in Self Contained Classes</a:t>
            </a:r>
          </a:p>
          <a:p>
            <a:pPr marL="342900" indent="-342900">
              <a:buFont typeface="Arial" panose="020B0604020202020204" pitchFamily="34" charset="0"/>
              <a:buChar char="•"/>
            </a:pPr>
            <a:r>
              <a:rPr lang="en-US" sz="2000" dirty="0"/>
              <a:t>Grades 7 – 8 in Departmentalized Courses </a:t>
            </a:r>
            <a:r>
              <a:rPr lang="en-US" sz="2000" b="1" dirty="0"/>
              <a:t>Optional</a:t>
            </a:r>
            <a:r>
              <a:rPr lang="en-US" sz="2000" dirty="0"/>
              <a:t> to report.</a:t>
            </a:r>
          </a:p>
          <a:p>
            <a:pPr marL="800100" lvl="1" indent="-342900">
              <a:buFont typeface="Arial" panose="020B0604020202020204" pitchFamily="34" charset="0"/>
              <a:buChar char="•"/>
            </a:pPr>
            <a:r>
              <a:rPr lang="en-US" sz="2000" dirty="0"/>
              <a:t>Ignore CERT099 Warnings if you opt not to submit data </a:t>
            </a:r>
          </a:p>
        </p:txBody>
      </p:sp>
      <p:sp>
        <p:nvSpPr>
          <p:cNvPr id="9" name="TextBox 8">
            <a:extLst>
              <a:ext uri="{FF2B5EF4-FFF2-40B4-BE49-F238E27FC236}">
                <a16:creationId xmlns:a16="http://schemas.microsoft.com/office/drawing/2014/main" id="{843DA21D-54DC-4F53-915A-3198D6F72297}"/>
              </a:ext>
            </a:extLst>
          </p:cNvPr>
          <p:cNvSpPr txBox="1"/>
          <p:nvPr/>
        </p:nvSpPr>
        <p:spPr>
          <a:xfrm>
            <a:off x="3492058" y="3934730"/>
            <a:ext cx="6965733" cy="1754326"/>
          </a:xfrm>
          <a:prstGeom prst="rect">
            <a:avLst/>
          </a:prstGeom>
          <a:noFill/>
        </p:spPr>
        <p:txBody>
          <a:bodyPr wrap="square" rtlCol="0">
            <a:spAutoFit/>
          </a:bodyPr>
          <a:lstStyle/>
          <a:p>
            <a:pPr marL="285750" indent="-285750">
              <a:buFont typeface="Arial" panose="020B0604020202020204" pitchFamily="34" charset="0"/>
              <a:buChar char="•"/>
            </a:pPr>
            <a:r>
              <a:rPr lang="en-US" dirty="0"/>
              <a:t>Grades 9 - 12 in Departmentalized Courses</a:t>
            </a:r>
          </a:p>
          <a:p>
            <a:pPr marL="742950" lvl="1" indent="-285750">
              <a:buFont typeface="Arial" panose="020B0604020202020204" pitchFamily="34" charset="0"/>
              <a:buChar char="•"/>
            </a:pPr>
            <a:r>
              <a:rPr lang="en-US" sz="1400" dirty="0"/>
              <a:t>SDEM</a:t>
            </a:r>
          </a:p>
          <a:p>
            <a:pPr marL="742950" lvl="1" indent="-285750">
              <a:buFont typeface="Arial" panose="020B0604020202020204" pitchFamily="34" charset="0"/>
              <a:buChar char="•"/>
            </a:pPr>
            <a:r>
              <a:rPr lang="en-US" sz="1400" dirty="0"/>
              <a:t>CRSC  </a:t>
            </a:r>
          </a:p>
          <a:p>
            <a:pPr marL="742950" lvl="1" indent="-285750">
              <a:buFont typeface="Arial" panose="020B0604020202020204" pitchFamily="34" charset="0"/>
              <a:buChar char="•"/>
            </a:pPr>
            <a:r>
              <a:rPr lang="en-US" sz="1400" dirty="0"/>
              <a:t>SCSC (Only for students who completed a course)</a:t>
            </a:r>
          </a:p>
          <a:p>
            <a:pPr marL="742950" lvl="1" indent="-285750">
              <a:buFont typeface="Arial" panose="020B0604020202020204" pitchFamily="34" charset="0"/>
              <a:buChar char="•"/>
            </a:pPr>
            <a:r>
              <a:rPr lang="en-US" sz="1400" dirty="0"/>
              <a:t>WBLR</a:t>
            </a:r>
          </a:p>
          <a:p>
            <a:pPr marL="742950" lvl="1"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dirty="0"/>
              <a:t>SCTE (Only for CTE Pathway Completers)</a:t>
            </a:r>
          </a:p>
        </p:txBody>
      </p:sp>
      <p:sp>
        <p:nvSpPr>
          <p:cNvPr id="5" name="Footer Placeholder 2">
            <a:extLst>
              <a:ext uri="{FF2B5EF4-FFF2-40B4-BE49-F238E27FC236}">
                <a16:creationId xmlns:a16="http://schemas.microsoft.com/office/drawing/2014/main" id="{8748275A-15E1-5AC9-33FD-BC2CF0283E51}"/>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4210249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Course and Student Course completion data.</a:t>
            </a:r>
          </a:p>
        </p:txBody>
      </p:sp>
      <p:pic>
        <p:nvPicPr>
          <p:cNvPr id="25" name="Picture Placeholder 24" descr="Books stacked up">
            <a:extLst>
              <a:ext uri="{FF2B5EF4-FFF2-40B4-BE49-F238E27FC236}">
                <a16:creationId xmlns:a16="http://schemas.microsoft.com/office/drawing/2014/main" id="{323866CD-D2B5-F247-B1A6-D88B3FC5A56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59" b="59"/>
          <a:stretch/>
        </p:blipFill>
        <p:spPr>
          <a:xfrm>
            <a:off x="432000" y="0"/>
            <a:ext cx="5472000" cy="3714747"/>
          </a:xfrm>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Course Completion</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9176B23-2456-400D-AA85-3673427CB4E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5" name="TextBox 44">
            <a:extLst>
              <a:ext uri="{FF2B5EF4-FFF2-40B4-BE49-F238E27FC236}">
                <a16:creationId xmlns:a16="http://schemas.microsoft.com/office/drawing/2014/main" id="{E74F5E27-C013-46BF-BF8B-955F6183E9D4}"/>
              </a:ext>
            </a:extLst>
          </p:cNvPr>
          <p:cNvSpPr txBox="1"/>
          <p:nvPr/>
        </p:nvSpPr>
        <p:spPr>
          <a:xfrm>
            <a:off x="6403726" y="328428"/>
            <a:ext cx="5193327" cy="5635389"/>
          </a:xfrm>
          <a:prstGeom prst="rect">
            <a:avLst/>
          </a:prstGeom>
          <a:noFill/>
        </p:spPr>
        <p:txBody>
          <a:bodyPr wrap="square">
            <a:spAutoFit/>
          </a:bodyPr>
          <a:lstStyle/>
          <a:p>
            <a:pPr marL="54769" fontAlgn="base">
              <a:lnSpc>
                <a:spcPct val="90000"/>
              </a:lnSpc>
              <a:spcBef>
                <a:spcPct val="0"/>
              </a:spcBef>
              <a:spcAft>
                <a:spcPts val="300"/>
              </a:spcAft>
            </a:pPr>
            <a:r>
              <a:rPr lang="en-US" sz="1800" dirty="0"/>
              <a:t>LEAs must submit information on courses that students have completed during the year.</a:t>
            </a:r>
          </a:p>
          <a:p>
            <a:pPr marL="54769" fontAlgn="base">
              <a:lnSpc>
                <a:spcPct val="90000"/>
              </a:lnSpc>
              <a:spcBef>
                <a:spcPct val="0"/>
              </a:spcBef>
              <a:spcAft>
                <a:spcPts val="300"/>
              </a:spcAft>
            </a:pPr>
            <a:endParaRPr lang="en-US" sz="1800" dirty="0"/>
          </a:p>
          <a:p>
            <a:pPr marL="283369" indent="-228600" fontAlgn="base">
              <a:lnSpc>
                <a:spcPct val="90000"/>
              </a:lnSpc>
              <a:spcBef>
                <a:spcPct val="0"/>
              </a:spcBef>
              <a:spcAft>
                <a:spcPts val="300"/>
              </a:spcAft>
              <a:buFont typeface="Arial" panose="020B0604020202020204" pitchFamily="34" charset="0"/>
              <a:buChar char="•"/>
            </a:pPr>
            <a:r>
              <a:rPr lang="en-US" sz="1800" dirty="0"/>
              <a:t>Course completion data is required  for students in departmentalized classroom settings in grades 9–12 attending traditional schools. </a:t>
            </a:r>
          </a:p>
          <a:p>
            <a:pPr marL="740569" lvl="1" indent="-228600" fontAlgn="base">
              <a:lnSpc>
                <a:spcPct val="90000"/>
              </a:lnSpc>
              <a:spcBef>
                <a:spcPct val="0"/>
              </a:spcBef>
              <a:spcAft>
                <a:spcPts val="300"/>
              </a:spcAft>
              <a:buFont typeface="Arial" panose="020B0604020202020204" pitchFamily="34" charset="0"/>
              <a:buChar char="•"/>
            </a:pPr>
            <a:r>
              <a:rPr lang="en-US" dirty="0"/>
              <a:t>Grades, credits attempted, and credits earned</a:t>
            </a:r>
          </a:p>
          <a:p>
            <a:pPr marL="283369" indent="-228600" fontAlgn="base">
              <a:lnSpc>
                <a:spcPct val="90000"/>
              </a:lnSpc>
              <a:spcBef>
                <a:spcPct val="0"/>
              </a:spcBef>
              <a:spcAft>
                <a:spcPts val="300"/>
              </a:spcAft>
              <a:buFont typeface="Arial" panose="020B0604020202020204" pitchFamily="34" charset="0"/>
              <a:buChar cha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Submit data for all departmentalized courses completed including special education courses, independent study courses, home hospital courses.</a:t>
            </a:r>
            <a:endParaRPr lang="en-US" dirty="0"/>
          </a:p>
          <a:p>
            <a:pPr marL="283369" indent="-228600" fontAlgn="base">
              <a:lnSpc>
                <a:spcPct val="90000"/>
              </a:lnSpc>
              <a:spcBef>
                <a:spcPct val="0"/>
              </a:spcBef>
              <a:spcAft>
                <a:spcPts val="300"/>
              </a:spcAft>
              <a:buFont typeface="Arial" panose="020B0604020202020204" pitchFamily="34" charset="0"/>
              <a:buChar char="•"/>
            </a:pPr>
            <a:r>
              <a:rPr lang="en-US" dirty="0"/>
              <a:t>EOY1 is optional for Grades 7-8 in departmentalized courses. </a:t>
            </a:r>
          </a:p>
          <a:p>
            <a:pPr marL="740569" lvl="1" indent="-228600" fontAlgn="base">
              <a:lnSpc>
                <a:spcPct val="90000"/>
              </a:lnSpc>
              <a:spcBef>
                <a:spcPct val="0"/>
              </a:spcBef>
              <a:spcAft>
                <a:spcPts val="300"/>
              </a:spcAft>
              <a:buFont typeface="Arial" panose="020B0604020202020204" pitchFamily="34" charset="0"/>
              <a:buChar char="•"/>
            </a:pPr>
            <a:r>
              <a:rPr lang="en-US" dirty="0"/>
              <a:t>Report grades only.</a:t>
            </a:r>
          </a:p>
          <a:p>
            <a:pPr marL="283369" indent="-228600" fontAlgn="base">
              <a:lnSpc>
                <a:spcPct val="90000"/>
              </a:lnSpc>
              <a:spcBef>
                <a:spcPct val="0"/>
              </a:spcBef>
              <a:spcAft>
                <a:spcPts val="300"/>
              </a:spcAft>
              <a:buFont typeface="Arial" panose="020B0604020202020204" pitchFamily="34" charset="0"/>
              <a:buChar char="•"/>
            </a:pPr>
            <a:r>
              <a:rPr lang="en-US" sz="1800" dirty="0"/>
              <a:t>Submit student course completion data from all official grading periods for the school year</a:t>
            </a:r>
          </a:p>
          <a:p>
            <a:pPr marL="283369" indent="-228600" fontAlgn="base">
              <a:lnSpc>
                <a:spcPct val="90000"/>
              </a:lnSpc>
              <a:spcBef>
                <a:spcPct val="0"/>
              </a:spcBef>
              <a:spcAft>
                <a:spcPts val="300"/>
              </a:spcAft>
              <a:buFont typeface="Arial" panose="020B0604020202020204" pitchFamily="34" charset="0"/>
              <a:buChar char="•"/>
            </a:pPr>
            <a:r>
              <a:rPr lang="en-US" sz="1800" dirty="0"/>
              <a:t>By submitting course completion data for students in departmentalized courses in grades 9 – 12, LEAs identify CTE participants. </a:t>
            </a:r>
          </a:p>
        </p:txBody>
      </p:sp>
    </p:spTree>
    <p:extLst>
      <p:ext uri="{BB962C8B-B14F-4D97-AF65-F5344CB8AC3E}">
        <p14:creationId xmlns:p14="http://schemas.microsoft.com/office/powerpoint/2010/main" val="402455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62D776A-26DC-4052-B416-F2BED3C6AB04}"/>
              </a:ext>
            </a:extLst>
          </p:cNvPr>
          <p:cNvSpPr>
            <a:spLocks noGrp="1"/>
          </p:cNvSpPr>
          <p:nvPr>
            <p:ph type="title"/>
          </p:nvPr>
        </p:nvSpPr>
        <p:spPr>
          <a:xfrm>
            <a:off x="492674" y="315728"/>
            <a:ext cx="11251650" cy="432000"/>
          </a:xfrm>
        </p:spPr>
        <p:txBody>
          <a:bodyPr/>
          <a:lstStyle/>
          <a:p>
            <a:r>
              <a:rPr lang="en-US" dirty="0"/>
              <a:t>CRSC Attributes </a:t>
            </a:r>
          </a:p>
        </p:txBody>
      </p:sp>
      <p:sp>
        <p:nvSpPr>
          <p:cNvPr id="3" name="Slide Number Placeholder 2">
            <a:extLst>
              <a:ext uri="{FF2B5EF4-FFF2-40B4-BE49-F238E27FC236}">
                <a16:creationId xmlns:a16="http://schemas.microsoft.com/office/drawing/2014/main" id="{04AC9992-E8F7-48CB-B523-B2C2A4E81522}"/>
              </a:ext>
            </a:extLst>
          </p:cNvPr>
          <p:cNvSpPr>
            <a:spLocks noGrp="1"/>
          </p:cNvSpPr>
          <p:nvPr>
            <p:ph type="sldNum" sz="quarter" idx="11"/>
          </p:nvPr>
        </p:nvSpPr>
        <p:spPr/>
        <p:txBody>
          <a:bodyPr/>
          <a:lstStyle/>
          <a:p>
            <a:fld id="{4B73C415-D670-4716-A5EC-CC4D52CA2BAC}" type="slidenum">
              <a:rPr lang="en-US" noProof="0" smtClean="0"/>
              <a:pPr/>
              <a:t>22</a:t>
            </a:fld>
            <a:endParaRPr lang="en-US" noProof="0" dirty="0"/>
          </a:p>
        </p:txBody>
      </p:sp>
      <p:sp>
        <p:nvSpPr>
          <p:cNvPr id="15" name="Content Placeholder 2">
            <a:extLst>
              <a:ext uri="{FF2B5EF4-FFF2-40B4-BE49-F238E27FC236}">
                <a16:creationId xmlns:a16="http://schemas.microsoft.com/office/drawing/2014/main" id="{1A4B9218-D8A2-485D-AB84-D8C230A2881B}"/>
              </a:ext>
            </a:extLst>
          </p:cNvPr>
          <p:cNvSpPr txBox="1">
            <a:spLocks/>
          </p:cNvSpPr>
          <p:nvPr/>
        </p:nvSpPr>
        <p:spPr>
          <a:xfrm>
            <a:off x="4876800" y="873920"/>
            <a:ext cx="3308985" cy="250174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lang="en-US" sz="800" b="1" dirty="0"/>
          </a:p>
          <a:p>
            <a:pPr marL="0" marR="0" lvl="0" indent="0" algn="l" defTabSz="914400" rtl="0" eaLnBrk="1" fontAlgn="auto" latinLnBrk="0" hangingPunct="1">
              <a:lnSpc>
                <a:spcPct val="90000"/>
              </a:lnSpc>
              <a:spcBef>
                <a:spcPts val="1000"/>
              </a:spcBef>
              <a:spcAft>
                <a:spcPts val="0"/>
              </a:spcAft>
              <a:buClrTx/>
              <a:buSzTx/>
              <a:buNone/>
              <a:tabLst/>
              <a:defRPr/>
            </a:pPr>
            <a:r>
              <a:rPr lang="en-US" sz="1800" b="1" dirty="0"/>
              <a:t>Course Content</a:t>
            </a:r>
          </a:p>
          <a:p>
            <a:pPr marL="0" marR="0" lvl="0" indent="0" algn="l" defTabSz="914400" rtl="0" eaLnBrk="1" fontAlgn="auto" latinLnBrk="0" hangingPunct="1">
              <a:lnSpc>
                <a:spcPct val="90000"/>
              </a:lnSpc>
              <a:spcBef>
                <a:spcPts val="1000"/>
              </a:spcBef>
              <a:spcAft>
                <a:spcPts val="0"/>
              </a:spcAft>
              <a:buClrTx/>
              <a:buSzTx/>
              <a:buNone/>
              <a:tabLst/>
              <a:defRPr/>
            </a:pPr>
            <a:r>
              <a:rPr lang="en-US" sz="1400" dirty="0"/>
              <a:t>The State course code describes the course content and identifies: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400" dirty="0"/>
              <a:t>CTE Courses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400" dirty="0"/>
              <a:t>College courses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400" dirty="0"/>
              <a:t>Leadership/Military Science courses</a:t>
            </a:r>
          </a:p>
        </p:txBody>
      </p:sp>
      <p:sp>
        <p:nvSpPr>
          <p:cNvPr id="16" name="Content Placeholder 2">
            <a:extLst>
              <a:ext uri="{FF2B5EF4-FFF2-40B4-BE49-F238E27FC236}">
                <a16:creationId xmlns:a16="http://schemas.microsoft.com/office/drawing/2014/main" id="{AA3DC4BA-FADF-4E99-AD80-2BF02CE1B78A}"/>
              </a:ext>
            </a:extLst>
          </p:cNvPr>
          <p:cNvSpPr txBox="1">
            <a:spLocks/>
          </p:cNvSpPr>
          <p:nvPr/>
        </p:nvSpPr>
        <p:spPr>
          <a:xfrm>
            <a:off x="4876801" y="3430904"/>
            <a:ext cx="3291840" cy="287845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en-US" sz="800" b="1"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dirty="0">
                <a:ln>
                  <a:noFill/>
                </a:ln>
                <a:effectLst/>
                <a:uLnTx/>
                <a:uFillTx/>
                <a:ea typeface="+mn-ea"/>
                <a:cs typeface="+mn-cs"/>
              </a:rPr>
              <a:t>College Courses</a:t>
            </a:r>
          </a:p>
          <a:p>
            <a:pPr marL="0" indent="0">
              <a:buNone/>
              <a:defRPr/>
            </a:pPr>
            <a:r>
              <a:rPr lang="en-US" sz="1400" dirty="0"/>
              <a:t>A subset of courses that are identified either through </a:t>
            </a:r>
          </a:p>
          <a:p>
            <a:pPr>
              <a:defRPr/>
            </a:pPr>
            <a:r>
              <a:rPr lang="en-US" sz="1400" dirty="0"/>
              <a:t>Specific state course codes designate college courses</a:t>
            </a:r>
          </a:p>
          <a:p>
            <a:pPr>
              <a:defRPr/>
            </a:pPr>
            <a:r>
              <a:rPr lang="en-US" sz="1400" dirty="0"/>
              <a:t>Non-Standard Instructional Level code used to identify college CTE courses</a:t>
            </a:r>
          </a:p>
          <a:p>
            <a:pPr lvl="1">
              <a:defRPr/>
            </a:pPr>
            <a:r>
              <a:rPr lang="en-US" sz="1400" dirty="0"/>
              <a:t>23 – College Credit only</a:t>
            </a:r>
          </a:p>
          <a:p>
            <a:pPr lvl="1">
              <a:defRPr/>
            </a:pPr>
            <a:r>
              <a:rPr lang="en-US" sz="1400" dirty="0"/>
              <a:t>24 – Dual Enrollment </a:t>
            </a:r>
          </a:p>
          <a:p>
            <a:pPr marL="457200" lvl="1" indent="0">
              <a:buNone/>
              <a:defRPr/>
            </a:pPr>
            <a:endParaRPr lang="en-US" sz="1400" dirty="0"/>
          </a:p>
        </p:txBody>
      </p:sp>
      <p:sp>
        <p:nvSpPr>
          <p:cNvPr id="19" name="Content Placeholder 2">
            <a:extLst>
              <a:ext uri="{FF2B5EF4-FFF2-40B4-BE49-F238E27FC236}">
                <a16:creationId xmlns:a16="http://schemas.microsoft.com/office/drawing/2014/main" id="{2CAF6C7C-21E5-41C7-8ADE-5F6A674F0023}"/>
              </a:ext>
            </a:extLst>
          </p:cNvPr>
          <p:cNvSpPr txBox="1">
            <a:spLocks/>
          </p:cNvSpPr>
          <p:nvPr/>
        </p:nvSpPr>
        <p:spPr>
          <a:xfrm>
            <a:off x="8260080" y="873919"/>
            <a:ext cx="3484244" cy="250174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en-US" sz="800" b="1"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dirty="0">
                <a:ln>
                  <a:noFill/>
                </a:ln>
                <a:effectLst/>
                <a:uLnTx/>
                <a:uFillTx/>
                <a:ea typeface="+mn-ea"/>
                <a:cs typeface="+mn-cs"/>
              </a:rPr>
              <a:t>High Quality CTE Courses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a:p>
            <a:pPr marL="142875" marR="0" lvl="0" indent="-228600" algn="l" defTabSz="914400" rtl="0" eaLnBrk="1" fontAlgn="base" latinLnBrk="0" hangingPunct="1">
              <a:lnSpc>
                <a:spcPct val="90000"/>
              </a:lnSpc>
              <a:spcBef>
                <a:spcPct val="0"/>
              </a:spcBef>
              <a:spcAft>
                <a:spcPts val="50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Courses that have been developed with the CTE Pathway Standards (even standalone courses)</a:t>
            </a:r>
          </a:p>
          <a:p>
            <a:pPr marL="142875" marR="0" lvl="0" indent="-228600" algn="l" defTabSz="914400" rtl="0" eaLnBrk="1" fontAlgn="base" latinLnBrk="0" hangingPunct="1">
              <a:lnSpc>
                <a:spcPct val="90000"/>
              </a:lnSpc>
              <a:spcBef>
                <a:spcPct val="0"/>
              </a:spcBef>
              <a:spcAft>
                <a:spcPts val="50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Are taught by a CTE-credentialed teacher</a:t>
            </a:r>
          </a:p>
          <a:p>
            <a:pPr marL="142875" marR="0" lvl="0" indent="-228600" algn="l" defTabSz="914400" rtl="0" eaLnBrk="1" fontAlgn="base" latinLnBrk="0" hangingPunct="1">
              <a:lnSpc>
                <a:spcPct val="90000"/>
              </a:lnSpc>
              <a:spcBef>
                <a:spcPct val="0"/>
              </a:spcBef>
              <a:spcAft>
                <a:spcPts val="50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Example: CTE-IG funded</a:t>
            </a:r>
          </a:p>
        </p:txBody>
      </p:sp>
      <p:sp>
        <p:nvSpPr>
          <p:cNvPr id="21" name="Content Placeholder 2">
            <a:extLst>
              <a:ext uri="{FF2B5EF4-FFF2-40B4-BE49-F238E27FC236}">
                <a16:creationId xmlns:a16="http://schemas.microsoft.com/office/drawing/2014/main" id="{D538499E-D80D-4755-95E2-EFECA2B5287D}"/>
              </a:ext>
            </a:extLst>
          </p:cNvPr>
          <p:cNvSpPr txBox="1">
            <a:spLocks/>
          </p:cNvSpPr>
          <p:nvPr/>
        </p:nvSpPr>
        <p:spPr>
          <a:xfrm>
            <a:off x="8260080" y="3427400"/>
            <a:ext cx="3484244" cy="287845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endParaRPr kumimoji="0" lang="en-US" sz="800" b="1"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dirty="0">
                <a:ln>
                  <a:noFill/>
                </a:ln>
                <a:effectLst/>
                <a:uLnTx/>
                <a:uFillTx/>
                <a:ea typeface="+mn-ea"/>
                <a:cs typeface="+mn-cs"/>
              </a:rPr>
              <a:t>CTE Attributes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a:p>
            <a:pPr marL="142875" marR="0" lvl="0" indent="-228600" algn="l" defTabSz="914400" rtl="0" eaLnBrk="1" fontAlgn="base" latinLnBrk="0" hangingPunct="1">
              <a:lnSpc>
                <a:spcPct val="90000"/>
              </a:lnSpc>
              <a:spcBef>
                <a:spcPct val="0"/>
              </a:spcBef>
              <a:spcAft>
                <a:spcPts val="50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Data submitted in the CRSC and SCSC files as part of the EOY 1 submission are used to identify whether students in the 4-year Adjusted Cohort Graduate Rate (ACGR) are prepared for college/career as measured by the College/Career Indicator (CCI) on the California School Dashboard. </a:t>
            </a:r>
          </a:p>
        </p:txBody>
      </p:sp>
      <p:sp>
        <p:nvSpPr>
          <p:cNvPr id="4" name="TextBox 3">
            <a:extLst>
              <a:ext uri="{FF2B5EF4-FFF2-40B4-BE49-F238E27FC236}">
                <a16:creationId xmlns:a16="http://schemas.microsoft.com/office/drawing/2014/main" id="{80F314ED-7F19-86F0-73FD-D3802724B888}"/>
              </a:ext>
            </a:extLst>
          </p:cNvPr>
          <p:cNvSpPr txBox="1"/>
          <p:nvPr/>
        </p:nvSpPr>
        <p:spPr>
          <a:xfrm>
            <a:off x="530612" y="1860959"/>
            <a:ext cx="3826851" cy="1815882"/>
          </a:xfrm>
          <a:prstGeom prst="rect">
            <a:avLst/>
          </a:prstGeom>
          <a:noFill/>
        </p:spPr>
        <p:txBody>
          <a:bodyPr wrap="square">
            <a:spAutoFit/>
          </a:bodyPr>
          <a:lstStyle/>
          <a:p>
            <a:r>
              <a:rPr kumimoji="0" lang="en-US" sz="2800" b="1" i="0" u="none" strike="noStrike" kern="1200" cap="none" spc="-150" normalizeH="0" baseline="0" noProof="0" dirty="0">
                <a:ln>
                  <a:noFill/>
                </a:ln>
                <a:solidFill>
                  <a:prstClr val="black">
                    <a:lumMod val="75000"/>
                    <a:lumOff val="25000"/>
                  </a:prstClr>
                </a:solidFill>
                <a:effectLst/>
                <a:uLnTx/>
                <a:uFillTx/>
                <a:ea typeface="+mj-ea"/>
                <a:cs typeface="+mj-cs"/>
              </a:rPr>
              <a:t>The following are the important CRSC fields relevant to EOY 1 aggregates.</a:t>
            </a:r>
            <a:endParaRPr lang="en-US" sz="2800" b="1" dirty="0"/>
          </a:p>
        </p:txBody>
      </p:sp>
      <p:sp>
        <p:nvSpPr>
          <p:cNvPr id="2" name="Footer Placeholder 2">
            <a:extLst>
              <a:ext uri="{FF2B5EF4-FFF2-40B4-BE49-F238E27FC236}">
                <a16:creationId xmlns:a16="http://schemas.microsoft.com/office/drawing/2014/main" id="{B8E38561-0D9A-14CE-1ADE-9642851A3DB4}"/>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130170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FD5EDE-5A32-42AC-85C8-FFD219729ACF}"/>
              </a:ext>
            </a:extLst>
          </p:cNvPr>
          <p:cNvSpPr>
            <a:spLocks noGrp="1"/>
          </p:cNvSpPr>
          <p:nvPr>
            <p:ph type="sldNum" sz="quarter" idx="11"/>
          </p:nvPr>
        </p:nvSpPr>
        <p:spPr/>
        <p:txBody>
          <a:bodyPr/>
          <a:lstStyle/>
          <a:p>
            <a:fld id="{4B73C415-D670-4716-A5EC-CC4D52CA2BAC}" type="slidenum">
              <a:rPr lang="en-US" noProof="0" smtClean="0"/>
              <a:pPr/>
              <a:t>23</a:t>
            </a:fld>
            <a:endParaRPr lang="en-US" noProof="0" dirty="0"/>
          </a:p>
        </p:txBody>
      </p:sp>
      <p:sp>
        <p:nvSpPr>
          <p:cNvPr id="7" name="Title 6">
            <a:extLst>
              <a:ext uri="{FF2B5EF4-FFF2-40B4-BE49-F238E27FC236}">
                <a16:creationId xmlns:a16="http://schemas.microsoft.com/office/drawing/2014/main" id="{272C95AB-79E1-4B89-9E6D-7277E79673FA}"/>
              </a:ext>
            </a:extLst>
          </p:cNvPr>
          <p:cNvSpPr txBox="1">
            <a:spLocks noGrp="1"/>
          </p:cNvSpPr>
          <p:nvPr>
            <p:ph type="title" idx="4294967295"/>
          </p:nvPr>
        </p:nvSpPr>
        <p:spPr>
          <a:xfrm>
            <a:off x="589061" y="191300"/>
            <a:ext cx="824469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Course</a:t>
            </a:r>
            <a:r>
              <a:rPr kumimoji="0" lang="en-US" sz="3200" b="0" i="0" u="none" strike="noStrike" kern="1200" cap="none" spc="0" normalizeH="0" baseline="0" noProof="0">
                <a:ln>
                  <a:noFill/>
                </a:ln>
                <a:solidFill>
                  <a:schemeClr val="tx1"/>
                </a:solidFill>
                <a:effectLst/>
                <a:uLnTx/>
                <a:uFillTx/>
                <a:latin typeface="+mj-lt"/>
                <a:ea typeface="+mn-ea"/>
                <a:cs typeface="+mn-cs"/>
              </a:rPr>
              <a:t> </a:t>
            </a: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Completion</a:t>
            </a:r>
            <a:r>
              <a:rPr kumimoji="0" lang="en-US" sz="3200" b="0" i="0" u="none" strike="noStrike" kern="1200" cap="none" spc="0" normalizeH="0" baseline="0" noProof="0">
                <a:ln>
                  <a:noFill/>
                </a:ln>
                <a:solidFill>
                  <a:schemeClr val="tx1"/>
                </a:solidFill>
                <a:effectLst/>
                <a:uLnTx/>
                <a:uFillTx/>
                <a:latin typeface="+mj-lt"/>
                <a:ea typeface="+mn-ea"/>
                <a:cs typeface="+mn-cs"/>
              </a:rPr>
              <a:t> </a:t>
            </a:r>
            <a:r>
              <a:rPr kumimoji="0" lang="en-US" sz="3200" b="0" i="0" u="none" strike="noStrike" kern="1200" cap="none" spc="-150" normalizeH="0" baseline="0" noProof="0">
                <a:ln>
                  <a:noFill/>
                </a:ln>
                <a:solidFill>
                  <a:schemeClr val="tx1">
                    <a:lumMod val="75000"/>
                    <a:lumOff val="25000"/>
                  </a:schemeClr>
                </a:solidFill>
                <a:effectLst/>
                <a:uLnTx/>
                <a:uFillTx/>
                <a:latin typeface="+mj-lt"/>
                <a:ea typeface="+mj-ea"/>
                <a:cs typeface="+mj-cs"/>
              </a:rPr>
              <a:t>(CRSC)</a:t>
            </a:r>
            <a:endPar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endParaRPr>
          </a:p>
        </p:txBody>
      </p:sp>
      <p:pic>
        <p:nvPicPr>
          <p:cNvPr id="1026" name="Picture 2" descr="Screen shot of the Course Section modal">
            <a:extLst>
              <a:ext uri="{FF2B5EF4-FFF2-40B4-BE49-F238E27FC236}">
                <a16:creationId xmlns:a16="http://schemas.microsoft.com/office/drawing/2014/main" id="{01ACD86A-DD77-4BAB-90EB-7A9E84317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35" y="788092"/>
            <a:ext cx="3304174" cy="5489898"/>
          </a:xfrm>
          <a:prstGeom prst="rect">
            <a:avLst/>
          </a:prstGeom>
          <a:ln>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4A551E8-D2E0-4BF1-92DA-4B0CC98F0C91}"/>
              </a:ext>
              <a:ext uri="{C183D7F6-B498-43B3-948B-1728B52AA6E4}">
                <adec:decorative xmlns:adec="http://schemas.microsoft.com/office/drawing/2017/decorative" val="1"/>
              </a:ext>
            </a:extLst>
          </p:cNvPr>
          <p:cNvGrpSpPr/>
          <p:nvPr/>
        </p:nvGrpSpPr>
        <p:grpSpPr>
          <a:xfrm>
            <a:off x="4057729" y="875465"/>
            <a:ext cx="3784608" cy="2313830"/>
            <a:chOff x="4057729" y="875465"/>
            <a:chExt cx="3784608" cy="2313830"/>
          </a:xfrm>
        </p:grpSpPr>
        <p:sp>
          <p:nvSpPr>
            <p:cNvPr id="8" name="Rectangle 7">
              <a:extLst>
                <a:ext uri="{FF2B5EF4-FFF2-40B4-BE49-F238E27FC236}">
                  <a16:creationId xmlns:a16="http://schemas.microsoft.com/office/drawing/2014/main" id="{01917E8F-E706-4172-8BE3-B5AE18D0F27C}"/>
                </a:ext>
              </a:extLst>
            </p:cNvPr>
            <p:cNvSpPr/>
            <p:nvPr/>
          </p:nvSpPr>
          <p:spPr>
            <a:xfrm>
              <a:off x="4606156" y="875465"/>
              <a:ext cx="3236181" cy="2313830"/>
            </a:xfrm>
            <a:prstGeom prst="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College courses should be reported using the designated state course codes. Those courses can be used as CCI indicators</a:t>
              </a:r>
            </a:p>
          </p:txBody>
        </p:sp>
        <p:sp>
          <p:nvSpPr>
            <p:cNvPr id="9" name="Arrow: Right 8">
              <a:extLst>
                <a:ext uri="{FF2B5EF4-FFF2-40B4-BE49-F238E27FC236}">
                  <a16:creationId xmlns:a16="http://schemas.microsoft.com/office/drawing/2014/main" id="{1E3D7E28-13AF-4BDA-9197-C069782258C4}"/>
                </a:ext>
              </a:extLst>
            </p:cNvPr>
            <p:cNvSpPr/>
            <p:nvPr/>
          </p:nvSpPr>
          <p:spPr>
            <a:xfrm rot="10800000">
              <a:off x="4057729" y="1725723"/>
              <a:ext cx="653678" cy="821312"/>
            </a:xfrm>
            <a:prstGeom prst="rightArrow">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1B5E3C47-7853-40B8-9B7D-524C654FA0AE}"/>
              </a:ext>
              <a:ext uri="{C183D7F6-B498-43B3-948B-1728B52AA6E4}">
                <adec:decorative xmlns:adec="http://schemas.microsoft.com/office/drawing/2017/decorative" val="1"/>
              </a:ext>
            </a:extLst>
          </p:cNvPr>
          <p:cNvGrpSpPr/>
          <p:nvPr/>
        </p:nvGrpSpPr>
        <p:grpSpPr>
          <a:xfrm>
            <a:off x="4209117" y="3798104"/>
            <a:ext cx="3738471" cy="2313830"/>
            <a:chOff x="4209117" y="3798104"/>
            <a:chExt cx="3738471" cy="2313830"/>
          </a:xfrm>
        </p:grpSpPr>
        <p:sp>
          <p:nvSpPr>
            <p:cNvPr id="10" name="Rectangle 9">
              <a:extLst>
                <a:ext uri="{FF2B5EF4-FFF2-40B4-BE49-F238E27FC236}">
                  <a16:creationId xmlns:a16="http://schemas.microsoft.com/office/drawing/2014/main" id="{2A97A1F1-0305-4EC2-AEE3-6D88A7E6155B}"/>
                </a:ext>
              </a:extLst>
            </p:cNvPr>
            <p:cNvSpPr/>
            <p:nvPr/>
          </p:nvSpPr>
          <p:spPr>
            <a:xfrm>
              <a:off x="4209117" y="3798104"/>
              <a:ext cx="3236181" cy="2313830"/>
            </a:xfrm>
            <a:prstGeom prst="rect">
              <a:avLst/>
            </a:prstGeom>
            <a:solidFill>
              <a:srgbClr val="F4B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CTE courses for which a student earns college credit should have the Course Instructional Level code populated with 23 - College Credit or 24 - Dual credit</a:t>
              </a:r>
            </a:p>
          </p:txBody>
        </p:sp>
        <p:sp>
          <p:nvSpPr>
            <p:cNvPr id="11" name="Arrow: Right 10">
              <a:extLst>
                <a:ext uri="{FF2B5EF4-FFF2-40B4-BE49-F238E27FC236}">
                  <a16:creationId xmlns:a16="http://schemas.microsoft.com/office/drawing/2014/main" id="{DA31DF83-86EF-49D2-A567-DB3D4E78DD03}"/>
                </a:ext>
              </a:extLst>
            </p:cNvPr>
            <p:cNvSpPr/>
            <p:nvPr/>
          </p:nvSpPr>
          <p:spPr>
            <a:xfrm>
              <a:off x="7293910" y="4544363"/>
              <a:ext cx="653678" cy="821312"/>
            </a:xfrm>
            <a:prstGeom prst="rightArrow">
              <a:avLst/>
            </a:prstGeom>
            <a:solidFill>
              <a:srgbClr val="F4B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8" name="Picture 4" descr="Screen shot of the Course Section modal">
            <a:extLst>
              <a:ext uri="{FF2B5EF4-FFF2-40B4-BE49-F238E27FC236}">
                <a16:creationId xmlns:a16="http://schemas.microsoft.com/office/drawing/2014/main" id="{B3322558-40BA-4D9C-95C7-661B5DD0B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1637" y="788092"/>
            <a:ext cx="3002759" cy="5489898"/>
          </a:xfrm>
          <a:prstGeom prst="rect">
            <a:avLst/>
          </a:prstGeom>
          <a:ln>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02A1CDD-373D-4344-8B22-7CC2A1254F80}"/>
              </a:ext>
            </a:extLst>
          </p:cNvPr>
          <p:cNvSpPr/>
          <p:nvPr/>
        </p:nvSpPr>
        <p:spPr>
          <a:xfrm>
            <a:off x="764298" y="1629236"/>
            <a:ext cx="1536450" cy="317551"/>
          </a:xfrm>
          <a:prstGeom prst="rect">
            <a:avLst/>
          </a:prstGeom>
          <a:solidFill>
            <a:srgbClr val="CCFFFF">
              <a:alpha val="37647"/>
            </a:srgbClr>
          </a:solid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1400B87-97AD-49D9-B503-9F129B70AD3B}"/>
              </a:ext>
            </a:extLst>
          </p:cNvPr>
          <p:cNvSpPr/>
          <p:nvPr/>
        </p:nvSpPr>
        <p:spPr>
          <a:xfrm>
            <a:off x="8353892" y="4047973"/>
            <a:ext cx="1536450" cy="302802"/>
          </a:xfrm>
          <a:prstGeom prst="rect">
            <a:avLst/>
          </a:prstGeom>
          <a:solidFill>
            <a:srgbClr val="FFCCCC">
              <a:alpha val="37255"/>
            </a:srgbClr>
          </a:solidFill>
          <a:ln w="28575">
            <a:solidFill>
              <a:srgbClr val="F4B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7D416B3-5F72-FAE8-BC5D-5A014401650B}"/>
              </a:ext>
            </a:extLst>
          </p:cNvPr>
          <p:cNvSpPr txBox="1"/>
          <p:nvPr/>
        </p:nvSpPr>
        <p:spPr>
          <a:xfrm>
            <a:off x="5589833" y="3238019"/>
            <a:ext cx="882162" cy="523220"/>
          </a:xfrm>
          <a:prstGeom prst="rect">
            <a:avLst/>
          </a:prstGeom>
          <a:noFill/>
        </p:spPr>
        <p:txBody>
          <a:bodyPr wrap="square" rtlCol="0">
            <a:spAutoFit/>
          </a:bodyPr>
          <a:lstStyle/>
          <a:p>
            <a:pPr algn="ctr"/>
            <a:r>
              <a:rPr lang="en-US" sz="2800" b="1" dirty="0"/>
              <a:t>OR</a:t>
            </a:r>
          </a:p>
        </p:txBody>
      </p:sp>
      <p:sp>
        <p:nvSpPr>
          <p:cNvPr id="13" name="Footer Placeholder 2">
            <a:extLst>
              <a:ext uri="{FF2B5EF4-FFF2-40B4-BE49-F238E27FC236}">
                <a16:creationId xmlns:a16="http://schemas.microsoft.com/office/drawing/2014/main" id="{E8A9C53D-26E5-DD80-5E64-4C247ACEEF24}"/>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3637330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80AF65-8708-4CCB-ADE0-6956D2189783}"/>
              </a:ext>
            </a:extLst>
          </p:cNvPr>
          <p:cNvSpPr>
            <a:spLocks noGrp="1"/>
          </p:cNvSpPr>
          <p:nvPr>
            <p:ph type="sldNum" sz="quarter" idx="11"/>
          </p:nvPr>
        </p:nvSpPr>
        <p:spPr/>
        <p:txBody>
          <a:bodyPr/>
          <a:lstStyle/>
          <a:p>
            <a:fld id="{4B73C415-D670-4716-A5EC-CC4D52CA2BAC}" type="slidenum">
              <a:rPr lang="en-US" noProof="0" smtClean="0"/>
              <a:pPr/>
              <a:t>24</a:t>
            </a:fld>
            <a:endParaRPr lang="en-US" noProof="0" dirty="0"/>
          </a:p>
        </p:txBody>
      </p:sp>
      <p:graphicFrame>
        <p:nvGraphicFramePr>
          <p:cNvPr id="4" name="Table 3">
            <a:extLst>
              <a:ext uri="{FF2B5EF4-FFF2-40B4-BE49-F238E27FC236}">
                <a16:creationId xmlns:a16="http://schemas.microsoft.com/office/drawing/2014/main" id="{4467499C-8E1F-4277-BB44-2D5E43F3B160}"/>
              </a:ext>
            </a:extLst>
          </p:cNvPr>
          <p:cNvGraphicFramePr>
            <a:graphicFrameLocks noGrp="1"/>
          </p:cNvGraphicFramePr>
          <p:nvPr>
            <p:extLst>
              <p:ext uri="{D42A27DB-BD31-4B8C-83A1-F6EECF244321}">
                <p14:modId xmlns:p14="http://schemas.microsoft.com/office/powerpoint/2010/main" val="2504295537"/>
              </p:ext>
            </p:extLst>
          </p:nvPr>
        </p:nvGraphicFramePr>
        <p:xfrm>
          <a:off x="1724858" y="1277908"/>
          <a:ext cx="8883139" cy="4302184"/>
        </p:xfrm>
        <a:graphic>
          <a:graphicData uri="http://schemas.openxmlformats.org/drawingml/2006/table">
            <a:tbl>
              <a:tblPr firstRow="1" firstCol="1" bandRow="1">
                <a:tableStyleId>{5C22544A-7EE6-4342-B048-85BDC9FD1C3A}</a:tableStyleId>
              </a:tblPr>
              <a:tblGrid>
                <a:gridCol w="2579797">
                  <a:extLst>
                    <a:ext uri="{9D8B030D-6E8A-4147-A177-3AD203B41FA5}">
                      <a16:colId xmlns:a16="http://schemas.microsoft.com/office/drawing/2014/main" val="1071813478"/>
                    </a:ext>
                  </a:extLst>
                </a:gridCol>
                <a:gridCol w="6303342">
                  <a:extLst>
                    <a:ext uri="{9D8B030D-6E8A-4147-A177-3AD203B41FA5}">
                      <a16:colId xmlns:a16="http://schemas.microsoft.com/office/drawing/2014/main" val="640725500"/>
                    </a:ext>
                  </a:extLst>
                </a:gridCol>
              </a:tblGrid>
              <a:tr h="410054">
                <a:tc>
                  <a:txBody>
                    <a:bodyPr/>
                    <a:lstStyle/>
                    <a:p>
                      <a:pPr marL="0" marR="0" algn="ctr">
                        <a:spcBef>
                          <a:spcPts val="600"/>
                        </a:spcBef>
                        <a:spcAft>
                          <a:spcPts val="600"/>
                        </a:spcAft>
                      </a:pPr>
                      <a:r>
                        <a:rPr lang="en-US" sz="1600" dirty="0">
                          <a:solidFill>
                            <a:schemeClr val="accent3">
                              <a:lumMod val="75000"/>
                            </a:schemeClr>
                          </a:solidFill>
                          <a:effectLst/>
                        </a:rPr>
                        <a:t>State Course Code </a:t>
                      </a:r>
                    </a:p>
                  </a:txBody>
                  <a:tcPr marL="63165" marR="63165" marT="0" marB="0" anchor="ctr"/>
                </a:tc>
                <a:tc>
                  <a:txBody>
                    <a:bodyPr/>
                    <a:lstStyle/>
                    <a:p>
                      <a:pPr marL="0" marR="0" algn="ctr">
                        <a:spcBef>
                          <a:spcPts val="600"/>
                        </a:spcBef>
                        <a:spcAft>
                          <a:spcPts val="600"/>
                        </a:spcAft>
                      </a:pPr>
                      <a:r>
                        <a:rPr lang="en-US" sz="1600" dirty="0">
                          <a:solidFill>
                            <a:schemeClr val="accent3">
                              <a:lumMod val="75000"/>
                            </a:schemeClr>
                          </a:solidFill>
                          <a:effectLst/>
                        </a:rPr>
                        <a:t>State Course Code Name</a:t>
                      </a:r>
                      <a:endParaRPr lang="en-US" sz="1600" dirty="0">
                        <a:solidFill>
                          <a:schemeClr val="accent3">
                            <a:lumMod val="7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3490184503"/>
                  </a:ext>
                </a:extLst>
              </a:tr>
              <a:tr h="258971">
                <a:tc>
                  <a:txBody>
                    <a:bodyPr/>
                    <a:lstStyle/>
                    <a:p>
                      <a:pPr marL="0" marR="0" algn="ctr">
                        <a:spcBef>
                          <a:spcPts val="600"/>
                        </a:spcBef>
                        <a:spcAft>
                          <a:spcPts val="600"/>
                        </a:spcAft>
                      </a:pPr>
                      <a:r>
                        <a:rPr lang="en-US" sz="1600">
                          <a:effectLst/>
                        </a:rPr>
                        <a:t>9020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Visual Arts </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682731990"/>
                  </a:ext>
                </a:extLst>
              </a:tr>
              <a:tr h="258971">
                <a:tc>
                  <a:txBody>
                    <a:bodyPr/>
                    <a:lstStyle/>
                    <a:p>
                      <a:pPr marL="0" marR="0" algn="ctr">
                        <a:spcBef>
                          <a:spcPts val="600"/>
                        </a:spcBef>
                        <a:spcAft>
                          <a:spcPts val="600"/>
                        </a:spcAft>
                      </a:pPr>
                      <a:r>
                        <a:rPr lang="en-US" sz="1600">
                          <a:effectLst/>
                        </a:rPr>
                        <a:t>9082</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Dance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80727414"/>
                  </a:ext>
                </a:extLst>
              </a:tr>
              <a:tr h="258971">
                <a:tc>
                  <a:txBody>
                    <a:bodyPr/>
                    <a:lstStyle/>
                    <a:p>
                      <a:pPr marL="0" marR="0" algn="ctr">
                        <a:spcBef>
                          <a:spcPts val="600"/>
                        </a:spcBef>
                        <a:spcAft>
                          <a:spcPts val="600"/>
                        </a:spcAft>
                      </a:pPr>
                      <a:r>
                        <a:rPr lang="en-US" sz="1600">
                          <a:effectLst/>
                        </a:rPr>
                        <a:t>9096</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Theatre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709657755"/>
                  </a:ext>
                </a:extLst>
              </a:tr>
              <a:tr h="258971">
                <a:tc>
                  <a:txBody>
                    <a:bodyPr/>
                    <a:lstStyle/>
                    <a:p>
                      <a:pPr marL="0" marR="0" algn="ctr">
                        <a:spcBef>
                          <a:spcPts val="600"/>
                        </a:spcBef>
                        <a:spcAft>
                          <a:spcPts val="600"/>
                        </a:spcAft>
                      </a:pPr>
                      <a:r>
                        <a:rPr lang="en-US" sz="1600">
                          <a:effectLst/>
                        </a:rPr>
                        <a:t>9120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English Language Arts</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3055404504"/>
                  </a:ext>
                </a:extLst>
              </a:tr>
              <a:tr h="258971">
                <a:tc>
                  <a:txBody>
                    <a:bodyPr/>
                    <a:lstStyle/>
                    <a:p>
                      <a:pPr marL="0" marR="0" algn="ctr">
                        <a:spcBef>
                          <a:spcPts val="600"/>
                        </a:spcBef>
                        <a:spcAft>
                          <a:spcPts val="600"/>
                        </a:spcAft>
                      </a:pPr>
                      <a:r>
                        <a:rPr lang="en-US" sz="1600">
                          <a:effectLst/>
                        </a:rPr>
                        <a:t>9154</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World Languages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3438540469"/>
                  </a:ext>
                </a:extLst>
              </a:tr>
              <a:tr h="258971">
                <a:tc>
                  <a:txBody>
                    <a:bodyPr/>
                    <a:lstStyle/>
                    <a:p>
                      <a:pPr marL="0" marR="0" algn="ctr">
                        <a:spcBef>
                          <a:spcPts val="600"/>
                        </a:spcBef>
                        <a:spcAft>
                          <a:spcPts val="600"/>
                        </a:spcAft>
                      </a:pPr>
                      <a:r>
                        <a:rPr lang="en-US" sz="1600" dirty="0">
                          <a:effectLst/>
                        </a:rPr>
                        <a:t>9200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History/Social Science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830943446"/>
                  </a:ext>
                </a:extLst>
              </a:tr>
              <a:tr h="258971">
                <a:tc>
                  <a:txBody>
                    <a:bodyPr/>
                    <a:lstStyle/>
                    <a:p>
                      <a:pPr marL="0" marR="0" algn="ctr">
                        <a:spcBef>
                          <a:spcPts val="600"/>
                        </a:spcBef>
                        <a:spcAft>
                          <a:spcPts val="600"/>
                        </a:spcAft>
                      </a:pPr>
                      <a:r>
                        <a:rPr lang="en-US" sz="1600">
                          <a:effectLst/>
                        </a:rPr>
                        <a:t>9227</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Other</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2620657519"/>
                  </a:ext>
                </a:extLst>
              </a:tr>
              <a:tr h="258971">
                <a:tc>
                  <a:txBody>
                    <a:bodyPr/>
                    <a:lstStyle/>
                    <a:p>
                      <a:pPr marL="0" marR="0" algn="ctr">
                        <a:spcBef>
                          <a:spcPts val="600"/>
                        </a:spcBef>
                        <a:spcAft>
                          <a:spcPts val="600"/>
                        </a:spcAft>
                      </a:pPr>
                      <a:r>
                        <a:rPr lang="en-US" sz="1600">
                          <a:effectLst/>
                        </a:rPr>
                        <a:t>9273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Mathematics</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599621527"/>
                  </a:ext>
                </a:extLst>
              </a:tr>
              <a:tr h="258971">
                <a:tc>
                  <a:txBody>
                    <a:bodyPr/>
                    <a:lstStyle/>
                    <a:p>
                      <a:pPr marL="0" marR="0" algn="ctr">
                        <a:spcBef>
                          <a:spcPts val="600"/>
                        </a:spcBef>
                        <a:spcAft>
                          <a:spcPts val="600"/>
                        </a:spcAft>
                      </a:pPr>
                      <a:r>
                        <a:rPr lang="en-US" sz="1600" dirty="0">
                          <a:effectLst/>
                        </a:rPr>
                        <a:t>9303</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Music</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297765279"/>
                  </a:ext>
                </a:extLst>
              </a:tr>
              <a:tr h="258971">
                <a:tc>
                  <a:txBody>
                    <a:bodyPr/>
                    <a:lstStyle/>
                    <a:p>
                      <a:pPr marL="0" marR="0" algn="ctr">
                        <a:spcBef>
                          <a:spcPts val="600"/>
                        </a:spcBef>
                        <a:spcAft>
                          <a:spcPts val="600"/>
                        </a:spcAft>
                      </a:pPr>
                      <a:r>
                        <a:rPr lang="en-US" sz="1600">
                          <a:effectLst/>
                        </a:rPr>
                        <a:t>9358</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Science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2262117770"/>
                  </a:ext>
                </a:extLst>
              </a:tr>
              <a:tr h="191205">
                <a:tc>
                  <a:txBody>
                    <a:bodyPr/>
                    <a:lstStyle/>
                    <a:p>
                      <a:pPr marL="0" marR="0" algn="ctr">
                        <a:spcBef>
                          <a:spcPts val="600"/>
                        </a:spcBef>
                        <a:spcAft>
                          <a:spcPts val="600"/>
                        </a:spcAft>
                      </a:pPr>
                      <a:r>
                        <a:rPr lang="en-US" sz="1600">
                          <a:effectLst/>
                        </a:rPr>
                        <a:t>9373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Leadership/Military Science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453988882"/>
                  </a:ext>
                </a:extLst>
              </a:tr>
              <a:tr h="1058580">
                <a:tc>
                  <a:txBody>
                    <a:bodyPr/>
                    <a:lstStyle/>
                    <a:p>
                      <a:pPr marL="0" marR="0" algn="ctr">
                        <a:spcBef>
                          <a:spcPts val="600"/>
                        </a:spcBef>
                        <a:spcAft>
                          <a:spcPts val="600"/>
                        </a:spcAft>
                      </a:pPr>
                      <a:r>
                        <a:rPr lang="en-US" sz="1600" dirty="0">
                          <a:effectLst/>
                        </a:rPr>
                        <a:t>7000–8999</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lnSpc>
                          <a:spcPct val="100000"/>
                        </a:lnSpc>
                        <a:spcBef>
                          <a:spcPts val="600"/>
                        </a:spcBef>
                        <a:spcAft>
                          <a:spcPts val="600"/>
                        </a:spcAft>
                      </a:pPr>
                      <a:r>
                        <a:rPr lang="en-US" sz="1600" dirty="0">
                          <a:effectLst/>
                        </a:rPr>
                        <a:t>Any CTE course code indicated in Nonstandard Instructional Level as </a:t>
                      </a:r>
                    </a:p>
                    <a:p>
                      <a:pPr marL="285750" marR="0" indent="-285750">
                        <a:lnSpc>
                          <a:spcPct val="100000"/>
                        </a:lnSpc>
                        <a:spcBef>
                          <a:spcPts val="600"/>
                        </a:spcBef>
                        <a:spcAft>
                          <a:spcPts val="600"/>
                        </a:spcAft>
                        <a:buFont typeface="Arial" panose="020B0604020202020204" pitchFamily="34" charset="0"/>
                        <a:buChar char="•"/>
                      </a:pPr>
                      <a:r>
                        <a:rPr lang="en-US" sz="1600" dirty="0">
                          <a:effectLst/>
                        </a:rPr>
                        <a:t>College Credit Only (23) or</a:t>
                      </a:r>
                    </a:p>
                    <a:p>
                      <a:pPr marL="285750" marR="0" indent="-285750">
                        <a:lnSpc>
                          <a:spcPct val="100000"/>
                        </a:lnSpc>
                        <a:spcBef>
                          <a:spcPts val="600"/>
                        </a:spcBef>
                        <a:spcAft>
                          <a:spcPts val="600"/>
                        </a:spcAft>
                        <a:buFont typeface="Arial" panose="020B0604020202020204" pitchFamily="34" charset="0"/>
                        <a:buChar char="•"/>
                      </a:pPr>
                      <a:r>
                        <a:rPr lang="en-US" sz="1600" dirty="0">
                          <a:effectLst/>
                        </a:rPr>
                        <a:t>Dual Credit (24)</a:t>
                      </a:r>
                    </a:p>
                  </a:txBody>
                  <a:tcPr marL="63165" marR="63165" marT="0" marB="0" anchor="ctr"/>
                </a:tc>
                <a:extLst>
                  <a:ext uri="{0D108BD9-81ED-4DB2-BD59-A6C34878D82A}">
                    <a16:rowId xmlns:a16="http://schemas.microsoft.com/office/drawing/2014/main" val="3520863861"/>
                  </a:ext>
                </a:extLst>
              </a:tr>
            </a:tbl>
          </a:graphicData>
        </a:graphic>
      </p:graphicFrame>
      <p:sp>
        <p:nvSpPr>
          <p:cNvPr id="5" name="Title 4">
            <a:extLst>
              <a:ext uri="{FF2B5EF4-FFF2-40B4-BE49-F238E27FC236}">
                <a16:creationId xmlns:a16="http://schemas.microsoft.com/office/drawing/2014/main" id="{8ED40056-D03A-44F7-A11B-A158CB85FEB4}"/>
              </a:ext>
            </a:extLst>
          </p:cNvPr>
          <p:cNvSpPr txBox="1">
            <a:spLocks noGrp="1"/>
          </p:cNvSpPr>
          <p:nvPr>
            <p:ph type="title" idx="4294967295"/>
          </p:nvPr>
        </p:nvSpPr>
        <p:spPr>
          <a:xfrm>
            <a:off x="285658" y="131915"/>
            <a:ext cx="1002048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Dashboard</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CCI</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Courses</a:t>
            </a:r>
          </a:p>
        </p:txBody>
      </p:sp>
      <p:sp>
        <p:nvSpPr>
          <p:cNvPr id="6" name="Footer Placeholder 2">
            <a:extLst>
              <a:ext uri="{FF2B5EF4-FFF2-40B4-BE49-F238E27FC236}">
                <a16:creationId xmlns:a16="http://schemas.microsoft.com/office/drawing/2014/main" id="{EE90B3C8-E274-7C41-EE0B-DEDF1E5EF8E7}"/>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3168862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FD5EDE-5A32-42AC-85C8-FFD219729ACF}"/>
              </a:ext>
            </a:extLst>
          </p:cNvPr>
          <p:cNvSpPr>
            <a:spLocks noGrp="1"/>
          </p:cNvSpPr>
          <p:nvPr>
            <p:ph type="sldNum" sz="quarter" idx="11"/>
          </p:nvPr>
        </p:nvSpPr>
        <p:spPr/>
        <p:txBody>
          <a:bodyPr/>
          <a:lstStyle/>
          <a:p>
            <a:fld id="{4B73C415-D670-4716-A5EC-CC4D52CA2BAC}" type="slidenum">
              <a:rPr lang="en-US" noProof="0" smtClean="0"/>
              <a:pPr/>
              <a:t>25</a:t>
            </a:fld>
            <a:endParaRPr lang="en-US" noProof="0" dirty="0"/>
          </a:p>
        </p:txBody>
      </p:sp>
      <p:sp>
        <p:nvSpPr>
          <p:cNvPr id="7" name="Title 6">
            <a:extLst>
              <a:ext uri="{FF2B5EF4-FFF2-40B4-BE49-F238E27FC236}">
                <a16:creationId xmlns:a16="http://schemas.microsoft.com/office/drawing/2014/main" id="{272C95AB-79E1-4B89-9E6D-7277E79673FA}"/>
              </a:ext>
            </a:extLst>
          </p:cNvPr>
          <p:cNvSpPr txBox="1">
            <a:spLocks noGrp="1"/>
          </p:cNvSpPr>
          <p:nvPr>
            <p:ph type="title" idx="4294967295"/>
          </p:nvPr>
        </p:nvSpPr>
        <p:spPr>
          <a:xfrm>
            <a:off x="342717" y="239524"/>
            <a:ext cx="824469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Course</a:t>
            </a:r>
            <a:r>
              <a:rPr kumimoji="0" lang="en-US" sz="40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Completion</a:t>
            </a:r>
            <a:r>
              <a:rPr kumimoji="0" lang="en-US" sz="40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(CRSC</a:t>
            </a:r>
            <a:r>
              <a:rPr kumimoji="0" lang="en-US" sz="40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a:t>
            </a:r>
            <a:endParaRPr kumimoji="0" lang="en-US" sz="4000" b="0" i="0" u="none" strike="noStrike" kern="1200" cap="none" spc="0" normalizeH="0" baseline="0" noProof="0" dirty="0">
              <a:ln>
                <a:noFill/>
              </a:ln>
              <a:solidFill>
                <a:schemeClr val="tx1"/>
              </a:solidFill>
              <a:effectLst/>
              <a:uLnTx/>
              <a:uFillTx/>
              <a:latin typeface="+mj-lt"/>
              <a:ea typeface="+mn-ea"/>
              <a:cs typeface="+mn-cs"/>
            </a:endParaRPr>
          </a:p>
        </p:txBody>
      </p:sp>
      <p:grpSp>
        <p:nvGrpSpPr>
          <p:cNvPr id="4" name="Group 3">
            <a:extLst>
              <a:ext uri="{FF2B5EF4-FFF2-40B4-BE49-F238E27FC236}">
                <a16:creationId xmlns:a16="http://schemas.microsoft.com/office/drawing/2014/main" id="{6EAD6C92-BCB3-4A0B-981B-0C35B00F4D7D}"/>
              </a:ext>
              <a:ext uri="{C183D7F6-B498-43B3-948B-1728B52AA6E4}">
                <adec:decorative xmlns:adec="http://schemas.microsoft.com/office/drawing/2017/decorative" val="1"/>
              </a:ext>
            </a:extLst>
          </p:cNvPr>
          <p:cNvGrpSpPr/>
          <p:nvPr/>
        </p:nvGrpSpPr>
        <p:grpSpPr>
          <a:xfrm>
            <a:off x="4059036" y="1423606"/>
            <a:ext cx="3841939" cy="2005394"/>
            <a:chOff x="4059036" y="1423606"/>
            <a:chExt cx="3841939" cy="2005394"/>
          </a:xfrm>
        </p:grpSpPr>
        <p:sp>
          <p:nvSpPr>
            <p:cNvPr id="8" name="Rectangle 7">
              <a:extLst>
                <a:ext uri="{FF2B5EF4-FFF2-40B4-BE49-F238E27FC236}">
                  <a16:creationId xmlns:a16="http://schemas.microsoft.com/office/drawing/2014/main" id="{01917E8F-E706-4172-8BE3-B5AE18D0F27C}"/>
                </a:ext>
              </a:extLst>
            </p:cNvPr>
            <p:cNvSpPr/>
            <p:nvPr/>
          </p:nvSpPr>
          <p:spPr>
            <a:xfrm>
              <a:off x="4664794" y="1423606"/>
              <a:ext cx="3236181" cy="20053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Advanced Placement (AP) courses should have the appropriate state course code to align with a specific content area</a:t>
              </a:r>
            </a:p>
          </p:txBody>
        </p:sp>
        <p:sp>
          <p:nvSpPr>
            <p:cNvPr id="9" name="Arrow: Right 8">
              <a:extLst>
                <a:ext uri="{FF2B5EF4-FFF2-40B4-BE49-F238E27FC236}">
                  <a16:creationId xmlns:a16="http://schemas.microsoft.com/office/drawing/2014/main" id="{1E3D7E28-13AF-4BDA-9197-C069782258C4}"/>
                </a:ext>
              </a:extLst>
            </p:cNvPr>
            <p:cNvSpPr/>
            <p:nvPr/>
          </p:nvSpPr>
          <p:spPr>
            <a:xfrm rot="10800000">
              <a:off x="4059036" y="2344759"/>
              <a:ext cx="653678" cy="82131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41BE668D-402D-4A2B-B775-9D9E0EBEDB9D}"/>
              </a:ext>
              <a:ext uri="{C183D7F6-B498-43B3-948B-1728B52AA6E4}">
                <adec:decorative xmlns:adec="http://schemas.microsoft.com/office/drawing/2017/decorative" val="1"/>
              </a:ext>
            </a:extLst>
          </p:cNvPr>
          <p:cNvGrpSpPr/>
          <p:nvPr/>
        </p:nvGrpSpPr>
        <p:grpSpPr>
          <a:xfrm>
            <a:off x="4075451" y="3524865"/>
            <a:ext cx="3889859" cy="2671338"/>
            <a:chOff x="4075451" y="3524865"/>
            <a:chExt cx="3889859" cy="2671338"/>
          </a:xfrm>
        </p:grpSpPr>
        <p:sp>
          <p:nvSpPr>
            <p:cNvPr id="10" name="Rectangle 9">
              <a:extLst>
                <a:ext uri="{FF2B5EF4-FFF2-40B4-BE49-F238E27FC236}">
                  <a16:creationId xmlns:a16="http://schemas.microsoft.com/office/drawing/2014/main" id="{2A97A1F1-0305-4EC2-AEE3-6D88A7E6155B}"/>
                </a:ext>
              </a:extLst>
            </p:cNvPr>
            <p:cNvSpPr/>
            <p:nvPr/>
          </p:nvSpPr>
          <p:spPr>
            <a:xfrm>
              <a:off x="4075451" y="3524865"/>
              <a:ext cx="3236181" cy="267133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tx1"/>
                  </a:solidFill>
                </a:rPr>
                <a:t>International Baccalaureate (IB) courses must be reported with the appropriate state course code, unless they are Middle school IB courses. </a:t>
              </a:r>
            </a:p>
            <a:p>
              <a:pPr marL="285750" indent="-285750">
                <a:buFont typeface="Arial" panose="020B0604020202020204" pitchFamily="34" charset="0"/>
                <a:buChar char="•"/>
              </a:pPr>
              <a:r>
                <a:rPr lang="en-US" sz="1600" dirty="0">
                  <a:solidFill>
                    <a:schemeClr val="tx1"/>
                  </a:solidFill>
                </a:rPr>
                <a:t>Use the course instructional level field to indicate IB courses to Middle school as well as to the appropriate CTE course.</a:t>
              </a:r>
            </a:p>
          </p:txBody>
        </p:sp>
        <p:sp>
          <p:nvSpPr>
            <p:cNvPr id="11" name="Arrow: Right 10">
              <a:extLst>
                <a:ext uri="{FF2B5EF4-FFF2-40B4-BE49-F238E27FC236}">
                  <a16:creationId xmlns:a16="http://schemas.microsoft.com/office/drawing/2014/main" id="{DA31DF83-86EF-49D2-A567-DB3D4E78DD03}"/>
                </a:ext>
              </a:extLst>
            </p:cNvPr>
            <p:cNvSpPr/>
            <p:nvPr/>
          </p:nvSpPr>
          <p:spPr>
            <a:xfrm>
              <a:off x="7311632" y="4613082"/>
              <a:ext cx="653678" cy="821312"/>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BED0502D-2E1C-C9FF-FE13-219F59BE4DB9}"/>
              </a:ext>
            </a:extLst>
          </p:cNvPr>
          <p:cNvPicPr>
            <a:picLocks noChangeAspect="1"/>
          </p:cNvPicPr>
          <p:nvPr/>
        </p:nvPicPr>
        <p:blipFill>
          <a:blip r:embed="rId3"/>
          <a:stretch>
            <a:fillRect/>
          </a:stretch>
        </p:blipFill>
        <p:spPr>
          <a:xfrm>
            <a:off x="471913" y="947410"/>
            <a:ext cx="3325050" cy="5440990"/>
          </a:xfrm>
          <a:prstGeom prst="rect">
            <a:avLst/>
          </a:prstGeom>
        </p:spPr>
      </p:pic>
      <p:pic>
        <p:nvPicPr>
          <p:cNvPr id="16" name="Picture 15">
            <a:extLst>
              <a:ext uri="{FF2B5EF4-FFF2-40B4-BE49-F238E27FC236}">
                <a16:creationId xmlns:a16="http://schemas.microsoft.com/office/drawing/2014/main" id="{14ABA19E-ACF8-541F-2250-A157E15A003B}"/>
              </a:ext>
            </a:extLst>
          </p:cNvPr>
          <p:cNvPicPr>
            <a:picLocks noChangeAspect="1"/>
          </p:cNvPicPr>
          <p:nvPr/>
        </p:nvPicPr>
        <p:blipFill>
          <a:blip r:embed="rId3"/>
          <a:stretch>
            <a:fillRect/>
          </a:stretch>
        </p:blipFill>
        <p:spPr>
          <a:xfrm>
            <a:off x="8179463" y="947410"/>
            <a:ext cx="3325050" cy="5440990"/>
          </a:xfrm>
          <a:prstGeom prst="rect">
            <a:avLst/>
          </a:prstGeom>
        </p:spPr>
      </p:pic>
      <p:pic>
        <p:nvPicPr>
          <p:cNvPr id="18" name="Picture 17">
            <a:extLst>
              <a:ext uri="{FF2B5EF4-FFF2-40B4-BE49-F238E27FC236}">
                <a16:creationId xmlns:a16="http://schemas.microsoft.com/office/drawing/2014/main" id="{44E20DB0-D41A-B0A3-8147-5A03B1DC6E8A}"/>
              </a:ext>
            </a:extLst>
          </p:cNvPr>
          <p:cNvPicPr>
            <a:picLocks noChangeAspect="1"/>
          </p:cNvPicPr>
          <p:nvPr/>
        </p:nvPicPr>
        <p:blipFill>
          <a:blip r:embed="rId4"/>
          <a:stretch>
            <a:fillRect/>
          </a:stretch>
        </p:blipFill>
        <p:spPr>
          <a:xfrm>
            <a:off x="687487" y="1976766"/>
            <a:ext cx="838243" cy="88905"/>
          </a:xfrm>
          <a:prstGeom prst="rect">
            <a:avLst/>
          </a:prstGeom>
        </p:spPr>
      </p:pic>
      <p:sp>
        <p:nvSpPr>
          <p:cNvPr id="19" name="Rectangle 18">
            <a:extLst>
              <a:ext uri="{FF2B5EF4-FFF2-40B4-BE49-F238E27FC236}">
                <a16:creationId xmlns:a16="http://schemas.microsoft.com/office/drawing/2014/main" id="{90E50AFF-355A-9F39-F2BC-E8F121D73B29}"/>
              </a:ext>
            </a:extLst>
          </p:cNvPr>
          <p:cNvSpPr/>
          <p:nvPr/>
        </p:nvSpPr>
        <p:spPr>
          <a:xfrm>
            <a:off x="602818" y="1883071"/>
            <a:ext cx="1463655" cy="276294"/>
          </a:xfrm>
          <a:prstGeom prst="rect">
            <a:avLst/>
          </a:prstGeom>
          <a:solidFill>
            <a:schemeClr val="accent3">
              <a:lumMod val="20000"/>
              <a:lumOff val="80000"/>
              <a:alpha val="28000"/>
            </a:schemeClr>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B5AF8D1-5B71-2B8D-EB48-4428A9E3FCEE}"/>
              </a:ext>
            </a:extLst>
          </p:cNvPr>
          <p:cNvSpPr/>
          <p:nvPr/>
        </p:nvSpPr>
        <p:spPr>
          <a:xfrm>
            <a:off x="8338782" y="4176215"/>
            <a:ext cx="1508078" cy="293427"/>
          </a:xfrm>
          <a:prstGeom prst="rect">
            <a:avLst/>
          </a:prstGeom>
          <a:solidFill>
            <a:schemeClr val="accent6">
              <a:lumMod val="20000"/>
              <a:lumOff val="80000"/>
              <a:alpha val="23000"/>
            </a:scheme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2">
            <a:extLst>
              <a:ext uri="{FF2B5EF4-FFF2-40B4-BE49-F238E27FC236}">
                <a16:creationId xmlns:a16="http://schemas.microsoft.com/office/drawing/2014/main" id="{F975F0B3-C50E-9DBC-1D54-CAA7A5FFD1E5}"/>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916368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804C8E-08BC-431E-BCC1-31F4890A2119}"/>
              </a:ext>
            </a:extLst>
          </p:cNvPr>
          <p:cNvSpPr>
            <a:spLocks noGrp="1"/>
          </p:cNvSpPr>
          <p:nvPr>
            <p:ph type="sldNum" sz="quarter" idx="11"/>
          </p:nvPr>
        </p:nvSpPr>
        <p:spPr/>
        <p:txBody>
          <a:bodyPr/>
          <a:lstStyle/>
          <a:p>
            <a:fld id="{4B73C415-D670-4716-A5EC-CC4D52CA2BAC}" type="slidenum">
              <a:rPr lang="en-US" noProof="0" smtClean="0"/>
              <a:pPr/>
              <a:t>26</a:t>
            </a:fld>
            <a:endParaRPr lang="en-US" noProof="0" dirty="0"/>
          </a:p>
        </p:txBody>
      </p:sp>
      <p:pic>
        <p:nvPicPr>
          <p:cNvPr id="5" name="Picture 2" descr="Screen Shot of the Course Section modal">
            <a:extLst>
              <a:ext uri="{FF2B5EF4-FFF2-40B4-BE49-F238E27FC236}">
                <a16:creationId xmlns:a16="http://schemas.microsoft.com/office/drawing/2014/main" id="{A8C82249-4518-4060-9C36-479C0F0DB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6452" y="763325"/>
            <a:ext cx="3368011" cy="5602039"/>
          </a:xfrm>
          <a:prstGeom prst="rect">
            <a:avLst/>
          </a:prstGeom>
          <a:ln>
            <a:noFill/>
          </a:ln>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Screen Shot of the Course Section modal">
            <a:extLst>
              <a:ext uri="{FF2B5EF4-FFF2-40B4-BE49-F238E27FC236}">
                <a16:creationId xmlns:a16="http://schemas.microsoft.com/office/drawing/2014/main" id="{44B76EEC-518E-4940-8A38-C01BBEB06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962" y="678209"/>
            <a:ext cx="3503895" cy="5662101"/>
          </a:xfrm>
          <a:prstGeom prst="rect">
            <a:avLst/>
          </a:prstGeom>
          <a:ln>
            <a:noFill/>
          </a:ln>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3C20E7B-E789-4442-844A-C53FAA30D4D7}"/>
              </a:ext>
            </a:extLst>
          </p:cNvPr>
          <p:cNvSpPr/>
          <p:nvPr/>
        </p:nvSpPr>
        <p:spPr>
          <a:xfrm>
            <a:off x="9639691" y="5413108"/>
            <a:ext cx="1513979" cy="370978"/>
          </a:xfrm>
          <a:prstGeom prst="rect">
            <a:avLst/>
          </a:prstGeom>
          <a:solidFill>
            <a:schemeClr val="accent2">
              <a:lumMod val="20000"/>
              <a:lumOff val="80000"/>
              <a:alpha val="2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F89C256-13B8-46B6-9DAF-52320E380BCB}"/>
              </a:ext>
            </a:extLst>
          </p:cNvPr>
          <p:cNvSpPr/>
          <p:nvPr/>
        </p:nvSpPr>
        <p:spPr>
          <a:xfrm>
            <a:off x="9650579" y="4636769"/>
            <a:ext cx="1513980" cy="254696"/>
          </a:xfrm>
          <a:prstGeom prst="rect">
            <a:avLst/>
          </a:prstGeom>
          <a:solidFill>
            <a:schemeClr val="accent2">
              <a:lumMod val="20000"/>
              <a:lumOff val="80000"/>
              <a:alpha val="2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5885D73-9B7E-44FC-BE75-3E352F5BACE4}"/>
              </a:ext>
            </a:extLst>
          </p:cNvPr>
          <p:cNvSpPr/>
          <p:nvPr/>
        </p:nvSpPr>
        <p:spPr>
          <a:xfrm>
            <a:off x="8076017" y="2143790"/>
            <a:ext cx="1513979" cy="318594"/>
          </a:xfrm>
          <a:prstGeom prst="rect">
            <a:avLst/>
          </a:prstGeom>
          <a:solidFill>
            <a:schemeClr val="accent2">
              <a:lumMod val="20000"/>
              <a:lumOff val="80000"/>
              <a:alpha val="2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CF9E6C5-D826-469E-9C31-E38B28FA3AF6}"/>
              </a:ext>
            </a:extLst>
          </p:cNvPr>
          <p:cNvSpPr/>
          <p:nvPr/>
        </p:nvSpPr>
        <p:spPr>
          <a:xfrm>
            <a:off x="8076017" y="1620079"/>
            <a:ext cx="1513979" cy="329564"/>
          </a:xfrm>
          <a:prstGeom prst="rect">
            <a:avLst/>
          </a:prstGeom>
          <a:solidFill>
            <a:schemeClr val="accent2">
              <a:lumMod val="20000"/>
              <a:lumOff val="80000"/>
              <a:alpha val="2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5291EA2-ED1C-4212-BA18-37E891955E7A}"/>
              </a:ext>
              <a:ext uri="{C183D7F6-B498-43B3-948B-1728B52AA6E4}">
                <adec:decorative xmlns:adec="http://schemas.microsoft.com/office/drawing/2017/decorative" val="1"/>
              </a:ext>
            </a:extLst>
          </p:cNvPr>
          <p:cNvGrpSpPr/>
          <p:nvPr/>
        </p:nvGrpSpPr>
        <p:grpSpPr>
          <a:xfrm>
            <a:off x="4025461" y="853937"/>
            <a:ext cx="3879998" cy="2313830"/>
            <a:chOff x="4025461" y="853937"/>
            <a:chExt cx="3879998" cy="2313830"/>
          </a:xfrm>
        </p:grpSpPr>
        <p:sp>
          <p:nvSpPr>
            <p:cNvPr id="4" name="Rectangle 3">
              <a:extLst>
                <a:ext uri="{FF2B5EF4-FFF2-40B4-BE49-F238E27FC236}">
                  <a16:creationId xmlns:a16="http://schemas.microsoft.com/office/drawing/2014/main" id="{C3EE6449-D258-421F-8561-AEB5B4804D52}"/>
                </a:ext>
              </a:extLst>
            </p:cNvPr>
            <p:cNvSpPr/>
            <p:nvPr/>
          </p:nvSpPr>
          <p:spPr>
            <a:xfrm>
              <a:off x="4025461" y="853937"/>
              <a:ext cx="3236181" cy="23138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CTE completers and non-completers must have SCSC records that correspond to the appropriate CTE course </a:t>
              </a:r>
            </a:p>
          </p:txBody>
        </p:sp>
        <p:sp>
          <p:nvSpPr>
            <p:cNvPr id="7" name="Arrow: Right 6">
              <a:extLst>
                <a:ext uri="{FF2B5EF4-FFF2-40B4-BE49-F238E27FC236}">
                  <a16:creationId xmlns:a16="http://schemas.microsoft.com/office/drawing/2014/main" id="{C642D778-17B4-4DB4-9A80-2716B67FA3BD}"/>
                </a:ext>
              </a:extLst>
            </p:cNvPr>
            <p:cNvSpPr/>
            <p:nvPr/>
          </p:nvSpPr>
          <p:spPr>
            <a:xfrm>
              <a:off x="7251781" y="1600196"/>
              <a:ext cx="653678" cy="82131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CC0D4151-E5A9-4E5C-859F-11E6AD5904EA}"/>
              </a:ext>
              <a:ext uri="{C183D7F6-B498-43B3-948B-1728B52AA6E4}">
                <adec:decorative xmlns:adec="http://schemas.microsoft.com/office/drawing/2017/decorative" val="1"/>
              </a:ext>
            </a:extLst>
          </p:cNvPr>
          <p:cNvGrpSpPr/>
          <p:nvPr/>
        </p:nvGrpSpPr>
        <p:grpSpPr>
          <a:xfrm>
            <a:off x="3876858" y="3726876"/>
            <a:ext cx="3784608" cy="2313830"/>
            <a:chOff x="3876858" y="3726876"/>
            <a:chExt cx="3784608" cy="2313830"/>
          </a:xfrm>
        </p:grpSpPr>
        <p:sp>
          <p:nvSpPr>
            <p:cNvPr id="12" name="Rectangle 11">
              <a:extLst>
                <a:ext uri="{FF2B5EF4-FFF2-40B4-BE49-F238E27FC236}">
                  <a16:creationId xmlns:a16="http://schemas.microsoft.com/office/drawing/2014/main" id="{B07F6CDC-7B7D-43F1-97BD-E3272047714E}"/>
                </a:ext>
              </a:extLst>
            </p:cNvPr>
            <p:cNvSpPr/>
            <p:nvPr/>
          </p:nvSpPr>
          <p:spPr>
            <a:xfrm>
              <a:off x="4425285" y="3726876"/>
              <a:ext cx="3236181" cy="231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CTE courses that are also AP or IB courses can have the AP/IB code cross reference populated so that the course maps to both content areas</a:t>
              </a:r>
            </a:p>
          </p:txBody>
        </p:sp>
        <p:sp>
          <p:nvSpPr>
            <p:cNvPr id="13" name="Arrow: Right 12">
              <a:extLst>
                <a:ext uri="{FF2B5EF4-FFF2-40B4-BE49-F238E27FC236}">
                  <a16:creationId xmlns:a16="http://schemas.microsoft.com/office/drawing/2014/main" id="{C114B963-91A3-4681-8F11-D739EFD159CB}"/>
                </a:ext>
              </a:extLst>
            </p:cNvPr>
            <p:cNvSpPr/>
            <p:nvPr/>
          </p:nvSpPr>
          <p:spPr>
            <a:xfrm rot="10800000">
              <a:off x="3876858" y="4577134"/>
              <a:ext cx="653678" cy="82131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326DBDA6-2387-4E4D-A56A-87FA4AC8B945}"/>
              </a:ext>
            </a:extLst>
          </p:cNvPr>
          <p:cNvSpPr/>
          <p:nvPr/>
        </p:nvSpPr>
        <p:spPr>
          <a:xfrm>
            <a:off x="415043" y="5181754"/>
            <a:ext cx="1703300" cy="299429"/>
          </a:xfrm>
          <a:prstGeom prst="rect">
            <a:avLst/>
          </a:prstGeom>
          <a:solidFill>
            <a:schemeClr val="accent1">
              <a:lumMod val="20000"/>
              <a:lumOff val="80000"/>
              <a:alpha val="2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D247A7CB-FF99-4019-A232-7B42FBA3F3B5}"/>
              </a:ext>
            </a:extLst>
          </p:cNvPr>
          <p:cNvSpPr txBox="1">
            <a:spLocks noGrp="1"/>
          </p:cNvSpPr>
          <p:nvPr>
            <p:ph type="title" idx="4294967295"/>
          </p:nvPr>
        </p:nvSpPr>
        <p:spPr>
          <a:xfrm>
            <a:off x="302939" y="93434"/>
            <a:ext cx="824469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Course</a:t>
            </a:r>
            <a:r>
              <a:rPr kumimoji="0" lang="en-US" sz="3200" b="0" i="0" u="none" strike="noStrike" kern="1200" cap="none" spc="0" normalizeH="0" baseline="0" noProof="0" dirty="0">
                <a:ln>
                  <a:noFill/>
                </a:ln>
                <a:solidFill>
                  <a:schemeClr val="tx1">
                    <a:lumMod val="75000"/>
                    <a:lumOff val="25000"/>
                  </a:schemeClr>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Completion</a:t>
            </a:r>
            <a:r>
              <a:rPr kumimoji="0" lang="en-US" sz="3200" b="0" i="0" u="none" strike="noStrike" kern="1200" cap="none" spc="0" normalizeH="0" baseline="0" noProof="0" dirty="0">
                <a:ln>
                  <a:noFill/>
                </a:ln>
                <a:solidFill>
                  <a:schemeClr val="tx1">
                    <a:lumMod val="75000"/>
                    <a:lumOff val="25000"/>
                  </a:schemeClr>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CRSC</a:t>
            </a:r>
            <a:r>
              <a:rPr kumimoji="0" lang="en-US" sz="3200" b="0" i="0" u="none" strike="noStrike" kern="1200" cap="none" spc="0" normalizeH="0" baseline="0" noProof="0" dirty="0">
                <a:ln>
                  <a:noFill/>
                </a:ln>
                <a:solidFill>
                  <a:schemeClr val="tx1">
                    <a:lumMod val="75000"/>
                    <a:lumOff val="25000"/>
                  </a:schemeClr>
                </a:solidFill>
                <a:effectLst/>
                <a:uLnTx/>
                <a:uFillTx/>
                <a:latin typeface="+mj-lt"/>
                <a:ea typeface="+mn-ea"/>
                <a:cs typeface="+mn-cs"/>
              </a:rPr>
              <a:t>)</a:t>
            </a:r>
          </a:p>
        </p:txBody>
      </p:sp>
      <p:sp>
        <p:nvSpPr>
          <p:cNvPr id="17" name="Footer Placeholder 2">
            <a:extLst>
              <a:ext uri="{FF2B5EF4-FFF2-40B4-BE49-F238E27FC236}">
                <a16:creationId xmlns:a16="http://schemas.microsoft.com/office/drawing/2014/main" id="{177D0371-4EB4-B1CC-D2CE-3A7C42D7EACB}"/>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3256989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62D776A-26DC-4052-B416-F2BED3C6AB04}"/>
              </a:ext>
            </a:extLst>
          </p:cNvPr>
          <p:cNvSpPr>
            <a:spLocks noGrp="1"/>
          </p:cNvSpPr>
          <p:nvPr>
            <p:ph type="title"/>
          </p:nvPr>
        </p:nvSpPr>
        <p:spPr>
          <a:xfrm>
            <a:off x="492674" y="315728"/>
            <a:ext cx="11251650" cy="432000"/>
          </a:xfrm>
        </p:spPr>
        <p:txBody>
          <a:bodyPr/>
          <a:lstStyle/>
          <a:p>
            <a:r>
              <a:rPr lang="en-US" dirty="0"/>
              <a:t>SCSC Attributes</a:t>
            </a:r>
          </a:p>
        </p:txBody>
      </p:sp>
      <p:sp>
        <p:nvSpPr>
          <p:cNvPr id="3" name="Slide Number Placeholder 2">
            <a:extLst>
              <a:ext uri="{FF2B5EF4-FFF2-40B4-BE49-F238E27FC236}">
                <a16:creationId xmlns:a16="http://schemas.microsoft.com/office/drawing/2014/main" id="{04AC9992-E8F7-48CB-B523-B2C2A4E81522}"/>
              </a:ext>
            </a:extLst>
          </p:cNvPr>
          <p:cNvSpPr>
            <a:spLocks noGrp="1"/>
          </p:cNvSpPr>
          <p:nvPr>
            <p:ph type="sldNum" sz="quarter" idx="11"/>
          </p:nvPr>
        </p:nvSpPr>
        <p:spPr/>
        <p:txBody>
          <a:bodyPr/>
          <a:lstStyle/>
          <a:p>
            <a:fld id="{4B73C415-D670-4716-A5EC-CC4D52CA2BAC}" type="slidenum">
              <a:rPr lang="en-US" noProof="0" smtClean="0"/>
              <a:pPr/>
              <a:t>27</a:t>
            </a:fld>
            <a:endParaRPr lang="en-US" noProof="0" dirty="0"/>
          </a:p>
        </p:txBody>
      </p:sp>
      <p:sp>
        <p:nvSpPr>
          <p:cNvPr id="15" name="Content Placeholder 2">
            <a:extLst>
              <a:ext uri="{FF2B5EF4-FFF2-40B4-BE49-F238E27FC236}">
                <a16:creationId xmlns:a16="http://schemas.microsoft.com/office/drawing/2014/main" id="{1A4B9218-D8A2-485D-AB84-D8C230A2881B}"/>
              </a:ext>
            </a:extLst>
          </p:cNvPr>
          <p:cNvSpPr txBox="1">
            <a:spLocks/>
          </p:cNvSpPr>
          <p:nvPr/>
        </p:nvSpPr>
        <p:spPr>
          <a:xfrm>
            <a:off x="492674" y="927261"/>
            <a:ext cx="7022551" cy="205583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dirty="0">
                <a:ln>
                  <a:noFill/>
                </a:ln>
                <a:effectLst/>
                <a:uLnTx/>
                <a:uFillTx/>
                <a:ea typeface="+mn-ea"/>
                <a:cs typeface="+mn-cs"/>
              </a:rPr>
              <a:t>Grades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Standard and nonstandard grades accepted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The final grade a student received after completing a specific Course Section</a:t>
            </a:r>
          </a:p>
          <a:p>
            <a:pPr>
              <a:defRPr/>
            </a:pPr>
            <a:r>
              <a:rPr lang="en-US" sz="1400" dirty="0">
                <a:solidFill>
                  <a:srgbClr val="000000"/>
                </a:solidFill>
                <a:effectLst/>
                <a:latin typeface="+mn-lt"/>
                <a:ea typeface="Calibri" panose="020F0502020204030204" pitchFamily="34" charset="0"/>
                <a:cs typeface="Arial" panose="020B0604020202020204" pitchFamily="34" charset="0"/>
              </a:rPr>
              <a:t>LEAs should not submit “progress report” grades, but only grades earned when credits are awarded.</a:t>
            </a:r>
            <a:endParaRPr kumimoji="0" lang="en-US" sz="1400" b="0" i="0" u="none" strike="noStrike" kern="1200" cap="none" spc="0" normalizeH="0" baseline="0" noProof="0" dirty="0">
              <a:ln>
                <a:noFill/>
              </a:ln>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Can be Alpha numeric or special character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ea typeface="+mn-ea"/>
                <a:cs typeface="+mn-cs"/>
              </a:rPr>
              <a:t>Limited to three characters</a:t>
            </a:r>
          </a:p>
        </p:txBody>
      </p:sp>
      <p:sp>
        <p:nvSpPr>
          <p:cNvPr id="16" name="Content Placeholder 2">
            <a:extLst>
              <a:ext uri="{FF2B5EF4-FFF2-40B4-BE49-F238E27FC236}">
                <a16:creationId xmlns:a16="http://schemas.microsoft.com/office/drawing/2014/main" id="{AA3DC4BA-FADF-4E99-AD80-2BF02CE1B78A}"/>
              </a:ext>
            </a:extLst>
          </p:cNvPr>
          <p:cNvSpPr txBox="1">
            <a:spLocks/>
          </p:cNvSpPr>
          <p:nvPr/>
        </p:nvSpPr>
        <p:spPr>
          <a:xfrm>
            <a:off x="492673" y="3015762"/>
            <a:ext cx="7022551" cy="151404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dirty="0">
                <a:ln>
                  <a:noFill/>
                </a:ln>
                <a:effectLst/>
                <a:uLnTx/>
                <a:uFillTx/>
                <a:ea typeface="+mn-ea"/>
                <a:cs typeface="+mn-cs"/>
              </a:rPr>
              <a:t>Credits</a:t>
            </a:r>
          </a:p>
          <a:p>
            <a:pPr>
              <a:defRPr/>
            </a:pPr>
            <a:r>
              <a:rPr lang="en-US" sz="1400" dirty="0"/>
              <a:t>Student Credits Attempted and Student Credits Earned help LEAs view courses transferring students have completed in other LEAs. </a:t>
            </a:r>
          </a:p>
          <a:p>
            <a:pPr>
              <a:defRPr/>
            </a:pPr>
            <a:r>
              <a:rPr lang="en-US" sz="1400" dirty="0"/>
              <a:t>Used to determine total credit </a:t>
            </a:r>
            <a:r>
              <a:rPr lang="en-US" sz="1400"/>
              <a:t>requirements are met </a:t>
            </a:r>
            <a:r>
              <a:rPr lang="en-US" sz="1400" dirty="0"/>
              <a:t>for graduation.</a:t>
            </a:r>
            <a:endParaRPr kumimoji="0" lang="en-US" sz="1800" b="1" i="0" u="none" strike="noStrike" kern="1200" cap="none" spc="0" normalizeH="0" baseline="0" noProof="0" dirty="0">
              <a:ln>
                <a:noFill/>
              </a:ln>
              <a:effectLst/>
              <a:uLnTx/>
              <a:uFillTx/>
              <a:ea typeface="+mn-ea"/>
              <a:cs typeface="+mn-cs"/>
            </a:endParaRPr>
          </a:p>
        </p:txBody>
      </p:sp>
      <p:sp>
        <p:nvSpPr>
          <p:cNvPr id="19" name="Content Placeholder 2">
            <a:extLst>
              <a:ext uri="{FF2B5EF4-FFF2-40B4-BE49-F238E27FC236}">
                <a16:creationId xmlns:a16="http://schemas.microsoft.com/office/drawing/2014/main" id="{2CAF6C7C-21E5-41C7-8ADE-5F6A674F0023}"/>
              </a:ext>
            </a:extLst>
          </p:cNvPr>
          <p:cNvSpPr txBox="1">
            <a:spLocks/>
          </p:cNvSpPr>
          <p:nvPr/>
        </p:nvSpPr>
        <p:spPr>
          <a:xfrm>
            <a:off x="7581900" y="927259"/>
            <a:ext cx="4162424" cy="534019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lang="en-US" sz="1800" b="1" dirty="0"/>
              <a:t>UC/CSU Admission Requirement Code</a:t>
            </a:r>
          </a:p>
          <a:p>
            <a:pPr marL="0" marR="0" lvl="0" indent="0" algn="l" defTabSz="914400" rtl="0" eaLnBrk="1" fontAlgn="auto" latinLnBrk="0" hangingPunct="1">
              <a:lnSpc>
                <a:spcPct val="90000"/>
              </a:lnSpc>
              <a:spcBef>
                <a:spcPts val="1000"/>
              </a:spcBef>
              <a:spcAft>
                <a:spcPts val="0"/>
              </a:spcAft>
              <a:buClrTx/>
              <a:buSzTx/>
              <a:buNone/>
              <a:tabLst/>
              <a:defRPr/>
            </a:pPr>
            <a:endParaRPr lang="en-US" sz="1800" dirty="0">
              <a:effectLst/>
              <a:latin typeface="Arial" panose="020B0604020202020204" pitchFamily="34" charset="0"/>
              <a:ea typeface="Calibri" panose="020F0502020204030204" pitchFamily="34" charset="0"/>
            </a:endParaRPr>
          </a:p>
          <a:p>
            <a:pPr>
              <a:defRPr/>
            </a:pPr>
            <a:r>
              <a:rPr lang="en-US" sz="1400" dirty="0"/>
              <a:t>Not a required field, but should be populated for courses students take that have been approved by UC/CSU institutions.</a:t>
            </a:r>
          </a:p>
          <a:p>
            <a:pPr>
              <a:defRPr/>
            </a:pPr>
            <a:r>
              <a:rPr lang="en-US" sz="1400" dirty="0"/>
              <a:t>Course determination is made by the UC/CSU systems</a:t>
            </a:r>
          </a:p>
          <a:p>
            <a:pPr>
              <a:defRPr/>
            </a:pPr>
            <a:r>
              <a:rPr lang="en-US" sz="1400" dirty="0"/>
              <a:t>Describes the requirement that a high school course has been determined to meet.</a:t>
            </a:r>
          </a:p>
          <a:p>
            <a:pPr>
              <a:defRPr/>
            </a:pPr>
            <a:r>
              <a:rPr lang="en-US" sz="1400" dirty="0"/>
              <a:t>Applicable in departmentalized courses in grade 9-12 </a:t>
            </a:r>
          </a:p>
        </p:txBody>
      </p:sp>
      <p:sp>
        <p:nvSpPr>
          <p:cNvPr id="20" name="Content Placeholder 2">
            <a:extLst>
              <a:ext uri="{FF2B5EF4-FFF2-40B4-BE49-F238E27FC236}">
                <a16:creationId xmlns:a16="http://schemas.microsoft.com/office/drawing/2014/main" id="{B1469E02-8431-4637-9418-E7255CB4B403}"/>
              </a:ext>
            </a:extLst>
          </p:cNvPr>
          <p:cNvSpPr txBox="1">
            <a:spLocks/>
          </p:cNvSpPr>
          <p:nvPr/>
        </p:nvSpPr>
        <p:spPr>
          <a:xfrm>
            <a:off x="492672" y="4562475"/>
            <a:ext cx="7022551" cy="1704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1" i="0" u="none" strike="noStrike" kern="1200" cap="none" spc="0" normalizeH="0" baseline="0" noProof="0" dirty="0">
                <a:ln>
                  <a:noFill/>
                </a:ln>
                <a:effectLst/>
                <a:uLnTx/>
                <a:uFillTx/>
                <a:ea typeface="+mn-ea"/>
                <a:cs typeface="+mn-cs"/>
              </a:rPr>
              <a:t>Carnegie Units</a:t>
            </a:r>
          </a:p>
          <a:p>
            <a:r>
              <a:rPr lang="en-US" sz="1400" dirty="0"/>
              <a:t>Granted to a student completing approximately 120 hours of class in one subject over the course of one year</a:t>
            </a:r>
          </a:p>
          <a:p>
            <a:r>
              <a:rPr lang="en-US" sz="1400" dirty="0"/>
              <a:t>SIS vendors will calculate the value</a:t>
            </a:r>
          </a:p>
          <a:p>
            <a:r>
              <a:rPr lang="en-US" sz="1400" dirty="0">
                <a:latin typeface="Arial" panose="020B0604020202020204" pitchFamily="34" charset="0"/>
                <a:ea typeface="Calibri" panose="020F0502020204030204" pitchFamily="34" charset="0"/>
                <a:cs typeface="Arial" panose="020B0604020202020204" pitchFamily="34" charset="0"/>
              </a:rPr>
              <a:t>Required for the federal Migrant Student Information Exchange (MSIX)</a:t>
            </a:r>
          </a:p>
        </p:txBody>
      </p:sp>
      <p:sp>
        <p:nvSpPr>
          <p:cNvPr id="2" name="Footer Placeholder 2">
            <a:extLst>
              <a:ext uri="{FF2B5EF4-FFF2-40B4-BE49-F238E27FC236}">
                <a16:creationId xmlns:a16="http://schemas.microsoft.com/office/drawing/2014/main" id="{BB4C30FE-C7EE-D1F2-7E0D-96FC08411937}"/>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4228928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892B79-5103-46F0-B0B3-474A1180B2C1}"/>
              </a:ext>
            </a:extLst>
          </p:cNvPr>
          <p:cNvSpPr>
            <a:spLocks noGrp="1"/>
          </p:cNvSpPr>
          <p:nvPr>
            <p:ph type="sldNum" sz="quarter" idx="11"/>
          </p:nvPr>
        </p:nvSpPr>
        <p:spPr/>
        <p:txBody>
          <a:bodyPr/>
          <a:lstStyle/>
          <a:p>
            <a:fld id="{4B73C415-D670-4716-A5EC-CC4D52CA2BAC}" type="slidenum">
              <a:rPr lang="en-US" noProof="0" smtClean="0"/>
              <a:pPr/>
              <a:t>28</a:t>
            </a:fld>
            <a:endParaRPr lang="en-US" noProof="0" dirty="0"/>
          </a:p>
        </p:txBody>
      </p:sp>
      <p:sp>
        <p:nvSpPr>
          <p:cNvPr id="4" name="Title 3">
            <a:extLst>
              <a:ext uri="{FF2B5EF4-FFF2-40B4-BE49-F238E27FC236}">
                <a16:creationId xmlns:a16="http://schemas.microsoft.com/office/drawing/2014/main" id="{A93DC203-BC61-4F5E-B0D2-8F818566DE57}"/>
              </a:ext>
            </a:extLst>
          </p:cNvPr>
          <p:cNvSpPr txBox="1">
            <a:spLocks noGrp="1"/>
          </p:cNvSpPr>
          <p:nvPr>
            <p:ph type="title" idx="4294967295"/>
          </p:nvPr>
        </p:nvSpPr>
        <p:spPr>
          <a:xfrm>
            <a:off x="207098" y="61903"/>
            <a:ext cx="908930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Course</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Completion</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(SCSC)</a:t>
            </a:r>
            <a:endParaRPr kumimoji="0" lang="en-US" sz="3200" b="0" i="0" u="none" strike="noStrike" kern="1200" cap="none" spc="0" normalizeH="0" baseline="0" noProof="0" dirty="0">
              <a:ln>
                <a:noFill/>
              </a:ln>
              <a:solidFill>
                <a:schemeClr val="tx1"/>
              </a:solidFill>
              <a:effectLst/>
              <a:uLnTx/>
              <a:uFillTx/>
              <a:latin typeface="+mj-lt"/>
              <a:ea typeface="+mn-ea"/>
              <a:cs typeface="+mn-cs"/>
            </a:endParaRPr>
          </a:p>
        </p:txBody>
      </p:sp>
      <p:pic>
        <p:nvPicPr>
          <p:cNvPr id="2050" name="Picture 2" descr="Screen Shot of the Course Section modal">
            <a:extLst>
              <a:ext uri="{FF2B5EF4-FFF2-40B4-BE49-F238E27FC236}">
                <a16:creationId xmlns:a16="http://schemas.microsoft.com/office/drawing/2014/main" id="{6531383F-9C78-44FE-B52E-29C5151EC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658951" y="847051"/>
            <a:ext cx="3567585" cy="56992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75632AED-EBF6-403C-8AA0-BBD86B193D2B}"/>
              </a:ext>
              <a:ext uri="{C183D7F6-B498-43B3-948B-1728B52AA6E4}">
                <adec:decorative xmlns:adec="http://schemas.microsoft.com/office/drawing/2017/decorative" val="1"/>
              </a:ext>
            </a:extLst>
          </p:cNvPr>
          <p:cNvGrpSpPr/>
          <p:nvPr/>
        </p:nvGrpSpPr>
        <p:grpSpPr>
          <a:xfrm>
            <a:off x="1214894" y="2388773"/>
            <a:ext cx="3398081" cy="3934095"/>
            <a:chOff x="1532516" y="2334536"/>
            <a:chExt cx="3398081" cy="3934095"/>
          </a:xfrm>
        </p:grpSpPr>
        <p:sp>
          <p:nvSpPr>
            <p:cNvPr id="11" name="Rectangle 10">
              <a:extLst>
                <a:ext uri="{FF2B5EF4-FFF2-40B4-BE49-F238E27FC236}">
                  <a16:creationId xmlns:a16="http://schemas.microsoft.com/office/drawing/2014/main" id="{6201785C-82B4-47ED-9202-AD3302C7B933}"/>
                </a:ext>
              </a:extLst>
            </p:cNvPr>
            <p:cNvSpPr/>
            <p:nvPr/>
          </p:nvSpPr>
          <p:spPr>
            <a:xfrm>
              <a:off x="1532516" y="2334536"/>
              <a:ext cx="2774205" cy="373202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a:t>
              </a:r>
              <a:r>
                <a:rPr lang="en-US" b="1" dirty="0"/>
                <a:t>Carnegie Unit</a:t>
              </a:r>
              <a:r>
                <a:rPr lang="en-US" dirty="0"/>
                <a:t> represents a student completing approximately 120 hours of class in one subject over the course of one year. Typically, 10 high school credits equal 1 Carnegie Unit, 5 high school credits are normally equal to 0.5 Carnegie units.</a:t>
              </a:r>
            </a:p>
          </p:txBody>
        </p:sp>
        <p:sp>
          <p:nvSpPr>
            <p:cNvPr id="12" name="Arrow: Right 11">
              <a:extLst>
                <a:ext uri="{FF2B5EF4-FFF2-40B4-BE49-F238E27FC236}">
                  <a16:creationId xmlns:a16="http://schemas.microsoft.com/office/drawing/2014/main" id="{EE2CC081-49FC-4366-97AB-99CCD1BB10D8}"/>
                </a:ext>
              </a:extLst>
            </p:cNvPr>
            <p:cNvSpPr/>
            <p:nvPr/>
          </p:nvSpPr>
          <p:spPr>
            <a:xfrm>
              <a:off x="4306721" y="5457676"/>
              <a:ext cx="623876" cy="810955"/>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2B107DD-4CBE-432D-9612-C7902EDF8F78}"/>
              </a:ext>
            </a:extLst>
          </p:cNvPr>
          <p:cNvSpPr/>
          <p:nvPr/>
        </p:nvSpPr>
        <p:spPr>
          <a:xfrm>
            <a:off x="4750904" y="5836502"/>
            <a:ext cx="1642425" cy="348894"/>
          </a:xfrm>
          <a:prstGeom prst="rect">
            <a:avLst/>
          </a:prstGeom>
          <a:solidFill>
            <a:srgbClr val="CC99FF">
              <a:alpha val="25000"/>
            </a:srgb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5D9B75D-BC24-4CA5-B05D-FE70018838EC}"/>
              </a:ext>
            </a:extLst>
          </p:cNvPr>
          <p:cNvSpPr/>
          <p:nvPr/>
        </p:nvSpPr>
        <p:spPr>
          <a:xfrm>
            <a:off x="6397753" y="5145821"/>
            <a:ext cx="1691839" cy="331910"/>
          </a:xfrm>
          <a:prstGeom prst="rect">
            <a:avLst/>
          </a:prstGeom>
          <a:solidFill>
            <a:srgbClr val="3366FF">
              <a:alpha val="24706"/>
            </a:srgbClr>
          </a:solid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28B6ED0-5925-4E8E-831A-C50D49FE9875}"/>
              </a:ext>
            </a:extLst>
          </p:cNvPr>
          <p:cNvSpPr/>
          <p:nvPr/>
        </p:nvSpPr>
        <p:spPr>
          <a:xfrm>
            <a:off x="6383119" y="4761655"/>
            <a:ext cx="1711881" cy="348894"/>
          </a:xfrm>
          <a:prstGeom prst="rect">
            <a:avLst/>
          </a:prstGeom>
          <a:solidFill>
            <a:schemeClr val="accent2">
              <a:lumMod val="40000"/>
              <a:lumOff val="60000"/>
              <a:alpha val="24706"/>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3D9648-1774-9C3B-7946-6809B1EC2817}"/>
              </a:ext>
            </a:extLst>
          </p:cNvPr>
          <p:cNvSpPr/>
          <p:nvPr/>
        </p:nvSpPr>
        <p:spPr>
          <a:xfrm>
            <a:off x="6395541" y="5469417"/>
            <a:ext cx="1694051" cy="369127"/>
          </a:xfrm>
          <a:prstGeom prst="rect">
            <a:avLst/>
          </a:prstGeom>
          <a:solidFill>
            <a:schemeClr val="accent4">
              <a:lumMod val="20000"/>
              <a:lumOff val="80000"/>
              <a:alpha val="25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7D4AB6B-539B-5494-E2A1-308844D12FCA}"/>
              </a:ext>
            </a:extLst>
          </p:cNvPr>
          <p:cNvSpPr/>
          <p:nvPr/>
        </p:nvSpPr>
        <p:spPr>
          <a:xfrm>
            <a:off x="4750905" y="5486044"/>
            <a:ext cx="1622382" cy="349250"/>
          </a:xfrm>
          <a:prstGeom prst="rect">
            <a:avLst/>
          </a:prstGeom>
          <a:solidFill>
            <a:schemeClr val="accent6">
              <a:lumMod val="60000"/>
              <a:lumOff val="40000"/>
              <a:alpha val="24706"/>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1D100ED-711C-60BA-3EFA-A3734A6C956A}"/>
              </a:ext>
            </a:extLst>
          </p:cNvPr>
          <p:cNvSpPr/>
          <p:nvPr/>
        </p:nvSpPr>
        <p:spPr>
          <a:xfrm>
            <a:off x="6374272" y="3288000"/>
            <a:ext cx="1691839" cy="348894"/>
          </a:xfrm>
          <a:prstGeom prst="rect">
            <a:avLst/>
          </a:prstGeom>
          <a:solidFill>
            <a:schemeClr val="accent3">
              <a:lumMod val="60000"/>
              <a:lumOff val="40000"/>
              <a:alpha val="24706"/>
            </a:schemeClr>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F9FB128-92DE-D4B4-2B17-FF387B5AEC77}"/>
              </a:ext>
            </a:extLst>
          </p:cNvPr>
          <p:cNvSpPr/>
          <p:nvPr/>
        </p:nvSpPr>
        <p:spPr>
          <a:xfrm>
            <a:off x="4750904" y="5137508"/>
            <a:ext cx="1623368" cy="331909"/>
          </a:xfrm>
          <a:prstGeom prst="rect">
            <a:avLst/>
          </a:prstGeom>
          <a:solidFill>
            <a:schemeClr val="accent5">
              <a:lumMod val="60000"/>
              <a:lumOff val="40000"/>
              <a:alpha val="25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F6A590F2-1CE8-3606-010D-FB0F004E0745}"/>
              </a:ext>
              <a:ext uri="{C183D7F6-B498-43B3-948B-1728B52AA6E4}">
                <adec:decorative xmlns:adec="http://schemas.microsoft.com/office/drawing/2017/decorative" val="1"/>
              </a:ext>
            </a:extLst>
          </p:cNvPr>
          <p:cNvGrpSpPr/>
          <p:nvPr/>
        </p:nvGrpSpPr>
        <p:grpSpPr>
          <a:xfrm>
            <a:off x="8218407" y="2132733"/>
            <a:ext cx="3393512" cy="3933413"/>
            <a:chOff x="763567" y="2536603"/>
            <a:chExt cx="3393512" cy="3933413"/>
          </a:xfrm>
          <a:solidFill>
            <a:schemeClr val="accent1">
              <a:lumMod val="75000"/>
            </a:schemeClr>
          </a:solidFill>
        </p:grpSpPr>
        <p:sp>
          <p:nvSpPr>
            <p:cNvPr id="25" name="Rectangle 24">
              <a:extLst>
                <a:ext uri="{FF2B5EF4-FFF2-40B4-BE49-F238E27FC236}">
                  <a16:creationId xmlns:a16="http://schemas.microsoft.com/office/drawing/2014/main" id="{3B52C5EF-8C7A-2B59-BF65-32375C587C74}"/>
                </a:ext>
              </a:extLst>
            </p:cNvPr>
            <p:cNvSpPr/>
            <p:nvPr/>
          </p:nvSpPr>
          <p:spPr>
            <a:xfrm>
              <a:off x="1382874" y="2536603"/>
              <a:ext cx="2774205" cy="373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kern="1200" dirty="0">
                  <a:solidFill>
                    <a:schemeClr val="bg1"/>
                  </a:solidFill>
                  <a:effectLst/>
                  <a:latin typeface="+mn-lt"/>
                  <a:ea typeface="+mn-ea"/>
                  <a:cs typeface="+mn-cs"/>
                </a:rPr>
                <a:t>The </a:t>
              </a:r>
              <a:r>
                <a:rPr lang="en-US" sz="1800" b="1" kern="1200" dirty="0">
                  <a:solidFill>
                    <a:schemeClr val="bg1"/>
                  </a:solidFill>
                  <a:effectLst/>
                  <a:latin typeface="+mn-lt"/>
                  <a:ea typeface="+mn-ea"/>
                  <a:cs typeface="+mn-cs"/>
                </a:rPr>
                <a:t>UC/CSU Admission Requirement Code</a:t>
              </a:r>
              <a:r>
                <a:rPr lang="en-US" sz="1800" kern="1200" dirty="0">
                  <a:solidFill>
                    <a:schemeClr val="bg1"/>
                  </a:solidFill>
                  <a:effectLst/>
                  <a:latin typeface="+mn-lt"/>
                  <a:ea typeface="+mn-ea"/>
                  <a:cs typeface="+mn-cs"/>
                </a:rPr>
                <a:t> represents the category of University of California or California State University College Admission Course requirement that a high school course has been determined to meet.</a:t>
              </a:r>
            </a:p>
          </p:txBody>
        </p:sp>
        <p:sp>
          <p:nvSpPr>
            <p:cNvPr id="26" name="Arrow: Right 25">
              <a:extLst>
                <a:ext uri="{FF2B5EF4-FFF2-40B4-BE49-F238E27FC236}">
                  <a16:creationId xmlns:a16="http://schemas.microsoft.com/office/drawing/2014/main" id="{FAD3006C-8600-F4DD-6F54-8AE4F4CEECA9}"/>
                </a:ext>
              </a:extLst>
            </p:cNvPr>
            <p:cNvSpPr/>
            <p:nvPr/>
          </p:nvSpPr>
          <p:spPr>
            <a:xfrm rot="10800000">
              <a:off x="763567" y="5659061"/>
              <a:ext cx="623876" cy="810955"/>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Footer Placeholder 2">
            <a:extLst>
              <a:ext uri="{FF2B5EF4-FFF2-40B4-BE49-F238E27FC236}">
                <a16:creationId xmlns:a16="http://schemas.microsoft.com/office/drawing/2014/main" id="{348E345F-C95A-4894-C971-8B732C4E95A8}"/>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340491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Course and Student Course completion data.</a:t>
            </a:r>
          </a:p>
        </p:txBody>
      </p:sp>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Student Career Technical Education</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9176B23-2456-400D-AA85-3673427CB4E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5" name="TextBox 44">
            <a:extLst>
              <a:ext uri="{FF2B5EF4-FFF2-40B4-BE49-F238E27FC236}">
                <a16:creationId xmlns:a16="http://schemas.microsoft.com/office/drawing/2014/main" id="{E74F5E27-C013-46BF-BF8B-955F6183E9D4}"/>
              </a:ext>
            </a:extLst>
          </p:cNvPr>
          <p:cNvSpPr txBox="1"/>
          <p:nvPr/>
        </p:nvSpPr>
        <p:spPr>
          <a:xfrm>
            <a:off x="6394000" y="791389"/>
            <a:ext cx="4974545" cy="4810548"/>
          </a:xfrm>
          <a:prstGeom prst="rect">
            <a:avLst/>
          </a:prstGeom>
          <a:noFill/>
        </p:spPr>
        <p:txBody>
          <a:bodyPr wrap="square">
            <a:spAutoFit/>
          </a:bodyPr>
          <a:lstStyle/>
          <a:p>
            <a:pPr marL="54769" marR="0" lvl="0" indent="0" algn="l" defTabSz="914400" rtl="0" eaLnBrk="1" fontAlgn="base" latinLnBrk="0" hangingPunct="1">
              <a:lnSpc>
                <a:spcPct val="90000"/>
              </a:lnSpc>
              <a:spcBef>
                <a:spcPct val="0"/>
              </a:spcBef>
              <a:spcAft>
                <a:spcPts val="3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LEAs must submit information on CTE Pathways that students have completed during the year.</a:t>
            </a:r>
          </a:p>
          <a:p>
            <a:pPr marL="54769" marR="0" lvl="0" indent="0" algn="l" defTabSz="914400" rtl="0" eaLnBrk="1" fontAlgn="base" latinLnBrk="0" hangingPunct="1">
              <a:lnSpc>
                <a:spcPct val="90000"/>
              </a:lnSpc>
              <a:spcBef>
                <a:spcPct val="0"/>
              </a:spcBef>
              <a:spcAft>
                <a:spcPts val="3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Students who have completed a CTE Pathway during the Reporting Year, are included in the Student Career Technical Education (SCTE) file.  </a:t>
            </a: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If a student has completed more than one Pathway during the Reporting Year, a record is reported for each completed Pathway.</a:t>
            </a: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283369" marR="0" lvl="0" indent="-228600" algn="l" defTabSz="914400" rtl="0" eaLnBrk="1" fontAlgn="base" latinLnBrk="0" hangingPunct="1">
              <a:lnSpc>
                <a:spcPct val="90000"/>
              </a:lnSpc>
              <a:spcBef>
                <a:spcPct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CTE participants who are non-completers </a:t>
            </a:r>
            <a:r>
              <a:rPr kumimoji="0" lang="en-US" sz="1800" b="1" i="0" u="none" strike="noStrike" kern="1200" cap="none" spc="0" normalizeH="0" baseline="0" noProof="0" dirty="0">
                <a:ln>
                  <a:noFill/>
                </a:ln>
                <a:solidFill>
                  <a:prstClr val="black"/>
                </a:solidFill>
                <a:effectLst/>
                <a:uLnTx/>
                <a:uFillTx/>
                <a:latin typeface="Tahoma"/>
                <a:ea typeface="+mn-ea"/>
                <a:cs typeface="+mn-cs"/>
              </a:rPr>
              <a:t>MUST NOT</a:t>
            </a:r>
            <a:r>
              <a:rPr kumimoji="0" lang="en-US" sz="1800" b="0" i="0" u="none" strike="noStrike" kern="1200" cap="none" spc="0" normalizeH="0" baseline="0" noProof="0" dirty="0">
                <a:ln>
                  <a:noFill/>
                </a:ln>
                <a:solidFill>
                  <a:prstClr val="black"/>
                </a:solidFill>
                <a:effectLst/>
                <a:uLnTx/>
                <a:uFillTx/>
                <a:latin typeface="Tahoma"/>
                <a:ea typeface="+mn-ea"/>
                <a:cs typeface="+mn-cs"/>
              </a:rPr>
              <a:t> be included in the SCTE file, as the data collected for course sections and student course sections includes the information needed to identify them.</a:t>
            </a:r>
          </a:p>
        </p:txBody>
      </p:sp>
      <p:sp>
        <p:nvSpPr>
          <p:cNvPr id="4" name="Picture Placeholder 3" descr="Image of CTE pathway icons">
            <a:extLst>
              <a:ext uri="{FF2B5EF4-FFF2-40B4-BE49-F238E27FC236}">
                <a16:creationId xmlns:a16="http://schemas.microsoft.com/office/drawing/2014/main" id="{140475D2-99A6-42AD-81E7-15B7CF1C8D74}"/>
              </a:ext>
            </a:extLst>
          </p:cNvPr>
          <p:cNvSpPr>
            <a:spLocks noGrp="1"/>
          </p:cNvSpPr>
          <p:nvPr>
            <p:ph type="pic" sz="quarter" idx="12"/>
          </p:nvPr>
        </p:nvSpPr>
        <p:spPr/>
        <p:txBody>
          <a:bodyPr/>
          <a:lstStyle/>
          <a:p>
            <a:endParaRPr lang="en-US"/>
          </a:p>
        </p:txBody>
      </p:sp>
      <p:pic>
        <p:nvPicPr>
          <p:cNvPr id="10" name="Picture 10" descr="Image result for cte career technical education">
            <a:extLst>
              <a:ext uri="{FF2B5EF4-FFF2-40B4-BE49-F238E27FC236}">
                <a16:creationId xmlns:a16="http://schemas.microsoft.com/office/drawing/2014/main" id="{5495DB01-A569-43B2-BC4B-53086138C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218" y="80962"/>
            <a:ext cx="3664873" cy="371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705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p:cNvSpPr>
            <a:spLocks noGrp="1"/>
          </p:cNvSpPr>
          <p:nvPr>
            <p:ph type="sldNum" sz="quarter" idx="11"/>
          </p:nvPr>
        </p:nvSpPr>
        <p:spPr/>
        <p:txBody>
          <a:bodyPr/>
          <a:lstStyle/>
          <a:p>
            <a:fld id="{84E91884-CAC6-40C5-8951-05CEBB3430F4}" type="slidenum">
              <a:rPr lang="en-US" smtClean="0"/>
              <a:pPr/>
              <a:t>3</a:t>
            </a:fld>
            <a:endParaRPr lang="en-US"/>
          </a:p>
        </p:txBody>
      </p:sp>
      <p:sp>
        <p:nvSpPr>
          <p:cNvPr id="3" name="Title 2"/>
          <p:cNvSpPr>
            <a:spLocks noGrp="1"/>
          </p:cNvSpPr>
          <p:nvPr>
            <p:ph type="title" idx="4294967295"/>
          </p:nvPr>
        </p:nvSpPr>
        <p:spPr>
          <a:xfrm>
            <a:off x="432000" y="315722"/>
            <a:ext cx="11214100" cy="587375"/>
          </a:xfrm>
        </p:spPr>
        <p:txBody>
          <a:bodyPr>
            <a:normAutofit/>
          </a:bodyPr>
          <a:lstStyle/>
          <a:p>
            <a:r>
              <a:rPr lang="en-US" dirty="0"/>
              <a:t>Target Audience</a:t>
            </a:r>
          </a:p>
        </p:txBody>
      </p:sp>
      <p:grpSp>
        <p:nvGrpSpPr>
          <p:cNvPr id="16" name="Group 15" descr="Administrator counseling staff">
            <a:extLst>
              <a:ext uri="{FF2B5EF4-FFF2-40B4-BE49-F238E27FC236}">
                <a16:creationId xmlns:a16="http://schemas.microsoft.com/office/drawing/2014/main" id="{40E44781-C56F-8649-87C0-00C67186C967}"/>
              </a:ext>
            </a:extLst>
          </p:cNvPr>
          <p:cNvGrpSpPr/>
          <p:nvPr/>
        </p:nvGrpSpPr>
        <p:grpSpPr>
          <a:xfrm>
            <a:off x="6301227" y="1909467"/>
            <a:ext cx="3883792" cy="3307269"/>
            <a:chOff x="6301227" y="1954867"/>
            <a:chExt cx="3883792" cy="3307269"/>
          </a:xfrm>
        </p:grpSpPr>
        <p:sp>
          <p:nvSpPr>
            <p:cNvPr id="17" name="TextBox 8">
              <a:extLst>
                <a:ext uri="{FF2B5EF4-FFF2-40B4-BE49-F238E27FC236}">
                  <a16:creationId xmlns:a16="http://schemas.microsoft.com/office/drawing/2014/main" id="{09722D46-C876-6D42-BAB1-33808E254F1E}"/>
                </a:ext>
              </a:extLst>
            </p:cNvPr>
            <p:cNvSpPr txBox="1">
              <a:spLocks noChangeArrowheads="1"/>
            </p:cNvSpPr>
            <p:nvPr/>
          </p:nvSpPr>
          <p:spPr bwMode="auto">
            <a:xfrm>
              <a:off x="7003043" y="4800471"/>
              <a:ext cx="248016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pPr algn="ctr"/>
              <a:r>
                <a:rPr lang="en-US" sz="2400" b="1" dirty="0">
                  <a:solidFill>
                    <a:srgbClr val="555FAD"/>
                  </a:solidFill>
                  <a:latin typeface="+mn-lt"/>
                </a:rPr>
                <a:t>Administrators</a:t>
              </a:r>
            </a:p>
          </p:txBody>
        </p:sp>
        <p:pic>
          <p:nvPicPr>
            <p:cNvPr id="18" name="Picture 17">
              <a:extLst>
                <a:ext uri="{FF2B5EF4-FFF2-40B4-BE49-F238E27FC236}">
                  <a16:creationId xmlns:a16="http://schemas.microsoft.com/office/drawing/2014/main" id="{B6BE6580-5D6B-0C49-AAE7-714A33FE35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01227" y="1954867"/>
              <a:ext cx="3883792" cy="2586605"/>
            </a:xfrm>
            <a:prstGeom prst="rect">
              <a:avLst/>
            </a:prstGeom>
            <a:effectLst>
              <a:outerShdw blurRad="63500" algn="ctr" rotWithShape="0">
                <a:prstClr val="black">
                  <a:alpha val="40000"/>
                </a:prstClr>
              </a:outerShdw>
            </a:effectLst>
          </p:spPr>
        </p:pic>
      </p:grpSp>
      <p:grpSp>
        <p:nvGrpSpPr>
          <p:cNvPr id="4" name="Group 3" descr="Gif image of an analyst">
            <a:extLst>
              <a:ext uri="{FF2B5EF4-FFF2-40B4-BE49-F238E27FC236}">
                <a16:creationId xmlns:a16="http://schemas.microsoft.com/office/drawing/2014/main" id="{B755907B-6796-4CD3-9731-07FC21DACD45}"/>
              </a:ext>
            </a:extLst>
          </p:cNvPr>
          <p:cNvGrpSpPr/>
          <p:nvPr/>
        </p:nvGrpSpPr>
        <p:grpSpPr>
          <a:xfrm>
            <a:off x="1865805" y="1909622"/>
            <a:ext cx="3639705" cy="3789972"/>
            <a:chOff x="1865805" y="1909622"/>
            <a:chExt cx="3639705" cy="3789972"/>
          </a:xfrm>
        </p:grpSpPr>
        <p:sp>
          <p:nvSpPr>
            <p:cNvPr id="9" name="TextBox 8"/>
            <p:cNvSpPr txBox="1">
              <a:spLocks noChangeArrowheads="1"/>
            </p:cNvSpPr>
            <p:nvPr/>
          </p:nvSpPr>
          <p:spPr bwMode="auto">
            <a:xfrm>
              <a:off x="1865805" y="4868597"/>
              <a:ext cx="363970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pPr algn="ctr"/>
              <a:r>
                <a:rPr lang="en-US" sz="2400" b="1" dirty="0">
                  <a:solidFill>
                    <a:srgbClr val="FE7864"/>
                  </a:solidFill>
                  <a:latin typeface="+mn-lt"/>
                </a:rPr>
                <a:t>Data Coordinator</a:t>
              </a:r>
            </a:p>
            <a:p>
              <a:pPr algn="ctr"/>
              <a:endParaRPr lang="en-US" sz="2400" b="1" dirty="0">
                <a:solidFill>
                  <a:srgbClr val="FE7864"/>
                </a:solidFill>
                <a:latin typeface="+mn-lt"/>
              </a:endParaRPr>
            </a:p>
          </p:txBody>
        </p:sp>
        <p:pic>
          <p:nvPicPr>
            <p:cNvPr id="1026" name="Picture 2">
              <a:extLst>
                <a:ext uri="{FF2B5EF4-FFF2-40B4-BE49-F238E27FC236}">
                  <a16:creationId xmlns:a16="http://schemas.microsoft.com/office/drawing/2014/main" id="{4288AE3B-5056-46CB-ADF9-2E6082ABBC3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p:blipFill>
          <p:spPr bwMode="auto">
            <a:xfrm>
              <a:off x="2082136" y="1909622"/>
              <a:ext cx="3265719" cy="2586449"/>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 name="Footer Placeholder 2">
            <a:extLst>
              <a:ext uri="{FF2B5EF4-FFF2-40B4-BE49-F238E27FC236}">
                <a16:creationId xmlns:a16="http://schemas.microsoft.com/office/drawing/2014/main" id="{7988B723-A503-746D-98F0-07DD3EDB83FD}"/>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59641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D1F8E-48FE-488B-A9FF-5984CD8E40B3}"/>
              </a:ext>
            </a:extLst>
          </p:cNvPr>
          <p:cNvSpPr>
            <a:spLocks noGrp="1"/>
          </p:cNvSpPr>
          <p:nvPr>
            <p:ph type="title"/>
          </p:nvPr>
        </p:nvSpPr>
        <p:spPr/>
        <p:txBody>
          <a:bodyPr/>
          <a:lstStyle/>
          <a:p>
            <a:r>
              <a:rPr lang="en-US" dirty="0"/>
              <a:t>SCTE Data Collected</a:t>
            </a:r>
          </a:p>
        </p:txBody>
      </p:sp>
      <p:sp>
        <p:nvSpPr>
          <p:cNvPr id="3" name="Content Placeholder 2">
            <a:extLst>
              <a:ext uri="{FF2B5EF4-FFF2-40B4-BE49-F238E27FC236}">
                <a16:creationId xmlns:a16="http://schemas.microsoft.com/office/drawing/2014/main" id="{65ADB5E6-B409-4DC6-A6BD-4CDB7349C1DD}"/>
              </a:ext>
            </a:extLst>
          </p:cNvPr>
          <p:cNvSpPr>
            <a:spLocks noGrp="1"/>
          </p:cNvSpPr>
          <p:nvPr>
            <p:ph sz="half" idx="1"/>
          </p:nvPr>
        </p:nvSpPr>
        <p:spPr/>
        <p:txBody>
          <a:bodyPr/>
          <a:lstStyle/>
          <a:p>
            <a:pPr marR="0" lvl="0">
              <a:spcBef>
                <a:spcPts val="0"/>
              </a:spcBef>
              <a:spcAft>
                <a:spcPts val="600"/>
              </a:spcAft>
            </a:pPr>
            <a:r>
              <a:rPr lang="en-US" dirty="0">
                <a:latin typeface="Arial" panose="020B0604020202020204" pitchFamily="34" charset="0"/>
                <a:ea typeface="Calibri" panose="020F0502020204030204" pitchFamily="34" charset="0"/>
                <a:cs typeface="Times New Roman" panose="02020603050405020304" pitchFamily="18" charset="0"/>
              </a:rPr>
              <a:t>Along with key data from the CRSC and SCSC, the following data are collected</a:t>
            </a:r>
          </a:p>
        </p:txBody>
      </p:sp>
      <p:sp>
        <p:nvSpPr>
          <p:cNvPr id="24" name="Rectangle 23">
            <a:extLst>
              <a:ext uri="{FF2B5EF4-FFF2-40B4-BE49-F238E27FC236}">
                <a16:creationId xmlns:a16="http://schemas.microsoft.com/office/drawing/2014/main" id="{8C1073E4-F5B8-41C9-BC20-6329036B5025}"/>
              </a:ext>
              <a:ext uri="{C183D7F6-B498-43B3-948B-1728B52AA6E4}">
                <adec:decorative xmlns:adec="http://schemas.microsoft.com/office/drawing/2017/decorative" val="1"/>
              </a:ext>
            </a:extLst>
          </p:cNvPr>
          <p:cNvSpPr/>
          <p:nvPr/>
        </p:nvSpPr>
        <p:spPr>
          <a:xfrm>
            <a:off x="2012614" y="1825451"/>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8" name="Graphic 37" descr="Diploma roll">
            <a:extLst>
              <a:ext uri="{FF2B5EF4-FFF2-40B4-BE49-F238E27FC236}">
                <a16:creationId xmlns:a16="http://schemas.microsoft.com/office/drawing/2014/main" id="{D9AA2FD2-066D-45E0-9569-3280B05C55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916786" y="1714852"/>
            <a:ext cx="1371600" cy="1371600"/>
          </a:xfrm>
          <a:prstGeom prst="rect">
            <a:avLst/>
          </a:prstGeom>
          <a:effectLst>
            <a:outerShdw blurRad="63500" algn="ctr" rotWithShape="0">
              <a:prstClr val="black">
                <a:alpha val="20000"/>
              </a:prstClr>
            </a:outerShdw>
          </a:effectLst>
        </p:spPr>
      </p:pic>
      <p:sp>
        <p:nvSpPr>
          <p:cNvPr id="17" name="Text Placeholder 16">
            <a:extLst>
              <a:ext uri="{FF2B5EF4-FFF2-40B4-BE49-F238E27FC236}">
                <a16:creationId xmlns:a16="http://schemas.microsoft.com/office/drawing/2014/main" id="{14084BC5-2173-45D5-9E56-563C563D35B0}"/>
              </a:ext>
            </a:extLst>
          </p:cNvPr>
          <p:cNvSpPr>
            <a:spLocks noGrp="1"/>
          </p:cNvSpPr>
          <p:nvPr>
            <p:ph type="body" sz="quarter" idx="14"/>
          </p:nvPr>
        </p:nvSpPr>
        <p:spPr>
          <a:xfrm>
            <a:off x="1579825" y="3086452"/>
            <a:ext cx="1980000" cy="360000"/>
          </a:xfrm>
        </p:spPr>
        <p:txBody>
          <a:bodyPr/>
          <a:lstStyle/>
          <a:p>
            <a:r>
              <a:rPr lang="en-US" dirty="0">
                <a:solidFill>
                  <a:schemeClr val="tx1">
                    <a:lumMod val="75000"/>
                    <a:lumOff val="25000"/>
                  </a:schemeClr>
                </a:solidFill>
              </a:rPr>
              <a:t>CTE Completer Info</a:t>
            </a:r>
          </a:p>
        </p:txBody>
      </p:sp>
      <p:cxnSp>
        <p:nvCxnSpPr>
          <p:cNvPr id="20" name="Straight Connector 19">
            <a:extLst>
              <a:ext uri="{FF2B5EF4-FFF2-40B4-BE49-F238E27FC236}">
                <a16:creationId xmlns:a16="http://schemas.microsoft.com/office/drawing/2014/main" id="{3FBD2CC2-A27F-456D-8D6B-3CFE314DBA1A}"/>
              </a:ext>
              <a:ext uri="{C183D7F6-B498-43B3-948B-1728B52AA6E4}">
                <adec:decorative xmlns:adec="http://schemas.microsoft.com/office/drawing/2017/decorative" val="1"/>
              </a:ext>
            </a:extLst>
          </p:cNvPr>
          <p:cNvCxnSpPr>
            <a:cxnSpLocks/>
          </p:cNvCxnSpPr>
          <p:nvPr/>
        </p:nvCxnSpPr>
        <p:spPr>
          <a:xfrm>
            <a:off x="1795825" y="3570784"/>
            <a:ext cx="1548000" cy="0"/>
          </a:xfrm>
          <a:prstGeom prst="line">
            <a:avLst/>
          </a:prstGeom>
          <a:ln w="28575">
            <a:solidFill>
              <a:srgbClr val="555FAD"/>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7E306DD9-7B8A-4C24-A2E4-926B6BF6C2E8}"/>
              </a:ext>
            </a:extLst>
          </p:cNvPr>
          <p:cNvSpPr>
            <a:spLocks noGrp="1"/>
          </p:cNvSpPr>
          <p:nvPr>
            <p:ph sz="half" idx="2"/>
          </p:nvPr>
        </p:nvSpPr>
        <p:spPr>
          <a:xfrm>
            <a:off x="1046777" y="3746683"/>
            <a:ext cx="3111618" cy="1080455"/>
          </a:xfrm>
        </p:spPr>
        <p:txBody>
          <a:bodyPr/>
          <a:lstStyle/>
          <a:p>
            <a:pPr marR="0" lvl="0">
              <a:spcBef>
                <a:spcPts val="0"/>
              </a:spcBef>
              <a:spcAft>
                <a:spcPts val="600"/>
              </a:spcAft>
            </a:pPr>
            <a:r>
              <a:rPr lang="en-US" dirty="0">
                <a:solidFill>
                  <a:schemeClr val="tx1"/>
                </a:solidFill>
              </a:rPr>
              <a:t>Identifies student who has completed a minimum of 300 hours in a state-approved CTE pathway.</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68564942-0718-48BF-9A1F-9EC35051A510}"/>
              </a:ext>
              <a:ext uri="{C183D7F6-B498-43B3-948B-1728B52AA6E4}">
                <adec:decorative xmlns:adec="http://schemas.microsoft.com/office/drawing/2017/decorative" val="1"/>
              </a:ext>
            </a:extLst>
          </p:cNvPr>
          <p:cNvSpPr/>
          <p:nvPr/>
        </p:nvSpPr>
        <p:spPr>
          <a:xfrm>
            <a:off x="5240835" y="1825969"/>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40" name="Graphic 39" descr="Compass">
            <a:extLst>
              <a:ext uri="{FF2B5EF4-FFF2-40B4-BE49-F238E27FC236}">
                <a16:creationId xmlns:a16="http://schemas.microsoft.com/office/drawing/2014/main" id="{1CFBED44-D32C-4E5C-A5EC-2E34E1BF2F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226546" y="1807504"/>
            <a:ext cx="1143000" cy="1143000"/>
          </a:xfrm>
          <a:prstGeom prst="rect">
            <a:avLst/>
          </a:prstGeom>
          <a:effectLst>
            <a:outerShdw blurRad="63500" algn="ctr" rotWithShape="0">
              <a:prstClr val="black">
                <a:alpha val="20000"/>
              </a:prstClr>
            </a:outerShdw>
          </a:effectLst>
        </p:spPr>
      </p:pic>
      <p:sp>
        <p:nvSpPr>
          <p:cNvPr id="19" name="Text Placeholder 18">
            <a:extLst>
              <a:ext uri="{FF2B5EF4-FFF2-40B4-BE49-F238E27FC236}">
                <a16:creationId xmlns:a16="http://schemas.microsoft.com/office/drawing/2014/main" id="{04988242-F2AD-4512-B0A1-DB6CCA2AC2F0}"/>
              </a:ext>
            </a:extLst>
          </p:cNvPr>
          <p:cNvSpPr>
            <a:spLocks noGrp="1"/>
          </p:cNvSpPr>
          <p:nvPr>
            <p:ph type="body" sz="quarter" idx="16"/>
          </p:nvPr>
        </p:nvSpPr>
        <p:spPr>
          <a:xfrm>
            <a:off x="4811982" y="3086970"/>
            <a:ext cx="1980000" cy="360000"/>
          </a:xfrm>
        </p:spPr>
        <p:txBody>
          <a:bodyPr/>
          <a:lstStyle/>
          <a:p>
            <a:r>
              <a:rPr lang="en-US" dirty="0">
                <a:solidFill>
                  <a:schemeClr val="tx1">
                    <a:lumMod val="75000"/>
                    <a:lumOff val="25000"/>
                  </a:schemeClr>
                </a:solidFill>
              </a:rPr>
              <a:t>CTE Pathway Code</a:t>
            </a:r>
          </a:p>
        </p:txBody>
      </p:sp>
      <p:cxnSp>
        <p:nvCxnSpPr>
          <p:cNvPr id="22" name="Straight Connector 21">
            <a:extLst>
              <a:ext uri="{FF2B5EF4-FFF2-40B4-BE49-F238E27FC236}">
                <a16:creationId xmlns:a16="http://schemas.microsoft.com/office/drawing/2014/main" id="{F494E1CA-0600-4970-93CD-9FB5EC22F9D8}"/>
              </a:ext>
              <a:ext uri="{C183D7F6-B498-43B3-948B-1728B52AA6E4}">
                <adec:decorative xmlns:adec="http://schemas.microsoft.com/office/drawing/2017/decorative" val="1"/>
              </a:ext>
            </a:extLst>
          </p:cNvPr>
          <p:cNvCxnSpPr>
            <a:cxnSpLocks/>
          </p:cNvCxnSpPr>
          <p:nvPr/>
        </p:nvCxnSpPr>
        <p:spPr>
          <a:xfrm>
            <a:off x="5027982" y="3571302"/>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D854B138-BB2C-4433-AB1E-94E987A3E662}"/>
              </a:ext>
            </a:extLst>
          </p:cNvPr>
          <p:cNvSpPr>
            <a:spLocks noGrp="1"/>
          </p:cNvSpPr>
          <p:nvPr>
            <p:ph type="body" sz="quarter" idx="13"/>
          </p:nvPr>
        </p:nvSpPr>
        <p:spPr>
          <a:xfrm>
            <a:off x="4576126" y="3746683"/>
            <a:ext cx="2473135" cy="720000"/>
          </a:xfrm>
        </p:spPr>
        <p:txBody>
          <a:bodyPr/>
          <a:lstStyle/>
          <a:p>
            <a:pPr marR="0" lvl="0">
              <a:spcBef>
                <a:spcPts val="0"/>
              </a:spcBef>
              <a:spcAft>
                <a:spcPts val="600"/>
              </a:spcAft>
            </a:pPr>
            <a:r>
              <a:rPr lang="en-US" dirty="0">
                <a:latin typeface="Arial" panose="020B0604020202020204" pitchFamily="34" charset="0"/>
                <a:ea typeface="Calibri" panose="020F0502020204030204" pitchFamily="34" charset="0"/>
                <a:cs typeface="Times New Roman" panose="02020603050405020304" pitchFamily="18" charset="0"/>
              </a:rPr>
              <a:t>Indicates the specific career pathway the student participated in and completed.</a:t>
            </a:r>
          </a:p>
        </p:txBody>
      </p:sp>
      <p:sp>
        <p:nvSpPr>
          <p:cNvPr id="26" name="Rectangle 25">
            <a:extLst>
              <a:ext uri="{FF2B5EF4-FFF2-40B4-BE49-F238E27FC236}">
                <a16:creationId xmlns:a16="http://schemas.microsoft.com/office/drawing/2014/main" id="{2383C43F-EC42-4446-9184-DCFEA355CA05}"/>
              </a:ext>
              <a:ext uri="{C183D7F6-B498-43B3-948B-1728B52AA6E4}">
                <adec:decorative xmlns:adec="http://schemas.microsoft.com/office/drawing/2017/decorative" val="1"/>
              </a:ext>
            </a:extLst>
          </p:cNvPr>
          <p:cNvSpPr/>
          <p:nvPr/>
        </p:nvSpPr>
        <p:spPr>
          <a:xfrm>
            <a:off x="8265867" y="1812713"/>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8" name="Text Placeholder 18">
            <a:extLst>
              <a:ext uri="{FF2B5EF4-FFF2-40B4-BE49-F238E27FC236}">
                <a16:creationId xmlns:a16="http://schemas.microsoft.com/office/drawing/2014/main" id="{AFEBE92B-3DFD-4914-B14E-6F37FC123374}"/>
              </a:ext>
            </a:extLst>
          </p:cNvPr>
          <p:cNvSpPr txBox="1">
            <a:spLocks/>
          </p:cNvSpPr>
          <p:nvPr/>
        </p:nvSpPr>
        <p:spPr>
          <a:xfrm>
            <a:off x="7631567" y="3073714"/>
            <a:ext cx="2185447"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CTE Completion Year</a:t>
            </a:r>
          </a:p>
        </p:txBody>
      </p:sp>
      <p:cxnSp>
        <p:nvCxnSpPr>
          <p:cNvPr id="29" name="Straight Connector 28">
            <a:extLst>
              <a:ext uri="{FF2B5EF4-FFF2-40B4-BE49-F238E27FC236}">
                <a16:creationId xmlns:a16="http://schemas.microsoft.com/office/drawing/2014/main" id="{3AFCD98C-7816-49EA-B905-9BC691D9AEA7}"/>
              </a:ext>
              <a:ext uri="{C183D7F6-B498-43B3-948B-1728B52AA6E4}">
                <adec:decorative xmlns:adec="http://schemas.microsoft.com/office/drawing/2017/decorative" val="1"/>
              </a:ext>
            </a:extLst>
          </p:cNvPr>
          <p:cNvCxnSpPr>
            <a:cxnSpLocks/>
          </p:cNvCxnSpPr>
          <p:nvPr/>
        </p:nvCxnSpPr>
        <p:spPr>
          <a:xfrm>
            <a:off x="8053014" y="3558046"/>
            <a:ext cx="1548000" cy="0"/>
          </a:xfrm>
          <a:prstGeom prst="line">
            <a:avLst/>
          </a:prstGeom>
          <a:ln w="28575">
            <a:solidFill>
              <a:srgbClr val="FB6542"/>
            </a:solidFill>
          </a:ln>
        </p:spPr>
        <p:style>
          <a:lnRef idx="1">
            <a:schemeClr val="accent1"/>
          </a:lnRef>
          <a:fillRef idx="0">
            <a:schemeClr val="accent1"/>
          </a:fillRef>
          <a:effectRef idx="0">
            <a:schemeClr val="accent1"/>
          </a:effectRef>
          <a:fontRef idx="minor">
            <a:schemeClr val="tx1"/>
          </a:fontRef>
        </p:style>
      </p:cxnSp>
      <p:sp>
        <p:nvSpPr>
          <p:cNvPr id="30" name="Text Placeholder 15">
            <a:extLst>
              <a:ext uri="{FF2B5EF4-FFF2-40B4-BE49-F238E27FC236}">
                <a16:creationId xmlns:a16="http://schemas.microsoft.com/office/drawing/2014/main" id="{B0A05CB3-DC99-46FD-9EF8-304F55589B57}"/>
              </a:ext>
            </a:extLst>
          </p:cNvPr>
          <p:cNvSpPr txBox="1">
            <a:spLocks/>
          </p:cNvSpPr>
          <p:nvPr/>
        </p:nvSpPr>
        <p:spPr>
          <a:xfrm>
            <a:off x="7327645" y="3769064"/>
            <a:ext cx="3111618" cy="72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ahoma"/>
                <a:ea typeface="+mn-ea"/>
                <a:cs typeface="+mn-cs"/>
              </a:rPr>
              <a:t>Indicates the academic year the student completed the capstone course for the pathway being reported</a:t>
            </a:r>
            <a:endParaRPr kumimoji="0" 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nvGrpSpPr>
          <p:cNvPr id="4" name="Group 3" descr="calendar icon with comment icon">
            <a:extLst>
              <a:ext uri="{FF2B5EF4-FFF2-40B4-BE49-F238E27FC236}">
                <a16:creationId xmlns:a16="http://schemas.microsoft.com/office/drawing/2014/main" id="{9D5FD987-7484-4D36-9C40-EBDD7F8B27B1}"/>
              </a:ext>
            </a:extLst>
          </p:cNvPr>
          <p:cNvGrpSpPr>
            <a:grpSpLocks noChangeAspect="1"/>
          </p:cNvGrpSpPr>
          <p:nvPr/>
        </p:nvGrpSpPr>
        <p:grpSpPr>
          <a:xfrm>
            <a:off x="8251578" y="1816414"/>
            <a:ext cx="1143000" cy="1143000"/>
            <a:chOff x="6374712" y="4392870"/>
            <a:chExt cx="1371600" cy="1371600"/>
          </a:xfrm>
        </p:grpSpPr>
        <p:pic>
          <p:nvPicPr>
            <p:cNvPr id="35" name="Graphic 34" descr="Flip calendar">
              <a:extLst>
                <a:ext uri="{FF2B5EF4-FFF2-40B4-BE49-F238E27FC236}">
                  <a16:creationId xmlns:a16="http://schemas.microsoft.com/office/drawing/2014/main" id="{1D95BD58-51CA-4CF3-A456-98982CA0B9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74712" y="4392870"/>
              <a:ext cx="1371600" cy="1371600"/>
            </a:xfrm>
            <a:prstGeom prst="rect">
              <a:avLst/>
            </a:prstGeom>
            <a:effectLst>
              <a:outerShdw blurRad="63500" algn="ctr" rotWithShape="0">
                <a:prstClr val="black">
                  <a:alpha val="40000"/>
                </a:prstClr>
              </a:outerShdw>
            </a:effectLst>
          </p:spPr>
        </p:pic>
        <p:pic>
          <p:nvPicPr>
            <p:cNvPr id="37" name="Graphic 36" descr="Chat bubble">
              <a:extLst>
                <a:ext uri="{FF2B5EF4-FFF2-40B4-BE49-F238E27FC236}">
                  <a16:creationId xmlns:a16="http://schemas.microsoft.com/office/drawing/2014/main" id="{35254994-EE16-4B14-BD52-FC4F78D9F1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86192" y="5004553"/>
              <a:ext cx="548640" cy="548640"/>
            </a:xfrm>
            <a:prstGeom prst="rect">
              <a:avLst/>
            </a:prstGeom>
            <a:effectLst>
              <a:outerShdw blurRad="63500" algn="ctr" rotWithShape="0">
                <a:prstClr val="black">
                  <a:alpha val="40000"/>
                </a:prstClr>
              </a:outerShdw>
            </a:effectLst>
          </p:spPr>
        </p:pic>
      </p:grpSp>
      <p:sp>
        <p:nvSpPr>
          <p:cNvPr id="5" name="Slide Number Placeholder 4">
            <a:extLst>
              <a:ext uri="{FF2B5EF4-FFF2-40B4-BE49-F238E27FC236}">
                <a16:creationId xmlns:a16="http://schemas.microsoft.com/office/drawing/2014/main" id="{88C47998-2875-48A7-A034-82CF08C6D4FC}"/>
              </a:ext>
            </a:extLst>
          </p:cNvPr>
          <p:cNvSpPr>
            <a:spLocks noGrp="1"/>
          </p:cNvSpPr>
          <p:nvPr>
            <p:ph type="sldNum" sz="quarter" idx="11"/>
          </p:nvPr>
        </p:nvSpPr>
        <p:spPr/>
        <p:txBody>
          <a:bodyPr/>
          <a:lstStyle/>
          <a:p>
            <a:fld id="{4B73C415-D670-4716-A5EC-CC4D52CA2BAC}" type="slidenum">
              <a:rPr lang="en-US" noProof="0" smtClean="0"/>
              <a:pPr/>
              <a:t>30</a:t>
            </a:fld>
            <a:endParaRPr lang="en-US" noProof="0" dirty="0"/>
          </a:p>
        </p:txBody>
      </p:sp>
      <p:sp>
        <p:nvSpPr>
          <p:cNvPr id="7" name="Footer Placeholder 2">
            <a:extLst>
              <a:ext uri="{FF2B5EF4-FFF2-40B4-BE49-F238E27FC236}">
                <a16:creationId xmlns:a16="http://schemas.microsoft.com/office/drawing/2014/main" id="{1AB7EB79-57CE-5311-58E5-EF4E580C5BF1}"/>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3355004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a:xfrm>
            <a:off x="432000" y="349601"/>
            <a:ext cx="11340000" cy="432000"/>
          </a:xfrm>
        </p:spPr>
        <p:txBody>
          <a:bodyPr/>
          <a:lstStyle/>
          <a:p>
            <a:r>
              <a:rPr lang="en-US" dirty="0"/>
              <a:t>CTE Student Groups</a:t>
            </a:r>
          </a:p>
        </p:txBody>
      </p:sp>
      <p:graphicFrame>
        <p:nvGraphicFramePr>
          <p:cNvPr id="3" name="Diagram 2" descr="Diagram of CTE student groups.">
            <a:extLst>
              <a:ext uri="{FF2B5EF4-FFF2-40B4-BE49-F238E27FC236}">
                <a16:creationId xmlns:a16="http://schemas.microsoft.com/office/drawing/2014/main" id="{35BED01F-1046-4C5F-B8C0-0A45C6A3110B}"/>
              </a:ext>
            </a:extLst>
          </p:cNvPr>
          <p:cNvGraphicFramePr/>
          <p:nvPr/>
        </p:nvGraphicFramePr>
        <p:xfrm>
          <a:off x="318895" y="1405769"/>
          <a:ext cx="5179684" cy="3908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BB9AEC00-97A1-4E05-ABB8-0CADCA04B81F}"/>
              </a:ext>
              <a:ext uri="{C183D7F6-B498-43B3-948B-1728B52AA6E4}">
                <adec:decorative xmlns:adec="http://schemas.microsoft.com/office/drawing/2017/decorative" val="1"/>
              </a:ext>
            </a:extLst>
          </p:cNvPr>
          <p:cNvGrpSpPr/>
          <p:nvPr/>
        </p:nvGrpSpPr>
        <p:grpSpPr>
          <a:xfrm>
            <a:off x="2001795" y="1131988"/>
            <a:ext cx="9519081" cy="1508672"/>
            <a:chOff x="2001795" y="1131988"/>
            <a:chExt cx="9519081" cy="1508672"/>
          </a:xfrm>
        </p:grpSpPr>
        <p:sp>
          <p:nvSpPr>
            <p:cNvPr id="7" name="Rectangle 6">
              <a:extLst>
                <a:ext uri="{FF2B5EF4-FFF2-40B4-BE49-F238E27FC236}">
                  <a16:creationId xmlns:a16="http://schemas.microsoft.com/office/drawing/2014/main" id="{6212A23D-A2C9-41EC-87CA-8FA713FBA6DE}"/>
                </a:ext>
              </a:extLst>
            </p:cNvPr>
            <p:cNvSpPr/>
            <p:nvPr/>
          </p:nvSpPr>
          <p:spPr>
            <a:xfrm>
              <a:off x="5279833" y="1131988"/>
              <a:ext cx="624104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929B"/>
                  </a:solidFill>
                  <a:effectLst/>
                  <a:uLnTx/>
                  <a:uFillTx/>
                  <a:latin typeface="Tahoma"/>
                  <a:ea typeface="+mn-ea"/>
                  <a:cs typeface="+mn-cs"/>
                </a:rPr>
                <a:t>CTE Participant: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The CDE counts as a participant, any student who has completed a CTE course (includes CTE Non-completers and Completers).</a:t>
              </a:r>
            </a:p>
          </p:txBody>
        </p:sp>
        <p:cxnSp>
          <p:nvCxnSpPr>
            <p:cNvPr id="5" name="Connector: Elbow 4">
              <a:extLst>
                <a:ext uri="{FF2B5EF4-FFF2-40B4-BE49-F238E27FC236}">
                  <a16:creationId xmlns:a16="http://schemas.microsoft.com/office/drawing/2014/main" id="{CD547F47-9B8C-48EA-9D36-D01930D9F262}"/>
                </a:ext>
              </a:extLst>
            </p:cNvPr>
            <p:cNvCxnSpPr>
              <a:cxnSpLocks/>
            </p:cNvCxnSpPr>
            <p:nvPr/>
          </p:nvCxnSpPr>
          <p:spPr>
            <a:xfrm flipV="1">
              <a:off x="2001795" y="1426797"/>
              <a:ext cx="3181588" cy="1213863"/>
            </a:xfrm>
            <a:prstGeom prst="bentConnector3">
              <a:avLst>
                <a:gd name="adj1" fmla="val 287"/>
              </a:avLst>
            </a:prstGeom>
            <a:ln w="38100">
              <a:prstDash val="dash"/>
              <a:tailEnd type="triangle"/>
            </a:ln>
          </p:spPr>
          <p:style>
            <a:lnRef idx="3">
              <a:schemeClr val="accent1"/>
            </a:lnRef>
            <a:fillRef idx="0">
              <a:schemeClr val="accent1"/>
            </a:fillRef>
            <a:effectRef idx="2">
              <a:schemeClr val="accent1"/>
            </a:effectRef>
            <a:fontRef idx="minor">
              <a:schemeClr val="tx1"/>
            </a:fontRef>
          </p:style>
        </p:cxnSp>
      </p:grpSp>
      <p:grpSp>
        <p:nvGrpSpPr>
          <p:cNvPr id="6" name="Group 5">
            <a:extLst>
              <a:ext uri="{FF2B5EF4-FFF2-40B4-BE49-F238E27FC236}">
                <a16:creationId xmlns:a16="http://schemas.microsoft.com/office/drawing/2014/main" id="{9CF9E9C2-6974-404C-A37B-660C3E380B21}"/>
              </a:ext>
              <a:ext uri="{C183D7F6-B498-43B3-948B-1728B52AA6E4}">
                <adec:decorative xmlns:adec="http://schemas.microsoft.com/office/drawing/2017/decorative" val="1"/>
              </a:ext>
            </a:extLst>
          </p:cNvPr>
          <p:cNvGrpSpPr/>
          <p:nvPr/>
        </p:nvGrpSpPr>
        <p:grpSpPr>
          <a:xfrm>
            <a:off x="2350723" y="2428480"/>
            <a:ext cx="9170153" cy="1415772"/>
            <a:chOff x="2350723" y="2428480"/>
            <a:chExt cx="9170153" cy="1415772"/>
          </a:xfrm>
        </p:grpSpPr>
        <p:sp>
          <p:nvSpPr>
            <p:cNvPr id="8" name="Rectangle 7">
              <a:extLst>
                <a:ext uri="{FF2B5EF4-FFF2-40B4-BE49-F238E27FC236}">
                  <a16:creationId xmlns:a16="http://schemas.microsoft.com/office/drawing/2014/main" id="{2F621254-3BC6-456E-AB30-784FFD289729}"/>
                </a:ext>
              </a:extLst>
            </p:cNvPr>
            <p:cNvSpPr/>
            <p:nvPr/>
          </p:nvSpPr>
          <p:spPr>
            <a:xfrm>
              <a:off x="5633414" y="2428480"/>
              <a:ext cx="5887462" cy="14157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745F"/>
                  </a:solidFill>
                  <a:effectLst/>
                  <a:uLnTx/>
                  <a:uFillTx/>
                  <a:latin typeface="Tahoma"/>
                  <a:ea typeface="+mn-ea"/>
                  <a:cs typeface="+mn-cs"/>
                </a:rPr>
                <a:t>Non-Completer Participant: </a:t>
              </a:r>
              <a:r>
                <a:rPr kumimoji="0" lang="en-US" sz="1400" b="0" i="0" u="none" strike="noStrike" kern="1200" cap="none" spc="0" normalizeH="0" baseline="0" noProof="0" dirty="0">
                  <a:ln>
                    <a:noFill/>
                  </a:ln>
                  <a:solidFill>
                    <a:prstClr val="black"/>
                  </a:solidFill>
                  <a:effectLst/>
                  <a:uLnTx/>
                  <a:uFillTx/>
                  <a:latin typeface="Tahoma"/>
                  <a:ea typeface="+mn-ea"/>
                  <a:cs typeface="+mn-cs"/>
                </a:rPr>
                <a:t>Is a student who:</a:t>
              </a:r>
              <a:endParaRPr kumimoji="0" lang="en-US" sz="1400" b="1" i="0" u="none" strike="noStrike" kern="1200" cap="none" spc="0" normalizeH="0" baseline="0" noProof="0" dirty="0">
                <a:ln>
                  <a:noFill/>
                </a:ln>
                <a:solidFill>
                  <a:srgbClr val="FF745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745F"/>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has completed a CTE course who may or may not be participating in a pathway but does not meet the definition of a CTE completer below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Reported and determined through the CRSC and SCSC records</a:t>
              </a:r>
              <a:endParaRPr kumimoji="0" lang="en-US" sz="1600" b="0" i="0" u="none" strike="noStrike" kern="1200" cap="none" spc="0" normalizeH="0" baseline="0" noProof="0" dirty="0">
                <a:ln>
                  <a:noFill/>
                </a:ln>
                <a:solidFill>
                  <a:srgbClr val="FF745F"/>
                </a:solidFill>
                <a:effectLst/>
                <a:uLnTx/>
                <a:uFillTx/>
                <a:latin typeface="Tahoma"/>
                <a:ea typeface="+mn-ea"/>
                <a:cs typeface="+mn-cs"/>
              </a:endParaRPr>
            </a:p>
          </p:txBody>
        </p:sp>
        <p:cxnSp>
          <p:nvCxnSpPr>
            <p:cNvPr id="15" name="Connector: Elbow 14">
              <a:extLst>
                <a:ext uri="{FF2B5EF4-FFF2-40B4-BE49-F238E27FC236}">
                  <a16:creationId xmlns:a16="http://schemas.microsoft.com/office/drawing/2014/main" id="{7C776C6E-9B39-4C63-B5DB-2E0707F2812A}"/>
                </a:ext>
              </a:extLst>
            </p:cNvPr>
            <p:cNvCxnSpPr>
              <a:cxnSpLocks/>
            </p:cNvCxnSpPr>
            <p:nvPr/>
          </p:nvCxnSpPr>
          <p:spPr>
            <a:xfrm flipV="1">
              <a:off x="2350723" y="2661688"/>
              <a:ext cx="2832660" cy="890453"/>
            </a:xfrm>
            <a:prstGeom prst="bentConnector3">
              <a:avLst>
                <a:gd name="adj1" fmla="val -602"/>
              </a:avLst>
            </a:prstGeom>
            <a:ln w="38100">
              <a:solidFill>
                <a:srgbClr val="FF745F"/>
              </a:solidFill>
              <a:prstDash val="dash"/>
              <a:tailEnd type="triangle"/>
            </a:ln>
          </p:spPr>
          <p:style>
            <a:lnRef idx="3">
              <a:schemeClr val="accent2"/>
            </a:lnRef>
            <a:fillRef idx="0">
              <a:schemeClr val="accent2"/>
            </a:fillRef>
            <a:effectRef idx="2">
              <a:schemeClr val="accent2"/>
            </a:effectRef>
            <a:fontRef idx="minor">
              <a:schemeClr val="tx1"/>
            </a:fontRef>
          </p:style>
        </p:cxnSp>
      </p:grpSp>
      <p:grpSp>
        <p:nvGrpSpPr>
          <p:cNvPr id="9" name="Group 8">
            <a:extLst>
              <a:ext uri="{FF2B5EF4-FFF2-40B4-BE49-F238E27FC236}">
                <a16:creationId xmlns:a16="http://schemas.microsoft.com/office/drawing/2014/main" id="{3090F9C2-686C-4A85-A6E7-E6CF7320CAC1}"/>
              </a:ext>
              <a:ext uri="{C183D7F6-B498-43B3-948B-1728B52AA6E4}">
                <adec:decorative xmlns:adec="http://schemas.microsoft.com/office/drawing/2017/decorative" val="1"/>
              </a:ext>
            </a:extLst>
          </p:cNvPr>
          <p:cNvGrpSpPr/>
          <p:nvPr/>
        </p:nvGrpSpPr>
        <p:grpSpPr>
          <a:xfrm>
            <a:off x="1894703" y="3844252"/>
            <a:ext cx="9636814" cy="1932103"/>
            <a:chOff x="1894703" y="3844252"/>
            <a:chExt cx="9636814" cy="1932103"/>
          </a:xfrm>
        </p:grpSpPr>
        <p:sp>
          <p:nvSpPr>
            <p:cNvPr id="12" name="Rectangle 11">
              <a:extLst>
                <a:ext uri="{FF2B5EF4-FFF2-40B4-BE49-F238E27FC236}">
                  <a16:creationId xmlns:a16="http://schemas.microsoft.com/office/drawing/2014/main" id="{29DD54FE-BC61-44C5-B6C6-73B5388B46CA}"/>
                </a:ext>
              </a:extLst>
            </p:cNvPr>
            <p:cNvSpPr/>
            <p:nvPr/>
          </p:nvSpPr>
          <p:spPr>
            <a:xfrm>
              <a:off x="5618073" y="4145139"/>
              <a:ext cx="5913444"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55FAD"/>
                  </a:solidFill>
                  <a:effectLst/>
                  <a:uLnTx/>
                  <a:uFillTx/>
                  <a:latin typeface="Tahoma"/>
                  <a:ea typeface="+mn-ea"/>
                  <a:cs typeface="+mn-cs"/>
                </a:rPr>
                <a:t>CTE Completer</a:t>
              </a:r>
              <a:r>
                <a:rPr kumimoji="0" lang="en-US" sz="1400" b="1" i="0" u="none" strike="noStrike" kern="1200" cap="none" spc="0" normalizeH="0" baseline="0" noProof="0" dirty="0">
                  <a:ln>
                    <a:noFill/>
                  </a:ln>
                  <a:solidFill>
                    <a:srgbClr val="555FAD"/>
                  </a:solidFill>
                  <a:effectLst/>
                  <a:uLnTx/>
                  <a:uFillTx/>
                  <a:latin typeface="Tahoma"/>
                  <a:ea typeface="+mn-ea"/>
                  <a:cs typeface="+mn-cs"/>
                </a:rPr>
                <a:t>:</a:t>
              </a:r>
              <a:r>
                <a:rPr kumimoji="0" lang="en-US" sz="1400" b="0" i="0" u="none" strike="noStrike" kern="1200" cap="none" spc="0" normalizeH="0" baseline="0" noProof="0" dirty="0">
                  <a:ln>
                    <a:noFill/>
                  </a:ln>
                  <a:solidFill>
                    <a:srgbClr val="555FAD"/>
                  </a:solidFill>
                  <a:effectLst/>
                  <a:uLnTx/>
                  <a:uFillTx/>
                  <a:latin typeface="Tahoma"/>
                  <a:ea typeface="+mn-ea"/>
                  <a:cs typeface="+mn-cs"/>
                </a:rPr>
                <a:t> </a:t>
              </a:r>
              <a:r>
                <a:rPr kumimoji="0" lang="en-US" sz="1400" b="0" i="0" u="none" strike="noStrike" kern="1200" cap="none" spc="0" normalizeH="0" baseline="0" noProof="0" dirty="0">
                  <a:ln>
                    <a:noFill/>
                  </a:ln>
                  <a:solidFill>
                    <a:prstClr val="black"/>
                  </a:solidFill>
                  <a:effectLst/>
                  <a:uLnTx/>
                  <a:uFillTx/>
                  <a:latin typeface="Tahoma"/>
                  <a:ea typeface="+mn-ea"/>
                  <a:cs typeface="+mn-cs"/>
                </a:rPr>
                <a:t>A CTE completer is identified locally and is a student who has: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completed a minimum of 300 hours in a state-approved CTE pathway and has successfully passed the capstone course in that sequence with a grade of C minus or better.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rPr>
                <a:t>Reported through submission of the CRSC, SCSC and SCTE records</a:t>
              </a:r>
            </a:p>
          </p:txBody>
        </p:sp>
        <p:cxnSp>
          <p:nvCxnSpPr>
            <p:cNvPr id="22" name="Connector: Elbow 21">
              <a:extLst>
                <a:ext uri="{FF2B5EF4-FFF2-40B4-BE49-F238E27FC236}">
                  <a16:creationId xmlns:a16="http://schemas.microsoft.com/office/drawing/2014/main" id="{1EAFCEBC-0226-424F-810B-E504917A2CCD}"/>
                </a:ext>
              </a:extLst>
            </p:cNvPr>
            <p:cNvCxnSpPr/>
            <p:nvPr/>
          </p:nvCxnSpPr>
          <p:spPr>
            <a:xfrm>
              <a:off x="1894703" y="3844252"/>
              <a:ext cx="3603876" cy="497089"/>
            </a:xfrm>
            <a:prstGeom prst="bentConnector3">
              <a:avLst>
                <a:gd name="adj1" fmla="val 2455"/>
              </a:avLst>
            </a:prstGeom>
            <a:ln w="38100">
              <a:solidFill>
                <a:srgbClr val="555FAD"/>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10" name="Slide Number Placeholder 9">
            <a:extLst>
              <a:ext uri="{FF2B5EF4-FFF2-40B4-BE49-F238E27FC236}">
                <a16:creationId xmlns:a16="http://schemas.microsoft.com/office/drawing/2014/main" id="{B2568023-4345-4205-839C-6177337B635D}"/>
              </a:ext>
            </a:extLst>
          </p:cNvPr>
          <p:cNvSpPr>
            <a:spLocks noGrp="1"/>
          </p:cNvSpPr>
          <p:nvPr>
            <p:ph type="sldNum" sz="quarter" idx="11"/>
          </p:nvPr>
        </p:nvSpPr>
        <p:spPr/>
        <p:txBody>
          <a:bodyPr/>
          <a:lstStyle/>
          <a:p>
            <a:fld id="{4B73C415-D670-4716-A5EC-CC4D52CA2BAC}" type="slidenum">
              <a:rPr lang="en-US" noProof="0" smtClean="0"/>
              <a:pPr/>
              <a:t>31</a:t>
            </a:fld>
            <a:endParaRPr lang="en-US" noProof="0" dirty="0"/>
          </a:p>
        </p:txBody>
      </p:sp>
      <p:sp>
        <p:nvSpPr>
          <p:cNvPr id="11" name="Footer Placeholder 2">
            <a:extLst>
              <a:ext uri="{FF2B5EF4-FFF2-40B4-BE49-F238E27FC236}">
                <a16:creationId xmlns:a16="http://schemas.microsoft.com/office/drawing/2014/main" id="{ACDBB731-6053-3F91-A6B8-273699600F62}"/>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3023594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a:xfrm>
            <a:off x="432000" y="222009"/>
            <a:ext cx="11340000" cy="432000"/>
          </a:xfrm>
        </p:spPr>
        <p:txBody>
          <a:bodyPr/>
          <a:lstStyle/>
          <a:p>
            <a:r>
              <a:rPr lang="en-US" dirty="0"/>
              <a:t>Mapping CTE information</a:t>
            </a:r>
          </a:p>
        </p:txBody>
      </p:sp>
      <p:sp>
        <p:nvSpPr>
          <p:cNvPr id="23" name="Content Placeholder 2">
            <a:extLst>
              <a:ext uri="{FF2B5EF4-FFF2-40B4-BE49-F238E27FC236}">
                <a16:creationId xmlns:a16="http://schemas.microsoft.com/office/drawing/2014/main" id="{C00C3FB9-D721-4F73-A772-307C5EDD9954}"/>
              </a:ext>
            </a:extLst>
          </p:cNvPr>
          <p:cNvSpPr txBox="1">
            <a:spLocks/>
          </p:cNvSpPr>
          <p:nvPr/>
        </p:nvSpPr>
        <p:spPr>
          <a:xfrm>
            <a:off x="432000" y="756796"/>
            <a:ext cx="11340000" cy="3600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800" b="0" i="0" u="none" strike="noStrike" kern="1200" cap="none" spc="0" normalizeH="0" baseline="0" noProof="0" dirty="0">
                <a:ln>
                  <a:noFill/>
                </a:ln>
                <a:solidFill>
                  <a:srgbClr val="3F3F3F"/>
                </a:solidFill>
                <a:effectLst/>
                <a:uLnTx/>
                <a:uFillTx/>
                <a:latin typeface="Tahoma"/>
                <a:ea typeface="+mn-ea"/>
                <a:cs typeface="+mn-cs"/>
              </a:rPr>
              <a:t>Below is a summary of how different CTE student groups are reported in CALPADS.</a:t>
            </a:r>
          </a:p>
        </p:txBody>
      </p:sp>
      <p:grpSp>
        <p:nvGrpSpPr>
          <p:cNvPr id="8" name="Group 7">
            <a:extLst>
              <a:ext uri="{FF2B5EF4-FFF2-40B4-BE49-F238E27FC236}">
                <a16:creationId xmlns:a16="http://schemas.microsoft.com/office/drawing/2014/main" id="{BD6080A4-5046-4B76-AA47-3EFB3A364F00}"/>
              </a:ext>
              <a:ext uri="{C183D7F6-B498-43B3-948B-1728B52AA6E4}">
                <adec:decorative xmlns:adec="http://schemas.microsoft.com/office/drawing/2017/decorative" val="1"/>
              </a:ext>
            </a:extLst>
          </p:cNvPr>
          <p:cNvGrpSpPr/>
          <p:nvPr/>
        </p:nvGrpSpPr>
        <p:grpSpPr>
          <a:xfrm>
            <a:off x="794253" y="3298269"/>
            <a:ext cx="9487977" cy="2275012"/>
            <a:chOff x="1160013" y="3335886"/>
            <a:chExt cx="9487977" cy="2275012"/>
          </a:xfrm>
        </p:grpSpPr>
        <p:graphicFrame>
          <p:nvGraphicFramePr>
            <p:cNvPr id="10" name="Diagram 9">
              <a:extLst>
                <a:ext uri="{FF2B5EF4-FFF2-40B4-BE49-F238E27FC236}">
                  <a16:creationId xmlns:a16="http://schemas.microsoft.com/office/drawing/2014/main" id="{C4991EC2-663B-4AC4-8570-AF1453AD5DE1}"/>
                </a:ext>
              </a:extLst>
            </p:cNvPr>
            <p:cNvGraphicFramePr/>
            <p:nvPr>
              <p:extLst>
                <p:ext uri="{D42A27DB-BD31-4B8C-83A1-F6EECF244321}">
                  <p14:modId xmlns:p14="http://schemas.microsoft.com/office/powerpoint/2010/main" val="3308151401"/>
                </p:ext>
              </p:extLst>
            </p:nvPr>
          </p:nvGraphicFramePr>
          <p:xfrm>
            <a:off x="3903544" y="3335886"/>
            <a:ext cx="6744446" cy="1950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oup 14">
              <a:extLst>
                <a:ext uri="{FF2B5EF4-FFF2-40B4-BE49-F238E27FC236}">
                  <a16:creationId xmlns:a16="http://schemas.microsoft.com/office/drawing/2014/main" id="{AE5FA50D-44A0-43DD-9C28-F11B4AD6E4AD}"/>
                </a:ext>
              </a:extLst>
            </p:cNvPr>
            <p:cNvGrpSpPr/>
            <p:nvPr/>
          </p:nvGrpSpPr>
          <p:grpSpPr>
            <a:xfrm>
              <a:off x="1160013" y="3556626"/>
              <a:ext cx="2115674" cy="2054272"/>
              <a:chOff x="3566876" y="-1199367"/>
              <a:chExt cx="1672972" cy="2054272"/>
            </a:xfrm>
          </p:grpSpPr>
          <p:sp>
            <p:nvSpPr>
              <p:cNvPr id="16" name="Rectangle 15">
                <a:extLst>
                  <a:ext uri="{FF2B5EF4-FFF2-40B4-BE49-F238E27FC236}">
                    <a16:creationId xmlns:a16="http://schemas.microsoft.com/office/drawing/2014/main" id="{A936116A-CBBA-4F23-B506-47D9876ACC33}"/>
                  </a:ext>
                </a:extLst>
              </p:cNvPr>
              <p:cNvSpPr/>
              <p:nvPr/>
            </p:nvSpPr>
            <p:spPr>
              <a:xfrm>
                <a:off x="3566876" y="0"/>
                <a:ext cx="1465551" cy="85490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TextBox 16">
                <a:extLst>
                  <a:ext uri="{FF2B5EF4-FFF2-40B4-BE49-F238E27FC236}">
                    <a16:creationId xmlns:a16="http://schemas.microsoft.com/office/drawing/2014/main" id="{0D2B2552-7B46-4574-86B2-05EC5F4097F4}"/>
                  </a:ext>
                </a:extLst>
              </p:cNvPr>
              <p:cNvSpPr txBox="1"/>
              <p:nvPr/>
            </p:nvSpPr>
            <p:spPr>
              <a:xfrm>
                <a:off x="3670587" y="-1199367"/>
                <a:ext cx="1569261" cy="8549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17780" rIns="17780" bIns="17780" numCol="1" spcCol="1270" anchor="ctr"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555FAD"/>
                    </a:solidFill>
                    <a:effectLst/>
                    <a:uLnTx/>
                    <a:uFillTx/>
                    <a:latin typeface="Tahoma"/>
                    <a:ea typeface="+mn-ea"/>
                    <a:cs typeface="+mn-cs"/>
                  </a:rPr>
                  <a:t>CTE Pathway Completers</a:t>
                </a:r>
              </a:p>
            </p:txBody>
          </p:sp>
        </p:grpSp>
      </p:grpSp>
      <p:grpSp>
        <p:nvGrpSpPr>
          <p:cNvPr id="5" name="Group 4">
            <a:extLst>
              <a:ext uri="{FF2B5EF4-FFF2-40B4-BE49-F238E27FC236}">
                <a16:creationId xmlns:a16="http://schemas.microsoft.com/office/drawing/2014/main" id="{595F9CFE-61FA-4025-AFA7-903E82067034}"/>
              </a:ext>
              <a:ext uri="{C183D7F6-B498-43B3-948B-1728B52AA6E4}">
                <adec:decorative xmlns:adec="http://schemas.microsoft.com/office/drawing/2017/decorative" val="1"/>
              </a:ext>
            </a:extLst>
          </p:cNvPr>
          <p:cNvGrpSpPr/>
          <p:nvPr/>
        </p:nvGrpSpPr>
        <p:grpSpPr>
          <a:xfrm>
            <a:off x="893312" y="1662790"/>
            <a:ext cx="9487977" cy="1188216"/>
            <a:chOff x="1160012" y="1684884"/>
            <a:chExt cx="9487977" cy="1188216"/>
          </a:xfrm>
        </p:grpSpPr>
        <p:graphicFrame>
          <p:nvGraphicFramePr>
            <p:cNvPr id="4" name="Diagram 3">
              <a:extLst>
                <a:ext uri="{FF2B5EF4-FFF2-40B4-BE49-F238E27FC236}">
                  <a16:creationId xmlns:a16="http://schemas.microsoft.com/office/drawing/2014/main" id="{82238452-3E88-4705-8664-2B803A6001E0}"/>
                </a:ext>
              </a:extLst>
            </p:cNvPr>
            <p:cNvGraphicFramePr/>
            <p:nvPr>
              <p:extLst>
                <p:ext uri="{D42A27DB-BD31-4B8C-83A1-F6EECF244321}">
                  <p14:modId xmlns:p14="http://schemas.microsoft.com/office/powerpoint/2010/main" val="1140561337"/>
                </p:ext>
              </p:extLst>
            </p:nvPr>
          </p:nvGraphicFramePr>
          <p:xfrm>
            <a:off x="3903543" y="1684884"/>
            <a:ext cx="6744446" cy="11882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8" name="TextBox 17">
              <a:extLst>
                <a:ext uri="{FF2B5EF4-FFF2-40B4-BE49-F238E27FC236}">
                  <a16:creationId xmlns:a16="http://schemas.microsoft.com/office/drawing/2014/main" id="{91C4CA76-B9A0-47C1-BD4F-E18ED5A7C8DF}"/>
                </a:ext>
              </a:extLst>
            </p:cNvPr>
            <p:cNvSpPr txBox="1"/>
            <p:nvPr/>
          </p:nvSpPr>
          <p:spPr>
            <a:xfrm>
              <a:off x="1160012" y="1750786"/>
              <a:ext cx="1984519" cy="8549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17780" rIns="17780" bIns="17780" numCol="1" spcCol="1270" anchor="ctr"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745F"/>
                  </a:solidFill>
                  <a:effectLst/>
                  <a:uLnTx/>
                  <a:uFillTx/>
                  <a:latin typeface="Tahoma"/>
                  <a:ea typeface="+mn-ea"/>
                  <a:cs typeface="Arial" panose="020B0604020202020204" pitchFamily="34" charset="0"/>
                </a:rPr>
                <a:t>CTE Participants </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745F"/>
                  </a:solidFill>
                  <a:effectLst/>
                  <a:uLnTx/>
                  <a:uFillTx/>
                  <a:latin typeface="Tahoma"/>
                  <a:ea typeface="+mn-ea"/>
                  <a:cs typeface="Arial" panose="020B0604020202020204" pitchFamily="34" charset="0"/>
                </a:rPr>
                <a:t>Non-completers</a:t>
              </a:r>
            </a:p>
          </p:txBody>
        </p:sp>
      </p:grpSp>
      <p:sp>
        <p:nvSpPr>
          <p:cNvPr id="3" name="Slide Number Placeholder 2">
            <a:extLst>
              <a:ext uri="{FF2B5EF4-FFF2-40B4-BE49-F238E27FC236}">
                <a16:creationId xmlns:a16="http://schemas.microsoft.com/office/drawing/2014/main" id="{FDC18601-7706-47B1-8EA3-1570BDEDA0FD}"/>
              </a:ext>
            </a:extLst>
          </p:cNvPr>
          <p:cNvSpPr>
            <a:spLocks noGrp="1"/>
          </p:cNvSpPr>
          <p:nvPr>
            <p:ph type="sldNum" sz="quarter" idx="11"/>
          </p:nvPr>
        </p:nvSpPr>
        <p:spPr/>
        <p:txBody>
          <a:bodyPr/>
          <a:lstStyle/>
          <a:p>
            <a:fld id="{4B73C415-D670-4716-A5EC-CC4D52CA2BAC}" type="slidenum">
              <a:rPr lang="en-US" noProof="0" smtClean="0"/>
              <a:pPr/>
              <a:t>32</a:t>
            </a:fld>
            <a:endParaRPr lang="en-US" noProof="0" dirty="0"/>
          </a:p>
        </p:txBody>
      </p:sp>
      <p:sp>
        <p:nvSpPr>
          <p:cNvPr id="6" name="Footer Placeholder 2">
            <a:extLst>
              <a:ext uri="{FF2B5EF4-FFF2-40B4-BE49-F238E27FC236}">
                <a16:creationId xmlns:a16="http://schemas.microsoft.com/office/drawing/2014/main" id="{A4099AE6-0D08-BC21-0FBF-B5C3602CA4F3}"/>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299050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3E889-A326-41C8-A693-2D7082F96BEB}"/>
              </a:ext>
            </a:extLst>
          </p:cNvPr>
          <p:cNvSpPr>
            <a:spLocks noGrp="1"/>
          </p:cNvSpPr>
          <p:nvPr>
            <p:ph type="sldNum" sz="quarter" idx="11"/>
          </p:nvPr>
        </p:nvSpPr>
        <p:spPr/>
        <p:txBody>
          <a:bodyPr/>
          <a:lstStyle/>
          <a:p>
            <a:fld id="{4B73C415-D670-4716-A5EC-CC4D52CA2BAC}" type="slidenum">
              <a:rPr lang="en-US" noProof="0" smtClean="0"/>
              <a:pPr/>
              <a:t>33</a:t>
            </a:fld>
            <a:endParaRPr lang="en-US" noProof="0" dirty="0"/>
          </a:p>
        </p:txBody>
      </p:sp>
      <p:pic>
        <p:nvPicPr>
          <p:cNvPr id="4" name="Picture 3" descr="Screen shot of the Valid Code combinations">
            <a:extLst>
              <a:ext uri="{FF2B5EF4-FFF2-40B4-BE49-F238E27FC236}">
                <a16:creationId xmlns:a16="http://schemas.microsoft.com/office/drawing/2014/main" id="{34BF213E-37FC-4E17-9FBF-AFC0828C19A3}"/>
              </a:ext>
            </a:extLst>
          </p:cNvPr>
          <p:cNvPicPr>
            <a:picLocks noChangeAspect="1"/>
          </p:cNvPicPr>
          <p:nvPr/>
        </p:nvPicPr>
        <p:blipFill>
          <a:blip r:embed="rId3"/>
          <a:stretch>
            <a:fillRect/>
          </a:stretch>
        </p:blipFill>
        <p:spPr>
          <a:xfrm>
            <a:off x="542315" y="1295111"/>
            <a:ext cx="4447778" cy="3897761"/>
          </a:xfrm>
          <a:prstGeom prst="rect">
            <a:avLst/>
          </a:prstGeom>
          <a:ln>
            <a:noFill/>
          </a:ln>
          <a:effectLst>
            <a:outerShdw blurRad="63500" algn="ctr" rotWithShape="0">
              <a:prstClr val="black">
                <a:alpha val="40000"/>
              </a:prstClr>
            </a:outerShdw>
          </a:effectLst>
        </p:spPr>
      </p:pic>
      <p:sp>
        <p:nvSpPr>
          <p:cNvPr id="6" name="Title 5">
            <a:extLst>
              <a:ext uri="{FF2B5EF4-FFF2-40B4-BE49-F238E27FC236}">
                <a16:creationId xmlns:a16="http://schemas.microsoft.com/office/drawing/2014/main" id="{DDE6CAF8-6149-4862-91D4-7AAA4BB2B371}"/>
              </a:ext>
            </a:extLst>
          </p:cNvPr>
          <p:cNvSpPr txBox="1">
            <a:spLocks noGrp="1"/>
          </p:cNvSpPr>
          <p:nvPr>
            <p:ph type="title" idx="4294967295"/>
          </p:nvPr>
        </p:nvSpPr>
        <p:spPr>
          <a:xfrm>
            <a:off x="336624" y="224560"/>
            <a:ext cx="1085700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Valid</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Code</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Combo</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CTE</a:t>
            </a:r>
            <a:r>
              <a:rPr kumimoji="0" lang="en-US" sz="3200" b="0" i="0" u="none" strike="noStrike" kern="1200" cap="none" spc="0" normalizeH="0" baseline="0" noProof="0" dirty="0">
                <a:ln>
                  <a:noFill/>
                </a:ln>
                <a:solidFill>
                  <a:schemeClr val="tx1"/>
                </a:solidFill>
                <a:effectLst/>
                <a:uLnTx/>
                <a:uFillTx/>
                <a:latin typeface="+mj-lt"/>
                <a:ea typeface="+mn-ea"/>
                <a:cs typeface="+mn-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Resources</a:t>
            </a:r>
          </a:p>
        </p:txBody>
      </p:sp>
      <p:pic>
        <p:nvPicPr>
          <p:cNvPr id="8" name="Picture 7" descr="Screen shot of the Valid Code combinations">
            <a:extLst>
              <a:ext uri="{FF2B5EF4-FFF2-40B4-BE49-F238E27FC236}">
                <a16:creationId xmlns:a16="http://schemas.microsoft.com/office/drawing/2014/main" id="{CE7298FE-8872-424C-949A-2410F24FC8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58276" y="3243991"/>
            <a:ext cx="5946015" cy="3121372"/>
          </a:xfrm>
          <a:prstGeom prst="rect">
            <a:avLst/>
          </a:prstGeom>
          <a:effectLst>
            <a:outerShdw blurRad="63500" algn="ctr" rotWithShape="0">
              <a:prstClr val="black">
                <a:alpha val="40000"/>
              </a:prstClr>
            </a:outerShdw>
          </a:effectLst>
        </p:spPr>
      </p:pic>
      <p:pic>
        <p:nvPicPr>
          <p:cNvPr id="10" name="Picture 9" descr="Screen shot of the Valid Code combinations">
            <a:extLst>
              <a:ext uri="{FF2B5EF4-FFF2-40B4-BE49-F238E27FC236}">
                <a16:creationId xmlns:a16="http://schemas.microsoft.com/office/drawing/2014/main" id="{05ED47B8-0F55-47CC-9103-B0AB9641A053}"/>
              </a:ext>
            </a:extLst>
          </p:cNvPr>
          <p:cNvPicPr>
            <a:picLocks noChangeAspect="1"/>
          </p:cNvPicPr>
          <p:nvPr/>
        </p:nvPicPr>
        <p:blipFill>
          <a:blip r:embed="rId5"/>
          <a:stretch>
            <a:fillRect/>
          </a:stretch>
        </p:blipFill>
        <p:spPr>
          <a:xfrm>
            <a:off x="5058277" y="1295111"/>
            <a:ext cx="6591408" cy="1867190"/>
          </a:xfrm>
          <a:prstGeom prst="rect">
            <a:avLst/>
          </a:prstGeom>
          <a:effectLst>
            <a:outerShdw blurRad="63500" algn="ctr" rotWithShape="0">
              <a:prstClr val="black">
                <a:alpha val="40000"/>
              </a:prstClr>
            </a:outerShdw>
          </a:effectLst>
        </p:spPr>
      </p:pic>
      <p:sp>
        <p:nvSpPr>
          <p:cNvPr id="11" name="Rectangle: Rounded Corners 10">
            <a:extLst>
              <a:ext uri="{FF2B5EF4-FFF2-40B4-BE49-F238E27FC236}">
                <a16:creationId xmlns:a16="http://schemas.microsoft.com/office/drawing/2014/main" id="{09774E78-5CAC-40E6-B8D1-2D2575D8ACC1}"/>
              </a:ext>
            </a:extLst>
          </p:cNvPr>
          <p:cNvSpPr/>
          <p:nvPr/>
        </p:nvSpPr>
        <p:spPr>
          <a:xfrm>
            <a:off x="800099" y="4907316"/>
            <a:ext cx="2924176" cy="345562"/>
          </a:xfrm>
          <a:prstGeom prst="roundRect">
            <a:avLst/>
          </a:prstGeom>
          <a:noFill/>
          <a:ln w="38100">
            <a:solidFill>
              <a:srgbClr val="174A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ctor: Elbow 14">
            <a:extLst>
              <a:ext uri="{FF2B5EF4-FFF2-40B4-BE49-F238E27FC236}">
                <a16:creationId xmlns:a16="http://schemas.microsoft.com/office/drawing/2014/main" id="{47E61214-403F-4231-9E8A-02A35BEF0585}"/>
              </a:ext>
            </a:extLst>
          </p:cNvPr>
          <p:cNvCxnSpPr>
            <a:cxnSpLocks/>
            <a:stCxn id="11" idx="3"/>
            <a:endCxn id="10" idx="1"/>
          </p:cNvCxnSpPr>
          <p:nvPr/>
        </p:nvCxnSpPr>
        <p:spPr>
          <a:xfrm flipV="1">
            <a:off x="3724275" y="2228706"/>
            <a:ext cx="1334002" cy="2851391"/>
          </a:xfrm>
          <a:prstGeom prst="bentConnector3">
            <a:avLst>
              <a:gd name="adj1" fmla="val 69992"/>
            </a:avLst>
          </a:prstGeom>
          <a:ln w="38100">
            <a:solidFill>
              <a:srgbClr val="174A9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CC138EC6-A9AC-4E5B-9B57-CEFCEA402808}"/>
              </a:ext>
            </a:extLst>
          </p:cNvPr>
          <p:cNvCxnSpPr>
            <a:cxnSpLocks/>
            <a:stCxn id="11" idx="3"/>
            <a:endCxn id="8" idx="1"/>
          </p:cNvCxnSpPr>
          <p:nvPr/>
        </p:nvCxnSpPr>
        <p:spPr>
          <a:xfrm flipV="1">
            <a:off x="3724275" y="4804677"/>
            <a:ext cx="1334001" cy="275420"/>
          </a:xfrm>
          <a:prstGeom prst="bentConnector3">
            <a:avLst>
              <a:gd name="adj1" fmla="val 80703"/>
            </a:avLst>
          </a:prstGeom>
          <a:ln w="38100">
            <a:solidFill>
              <a:srgbClr val="174A9F"/>
            </a:solidFill>
            <a:tailEnd type="triangle"/>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7AA66215-2D96-467C-7236-3CD55847BA8D}"/>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270029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26A0D-FE5B-44A0-ADBE-266C8A07A5D2}"/>
              </a:ext>
            </a:extLst>
          </p:cNvPr>
          <p:cNvSpPr>
            <a:spLocks noGrp="1"/>
          </p:cNvSpPr>
          <p:nvPr>
            <p:ph type="title"/>
          </p:nvPr>
        </p:nvSpPr>
        <p:spPr>
          <a:xfrm>
            <a:off x="361801" y="212663"/>
            <a:ext cx="11340000" cy="432000"/>
          </a:xfrm>
        </p:spPr>
        <p:txBody>
          <a:bodyPr/>
          <a:lstStyle/>
          <a:p>
            <a:r>
              <a:rPr lang="en-US" dirty="0"/>
              <a:t>Reporting a CTE Completer</a:t>
            </a:r>
          </a:p>
        </p:txBody>
      </p:sp>
      <p:sp>
        <p:nvSpPr>
          <p:cNvPr id="14" name="Content Placeholder 2">
            <a:extLst>
              <a:ext uri="{FF2B5EF4-FFF2-40B4-BE49-F238E27FC236}">
                <a16:creationId xmlns:a16="http://schemas.microsoft.com/office/drawing/2014/main" id="{2345E517-D354-4995-8840-CAB893D54701}"/>
              </a:ext>
            </a:extLst>
          </p:cNvPr>
          <p:cNvSpPr txBox="1">
            <a:spLocks/>
          </p:cNvSpPr>
          <p:nvPr/>
        </p:nvSpPr>
        <p:spPr>
          <a:xfrm>
            <a:off x="361801" y="605997"/>
            <a:ext cx="11340000" cy="3600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Below are the elements that comprise the CTE Completer data of a student.</a:t>
            </a:r>
          </a:p>
        </p:txBody>
      </p:sp>
      <p:grpSp>
        <p:nvGrpSpPr>
          <p:cNvPr id="4" name="Group 3" descr="Screen shots of the Course Section and CTE modals emphasizing the data required for SCTE reporting.">
            <a:extLst>
              <a:ext uri="{FF2B5EF4-FFF2-40B4-BE49-F238E27FC236}">
                <a16:creationId xmlns:a16="http://schemas.microsoft.com/office/drawing/2014/main" id="{739653E3-8AF9-4056-9F12-B1BD629CF32D}"/>
              </a:ext>
            </a:extLst>
          </p:cNvPr>
          <p:cNvGrpSpPr/>
          <p:nvPr/>
        </p:nvGrpSpPr>
        <p:grpSpPr>
          <a:xfrm>
            <a:off x="361801" y="1070151"/>
            <a:ext cx="11259180" cy="5131608"/>
            <a:chOff x="361801" y="1070151"/>
            <a:chExt cx="11259180" cy="5131608"/>
          </a:xfrm>
        </p:grpSpPr>
        <p:pic>
          <p:nvPicPr>
            <p:cNvPr id="7" name="Picture 6">
              <a:extLst>
                <a:ext uri="{FF2B5EF4-FFF2-40B4-BE49-F238E27FC236}">
                  <a16:creationId xmlns:a16="http://schemas.microsoft.com/office/drawing/2014/main" id="{258A27CB-48A1-4529-A685-60AEF69A68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06574" y="2964284"/>
              <a:ext cx="4314828" cy="3237475"/>
            </a:xfrm>
            <a:prstGeom prst="rect">
              <a:avLst/>
            </a:prstGeom>
            <a:effectLst>
              <a:outerShdw blurRad="63500" algn="ctr" rotWithShape="0">
                <a:prstClr val="black">
                  <a:alpha val="40000"/>
                </a:prstClr>
              </a:outerShdw>
            </a:effectLst>
          </p:spPr>
        </p:pic>
        <p:grpSp>
          <p:nvGrpSpPr>
            <p:cNvPr id="28" name="Group 27">
              <a:extLst>
                <a:ext uri="{FF2B5EF4-FFF2-40B4-BE49-F238E27FC236}">
                  <a16:creationId xmlns:a16="http://schemas.microsoft.com/office/drawing/2014/main" id="{15DC29EF-5A4F-4DD3-89F5-3541E1CE2576}"/>
                </a:ext>
              </a:extLst>
            </p:cNvPr>
            <p:cNvGrpSpPr/>
            <p:nvPr/>
          </p:nvGrpSpPr>
          <p:grpSpPr>
            <a:xfrm>
              <a:off x="361801" y="1070151"/>
              <a:ext cx="11202473" cy="5121945"/>
              <a:chOff x="361801" y="1070151"/>
              <a:chExt cx="11202473" cy="5121945"/>
            </a:xfrm>
          </p:grpSpPr>
          <p:pic>
            <p:nvPicPr>
              <p:cNvPr id="9" name="Picture 8">
                <a:extLst>
                  <a:ext uri="{FF2B5EF4-FFF2-40B4-BE49-F238E27FC236}">
                    <a16:creationId xmlns:a16="http://schemas.microsoft.com/office/drawing/2014/main" id="{B87643E7-4554-4622-B5C8-4A092BF14BD7}"/>
                  </a:ext>
                </a:extLst>
              </p:cNvPr>
              <p:cNvPicPr>
                <a:picLocks noChangeAspect="1"/>
              </p:cNvPicPr>
              <p:nvPr/>
            </p:nvPicPr>
            <p:blipFill>
              <a:blip r:embed="rId4"/>
              <a:stretch>
                <a:fillRect/>
              </a:stretch>
            </p:blipFill>
            <p:spPr>
              <a:xfrm>
                <a:off x="4702050" y="1070151"/>
                <a:ext cx="6862224" cy="1221963"/>
              </a:xfrm>
              <a:prstGeom prst="rect">
                <a:avLst/>
              </a:prstGeom>
              <a:effectLst>
                <a:outerShdw blurRad="63500" algn="ctr" rotWithShape="0">
                  <a:prstClr val="black">
                    <a:alpha val="40000"/>
                  </a:prstClr>
                </a:outerShdw>
              </a:effectLst>
            </p:spPr>
          </p:pic>
          <p:pic>
            <p:nvPicPr>
              <p:cNvPr id="8" name="Picture 7">
                <a:extLst>
                  <a:ext uri="{FF2B5EF4-FFF2-40B4-BE49-F238E27FC236}">
                    <a16:creationId xmlns:a16="http://schemas.microsoft.com/office/drawing/2014/main" id="{D9611D73-51AA-4349-B8F9-F4BB6346C0C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1801" y="1083426"/>
                <a:ext cx="4231531" cy="5108670"/>
              </a:xfrm>
              <a:prstGeom prst="rect">
                <a:avLst/>
              </a:prstGeom>
              <a:effectLst>
                <a:outerShdw blurRad="63500" algn="ctr" rotWithShape="0">
                  <a:prstClr val="black">
                    <a:alpha val="40000"/>
                  </a:prstClr>
                </a:outerShdw>
              </a:effectLst>
            </p:spPr>
          </p:pic>
        </p:grpSp>
        <p:grpSp>
          <p:nvGrpSpPr>
            <p:cNvPr id="25" name="Group 24">
              <a:extLst>
                <a:ext uri="{FF2B5EF4-FFF2-40B4-BE49-F238E27FC236}">
                  <a16:creationId xmlns:a16="http://schemas.microsoft.com/office/drawing/2014/main" id="{3B9D83FB-5CFE-4EA1-9CE6-033460166D96}"/>
                </a:ext>
              </a:extLst>
            </p:cNvPr>
            <p:cNvGrpSpPr/>
            <p:nvPr/>
          </p:nvGrpSpPr>
          <p:grpSpPr>
            <a:xfrm>
              <a:off x="432000" y="2008641"/>
              <a:ext cx="9232101" cy="825494"/>
              <a:chOff x="432000" y="1946421"/>
              <a:chExt cx="9232101" cy="825494"/>
            </a:xfrm>
          </p:grpSpPr>
          <p:sp>
            <p:nvSpPr>
              <p:cNvPr id="6" name="Rectangle: Rounded Corners 5">
                <a:extLst>
                  <a:ext uri="{FF2B5EF4-FFF2-40B4-BE49-F238E27FC236}">
                    <a16:creationId xmlns:a16="http://schemas.microsoft.com/office/drawing/2014/main" id="{1A554889-A488-42F9-ACDC-59A07849BD2F}"/>
                  </a:ext>
                </a:extLst>
              </p:cNvPr>
              <p:cNvSpPr/>
              <p:nvPr/>
            </p:nvSpPr>
            <p:spPr>
              <a:xfrm>
                <a:off x="9025926" y="1946421"/>
                <a:ext cx="638175" cy="285750"/>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highlight>
                    <a:srgbClr val="FFFF00"/>
                  </a:highlight>
                  <a:uLnTx/>
                  <a:uFillTx/>
                  <a:latin typeface="Tahoma"/>
                  <a:ea typeface="+mn-ea"/>
                  <a:cs typeface="+mn-cs"/>
                </a:endParaRPr>
              </a:p>
            </p:txBody>
          </p:sp>
          <p:sp>
            <p:nvSpPr>
              <p:cNvPr id="10" name="Rectangle: Rounded Corners 9">
                <a:extLst>
                  <a:ext uri="{FF2B5EF4-FFF2-40B4-BE49-F238E27FC236}">
                    <a16:creationId xmlns:a16="http://schemas.microsoft.com/office/drawing/2014/main" id="{7A4CA3A8-2537-4AF4-B38B-EEDF0BE6F713}"/>
                  </a:ext>
                </a:extLst>
              </p:cNvPr>
              <p:cNvSpPr/>
              <p:nvPr/>
            </p:nvSpPr>
            <p:spPr>
              <a:xfrm>
                <a:off x="432000" y="2336396"/>
                <a:ext cx="2051413" cy="388211"/>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Rounded Corners 10">
                <a:extLst>
                  <a:ext uri="{FF2B5EF4-FFF2-40B4-BE49-F238E27FC236}">
                    <a16:creationId xmlns:a16="http://schemas.microsoft.com/office/drawing/2014/main" id="{5191DE4C-1709-4B45-9D91-B31A14FF3F37}"/>
                  </a:ext>
                </a:extLst>
              </p:cNvPr>
              <p:cNvSpPr/>
              <p:nvPr/>
            </p:nvSpPr>
            <p:spPr>
              <a:xfrm>
                <a:off x="4633760" y="1955133"/>
                <a:ext cx="638175" cy="285750"/>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TextBox 14">
                <a:extLst>
                  <a:ext uri="{FF2B5EF4-FFF2-40B4-BE49-F238E27FC236}">
                    <a16:creationId xmlns:a16="http://schemas.microsoft.com/office/drawing/2014/main" id="{7DC4651E-8504-4BF9-AF20-E94CADF8D4E4}"/>
                  </a:ext>
                </a:extLst>
              </p:cNvPr>
              <p:cNvSpPr txBox="1"/>
              <p:nvPr/>
            </p:nvSpPr>
            <p:spPr>
              <a:xfrm>
                <a:off x="4702050" y="2494916"/>
                <a:ext cx="4953069" cy="276999"/>
              </a:xfrm>
              <a:prstGeom prst="rect">
                <a:avLst/>
              </a:prstGeom>
              <a:solidFill>
                <a:srgbClr val="F7EDF0"/>
              </a:solidFill>
              <a:effectLst>
                <a:outerShdw blurRad="381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Must have a SCSC record associated to a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CTE Capstone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course.</a:t>
                </a:r>
              </a:p>
            </p:txBody>
          </p:sp>
          <p:cxnSp>
            <p:nvCxnSpPr>
              <p:cNvPr id="17" name="Straight Arrow Connector 16">
                <a:extLst>
                  <a:ext uri="{FF2B5EF4-FFF2-40B4-BE49-F238E27FC236}">
                    <a16:creationId xmlns:a16="http://schemas.microsoft.com/office/drawing/2014/main" id="{4320FE28-DAC2-48DD-8F95-4B64A842B8E9}"/>
                  </a:ext>
                </a:extLst>
              </p:cNvPr>
              <p:cNvCxnSpPr>
                <a:cxnSpLocks/>
                <a:stCxn id="15" idx="0"/>
                <a:endCxn id="11" idx="2"/>
              </p:cNvCxnSpPr>
              <p:nvPr/>
            </p:nvCxnSpPr>
            <p:spPr>
              <a:xfrm flipH="1" flipV="1">
                <a:off x="4952848" y="2240883"/>
                <a:ext cx="2225737" cy="254033"/>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6537DC3-462F-42ED-B16D-E869C930FA61}"/>
                  </a:ext>
                </a:extLst>
              </p:cNvPr>
              <p:cNvCxnSpPr>
                <a:cxnSpLocks/>
                <a:stCxn id="15" idx="0"/>
                <a:endCxn id="6" idx="2"/>
              </p:cNvCxnSpPr>
              <p:nvPr/>
            </p:nvCxnSpPr>
            <p:spPr>
              <a:xfrm flipV="1">
                <a:off x="7178585" y="2232171"/>
                <a:ext cx="2166429" cy="262745"/>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0A3BA90-5B5A-453A-9BF0-38426364F99E}"/>
                  </a:ext>
                </a:extLst>
              </p:cNvPr>
              <p:cNvCxnSpPr>
                <a:stCxn id="15" idx="1"/>
                <a:endCxn id="10" idx="3"/>
              </p:cNvCxnSpPr>
              <p:nvPr/>
            </p:nvCxnSpPr>
            <p:spPr>
              <a:xfrm flipH="1" flipV="1">
                <a:off x="2483413" y="2530502"/>
                <a:ext cx="2218637" cy="102914"/>
              </a:xfrm>
              <a:prstGeom prst="straightConnector1">
                <a:avLst/>
              </a:prstGeom>
              <a:ln w="19050">
                <a:solidFill>
                  <a:srgbClr val="FB654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53C62AD3-46C1-4C62-BA0E-C54311780C22}"/>
                </a:ext>
              </a:extLst>
            </p:cNvPr>
            <p:cNvGrpSpPr/>
            <p:nvPr/>
          </p:nvGrpSpPr>
          <p:grpSpPr>
            <a:xfrm>
              <a:off x="4820570" y="4778356"/>
              <a:ext cx="6800411" cy="1366493"/>
              <a:chOff x="4820570" y="4778356"/>
              <a:chExt cx="6800411" cy="1366493"/>
            </a:xfrm>
          </p:grpSpPr>
          <p:sp>
            <p:nvSpPr>
              <p:cNvPr id="12" name="Rectangle: Rounded Corners 11">
                <a:extLst>
                  <a:ext uri="{FF2B5EF4-FFF2-40B4-BE49-F238E27FC236}">
                    <a16:creationId xmlns:a16="http://schemas.microsoft.com/office/drawing/2014/main" id="{DFE426F8-AF0B-4B52-8387-41E08087BAB7}"/>
                  </a:ext>
                </a:extLst>
              </p:cNvPr>
              <p:cNvSpPr/>
              <p:nvPr/>
            </p:nvSpPr>
            <p:spPr>
              <a:xfrm>
                <a:off x="6794464" y="4778356"/>
                <a:ext cx="2060012" cy="441344"/>
              </a:xfrm>
              <a:prstGeom prst="roundRect">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3" name="Rectangle: Rounded Corners 12">
                <a:extLst>
                  <a:ext uri="{FF2B5EF4-FFF2-40B4-BE49-F238E27FC236}">
                    <a16:creationId xmlns:a16="http://schemas.microsoft.com/office/drawing/2014/main" id="{D6955884-D6EF-49C6-B791-6B96D93C35CD}"/>
                  </a:ext>
                </a:extLst>
              </p:cNvPr>
              <p:cNvSpPr/>
              <p:nvPr/>
            </p:nvSpPr>
            <p:spPr>
              <a:xfrm>
                <a:off x="4820570" y="5210257"/>
                <a:ext cx="2060012" cy="441344"/>
              </a:xfrm>
              <a:prstGeom prst="roundRect">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6" name="TextBox 25">
                <a:extLst>
                  <a:ext uri="{FF2B5EF4-FFF2-40B4-BE49-F238E27FC236}">
                    <a16:creationId xmlns:a16="http://schemas.microsoft.com/office/drawing/2014/main" id="{8179131C-A5DD-4112-BA91-335A52FFE56C}"/>
                  </a:ext>
                </a:extLst>
              </p:cNvPr>
              <p:cNvSpPr txBox="1"/>
              <p:nvPr/>
            </p:nvSpPr>
            <p:spPr>
              <a:xfrm>
                <a:off x="9296401" y="4944520"/>
                <a:ext cx="2324580" cy="1200329"/>
              </a:xfrm>
              <a:prstGeom prst="rect">
                <a:avLst/>
              </a:prstGeom>
              <a:solidFill>
                <a:srgbClr val="F7EDF0"/>
              </a:solidFill>
              <a:effectLst>
                <a:outerShdw blurRad="381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Arial" panose="020B0604020202020204" pitchFamily="34" charset="0"/>
                  </a:rPr>
                  <a:t>A SCTE record must be submitted reflecting the CTE pathway code.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ahoma"/>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Arial" panose="020B0604020202020204" pitchFamily="34" charset="0"/>
                  </a:rPr>
                  <a:t>Completion Academic Year must be </a:t>
                </a:r>
                <a:r>
                  <a:rPr kumimoji="0" lang="en-US" sz="1200" b="1" i="0" u="none" strike="noStrike" kern="1200" cap="none" spc="0" normalizeH="0" baseline="0" noProof="0" dirty="0">
                    <a:ln>
                      <a:noFill/>
                    </a:ln>
                    <a:solidFill>
                      <a:prstClr val="black"/>
                    </a:solidFill>
                    <a:effectLst/>
                    <a:uLnTx/>
                    <a:uFillTx/>
                    <a:latin typeface="Tahoma"/>
                    <a:ea typeface="+mn-ea"/>
                    <a:cs typeface="Arial" panose="020B0604020202020204" pitchFamily="34" charset="0"/>
                  </a:rPr>
                  <a:t>2023-2024.</a:t>
                </a:r>
              </a:p>
            </p:txBody>
          </p:sp>
        </p:grpSp>
      </p:grpSp>
      <p:sp>
        <p:nvSpPr>
          <p:cNvPr id="5" name="Slide Number Placeholder 4">
            <a:extLst>
              <a:ext uri="{FF2B5EF4-FFF2-40B4-BE49-F238E27FC236}">
                <a16:creationId xmlns:a16="http://schemas.microsoft.com/office/drawing/2014/main" id="{B4C3276B-156F-4A57-A7B0-F8DA97DCF64C}"/>
              </a:ext>
            </a:extLst>
          </p:cNvPr>
          <p:cNvSpPr>
            <a:spLocks noGrp="1"/>
          </p:cNvSpPr>
          <p:nvPr>
            <p:ph type="sldNum" sz="quarter" idx="11"/>
          </p:nvPr>
        </p:nvSpPr>
        <p:spPr/>
        <p:txBody>
          <a:bodyPr/>
          <a:lstStyle/>
          <a:p>
            <a:fld id="{4B73C415-D670-4716-A5EC-CC4D52CA2BAC}" type="slidenum">
              <a:rPr lang="en-US" noProof="0" smtClean="0"/>
              <a:pPr/>
              <a:t>34</a:t>
            </a:fld>
            <a:endParaRPr lang="en-US" noProof="0" dirty="0"/>
          </a:p>
        </p:txBody>
      </p:sp>
      <p:sp>
        <p:nvSpPr>
          <p:cNvPr id="16" name="Footer Placeholder 2">
            <a:extLst>
              <a:ext uri="{FF2B5EF4-FFF2-40B4-BE49-F238E27FC236}">
                <a16:creationId xmlns:a16="http://schemas.microsoft.com/office/drawing/2014/main" id="{473D29D9-E987-8794-36CF-A37372F56619}"/>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759445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26A0D-FE5B-44A0-ADBE-266C8A07A5D2}"/>
              </a:ext>
            </a:extLst>
          </p:cNvPr>
          <p:cNvSpPr>
            <a:spLocks noGrp="1"/>
          </p:cNvSpPr>
          <p:nvPr>
            <p:ph type="title"/>
          </p:nvPr>
        </p:nvSpPr>
        <p:spPr>
          <a:xfrm>
            <a:off x="361801" y="212663"/>
            <a:ext cx="11340000" cy="432000"/>
          </a:xfrm>
        </p:spPr>
        <p:txBody>
          <a:bodyPr/>
          <a:lstStyle/>
          <a:p>
            <a:r>
              <a:rPr lang="en-US" dirty="0"/>
              <a:t>How CTE Non-Completers are determined </a:t>
            </a:r>
          </a:p>
        </p:txBody>
      </p:sp>
      <p:sp>
        <p:nvSpPr>
          <p:cNvPr id="14" name="Content Placeholder 2">
            <a:extLst>
              <a:ext uri="{FF2B5EF4-FFF2-40B4-BE49-F238E27FC236}">
                <a16:creationId xmlns:a16="http://schemas.microsoft.com/office/drawing/2014/main" id="{2345E517-D354-4995-8840-CAB893D54701}"/>
              </a:ext>
            </a:extLst>
          </p:cNvPr>
          <p:cNvSpPr txBox="1">
            <a:spLocks/>
          </p:cNvSpPr>
          <p:nvPr/>
        </p:nvSpPr>
        <p:spPr>
          <a:xfrm>
            <a:off x="361801" y="605997"/>
            <a:ext cx="11340000" cy="3600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600" b="0" i="0" u="none" strike="noStrike" kern="1200" cap="none" spc="0" normalizeH="0" baseline="0" noProof="0" dirty="0">
                <a:ln>
                  <a:noFill/>
                </a:ln>
                <a:solidFill>
                  <a:srgbClr val="3F3F3F"/>
                </a:solidFill>
                <a:effectLst/>
                <a:uLnTx/>
                <a:uFillTx/>
                <a:latin typeface="Tahoma"/>
                <a:ea typeface="+mn-ea"/>
                <a:cs typeface="+mn-cs"/>
              </a:rPr>
              <a:t>Below are the elements that CALPADS will use to determine a student as a CTE Non-Completer participant.</a:t>
            </a:r>
          </a:p>
        </p:txBody>
      </p:sp>
      <p:grpSp>
        <p:nvGrpSpPr>
          <p:cNvPr id="16" name="Group 15" descr="Screen shots of the Course Section and CTE modals emphasizing the data required for SCTE reporting.">
            <a:extLst>
              <a:ext uri="{FF2B5EF4-FFF2-40B4-BE49-F238E27FC236}">
                <a16:creationId xmlns:a16="http://schemas.microsoft.com/office/drawing/2014/main" id="{091A7AFE-F9A2-4D46-B96A-316721264A0F}"/>
              </a:ext>
            </a:extLst>
          </p:cNvPr>
          <p:cNvGrpSpPr/>
          <p:nvPr/>
        </p:nvGrpSpPr>
        <p:grpSpPr>
          <a:xfrm>
            <a:off x="361801" y="1070151"/>
            <a:ext cx="11202473" cy="5131608"/>
            <a:chOff x="361801" y="1070151"/>
            <a:chExt cx="11202473" cy="5131608"/>
          </a:xfrm>
        </p:grpSpPr>
        <p:grpSp>
          <p:nvGrpSpPr>
            <p:cNvPr id="4" name="Group 3">
              <a:extLst>
                <a:ext uri="{FF2B5EF4-FFF2-40B4-BE49-F238E27FC236}">
                  <a16:creationId xmlns:a16="http://schemas.microsoft.com/office/drawing/2014/main" id="{AC00AE95-0F38-4E9E-972E-1D69EB91BE93}"/>
                </a:ext>
              </a:extLst>
            </p:cNvPr>
            <p:cNvGrpSpPr/>
            <p:nvPr/>
          </p:nvGrpSpPr>
          <p:grpSpPr>
            <a:xfrm>
              <a:off x="361801" y="1070151"/>
              <a:ext cx="11202473" cy="5131608"/>
              <a:chOff x="361801" y="1070151"/>
              <a:chExt cx="11202473" cy="5131608"/>
            </a:xfrm>
          </p:grpSpPr>
          <p:grpSp>
            <p:nvGrpSpPr>
              <p:cNvPr id="28" name="Group 27">
                <a:extLst>
                  <a:ext uri="{FF2B5EF4-FFF2-40B4-BE49-F238E27FC236}">
                    <a16:creationId xmlns:a16="http://schemas.microsoft.com/office/drawing/2014/main" id="{15DC29EF-5A4F-4DD3-89F5-3541E1CE2576}"/>
                  </a:ext>
                </a:extLst>
              </p:cNvPr>
              <p:cNvGrpSpPr/>
              <p:nvPr/>
            </p:nvGrpSpPr>
            <p:grpSpPr>
              <a:xfrm>
                <a:off x="361801" y="1070151"/>
                <a:ext cx="11202473" cy="5131608"/>
                <a:chOff x="361801" y="1070151"/>
                <a:chExt cx="11202473" cy="5131608"/>
              </a:xfrm>
            </p:grpSpPr>
            <p:pic>
              <p:nvPicPr>
                <p:cNvPr id="9" name="Picture 8">
                  <a:extLst>
                    <a:ext uri="{FF2B5EF4-FFF2-40B4-BE49-F238E27FC236}">
                      <a16:creationId xmlns:a16="http://schemas.microsoft.com/office/drawing/2014/main" id="{B87643E7-4554-4622-B5C8-4A092BF14BD7}"/>
                    </a:ext>
                  </a:extLst>
                </p:cNvPr>
                <p:cNvPicPr>
                  <a:picLocks noChangeAspect="1"/>
                </p:cNvPicPr>
                <p:nvPr/>
              </p:nvPicPr>
              <p:blipFill>
                <a:blip r:embed="rId3"/>
                <a:stretch>
                  <a:fillRect/>
                </a:stretch>
              </p:blipFill>
              <p:spPr>
                <a:xfrm>
                  <a:off x="4702050" y="1070151"/>
                  <a:ext cx="6862224" cy="1221963"/>
                </a:xfrm>
                <a:prstGeom prst="rect">
                  <a:avLst/>
                </a:prstGeom>
                <a:effectLst>
                  <a:outerShdw blurRad="63500" algn="ctr" rotWithShape="0">
                    <a:prstClr val="black">
                      <a:alpha val="40000"/>
                    </a:prstClr>
                  </a:outerShdw>
                </a:effectLst>
              </p:spPr>
            </p:pic>
            <p:pic>
              <p:nvPicPr>
                <p:cNvPr id="8" name="Picture 7">
                  <a:extLst>
                    <a:ext uri="{FF2B5EF4-FFF2-40B4-BE49-F238E27FC236}">
                      <a16:creationId xmlns:a16="http://schemas.microsoft.com/office/drawing/2014/main" id="{D9611D73-51AA-4349-B8F9-F4BB6346C0C4}"/>
                    </a:ext>
                  </a:extLst>
                </p:cNvPr>
                <p:cNvPicPr>
                  <a:picLocks noChangeAspect="1"/>
                </p:cNvPicPr>
                <p:nvPr/>
              </p:nvPicPr>
              <p:blipFill>
                <a:blip r:embed="rId4"/>
                <a:stretch>
                  <a:fillRect/>
                </a:stretch>
              </p:blipFill>
              <p:spPr>
                <a:xfrm>
                  <a:off x="361801" y="1073764"/>
                  <a:ext cx="4231531" cy="5127995"/>
                </a:xfrm>
                <a:prstGeom prst="rect">
                  <a:avLst/>
                </a:prstGeom>
                <a:effectLst>
                  <a:outerShdw blurRad="63500" algn="ctr" rotWithShape="0">
                    <a:prstClr val="black">
                      <a:alpha val="40000"/>
                    </a:prstClr>
                  </a:outerShdw>
                </a:effectLst>
              </p:spPr>
            </p:pic>
          </p:grpSp>
          <p:sp>
            <p:nvSpPr>
              <p:cNvPr id="21" name="Title 1">
                <a:extLst>
                  <a:ext uri="{FF2B5EF4-FFF2-40B4-BE49-F238E27FC236}">
                    <a16:creationId xmlns:a16="http://schemas.microsoft.com/office/drawing/2014/main" id="{1CFA9836-8CD2-4185-B507-016C89577F20}"/>
                  </a:ext>
                </a:extLst>
              </p:cNvPr>
              <p:cNvSpPr txBox="1">
                <a:spLocks/>
              </p:cNvSpPr>
              <p:nvPr/>
            </p:nvSpPr>
            <p:spPr>
              <a:xfrm>
                <a:off x="3168000" y="1247235"/>
                <a:ext cx="1208211"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150" normalizeH="0" baseline="0" noProof="0" dirty="0">
                    <a:ln>
                      <a:noFill/>
                    </a:ln>
                    <a:solidFill>
                      <a:srgbClr val="555FAD"/>
                    </a:solidFill>
                    <a:effectLst/>
                    <a:uLnTx/>
                    <a:uFillTx/>
                    <a:latin typeface="Arial Black"/>
                    <a:ea typeface="+mj-ea"/>
                    <a:cs typeface="+mj-cs"/>
                  </a:rPr>
                  <a:t>SCSC Record</a:t>
                </a:r>
              </a:p>
            </p:txBody>
          </p:sp>
        </p:grpSp>
        <p:grpSp>
          <p:nvGrpSpPr>
            <p:cNvPr id="25" name="Group 24">
              <a:extLst>
                <a:ext uri="{FF2B5EF4-FFF2-40B4-BE49-F238E27FC236}">
                  <a16:creationId xmlns:a16="http://schemas.microsoft.com/office/drawing/2014/main" id="{3B9D83FB-5CFE-4EA1-9CE6-033460166D96}"/>
                </a:ext>
              </a:extLst>
            </p:cNvPr>
            <p:cNvGrpSpPr/>
            <p:nvPr/>
          </p:nvGrpSpPr>
          <p:grpSpPr>
            <a:xfrm>
              <a:off x="432000" y="1687539"/>
              <a:ext cx="10886788" cy="1254837"/>
              <a:chOff x="432000" y="1687539"/>
              <a:chExt cx="10886788" cy="1254837"/>
            </a:xfrm>
          </p:grpSpPr>
          <p:sp>
            <p:nvSpPr>
              <p:cNvPr id="6" name="Rectangle: Rounded Corners 5">
                <a:extLst>
                  <a:ext uri="{FF2B5EF4-FFF2-40B4-BE49-F238E27FC236}">
                    <a16:creationId xmlns:a16="http://schemas.microsoft.com/office/drawing/2014/main" id="{1A554889-A488-42F9-ACDC-59A07849BD2F}"/>
                  </a:ext>
                </a:extLst>
              </p:cNvPr>
              <p:cNvSpPr/>
              <p:nvPr/>
            </p:nvSpPr>
            <p:spPr>
              <a:xfrm>
                <a:off x="8515350" y="1687539"/>
                <a:ext cx="638175" cy="399818"/>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highlight>
                    <a:srgbClr val="FFFF00"/>
                  </a:highlight>
                  <a:uLnTx/>
                  <a:uFillTx/>
                  <a:latin typeface="Tahoma"/>
                  <a:ea typeface="+mn-ea"/>
                  <a:cs typeface="+mn-cs"/>
                </a:endParaRPr>
              </a:p>
            </p:txBody>
          </p:sp>
          <p:sp>
            <p:nvSpPr>
              <p:cNvPr id="10" name="Rectangle: Rounded Corners 9">
                <a:extLst>
                  <a:ext uri="{FF2B5EF4-FFF2-40B4-BE49-F238E27FC236}">
                    <a16:creationId xmlns:a16="http://schemas.microsoft.com/office/drawing/2014/main" id="{7A4CA3A8-2537-4AF4-B38B-EEDF0BE6F713}"/>
                  </a:ext>
                </a:extLst>
              </p:cNvPr>
              <p:cNvSpPr/>
              <p:nvPr/>
            </p:nvSpPr>
            <p:spPr>
              <a:xfrm>
                <a:off x="432000" y="2336396"/>
                <a:ext cx="2051413" cy="388211"/>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1" name="Rectangle: Rounded Corners 10">
                <a:extLst>
                  <a:ext uri="{FF2B5EF4-FFF2-40B4-BE49-F238E27FC236}">
                    <a16:creationId xmlns:a16="http://schemas.microsoft.com/office/drawing/2014/main" id="{5191DE4C-1709-4B45-9D91-B31A14FF3F37}"/>
                  </a:ext>
                </a:extLst>
              </p:cNvPr>
              <p:cNvSpPr/>
              <p:nvPr/>
            </p:nvSpPr>
            <p:spPr>
              <a:xfrm>
                <a:off x="4657657" y="1687539"/>
                <a:ext cx="519740" cy="360000"/>
              </a:xfrm>
              <a:prstGeom prst="roundRect">
                <a:avLst/>
              </a:prstGeom>
              <a:noFill/>
              <a:ln w="25400">
                <a:solidFill>
                  <a:srgbClr val="FB6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5" name="TextBox 14">
                <a:extLst>
                  <a:ext uri="{FF2B5EF4-FFF2-40B4-BE49-F238E27FC236}">
                    <a16:creationId xmlns:a16="http://schemas.microsoft.com/office/drawing/2014/main" id="{7DC4651E-8504-4BF9-AF20-E94CADF8D4E4}"/>
                  </a:ext>
                </a:extLst>
              </p:cNvPr>
              <p:cNvSpPr txBox="1"/>
              <p:nvPr/>
            </p:nvSpPr>
            <p:spPr>
              <a:xfrm>
                <a:off x="4702049" y="2480711"/>
                <a:ext cx="6616739" cy="461665"/>
              </a:xfrm>
              <a:prstGeom prst="rect">
                <a:avLst/>
              </a:prstGeom>
              <a:solidFill>
                <a:srgbClr val="F7EDF0"/>
              </a:solidFill>
              <a:effectLst>
                <a:outerShdw blurRad="381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CTE Pathway Participants: Must have a SCSC record associated to a CTE course that is identified as Intro or Concentrator course</a:t>
                </a:r>
              </a:p>
            </p:txBody>
          </p:sp>
          <p:cxnSp>
            <p:nvCxnSpPr>
              <p:cNvPr id="17" name="Straight Arrow Connector 16">
                <a:extLst>
                  <a:ext uri="{FF2B5EF4-FFF2-40B4-BE49-F238E27FC236}">
                    <a16:creationId xmlns:a16="http://schemas.microsoft.com/office/drawing/2014/main" id="{4320FE28-DAC2-48DD-8F95-4B64A842B8E9}"/>
                  </a:ext>
                </a:extLst>
              </p:cNvPr>
              <p:cNvCxnSpPr>
                <a:cxnSpLocks/>
                <a:stCxn id="15" idx="0"/>
                <a:endCxn id="11" idx="2"/>
              </p:cNvCxnSpPr>
              <p:nvPr/>
            </p:nvCxnSpPr>
            <p:spPr>
              <a:xfrm flipH="1" flipV="1">
                <a:off x="4917527" y="2047539"/>
                <a:ext cx="3092892" cy="433172"/>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6537DC3-462F-42ED-B16D-E869C930FA61}"/>
                  </a:ext>
                </a:extLst>
              </p:cNvPr>
              <p:cNvCxnSpPr>
                <a:cxnSpLocks/>
                <a:stCxn id="15" idx="0"/>
                <a:endCxn id="6" idx="2"/>
              </p:cNvCxnSpPr>
              <p:nvPr/>
            </p:nvCxnSpPr>
            <p:spPr>
              <a:xfrm flipV="1">
                <a:off x="8010419" y="2087357"/>
                <a:ext cx="824019" cy="393354"/>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0A3BA90-5B5A-453A-9BF0-38426364F99E}"/>
                  </a:ext>
                </a:extLst>
              </p:cNvPr>
              <p:cNvCxnSpPr>
                <a:cxnSpLocks/>
                <a:stCxn id="15" idx="1"/>
                <a:endCxn id="10" idx="3"/>
              </p:cNvCxnSpPr>
              <p:nvPr/>
            </p:nvCxnSpPr>
            <p:spPr>
              <a:xfrm flipH="1" flipV="1">
                <a:off x="2483413" y="2530502"/>
                <a:ext cx="2218636" cy="181042"/>
              </a:xfrm>
              <a:prstGeom prst="straightConnector1">
                <a:avLst/>
              </a:prstGeom>
              <a:ln w="19050">
                <a:solidFill>
                  <a:srgbClr val="FB6542"/>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6" name="TextBox 35">
            <a:extLst>
              <a:ext uri="{FF2B5EF4-FFF2-40B4-BE49-F238E27FC236}">
                <a16:creationId xmlns:a16="http://schemas.microsoft.com/office/drawing/2014/main" id="{F8B50952-9992-4AC8-9850-9B26552A645A}"/>
              </a:ext>
            </a:extLst>
          </p:cNvPr>
          <p:cNvSpPr txBox="1"/>
          <p:nvPr/>
        </p:nvSpPr>
        <p:spPr>
          <a:xfrm>
            <a:off x="4702048" y="3148340"/>
            <a:ext cx="6616739" cy="276999"/>
          </a:xfrm>
          <a:prstGeom prst="rect">
            <a:avLst/>
          </a:prstGeom>
          <a:solidFill>
            <a:srgbClr val="F7EDF0"/>
          </a:solidFill>
          <a:effectLst>
            <a:outerShdw blurRad="381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Non-CTE Pathway Participants: Must have a SCSC record associated to any CTE course.</a:t>
            </a:r>
          </a:p>
        </p:txBody>
      </p:sp>
      <p:sp>
        <p:nvSpPr>
          <p:cNvPr id="5" name="Slide Number Placeholder 4">
            <a:extLst>
              <a:ext uri="{FF2B5EF4-FFF2-40B4-BE49-F238E27FC236}">
                <a16:creationId xmlns:a16="http://schemas.microsoft.com/office/drawing/2014/main" id="{4BA50C83-DAFD-4578-94F6-81C44F6BA05A}"/>
              </a:ext>
            </a:extLst>
          </p:cNvPr>
          <p:cNvSpPr>
            <a:spLocks noGrp="1"/>
          </p:cNvSpPr>
          <p:nvPr>
            <p:ph type="sldNum" sz="quarter" idx="11"/>
          </p:nvPr>
        </p:nvSpPr>
        <p:spPr/>
        <p:txBody>
          <a:bodyPr/>
          <a:lstStyle/>
          <a:p>
            <a:fld id="{4B73C415-D670-4716-A5EC-CC4D52CA2BAC}" type="slidenum">
              <a:rPr lang="en-US" noProof="0" smtClean="0"/>
              <a:pPr/>
              <a:t>35</a:t>
            </a:fld>
            <a:endParaRPr lang="en-US" noProof="0" dirty="0"/>
          </a:p>
        </p:txBody>
      </p:sp>
      <p:sp>
        <p:nvSpPr>
          <p:cNvPr id="7" name="Footer Placeholder 2">
            <a:extLst>
              <a:ext uri="{FF2B5EF4-FFF2-40B4-BE49-F238E27FC236}">
                <a16:creationId xmlns:a16="http://schemas.microsoft.com/office/drawing/2014/main" id="{E1BE6379-1BA6-2ABB-8E6F-4FE397A2CE89}"/>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482404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Work-Based Learning </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9176B23-2456-400D-AA85-3673427CB4E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5" name="TextBox 44">
            <a:extLst>
              <a:ext uri="{FF2B5EF4-FFF2-40B4-BE49-F238E27FC236}">
                <a16:creationId xmlns:a16="http://schemas.microsoft.com/office/drawing/2014/main" id="{E74F5E27-C013-46BF-BF8B-955F6183E9D4}"/>
              </a:ext>
            </a:extLst>
          </p:cNvPr>
          <p:cNvSpPr txBox="1"/>
          <p:nvPr/>
        </p:nvSpPr>
        <p:spPr>
          <a:xfrm>
            <a:off x="6394000" y="791389"/>
            <a:ext cx="4974545" cy="3736407"/>
          </a:xfrm>
          <a:prstGeom prst="rect">
            <a:avLst/>
          </a:prstGeom>
          <a:noFill/>
        </p:spPr>
        <p:txBody>
          <a:bodyPr wrap="square">
            <a:spAutoFit/>
          </a:bodyPr>
          <a:lstStyle/>
          <a:p>
            <a:pPr marL="54769" marR="0" lvl="0" indent="0" algn="l" defTabSz="914400" rtl="0" eaLnBrk="1" fontAlgn="base" latinLnBrk="0" hangingPunct="1">
              <a:lnSpc>
                <a:spcPct val="90000"/>
              </a:lnSpc>
              <a:spcBef>
                <a:spcPct val="0"/>
              </a:spcBef>
              <a:spcAft>
                <a:spcPts val="3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LEAs must submit work-based learning data that will provide additional opportunities for students (</a:t>
            </a:r>
            <a:r>
              <a:rPr lang="en-US" sz="1800" dirty="0">
                <a:effectLst/>
                <a:latin typeface="Arial" panose="020B0604020202020204" pitchFamily="34" charset="0"/>
                <a:ea typeface="Calibri" panose="020F0502020204030204" pitchFamily="34" charset="0"/>
              </a:rPr>
              <a:t>grades 9-12</a:t>
            </a:r>
            <a:r>
              <a:rPr kumimoji="0" lang="en-US" sz="1800" b="0" i="0" u="none" strike="noStrike" kern="1200" cap="none" spc="0" normalizeH="0" baseline="0" noProof="0" dirty="0">
                <a:ln>
                  <a:noFill/>
                </a:ln>
                <a:solidFill>
                  <a:prstClr val="black"/>
                </a:solidFill>
                <a:effectLst/>
                <a:uLnTx/>
                <a:uFillTx/>
                <a:latin typeface="Tahoma"/>
                <a:ea typeface="+mn-ea"/>
                <a:cs typeface="+mn-cs"/>
              </a:rPr>
              <a:t>) to demonstrate their preparedness for college/career through the College/Career Indicator (CCI) on the California School Dashboard.</a:t>
            </a:r>
          </a:p>
          <a:p>
            <a:pPr marL="54769" marR="0" lvl="0" indent="0" algn="l" defTabSz="914400" rtl="0" eaLnBrk="1" fontAlgn="base" latinLnBrk="0" hangingPunct="1">
              <a:lnSpc>
                <a:spcPct val="90000"/>
              </a:lnSpc>
              <a:spcBef>
                <a:spcPct val="0"/>
              </a:spcBef>
              <a:spcAft>
                <a:spcPts val="300"/>
              </a:spcAft>
              <a:buClrTx/>
              <a:buSzTx/>
              <a:buFontTx/>
              <a:buNone/>
              <a:tabLst/>
              <a:defRPr/>
            </a:pPr>
            <a:endParaRPr lang="en-US" dirty="0">
              <a:solidFill>
                <a:prstClr val="black"/>
              </a:solidFill>
              <a:latin typeface="Tahoma"/>
            </a:endParaRPr>
          </a:p>
          <a:p>
            <a:pPr marL="54769" marR="0" lvl="0" indent="0" algn="l" defTabSz="914400" rtl="0" eaLnBrk="1" fontAlgn="base" latinLnBrk="0" hangingPunct="1">
              <a:lnSpc>
                <a:spcPct val="90000"/>
              </a:lnSpc>
              <a:spcBef>
                <a:spcPct val="0"/>
              </a:spcBef>
              <a:spcAft>
                <a:spcPts val="300"/>
              </a:spcAft>
              <a:buClrTx/>
              <a:buSzTx/>
              <a:buFontTx/>
              <a:buNone/>
              <a:tabLst/>
              <a:defRPr/>
            </a:pPr>
            <a:r>
              <a:rPr lang="en-US" b="0" i="0" dirty="0">
                <a:solidFill>
                  <a:srgbClr val="000000"/>
                </a:solidFill>
                <a:effectLst/>
                <a:latin typeface="Helvetica Neue"/>
              </a:rPr>
              <a:t>There are twelve work-based learning programs/activities that LEAs should track and report to CALPADS on the WBLR file.</a:t>
            </a:r>
          </a:p>
          <a:p>
            <a:pPr marL="54769" marR="0" lvl="0" indent="0" algn="l" defTabSz="914400" rtl="0" eaLnBrk="1" fontAlgn="base" latinLnBrk="0" hangingPunct="1">
              <a:lnSpc>
                <a:spcPct val="90000"/>
              </a:lnSpc>
              <a:spcBef>
                <a:spcPct val="0"/>
              </a:spcBef>
              <a:spcAft>
                <a:spcPts val="300"/>
              </a:spcAft>
              <a:buClrTx/>
              <a:buSzTx/>
              <a:buFontTx/>
              <a:buNone/>
              <a:tabLst/>
              <a:defRPr/>
            </a:pPr>
            <a:endParaRPr kumimoji="0" lang="en-US" sz="1800" u="none" strike="noStrike" kern="1200" cap="none" spc="0" normalizeH="0" baseline="0" noProof="0" dirty="0">
              <a:ln>
                <a:noFill/>
              </a:ln>
              <a:solidFill>
                <a:srgbClr val="000000"/>
              </a:solidFill>
              <a:uLnTx/>
              <a:uFillTx/>
              <a:latin typeface="Helvetica Neue"/>
              <a:ea typeface="+mn-ea"/>
              <a:cs typeface="+mn-cs"/>
            </a:endParaRPr>
          </a:p>
          <a:p>
            <a:pPr marL="54769" marR="0" lvl="0" indent="0" algn="l" defTabSz="914400" rtl="0" eaLnBrk="1" fontAlgn="base" latinLnBrk="0" hangingPunct="1">
              <a:lnSpc>
                <a:spcPct val="90000"/>
              </a:lnSpc>
              <a:spcBef>
                <a:spcPct val="0"/>
              </a:spcBef>
              <a:spcAft>
                <a:spcPts val="300"/>
              </a:spcAft>
              <a:buClrTx/>
              <a:buSzTx/>
              <a:buFontTx/>
              <a:buNone/>
              <a:tabLst/>
              <a:defRPr/>
            </a:pPr>
            <a:r>
              <a:rPr lang="en-US" b="0" i="0" dirty="0">
                <a:solidFill>
                  <a:srgbClr val="000000"/>
                </a:solidFill>
                <a:effectLst/>
                <a:latin typeface="Helvetica Neue"/>
              </a:rPr>
              <a:t>The WBLR </a:t>
            </a:r>
            <a:r>
              <a:rPr lang="en-US" sz="1800" dirty="0">
                <a:effectLst/>
                <a:latin typeface="Arial" panose="020B0604020202020204" pitchFamily="34" charset="0"/>
                <a:ea typeface="Calibri" panose="020F0502020204030204" pitchFamily="34" charset="0"/>
              </a:rPr>
              <a:t>uses the Replacement processing method by Academic Year and School of Attendance and is used for batch processing.</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pic>
        <p:nvPicPr>
          <p:cNvPr id="6" name="Picture Placeholder 5" descr="A picture containing person, working, preparing, cooking&#10;&#10;Description automatically generated">
            <a:extLst>
              <a:ext uri="{FF2B5EF4-FFF2-40B4-BE49-F238E27FC236}">
                <a16:creationId xmlns:a16="http://schemas.microsoft.com/office/drawing/2014/main" id="{ED45F087-A06E-4F1D-BEC2-3B5DD91FCEA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5978" b="15978"/>
          <a:stretch>
            <a:fillRect/>
          </a:stretch>
        </p:blipFill>
        <p:spPr/>
      </p:pic>
    </p:spTree>
    <p:extLst>
      <p:ext uri="{BB962C8B-B14F-4D97-AF65-F5344CB8AC3E}">
        <p14:creationId xmlns:p14="http://schemas.microsoft.com/office/powerpoint/2010/main" val="3048157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76B93B-F707-4613-863E-4912846F9A15}"/>
              </a:ext>
            </a:extLst>
          </p:cNvPr>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17" name="Title 16">
            <a:extLst>
              <a:ext uri="{FF2B5EF4-FFF2-40B4-BE49-F238E27FC236}">
                <a16:creationId xmlns:a16="http://schemas.microsoft.com/office/drawing/2014/main" id="{FEDEED87-796C-4C56-88B8-857FC3858EB7}"/>
              </a:ext>
            </a:extLst>
          </p:cNvPr>
          <p:cNvSpPr>
            <a:spLocks noGrp="1"/>
          </p:cNvSpPr>
          <p:nvPr>
            <p:ph type="title" idx="4294967295"/>
          </p:nvPr>
        </p:nvSpPr>
        <p:spPr>
          <a:xfrm>
            <a:off x="432487" y="268201"/>
            <a:ext cx="11339513" cy="433387"/>
          </a:xfrm>
        </p:spPr>
        <p:txBody>
          <a:bodyPr>
            <a:noAutofit/>
          </a:bodyPr>
          <a:lstStyle/>
          <a:p>
            <a:r>
              <a:rPr lang="en-US" dirty="0">
                <a:latin typeface="Arial Black" panose="020B0A04020102020204" pitchFamily="34" charset="0"/>
              </a:rPr>
              <a:t>WBLR Data Collected</a:t>
            </a:r>
          </a:p>
        </p:txBody>
      </p:sp>
      <p:sp>
        <p:nvSpPr>
          <p:cNvPr id="18" name="Content Placeholder 17">
            <a:extLst>
              <a:ext uri="{FF2B5EF4-FFF2-40B4-BE49-F238E27FC236}">
                <a16:creationId xmlns:a16="http://schemas.microsoft.com/office/drawing/2014/main" id="{384B4735-DF5C-42F0-B4A0-04C46C39EE1A}"/>
              </a:ext>
            </a:extLst>
          </p:cNvPr>
          <p:cNvSpPr>
            <a:spLocks noGrp="1"/>
          </p:cNvSpPr>
          <p:nvPr>
            <p:ph idx="4294967295"/>
          </p:nvPr>
        </p:nvSpPr>
        <p:spPr>
          <a:xfrm>
            <a:off x="432000" y="1342029"/>
            <a:ext cx="6940350" cy="4036622"/>
          </a:xfrm>
        </p:spPr>
        <p:txBody>
          <a:bodyPr vert="horz" lIns="0" tIns="0" rIns="0" bIns="0" rtlCol="0" anchor="t">
            <a:noAutofit/>
          </a:bodyPr>
          <a:lstStyle/>
          <a:p>
            <a:r>
              <a:rPr lang="en-US" sz="1600" dirty="0"/>
              <a:t>LEAs </a:t>
            </a:r>
            <a:r>
              <a:rPr lang="en-US" sz="1600" dirty="0">
                <a:effectLst/>
              </a:rPr>
              <a:t>are required to submit work-based learning completion information for:</a:t>
            </a:r>
          </a:p>
          <a:p>
            <a:pPr lvl="2"/>
            <a:r>
              <a:rPr lang="en-US" dirty="0">
                <a:effectLst/>
              </a:rPr>
              <a:t> </a:t>
            </a:r>
            <a:r>
              <a:rPr lang="en-US" sz="1400" dirty="0">
                <a:effectLst/>
              </a:rPr>
              <a:t>A</a:t>
            </a:r>
            <a:r>
              <a:rPr lang="en-US" sz="1400" dirty="0">
                <a:solidFill>
                  <a:schemeClr val="tx1"/>
                </a:solidFill>
                <a:effectLst/>
                <a:latin typeface="Arial" panose="020B0604020202020204" pitchFamily="34" charset="0"/>
                <a:ea typeface="Calibri" panose="020F0502020204030204" pitchFamily="34" charset="0"/>
              </a:rPr>
              <a:t>ll students that complete an internship</a:t>
            </a:r>
            <a:r>
              <a:rPr lang="en-US" sz="1400" dirty="0">
                <a:solidFill>
                  <a:schemeClr val="tx1"/>
                </a:solidFill>
              </a:rPr>
              <a:t> </a:t>
            </a:r>
            <a:endParaRPr lang="en-US" sz="1400" dirty="0">
              <a:solidFill>
                <a:schemeClr val="tx1"/>
              </a:solidFill>
              <a:effectLst/>
            </a:endParaRPr>
          </a:p>
          <a:p>
            <a:pPr lvl="2"/>
            <a:r>
              <a:rPr lang="en-US" sz="1400" dirty="0">
                <a:effectLst/>
              </a:rPr>
              <a:t>Include all Work-Based Learning completion for students enrolled at any time during the Reporting Year</a:t>
            </a:r>
          </a:p>
          <a:p>
            <a:pPr lvl="2"/>
            <a:r>
              <a:rPr lang="en-US" sz="1400" dirty="0"/>
              <a:t>Data will come from SIS but gathered by a team of CTE, SPED and CALPADS coordinators</a:t>
            </a:r>
          </a:p>
          <a:p>
            <a:r>
              <a:rPr lang="en-US" sz="1600" dirty="0"/>
              <a:t>LEA Admins will need to assign the</a:t>
            </a:r>
            <a:r>
              <a:rPr lang="en-US" sz="1600" b="1" dirty="0"/>
              <a:t> WBLR Edit, View, and Extract </a:t>
            </a:r>
            <a:r>
              <a:rPr lang="en-US" sz="1600" dirty="0"/>
              <a:t>roles to account and other user accounts. SELPAs will need to request the state to add the </a:t>
            </a:r>
            <a:r>
              <a:rPr lang="en-US" sz="1600" b="1" dirty="0"/>
              <a:t>WBLR Extract </a:t>
            </a:r>
            <a:r>
              <a:rPr lang="en-US" sz="1600" dirty="0"/>
              <a:t>role to their account.  </a:t>
            </a:r>
          </a:p>
        </p:txBody>
      </p:sp>
      <p:pic>
        <p:nvPicPr>
          <p:cNvPr id="20" name="Picture 19" descr="Image of magnifying glass">
            <a:extLst>
              <a:ext uri="{FF2B5EF4-FFF2-40B4-BE49-F238E27FC236}">
                <a16:creationId xmlns:a16="http://schemas.microsoft.com/office/drawing/2014/main" id="{30AD0204-5379-4288-B6B8-F7A312DB875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91424" y="1342029"/>
            <a:ext cx="4036621" cy="4036621"/>
          </a:xfrm>
          <a:prstGeom prst="rect">
            <a:avLst/>
          </a:prstGeom>
        </p:spPr>
      </p:pic>
      <p:sp>
        <p:nvSpPr>
          <p:cNvPr id="7" name="Rectangle 6">
            <a:extLst>
              <a:ext uri="{FF2B5EF4-FFF2-40B4-BE49-F238E27FC236}">
                <a16:creationId xmlns:a16="http://schemas.microsoft.com/office/drawing/2014/main" id="{A1A7E128-79E2-6F45-818A-E48D7510780A}"/>
              </a:ext>
              <a:ext uri="{C183D7F6-B498-43B3-948B-1728B52AA6E4}">
                <adec:decorative xmlns:adec="http://schemas.microsoft.com/office/drawing/2017/decorative" val="1"/>
              </a:ext>
            </a:extLst>
          </p:cNvPr>
          <p:cNvSpPr/>
          <p:nvPr/>
        </p:nvSpPr>
        <p:spPr>
          <a:xfrm>
            <a:off x="1181100" y="7141217"/>
            <a:ext cx="12192000" cy="421200"/>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9" name="Slide Number Placeholder 5">
            <a:extLst>
              <a:ext uri="{FF2B5EF4-FFF2-40B4-BE49-F238E27FC236}">
                <a16:creationId xmlns:a16="http://schemas.microsoft.com/office/drawing/2014/main" id="{1E1305A2-C2F3-D847-8240-A2C7A6FCA127}"/>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pSp>
        <p:nvGrpSpPr>
          <p:cNvPr id="2" name="Group 1">
            <a:extLst>
              <a:ext uri="{FF2B5EF4-FFF2-40B4-BE49-F238E27FC236}">
                <a16:creationId xmlns:a16="http://schemas.microsoft.com/office/drawing/2014/main" id="{78EE447A-3ED1-4BEB-A253-8D4ECB1B2E7E}"/>
              </a:ext>
              <a:ext uri="{C183D7F6-B498-43B3-948B-1728B52AA6E4}">
                <adec:decorative xmlns:adec="http://schemas.microsoft.com/office/drawing/2017/decorative" val="1"/>
              </a:ext>
            </a:extLst>
          </p:cNvPr>
          <p:cNvGrpSpPr/>
          <p:nvPr/>
        </p:nvGrpSpPr>
        <p:grpSpPr>
          <a:xfrm>
            <a:off x="245806" y="5785529"/>
            <a:ext cx="11458439" cy="393192"/>
            <a:chOff x="198181" y="5846368"/>
            <a:chExt cx="11458439" cy="393192"/>
          </a:xfrm>
          <a:solidFill>
            <a:srgbClr val="F7EDF0"/>
          </a:solidFill>
        </p:grpSpPr>
        <p:sp>
          <p:nvSpPr>
            <p:cNvPr id="6" name="TextBox 5">
              <a:extLst>
                <a:ext uri="{FF2B5EF4-FFF2-40B4-BE49-F238E27FC236}">
                  <a16:creationId xmlns:a16="http://schemas.microsoft.com/office/drawing/2014/main" id="{9E72E167-42B2-41D1-AC18-5F36C5E8FA61}"/>
                </a:ext>
              </a:extLst>
            </p:cNvPr>
            <p:cNvSpPr txBox="1"/>
            <p:nvPr/>
          </p:nvSpPr>
          <p:spPr>
            <a:xfrm>
              <a:off x="198181" y="5846368"/>
              <a:ext cx="11458439" cy="369332"/>
            </a:xfrm>
            <a:prstGeom prst="rect">
              <a:avLst/>
            </a:prstGeom>
            <a:grp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Reference Available: 	</a:t>
              </a:r>
              <a:r>
                <a:rPr kumimoji="0" lang="en-US" sz="1600" b="0" i="0" u="none" strike="noStrike" kern="1200" cap="none" spc="0" normalizeH="0" baseline="0" noProof="0" dirty="0">
                  <a:ln>
                    <a:noFill/>
                  </a:ln>
                  <a:solidFill>
                    <a:prstClr val="black"/>
                  </a:solidFill>
                  <a:effectLst/>
                  <a:uLnTx/>
                  <a:uFillTx/>
                  <a:latin typeface="Tahoma"/>
                  <a:ea typeface="+mn-ea"/>
                  <a:cs typeface="+mn-cs"/>
                </a:rPr>
                <a:t>CALPADS Flash 184 &amp; 229</a:t>
              </a:r>
              <a:r>
                <a:rPr kumimoji="0" lang="en-US" sz="1800" b="0" i="0" u="none" strike="noStrike" kern="1200" cap="none" spc="0" normalizeH="0" baseline="0" noProof="0" dirty="0">
                  <a:ln>
                    <a:noFill/>
                  </a:ln>
                  <a:solidFill>
                    <a:prstClr val="black"/>
                  </a:solidFill>
                  <a:effectLst/>
                  <a:uLnTx/>
                  <a:uFillTx/>
                  <a:latin typeface="Tahoma"/>
                  <a:ea typeface="+mn-ea"/>
                  <a:cs typeface="+mn-cs"/>
                </a:rPr>
                <a:t>	          </a:t>
              </a:r>
              <a:r>
                <a:rPr kumimoji="0" lang="en-US" sz="1600" b="0" i="0" u="none" strike="noStrike" kern="1200" cap="none" spc="0" normalizeH="0" baseline="0" noProof="0" dirty="0">
                  <a:ln>
                    <a:noFill/>
                  </a:ln>
                  <a:solidFill>
                    <a:prstClr val="black"/>
                  </a:solidFill>
                  <a:effectLst/>
                  <a:uLnTx/>
                  <a:uFillTx/>
                  <a:latin typeface="Tahoma"/>
                  <a:ea typeface="+mn-ea"/>
                  <a:cs typeface="+mn-cs"/>
                </a:rPr>
                <a:t>WBRL Data Population 	        CALPADS User Manual  </a:t>
              </a:r>
            </a:p>
          </p:txBody>
        </p:sp>
        <p:pic>
          <p:nvPicPr>
            <p:cNvPr id="10" name="Picture 9" descr="A picture containing text, clipart&#10;&#10;Description automatically generated">
              <a:extLst>
                <a:ext uri="{FF2B5EF4-FFF2-40B4-BE49-F238E27FC236}">
                  <a16:creationId xmlns:a16="http://schemas.microsoft.com/office/drawing/2014/main" id="{CEB2616D-0182-4C83-B237-A37C5A2EC4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2257" y="5846368"/>
              <a:ext cx="393192" cy="393192"/>
            </a:xfrm>
            <a:prstGeom prst="rect">
              <a:avLst/>
            </a:prstGeom>
            <a:grpFill/>
          </p:spPr>
        </p:pic>
      </p:grpSp>
      <p:sp>
        <p:nvSpPr>
          <p:cNvPr id="3" name="Footer Placeholder 2">
            <a:extLst>
              <a:ext uri="{FF2B5EF4-FFF2-40B4-BE49-F238E27FC236}">
                <a16:creationId xmlns:a16="http://schemas.microsoft.com/office/drawing/2014/main" id="{4C6E86C1-85F0-FBEB-2844-2DDD5185084C}"/>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0621794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176A5-F62F-45E2-A9AF-12D5A99C6F85}"/>
              </a:ext>
            </a:extLst>
          </p:cNvPr>
          <p:cNvSpPr>
            <a:spLocks noGrp="1"/>
          </p:cNvSpPr>
          <p:nvPr>
            <p:ph type="title"/>
          </p:nvPr>
        </p:nvSpPr>
        <p:spPr>
          <a:xfrm>
            <a:off x="432000" y="384711"/>
            <a:ext cx="3505495" cy="1622321"/>
          </a:xfrm>
        </p:spPr>
        <p:txBody>
          <a:bodyPr vert="horz" lIns="91440" tIns="45720" rIns="91440" bIns="45720" rtlCol="0" anchor="ctr">
            <a:normAutofit/>
          </a:bodyPr>
          <a:lstStyle/>
          <a:p>
            <a:r>
              <a:rPr lang="en-US" dirty="0">
                <a:latin typeface="Arial Black" panose="020B0A04020102020204" pitchFamily="34" charset="0"/>
              </a:rPr>
              <a:t>Work-Based Learning Type Code</a:t>
            </a:r>
          </a:p>
        </p:txBody>
      </p:sp>
      <p:sp>
        <p:nvSpPr>
          <p:cNvPr id="5" name="TextBox 4">
            <a:extLst>
              <a:ext uri="{FF2B5EF4-FFF2-40B4-BE49-F238E27FC236}">
                <a16:creationId xmlns:a16="http://schemas.microsoft.com/office/drawing/2014/main" id="{B93DD585-2328-489E-8817-0D5B8DD47F79}"/>
              </a:ext>
            </a:extLst>
          </p:cNvPr>
          <p:cNvSpPr txBox="1"/>
          <p:nvPr/>
        </p:nvSpPr>
        <p:spPr>
          <a:xfrm>
            <a:off x="432000" y="2144039"/>
            <a:ext cx="3946358" cy="3785419"/>
          </a:xfrm>
          <a:prstGeom prst="rect">
            <a:avLst/>
          </a:prstGeom>
        </p:spPr>
        <p:txBody>
          <a:bodyPr vert="horz" lIns="91440" tIns="45720" rIns="91440" bIns="45720" rtlCol="0">
            <a:normAutofit/>
          </a:bodyPr>
          <a:lstStyle/>
          <a:p>
            <a:pPr>
              <a:lnSpc>
                <a:spcPct val="90000"/>
              </a:lnSpc>
              <a:spcAft>
                <a:spcPts val="600"/>
              </a:spcAft>
            </a:pPr>
            <a:r>
              <a:rPr lang="en-US" sz="2000" b="0" i="0" u="none" strike="noStrike" dirty="0">
                <a:effectLst/>
              </a:rPr>
              <a:t>The Work-Based Learning Type Code</a:t>
            </a:r>
            <a:r>
              <a:rPr lang="en-US" sz="2000" dirty="0"/>
              <a:t> </a:t>
            </a:r>
            <a:r>
              <a:rPr lang="en-US" sz="2000" b="0" i="0" u="none" strike="noStrike" dirty="0">
                <a:effectLst/>
              </a:rPr>
              <a:t>represents the work-based learning that the student completed during the academic year. </a:t>
            </a:r>
          </a:p>
          <a:p>
            <a:pPr marL="342900" indent="-228600">
              <a:lnSpc>
                <a:spcPct val="90000"/>
              </a:lnSpc>
              <a:spcAft>
                <a:spcPts val="600"/>
              </a:spcAft>
              <a:buFont typeface="Arial" panose="020B0604020202020204" pitchFamily="34" charset="0"/>
              <a:buChar char="•"/>
            </a:pPr>
            <a:r>
              <a:rPr lang="en-US" sz="2000" b="0" i="0" u="none" strike="noStrike" dirty="0">
                <a:effectLst/>
              </a:rPr>
              <a:t>Students may have multiple</a:t>
            </a:r>
            <a:r>
              <a:rPr lang="en-US" sz="2000" dirty="0"/>
              <a:t> </a:t>
            </a:r>
            <a:r>
              <a:rPr lang="en-US" sz="2000" b="0" i="0" u="none" strike="noStrike" dirty="0">
                <a:effectLst/>
              </a:rPr>
              <a:t>work-based learning codes </a:t>
            </a:r>
          </a:p>
          <a:p>
            <a:pPr marL="342900" indent="-228600">
              <a:lnSpc>
                <a:spcPct val="90000"/>
              </a:lnSpc>
              <a:spcAft>
                <a:spcPts val="600"/>
              </a:spcAft>
              <a:buFont typeface="Arial" panose="020B0604020202020204" pitchFamily="34" charset="0"/>
              <a:buChar char="•"/>
            </a:pPr>
            <a:r>
              <a:rPr lang="en-US" sz="2000" dirty="0"/>
              <a:t>Include summer work-based learning</a:t>
            </a:r>
          </a:p>
          <a:p>
            <a:pPr marL="342900" indent="-228600">
              <a:lnSpc>
                <a:spcPct val="90000"/>
              </a:lnSpc>
              <a:spcAft>
                <a:spcPts val="600"/>
              </a:spcAft>
              <a:buFont typeface="Arial" panose="020B0604020202020204" pitchFamily="34" charset="0"/>
              <a:buChar char="•"/>
            </a:pPr>
            <a:r>
              <a:rPr lang="en-US" sz="2000" dirty="0"/>
              <a:t>Exclude </a:t>
            </a:r>
            <a:r>
              <a:rPr lang="en-US" sz="2000" b="0" i="0" u="none" strike="noStrike" dirty="0">
                <a:effectLst/>
              </a:rPr>
              <a:t>summer internships that occur after the student has graduated</a:t>
            </a:r>
            <a:endParaRPr lang="en-US" sz="2000" dirty="0"/>
          </a:p>
        </p:txBody>
      </p:sp>
      <p:graphicFrame>
        <p:nvGraphicFramePr>
          <p:cNvPr id="7" name="Table 6">
            <a:extLst>
              <a:ext uri="{FF2B5EF4-FFF2-40B4-BE49-F238E27FC236}">
                <a16:creationId xmlns:a16="http://schemas.microsoft.com/office/drawing/2014/main" id="{A9116947-1EC2-401D-8510-1AD7D5324CC3}"/>
              </a:ext>
            </a:extLst>
          </p:cNvPr>
          <p:cNvGraphicFramePr>
            <a:graphicFrameLocks noGrp="1"/>
          </p:cNvGraphicFramePr>
          <p:nvPr>
            <p:extLst>
              <p:ext uri="{D42A27DB-BD31-4B8C-83A1-F6EECF244321}">
                <p14:modId xmlns:p14="http://schemas.microsoft.com/office/powerpoint/2010/main" val="3483676307"/>
              </p:ext>
            </p:extLst>
          </p:nvPr>
        </p:nvGraphicFramePr>
        <p:xfrm>
          <a:off x="4838732" y="384711"/>
          <a:ext cx="7004352" cy="5605291"/>
        </p:xfrm>
        <a:graphic>
          <a:graphicData uri="http://schemas.openxmlformats.org/drawingml/2006/table">
            <a:tbl>
              <a:tblPr firstRow="1" bandRow="1">
                <a:solidFill>
                  <a:srgbClr val="404040"/>
                </a:solidFill>
                <a:tableStyleId>{5C22544A-7EE6-4342-B048-85BDC9FD1C3A}</a:tableStyleId>
              </a:tblPr>
              <a:tblGrid>
                <a:gridCol w="1095299">
                  <a:extLst>
                    <a:ext uri="{9D8B030D-6E8A-4147-A177-3AD203B41FA5}">
                      <a16:colId xmlns:a16="http://schemas.microsoft.com/office/drawing/2014/main" val="1325395932"/>
                    </a:ext>
                  </a:extLst>
                </a:gridCol>
                <a:gridCol w="4657769">
                  <a:extLst>
                    <a:ext uri="{9D8B030D-6E8A-4147-A177-3AD203B41FA5}">
                      <a16:colId xmlns:a16="http://schemas.microsoft.com/office/drawing/2014/main" val="4099781674"/>
                    </a:ext>
                  </a:extLst>
                </a:gridCol>
                <a:gridCol w="1251284">
                  <a:extLst>
                    <a:ext uri="{9D8B030D-6E8A-4147-A177-3AD203B41FA5}">
                      <a16:colId xmlns:a16="http://schemas.microsoft.com/office/drawing/2014/main" val="3577211379"/>
                    </a:ext>
                  </a:extLst>
                </a:gridCol>
              </a:tblGrid>
              <a:tr h="484379">
                <a:tc>
                  <a:txBody>
                    <a:bodyPr/>
                    <a:lstStyle/>
                    <a:p>
                      <a:pPr algn="l" fontAlgn="t"/>
                      <a:r>
                        <a:rPr lang="en-US" sz="1400" b="1" i="0" u="none" strike="noStrike" cap="none" spc="0">
                          <a:solidFill>
                            <a:schemeClr val="bg1"/>
                          </a:solidFill>
                          <a:effectLst/>
                          <a:latin typeface="Arial" panose="020B0604020202020204" pitchFamily="34" charset="0"/>
                        </a:rPr>
                        <a:t>Code</a:t>
                      </a:r>
                    </a:p>
                  </a:txBody>
                  <a:tcPr marL="59423" marR="0" marT="79886" marB="127335" anchor="ctr">
                    <a:lnL w="12700" cmpd="sng">
                      <a:noFill/>
                      <a:prstDash val="solid"/>
                    </a:lnL>
                    <a:lnR w="12700" cmpd="sng">
                      <a:noFill/>
                      <a:prstDash val="solid"/>
                    </a:lnR>
                    <a:lnT w="19050" cap="flat" cmpd="sng" algn="ctr">
                      <a:noFill/>
                      <a:prstDash val="solid"/>
                    </a:lnT>
                    <a:lnB w="12700" cmpd="sng">
                      <a:noFill/>
                      <a:prstDash val="solid"/>
                    </a:lnB>
                    <a:solidFill>
                      <a:schemeClr val="accent2"/>
                    </a:solidFill>
                  </a:tcPr>
                </a:tc>
                <a:tc>
                  <a:txBody>
                    <a:bodyPr/>
                    <a:lstStyle/>
                    <a:p>
                      <a:pPr algn="l" fontAlgn="t"/>
                      <a:r>
                        <a:rPr lang="en-US" sz="1400" b="1" i="0" u="none" strike="noStrike" cap="none" spc="0" dirty="0">
                          <a:solidFill>
                            <a:schemeClr val="bg1"/>
                          </a:solidFill>
                          <a:effectLst/>
                          <a:latin typeface="Arial" panose="020B0604020202020204" pitchFamily="34" charset="0"/>
                        </a:rPr>
                        <a:t>Name</a:t>
                      </a:r>
                    </a:p>
                  </a:txBody>
                  <a:tcPr marL="59423" marR="0" marT="79886" marB="127335" anchor="ctr">
                    <a:lnL w="12700" cmpd="sng">
                      <a:noFill/>
                      <a:prstDash val="solid"/>
                    </a:lnL>
                    <a:lnR w="12700" cmpd="sng">
                      <a:noFill/>
                      <a:prstDash val="solid"/>
                    </a:lnR>
                    <a:lnT w="19050" cap="flat" cmpd="sng" algn="ctr">
                      <a:noFill/>
                      <a:prstDash val="solid"/>
                    </a:lnT>
                    <a:lnB w="12700" cmpd="sng">
                      <a:noFill/>
                      <a:prstDash val="solid"/>
                    </a:lnB>
                    <a:solidFill>
                      <a:schemeClr val="accent2"/>
                    </a:solidFill>
                  </a:tcPr>
                </a:tc>
                <a:tc>
                  <a:txBody>
                    <a:bodyPr/>
                    <a:lstStyle/>
                    <a:p>
                      <a:pPr algn="l" fontAlgn="t"/>
                      <a:r>
                        <a:rPr lang="en-US" sz="1400" b="1" i="0" u="none" strike="noStrike" cap="none" spc="0" dirty="0">
                          <a:solidFill>
                            <a:schemeClr val="bg1"/>
                          </a:solidFill>
                          <a:effectLst/>
                          <a:latin typeface="Arial" panose="020B0604020202020204" pitchFamily="34" charset="0"/>
                        </a:rPr>
                        <a:t>Previous</a:t>
                      </a:r>
                    </a:p>
                  </a:txBody>
                  <a:tcPr marL="59423" marR="0" marT="79886" marB="127335" anchor="ctr">
                    <a:lnL w="12700" cmpd="sng">
                      <a:noFill/>
                      <a:prstDash val="solid"/>
                    </a:lnL>
                    <a:lnR w="12700" cmpd="sng">
                      <a:noFill/>
                      <a:prstDash val="solid"/>
                    </a:lnR>
                    <a:lnT w="19050" cap="flat" cmpd="sng" algn="ctr">
                      <a:noFill/>
                      <a:prstDash val="solid"/>
                    </a:lnT>
                    <a:lnB w="12700" cmpd="sng">
                      <a:noFill/>
                      <a:prstDash val="solid"/>
                    </a:lnB>
                    <a:solidFill>
                      <a:schemeClr val="accent2"/>
                    </a:solidFill>
                  </a:tcPr>
                </a:tc>
                <a:extLst>
                  <a:ext uri="{0D108BD9-81ED-4DB2-BD59-A6C34878D82A}">
                    <a16:rowId xmlns:a16="http://schemas.microsoft.com/office/drawing/2014/main" val="573646774"/>
                  </a:ext>
                </a:extLst>
              </a:tr>
              <a:tr h="458168">
                <a:tc>
                  <a:txBody>
                    <a:bodyPr/>
                    <a:lstStyle/>
                    <a:p>
                      <a:pPr algn="l" fontAlgn="t"/>
                      <a:r>
                        <a:rPr lang="en-US" sz="1600" u="none" strike="noStrike" cap="none" spc="0" dirty="0">
                          <a:solidFill>
                            <a:schemeClr val="bg1"/>
                          </a:solidFill>
                          <a:effectLst/>
                        </a:rPr>
                        <a:t>10</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u="none" strike="noStrike" cap="none" spc="0">
                          <a:solidFill>
                            <a:schemeClr val="bg1"/>
                          </a:solidFill>
                          <a:effectLst/>
                        </a:rPr>
                        <a:t>Internship</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b="0" i="0" u="none" strike="noStrike" cap="none" spc="0">
                          <a:solidFill>
                            <a:schemeClr val="bg1"/>
                          </a:solidFill>
                          <a:effectLst/>
                          <a:latin typeface="Arial" panose="020B0604020202020204" pitchFamily="34" charset="0"/>
                        </a:rPr>
                        <a:t>New</a:t>
                      </a: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2905360539"/>
                  </a:ext>
                </a:extLst>
              </a:tr>
              <a:tr h="458168">
                <a:tc>
                  <a:txBody>
                    <a:bodyPr/>
                    <a:lstStyle/>
                    <a:p>
                      <a:pPr algn="l" fontAlgn="t"/>
                      <a:r>
                        <a:rPr lang="en-US" sz="1600" u="none" strike="noStrike" cap="none" spc="0">
                          <a:solidFill>
                            <a:schemeClr val="bg1"/>
                          </a:solidFill>
                          <a:effectLst/>
                        </a:rPr>
                        <a:t>15</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u="none" strike="noStrike" cap="none" spc="0">
                          <a:solidFill>
                            <a:schemeClr val="bg1"/>
                          </a:solidFill>
                          <a:effectLst/>
                        </a:rPr>
                        <a:t>Student-led Enterprise</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b="0" i="0" u="none" strike="noStrike" cap="none" spc="0" dirty="0">
                          <a:solidFill>
                            <a:schemeClr val="bg1"/>
                          </a:solidFill>
                          <a:effectLst/>
                          <a:latin typeface="Arial" panose="020B0604020202020204" pitchFamily="34" charset="0"/>
                        </a:rPr>
                        <a:t>New</a:t>
                      </a: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603223331"/>
                  </a:ext>
                </a:extLst>
              </a:tr>
              <a:tr h="458168">
                <a:tc>
                  <a:txBody>
                    <a:bodyPr/>
                    <a:lstStyle/>
                    <a:p>
                      <a:pPr algn="l" fontAlgn="t"/>
                      <a:r>
                        <a:rPr lang="en-US" sz="1600" u="none" strike="noStrike" cap="none" spc="0">
                          <a:solidFill>
                            <a:schemeClr val="bg1"/>
                          </a:solidFill>
                          <a:effectLst/>
                        </a:rPr>
                        <a:t>20</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u="none" strike="noStrike" cap="none" spc="0" dirty="0">
                          <a:solidFill>
                            <a:schemeClr val="bg1"/>
                          </a:solidFill>
                          <a:effectLst/>
                        </a:rPr>
                        <a:t>Virtual/Simulated Work-Based Learning</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b="0" i="0" u="none" strike="noStrike" cap="none" spc="0">
                          <a:solidFill>
                            <a:schemeClr val="bg1"/>
                          </a:solidFill>
                          <a:effectLst/>
                          <a:latin typeface="Arial" panose="020B0604020202020204" pitchFamily="34" charset="0"/>
                        </a:rPr>
                        <a:t>New</a:t>
                      </a: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2732825217"/>
                  </a:ext>
                </a:extLst>
              </a:tr>
              <a:tr h="458168">
                <a:tc>
                  <a:txBody>
                    <a:bodyPr/>
                    <a:lstStyle/>
                    <a:p>
                      <a:pPr algn="l" fontAlgn="t"/>
                      <a:r>
                        <a:rPr lang="en-US" sz="1600" u="none" strike="noStrike" cap="none" spc="0">
                          <a:solidFill>
                            <a:schemeClr val="bg1"/>
                          </a:solidFill>
                          <a:effectLst/>
                        </a:rPr>
                        <a:t>25</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u="none" strike="noStrike" cap="none" spc="0" dirty="0">
                          <a:solidFill>
                            <a:schemeClr val="bg1"/>
                          </a:solidFill>
                          <a:effectLst/>
                        </a:rPr>
                        <a:t>Registered Pre-Apprenticeship Program</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b="0" i="0" u="none" strike="noStrike" cap="none" spc="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1983806590"/>
                  </a:ext>
                </a:extLst>
              </a:tr>
              <a:tr h="458168">
                <a:tc>
                  <a:txBody>
                    <a:bodyPr/>
                    <a:lstStyle/>
                    <a:p>
                      <a:pPr algn="l" fontAlgn="t"/>
                      <a:r>
                        <a:rPr lang="en-US" sz="1600" i="1" u="none" strike="noStrike" cap="none" spc="0">
                          <a:solidFill>
                            <a:schemeClr val="bg1"/>
                          </a:solidFill>
                          <a:effectLst/>
                        </a:rPr>
                        <a:t>30</a:t>
                      </a:r>
                      <a:endParaRPr lang="en-US" sz="1600" b="0" i="1"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i="1" u="none" strike="noStrike" cap="none" spc="0">
                          <a:solidFill>
                            <a:schemeClr val="bg1"/>
                          </a:solidFill>
                          <a:effectLst/>
                        </a:rPr>
                        <a:t>Non-registered Pre-Apprenticeship Program</a:t>
                      </a:r>
                      <a:endParaRPr lang="en-US" sz="1600" b="0" i="1"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b="0" i="1" u="none" strike="noStrike" cap="none" spc="0" dirty="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2595691577"/>
                  </a:ext>
                </a:extLst>
              </a:tr>
              <a:tr h="458168">
                <a:tc>
                  <a:txBody>
                    <a:bodyPr/>
                    <a:lstStyle/>
                    <a:p>
                      <a:pPr algn="l" fontAlgn="t"/>
                      <a:r>
                        <a:rPr lang="en-US" sz="1600" u="none" strike="noStrike" cap="none" spc="0">
                          <a:solidFill>
                            <a:schemeClr val="bg1"/>
                          </a:solidFill>
                          <a:effectLst/>
                        </a:rPr>
                        <a:t>35</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u="none" strike="noStrike" cap="none" spc="0">
                          <a:solidFill>
                            <a:schemeClr val="bg1"/>
                          </a:solidFill>
                          <a:effectLst/>
                        </a:rPr>
                        <a:t>Job Corps</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b="0" i="0" u="none" strike="noStrike" cap="none" spc="0" dirty="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1285554484"/>
                  </a:ext>
                </a:extLst>
              </a:tr>
              <a:tr h="539232">
                <a:tc>
                  <a:txBody>
                    <a:bodyPr/>
                    <a:lstStyle/>
                    <a:p>
                      <a:pPr algn="l" fontAlgn="t"/>
                      <a:r>
                        <a:rPr lang="en-US" sz="1600" u="none" strike="noStrike" cap="none" spc="0" dirty="0">
                          <a:solidFill>
                            <a:schemeClr val="bg1"/>
                          </a:solidFill>
                          <a:effectLst/>
                        </a:rPr>
                        <a:t>40</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u="none" strike="noStrike" cap="none" spc="0" dirty="0">
                          <a:solidFill>
                            <a:schemeClr val="bg1"/>
                          </a:solidFill>
                          <a:effectLst/>
                        </a:rPr>
                        <a:t>Workforce Innovation and Opportunity Act (WIOA)</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b="0" i="0" u="none" strike="noStrike" cap="none" spc="0" dirty="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1834668959"/>
                  </a:ext>
                </a:extLst>
              </a:tr>
              <a:tr h="458168">
                <a:tc>
                  <a:txBody>
                    <a:bodyPr/>
                    <a:lstStyle/>
                    <a:p>
                      <a:pPr algn="l" fontAlgn="t"/>
                      <a:r>
                        <a:rPr lang="en-US" sz="1600" u="none" strike="noStrike" cap="none" spc="0">
                          <a:solidFill>
                            <a:schemeClr val="bg1"/>
                          </a:solidFill>
                          <a:effectLst/>
                        </a:rPr>
                        <a:t>45</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u="none" strike="noStrike" cap="none" spc="0" dirty="0" err="1">
                          <a:solidFill>
                            <a:schemeClr val="bg1"/>
                          </a:solidFill>
                          <a:effectLst/>
                        </a:rPr>
                        <a:t>YouthBuild</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b="0" i="0" u="none" strike="noStrike" cap="none" spc="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2976455959"/>
                  </a:ext>
                </a:extLst>
              </a:tr>
              <a:tr h="458168">
                <a:tc>
                  <a:txBody>
                    <a:bodyPr/>
                    <a:lstStyle/>
                    <a:p>
                      <a:pPr algn="l" fontAlgn="t"/>
                      <a:r>
                        <a:rPr lang="en-US" sz="1600" u="none" strike="noStrike" cap="none" spc="0">
                          <a:solidFill>
                            <a:schemeClr val="bg1"/>
                          </a:solidFill>
                          <a:effectLst/>
                        </a:rPr>
                        <a:t>50</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u="none" strike="noStrike" cap="none" spc="0">
                          <a:solidFill>
                            <a:schemeClr val="bg1"/>
                          </a:solidFill>
                          <a:effectLst/>
                        </a:rPr>
                        <a:t>California Conservation Corps</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t"/>
                      <a:r>
                        <a:rPr lang="en-US" sz="1600" b="0" i="0" u="none" strike="noStrike" cap="none" spc="0">
                          <a:solidFill>
                            <a:schemeClr val="bg1"/>
                          </a:solidFill>
                          <a:effectLst/>
                          <a:latin typeface="Arial" panose="020B0604020202020204" pitchFamily="34" charset="0"/>
                        </a:rPr>
                        <a:t>SENR</a:t>
                      </a:r>
                    </a:p>
                  </a:txBody>
                  <a:tcPr marL="59423" marR="0" marT="79886" marB="127335">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3839455795"/>
                  </a:ext>
                </a:extLst>
              </a:tr>
              <a:tr h="458168">
                <a:tc>
                  <a:txBody>
                    <a:bodyPr/>
                    <a:lstStyle/>
                    <a:p>
                      <a:pPr algn="l" fontAlgn="t"/>
                      <a:r>
                        <a:rPr lang="en-US" sz="1600" u="none" strike="noStrike" cap="none" spc="0">
                          <a:solidFill>
                            <a:schemeClr val="bg1"/>
                          </a:solidFill>
                          <a:effectLst/>
                        </a:rPr>
                        <a:t>60</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lnB>
                    <a:solidFill>
                      <a:srgbClr val="404040"/>
                    </a:solidFill>
                  </a:tcPr>
                </a:tc>
                <a:tc>
                  <a:txBody>
                    <a:bodyPr/>
                    <a:lstStyle/>
                    <a:p>
                      <a:pPr algn="l" fontAlgn="t"/>
                      <a:r>
                        <a:rPr lang="en-US" sz="1600" u="none" strike="noStrike" cap="none" spc="0">
                          <a:solidFill>
                            <a:schemeClr val="bg1"/>
                          </a:solidFill>
                          <a:effectLst/>
                        </a:rPr>
                        <a:t>Transition Work-Based Experience </a:t>
                      </a:r>
                      <a:endParaRPr lang="en-US" sz="1600" b="0" i="0" u="none" strike="noStrike" cap="none" spc="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lnB>
                    <a:solidFill>
                      <a:srgbClr val="404040"/>
                    </a:solidFill>
                  </a:tcPr>
                </a:tc>
                <a:tc>
                  <a:txBody>
                    <a:bodyPr/>
                    <a:lstStyle/>
                    <a:p>
                      <a:pPr algn="l" fontAlgn="t"/>
                      <a:r>
                        <a:rPr lang="en-US" sz="1600" b="0" i="0" u="none" strike="noStrike" cap="none" spc="0" dirty="0">
                          <a:solidFill>
                            <a:schemeClr val="bg1"/>
                          </a:solidFill>
                          <a:effectLst/>
                          <a:latin typeface="Arial" panose="020B0604020202020204" pitchFamily="34" charset="0"/>
                        </a:rPr>
                        <a:t>SPED</a:t>
                      </a: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2376526706"/>
                  </a:ext>
                </a:extLst>
              </a:tr>
              <a:tr h="458168">
                <a:tc>
                  <a:txBody>
                    <a:bodyPr/>
                    <a:lstStyle/>
                    <a:p>
                      <a:pPr algn="l" fontAlgn="t"/>
                      <a:r>
                        <a:rPr lang="en-US" sz="1600" u="none" strike="noStrike" cap="none" spc="0" dirty="0">
                          <a:solidFill>
                            <a:schemeClr val="bg1"/>
                          </a:solidFill>
                          <a:effectLst/>
                        </a:rPr>
                        <a:t>65</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u="none" strike="noStrike" cap="none" spc="0" dirty="0">
                          <a:solidFill>
                            <a:schemeClr val="bg1"/>
                          </a:solidFill>
                          <a:effectLst/>
                        </a:rPr>
                        <a:t>Transition Classroom-Based Work Exploration</a:t>
                      </a:r>
                      <a:endParaRPr lang="en-US" sz="1600" b="0" i="0" u="none" strike="noStrike" cap="none" spc="0" dirty="0">
                        <a:solidFill>
                          <a:schemeClr val="bg1"/>
                        </a:solidFill>
                        <a:effectLst/>
                        <a:latin typeface="Arial" panose="020B0604020202020204" pitchFamily="34" charset="0"/>
                      </a:endParaRP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t"/>
                      <a:r>
                        <a:rPr lang="en-US" sz="1600" b="0" i="0" u="none" strike="noStrike" cap="none" spc="0" dirty="0">
                          <a:solidFill>
                            <a:schemeClr val="bg1"/>
                          </a:solidFill>
                          <a:effectLst/>
                          <a:latin typeface="Arial" panose="020B0604020202020204" pitchFamily="34" charset="0"/>
                        </a:rPr>
                        <a:t>SPED</a:t>
                      </a:r>
                    </a:p>
                  </a:txBody>
                  <a:tcPr marL="59423" marR="0" marT="79886" marB="127335">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1664431476"/>
                  </a:ext>
                </a:extLst>
              </a:tr>
            </a:tbl>
          </a:graphicData>
        </a:graphic>
      </p:graphicFrame>
      <p:grpSp>
        <p:nvGrpSpPr>
          <p:cNvPr id="41" name="Group 40">
            <a:extLst>
              <a:ext uri="{FF2B5EF4-FFF2-40B4-BE49-F238E27FC236}">
                <a16:creationId xmlns:a16="http://schemas.microsoft.com/office/drawing/2014/main" id="{68C51A35-A8FE-4690-B03E-C29163B1AA66}"/>
              </a:ext>
              <a:ext uri="{C183D7F6-B498-43B3-948B-1728B52AA6E4}">
                <adec:decorative xmlns:adec="http://schemas.microsoft.com/office/drawing/2017/decorative" val="1"/>
              </a:ext>
            </a:extLst>
          </p:cNvPr>
          <p:cNvGrpSpPr/>
          <p:nvPr/>
        </p:nvGrpSpPr>
        <p:grpSpPr>
          <a:xfrm>
            <a:off x="0" y="6399535"/>
            <a:ext cx="12192001" cy="492637"/>
            <a:chOff x="0" y="6399535"/>
            <a:chExt cx="12192001" cy="492637"/>
          </a:xfrm>
        </p:grpSpPr>
        <p:sp>
          <p:nvSpPr>
            <p:cNvPr id="42" name="Rectangle 41">
              <a:extLst>
                <a:ext uri="{FF2B5EF4-FFF2-40B4-BE49-F238E27FC236}">
                  <a16:creationId xmlns:a16="http://schemas.microsoft.com/office/drawing/2014/main" id="{52D6163A-F849-4EED-A981-69E8BC795EDE}"/>
                </a:ext>
              </a:extLst>
            </p:cNvPr>
            <p:cNvSpPr/>
            <p:nvPr/>
          </p:nvSpPr>
          <p:spPr>
            <a:xfrm>
              <a:off x="1" y="6399536"/>
              <a:ext cx="12192000" cy="4212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3" name="Slide Number Placeholder 5">
              <a:extLst>
                <a:ext uri="{FF2B5EF4-FFF2-40B4-BE49-F238E27FC236}">
                  <a16:creationId xmlns:a16="http://schemas.microsoft.com/office/drawing/2014/main" id="{AADED92B-2078-4B2F-A15A-457AD6A6A267}"/>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38</a:t>
              </a:fld>
              <a:endParaRPr lang="en-US"/>
            </a:p>
          </p:txBody>
        </p:sp>
        <p:sp>
          <p:nvSpPr>
            <p:cNvPr id="44" name="Rectangle 43">
              <a:extLst>
                <a:ext uri="{FF2B5EF4-FFF2-40B4-BE49-F238E27FC236}">
                  <a16:creationId xmlns:a16="http://schemas.microsoft.com/office/drawing/2014/main" id="{5905F4CF-FDC2-458E-A2C6-303FFF32BF83}"/>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6" name="Rectangle 45">
              <a:extLst>
                <a:ext uri="{FF2B5EF4-FFF2-40B4-BE49-F238E27FC236}">
                  <a16:creationId xmlns:a16="http://schemas.microsoft.com/office/drawing/2014/main" id="{741A43A6-F38A-4291-B8A9-6A983C4E178C}"/>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8" name="Graphic 47">
              <a:extLst>
                <a:ext uri="{FF2B5EF4-FFF2-40B4-BE49-F238E27FC236}">
                  <a16:creationId xmlns:a16="http://schemas.microsoft.com/office/drawing/2014/main" id="{BEC10F53-25A4-4257-9560-55A78C9DB9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sp>
          <p:nvSpPr>
            <p:cNvPr id="50" name="Rectangle 49">
              <a:extLst>
                <a:ext uri="{FF2B5EF4-FFF2-40B4-BE49-F238E27FC236}">
                  <a16:creationId xmlns:a16="http://schemas.microsoft.com/office/drawing/2014/main" id="{220D81B2-1FD6-451C-B66F-AA061D7436C6}"/>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Rectangle 50">
              <a:extLst>
                <a:ext uri="{FF2B5EF4-FFF2-40B4-BE49-F238E27FC236}">
                  <a16:creationId xmlns:a16="http://schemas.microsoft.com/office/drawing/2014/main" id="{F13A7B39-4E73-45A5-B19A-FBCD96341C1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2" name="Graphic 51">
              <a:extLst>
                <a:ext uri="{FF2B5EF4-FFF2-40B4-BE49-F238E27FC236}">
                  <a16:creationId xmlns:a16="http://schemas.microsoft.com/office/drawing/2014/main" id="{1F9A4D4F-1422-4A8A-BCD2-20D5C0FD35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6526" y="6441996"/>
              <a:ext cx="1218014" cy="336404"/>
            </a:xfrm>
            <a:prstGeom prst="rect">
              <a:avLst/>
            </a:prstGeom>
          </p:spPr>
        </p:pic>
      </p:grpSp>
      <p:sp>
        <p:nvSpPr>
          <p:cNvPr id="4" name="Slide Number Placeholder 3">
            <a:extLst>
              <a:ext uri="{FF2B5EF4-FFF2-40B4-BE49-F238E27FC236}">
                <a16:creationId xmlns:a16="http://schemas.microsoft.com/office/drawing/2014/main" id="{9884A017-CD0C-4C4E-88B3-9193AD62081F}"/>
              </a:ext>
            </a:extLst>
          </p:cNvPr>
          <p:cNvSpPr>
            <a:spLocks noGrp="1"/>
          </p:cNvSpPr>
          <p:nvPr>
            <p:ph type="sldNum" sz="quarter" idx="11"/>
          </p:nvPr>
        </p:nvSpPr>
        <p:spPr/>
        <p:txBody>
          <a:bodyPr/>
          <a:lstStyle/>
          <a:p>
            <a:fld id="{4B73C415-D670-4716-A5EC-CC4D52CA2BAC}" type="slidenum">
              <a:rPr lang="en-US" noProof="0" smtClean="0"/>
              <a:pPr/>
              <a:t>38</a:t>
            </a:fld>
            <a:endParaRPr lang="en-US" noProof="0" dirty="0"/>
          </a:p>
        </p:txBody>
      </p:sp>
      <p:sp>
        <p:nvSpPr>
          <p:cNvPr id="3" name="Footer Placeholder 2">
            <a:extLst>
              <a:ext uri="{FF2B5EF4-FFF2-40B4-BE49-F238E27FC236}">
                <a16:creationId xmlns:a16="http://schemas.microsoft.com/office/drawing/2014/main" id="{683C7A4F-0CAC-12D2-91A1-61A4F4558002}"/>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364763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BABE1-A02F-4EB6-A990-F90DDE78E9E3}"/>
              </a:ext>
            </a:extLst>
          </p:cNvPr>
          <p:cNvSpPr>
            <a:spLocks noGrp="1"/>
          </p:cNvSpPr>
          <p:nvPr>
            <p:ph type="title"/>
          </p:nvPr>
        </p:nvSpPr>
        <p:spPr>
          <a:xfrm>
            <a:off x="652151" y="285401"/>
            <a:ext cx="4549835" cy="1300788"/>
          </a:xfrm>
        </p:spPr>
        <p:txBody>
          <a:bodyPr>
            <a:normAutofit/>
          </a:bodyPr>
          <a:lstStyle/>
          <a:p>
            <a:r>
              <a:rPr lang="en-US" dirty="0">
                <a:latin typeface="Arial Black" panose="020B0A04020102020204" pitchFamily="34" charset="0"/>
              </a:rPr>
              <a:t>WBLR Data Fields</a:t>
            </a:r>
          </a:p>
        </p:txBody>
      </p:sp>
      <p:graphicFrame>
        <p:nvGraphicFramePr>
          <p:cNvPr id="7" name="Content Placeholder 3">
            <a:extLst>
              <a:ext uri="{FF2B5EF4-FFF2-40B4-BE49-F238E27FC236}">
                <a16:creationId xmlns:a16="http://schemas.microsoft.com/office/drawing/2014/main" id="{290309F0-4771-43DC-9235-64EF2867A943}"/>
              </a:ext>
            </a:extLst>
          </p:cNvPr>
          <p:cNvGraphicFramePr>
            <a:graphicFrameLocks/>
          </p:cNvGraphicFramePr>
          <p:nvPr>
            <p:extLst>
              <p:ext uri="{D42A27DB-BD31-4B8C-83A1-F6EECF244321}">
                <p14:modId xmlns:p14="http://schemas.microsoft.com/office/powerpoint/2010/main" val="901240831"/>
              </p:ext>
            </p:extLst>
          </p:nvPr>
        </p:nvGraphicFramePr>
        <p:xfrm>
          <a:off x="652150" y="1492353"/>
          <a:ext cx="4497699" cy="4171848"/>
        </p:xfrm>
        <a:graphic>
          <a:graphicData uri="http://schemas.openxmlformats.org/drawingml/2006/table">
            <a:tbl>
              <a:tblPr firstRow="1">
                <a:tableStyleId>{5C22544A-7EE6-4342-B048-85BDC9FD1C3A}</a:tableStyleId>
              </a:tblPr>
              <a:tblGrid>
                <a:gridCol w="838720">
                  <a:extLst>
                    <a:ext uri="{9D8B030D-6E8A-4147-A177-3AD203B41FA5}">
                      <a16:colId xmlns:a16="http://schemas.microsoft.com/office/drawing/2014/main" val="1031676233"/>
                    </a:ext>
                  </a:extLst>
                </a:gridCol>
                <a:gridCol w="3658979">
                  <a:extLst>
                    <a:ext uri="{9D8B030D-6E8A-4147-A177-3AD203B41FA5}">
                      <a16:colId xmlns:a16="http://schemas.microsoft.com/office/drawing/2014/main" val="1831430752"/>
                    </a:ext>
                  </a:extLst>
                </a:gridCol>
              </a:tblGrid>
              <a:tr h="378440">
                <a:tc>
                  <a:txBody>
                    <a:bodyPr/>
                    <a:lstStyle/>
                    <a:p>
                      <a:pPr algn="ctr" fontAlgn="t"/>
                      <a:r>
                        <a:rPr lang="en-US" sz="1600" b="1" i="0" u="none" strike="noStrike" dirty="0">
                          <a:solidFill>
                            <a:srgbClr val="000000"/>
                          </a:solidFill>
                          <a:effectLst/>
                          <a:latin typeface="Arial" panose="020B0604020202020204" pitchFamily="34" charset="0"/>
                        </a:rPr>
                        <a:t>CFS#</a:t>
                      </a:r>
                    </a:p>
                  </a:txBody>
                  <a:tcPr marL="12706" marR="12706" marT="12706" marB="0" anchor="ctr"/>
                </a:tc>
                <a:tc>
                  <a:txBody>
                    <a:bodyPr/>
                    <a:lstStyle/>
                    <a:p>
                      <a:pPr algn="l" fontAlgn="t"/>
                      <a:r>
                        <a:rPr lang="en-US" sz="1600" b="1" i="0" u="none" strike="noStrike" dirty="0">
                          <a:solidFill>
                            <a:srgbClr val="000000"/>
                          </a:solidFill>
                          <a:effectLst/>
                          <a:latin typeface="Arial" panose="020B0604020202020204" pitchFamily="34" charset="0"/>
                        </a:rPr>
                        <a:t> Field Name</a:t>
                      </a:r>
                    </a:p>
                  </a:txBody>
                  <a:tcPr marL="12706" marR="12706" marT="12706" marB="0" anchor="ctr"/>
                </a:tc>
                <a:extLst>
                  <a:ext uri="{0D108BD9-81ED-4DB2-BD59-A6C34878D82A}">
                    <a16:rowId xmlns:a16="http://schemas.microsoft.com/office/drawing/2014/main" val="3914025255"/>
                  </a:ext>
                </a:extLst>
              </a:tr>
              <a:tr h="378440">
                <a:tc>
                  <a:txBody>
                    <a:bodyPr/>
                    <a:lstStyle/>
                    <a:p>
                      <a:pPr algn="ctr" fontAlgn="t"/>
                      <a:r>
                        <a:rPr lang="en-US" sz="1600" u="none" strike="noStrike">
                          <a:effectLst/>
                        </a:rPr>
                        <a:t>21.09</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dirty="0">
                          <a:effectLst/>
                        </a:rPr>
                        <a:t>Work-Based Learning Type Code</a:t>
                      </a:r>
                      <a:endParaRPr lang="en-US" sz="1600" b="0" i="0" u="none" strike="noStrike" dirty="0">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2999717844"/>
                  </a:ext>
                </a:extLst>
              </a:tr>
              <a:tr h="378440">
                <a:tc>
                  <a:txBody>
                    <a:bodyPr/>
                    <a:lstStyle/>
                    <a:p>
                      <a:pPr algn="ctr" fontAlgn="t"/>
                      <a:r>
                        <a:rPr lang="en-US" sz="1600" u="none" strike="noStrike">
                          <a:effectLst/>
                        </a:rPr>
                        <a:t>21.10</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dirty="0">
                          <a:effectLst/>
                        </a:rPr>
                        <a:t>Internship ID</a:t>
                      </a:r>
                      <a:endParaRPr lang="en-US" sz="1600" b="0" i="0" u="none" strike="noStrike" dirty="0">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3082942624"/>
                  </a:ext>
                </a:extLst>
              </a:tr>
              <a:tr h="560402">
                <a:tc>
                  <a:txBody>
                    <a:bodyPr/>
                    <a:lstStyle/>
                    <a:p>
                      <a:pPr algn="ctr" fontAlgn="t"/>
                      <a:r>
                        <a:rPr lang="en-US" sz="1600" u="none" strike="noStrike">
                          <a:effectLst/>
                        </a:rPr>
                        <a:t>21.11</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dirty="0">
                          <a:effectLst/>
                        </a:rPr>
                        <a:t>Work-based Learning Hours - External</a:t>
                      </a:r>
                      <a:endParaRPr lang="en-US" sz="1600" b="0" i="0" u="none" strike="noStrike" dirty="0">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4204286923"/>
                  </a:ext>
                </a:extLst>
              </a:tr>
              <a:tr h="675094">
                <a:tc>
                  <a:txBody>
                    <a:bodyPr/>
                    <a:lstStyle/>
                    <a:p>
                      <a:pPr algn="ctr" fontAlgn="t"/>
                      <a:r>
                        <a:rPr lang="en-US" sz="1600" u="none" strike="noStrike">
                          <a:effectLst/>
                        </a:rPr>
                        <a:t>21.12</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dirty="0">
                          <a:effectLst/>
                        </a:rPr>
                        <a:t>State Course Code -Embedded Work-based Learning</a:t>
                      </a:r>
                      <a:endParaRPr lang="en-US" sz="1600" b="0" i="0" u="none" strike="noStrike" dirty="0">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3902904579"/>
                  </a:ext>
                </a:extLst>
              </a:tr>
              <a:tr h="675094">
                <a:tc>
                  <a:txBody>
                    <a:bodyPr/>
                    <a:lstStyle/>
                    <a:p>
                      <a:pPr algn="ctr" fontAlgn="t"/>
                      <a:r>
                        <a:rPr lang="en-US" sz="1600" u="none" strike="noStrike">
                          <a:effectLst/>
                        </a:rPr>
                        <a:t>21.13</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dirty="0">
                          <a:effectLst/>
                        </a:rPr>
                        <a:t>Internship -Employer Performance Evaluation Code</a:t>
                      </a:r>
                      <a:endParaRPr lang="en-US" sz="1600" b="0" i="0" u="none" strike="noStrike" dirty="0">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81883803"/>
                  </a:ext>
                </a:extLst>
              </a:tr>
              <a:tr h="560402">
                <a:tc>
                  <a:txBody>
                    <a:bodyPr/>
                    <a:lstStyle/>
                    <a:p>
                      <a:pPr algn="ctr" fontAlgn="t"/>
                      <a:r>
                        <a:rPr lang="en-US" sz="1600" u="none" strike="noStrike">
                          <a:effectLst/>
                        </a:rPr>
                        <a:t>21.14</a:t>
                      </a:r>
                      <a:endParaRPr lang="en-US" sz="1600" b="0" i="0" u="none" strike="noStrike">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dirty="0">
                          <a:effectLst/>
                        </a:rPr>
                        <a:t>Internship -LEA Sponsored Indicator</a:t>
                      </a:r>
                      <a:endParaRPr lang="en-US" sz="1600" b="0" i="0" u="none" strike="noStrike" dirty="0">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3683265300"/>
                  </a:ext>
                </a:extLst>
              </a:tr>
              <a:tr h="565536">
                <a:tc>
                  <a:txBody>
                    <a:bodyPr/>
                    <a:lstStyle/>
                    <a:p>
                      <a:pPr algn="ctr" fontAlgn="t"/>
                      <a:r>
                        <a:rPr lang="en-US" sz="1600" u="none" strike="noStrike" dirty="0">
                          <a:effectLst/>
                        </a:rPr>
                        <a:t>21.15</a:t>
                      </a:r>
                      <a:endParaRPr lang="en-US" sz="1600" b="0" i="0" u="none" strike="noStrike" dirty="0">
                        <a:solidFill>
                          <a:srgbClr val="000000"/>
                        </a:solidFill>
                        <a:effectLst/>
                        <a:latin typeface="Arial" panose="020B0604020202020204" pitchFamily="34" charset="0"/>
                      </a:endParaRPr>
                    </a:p>
                  </a:txBody>
                  <a:tcPr marL="12706" marR="12706" marT="12706" marB="0" anchor="ctr"/>
                </a:tc>
                <a:tc>
                  <a:txBody>
                    <a:bodyPr/>
                    <a:lstStyle/>
                    <a:p>
                      <a:pPr algn="l" fontAlgn="t"/>
                      <a:r>
                        <a:rPr lang="en-US" sz="1600" u="none" strike="noStrike" dirty="0">
                          <a:effectLst/>
                        </a:rPr>
                        <a:t>Internship –Certificated Supervisor Indicator</a:t>
                      </a:r>
                      <a:endParaRPr lang="en-US" sz="1600" b="0" i="0" u="none" strike="noStrike" dirty="0">
                        <a:solidFill>
                          <a:srgbClr val="000000"/>
                        </a:solidFill>
                        <a:effectLst/>
                        <a:latin typeface="Arial" panose="020B0604020202020204" pitchFamily="34" charset="0"/>
                      </a:endParaRPr>
                    </a:p>
                  </a:txBody>
                  <a:tcPr marL="12706" marR="12706" marT="12706" marB="0" anchor="ctr"/>
                </a:tc>
                <a:extLst>
                  <a:ext uri="{0D108BD9-81ED-4DB2-BD59-A6C34878D82A}">
                    <a16:rowId xmlns:a16="http://schemas.microsoft.com/office/drawing/2014/main" val="1397148653"/>
                  </a:ext>
                </a:extLst>
              </a:tr>
            </a:tbl>
          </a:graphicData>
        </a:graphic>
      </p:graphicFrame>
      <p:grpSp>
        <p:nvGrpSpPr>
          <p:cNvPr id="48" name="Group 47" descr="Screen shot of the WBLR modal in online maintenance with call outs for the data fields">
            <a:extLst>
              <a:ext uri="{FF2B5EF4-FFF2-40B4-BE49-F238E27FC236}">
                <a16:creationId xmlns:a16="http://schemas.microsoft.com/office/drawing/2014/main" id="{010DC77A-FD26-4693-9BFE-E5DA9A9D12E2}"/>
              </a:ext>
            </a:extLst>
          </p:cNvPr>
          <p:cNvGrpSpPr/>
          <p:nvPr/>
        </p:nvGrpSpPr>
        <p:grpSpPr>
          <a:xfrm>
            <a:off x="5904000" y="230202"/>
            <a:ext cx="5703547" cy="6126999"/>
            <a:chOff x="5123687" y="0"/>
            <a:chExt cx="6584097" cy="6858000"/>
          </a:xfrm>
          <a:effectLst>
            <a:outerShdw blurRad="63500" algn="ctr" rotWithShape="0">
              <a:prstClr val="black">
                <a:alpha val="40000"/>
              </a:prstClr>
            </a:outerShdw>
          </a:effectLst>
        </p:grpSpPr>
        <p:pic>
          <p:nvPicPr>
            <p:cNvPr id="8" name="Picture 7">
              <a:extLst>
                <a:ext uri="{FF2B5EF4-FFF2-40B4-BE49-F238E27FC236}">
                  <a16:creationId xmlns:a16="http://schemas.microsoft.com/office/drawing/2014/main" id="{13C951CA-977E-4B18-8EE4-54783D9B72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23687" y="0"/>
              <a:ext cx="6584097" cy="6858000"/>
            </a:xfrm>
            <a:prstGeom prst="rect">
              <a:avLst/>
            </a:prstGeom>
          </p:spPr>
        </p:pic>
        <p:grpSp>
          <p:nvGrpSpPr>
            <p:cNvPr id="47" name="Group 46">
              <a:extLst>
                <a:ext uri="{FF2B5EF4-FFF2-40B4-BE49-F238E27FC236}">
                  <a16:creationId xmlns:a16="http://schemas.microsoft.com/office/drawing/2014/main" id="{0119CB34-9611-410E-BFFA-BD21830E32F9}"/>
                </a:ext>
              </a:extLst>
            </p:cNvPr>
            <p:cNvGrpSpPr/>
            <p:nvPr/>
          </p:nvGrpSpPr>
          <p:grpSpPr>
            <a:xfrm>
              <a:off x="6096000" y="3242711"/>
              <a:ext cx="5173336" cy="2773016"/>
              <a:chOff x="6096000" y="3242711"/>
              <a:chExt cx="5173336" cy="2773016"/>
            </a:xfrm>
          </p:grpSpPr>
          <p:sp>
            <p:nvSpPr>
              <p:cNvPr id="9" name="TextBox 8">
                <a:extLst>
                  <a:ext uri="{FF2B5EF4-FFF2-40B4-BE49-F238E27FC236}">
                    <a16:creationId xmlns:a16="http://schemas.microsoft.com/office/drawing/2014/main" id="{0C2C13E3-D1DD-4F8F-BB41-4D17D5379E29}"/>
                  </a:ext>
                </a:extLst>
              </p:cNvPr>
              <p:cNvSpPr txBox="1"/>
              <p:nvPr/>
            </p:nvSpPr>
            <p:spPr>
              <a:xfrm>
                <a:off x="10237190" y="3242711"/>
                <a:ext cx="876898" cy="344497"/>
              </a:xfrm>
              <a:prstGeom prst="rect">
                <a:avLst/>
              </a:prstGeom>
              <a:solidFill>
                <a:srgbClr val="E9EBF5"/>
              </a:solidFill>
            </p:spPr>
            <p:txBody>
              <a:bodyPr wrap="square" rtlCol="0">
                <a:spAutoFit/>
              </a:bodyPr>
              <a:lstStyle/>
              <a:p>
                <a:r>
                  <a:rPr lang="en-US" sz="1400" b="1"/>
                  <a:t>21.09</a:t>
                </a:r>
              </a:p>
            </p:txBody>
          </p:sp>
          <p:sp>
            <p:nvSpPr>
              <p:cNvPr id="11" name="TextBox 10">
                <a:extLst>
                  <a:ext uri="{FF2B5EF4-FFF2-40B4-BE49-F238E27FC236}">
                    <a16:creationId xmlns:a16="http://schemas.microsoft.com/office/drawing/2014/main" id="{878DCC59-D277-4BD0-8EFA-8E083205A3EB}"/>
                  </a:ext>
                </a:extLst>
              </p:cNvPr>
              <p:cNvSpPr txBox="1"/>
              <p:nvPr/>
            </p:nvSpPr>
            <p:spPr>
              <a:xfrm>
                <a:off x="6443232" y="3929924"/>
                <a:ext cx="876898" cy="344497"/>
              </a:xfrm>
              <a:prstGeom prst="rect">
                <a:avLst/>
              </a:prstGeom>
              <a:solidFill>
                <a:srgbClr val="E9EBF5"/>
              </a:solidFill>
            </p:spPr>
            <p:txBody>
              <a:bodyPr wrap="square" rtlCol="0">
                <a:spAutoFit/>
              </a:bodyPr>
              <a:lstStyle/>
              <a:p>
                <a:r>
                  <a:rPr lang="en-US" sz="1400" b="1" dirty="0"/>
                  <a:t>21.10</a:t>
                </a:r>
              </a:p>
            </p:txBody>
          </p:sp>
          <p:sp>
            <p:nvSpPr>
              <p:cNvPr id="16" name="TextBox 15">
                <a:extLst>
                  <a:ext uri="{FF2B5EF4-FFF2-40B4-BE49-F238E27FC236}">
                    <a16:creationId xmlns:a16="http://schemas.microsoft.com/office/drawing/2014/main" id="{446B966B-008D-4E26-9CD3-D4A15F1FD8FE}"/>
                  </a:ext>
                </a:extLst>
              </p:cNvPr>
              <p:cNvSpPr txBox="1"/>
              <p:nvPr/>
            </p:nvSpPr>
            <p:spPr>
              <a:xfrm>
                <a:off x="10392438" y="3828540"/>
                <a:ext cx="876898" cy="344497"/>
              </a:xfrm>
              <a:prstGeom prst="rect">
                <a:avLst/>
              </a:prstGeom>
              <a:solidFill>
                <a:srgbClr val="E9EBF5"/>
              </a:solidFill>
            </p:spPr>
            <p:txBody>
              <a:bodyPr wrap="square" rtlCol="0">
                <a:spAutoFit/>
              </a:bodyPr>
              <a:lstStyle/>
              <a:p>
                <a:r>
                  <a:rPr lang="en-US" sz="1400" b="1" dirty="0"/>
                  <a:t>21.11</a:t>
                </a:r>
              </a:p>
            </p:txBody>
          </p:sp>
          <p:sp>
            <p:nvSpPr>
              <p:cNvPr id="18" name="TextBox 17">
                <a:extLst>
                  <a:ext uri="{FF2B5EF4-FFF2-40B4-BE49-F238E27FC236}">
                    <a16:creationId xmlns:a16="http://schemas.microsoft.com/office/drawing/2014/main" id="{01D8B5B5-2726-43C6-AD04-A07371F95449}"/>
                  </a:ext>
                </a:extLst>
              </p:cNvPr>
              <p:cNvSpPr txBox="1"/>
              <p:nvPr/>
            </p:nvSpPr>
            <p:spPr>
              <a:xfrm>
                <a:off x="6096000" y="4744115"/>
                <a:ext cx="876898" cy="344497"/>
              </a:xfrm>
              <a:prstGeom prst="rect">
                <a:avLst/>
              </a:prstGeom>
              <a:solidFill>
                <a:srgbClr val="E9EBF5"/>
              </a:solidFill>
            </p:spPr>
            <p:txBody>
              <a:bodyPr wrap="square" rtlCol="0">
                <a:spAutoFit/>
              </a:bodyPr>
              <a:lstStyle/>
              <a:p>
                <a:r>
                  <a:rPr lang="en-US" sz="1400" b="1" dirty="0"/>
                  <a:t>21.12</a:t>
                </a:r>
              </a:p>
            </p:txBody>
          </p:sp>
          <p:sp>
            <p:nvSpPr>
              <p:cNvPr id="20" name="TextBox 19">
                <a:extLst>
                  <a:ext uri="{FF2B5EF4-FFF2-40B4-BE49-F238E27FC236}">
                    <a16:creationId xmlns:a16="http://schemas.microsoft.com/office/drawing/2014/main" id="{F2A9C0D4-C9C6-4F9D-B631-D1CCCB82A725}"/>
                  </a:ext>
                </a:extLst>
              </p:cNvPr>
              <p:cNvSpPr txBox="1"/>
              <p:nvPr/>
            </p:nvSpPr>
            <p:spPr>
              <a:xfrm>
                <a:off x="9210496" y="4744115"/>
                <a:ext cx="876898" cy="344497"/>
              </a:xfrm>
              <a:prstGeom prst="rect">
                <a:avLst/>
              </a:prstGeom>
              <a:solidFill>
                <a:srgbClr val="E9EBF5"/>
              </a:solidFill>
            </p:spPr>
            <p:txBody>
              <a:bodyPr wrap="square" rtlCol="0">
                <a:spAutoFit/>
              </a:bodyPr>
              <a:lstStyle/>
              <a:p>
                <a:r>
                  <a:rPr lang="en-US" sz="1400" b="1" dirty="0"/>
                  <a:t>21.13</a:t>
                </a:r>
              </a:p>
            </p:txBody>
          </p:sp>
          <p:sp>
            <p:nvSpPr>
              <p:cNvPr id="22" name="TextBox 21">
                <a:extLst>
                  <a:ext uri="{FF2B5EF4-FFF2-40B4-BE49-F238E27FC236}">
                    <a16:creationId xmlns:a16="http://schemas.microsoft.com/office/drawing/2014/main" id="{FD4739DB-197B-49CA-B0F0-297419EE353F}"/>
                  </a:ext>
                </a:extLst>
              </p:cNvPr>
              <p:cNvSpPr txBox="1"/>
              <p:nvPr/>
            </p:nvSpPr>
            <p:spPr>
              <a:xfrm>
                <a:off x="6534449" y="5655339"/>
                <a:ext cx="876898" cy="344497"/>
              </a:xfrm>
              <a:prstGeom prst="rect">
                <a:avLst/>
              </a:prstGeom>
              <a:solidFill>
                <a:srgbClr val="E9EBF5"/>
              </a:solidFill>
            </p:spPr>
            <p:txBody>
              <a:bodyPr wrap="square" rtlCol="0">
                <a:spAutoFit/>
              </a:bodyPr>
              <a:lstStyle/>
              <a:p>
                <a:r>
                  <a:rPr lang="en-US" sz="1400" b="1" dirty="0"/>
                  <a:t>21.14</a:t>
                </a:r>
              </a:p>
            </p:txBody>
          </p:sp>
          <p:sp>
            <p:nvSpPr>
              <p:cNvPr id="24" name="TextBox 23">
                <a:extLst>
                  <a:ext uri="{FF2B5EF4-FFF2-40B4-BE49-F238E27FC236}">
                    <a16:creationId xmlns:a16="http://schemas.microsoft.com/office/drawing/2014/main" id="{4F0A2CE2-837C-414C-B8B6-3C1A9FFE8EA5}"/>
                  </a:ext>
                </a:extLst>
              </p:cNvPr>
              <p:cNvSpPr txBox="1"/>
              <p:nvPr/>
            </p:nvSpPr>
            <p:spPr>
              <a:xfrm>
                <a:off x="9798741" y="5671230"/>
                <a:ext cx="876898" cy="344497"/>
              </a:xfrm>
              <a:prstGeom prst="rect">
                <a:avLst/>
              </a:prstGeom>
              <a:solidFill>
                <a:srgbClr val="E9EBF5"/>
              </a:solidFill>
            </p:spPr>
            <p:txBody>
              <a:bodyPr wrap="square" rtlCol="0">
                <a:spAutoFit/>
              </a:bodyPr>
              <a:lstStyle/>
              <a:p>
                <a:r>
                  <a:rPr lang="en-US" sz="1400" b="1" dirty="0"/>
                  <a:t>21.15</a:t>
                </a:r>
              </a:p>
            </p:txBody>
          </p:sp>
        </p:grpSp>
      </p:grpSp>
      <p:grpSp>
        <p:nvGrpSpPr>
          <p:cNvPr id="36" name="Group 35">
            <a:extLst>
              <a:ext uri="{FF2B5EF4-FFF2-40B4-BE49-F238E27FC236}">
                <a16:creationId xmlns:a16="http://schemas.microsoft.com/office/drawing/2014/main" id="{258ACFD6-2E5C-4241-A58C-9132541993E8}"/>
              </a:ext>
              <a:ext uri="{C183D7F6-B498-43B3-948B-1728B52AA6E4}">
                <adec:decorative xmlns:adec="http://schemas.microsoft.com/office/drawing/2017/decorative" val="1"/>
              </a:ext>
            </a:extLst>
          </p:cNvPr>
          <p:cNvGrpSpPr/>
          <p:nvPr/>
        </p:nvGrpSpPr>
        <p:grpSpPr>
          <a:xfrm>
            <a:off x="0" y="6390522"/>
            <a:ext cx="12192001" cy="501650"/>
            <a:chOff x="0" y="6390522"/>
            <a:chExt cx="12192001" cy="501650"/>
          </a:xfrm>
        </p:grpSpPr>
        <p:sp>
          <p:nvSpPr>
            <p:cNvPr id="37" name="Rectangle 36">
              <a:extLst>
                <a:ext uri="{FF2B5EF4-FFF2-40B4-BE49-F238E27FC236}">
                  <a16:creationId xmlns:a16="http://schemas.microsoft.com/office/drawing/2014/main" id="{1F92AF80-38C4-4BE2-8C02-BA849AFE0D74}"/>
                </a:ext>
              </a:extLst>
            </p:cNvPr>
            <p:cNvSpPr/>
            <p:nvPr/>
          </p:nvSpPr>
          <p:spPr>
            <a:xfrm>
              <a:off x="1" y="6399536"/>
              <a:ext cx="12192000" cy="4212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8" name="Slide Number Placeholder 5">
              <a:extLst>
                <a:ext uri="{FF2B5EF4-FFF2-40B4-BE49-F238E27FC236}">
                  <a16:creationId xmlns:a16="http://schemas.microsoft.com/office/drawing/2014/main" id="{BFCDE5BB-EB19-4BE5-AE4C-3881441030EE}"/>
                </a:ext>
              </a:extLst>
            </p:cNvPr>
            <p:cNvSpPr txBox="1">
              <a:spLocks/>
            </p:cNvSpPr>
            <p:nvPr/>
          </p:nvSpPr>
          <p:spPr>
            <a:xfrm>
              <a:off x="11772001" y="6399535"/>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39</a:t>
              </a:fld>
              <a:endParaRPr lang="en-US"/>
            </a:p>
          </p:txBody>
        </p:sp>
        <p:sp>
          <p:nvSpPr>
            <p:cNvPr id="39" name="Rectangle 38">
              <a:extLst>
                <a:ext uri="{FF2B5EF4-FFF2-40B4-BE49-F238E27FC236}">
                  <a16:creationId xmlns:a16="http://schemas.microsoft.com/office/drawing/2014/main" id="{4EFB22B5-E8C4-4497-AC9C-A482CA01DA4B}"/>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0" name="Rectangle 39">
              <a:extLst>
                <a:ext uri="{FF2B5EF4-FFF2-40B4-BE49-F238E27FC236}">
                  <a16:creationId xmlns:a16="http://schemas.microsoft.com/office/drawing/2014/main" id="{F1337E0F-5105-468E-8EFA-B7E4A7A84463}"/>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1" name="Graphic 40">
              <a:extLst>
                <a:ext uri="{FF2B5EF4-FFF2-40B4-BE49-F238E27FC236}">
                  <a16:creationId xmlns:a16="http://schemas.microsoft.com/office/drawing/2014/main" id="{81730800-5034-40B0-BDA3-7C344169B8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sp>
          <p:nvSpPr>
            <p:cNvPr id="42" name="Rectangle 41">
              <a:extLst>
                <a:ext uri="{FF2B5EF4-FFF2-40B4-BE49-F238E27FC236}">
                  <a16:creationId xmlns:a16="http://schemas.microsoft.com/office/drawing/2014/main" id="{718223A3-455C-415A-8B59-449B1394B1B2}"/>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3" name="Rectangle 42">
              <a:extLst>
                <a:ext uri="{FF2B5EF4-FFF2-40B4-BE49-F238E27FC236}">
                  <a16:creationId xmlns:a16="http://schemas.microsoft.com/office/drawing/2014/main" id="{5A85F7B2-CE07-40A3-B522-657AF0ED2C16}"/>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4" name="Graphic 43">
              <a:extLst>
                <a:ext uri="{FF2B5EF4-FFF2-40B4-BE49-F238E27FC236}">
                  <a16:creationId xmlns:a16="http://schemas.microsoft.com/office/drawing/2014/main" id="{261ADA43-4AA1-4A7A-BB10-F8C79F51A6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526" y="6441996"/>
              <a:ext cx="1218014" cy="336404"/>
            </a:xfrm>
            <a:prstGeom prst="rect">
              <a:avLst/>
            </a:prstGeom>
          </p:spPr>
        </p:pic>
        <p:sp>
          <p:nvSpPr>
            <p:cNvPr id="46" name="Slide Number Placeholder 4">
              <a:extLst>
                <a:ext uri="{FF2B5EF4-FFF2-40B4-BE49-F238E27FC236}">
                  <a16:creationId xmlns:a16="http://schemas.microsoft.com/office/drawing/2014/main" id="{856E75C4-688F-42FD-BF23-3D2F97E73D3A}"/>
                </a:ext>
              </a:extLst>
            </p:cNvPr>
            <p:cNvSpPr txBox="1">
              <a:spLocks/>
            </p:cNvSpPr>
            <p:nvPr/>
          </p:nvSpPr>
          <p:spPr>
            <a:xfrm>
              <a:off x="8610601" y="63905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04AEA0-8566-4036-9CFB-EF44454DE956}" type="slidenum">
                <a:rPr lang="en-US" smtClean="0"/>
                <a:pPr/>
                <a:t>39</a:t>
              </a:fld>
              <a:endParaRPr lang="en-US"/>
            </a:p>
          </p:txBody>
        </p:sp>
      </p:grpSp>
      <p:sp>
        <p:nvSpPr>
          <p:cNvPr id="4" name="Slide Number Placeholder 3">
            <a:extLst>
              <a:ext uri="{FF2B5EF4-FFF2-40B4-BE49-F238E27FC236}">
                <a16:creationId xmlns:a16="http://schemas.microsoft.com/office/drawing/2014/main" id="{73B4AA8A-FBF8-4226-B7B9-D8C46CCD55DC}"/>
              </a:ext>
            </a:extLst>
          </p:cNvPr>
          <p:cNvSpPr>
            <a:spLocks noGrp="1"/>
          </p:cNvSpPr>
          <p:nvPr>
            <p:ph type="sldNum" sz="quarter" idx="11"/>
          </p:nvPr>
        </p:nvSpPr>
        <p:spPr/>
        <p:txBody>
          <a:bodyPr/>
          <a:lstStyle/>
          <a:p>
            <a:fld id="{4B73C415-D670-4716-A5EC-CC4D52CA2BAC}" type="slidenum">
              <a:rPr lang="en-US" noProof="0" smtClean="0"/>
              <a:pPr/>
              <a:t>39</a:t>
            </a:fld>
            <a:endParaRPr lang="en-US" noProof="0" dirty="0"/>
          </a:p>
        </p:txBody>
      </p:sp>
      <p:sp>
        <p:nvSpPr>
          <p:cNvPr id="3" name="Footer Placeholder 2">
            <a:extLst>
              <a:ext uri="{FF2B5EF4-FFF2-40B4-BE49-F238E27FC236}">
                <a16:creationId xmlns:a16="http://schemas.microsoft.com/office/drawing/2014/main" id="{27FAC86C-FA64-D56A-0A21-355E75FACC29}"/>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3339624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852000" y="704255"/>
            <a:ext cx="11340000" cy="432000"/>
          </a:xfrm>
        </p:spPr>
        <p:txBody>
          <a:bodyPr>
            <a:noAutofit/>
          </a:bodyPr>
          <a:lstStyle/>
          <a:p>
            <a:r>
              <a:rPr lang="en-US" dirty="0">
                <a:latin typeface="Arial Black" panose="020B0A04020102020204" pitchFamily="34" charset="0"/>
              </a:rPr>
              <a:t>Objective</a:t>
            </a:r>
          </a:p>
        </p:txBody>
      </p:sp>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2"/>
          </p:nvPr>
        </p:nvSpPr>
        <p:spPr>
          <a:xfrm>
            <a:off x="8305523" y="3882772"/>
            <a:ext cx="1980000" cy="360000"/>
          </a:xfrm>
        </p:spPr>
        <p:txBody>
          <a:bodyPr/>
          <a:lstStyle/>
          <a:p>
            <a:pPr algn="ctr"/>
            <a:r>
              <a:rPr lang="en-US" b="1" dirty="0"/>
              <a:t>Analyze</a:t>
            </a:r>
          </a:p>
        </p:txBody>
      </p:sp>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316383" y="3881980"/>
            <a:ext cx="1980000" cy="360000"/>
          </a:xfrm>
        </p:spPr>
        <p:txBody>
          <a:bodyPr/>
          <a:lstStyle/>
          <a:p>
            <a:r>
              <a:rPr lang="en-US" b="1" dirty="0"/>
              <a:t>Identify</a:t>
            </a:r>
          </a:p>
        </p:txBody>
      </p: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316383" y="4516379"/>
            <a:ext cx="1980000" cy="1080285"/>
          </a:xfrm>
        </p:spPr>
        <p:txBody>
          <a:bodyPr>
            <a:noAutofit/>
          </a:bodyPr>
          <a:lstStyle/>
          <a:p>
            <a:r>
              <a:rPr lang="en-US" sz="1200" dirty="0"/>
              <a:t>key data and stakeholders in preparation of the </a:t>
            </a:r>
            <a:r>
              <a:rPr lang="en-US" sz="1200" kern="0" dirty="0"/>
              <a:t>the EOY 1 submission</a:t>
            </a:r>
          </a:p>
          <a:p>
            <a:endParaRPr lang="en-US" sz="1200" dirty="0"/>
          </a:p>
        </p:txBody>
      </p: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3"/>
          </p:nvPr>
        </p:nvSpPr>
        <p:spPr>
          <a:xfrm>
            <a:off x="8305136" y="4502075"/>
            <a:ext cx="1980000" cy="1239180"/>
          </a:xfrm>
        </p:spPr>
        <p:txBody>
          <a:bodyPr>
            <a:noAutofit/>
          </a:bodyPr>
          <a:lstStyle/>
          <a:p>
            <a:r>
              <a:rPr lang="en-US" sz="1200" dirty="0"/>
              <a:t>certification reports to assess the flow of data across the ecosystem and evaluate how well data is leverage in informed decision making</a:t>
            </a:r>
          </a:p>
        </p:txBody>
      </p:sp>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4"/>
          </p:nvPr>
        </p:nvSpPr>
        <p:spPr>
          <a:xfrm>
            <a:off x="3625423" y="3881979"/>
            <a:ext cx="1980000" cy="360000"/>
          </a:xfrm>
        </p:spPr>
        <p:txBody>
          <a:bodyPr/>
          <a:lstStyle/>
          <a:p>
            <a:r>
              <a:rPr lang="en-US" sz="1800" b="1" dirty="0"/>
              <a:t>Perform</a:t>
            </a:r>
          </a:p>
        </p:txBody>
      </p: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5"/>
          </p:nvPr>
        </p:nvSpPr>
        <p:spPr>
          <a:xfrm>
            <a:off x="3387436" y="4516379"/>
            <a:ext cx="2400300" cy="1687168"/>
          </a:xfrm>
        </p:spPr>
        <p:txBody>
          <a:bodyPr>
            <a:normAutofit/>
          </a:bodyPr>
          <a:lstStyle/>
          <a:p>
            <a:r>
              <a:rPr lang="en-US" sz="1200" dirty="0"/>
              <a:t>the EOY 1 submission process based on an internal schedule considering staff availability and competing priorities</a:t>
            </a:r>
          </a:p>
        </p:txBody>
      </p:sp>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6"/>
          </p:nvPr>
        </p:nvSpPr>
        <p:spPr>
          <a:xfrm>
            <a:off x="5965473" y="3881979"/>
            <a:ext cx="1980000" cy="360000"/>
          </a:xfrm>
        </p:spPr>
        <p:txBody>
          <a:bodyPr/>
          <a:lstStyle/>
          <a:p>
            <a:r>
              <a:rPr lang="en-US" sz="1800" b="1" dirty="0"/>
              <a:t>Resolve</a:t>
            </a:r>
          </a:p>
        </p:txBody>
      </p: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7"/>
          </p:nvPr>
        </p:nvSpPr>
        <p:spPr>
          <a:xfrm>
            <a:off x="5965473" y="4516378"/>
            <a:ext cx="1980000" cy="1167169"/>
          </a:xfrm>
        </p:spPr>
        <p:txBody>
          <a:bodyPr>
            <a:noAutofit/>
          </a:bodyPr>
          <a:lstStyle/>
          <a:p>
            <a:r>
              <a:rPr lang="en-US" sz="1200" kern="0" dirty="0"/>
              <a:t>certification errors using </a:t>
            </a:r>
            <a:r>
              <a:rPr lang="en-US" sz="1200" dirty="0"/>
              <a:t>analytical mindfulness and review reports for completeness and reasonability</a:t>
            </a:r>
          </a:p>
          <a:p>
            <a:r>
              <a:rPr lang="en-US" sz="1200" b="1" kern="0" dirty="0"/>
              <a:t>Critical Thinking</a:t>
            </a:r>
            <a:endParaRPr lang="en-US" sz="1200" kern="0" dirty="0"/>
          </a:p>
          <a:p>
            <a:endParaRPr lang="en-US" sz="1200" dirty="0"/>
          </a:p>
        </p:txBody>
      </p:sp>
      <p:pic>
        <p:nvPicPr>
          <p:cNvPr id="17" name="Picture Placeholder 16" descr="Image of hands pointing to laptop screen">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tretch>
            <a:fillRect/>
          </a:stretch>
        </p:blipFill>
        <p:spPr>
          <a:xfrm>
            <a:off x="1316383" y="1646479"/>
            <a:ext cx="1979613" cy="1979613"/>
          </a:xfrm>
        </p:spPr>
      </p:pic>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8305523" y="1646478"/>
            <a:ext cx="1979613" cy="1981200"/>
          </a:xfrm>
        </p:spPr>
      </p:pic>
      <p:pic>
        <p:nvPicPr>
          <p:cNvPr id="43" name="Picture Placeholder 42" descr="images of person's hand while typing">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tretch>
            <a:fillRect/>
          </a:stretch>
        </p:blipFill>
        <p:spPr>
          <a:xfrm>
            <a:off x="3625810" y="1646478"/>
            <a:ext cx="1979613" cy="1979613"/>
          </a:xfrm>
        </p:spPr>
      </p:pic>
      <p:pic>
        <p:nvPicPr>
          <p:cNvPr id="71" name="Picture Placeholder 70" descr="thumbs up image">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65473" y="1646478"/>
            <a:ext cx="1890000" cy="1981200"/>
          </a:xfrm>
        </p:spPr>
      </p:pic>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495996" y="4394782"/>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8395523" y="4395574"/>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3715423" y="4394781"/>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6055473" y="4394781"/>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1A47AB9-1804-A72A-1EDD-358A41CD1527}"/>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4" name="TextBox 13">
            <a:extLst>
              <a:ext uri="{FF2B5EF4-FFF2-40B4-BE49-F238E27FC236}">
                <a16:creationId xmlns:a16="http://schemas.microsoft.com/office/drawing/2014/main" id="{9D99CCAD-13DC-6604-5954-642C355C33DC}"/>
              </a:ext>
            </a:extLst>
          </p:cNvPr>
          <p:cNvSpPr txBox="1"/>
          <p:nvPr/>
        </p:nvSpPr>
        <p:spPr>
          <a:xfrm>
            <a:off x="915705" y="5406548"/>
            <a:ext cx="278096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Data Leadership &amp;</a:t>
            </a:r>
            <a:br>
              <a:rPr kumimoji="0" lang="en-US" sz="1200" b="1" i="0" u="none" strike="noStrike" kern="1200" cap="none" spc="0" normalizeH="0" baseline="0" noProof="0" dirty="0">
                <a:ln>
                  <a:noFill/>
                </a:ln>
                <a:solidFill>
                  <a:prstClr val="black"/>
                </a:solidFill>
                <a:effectLst/>
                <a:uLnTx/>
                <a:uFillTx/>
                <a:latin typeface="Tahoma"/>
                <a:ea typeface="+mn-ea"/>
                <a:cs typeface="+mn-cs"/>
              </a:rPr>
            </a:br>
            <a:r>
              <a:rPr kumimoji="0" lang="en-US" sz="1200" b="1" i="0" u="none" strike="noStrike" kern="1200" cap="none" spc="0" normalizeH="0" baseline="0" noProof="0" dirty="0">
                <a:ln>
                  <a:noFill/>
                </a:ln>
                <a:solidFill>
                  <a:prstClr val="black"/>
                </a:solidFill>
                <a:effectLst/>
                <a:uLnTx/>
                <a:uFillTx/>
                <a:latin typeface="Tahoma"/>
                <a:ea typeface="+mn-ea"/>
                <a:cs typeface="+mn-cs"/>
              </a:rPr>
              <a:t>Coalition Building</a:t>
            </a:r>
          </a:p>
        </p:txBody>
      </p:sp>
      <p:sp>
        <p:nvSpPr>
          <p:cNvPr id="16" name="TextBox 15">
            <a:extLst>
              <a:ext uri="{FF2B5EF4-FFF2-40B4-BE49-F238E27FC236}">
                <a16:creationId xmlns:a16="http://schemas.microsoft.com/office/drawing/2014/main" id="{6046C903-D90C-8100-87A1-E96CE102A76C}"/>
              </a:ext>
            </a:extLst>
          </p:cNvPr>
          <p:cNvSpPr txBox="1"/>
          <p:nvPr/>
        </p:nvSpPr>
        <p:spPr>
          <a:xfrm>
            <a:off x="3700292" y="5420850"/>
            <a:ext cx="190513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Project Management</a:t>
            </a:r>
          </a:p>
        </p:txBody>
      </p:sp>
      <p:sp>
        <p:nvSpPr>
          <p:cNvPr id="19" name="TextBox 18">
            <a:extLst>
              <a:ext uri="{FF2B5EF4-FFF2-40B4-BE49-F238E27FC236}">
                <a16:creationId xmlns:a16="http://schemas.microsoft.com/office/drawing/2014/main" id="{09FF65C0-E1FA-6F6C-C5FD-5C728769B28F}"/>
              </a:ext>
            </a:extLst>
          </p:cNvPr>
          <p:cNvSpPr txBox="1"/>
          <p:nvPr/>
        </p:nvSpPr>
        <p:spPr>
          <a:xfrm>
            <a:off x="7892725" y="5541811"/>
            <a:ext cx="280482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ahoma"/>
                <a:ea typeface="+mn-ea"/>
                <a:cs typeface="+mn-cs"/>
              </a:rPr>
              <a:t>Data Leadership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Tahoma"/>
                <a:ea typeface="+mn-ea"/>
                <a:cs typeface="+mn-cs"/>
              </a:rPr>
              <a:t>Critical Thinking</a:t>
            </a:r>
            <a:endParaRPr kumimoji="0" lang="en-US" sz="1200" b="0" i="0" u="none" strike="noStrike" kern="1200" cap="none" spc="0" normalizeH="0" baseline="0" noProof="0" dirty="0">
              <a:ln>
                <a:noFill/>
              </a:ln>
              <a:solidFill>
                <a:prstClr val="black"/>
              </a:solidFill>
              <a:effectLst/>
              <a:uLnTx/>
              <a:uFillTx/>
              <a:latin typeface="Tahoma"/>
              <a:ea typeface="+mn-ea"/>
              <a:cs typeface="+mn-cs"/>
            </a:endParaRPr>
          </a:p>
        </p:txBody>
      </p:sp>
      <p:sp>
        <p:nvSpPr>
          <p:cNvPr id="13" name="Footer Placeholder 2">
            <a:extLst>
              <a:ext uri="{FF2B5EF4-FFF2-40B4-BE49-F238E27FC236}">
                <a16:creationId xmlns:a16="http://schemas.microsoft.com/office/drawing/2014/main" id="{353FA924-CF60-2CE5-3DCA-A8392E486A9A}"/>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608852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E35D8F-7F87-DC9A-D6FA-FDC567CC11A7}"/>
              </a:ext>
            </a:extLst>
          </p:cNvPr>
          <p:cNvSpPr/>
          <p:nvPr/>
        </p:nvSpPr>
        <p:spPr>
          <a:xfrm>
            <a:off x="2145107" y="758173"/>
            <a:ext cx="8406581" cy="18710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CA63B7-A855-4551-A80B-3AF5AA0DA4EC}"/>
              </a:ext>
            </a:extLst>
          </p:cNvPr>
          <p:cNvSpPr>
            <a:spLocks noGrp="1"/>
          </p:cNvSpPr>
          <p:nvPr>
            <p:ph type="title"/>
          </p:nvPr>
        </p:nvSpPr>
        <p:spPr>
          <a:xfrm>
            <a:off x="425999" y="211003"/>
            <a:ext cx="11340000" cy="432000"/>
          </a:xfrm>
        </p:spPr>
        <p:txBody>
          <a:bodyPr>
            <a:normAutofit fontScale="90000"/>
          </a:bodyPr>
          <a:lstStyle/>
          <a:p>
            <a:pPr algn="ctr"/>
            <a:r>
              <a:rPr lang="en-US" sz="3000" dirty="0">
                <a:latin typeface="Arial Black" panose="020B0A04020102020204" pitchFamily="34" charset="0"/>
              </a:rPr>
              <a:t>*NEW* Employer Performance Evaluation Code in AY2023-2024</a:t>
            </a:r>
          </a:p>
        </p:txBody>
      </p:sp>
      <p:sp>
        <p:nvSpPr>
          <p:cNvPr id="5" name="Slide Number Placeholder 4">
            <a:extLst>
              <a:ext uri="{FF2B5EF4-FFF2-40B4-BE49-F238E27FC236}">
                <a16:creationId xmlns:a16="http://schemas.microsoft.com/office/drawing/2014/main" id="{76BDD52B-25D2-40C7-90EA-ADEE08D281F0}"/>
              </a:ext>
            </a:extLst>
          </p:cNvPr>
          <p:cNvSpPr>
            <a:spLocks noGrp="1"/>
          </p:cNvSpPr>
          <p:nvPr>
            <p:ph type="sldNum" sz="quarter" idx="11"/>
          </p:nvPr>
        </p:nvSpPr>
        <p:spPr>
          <a:xfrm>
            <a:off x="11711606" y="6111958"/>
            <a:ext cx="420000" cy="421200"/>
          </a:xfrm>
        </p:spPr>
        <p:txBody>
          <a:bodyPr/>
          <a:lstStyle/>
          <a:p>
            <a:fld id="{C7575539-BFBE-477A-BDB6-9CA7B44D81A5}" type="slidenum">
              <a:rPr lang="en-US">
                <a:solidFill>
                  <a:prstClr val="black">
                    <a:lumMod val="65000"/>
                    <a:lumOff val="35000"/>
                  </a:prstClr>
                </a:solidFill>
                <a:latin typeface="Tahoma"/>
              </a:rPr>
              <a:pPr/>
              <a:t>40</a:t>
            </a:fld>
            <a:endParaRPr lang="en-US">
              <a:solidFill>
                <a:prstClr val="black">
                  <a:lumMod val="65000"/>
                  <a:lumOff val="35000"/>
                </a:prstClr>
              </a:solidFill>
              <a:latin typeface="Tahoma"/>
            </a:endParaRPr>
          </a:p>
        </p:txBody>
      </p:sp>
      <p:graphicFrame>
        <p:nvGraphicFramePr>
          <p:cNvPr id="3" name="Table 5">
            <a:extLst>
              <a:ext uri="{FF2B5EF4-FFF2-40B4-BE49-F238E27FC236}">
                <a16:creationId xmlns:a16="http://schemas.microsoft.com/office/drawing/2014/main" id="{11682B3E-E813-2BAB-E94E-2894F674F858}"/>
              </a:ext>
            </a:extLst>
          </p:cNvPr>
          <p:cNvGraphicFramePr>
            <a:graphicFrameLocks noGrp="1"/>
          </p:cNvGraphicFramePr>
          <p:nvPr>
            <p:extLst>
              <p:ext uri="{D42A27DB-BD31-4B8C-83A1-F6EECF244321}">
                <p14:modId xmlns:p14="http://schemas.microsoft.com/office/powerpoint/2010/main" val="2501624201"/>
              </p:ext>
            </p:extLst>
          </p:nvPr>
        </p:nvGraphicFramePr>
        <p:xfrm>
          <a:off x="2284397" y="882068"/>
          <a:ext cx="8127999" cy="1645920"/>
        </p:xfrm>
        <a:graphic>
          <a:graphicData uri="http://schemas.openxmlformats.org/drawingml/2006/table">
            <a:tbl>
              <a:tblPr firstRow="1" bandRow="1">
                <a:tableStyleId>{5C22544A-7EE6-4342-B048-85BDC9FD1C3A}</a:tableStyleId>
              </a:tblPr>
              <a:tblGrid>
                <a:gridCol w="1659447">
                  <a:extLst>
                    <a:ext uri="{9D8B030D-6E8A-4147-A177-3AD203B41FA5}">
                      <a16:colId xmlns:a16="http://schemas.microsoft.com/office/drawing/2014/main" val="2187623833"/>
                    </a:ext>
                  </a:extLst>
                </a:gridCol>
                <a:gridCol w="2178996">
                  <a:extLst>
                    <a:ext uri="{9D8B030D-6E8A-4147-A177-3AD203B41FA5}">
                      <a16:colId xmlns:a16="http://schemas.microsoft.com/office/drawing/2014/main" val="2042123971"/>
                    </a:ext>
                  </a:extLst>
                </a:gridCol>
                <a:gridCol w="4289556">
                  <a:extLst>
                    <a:ext uri="{9D8B030D-6E8A-4147-A177-3AD203B41FA5}">
                      <a16:colId xmlns:a16="http://schemas.microsoft.com/office/drawing/2014/main" val="973346762"/>
                    </a:ext>
                  </a:extLst>
                </a:gridCol>
              </a:tblGrid>
              <a:tr h="334351">
                <a:tc>
                  <a:txBody>
                    <a:bodyPr/>
                    <a:lstStyle/>
                    <a:p>
                      <a:r>
                        <a:rPr lang="en-US" sz="1600" dirty="0"/>
                        <a:t>Code</a:t>
                      </a:r>
                    </a:p>
                  </a:txBody>
                  <a:tcPr/>
                </a:tc>
                <a:tc>
                  <a:txBody>
                    <a:bodyPr/>
                    <a:lstStyle/>
                    <a:p>
                      <a:r>
                        <a:rPr lang="en-US" sz="1600" dirty="0"/>
                        <a:t>Name</a:t>
                      </a:r>
                    </a:p>
                  </a:txBody>
                  <a:tcPr/>
                </a:tc>
                <a:tc>
                  <a:txBody>
                    <a:bodyPr/>
                    <a:lstStyle/>
                    <a:p>
                      <a:r>
                        <a:rPr lang="en-US" sz="1600" dirty="0"/>
                        <a:t>Definition</a:t>
                      </a:r>
                    </a:p>
                  </a:txBody>
                  <a:tcPr/>
                </a:tc>
                <a:extLst>
                  <a:ext uri="{0D108BD9-81ED-4DB2-BD59-A6C34878D82A}">
                    <a16:rowId xmlns:a16="http://schemas.microsoft.com/office/drawing/2014/main" val="180804497"/>
                  </a:ext>
                </a:extLst>
              </a:tr>
              <a:tr h="1181678">
                <a:tc>
                  <a:txBody>
                    <a:bodyPr/>
                    <a:lstStyle/>
                    <a:p>
                      <a:r>
                        <a:rPr lang="en-US" sz="1600" dirty="0"/>
                        <a:t>5</a:t>
                      </a:r>
                    </a:p>
                  </a:txBody>
                  <a:tcPr/>
                </a:tc>
                <a:tc>
                  <a:txBody>
                    <a:bodyPr/>
                    <a:lstStyle/>
                    <a:p>
                      <a:r>
                        <a:rPr lang="en-US" sz="1600" i="0" dirty="0"/>
                        <a:t>Not Provided by Employer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a:t>
                      </a:r>
                      <a:r>
                        <a:rPr lang="en-US" sz="1600" i="1" dirty="0"/>
                        <a:t>The student did not receive a rating because the employer: (1) failed to provide an evaluation or (2) did not evaluate the student’s performance on the internship</a:t>
                      </a:r>
                    </a:p>
                    <a:p>
                      <a:endParaRPr lang="en-US" sz="1600" dirty="0"/>
                    </a:p>
                  </a:txBody>
                  <a:tcPr/>
                </a:tc>
                <a:extLst>
                  <a:ext uri="{0D108BD9-81ED-4DB2-BD59-A6C34878D82A}">
                    <a16:rowId xmlns:a16="http://schemas.microsoft.com/office/drawing/2014/main" val="818612191"/>
                  </a:ext>
                </a:extLst>
              </a:tr>
            </a:tbl>
          </a:graphicData>
        </a:graphic>
      </p:graphicFrame>
      <p:sp>
        <p:nvSpPr>
          <p:cNvPr id="42" name="Title 1">
            <a:extLst>
              <a:ext uri="{FF2B5EF4-FFF2-40B4-BE49-F238E27FC236}">
                <a16:creationId xmlns:a16="http://schemas.microsoft.com/office/drawing/2014/main" id="{DA2C0FF6-DAB4-F463-AD7C-AF0C56F03DF9}"/>
              </a:ext>
            </a:extLst>
          </p:cNvPr>
          <p:cNvSpPr txBox="1">
            <a:spLocks/>
          </p:cNvSpPr>
          <p:nvPr/>
        </p:nvSpPr>
        <p:spPr>
          <a:xfrm>
            <a:off x="-212031" y="2857447"/>
            <a:ext cx="12404031" cy="793413"/>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r>
              <a:rPr lang="en-US" sz="2700" dirty="0">
                <a:latin typeface="Arial Black" panose="020B0A04020102020204" pitchFamily="34" charset="0"/>
              </a:rPr>
              <a:t>*Upcoming* Work-Based Learning Type Code Retiring in AY2024-2025</a:t>
            </a:r>
          </a:p>
        </p:txBody>
      </p:sp>
      <p:sp>
        <p:nvSpPr>
          <p:cNvPr id="43" name="Rectangle 42">
            <a:extLst>
              <a:ext uri="{FF2B5EF4-FFF2-40B4-BE49-F238E27FC236}">
                <a16:creationId xmlns:a16="http://schemas.microsoft.com/office/drawing/2014/main" id="{96117C4A-9347-DFE6-C95F-5E62D9684F56}"/>
              </a:ext>
            </a:extLst>
          </p:cNvPr>
          <p:cNvSpPr/>
          <p:nvPr/>
        </p:nvSpPr>
        <p:spPr>
          <a:xfrm>
            <a:off x="2084712" y="3328410"/>
            <a:ext cx="8406581" cy="26631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4" name="Table 5">
            <a:extLst>
              <a:ext uri="{FF2B5EF4-FFF2-40B4-BE49-F238E27FC236}">
                <a16:creationId xmlns:a16="http://schemas.microsoft.com/office/drawing/2014/main" id="{1837B8E7-F303-C368-DBAD-B096D2B22E20}"/>
              </a:ext>
            </a:extLst>
          </p:cNvPr>
          <p:cNvGraphicFramePr>
            <a:graphicFrameLocks noGrp="1"/>
          </p:cNvGraphicFramePr>
          <p:nvPr>
            <p:extLst>
              <p:ext uri="{D42A27DB-BD31-4B8C-83A1-F6EECF244321}">
                <p14:modId xmlns:p14="http://schemas.microsoft.com/office/powerpoint/2010/main" val="2496624620"/>
              </p:ext>
            </p:extLst>
          </p:nvPr>
        </p:nvGraphicFramePr>
        <p:xfrm>
          <a:off x="2224002" y="3452304"/>
          <a:ext cx="8127999" cy="2413000"/>
        </p:xfrm>
        <a:graphic>
          <a:graphicData uri="http://schemas.openxmlformats.org/drawingml/2006/table">
            <a:tbl>
              <a:tblPr firstRow="1" bandRow="1">
                <a:tableStyleId>{5C22544A-7EE6-4342-B048-85BDC9FD1C3A}</a:tableStyleId>
              </a:tblPr>
              <a:tblGrid>
                <a:gridCol w="1659447">
                  <a:extLst>
                    <a:ext uri="{9D8B030D-6E8A-4147-A177-3AD203B41FA5}">
                      <a16:colId xmlns:a16="http://schemas.microsoft.com/office/drawing/2014/main" val="2187623833"/>
                    </a:ext>
                  </a:extLst>
                </a:gridCol>
                <a:gridCol w="2178996">
                  <a:extLst>
                    <a:ext uri="{9D8B030D-6E8A-4147-A177-3AD203B41FA5}">
                      <a16:colId xmlns:a16="http://schemas.microsoft.com/office/drawing/2014/main" val="2042123971"/>
                    </a:ext>
                  </a:extLst>
                </a:gridCol>
                <a:gridCol w="4289556">
                  <a:extLst>
                    <a:ext uri="{9D8B030D-6E8A-4147-A177-3AD203B41FA5}">
                      <a16:colId xmlns:a16="http://schemas.microsoft.com/office/drawing/2014/main" val="973346762"/>
                    </a:ext>
                  </a:extLst>
                </a:gridCol>
              </a:tblGrid>
              <a:tr h="370840">
                <a:tc>
                  <a:txBody>
                    <a:bodyPr/>
                    <a:lstStyle/>
                    <a:p>
                      <a:r>
                        <a:rPr lang="en-US" sz="1600" dirty="0"/>
                        <a:t>Code</a:t>
                      </a:r>
                    </a:p>
                  </a:txBody>
                  <a:tcPr/>
                </a:tc>
                <a:tc>
                  <a:txBody>
                    <a:bodyPr/>
                    <a:lstStyle/>
                    <a:p>
                      <a:r>
                        <a:rPr lang="en-US" sz="1600" dirty="0"/>
                        <a:t>Name</a:t>
                      </a:r>
                    </a:p>
                  </a:txBody>
                  <a:tcPr/>
                </a:tc>
                <a:tc>
                  <a:txBody>
                    <a:bodyPr/>
                    <a:lstStyle/>
                    <a:p>
                      <a:r>
                        <a:rPr lang="en-US" sz="1600" dirty="0"/>
                        <a:t>Definition</a:t>
                      </a:r>
                    </a:p>
                  </a:txBody>
                  <a:tcPr/>
                </a:tc>
                <a:extLst>
                  <a:ext uri="{0D108BD9-81ED-4DB2-BD59-A6C34878D82A}">
                    <a16:rowId xmlns:a16="http://schemas.microsoft.com/office/drawing/2014/main" val="180804497"/>
                  </a:ext>
                </a:extLst>
              </a:tr>
              <a:tr h="370840">
                <a:tc>
                  <a:txBody>
                    <a:bodyPr/>
                    <a:lstStyle/>
                    <a:p>
                      <a:r>
                        <a:rPr lang="en-US" sz="1600" dirty="0"/>
                        <a:t>30</a:t>
                      </a:r>
                    </a:p>
                  </a:txBody>
                  <a:tcPr/>
                </a:tc>
                <a:tc>
                  <a:txBody>
                    <a:bodyPr/>
                    <a:lstStyle/>
                    <a:p>
                      <a:r>
                        <a:rPr lang="en-US" sz="1600" i="0" dirty="0"/>
                        <a:t>Non-Registered Pre-Apprenticeship</a:t>
                      </a:r>
                    </a:p>
                  </a:txBody>
                  <a:tcPr/>
                </a:tc>
                <a:tc>
                  <a:txBody>
                    <a:bodyPr/>
                    <a:lstStyle/>
                    <a:p>
                      <a:r>
                        <a:rPr lang="en-US" sz="1600" dirty="0"/>
                        <a:t> The student successfully completed, during the academic year, a non-registered pre-apprenticeship program, is recognized by business but is not registered at the state or national level. These pre-apprenticeships provide employer-designed coursework and job-learning activities that prepare students for an existing apprenticeship program. </a:t>
                      </a:r>
                    </a:p>
                  </a:txBody>
                  <a:tcPr/>
                </a:tc>
                <a:extLst>
                  <a:ext uri="{0D108BD9-81ED-4DB2-BD59-A6C34878D82A}">
                    <a16:rowId xmlns:a16="http://schemas.microsoft.com/office/drawing/2014/main" val="818612191"/>
                  </a:ext>
                </a:extLst>
              </a:tr>
            </a:tbl>
          </a:graphicData>
        </a:graphic>
      </p:graphicFrame>
      <p:sp>
        <p:nvSpPr>
          <p:cNvPr id="4" name="Footer Placeholder 3">
            <a:extLst>
              <a:ext uri="{FF2B5EF4-FFF2-40B4-BE49-F238E27FC236}">
                <a16:creationId xmlns:a16="http://schemas.microsoft.com/office/drawing/2014/main" id="{50DFBCBD-A435-AF2D-76E9-E9A832296B9E}"/>
              </a:ext>
            </a:extLst>
          </p:cNvPr>
          <p:cNvSpPr txBox="1">
            <a:spLocks/>
          </p:cNvSpPr>
          <p:nvPr/>
        </p:nvSpPr>
        <p:spPr>
          <a:xfrm>
            <a:off x="3552001" y="6024733"/>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dirty="0">
                <a:solidFill>
                  <a:prstClr val="black">
                    <a:lumMod val="75000"/>
                    <a:lumOff val="25000"/>
                  </a:prstClr>
                </a:solidFill>
                <a:latin typeface="Tahoma"/>
                <a:hlinkClick r:id="rId3"/>
              </a:rPr>
              <a:t>CALPADS Update Flash #265</a:t>
            </a:r>
            <a:endParaRPr lang="en-US" dirty="0">
              <a:solidFill>
                <a:prstClr val="black">
                  <a:lumMod val="75000"/>
                  <a:lumOff val="25000"/>
                </a:prstClr>
              </a:solidFill>
              <a:latin typeface="Tahoma"/>
            </a:endParaRPr>
          </a:p>
        </p:txBody>
      </p:sp>
      <p:sp>
        <p:nvSpPr>
          <p:cNvPr id="7" name="Footer Placeholder 2">
            <a:extLst>
              <a:ext uri="{FF2B5EF4-FFF2-40B4-BE49-F238E27FC236}">
                <a16:creationId xmlns:a16="http://schemas.microsoft.com/office/drawing/2014/main" id="{2171DDBB-8E5D-D4F5-8C8E-7799A42CEEB8}"/>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220350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1EE323-838E-4E86-8992-E68405F181F5}"/>
              </a:ext>
            </a:extLst>
          </p:cNvPr>
          <p:cNvSpPr>
            <a:spLocks noGrp="1"/>
          </p:cNvSpPr>
          <p:nvPr>
            <p:ph type="sldNum" sz="quarter" idx="11"/>
          </p:nvPr>
        </p:nvSpPr>
        <p:spPr/>
        <p:txBody>
          <a:bodyPr/>
          <a:lstStyle/>
          <a:p>
            <a:fld id="{4B73C415-D670-4716-A5EC-CC4D52CA2BAC}" type="slidenum">
              <a:rPr lang="en-US" noProof="0" smtClean="0"/>
              <a:pPr/>
              <a:t>41</a:t>
            </a:fld>
            <a:endParaRPr lang="en-US" noProof="0" dirty="0"/>
          </a:p>
        </p:txBody>
      </p:sp>
      <p:sp>
        <p:nvSpPr>
          <p:cNvPr id="25" name="Text Placeholder 24">
            <a:extLst>
              <a:ext uri="{FF2B5EF4-FFF2-40B4-BE49-F238E27FC236}">
                <a16:creationId xmlns:a16="http://schemas.microsoft.com/office/drawing/2014/main" id="{BB5CBB82-B553-4FC6-9BBA-4C73014E0D7B}"/>
              </a:ext>
            </a:extLst>
          </p:cNvPr>
          <p:cNvSpPr>
            <a:spLocks noGrp="1"/>
          </p:cNvSpPr>
          <p:nvPr>
            <p:ph type="title" idx="4294967295"/>
          </p:nvPr>
        </p:nvSpPr>
        <p:spPr>
          <a:xfrm>
            <a:off x="302020" y="2455069"/>
            <a:ext cx="2749524" cy="17446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500"/>
              </a:spcAft>
              <a:buClr>
                <a:schemeClr val="accent1"/>
              </a:buClr>
              <a:buSzTx/>
              <a:buFont typeface="Arial" panose="020B0604020202020204" pitchFamily="34" charset="0"/>
              <a:buNone/>
              <a:tabLst/>
              <a:defRPr/>
            </a:pPr>
            <a:r>
              <a:rPr kumimoji="0" lang="en-US" sz="3600" b="0" i="0" u="none" strike="noStrike" kern="1200" cap="none" spc="-150" normalizeH="0" baseline="0" noProof="0" dirty="0">
                <a:ln>
                  <a:noFill/>
                </a:ln>
                <a:solidFill>
                  <a:schemeClr val="tx1">
                    <a:lumMod val="75000"/>
                    <a:lumOff val="25000"/>
                  </a:schemeClr>
                </a:solidFill>
                <a:effectLst/>
                <a:uLnTx/>
                <a:uFillTx/>
                <a:latin typeface="Arial Black" panose="020B0A04020102020204" pitchFamily="34" charset="0"/>
                <a:ea typeface="+mj-ea"/>
                <a:cs typeface="+mj-cs"/>
              </a:rPr>
              <a:t>Checklist</a:t>
            </a:r>
          </a:p>
        </p:txBody>
      </p:sp>
      <p:grpSp>
        <p:nvGrpSpPr>
          <p:cNvPr id="20" name="Group 19" descr="Image of a brain">
            <a:extLst>
              <a:ext uri="{FF2B5EF4-FFF2-40B4-BE49-F238E27FC236}">
                <a16:creationId xmlns:a16="http://schemas.microsoft.com/office/drawing/2014/main" id="{037B6CED-66F1-4C1E-84ED-0F264260407D}"/>
              </a:ext>
            </a:extLst>
          </p:cNvPr>
          <p:cNvGrpSpPr/>
          <p:nvPr/>
        </p:nvGrpSpPr>
        <p:grpSpPr>
          <a:xfrm>
            <a:off x="302020" y="1304783"/>
            <a:ext cx="1202904" cy="974882"/>
            <a:chOff x="-21804" y="-70007"/>
            <a:chExt cx="1681200" cy="1476000"/>
          </a:xfrm>
        </p:grpSpPr>
        <p:sp>
          <p:nvSpPr>
            <p:cNvPr id="21" name="Rectangle 20">
              <a:extLst>
                <a:ext uri="{FF2B5EF4-FFF2-40B4-BE49-F238E27FC236}">
                  <a16:creationId xmlns:a16="http://schemas.microsoft.com/office/drawing/2014/main" id="{8EB3B2EA-B0B3-447A-A49B-3E0D8FAB8941}"/>
                </a:ext>
              </a:extLst>
            </p:cNvPr>
            <p:cNvSpPr/>
            <p:nvPr/>
          </p:nvSpPr>
          <p:spPr>
            <a:xfrm>
              <a:off x="-21804" y="-70007"/>
              <a:ext cx="1681200" cy="1476000"/>
            </a:xfrm>
            <a:prstGeom prst="rect">
              <a:avLst/>
            </a:prstGeom>
            <a:solidFill>
              <a:srgbClr val="174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2" name="Picture Placeholder 352" descr="Artificial Intelligence outline">
              <a:extLst>
                <a:ext uri="{FF2B5EF4-FFF2-40B4-BE49-F238E27FC236}">
                  <a16:creationId xmlns:a16="http://schemas.microsoft.com/office/drawing/2014/main" id="{01E0841E-3960-49D2-811B-884E59136F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8600" y="238609"/>
              <a:ext cx="1044000" cy="1044000"/>
            </a:xfrm>
            <a:prstGeom prst="ellipse">
              <a:avLst/>
            </a:prstGeom>
            <a:ln w="12700">
              <a:solidFill>
                <a:sysClr val="window" lastClr="FFFFFF"/>
              </a:solidFill>
            </a:ln>
          </p:spPr>
        </p:pic>
      </p:grpSp>
      <p:sp>
        <p:nvSpPr>
          <p:cNvPr id="28" name="TextBox 27">
            <a:extLst>
              <a:ext uri="{FF2B5EF4-FFF2-40B4-BE49-F238E27FC236}">
                <a16:creationId xmlns:a16="http://schemas.microsoft.com/office/drawing/2014/main" id="{979F5950-B951-4AFB-9705-45CCB8FDA1E2}"/>
              </a:ext>
            </a:extLst>
          </p:cNvPr>
          <p:cNvSpPr txBox="1"/>
          <p:nvPr/>
        </p:nvSpPr>
        <p:spPr>
          <a:xfrm>
            <a:off x="3545305" y="316779"/>
            <a:ext cx="8344675" cy="5724644"/>
          </a:xfrm>
          <a:prstGeom prst="rect">
            <a:avLst/>
          </a:prstGeom>
          <a:noFill/>
        </p:spPr>
        <p:txBody>
          <a:bodyPr wrap="square">
            <a:spAutoFit/>
          </a:bodyPr>
          <a:lstStyle/>
          <a:p>
            <a:pPr marL="342900" indent="-342900">
              <a:buFont typeface="+mj-lt"/>
              <a:buAutoNum type="arabicPeriod"/>
            </a:pPr>
            <a:r>
              <a:rPr lang="en-US" sz="1400" dirty="0"/>
              <a:t>All reportable courses are mapped to the State Course codes</a:t>
            </a:r>
          </a:p>
          <a:p>
            <a:pPr marL="342900" indent="-342900">
              <a:buFont typeface="+mj-lt"/>
              <a:buAutoNum type="arabicPeriod"/>
            </a:pPr>
            <a:endParaRPr lang="en-US" sz="1400" dirty="0"/>
          </a:p>
          <a:p>
            <a:pPr marL="342900" indent="-342900">
              <a:buFont typeface="+mj-lt"/>
              <a:buAutoNum type="arabicPeriod"/>
            </a:pPr>
            <a:r>
              <a:rPr lang="en-US" sz="1400" dirty="0"/>
              <a:t>All required fields for courses are populated and up to date, including:</a:t>
            </a:r>
          </a:p>
          <a:p>
            <a:pPr marL="685800" lvl="1" indent="-228600">
              <a:buFont typeface="+mj-lt"/>
              <a:buAutoNum type="arabicPeriod"/>
            </a:pPr>
            <a:r>
              <a:rPr lang="en-US" sz="1200" dirty="0"/>
              <a:t>Content Sub-Category</a:t>
            </a:r>
          </a:p>
          <a:p>
            <a:pPr marL="685800" lvl="1" indent="-228600">
              <a:buFont typeface="+mj-lt"/>
              <a:buAutoNum type="arabicPeriod"/>
            </a:pPr>
            <a:r>
              <a:rPr lang="en-US" sz="1200" dirty="0"/>
              <a:t>Standards Grade Range</a:t>
            </a:r>
          </a:p>
          <a:p>
            <a:pPr marL="685800" lvl="1" indent="-228600">
              <a:buFont typeface="+mj-lt"/>
              <a:buAutoNum type="arabicPeriod"/>
            </a:pPr>
            <a:r>
              <a:rPr lang="en-US" sz="1200" dirty="0"/>
              <a:t>Content Standards Alignment</a:t>
            </a:r>
          </a:p>
          <a:p>
            <a:pPr marL="685800" lvl="1" indent="-228600">
              <a:buFont typeface="+mj-lt"/>
              <a:buAutoNum type="arabicPeriod"/>
            </a:pPr>
            <a:r>
              <a:rPr lang="en-US" sz="1200" dirty="0"/>
              <a:t>Middle School Core (Yes/No)</a:t>
            </a:r>
          </a:p>
          <a:p>
            <a:pPr marL="685800" lvl="1" indent="-228600">
              <a:buFont typeface="+mj-lt"/>
              <a:buAutoNum type="arabicPeriod"/>
            </a:pPr>
            <a:r>
              <a:rPr lang="en-US" sz="1200" dirty="0"/>
              <a:t>AP/IB Course Code Cross Reference - if needed</a:t>
            </a:r>
          </a:p>
          <a:p>
            <a:pPr lvl="1"/>
            <a:endParaRPr lang="en-US" sz="1200" dirty="0"/>
          </a:p>
          <a:p>
            <a:pPr marL="342900" indent="-342900">
              <a:buFont typeface="+mj-lt"/>
              <a:buAutoNum type="arabicPeriod"/>
            </a:pPr>
            <a:r>
              <a:rPr lang="en-US" sz="1400" dirty="0"/>
              <a:t>SIS vendor has translated credits earned into Carnegie Units</a:t>
            </a:r>
          </a:p>
          <a:p>
            <a:pPr marL="342900" indent="-342900">
              <a:buFont typeface="+mj-lt"/>
              <a:buAutoNum type="arabicPeriod"/>
            </a:pPr>
            <a:endParaRPr lang="en-US" sz="1400" dirty="0"/>
          </a:p>
          <a:p>
            <a:pPr marL="342900" indent="-342900">
              <a:buFont typeface="+mj-lt"/>
              <a:buAutoNum type="arabicPeriod"/>
            </a:pPr>
            <a:r>
              <a:rPr lang="en-US" sz="1400" dirty="0"/>
              <a:t>The following have been identified and reported in the SIS:</a:t>
            </a:r>
          </a:p>
          <a:p>
            <a:pPr marL="685800" lvl="1" indent="-228600">
              <a:buFont typeface="+mj-lt"/>
              <a:buAutoNum type="arabicPeriod"/>
            </a:pPr>
            <a:r>
              <a:rPr lang="en-US" sz="1200" dirty="0"/>
              <a:t>CTE Completers</a:t>
            </a:r>
          </a:p>
          <a:p>
            <a:pPr marL="685800" lvl="1" indent="-228600">
              <a:buFont typeface="+mj-lt"/>
              <a:buAutoNum type="arabicPeriod"/>
            </a:pPr>
            <a:r>
              <a:rPr lang="en-US" sz="1200" dirty="0"/>
              <a:t>Students completing Leadership/Military Science courses</a:t>
            </a:r>
          </a:p>
          <a:p>
            <a:pPr marL="685800" lvl="1" indent="-228600">
              <a:buFont typeface="+mj-lt"/>
              <a:buAutoNum type="arabicPeriod"/>
            </a:pPr>
            <a:r>
              <a:rPr lang="en-US" sz="1200" dirty="0"/>
              <a:t>Students who have received Seal of Biliteracy and/or Golden State Seal</a:t>
            </a:r>
          </a:p>
          <a:p>
            <a:pPr marL="685800" lvl="1" indent="-228600">
              <a:buFont typeface="+mj-lt"/>
              <a:buAutoNum type="arabicPeriod"/>
            </a:pPr>
            <a:r>
              <a:rPr lang="en-US" sz="1200" dirty="0"/>
              <a:t>Students completing College Credit courses</a:t>
            </a:r>
          </a:p>
          <a:p>
            <a:pPr marL="685800" lvl="1" indent="-228600">
              <a:buFont typeface="+mj-lt"/>
              <a:buAutoNum type="arabicPeriod"/>
            </a:pPr>
            <a:r>
              <a:rPr lang="en-US" sz="1200" dirty="0"/>
              <a:t>Work-Based Learning (WBL) Types for all grade 9-12 students who participated entered in SIS</a:t>
            </a:r>
          </a:p>
          <a:p>
            <a:pPr marL="228600" indent="-228600">
              <a:buFont typeface="+mj-lt"/>
              <a:buAutoNum type="arabicPeriod"/>
            </a:pPr>
            <a:endParaRPr lang="en-US" sz="1200" dirty="0"/>
          </a:p>
          <a:p>
            <a:pPr marL="342900" indent="-342900">
              <a:buFont typeface="+mj-lt"/>
              <a:buAutoNum type="arabicPeriod"/>
            </a:pPr>
            <a:r>
              <a:rPr lang="en-US" sz="1400" dirty="0"/>
              <a:t>In addition to WBL Type, all WBL Internships (Type 10) also have the following populated:</a:t>
            </a:r>
          </a:p>
          <a:p>
            <a:pPr marL="685800" lvl="1" indent="-228600">
              <a:buFont typeface="+mj-lt"/>
              <a:buAutoNum type="arabicPeriod"/>
            </a:pPr>
            <a:r>
              <a:rPr lang="en-US" sz="1200" dirty="0"/>
              <a:t>Internship ID</a:t>
            </a:r>
          </a:p>
          <a:p>
            <a:pPr marL="685800" lvl="1" indent="-228600">
              <a:buFont typeface="+mj-lt"/>
              <a:buAutoNum type="arabicPeriod"/>
            </a:pPr>
            <a:r>
              <a:rPr lang="en-US" sz="1200" dirty="0"/>
              <a:t>Work based Learning Hours - External</a:t>
            </a:r>
          </a:p>
          <a:p>
            <a:pPr marL="685800" lvl="1" indent="-228600">
              <a:buFont typeface="+mj-lt"/>
              <a:buAutoNum type="arabicPeriod"/>
            </a:pPr>
            <a:r>
              <a:rPr lang="en-US" sz="1200" dirty="0"/>
              <a:t>Employer Performance Evaluation Codes</a:t>
            </a:r>
          </a:p>
          <a:p>
            <a:pPr marL="685800" lvl="1" indent="-228600">
              <a:buFont typeface="+mj-lt"/>
              <a:buAutoNum type="arabicPeriod"/>
            </a:pPr>
            <a:r>
              <a:rPr lang="en-US" sz="1200" dirty="0"/>
              <a:t>LEA Sponsored Indicator</a:t>
            </a:r>
          </a:p>
          <a:p>
            <a:pPr marL="685800" lvl="1" indent="-228600">
              <a:buFont typeface="+mj-lt"/>
              <a:buAutoNum type="arabicPeriod"/>
            </a:pPr>
            <a:r>
              <a:rPr lang="en-US" sz="1200" dirty="0"/>
              <a:t>Certificated Supervisor Indicator</a:t>
            </a:r>
          </a:p>
          <a:p>
            <a:pPr marL="685800" lvl="1" indent="-228600">
              <a:buFont typeface="+mj-lt"/>
              <a:buAutoNum type="arabicPeriod"/>
            </a:pPr>
            <a:endParaRPr lang="en-US" sz="1200" dirty="0"/>
          </a:p>
          <a:p>
            <a:pPr marL="342900" indent="-342900">
              <a:buFont typeface="+mj-lt"/>
              <a:buAutoNum type="arabicPeriod"/>
            </a:pPr>
            <a:r>
              <a:rPr lang="en-US" sz="1400" dirty="0"/>
              <a:t>In addition to WBL Type, all WBL Student-Led Enterprise (Type 15) and Virtual/Simulated Work-Based Learning (Type 20) also have the following populated:</a:t>
            </a:r>
          </a:p>
          <a:p>
            <a:pPr marL="685800" lvl="1" indent="-228600">
              <a:buFont typeface="+mj-lt"/>
              <a:buAutoNum type="arabicPeriod"/>
            </a:pPr>
            <a:r>
              <a:rPr lang="en-US" sz="1200" dirty="0"/>
              <a:t>Work-based Learning Hours - External</a:t>
            </a:r>
          </a:p>
          <a:p>
            <a:pPr marL="685800" lvl="1" indent="-228600">
              <a:buFont typeface="+mj-lt"/>
              <a:buAutoNum type="arabicPeriod"/>
            </a:pPr>
            <a:r>
              <a:rPr lang="en-US" sz="1200" dirty="0"/>
              <a:t>State Course Code - Embedded Work-based Learning</a:t>
            </a:r>
          </a:p>
        </p:txBody>
      </p:sp>
      <p:sp>
        <p:nvSpPr>
          <p:cNvPr id="4" name="Footer Placeholder 2">
            <a:extLst>
              <a:ext uri="{FF2B5EF4-FFF2-40B4-BE49-F238E27FC236}">
                <a16:creationId xmlns:a16="http://schemas.microsoft.com/office/drawing/2014/main" id="{8AF645FA-93D6-4CC6-4729-079E52B37C29}"/>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3100587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1"/>
            <a:ext cx="11739325" cy="6365363"/>
          </a:xfrm>
          <a:prstGeom prst="rect">
            <a:avLst/>
          </a:prstGeom>
          <a:gradFill flip="none" rotWithShape="1">
            <a:gsLst>
              <a:gs pos="25000">
                <a:schemeClr val="accent3">
                  <a:lumMod val="20000"/>
                  <a:lumOff val="80000"/>
                  <a:alpha val="25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chemeClr val="tx1">
                    <a:lumMod val="75000"/>
                    <a:lumOff val="25000"/>
                  </a:schemeClr>
                </a:solidFill>
              </a:rPr>
              <a:t>Certification  </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892982"/>
            <a:ext cx="7162667" cy="385483"/>
          </a:xfrm>
          <a:noFill/>
          <a:effectLst/>
        </p:spPr>
        <p:txBody>
          <a:bodyPr/>
          <a:lstStyle/>
          <a:p>
            <a:r>
              <a:rPr lang="en-US" dirty="0">
                <a:solidFill>
                  <a:schemeClr val="tx1">
                    <a:lumMod val="75000"/>
                    <a:lumOff val="25000"/>
                  </a:schemeClr>
                </a:solidFill>
              </a:rPr>
              <a:t>Process overview and error resolution</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5" name="Graphic 4" descr="Document with solid fill">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56473" y="3722422"/>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8" name="Picture 7">
            <a:extLst>
              <a:ext uri="{FF2B5EF4-FFF2-40B4-BE49-F238E27FC236}">
                <a16:creationId xmlns:a16="http://schemas.microsoft.com/office/drawing/2014/main" id="{940F3C6A-11B3-12FF-8EB2-324EA1FE72A2}"/>
              </a:ext>
            </a:extLst>
          </p:cNvPr>
          <p:cNvPicPr>
            <a:picLocks noChangeAspect="1"/>
          </p:cNvPicPr>
          <p:nvPr/>
        </p:nvPicPr>
        <p:blipFill>
          <a:blip r:embed="rId6"/>
          <a:stretch>
            <a:fillRect/>
          </a:stretch>
        </p:blipFill>
        <p:spPr>
          <a:xfrm>
            <a:off x="430032" y="6371999"/>
            <a:ext cx="5572227" cy="414564"/>
          </a:xfrm>
          <a:prstGeom prst="rect">
            <a:avLst/>
          </a:prstGeom>
        </p:spPr>
      </p:pic>
      <p:sp>
        <p:nvSpPr>
          <p:cNvPr id="4" name="Footer Placeholder 3">
            <a:extLst>
              <a:ext uri="{FF2B5EF4-FFF2-40B4-BE49-F238E27FC236}">
                <a16:creationId xmlns:a16="http://schemas.microsoft.com/office/drawing/2014/main" id="{05BBF8E4-3ECF-5E0E-0C6E-D7C4265C7A77}"/>
              </a:ext>
            </a:extLst>
          </p:cNvPr>
          <p:cNvSpPr>
            <a:spLocks noGrp="1"/>
          </p:cNvSpPr>
          <p:nvPr>
            <p:ph type="ftr" sz="quarter" idx="13"/>
          </p:nvPr>
        </p:nvSpPr>
        <p:spPr/>
        <p:txBody>
          <a:bodyPr/>
          <a:lstStyle/>
          <a:p>
            <a:r>
              <a:rPr lang="en-US" noProof="0"/>
              <a:t>EOY 1 Reporting and Certification v1.0 May 10, 2024</a:t>
            </a:r>
          </a:p>
        </p:txBody>
      </p:sp>
    </p:spTree>
    <p:extLst>
      <p:ext uri="{BB962C8B-B14F-4D97-AF65-F5344CB8AC3E}">
        <p14:creationId xmlns:p14="http://schemas.microsoft.com/office/powerpoint/2010/main" val="278935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4925-3943-49F3-8FF2-0413E22C5342}"/>
              </a:ext>
            </a:extLst>
          </p:cNvPr>
          <p:cNvSpPr>
            <a:spLocks noGrp="1"/>
          </p:cNvSpPr>
          <p:nvPr>
            <p:ph type="title"/>
          </p:nvPr>
        </p:nvSpPr>
        <p:spPr>
          <a:xfrm>
            <a:off x="426000" y="276636"/>
            <a:ext cx="11340000" cy="432000"/>
          </a:xfrm>
        </p:spPr>
        <p:txBody>
          <a:bodyPr/>
          <a:lstStyle/>
          <a:p>
            <a:r>
              <a:rPr lang="en-US" dirty="0"/>
              <a:t>Certification </a:t>
            </a:r>
            <a:r>
              <a:rPr lang="en-US" dirty="0">
                <a:latin typeface="Arial Black" panose="020B0A04020102020204" pitchFamily="34" charset="0"/>
              </a:rPr>
              <a:t>Workflow</a:t>
            </a:r>
          </a:p>
        </p:txBody>
      </p:sp>
      <p:sp>
        <p:nvSpPr>
          <p:cNvPr id="4" name="Slide Number Placeholder 3">
            <a:extLst>
              <a:ext uri="{FF2B5EF4-FFF2-40B4-BE49-F238E27FC236}">
                <a16:creationId xmlns:a16="http://schemas.microsoft.com/office/drawing/2014/main" id="{932E4F0A-8785-406B-98ED-5123FB28D695}"/>
              </a:ext>
            </a:extLst>
          </p:cNvPr>
          <p:cNvSpPr>
            <a:spLocks noGrp="1"/>
          </p:cNvSpPr>
          <p:nvPr>
            <p:ph type="sldNum" sz="quarter" idx="11"/>
          </p:nvPr>
        </p:nvSpPr>
        <p:spPr/>
        <p:txBody>
          <a:bodyPr/>
          <a:lstStyle/>
          <a:p>
            <a:fld id="{4B73C415-D670-4716-A5EC-CC4D52CA2BAC}" type="slidenum">
              <a:rPr lang="en-US" noProof="0" smtClean="0"/>
              <a:pPr/>
              <a:t>43</a:t>
            </a:fld>
            <a:endParaRPr lang="en-US" noProof="0" dirty="0"/>
          </a:p>
        </p:txBody>
      </p:sp>
      <p:graphicFrame>
        <p:nvGraphicFramePr>
          <p:cNvPr id="5" name="Diagram 4" descr="Graphic of the CALPADS Certification Workflow&#10;1. LEA Submission Process&#10;2. CERT Error Correction&#10;3. Review Reports&#10;4. Approval">
            <a:extLst>
              <a:ext uri="{FF2B5EF4-FFF2-40B4-BE49-F238E27FC236}">
                <a16:creationId xmlns:a16="http://schemas.microsoft.com/office/drawing/2014/main" id="{48BBFE23-AFA8-457D-BC46-DD15C008FCD1}"/>
              </a:ext>
            </a:extLst>
          </p:cNvPr>
          <p:cNvGraphicFramePr/>
          <p:nvPr>
            <p:extLst>
              <p:ext uri="{D42A27DB-BD31-4B8C-83A1-F6EECF244321}">
                <p14:modId xmlns:p14="http://schemas.microsoft.com/office/powerpoint/2010/main" val="1234118658"/>
              </p:ext>
            </p:extLst>
          </p:nvPr>
        </p:nvGraphicFramePr>
        <p:xfrm>
          <a:off x="2881082" y="1305295"/>
          <a:ext cx="6045835" cy="424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Rounded Corners 14">
            <a:extLst>
              <a:ext uri="{FF2B5EF4-FFF2-40B4-BE49-F238E27FC236}">
                <a16:creationId xmlns:a16="http://schemas.microsoft.com/office/drawing/2014/main" id="{8E67254E-6F76-4D07-8C75-B9D3542B4E6C}"/>
              </a:ext>
            </a:extLst>
          </p:cNvPr>
          <p:cNvSpPr/>
          <p:nvPr/>
        </p:nvSpPr>
        <p:spPr>
          <a:xfrm>
            <a:off x="597060" y="1223010"/>
            <a:ext cx="3188970" cy="2045970"/>
          </a:xfrm>
          <a:prstGeom prst="roundRect">
            <a:avLst>
              <a:gd name="adj" fmla="val 6548"/>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chemeClr val="tx1">
                    <a:lumMod val="75000"/>
                    <a:lumOff val="25000"/>
                  </a:schemeClr>
                </a:solidFill>
              </a:rPr>
              <a:t>Error Correction</a:t>
            </a:r>
            <a:endParaRPr lang="en-US" sz="1400" b="1" dirty="0">
              <a:solidFill>
                <a:schemeClr val="tx1">
                  <a:lumMod val="75000"/>
                  <a:lumOff val="25000"/>
                </a:schemeClr>
              </a:solidFill>
            </a:endParaRPr>
          </a:p>
          <a:p>
            <a:endParaRPr lang="en-US" sz="1400" dirty="0">
              <a:solidFill>
                <a:schemeClr val="tx1">
                  <a:lumMod val="75000"/>
                  <a:lumOff val="25000"/>
                </a:schemeClr>
              </a:solidFill>
            </a:endParaRPr>
          </a:p>
          <a:p>
            <a:pPr marL="285750" indent="-285750">
              <a:buFont typeface="Arial" panose="020B0604020202020204" pitchFamily="34" charset="0"/>
              <a:buChar char="•"/>
            </a:pPr>
            <a:r>
              <a:rPr lang="en-US" sz="1300" dirty="0">
                <a:solidFill>
                  <a:schemeClr val="tx1">
                    <a:lumMod val="75000"/>
                    <a:lumOff val="25000"/>
                  </a:schemeClr>
                </a:solidFill>
              </a:rPr>
              <a:t>Resolve Cert errors before reviewing reports.</a:t>
            </a:r>
          </a:p>
          <a:p>
            <a:pPr marL="285750" indent="-285750">
              <a:buFont typeface="Arial" panose="020B0604020202020204" pitchFamily="34" charset="0"/>
              <a:buChar char="•"/>
            </a:pPr>
            <a:r>
              <a:rPr lang="en-US" sz="1300" dirty="0">
                <a:solidFill>
                  <a:schemeClr val="tx1">
                    <a:lumMod val="75000"/>
                    <a:lumOff val="25000"/>
                  </a:schemeClr>
                </a:solidFill>
              </a:rPr>
              <a:t>Refer to the downloadable CALPADS Error List on suggest resolutions</a:t>
            </a:r>
          </a:p>
        </p:txBody>
      </p:sp>
      <p:sp>
        <p:nvSpPr>
          <p:cNvPr id="16" name="Rectangle: Rounded Corners 15">
            <a:extLst>
              <a:ext uri="{FF2B5EF4-FFF2-40B4-BE49-F238E27FC236}">
                <a16:creationId xmlns:a16="http://schemas.microsoft.com/office/drawing/2014/main" id="{EB978AAC-9B7A-4BCE-8EF8-EAAE0F2B79C2}"/>
              </a:ext>
            </a:extLst>
          </p:cNvPr>
          <p:cNvSpPr/>
          <p:nvPr/>
        </p:nvSpPr>
        <p:spPr>
          <a:xfrm>
            <a:off x="8016240" y="1223010"/>
            <a:ext cx="3188970" cy="2045970"/>
          </a:xfrm>
          <a:prstGeom prst="roundRect">
            <a:avLst>
              <a:gd name="adj" fmla="val 6548"/>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chemeClr val="tx1">
                    <a:lumMod val="75000"/>
                    <a:lumOff val="25000"/>
                  </a:schemeClr>
                </a:solidFill>
              </a:rPr>
              <a:t>Report Review</a:t>
            </a:r>
            <a:endParaRPr lang="en-US" sz="1200" b="1" dirty="0">
              <a:solidFill>
                <a:schemeClr val="tx1">
                  <a:lumMod val="75000"/>
                  <a:lumOff val="25000"/>
                </a:schemeClr>
              </a:solidFill>
            </a:endParaRPr>
          </a:p>
          <a:p>
            <a:endParaRPr lang="en-US" sz="1200" b="1" dirty="0">
              <a:solidFill>
                <a:schemeClr val="tx1">
                  <a:lumMod val="75000"/>
                  <a:lumOff val="25000"/>
                </a:schemeClr>
              </a:solidFill>
            </a:endParaRPr>
          </a:p>
          <a:p>
            <a:pPr marL="285750" indent="-285750">
              <a:buFont typeface="Arial" panose="020B0604020202020204" pitchFamily="34" charset="0"/>
              <a:buChar char="•"/>
            </a:pPr>
            <a:r>
              <a:rPr lang="en-US" sz="1300" dirty="0">
                <a:solidFill>
                  <a:schemeClr val="tx1">
                    <a:lumMod val="75000"/>
                    <a:lumOff val="25000"/>
                  </a:schemeClr>
                </a:solidFill>
              </a:rPr>
              <a:t>Generate reports and disseminate to appropriate staff responsible for the data.</a:t>
            </a:r>
          </a:p>
          <a:p>
            <a:pPr marL="285750" indent="-285750">
              <a:buFont typeface="Arial" panose="020B0604020202020204" pitchFamily="34" charset="0"/>
              <a:buChar char="•"/>
            </a:pPr>
            <a:r>
              <a:rPr lang="en-US" sz="1300" dirty="0">
                <a:solidFill>
                  <a:schemeClr val="tx1">
                    <a:lumMod val="75000"/>
                    <a:lumOff val="25000"/>
                  </a:schemeClr>
                </a:solidFill>
              </a:rPr>
              <a:t>Utilize report mapping guide to check for data inclusion and column count source</a:t>
            </a:r>
          </a:p>
          <a:p>
            <a:pPr marL="285750" indent="-285750">
              <a:buFont typeface="Arial" panose="020B0604020202020204" pitchFamily="34" charset="0"/>
              <a:buChar char="•"/>
            </a:pPr>
            <a:endParaRPr lang="en-US" sz="1400" dirty="0">
              <a:solidFill>
                <a:schemeClr val="tx1">
                  <a:lumMod val="75000"/>
                  <a:lumOff val="25000"/>
                </a:schemeClr>
              </a:solidFill>
            </a:endParaRPr>
          </a:p>
        </p:txBody>
      </p:sp>
      <p:sp>
        <p:nvSpPr>
          <p:cNvPr id="17" name="Rectangle: Rounded Corners 16">
            <a:extLst>
              <a:ext uri="{FF2B5EF4-FFF2-40B4-BE49-F238E27FC236}">
                <a16:creationId xmlns:a16="http://schemas.microsoft.com/office/drawing/2014/main" id="{B2009138-ED29-4DE0-BC25-428B39269192}"/>
              </a:ext>
            </a:extLst>
          </p:cNvPr>
          <p:cNvSpPr/>
          <p:nvPr/>
        </p:nvSpPr>
        <p:spPr>
          <a:xfrm>
            <a:off x="8016240" y="3506735"/>
            <a:ext cx="3188970" cy="2045970"/>
          </a:xfrm>
          <a:prstGeom prst="roundRect">
            <a:avLst>
              <a:gd name="adj" fmla="val 6548"/>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chemeClr val="tx1">
                    <a:lumMod val="75000"/>
                    <a:lumOff val="25000"/>
                  </a:schemeClr>
                </a:solidFill>
              </a:rPr>
              <a:t>Approval</a:t>
            </a:r>
          </a:p>
          <a:p>
            <a:endParaRPr lang="en-US" sz="1200" b="1" dirty="0">
              <a:solidFill>
                <a:schemeClr val="tx1">
                  <a:lumMod val="75000"/>
                  <a:lumOff val="25000"/>
                </a:schemeClr>
              </a:solidFill>
            </a:endParaRPr>
          </a:p>
          <a:p>
            <a:pPr marL="285750" indent="-285750">
              <a:buFont typeface="Arial" panose="020B0604020202020204" pitchFamily="34" charset="0"/>
              <a:buChar char="•"/>
            </a:pPr>
            <a:r>
              <a:rPr lang="en-US" sz="1300" dirty="0">
                <a:solidFill>
                  <a:schemeClr val="tx1">
                    <a:lumMod val="75000"/>
                    <a:lumOff val="25000"/>
                  </a:schemeClr>
                </a:solidFill>
              </a:rPr>
              <a:t>Generate reports and disseminate to appropriate staff responsible for the data.</a:t>
            </a:r>
          </a:p>
          <a:p>
            <a:pPr marL="285750" indent="-285750">
              <a:buFont typeface="Arial" panose="020B0604020202020204" pitchFamily="34" charset="0"/>
              <a:buChar char="•"/>
            </a:pPr>
            <a:r>
              <a:rPr lang="en-US" sz="1300" dirty="0">
                <a:solidFill>
                  <a:schemeClr val="tx1">
                    <a:lumMod val="75000"/>
                    <a:lumOff val="25000"/>
                  </a:schemeClr>
                </a:solidFill>
              </a:rPr>
              <a:t>Review all aggregate reports to activate checkbox</a:t>
            </a:r>
          </a:p>
          <a:p>
            <a:pPr marL="285750" indent="-285750">
              <a:buFont typeface="Arial" panose="020B0604020202020204" pitchFamily="34" charset="0"/>
              <a:buChar char="•"/>
            </a:pPr>
            <a:r>
              <a:rPr lang="en-US" sz="1300" dirty="0">
                <a:solidFill>
                  <a:schemeClr val="tx1">
                    <a:lumMod val="75000"/>
                    <a:lumOff val="25000"/>
                  </a:schemeClr>
                </a:solidFill>
              </a:rPr>
              <a:t>Check box to activate approval button</a:t>
            </a:r>
          </a:p>
        </p:txBody>
      </p:sp>
      <p:sp>
        <p:nvSpPr>
          <p:cNvPr id="18" name="Rectangle: Rounded Corners 17">
            <a:extLst>
              <a:ext uri="{FF2B5EF4-FFF2-40B4-BE49-F238E27FC236}">
                <a16:creationId xmlns:a16="http://schemas.microsoft.com/office/drawing/2014/main" id="{D757CD64-B850-456F-9F60-C223B23CD642}"/>
              </a:ext>
            </a:extLst>
          </p:cNvPr>
          <p:cNvSpPr/>
          <p:nvPr/>
        </p:nvSpPr>
        <p:spPr>
          <a:xfrm>
            <a:off x="597060" y="3506735"/>
            <a:ext cx="3188970" cy="2045970"/>
          </a:xfrm>
          <a:prstGeom prst="roundRect">
            <a:avLst>
              <a:gd name="adj" fmla="val 654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chemeClr val="tx1">
                    <a:lumMod val="75000"/>
                    <a:lumOff val="25000"/>
                  </a:schemeClr>
                </a:solidFill>
              </a:rPr>
              <a:t>Submit files</a:t>
            </a:r>
            <a:endParaRPr lang="en-US" sz="1200" b="1" dirty="0">
              <a:solidFill>
                <a:schemeClr val="tx1">
                  <a:lumMod val="75000"/>
                  <a:lumOff val="25000"/>
                </a:schemeClr>
              </a:solidFill>
            </a:endParaRPr>
          </a:p>
          <a:p>
            <a:endParaRPr lang="en-US" sz="1200" dirty="0">
              <a:solidFill>
                <a:schemeClr val="tx1">
                  <a:lumMod val="75000"/>
                  <a:lumOff val="25000"/>
                </a:schemeClr>
              </a:solidFill>
            </a:endParaRPr>
          </a:p>
          <a:p>
            <a:pPr marL="285750" indent="-285750">
              <a:buFont typeface="Arial" panose="020B0604020202020204" pitchFamily="34" charset="0"/>
              <a:buChar char="•"/>
            </a:pPr>
            <a:r>
              <a:rPr lang="en-US" sz="1300" dirty="0">
                <a:solidFill>
                  <a:schemeClr val="tx1">
                    <a:lumMod val="75000"/>
                    <a:lumOff val="25000"/>
                  </a:schemeClr>
                </a:solidFill>
              </a:rPr>
              <a:t>Be aware of replacement type processing</a:t>
            </a:r>
          </a:p>
          <a:p>
            <a:pPr marL="285750" indent="-285750">
              <a:buFont typeface="Arial" panose="020B0604020202020204" pitchFamily="34" charset="0"/>
              <a:buChar char="•"/>
            </a:pPr>
            <a:r>
              <a:rPr lang="en-US" sz="1300" dirty="0">
                <a:solidFill>
                  <a:schemeClr val="tx1">
                    <a:lumMod val="75000"/>
                    <a:lumOff val="25000"/>
                  </a:schemeClr>
                </a:solidFill>
              </a:rPr>
              <a:t>Be aware of order of submission</a:t>
            </a:r>
          </a:p>
          <a:p>
            <a:pPr marL="285750" indent="-285750">
              <a:buFont typeface="Arial" panose="020B0604020202020204" pitchFamily="34" charset="0"/>
              <a:buChar char="•"/>
            </a:pPr>
            <a:r>
              <a:rPr lang="en-US" sz="1300" dirty="0">
                <a:solidFill>
                  <a:schemeClr val="tx1">
                    <a:lumMod val="75000"/>
                    <a:lumOff val="25000"/>
                  </a:schemeClr>
                </a:solidFill>
              </a:rPr>
              <a:t>You may now submit SDEM, CRSC files and available SCSC records</a:t>
            </a:r>
            <a:endParaRPr lang="en-US" dirty="0">
              <a:solidFill>
                <a:schemeClr val="tx1">
                  <a:lumMod val="75000"/>
                  <a:lumOff val="25000"/>
                </a:schemeClr>
              </a:solidFill>
            </a:endParaRPr>
          </a:p>
        </p:txBody>
      </p:sp>
      <p:pic>
        <p:nvPicPr>
          <p:cNvPr id="9" name="Graphic 8" descr="Badge with solid fill">
            <a:extLst>
              <a:ext uri="{FF2B5EF4-FFF2-40B4-BE49-F238E27FC236}">
                <a16:creationId xmlns:a16="http://schemas.microsoft.com/office/drawing/2014/main" id="{9566049A-D739-4995-8972-CFFB74FCC3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91720" y="1507623"/>
            <a:ext cx="685800" cy="685800"/>
          </a:xfrm>
          <a:prstGeom prst="rect">
            <a:avLst/>
          </a:prstGeom>
        </p:spPr>
      </p:pic>
      <p:pic>
        <p:nvPicPr>
          <p:cNvPr id="7" name="Graphic 6" descr="Badge 1 with solid fill">
            <a:extLst>
              <a:ext uri="{FF2B5EF4-FFF2-40B4-BE49-F238E27FC236}">
                <a16:creationId xmlns:a16="http://schemas.microsoft.com/office/drawing/2014/main" id="{7CD302E0-3201-4B80-ADB1-BD8B491640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91720" y="4529720"/>
            <a:ext cx="685800" cy="685800"/>
          </a:xfrm>
          <a:prstGeom prst="rect">
            <a:avLst/>
          </a:prstGeom>
        </p:spPr>
      </p:pic>
      <p:pic>
        <p:nvPicPr>
          <p:cNvPr id="13" name="Graphic 12" descr="Badge 4 with solid fill">
            <a:extLst>
              <a:ext uri="{FF2B5EF4-FFF2-40B4-BE49-F238E27FC236}">
                <a16:creationId xmlns:a16="http://schemas.microsoft.com/office/drawing/2014/main" id="{D9CEBEE9-008E-47F0-8E2F-F8E7D2E4E8F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24750" y="4529720"/>
            <a:ext cx="685800" cy="685800"/>
          </a:xfrm>
          <a:prstGeom prst="rect">
            <a:avLst/>
          </a:prstGeom>
        </p:spPr>
      </p:pic>
      <p:pic>
        <p:nvPicPr>
          <p:cNvPr id="11" name="Graphic 10" descr="Badge 3 with solid fill">
            <a:extLst>
              <a:ext uri="{FF2B5EF4-FFF2-40B4-BE49-F238E27FC236}">
                <a16:creationId xmlns:a16="http://schemas.microsoft.com/office/drawing/2014/main" id="{1ACCC560-93CB-4ADD-9F36-7DDDBADE991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524750" y="1507623"/>
            <a:ext cx="685800" cy="685800"/>
          </a:xfrm>
          <a:prstGeom prst="rect">
            <a:avLst/>
          </a:prstGeom>
        </p:spPr>
      </p:pic>
      <p:sp>
        <p:nvSpPr>
          <p:cNvPr id="6" name="Footer Placeholder 2">
            <a:extLst>
              <a:ext uri="{FF2B5EF4-FFF2-40B4-BE49-F238E27FC236}">
                <a16:creationId xmlns:a16="http://schemas.microsoft.com/office/drawing/2014/main" id="{B512A874-62E3-0FE2-4D02-E199FD9BF9B5}"/>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3183461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DAD66-4828-415F-8391-1B0FDF1623C3}"/>
              </a:ext>
            </a:extLst>
          </p:cNvPr>
          <p:cNvSpPr>
            <a:spLocks noGrp="1"/>
          </p:cNvSpPr>
          <p:nvPr>
            <p:ph type="title"/>
          </p:nvPr>
        </p:nvSpPr>
        <p:spPr>
          <a:xfrm>
            <a:off x="426000" y="270074"/>
            <a:ext cx="11340000" cy="432000"/>
          </a:xfrm>
        </p:spPr>
        <p:txBody>
          <a:bodyPr/>
          <a:lstStyle/>
          <a:p>
            <a:r>
              <a:rPr lang="en-US" dirty="0"/>
              <a:t>EOY 1 </a:t>
            </a:r>
            <a:r>
              <a:rPr lang="en-US" dirty="0">
                <a:latin typeface="Arial Black" panose="020B0A04020102020204" pitchFamily="34" charset="0"/>
              </a:rPr>
              <a:t>Certification</a:t>
            </a:r>
            <a:r>
              <a:rPr lang="en-US" dirty="0"/>
              <a:t> Errors</a:t>
            </a:r>
          </a:p>
        </p:txBody>
      </p:sp>
      <p:sp>
        <p:nvSpPr>
          <p:cNvPr id="4" name="Slide Number Placeholder 3">
            <a:extLst>
              <a:ext uri="{FF2B5EF4-FFF2-40B4-BE49-F238E27FC236}">
                <a16:creationId xmlns:a16="http://schemas.microsoft.com/office/drawing/2014/main" id="{7483D949-3512-4028-B297-CCA4E1090A2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5" name="Table 4">
            <a:extLst>
              <a:ext uri="{FF2B5EF4-FFF2-40B4-BE49-F238E27FC236}">
                <a16:creationId xmlns:a16="http://schemas.microsoft.com/office/drawing/2014/main" id="{E6D54AF8-B27C-4B8B-9189-FF1F9277F205}"/>
              </a:ext>
            </a:extLst>
          </p:cNvPr>
          <p:cNvGraphicFramePr/>
          <p:nvPr>
            <p:extLst>
              <p:ext uri="{D42A27DB-BD31-4B8C-83A1-F6EECF244321}">
                <p14:modId xmlns:p14="http://schemas.microsoft.com/office/powerpoint/2010/main" val="155416385"/>
              </p:ext>
            </p:extLst>
          </p:nvPr>
        </p:nvGraphicFramePr>
        <p:xfrm>
          <a:off x="819149" y="824100"/>
          <a:ext cx="10553701" cy="5419236"/>
        </p:xfrm>
        <a:graphic>
          <a:graphicData uri="http://schemas.openxmlformats.org/drawingml/2006/table">
            <a:tbl>
              <a:tblPr firstRow="1" bandRow="1">
                <a:tableStyleId>{1FECB4D8-DB02-4DC6-A0A2-4F2EBAE1DC90}</a:tableStyleId>
              </a:tblPr>
              <a:tblGrid>
                <a:gridCol w="2007875">
                  <a:extLst>
                    <a:ext uri="{9D8B030D-6E8A-4147-A177-3AD203B41FA5}">
                      <a16:colId xmlns:a16="http://schemas.microsoft.com/office/drawing/2014/main" val="1251110503"/>
                    </a:ext>
                  </a:extLst>
                </a:gridCol>
                <a:gridCol w="3156250">
                  <a:extLst>
                    <a:ext uri="{9D8B030D-6E8A-4147-A177-3AD203B41FA5}">
                      <a16:colId xmlns:a16="http://schemas.microsoft.com/office/drawing/2014/main" val="3738724957"/>
                    </a:ext>
                  </a:extLst>
                </a:gridCol>
                <a:gridCol w="3614187">
                  <a:extLst>
                    <a:ext uri="{9D8B030D-6E8A-4147-A177-3AD203B41FA5}">
                      <a16:colId xmlns:a16="http://schemas.microsoft.com/office/drawing/2014/main" val="510722998"/>
                    </a:ext>
                  </a:extLst>
                </a:gridCol>
                <a:gridCol w="1775389">
                  <a:extLst>
                    <a:ext uri="{9D8B030D-6E8A-4147-A177-3AD203B41FA5}">
                      <a16:colId xmlns:a16="http://schemas.microsoft.com/office/drawing/2014/main" val="4031378970"/>
                    </a:ext>
                  </a:extLst>
                </a:gridCol>
              </a:tblGrid>
              <a:tr h="231936">
                <a:tc>
                  <a:txBody>
                    <a:bodyPr/>
                    <a:lstStyle/>
                    <a:p>
                      <a:pPr algn="ctr" fontAlgn="t">
                        <a:spcBef>
                          <a:spcPts val="0"/>
                        </a:spcBef>
                        <a:spcAft>
                          <a:spcPts val="0"/>
                        </a:spcAft>
                      </a:pPr>
                      <a:r>
                        <a:rPr lang="en-US" sz="1600" b="1" u="none" strike="noStrike">
                          <a:effectLst/>
                          <a:latin typeface="Calibri" panose="020F0502020204030204" pitchFamily="34" charset="0"/>
                          <a:cs typeface="Calibri" panose="020F0502020204030204" pitchFamily="34" charset="0"/>
                        </a:rPr>
                        <a:t>Error #</a:t>
                      </a:r>
                      <a:endParaRPr lang="en-US" sz="1600" b="1" i="0" u="none" strike="noStrike">
                        <a:effectLst/>
                        <a:latin typeface="Calibri" panose="020F0502020204030204" pitchFamily="34" charset="0"/>
                        <a:cs typeface="Calibri" panose="020F0502020204030204" pitchFamily="34" charset="0"/>
                      </a:endParaRPr>
                    </a:p>
                  </a:txBody>
                  <a:tcPr marL="1641" marR="1641" marT="1641" marB="0" anchor="ctr"/>
                </a:tc>
                <a:tc>
                  <a:txBody>
                    <a:bodyPr/>
                    <a:lstStyle/>
                    <a:p>
                      <a:pPr algn="l" fontAlgn="t">
                        <a:spcBef>
                          <a:spcPts val="0"/>
                        </a:spcBef>
                        <a:spcAft>
                          <a:spcPts val="0"/>
                        </a:spcAft>
                      </a:pPr>
                      <a:r>
                        <a:rPr lang="en-US" sz="1600" u="none" strike="noStrike">
                          <a:effectLst/>
                          <a:latin typeface="Calibri" panose="020F0502020204030204" pitchFamily="34" charset="0"/>
                          <a:cs typeface="Calibri" panose="020F0502020204030204" pitchFamily="34" charset="0"/>
                        </a:rPr>
                        <a:t>Error Name</a:t>
                      </a:r>
                      <a:endParaRPr lang="en-US" sz="1600" b="0" i="0" u="none" strike="noStrike">
                        <a:effectLst/>
                        <a:latin typeface="Calibri" panose="020F0502020204030204" pitchFamily="34" charset="0"/>
                        <a:cs typeface="Calibri" panose="020F0502020204030204" pitchFamily="34" charset="0"/>
                      </a:endParaRPr>
                    </a:p>
                  </a:txBody>
                  <a:tcPr marL="1641" marR="1641" marT="1641" marB="0" anchor="ctr"/>
                </a:tc>
                <a:tc>
                  <a:txBody>
                    <a:bodyPr/>
                    <a:lstStyle/>
                    <a:p>
                      <a:pPr algn="l" fontAlgn="t">
                        <a:spcBef>
                          <a:spcPts val="0"/>
                        </a:spcBef>
                        <a:spcAft>
                          <a:spcPts val="0"/>
                        </a:spcAft>
                      </a:pPr>
                      <a:r>
                        <a:rPr lang="en-US" sz="1600" u="none" strike="noStrike" dirty="0">
                          <a:effectLst/>
                          <a:latin typeface="Calibri" panose="020F0502020204030204" pitchFamily="34" charset="0"/>
                          <a:cs typeface="Calibri" panose="020F0502020204030204" pitchFamily="34" charset="0"/>
                        </a:rPr>
                        <a:t>Error Description</a:t>
                      </a:r>
                      <a:endParaRPr lang="en-US" sz="1600" b="0" i="0" u="none" strike="noStrike" dirty="0">
                        <a:effectLst/>
                        <a:latin typeface="Calibri" panose="020F0502020204030204" pitchFamily="34" charset="0"/>
                        <a:cs typeface="Calibri" panose="020F0502020204030204" pitchFamily="34" charset="0"/>
                      </a:endParaRPr>
                    </a:p>
                  </a:txBody>
                  <a:tcPr marL="1641" marR="1641" marT="1641" marB="0" anchor="ctr"/>
                </a:tc>
                <a:tc>
                  <a:txBody>
                    <a:bodyPr/>
                    <a:lstStyle/>
                    <a:p>
                      <a:pPr algn="ctr" fontAlgn="t">
                        <a:spcBef>
                          <a:spcPts val="0"/>
                        </a:spcBef>
                        <a:spcAft>
                          <a:spcPts val="0"/>
                        </a:spcAft>
                      </a:pPr>
                      <a:r>
                        <a:rPr lang="en-US" sz="1600" u="none" strike="noStrike" dirty="0">
                          <a:effectLst/>
                          <a:latin typeface="Calibri" panose="020F0502020204030204" pitchFamily="34" charset="0"/>
                          <a:cs typeface="Calibri" panose="020F0502020204030204" pitchFamily="34" charset="0"/>
                        </a:rPr>
                        <a:t>Severity</a:t>
                      </a:r>
                      <a:endParaRPr lang="en-US" sz="1600" b="0" i="0" u="none" strike="noStrike" dirty="0">
                        <a:effectLst/>
                        <a:latin typeface="Calibri" panose="020F0502020204030204" pitchFamily="34" charset="0"/>
                        <a:cs typeface="Calibri" panose="020F0502020204030204" pitchFamily="34" charset="0"/>
                      </a:endParaRPr>
                    </a:p>
                  </a:txBody>
                  <a:tcPr marL="1641" marR="1641" marT="1641" marB="0" anchor="ctr"/>
                </a:tc>
                <a:extLst>
                  <a:ext uri="{0D108BD9-81ED-4DB2-BD59-A6C34878D82A}">
                    <a16:rowId xmlns:a16="http://schemas.microsoft.com/office/drawing/2014/main" val="1487046443"/>
                  </a:ext>
                </a:extLst>
              </a:tr>
              <a:tr h="345941">
                <a:tc>
                  <a:txBody>
                    <a:bodyPr/>
                    <a:lstStyle/>
                    <a:p>
                      <a:pPr algn="ctr" fontAlgn="t">
                        <a:spcBef>
                          <a:spcPts val="0"/>
                        </a:spcBef>
                        <a:spcAft>
                          <a:spcPts val="0"/>
                        </a:spcAft>
                      </a:pPr>
                      <a:r>
                        <a:rPr lang="en-US" sz="1100" b="1" u="none" strike="noStrike" dirty="0">
                          <a:effectLst/>
                          <a:latin typeface="Calibri" panose="020F0502020204030204" pitchFamily="34" charset="0"/>
                          <a:cs typeface="Calibri" panose="020F0502020204030204" pitchFamily="34" charset="0"/>
                        </a:rPr>
                        <a:t>CERT004</a:t>
                      </a:r>
                      <a:endParaRPr lang="en-US" sz="1100" b="1" i="0" u="none" strike="noStrike" dirty="0">
                        <a:effectLst/>
                        <a:latin typeface="Calibri" panose="020F0502020204030204" pitchFamily="34" charset="0"/>
                        <a:cs typeface="Calibri" panose="020F0502020204030204" pitchFamily="34" charset="0"/>
                      </a:endParaRPr>
                    </a:p>
                  </a:txBody>
                  <a:tcPr marL="1641" marR="1641" marT="1641" marB="0" anchor="ctr"/>
                </a:tc>
                <a:tc>
                  <a:txBody>
                    <a:bodyPr/>
                    <a:lstStyle/>
                    <a:p>
                      <a:pPr algn="l" fontAlgn="t">
                        <a:spcBef>
                          <a:spcPts val="0"/>
                        </a:spcBef>
                        <a:spcAft>
                          <a:spcPts val="0"/>
                        </a:spcAft>
                      </a:pPr>
                      <a:r>
                        <a:rPr lang="en-US" sz="1100" u="none" strike="noStrike">
                          <a:effectLst/>
                          <a:latin typeface="Calibri" panose="020F0502020204030204" pitchFamily="34" charset="0"/>
                          <a:cs typeface="Calibri" panose="020F0502020204030204" pitchFamily="34" charset="0"/>
                        </a:rPr>
                        <a:t>Ethnicity / Race Data Missing</a:t>
                      </a:r>
                      <a:endParaRPr lang="en-US" sz="1100" b="0" i="0" u="none" strike="noStrike">
                        <a:effectLst/>
                        <a:latin typeface="Calibri" panose="020F0502020204030204" pitchFamily="34" charset="0"/>
                        <a:cs typeface="Calibri" panose="020F0502020204030204" pitchFamily="34" charset="0"/>
                      </a:endParaRPr>
                    </a:p>
                  </a:txBody>
                  <a:tcPr marL="1641" marR="1641" marT="1641" marB="0" anchor="ctr"/>
                </a:tc>
                <a:tc>
                  <a:txBody>
                    <a:bodyPr/>
                    <a:lstStyle/>
                    <a:p>
                      <a:pPr algn="l" fontAlgn="t">
                        <a:spcBef>
                          <a:spcPts val="0"/>
                        </a:spcBef>
                        <a:spcAft>
                          <a:spcPts val="0"/>
                        </a:spcAft>
                      </a:pPr>
                      <a:r>
                        <a:rPr lang="en-US" sz="1100" u="none" strike="noStrike">
                          <a:effectLst/>
                          <a:latin typeface="Calibri" panose="020F0502020204030204" pitchFamily="34" charset="0"/>
                          <a:cs typeface="Calibri" panose="020F0502020204030204" pitchFamily="34" charset="0"/>
                        </a:rPr>
                        <a:t>A student has no Ethnicity/Race data. </a:t>
                      </a:r>
                      <a:endParaRPr lang="en-US" sz="1100" b="0" i="0" u="none" strike="noStrike">
                        <a:effectLst/>
                        <a:latin typeface="Calibri" panose="020F0502020204030204" pitchFamily="34" charset="0"/>
                        <a:cs typeface="Calibri" panose="020F0502020204030204" pitchFamily="34" charset="0"/>
                      </a:endParaRPr>
                    </a:p>
                  </a:txBody>
                  <a:tcPr marL="1641" marR="1641" marT="1641" marB="0" anchor="ctr"/>
                </a:tc>
                <a:tc>
                  <a:txBody>
                    <a:bodyPr/>
                    <a:lstStyle/>
                    <a:p>
                      <a:pPr algn="ctr" fontAlgn="t">
                        <a:spcBef>
                          <a:spcPts val="0"/>
                        </a:spcBef>
                        <a:spcAft>
                          <a:spcPts val="0"/>
                        </a:spcAft>
                      </a:pPr>
                      <a:r>
                        <a:rPr lang="en-US" sz="1100" b="1" u="none" strike="noStrike" dirty="0">
                          <a:solidFill>
                            <a:srgbClr val="FF0000"/>
                          </a:solidFill>
                          <a:effectLst/>
                          <a:latin typeface="Calibri" panose="020F0502020204030204" pitchFamily="34" charset="0"/>
                          <a:cs typeface="Calibri" panose="020F0502020204030204" pitchFamily="34" charset="0"/>
                        </a:rPr>
                        <a:t>Fatal</a:t>
                      </a:r>
                      <a:endParaRPr lang="en-US" sz="1100" b="1" i="0" u="none" strike="noStrike" dirty="0">
                        <a:solidFill>
                          <a:srgbClr val="FF0000"/>
                        </a:solidFill>
                        <a:effectLst/>
                        <a:latin typeface="Calibri" panose="020F0502020204030204" pitchFamily="34" charset="0"/>
                        <a:cs typeface="Calibri" panose="020F0502020204030204" pitchFamily="34" charset="0"/>
                      </a:endParaRPr>
                    </a:p>
                  </a:txBody>
                  <a:tcPr marL="1641" marR="1641" marT="1641" marB="0" anchor="ctr"/>
                </a:tc>
                <a:extLst>
                  <a:ext uri="{0D108BD9-81ED-4DB2-BD59-A6C34878D82A}">
                    <a16:rowId xmlns:a16="http://schemas.microsoft.com/office/drawing/2014/main" val="2835722408"/>
                  </a:ext>
                </a:extLst>
              </a:tr>
              <a:tr h="467311">
                <a:tc>
                  <a:txBody>
                    <a:bodyPr/>
                    <a:lstStyle/>
                    <a:p>
                      <a:pPr algn="ctr" fontAlgn="t">
                        <a:spcBef>
                          <a:spcPts val="0"/>
                        </a:spcBef>
                        <a:spcAft>
                          <a:spcPts val="0"/>
                        </a:spcAft>
                      </a:pPr>
                      <a:r>
                        <a:rPr lang="en-US" sz="1100" b="1" u="none" strike="noStrike">
                          <a:effectLst/>
                          <a:latin typeface="Calibri" panose="020F0502020204030204" pitchFamily="34" charset="0"/>
                          <a:cs typeface="Calibri" panose="020F0502020204030204" pitchFamily="34" charset="0"/>
                        </a:rPr>
                        <a:t>CERT054</a:t>
                      </a:r>
                      <a:endParaRPr lang="en-US" sz="1100" b="1" i="0" u="none" strike="noStrike">
                        <a:effectLst/>
                        <a:latin typeface="Calibri" panose="020F0502020204030204" pitchFamily="34" charset="0"/>
                        <a:cs typeface="Calibri" panose="020F0502020204030204" pitchFamily="34" charset="0"/>
                      </a:endParaRPr>
                    </a:p>
                  </a:txBody>
                  <a:tcPr marL="1641" marR="1641" marT="1641" marB="0" anchor="ctr"/>
                </a:tc>
                <a:tc>
                  <a:txBody>
                    <a:bodyPr/>
                    <a:lstStyle/>
                    <a:p>
                      <a:pPr algn="l" fontAlgn="t">
                        <a:spcBef>
                          <a:spcPts val="0"/>
                        </a:spcBef>
                        <a:spcAft>
                          <a:spcPts val="0"/>
                        </a:spcAft>
                      </a:pPr>
                      <a:r>
                        <a:rPr lang="en-US" sz="1100" u="none" strike="noStrike">
                          <a:effectLst/>
                          <a:latin typeface="Calibri" panose="020F0502020204030204" pitchFamily="34" charset="0"/>
                          <a:cs typeface="Calibri" panose="020F0502020204030204" pitchFamily="34" charset="0"/>
                        </a:rPr>
                        <a:t>Staff Demographics Missing</a:t>
                      </a:r>
                      <a:endParaRPr lang="en-US" sz="1100" b="0" i="0" u="none" strike="noStrike">
                        <a:effectLst/>
                        <a:latin typeface="Calibri" panose="020F0502020204030204" pitchFamily="34" charset="0"/>
                        <a:cs typeface="Calibri" panose="020F0502020204030204" pitchFamily="34" charset="0"/>
                      </a:endParaRPr>
                    </a:p>
                  </a:txBody>
                  <a:tcPr marL="1641" marR="1641" marT="1641" marB="0" anchor="ctr"/>
                </a:tc>
                <a:tc>
                  <a:txBody>
                    <a:bodyPr/>
                    <a:lstStyle/>
                    <a:p>
                      <a:pPr algn="l" fontAlgn="t">
                        <a:spcBef>
                          <a:spcPts val="0"/>
                        </a:spcBef>
                        <a:spcAft>
                          <a:spcPts val="0"/>
                        </a:spcAft>
                      </a:pPr>
                      <a:r>
                        <a:rPr lang="en-US" sz="1100" u="none" strike="noStrike" dirty="0">
                          <a:effectLst/>
                          <a:latin typeface="Calibri" panose="020F0502020204030204" pitchFamily="34" charset="0"/>
                          <a:cs typeface="Calibri" panose="020F0502020204030204" pitchFamily="34" charset="0"/>
                        </a:rPr>
                        <a:t>A Course Section includes a SEID for which there is no demographic information.</a:t>
                      </a:r>
                      <a:endParaRPr lang="en-US" sz="1100" b="0" i="0" u="none" strike="noStrike" dirty="0">
                        <a:effectLst/>
                        <a:latin typeface="Calibri" panose="020F0502020204030204" pitchFamily="34" charset="0"/>
                        <a:cs typeface="Calibri" panose="020F0502020204030204" pitchFamily="34" charset="0"/>
                      </a:endParaRPr>
                    </a:p>
                  </a:txBody>
                  <a:tcPr marL="1641" marR="1641" marT="1641" marB="0" anchor="ctr"/>
                </a:tc>
                <a:tc>
                  <a:txBody>
                    <a:bodyPr/>
                    <a:lstStyle/>
                    <a:p>
                      <a:pPr algn="ctr" fontAlgn="t">
                        <a:spcBef>
                          <a:spcPts val="0"/>
                        </a:spcBef>
                        <a:spcAft>
                          <a:spcPts val="0"/>
                        </a:spcAft>
                      </a:pPr>
                      <a:r>
                        <a:rPr lang="en-US" sz="1100" b="1" u="none" strike="noStrike" dirty="0">
                          <a:solidFill>
                            <a:srgbClr val="FF0000"/>
                          </a:solidFill>
                          <a:effectLst/>
                          <a:latin typeface="Calibri" panose="020F0502020204030204" pitchFamily="34" charset="0"/>
                          <a:cs typeface="Calibri" panose="020F0502020204030204" pitchFamily="34" charset="0"/>
                        </a:rPr>
                        <a:t>Fatal</a:t>
                      </a:r>
                      <a:endParaRPr lang="en-US" sz="1100" b="1" i="0" u="none" strike="noStrike" dirty="0">
                        <a:solidFill>
                          <a:srgbClr val="FF0000"/>
                        </a:solidFill>
                        <a:effectLst/>
                        <a:latin typeface="Calibri" panose="020F0502020204030204" pitchFamily="34" charset="0"/>
                        <a:cs typeface="Calibri" panose="020F0502020204030204" pitchFamily="34" charset="0"/>
                      </a:endParaRPr>
                    </a:p>
                  </a:txBody>
                  <a:tcPr marL="1641" marR="1641" marT="1641" marB="0" anchor="ctr"/>
                </a:tc>
                <a:extLst>
                  <a:ext uri="{0D108BD9-81ED-4DB2-BD59-A6C34878D82A}">
                    <a16:rowId xmlns:a16="http://schemas.microsoft.com/office/drawing/2014/main" val="1684846514"/>
                  </a:ext>
                </a:extLst>
              </a:tr>
              <a:tr h="476721">
                <a:tc>
                  <a:txBody>
                    <a:bodyPr/>
                    <a:lstStyle/>
                    <a:p>
                      <a:pPr algn="ctr" fontAlgn="t">
                        <a:spcBef>
                          <a:spcPts val="0"/>
                        </a:spcBef>
                        <a:spcAft>
                          <a:spcPts val="0"/>
                        </a:spcAft>
                      </a:pPr>
                      <a:r>
                        <a:rPr lang="en-US" sz="1100" b="1" u="none" strike="noStrike" dirty="0">
                          <a:effectLst/>
                          <a:latin typeface="Calibri" panose="020F0502020204030204" pitchFamily="34" charset="0"/>
                          <a:cs typeface="Calibri" panose="020F0502020204030204" pitchFamily="34" charset="0"/>
                        </a:rPr>
                        <a:t>CERT055</a:t>
                      </a:r>
                      <a:endParaRPr lang="en-US" sz="1100" b="1" i="0" u="none" strike="noStrike" dirty="0">
                        <a:effectLst/>
                        <a:latin typeface="Calibri" panose="020F0502020204030204" pitchFamily="34" charset="0"/>
                        <a:cs typeface="Calibri" panose="020F0502020204030204" pitchFamily="34" charset="0"/>
                      </a:endParaRPr>
                    </a:p>
                  </a:txBody>
                  <a:tcPr marL="1641" marR="1641" marT="1641" marB="0" anchor="ctr"/>
                </a:tc>
                <a:tc>
                  <a:txBody>
                    <a:bodyPr/>
                    <a:lstStyle/>
                    <a:p>
                      <a:pPr algn="l" fontAlgn="t">
                        <a:spcBef>
                          <a:spcPts val="0"/>
                        </a:spcBef>
                        <a:spcAft>
                          <a:spcPts val="0"/>
                        </a:spcAft>
                      </a:pPr>
                      <a:r>
                        <a:rPr lang="en-US" sz="1100" u="none" strike="noStrike">
                          <a:effectLst/>
                          <a:latin typeface="Calibri" panose="020F0502020204030204" pitchFamily="34" charset="0"/>
                          <a:cs typeface="Calibri" panose="020F0502020204030204" pitchFamily="34" charset="0"/>
                        </a:rPr>
                        <a:t>High school with No Enrollment in Career Technical Education</a:t>
                      </a:r>
                      <a:endParaRPr lang="en-US" sz="1100" b="0" i="0" u="none" strike="noStrike">
                        <a:effectLst/>
                        <a:latin typeface="Calibri" panose="020F0502020204030204" pitchFamily="34" charset="0"/>
                        <a:cs typeface="Calibri" panose="020F0502020204030204" pitchFamily="34" charset="0"/>
                      </a:endParaRPr>
                    </a:p>
                  </a:txBody>
                  <a:tcPr marL="1641" marR="1641" marT="1641" marB="0" anchor="ctr"/>
                </a:tc>
                <a:tc>
                  <a:txBody>
                    <a:bodyPr/>
                    <a:lstStyle/>
                    <a:p>
                      <a:pPr algn="l" fontAlgn="t">
                        <a:spcBef>
                          <a:spcPts val="0"/>
                        </a:spcBef>
                        <a:spcAft>
                          <a:spcPts val="0"/>
                        </a:spcAft>
                      </a:pPr>
                      <a:r>
                        <a:rPr lang="en-US" sz="1100" u="none" strike="noStrike">
                          <a:effectLst/>
                          <a:latin typeface="Calibri" panose="020F0502020204030204" pitchFamily="34" charset="0"/>
                          <a:cs typeface="Calibri" panose="020F0502020204030204" pitchFamily="34" charset="0"/>
                        </a:rPr>
                        <a:t>This high school did not submit any students as enrolled in Career-Technical Education courses. </a:t>
                      </a:r>
                      <a:br>
                        <a:rPr lang="en-US" sz="1100" u="none" strike="noStrike">
                          <a:effectLst/>
                          <a:latin typeface="Calibri" panose="020F0502020204030204" pitchFamily="34" charset="0"/>
                          <a:cs typeface="Calibri" panose="020F0502020204030204" pitchFamily="34" charset="0"/>
                        </a:rPr>
                      </a:br>
                      <a:endParaRPr lang="en-US" sz="1100" b="0" i="0" u="none" strike="noStrike">
                        <a:effectLst/>
                        <a:latin typeface="Calibri" panose="020F0502020204030204" pitchFamily="34" charset="0"/>
                        <a:cs typeface="Calibri" panose="020F0502020204030204" pitchFamily="34" charset="0"/>
                      </a:endParaRPr>
                    </a:p>
                  </a:txBody>
                  <a:tcPr marL="1641" marR="1641" marT="1641" marB="0" anchor="ctr"/>
                </a:tc>
                <a:tc>
                  <a:txBody>
                    <a:bodyPr/>
                    <a:lstStyle/>
                    <a:p>
                      <a:pPr algn="ctr" fontAlgn="t">
                        <a:spcBef>
                          <a:spcPts val="0"/>
                        </a:spcBef>
                        <a:spcAft>
                          <a:spcPts val="0"/>
                        </a:spcAft>
                      </a:pPr>
                      <a:r>
                        <a:rPr lang="en-US" sz="1100" u="none" strike="noStrike" dirty="0">
                          <a:effectLst/>
                          <a:latin typeface="Calibri" panose="020F0502020204030204" pitchFamily="34" charset="0"/>
                          <a:cs typeface="Calibri" panose="020F0502020204030204" pitchFamily="34" charset="0"/>
                        </a:rPr>
                        <a:t>Warning</a:t>
                      </a:r>
                      <a:endParaRPr lang="en-US" sz="1100" b="0" i="0" u="none" strike="noStrike" dirty="0">
                        <a:effectLst/>
                        <a:latin typeface="Calibri" panose="020F0502020204030204" pitchFamily="34" charset="0"/>
                        <a:cs typeface="Calibri" panose="020F0502020204030204" pitchFamily="34" charset="0"/>
                      </a:endParaRPr>
                    </a:p>
                  </a:txBody>
                  <a:tcPr marL="1641" marR="1641" marT="1641" marB="0" anchor="ctr"/>
                </a:tc>
                <a:extLst>
                  <a:ext uri="{0D108BD9-81ED-4DB2-BD59-A6C34878D82A}">
                    <a16:rowId xmlns:a16="http://schemas.microsoft.com/office/drawing/2014/main" val="2541695031"/>
                  </a:ext>
                </a:extLst>
              </a:tr>
              <a:tr h="505069">
                <a:tc>
                  <a:txBody>
                    <a:bodyPr/>
                    <a:lstStyle/>
                    <a:p>
                      <a:pPr algn="ctr" fontAlgn="t">
                        <a:spcBef>
                          <a:spcPts val="0"/>
                        </a:spcBef>
                        <a:spcAft>
                          <a:spcPts val="0"/>
                        </a:spcAft>
                      </a:pPr>
                      <a:r>
                        <a:rPr lang="en-US" sz="1100" b="1" u="none" strike="noStrike" dirty="0">
                          <a:effectLst/>
                          <a:latin typeface="Calibri" panose="020F0502020204030204" pitchFamily="34" charset="0"/>
                          <a:cs typeface="Calibri" panose="020F0502020204030204" pitchFamily="34" charset="0"/>
                        </a:rPr>
                        <a:t>CERT081</a:t>
                      </a:r>
                      <a:endParaRPr lang="en-US" sz="1100" b="1" i="0" u="none" strike="noStrike" dirty="0">
                        <a:effectLst/>
                        <a:latin typeface="Calibri" panose="020F0502020204030204" pitchFamily="34" charset="0"/>
                        <a:cs typeface="Calibri" panose="020F0502020204030204" pitchFamily="34" charset="0"/>
                      </a:endParaRPr>
                    </a:p>
                  </a:txBody>
                  <a:tcPr marL="1641" marR="1641" marT="1641" marB="0" anchor="ctr"/>
                </a:tc>
                <a:tc>
                  <a:txBody>
                    <a:bodyPr/>
                    <a:lstStyle/>
                    <a:p>
                      <a:pPr algn="l" fontAlgn="t">
                        <a:spcBef>
                          <a:spcPts val="0"/>
                        </a:spcBef>
                        <a:spcAft>
                          <a:spcPts val="0"/>
                        </a:spcAft>
                      </a:pPr>
                      <a:r>
                        <a:rPr lang="en-US" sz="1100" u="none" strike="noStrike" dirty="0">
                          <a:effectLst/>
                          <a:latin typeface="Calibri" panose="020F0502020204030204" pitchFamily="34" charset="0"/>
                          <a:cs typeface="Calibri" panose="020F0502020204030204" pitchFamily="34" charset="0"/>
                        </a:rPr>
                        <a:t>No Student Course Section Data for a Secondarily or Short-Term Enrolled Student</a:t>
                      </a:r>
                      <a:endParaRPr lang="en-US" sz="1100" b="0" i="0" u="none" strike="noStrike" dirty="0">
                        <a:effectLst/>
                        <a:latin typeface="Calibri" panose="020F0502020204030204" pitchFamily="34" charset="0"/>
                        <a:cs typeface="Calibri" panose="020F0502020204030204" pitchFamily="34" charset="0"/>
                      </a:endParaRPr>
                    </a:p>
                  </a:txBody>
                  <a:tcPr marL="1641" marR="1641" marT="1641" marB="0" anchor="ctr"/>
                </a:tc>
                <a:tc>
                  <a:txBody>
                    <a:bodyPr/>
                    <a:lstStyle/>
                    <a:p>
                      <a:pPr algn="l" fontAlgn="t">
                        <a:spcBef>
                          <a:spcPts val="0"/>
                        </a:spcBef>
                        <a:spcAft>
                          <a:spcPts val="0"/>
                        </a:spcAft>
                      </a:pPr>
                      <a:r>
                        <a:rPr lang="en-US" sz="1100" u="none" strike="noStrike">
                          <a:effectLst/>
                          <a:latin typeface="Calibri" panose="020F0502020204030204" pitchFamily="34" charset="0"/>
                          <a:cs typeface="Calibri" panose="020F0502020204030204" pitchFamily="34" charset="0"/>
                        </a:rPr>
                        <a:t>No Student course section data was submitted for a student with Enrollment Status of Secondary or Short Term.</a:t>
                      </a:r>
                      <a:endParaRPr lang="en-US" sz="1100" b="0" i="0" u="none" strike="noStrike">
                        <a:effectLst/>
                        <a:latin typeface="Calibri" panose="020F0502020204030204" pitchFamily="34" charset="0"/>
                        <a:cs typeface="Calibri" panose="020F0502020204030204" pitchFamily="34" charset="0"/>
                      </a:endParaRPr>
                    </a:p>
                  </a:txBody>
                  <a:tcPr marL="1641" marR="1641" marT="1641" marB="0" anchor="ctr"/>
                </a:tc>
                <a:tc>
                  <a:txBody>
                    <a:bodyPr/>
                    <a:lstStyle/>
                    <a:p>
                      <a:pPr algn="ctr" fontAlgn="t">
                        <a:spcBef>
                          <a:spcPts val="0"/>
                        </a:spcBef>
                        <a:spcAft>
                          <a:spcPts val="0"/>
                        </a:spcAft>
                      </a:pPr>
                      <a:r>
                        <a:rPr lang="en-US" sz="1100" u="none" strike="noStrike">
                          <a:effectLst/>
                          <a:latin typeface="Calibri" panose="020F0502020204030204" pitchFamily="34" charset="0"/>
                          <a:cs typeface="Calibri" panose="020F0502020204030204" pitchFamily="34" charset="0"/>
                        </a:rPr>
                        <a:t>Warning</a:t>
                      </a:r>
                      <a:endParaRPr lang="en-US" sz="1100" b="0" i="0" u="none" strike="noStrike">
                        <a:effectLst/>
                        <a:latin typeface="Calibri" panose="020F0502020204030204" pitchFamily="34" charset="0"/>
                        <a:cs typeface="Calibri" panose="020F0502020204030204" pitchFamily="34" charset="0"/>
                      </a:endParaRPr>
                    </a:p>
                  </a:txBody>
                  <a:tcPr marL="1641" marR="1641" marT="1641" marB="0" anchor="ctr"/>
                </a:tc>
                <a:extLst>
                  <a:ext uri="{0D108BD9-81ED-4DB2-BD59-A6C34878D82A}">
                    <a16:rowId xmlns:a16="http://schemas.microsoft.com/office/drawing/2014/main" val="2806804584"/>
                  </a:ext>
                </a:extLst>
              </a:tr>
              <a:tr h="465462">
                <a:tc>
                  <a:txBody>
                    <a:bodyPr/>
                    <a:lstStyle/>
                    <a:p>
                      <a:pPr algn="ctr" fontAlgn="t">
                        <a:spcBef>
                          <a:spcPts val="0"/>
                        </a:spcBef>
                        <a:spcAft>
                          <a:spcPts val="0"/>
                        </a:spcAft>
                      </a:pPr>
                      <a:r>
                        <a:rPr lang="en-US" sz="1100" b="1" u="none" strike="noStrike" dirty="0">
                          <a:effectLst/>
                          <a:latin typeface="Calibri" panose="020F0502020204030204" pitchFamily="34" charset="0"/>
                          <a:cs typeface="Calibri" panose="020F0502020204030204" pitchFamily="34" charset="0"/>
                        </a:rPr>
                        <a:t>CERT098</a:t>
                      </a:r>
                      <a:endParaRPr lang="en-US" sz="1100" b="1" i="0" u="none" strike="noStrike" dirty="0">
                        <a:effectLst/>
                        <a:latin typeface="Calibri" panose="020F0502020204030204" pitchFamily="34" charset="0"/>
                        <a:cs typeface="Calibri" panose="020F0502020204030204" pitchFamily="34" charset="0"/>
                      </a:endParaRPr>
                    </a:p>
                  </a:txBody>
                  <a:tcPr marL="1641" marR="1641" marT="1641" marB="0" anchor="ctr"/>
                </a:tc>
                <a:tc>
                  <a:txBody>
                    <a:bodyPr/>
                    <a:lstStyle/>
                    <a:p>
                      <a:pPr algn="l" fontAlgn="t">
                        <a:spcBef>
                          <a:spcPts val="0"/>
                        </a:spcBef>
                        <a:spcAft>
                          <a:spcPts val="0"/>
                        </a:spcAft>
                      </a:pPr>
                      <a:r>
                        <a:rPr lang="en-US" sz="1100" u="none" strike="noStrike">
                          <a:effectLst/>
                          <a:latin typeface="Calibri" panose="020F0502020204030204" pitchFamily="34" charset="0"/>
                          <a:cs typeface="Calibri" panose="020F0502020204030204" pitchFamily="34" charset="0"/>
                        </a:rPr>
                        <a:t>Student Course Section for SSID Not Enrolled during Report Period</a:t>
                      </a:r>
                      <a:endParaRPr lang="en-US" sz="1100" b="0" i="0" u="none" strike="noStrike">
                        <a:effectLst/>
                        <a:latin typeface="Calibri" panose="020F0502020204030204" pitchFamily="34" charset="0"/>
                        <a:cs typeface="Calibri" panose="020F0502020204030204" pitchFamily="34" charset="0"/>
                      </a:endParaRPr>
                    </a:p>
                  </a:txBody>
                  <a:tcPr marL="1641" marR="1641" marT="1641" marB="0" anchor="ctr"/>
                </a:tc>
                <a:tc>
                  <a:txBody>
                    <a:bodyPr/>
                    <a:lstStyle/>
                    <a:p>
                      <a:pPr algn="l" fontAlgn="t">
                        <a:spcBef>
                          <a:spcPts val="0"/>
                        </a:spcBef>
                        <a:spcAft>
                          <a:spcPts val="0"/>
                        </a:spcAft>
                      </a:pPr>
                      <a:r>
                        <a:rPr lang="en-US" sz="1100" u="none" strike="noStrike">
                          <a:effectLst/>
                          <a:latin typeface="Calibri" panose="020F0502020204030204" pitchFamily="34" charset="0"/>
                          <a:cs typeface="Calibri" panose="020F0502020204030204" pitchFamily="34" charset="0"/>
                        </a:rPr>
                        <a:t>A student course section record was submitted for an SSID that was not enrolled at any time during the Report Period</a:t>
                      </a:r>
                      <a:endParaRPr lang="en-US" sz="1100" b="0" i="0" u="none" strike="noStrike">
                        <a:effectLst/>
                        <a:latin typeface="Calibri" panose="020F0502020204030204" pitchFamily="34" charset="0"/>
                        <a:cs typeface="Calibri" panose="020F0502020204030204" pitchFamily="34" charset="0"/>
                      </a:endParaRPr>
                    </a:p>
                  </a:txBody>
                  <a:tcPr marL="1641" marR="1641" marT="1641" marB="0" anchor="ctr"/>
                </a:tc>
                <a:tc>
                  <a:txBody>
                    <a:bodyPr/>
                    <a:lstStyle/>
                    <a:p>
                      <a:pPr algn="ctr" fontAlgn="t">
                        <a:spcBef>
                          <a:spcPts val="0"/>
                        </a:spcBef>
                        <a:spcAft>
                          <a:spcPts val="0"/>
                        </a:spcAft>
                      </a:pPr>
                      <a:r>
                        <a:rPr lang="en-US" sz="1100" b="1" u="none" strike="noStrike" dirty="0">
                          <a:solidFill>
                            <a:srgbClr val="FF0000"/>
                          </a:solidFill>
                          <a:effectLst/>
                          <a:latin typeface="Calibri" panose="020F0502020204030204" pitchFamily="34" charset="0"/>
                          <a:cs typeface="Calibri" panose="020F0502020204030204" pitchFamily="34" charset="0"/>
                        </a:rPr>
                        <a:t>Fatal</a:t>
                      </a:r>
                      <a:endParaRPr lang="en-US" sz="1100" b="1" i="0" u="none" strike="noStrike" dirty="0">
                        <a:solidFill>
                          <a:srgbClr val="FF0000"/>
                        </a:solidFill>
                        <a:effectLst/>
                        <a:latin typeface="Calibri" panose="020F0502020204030204" pitchFamily="34" charset="0"/>
                        <a:cs typeface="Calibri" panose="020F0502020204030204" pitchFamily="34" charset="0"/>
                      </a:endParaRPr>
                    </a:p>
                  </a:txBody>
                  <a:tcPr marL="1641" marR="1641" marT="1641" marB="0" anchor="ctr"/>
                </a:tc>
                <a:extLst>
                  <a:ext uri="{0D108BD9-81ED-4DB2-BD59-A6C34878D82A}">
                    <a16:rowId xmlns:a16="http://schemas.microsoft.com/office/drawing/2014/main" val="3389052860"/>
                  </a:ext>
                </a:extLst>
              </a:tr>
              <a:tr h="487610">
                <a:tc>
                  <a:txBody>
                    <a:bodyPr/>
                    <a:lstStyle/>
                    <a:p>
                      <a:pPr algn="ctr" fontAlgn="t">
                        <a:spcBef>
                          <a:spcPts val="0"/>
                        </a:spcBef>
                        <a:spcAft>
                          <a:spcPts val="0"/>
                        </a:spcAft>
                      </a:pPr>
                      <a:r>
                        <a:rPr lang="en-US" sz="1100" b="1" u="none" strike="noStrike">
                          <a:effectLst/>
                          <a:latin typeface="Calibri" panose="020F0502020204030204" pitchFamily="34" charset="0"/>
                          <a:cs typeface="Calibri" panose="020F0502020204030204" pitchFamily="34" charset="0"/>
                        </a:rPr>
                        <a:t>CERT099</a:t>
                      </a:r>
                      <a:endParaRPr lang="en-US" sz="1100" b="1" i="0" u="none" strike="noStrike">
                        <a:effectLst/>
                        <a:latin typeface="Calibri" panose="020F0502020204030204" pitchFamily="34" charset="0"/>
                        <a:cs typeface="Calibri" panose="020F0502020204030204" pitchFamily="34" charset="0"/>
                      </a:endParaRPr>
                    </a:p>
                  </a:txBody>
                  <a:tcPr marL="1641" marR="1641" marT="1641" marB="0" anchor="ctr"/>
                </a:tc>
                <a:tc>
                  <a:txBody>
                    <a:bodyPr/>
                    <a:lstStyle/>
                    <a:p>
                      <a:pPr algn="l" fontAlgn="t">
                        <a:spcBef>
                          <a:spcPts val="0"/>
                        </a:spcBef>
                        <a:spcAft>
                          <a:spcPts val="0"/>
                        </a:spcAft>
                      </a:pPr>
                      <a:r>
                        <a:rPr lang="en-US" sz="1100" u="none" strike="noStrike" dirty="0">
                          <a:effectLst/>
                          <a:latin typeface="Calibri" panose="020F0502020204030204" pitchFamily="34" charset="0"/>
                          <a:cs typeface="Calibri" panose="020F0502020204030204" pitchFamily="34" charset="0"/>
                        </a:rPr>
                        <a:t>No Student Course Section Data for a Primarily  Enrolled Student</a:t>
                      </a:r>
                      <a:endParaRPr lang="en-US" sz="1100" b="0" i="0" u="none" strike="noStrike" dirty="0">
                        <a:effectLst/>
                        <a:latin typeface="Calibri" panose="020F0502020204030204" pitchFamily="34" charset="0"/>
                        <a:cs typeface="Calibri" panose="020F0502020204030204" pitchFamily="34" charset="0"/>
                      </a:endParaRPr>
                    </a:p>
                  </a:txBody>
                  <a:tcPr marL="1641" marR="1641" marT="1641" marB="0" anchor="ctr"/>
                </a:tc>
                <a:tc>
                  <a:txBody>
                    <a:bodyPr/>
                    <a:lstStyle/>
                    <a:p>
                      <a:pPr algn="l" fontAlgn="t">
                        <a:spcBef>
                          <a:spcPts val="0"/>
                        </a:spcBef>
                        <a:spcAft>
                          <a:spcPts val="0"/>
                        </a:spcAft>
                      </a:pPr>
                      <a:r>
                        <a:rPr lang="en-US" sz="1100" u="none" strike="noStrike">
                          <a:effectLst/>
                          <a:latin typeface="Calibri" panose="020F0502020204030204" pitchFamily="34" charset="0"/>
                          <a:cs typeface="Calibri" panose="020F0502020204030204" pitchFamily="34" charset="0"/>
                        </a:rPr>
                        <a:t>No End of Year student course section data were submitted for an enrolled student with enrollment status of Primary </a:t>
                      </a:r>
                      <a:endParaRPr lang="en-US" sz="1100" b="0" i="0" u="none" strike="noStrike">
                        <a:effectLst/>
                        <a:latin typeface="Calibri" panose="020F0502020204030204" pitchFamily="34" charset="0"/>
                        <a:cs typeface="Calibri" panose="020F0502020204030204" pitchFamily="34" charset="0"/>
                      </a:endParaRPr>
                    </a:p>
                  </a:txBody>
                  <a:tcPr marL="1641" marR="1641" marT="1641" marB="0" anchor="ctr"/>
                </a:tc>
                <a:tc>
                  <a:txBody>
                    <a:bodyPr/>
                    <a:lstStyle/>
                    <a:p>
                      <a:pPr algn="ctr" fontAlgn="t">
                        <a:spcBef>
                          <a:spcPts val="0"/>
                        </a:spcBef>
                        <a:spcAft>
                          <a:spcPts val="0"/>
                        </a:spcAft>
                      </a:pPr>
                      <a:r>
                        <a:rPr lang="en-US" sz="1100" u="none" strike="noStrike">
                          <a:effectLst/>
                          <a:latin typeface="Calibri" panose="020F0502020204030204" pitchFamily="34" charset="0"/>
                          <a:cs typeface="Calibri" panose="020F0502020204030204" pitchFamily="34" charset="0"/>
                        </a:rPr>
                        <a:t>Warning</a:t>
                      </a:r>
                      <a:endParaRPr lang="en-US" sz="1100" b="0" i="0" u="none" strike="noStrike">
                        <a:effectLst/>
                        <a:latin typeface="Calibri" panose="020F0502020204030204" pitchFamily="34" charset="0"/>
                        <a:cs typeface="Calibri" panose="020F0502020204030204" pitchFamily="34" charset="0"/>
                      </a:endParaRPr>
                    </a:p>
                  </a:txBody>
                  <a:tcPr marL="1641" marR="1641" marT="1641" marB="0" anchor="ctr"/>
                </a:tc>
                <a:extLst>
                  <a:ext uri="{0D108BD9-81ED-4DB2-BD59-A6C34878D82A}">
                    <a16:rowId xmlns:a16="http://schemas.microsoft.com/office/drawing/2014/main" val="183169908"/>
                  </a:ext>
                </a:extLst>
              </a:tr>
              <a:tr h="333627">
                <a:tc>
                  <a:txBody>
                    <a:bodyPr/>
                    <a:lstStyle/>
                    <a:p>
                      <a:pPr algn="ctr" fontAlgn="t">
                        <a:spcBef>
                          <a:spcPts val="0"/>
                        </a:spcBef>
                        <a:spcAft>
                          <a:spcPts val="0"/>
                        </a:spcAft>
                      </a:pPr>
                      <a:r>
                        <a:rPr lang="en-US" sz="1100" b="1" u="none" strike="noStrike" dirty="0">
                          <a:effectLst/>
                          <a:latin typeface="Calibri" panose="020F0502020204030204" pitchFamily="34" charset="0"/>
                          <a:cs typeface="Calibri" panose="020F0502020204030204" pitchFamily="34" charset="0"/>
                        </a:rPr>
                        <a:t>CERT100</a:t>
                      </a:r>
                      <a:endParaRPr lang="en-US" sz="1100" b="1" i="0" u="none" strike="noStrike" dirty="0">
                        <a:effectLst/>
                        <a:latin typeface="Calibri" panose="020F0502020204030204" pitchFamily="34" charset="0"/>
                        <a:cs typeface="Calibri" panose="020F0502020204030204" pitchFamily="34" charset="0"/>
                      </a:endParaRPr>
                    </a:p>
                  </a:txBody>
                  <a:tcPr marL="1641" marR="1641" marT="1641" marB="0" anchor="ctr"/>
                </a:tc>
                <a:tc>
                  <a:txBody>
                    <a:bodyPr/>
                    <a:lstStyle/>
                    <a:p>
                      <a:pPr algn="l" fontAlgn="t">
                        <a:spcBef>
                          <a:spcPts val="0"/>
                        </a:spcBef>
                        <a:spcAft>
                          <a:spcPts val="0"/>
                        </a:spcAft>
                      </a:pPr>
                      <a:r>
                        <a:rPr lang="en-US" sz="1100" u="none" strike="noStrike">
                          <a:effectLst/>
                          <a:latin typeface="Calibri" panose="020F0502020204030204" pitchFamily="34" charset="0"/>
                          <a:cs typeface="Calibri" panose="020F0502020204030204" pitchFamily="34" charset="0"/>
                        </a:rPr>
                        <a:t>No Enrollment for Course Section (CRSC)</a:t>
                      </a:r>
                      <a:endParaRPr lang="en-US" sz="1100" b="0" i="0" u="none" strike="noStrike">
                        <a:effectLst/>
                        <a:latin typeface="Calibri" panose="020F0502020204030204" pitchFamily="34" charset="0"/>
                        <a:cs typeface="Calibri" panose="020F0502020204030204" pitchFamily="34" charset="0"/>
                      </a:endParaRPr>
                    </a:p>
                  </a:txBody>
                  <a:tcPr marL="1641" marR="1641" marT="1641" marB="0" anchor="ctr"/>
                </a:tc>
                <a:tc>
                  <a:txBody>
                    <a:bodyPr/>
                    <a:lstStyle/>
                    <a:p>
                      <a:pPr algn="l" fontAlgn="t">
                        <a:spcBef>
                          <a:spcPts val="0"/>
                        </a:spcBef>
                        <a:spcAft>
                          <a:spcPts val="0"/>
                        </a:spcAft>
                      </a:pPr>
                      <a:r>
                        <a:rPr lang="en-US" sz="1100" u="none" strike="noStrike">
                          <a:effectLst/>
                          <a:latin typeface="Calibri" panose="020F0502020204030204" pitchFamily="34" charset="0"/>
                          <a:cs typeface="Calibri" panose="020F0502020204030204" pitchFamily="34" charset="0"/>
                        </a:rPr>
                        <a:t>A course section does not have any associated student course section records.</a:t>
                      </a:r>
                      <a:endParaRPr lang="en-US" sz="1100" b="0" i="0" u="none" strike="noStrike">
                        <a:effectLst/>
                        <a:latin typeface="Calibri" panose="020F0502020204030204" pitchFamily="34" charset="0"/>
                        <a:cs typeface="Calibri" panose="020F0502020204030204" pitchFamily="34" charset="0"/>
                      </a:endParaRPr>
                    </a:p>
                  </a:txBody>
                  <a:tcPr marL="1641" marR="1641" marT="1641" marB="0" anchor="ctr"/>
                </a:tc>
                <a:tc>
                  <a:txBody>
                    <a:bodyPr/>
                    <a:lstStyle/>
                    <a:p>
                      <a:pPr algn="ctr" fontAlgn="t">
                        <a:spcBef>
                          <a:spcPts val="0"/>
                        </a:spcBef>
                        <a:spcAft>
                          <a:spcPts val="0"/>
                        </a:spcAft>
                      </a:pPr>
                      <a:r>
                        <a:rPr lang="en-US" sz="1100" u="none" strike="noStrike">
                          <a:effectLst/>
                          <a:latin typeface="Calibri" panose="020F0502020204030204" pitchFamily="34" charset="0"/>
                          <a:cs typeface="Calibri" panose="020F0502020204030204" pitchFamily="34" charset="0"/>
                        </a:rPr>
                        <a:t>Warning</a:t>
                      </a:r>
                      <a:endParaRPr lang="en-US" sz="1100" b="0" i="0" u="none" strike="noStrike">
                        <a:effectLst/>
                        <a:latin typeface="Calibri" panose="020F0502020204030204" pitchFamily="34" charset="0"/>
                        <a:cs typeface="Calibri" panose="020F0502020204030204" pitchFamily="34" charset="0"/>
                      </a:endParaRPr>
                    </a:p>
                  </a:txBody>
                  <a:tcPr marL="1641" marR="1641" marT="1641" marB="0" anchor="ctr"/>
                </a:tc>
                <a:extLst>
                  <a:ext uri="{0D108BD9-81ED-4DB2-BD59-A6C34878D82A}">
                    <a16:rowId xmlns:a16="http://schemas.microsoft.com/office/drawing/2014/main" val="3166784518"/>
                  </a:ext>
                </a:extLst>
              </a:tr>
              <a:tr h="475125">
                <a:tc>
                  <a:txBody>
                    <a:bodyPr/>
                    <a:lstStyle/>
                    <a:p>
                      <a:pPr algn="ctr" fontAlgn="t">
                        <a:spcBef>
                          <a:spcPts val="0"/>
                        </a:spcBef>
                        <a:spcAft>
                          <a:spcPts val="0"/>
                        </a:spcAft>
                      </a:pPr>
                      <a:r>
                        <a:rPr lang="en-US" sz="1100" b="1" u="none" strike="noStrike" dirty="0">
                          <a:effectLst/>
                          <a:latin typeface="Calibri" panose="020F0502020204030204" pitchFamily="34" charset="0"/>
                          <a:cs typeface="Calibri" panose="020F0502020204030204" pitchFamily="34" charset="0"/>
                        </a:rPr>
                        <a:t>CERT102</a:t>
                      </a:r>
                      <a:endParaRPr lang="en-US" sz="1100" b="1" i="0" u="none" strike="noStrike" dirty="0">
                        <a:effectLst/>
                        <a:latin typeface="Calibri" panose="020F0502020204030204" pitchFamily="34" charset="0"/>
                        <a:cs typeface="Calibri" panose="020F0502020204030204" pitchFamily="34" charset="0"/>
                      </a:endParaRPr>
                    </a:p>
                  </a:txBody>
                  <a:tcPr marL="1641" marR="1641" marT="1641" marB="0" anchor="ctr"/>
                </a:tc>
                <a:tc>
                  <a:txBody>
                    <a:bodyPr/>
                    <a:lstStyle/>
                    <a:p>
                      <a:pPr algn="l" fontAlgn="t">
                        <a:spcBef>
                          <a:spcPts val="0"/>
                        </a:spcBef>
                        <a:spcAft>
                          <a:spcPts val="0"/>
                        </a:spcAft>
                      </a:pPr>
                      <a:r>
                        <a:rPr lang="en-US" sz="1100" u="none" strike="noStrike">
                          <a:effectLst/>
                          <a:latin typeface="Calibri" panose="020F0502020204030204" pitchFamily="34" charset="0"/>
                          <a:cs typeface="Calibri" panose="020F0502020204030204" pitchFamily="34" charset="0"/>
                        </a:rPr>
                        <a:t>No CTE Completer Data</a:t>
                      </a:r>
                      <a:endParaRPr lang="en-US" sz="1100" b="0" i="0" u="none" strike="noStrike">
                        <a:effectLst/>
                        <a:latin typeface="Calibri" panose="020F0502020204030204" pitchFamily="34" charset="0"/>
                        <a:cs typeface="Calibri" panose="020F0502020204030204" pitchFamily="34" charset="0"/>
                      </a:endParaRPr>
                    </a:p>
                  </a:txBody>
                  <a:tcPr marL="1641" marR="1641" marT="1641" marB="0" anchor="ctr"/>
                </a:tc>
                <a:tc>
                  <a:txBody>
                    <a:bodyPr/>
                    <a:lstStyle/>
                    <a:p>
                      <a:pPr algn="l" fontAlgn="t">
                        <a:spcBef>
                          <a:spcPts val="0"/>
                        </a:spcBef>
                        <a:spcAft>
                          <a:spcPts val="0"/>
                        </a:spcAft>
                      </a:pPr>
                      <a:r>
                        <a:rPr lang="en-US" sz="1100" u="none" strike="noStrike">
                          <a:effectLst/>
                          <a:latin typeface="Calibri" panose="020F0502020204030204" pitchFamily="34" charset="0"/>
                          <a:cs typeface="Calibri" panose="020F0502020204030204" pitchFamily="34" charset="0"/>
                        </a:rPr>
                        <a:t>No Student Career Technical Education records were submitted for this school.</a:t>
                      </a:r>
                      <a:endParaRPr lang="en-US" sz="1100" b="0" i="0" u="none" strike="noStrike">
                        <a:effectLst/>
                        <a:latin typeface="Calibri" panose="020F0502020204030204" pitchFamily="34" charset="0"/>
                        <a:cs typeface="Calibri" panose="020F0502020204030204" pitchFamily="34" charset="0"/>
                      </a:endParaRPr>
                    </a:p>
                  </a:txBody>
                  <a:tcPr marL="1641" marR="1641" marT="1641" marB="0" anchor="ctr"/>
                </a:tc>
                <a:tc>
                  <a:txBody>
                    <a:bodyPr/>
                    <a:lstStyle/>
                    <a:p>
                      <a:pPr algn="ctr" fontAlgn="t">
                        <a:spcBef>
                          <a:spcPts val="0"/>
                        </a:spcBef>
                        <a:spcAft>
                          <a:spcPts val="0"/>
                        </a:spcAft>
                      </a:pPr>
                      <a:r>
                        <a:rPr lang="en-US" sz="1100" u="none" strike="noStrike" dirty="0">
                          <a:effectLst/>
                          <a:latin typeface="Calibri" panose="020F0502020204030204" pitchFamily="34" charset="0"/>
                          <a:cs typeface="Calibri" panose="020F0502020204030204" pitchFamily="34" charset="0"/>
                        </a:rPr>
                        <a:t>Warning</a:t>
                      </a:r>
                      <a:endParaRPr lang="en-US" sz="1100" b="0" i="0" u="none" strike="noStrike" dirty="0">
                        <a:effectLst/>
                        <a:latin typeface="Calibri" panose="020F0502020204030204" pitchFamily="34" charset="0"/>
                        <a:cs typeface="Calibri" panose="020F0502020204030204" pitchFamily="34" charset="0"/>
                      </a:endParaRPr>
                    </a:p>
                  </a:txBody>
                  <a:tcPr marL="1641" marR="1641" marT="1641" marB="0" anchor="ctr"/>
                </a:tc>
                <a:extLst>
                  <a:ext uri="{0D108BD9-81ED-4DB2-BD59-A6C34878D82A}">
                    <a16:rowId xmlns:a16="http://schemas.microsoft.com/office/drawing/2014/main" val="1651034338"/>
                  </a:ext>
                </a:extLst>
              </a:tr>
              <a:tr h="885138">
                <a:tc>
                  <a:txBody>
                    <a:bodyPr/>
                    <a:lstStyle/>
                    <a:p>
                      <a:pPr algn="ctr" fontAlgn="t">
                        <a:spcBef>
                          <a:spcPts val="0"/>
                        </a:spcBef>
                        <a:spcAft>
                          <a:spcPts val="0"/>
                        </a:spcAft>
                      </a:pPr>
                      <a:r>
                        <a:rPr lang="en-US" sz="1100" b="1" u="none" strike="noStrike" dirty="0">
                          <a:effectLst/>
                          <a:latin typeface="Calibri" panose="020F0502020204030204" pitchFamily="34" charset="0"/>
                          <a:cs typeface="Calibri" panose="020F0502020204030204" pitchFamily="34" charset="0"/>
                        </a:rPr>
                        <a:t>CERT123</a:t>
                      </a:r>
                      <a:endParaRPr lang="en-US" sz="1100" b="1" i="0" u="none" strike="noStrike" dirty="0">
                        <a:effectLst/>
                        <a:latin typeface="Calibri" panose="020F0502020204030204" pitchFamily="34" charset="0"/>
                        <a:cs typeface="Calibri" panose="020F0502020204030204" pitchFamily="34" charset="0"/>
                      </a:endParaRPr>
                    </a:p>
                  </a:txBody>
                  <a:tcPr marL="1641" marR="1641" marT="1641" marB="0" anchor="ctr"/>
                </a:tc>
                <a:tc>
                  <a:txBody>
                    <a:bodyPr/>
                    <a:lstStyle/>
                    <a:p>
                      <a:pPr algn="l" fontAlgn="t">
                        <a:spcBef>
                          <a:spcPts val="0"/>
                        </a:spcBef>
                        <a:spcAft>
                          <a:spcPts val="0"/>
                        </a:spcAft>
                      </a:pPr>
                      <a:r>
                        <a:rPr lang="en-US" sz="1100" u="none" strike="noStrike" dirty="0">
                          <a:effectLst/>
                          <a:latin typeface="Calibri" panose="020F0502020204030204" pitchFamily="34" charset="0"/>
                          <a:cs typeface="Calibri" panose="020F0502020204030204" pitchFamily="34" charset="0"/>
                        </a:rPr>
                        <a:t>Missing or invalid SCSC record for CTE Completer </a:t>
                      </a:r>
                      <a:br>
                        <a:rPr lang="en-US" sz="1100" u="none" strike="noStrike" dirty="0">
                          <a:effectLst/>
                          <a:latin typeface="Calibri" panose="020F0502020204030204" pitchFamily="34" charset="0"/>
                          <a:cs typeface="Calibri" panose="020F0502020204030204" pitchFamily="34" charset="0"/>
                        </a:rPr>
                      </a:br>
                      <a:endParaRPr lang="en-US" sz="1100" b="0" i="0" u="none" strike="noStrike" dirty="0">
                        <a:effectLst/>
                        <a:latin typeface="Calibri" panose="020F0502020204030204" pitchFamily="34" charset="0"/>
                        <a:cs typeface="Calibri" panose="020F0502020204030204" pitchFamily="34" charset="0"/>
                      </a:endParaRPr>
                    </a:p>
                  </a:txBody>
                  <a:tcPr marL="1641" marR="1641" marT="1641" marB="0" anchor="ctr"/>
                </a:tc>
                <a:tc>
                  <a:txBody>
                    <a:bodyPr/>
                    <a:lstStyle/>
                    <a:p>
                      <a:pPr algn="l" fontAlgn="t">
                        <a:spcBef>
                          <a:spcPts val="0"/>
                        </a:spcBef>
                        <a:spcAft>
                          <a:spcPts val="0"/>
                        </a:spcAft>
                      </a:pPr>
                      <a:r>
                        <a:rPr lang="en-US" sz="1100" u="none" strike="noStrike" dirty="0">
                          <a:effectLst/>
                          <a:latin typeface="Calibri" panose="020F0502020204030204" pitchFamily="34" charset="0"/>
                          <a:cs typeface="Calibri" panose="020F0502020204030204" pitchFamily="34" charset="0"/>
                        </a:rPr>
                        <a:t>No Student Course Section Completion record (SCSC) was submitted for a CTE Capstone course at the same Reporting LEA or associated State Course Code submitted is not valid for SCTE Pathway Code </a:t>
                      </a:r>
                      <a:endParaRPr lang="en-US" sz="1100" b="0" i="0" u="none" strike="noStrike" dirty="0">
                        <a:effectLst/>
                        <a:latin typeface="Calibri" panose="020F0502020204030204" pitchFamily="34" charset="0"/>
                        <a:cs typeface="Calibri" panose="020F0502020204030204" pitchFamily="34" charset="0"/>
                      </a:endParaRPr>
                    </a:p>
                  </a:txBody>
                  <a:tcPr marL="1641" marR="1641" marT="1641" marB="0" anchor="ctr"/>
                </a:tc>
                <a:tc>
                  <a:txBody>
                    <a:bodyPr/>
                    <a:lstStyle/>
                    <a:p>
                      <a:pPr algn="ctr" fontAlgn="t">
                        <a:spcBef>
                          <a:spcPts val="0"/>
                        </a:spcBef>
                        <a:spcAft>
                          <a:spcPts val="0"/>
                        </a:spcAft>
                      </a:pPr>
                      <a:r>
                        <a:rPr lang="en-US" sz="1100" b="1" u="none" strike="noStrike" dirty="0">
                          <a:solidFill>
                            <a:srgbClr val="FF0000"/>
                          </a:solidFill>
                          <a:effectLst/>
                          <a:latin typeface="Calibri" panose="020F0502020204030204" pitchFamily="34" charset="0"/>
                          <a:cs typeface="Calibri" panose="020F0502020204030204" pitchFamily="34" charset="0"/>
                        </a:rPr>
                        <a:t>Fatal</a:t>
                      </a:r>
                      <a:endParaRPr lang="en-US" sz="1100" b="1" i="0" u="none" strike="noStrike" dirty="0">
                        <a:solidFill>
                          <a:srgbClr val="FF0000"/>
                        </a:solidFill>
                        <a:effectLst/>
                        <a:latin typeface="Calibri" panose="020F0502020204030204" pitchFamily="34" charset="0"/>
                        <a:cs typeface="Calibri" panose="020F0502020204030204" pitchFamily="34" charset="0"/>
                      </a:endParaRPr>
                    </a:p>
                  </a:txBody>
                  <a:tcPr marL="1641" marR="1641" marT="1641" marB="0" anchor="ctr"/>
                </a:tc>
                <a:extLst>
                  <a:ext uri="{0D108BD9-81ED-4DB2-BD59-A6C34878D82A}">
                    <a16:rowId xmlns:a16="http://schemas.microsoft.com/office/drawing/2014/main" val="555558567"/>
                  </a:ext>
                </a:extLst>
              </a:tr>
              <a:tr h="700617">
                <a:tc>
                  <a:txBody>
                    <a:bodyPr/>
                    <a:lstStyle/>
                    <a:p>
                      <a:pPr algn="ctr" fontAlgn="t">
                        <a:spcBef>
                          <a:spcPts val="0"/>
                        </a:spcBef>
                        <a:spcAft>
                          <a:spcPts val="0"/>
                        </a:spcAft>
                      </a:pPr>
                      <a:r>
                        <a:rPr lang="en-US" sz="1100" b="1" i="0" u="none" strike="noStrike" dirty="0">
                          <a:effectLst/>
                          <a:latin typeface="Calibri" panose="020F0502020204030204" pitchFamily="34" charset="0"/>
                          <a:cs typeface="Calibri" panose="020F0502020204030204" pitchFamily="34" charset="0"/>
                        </a:rPr>
                        <a:t>CERT169</a:t>
                      </a:r>
                    </a:p>
                  </a:txBody>
                  <a:tcPr marL="1641" marR="1641" marT="1641" marB="0" anchor="ctr"/>
                </a:tc>
                <a:tc>
                  <a:txBody>
                    <a:bodyPr/>
                    <a:lstStyle/>
                    <a:p>
                      <a:pPr algn="l" fontAlgn="t">
                        <a:spcBef>
                          <a:spcPts val="0"/>
                        </a:spcBef>
                        <a:spcAft>
                          <a:spcPts val="0"/>
                        </a:spcAft>
                      </a:pPr>
                      <a:r>
                        <a:rPr lang="en-US" sz="1100" b="0" i="0" u="none" strike="noStrike" dirty="0">
                          <a:effectLst/>
                          <a:latin typeface="Calibri" panose="020F0502020204030204" pitchFamily="34" charset="0"/>
                          <a:cs typeface="Calibri" panose="020F0502020204030204" pitchFamily="34" charset="0"/>
                        </a:rPr>
                        <a:t>No WBLR Data Submitted for a School</a:t>
                      </a:r>
                    </a:p>
                  </a:txBody>
                  <a:tcPr marL="1641" marR="1641" marT="1641" marB="0" anchor="ctr"/>
                </a:tc>
                <a:tc>
                  <a:txBody>
                    <a:bodyPr/>
                    <a:lstStyle/>
                    <a:p>
                      <a:pPr algn="l" fontAlgn="t">
                        <a:spcBef>
                          <a:spcPts val="0"/>
                        </a:spcBef>
                        <a:spcAft>
                          <a:spcPts val="0"/>
                        </a:spcAft>
                      </a:pPr>
                      <a:endParaRPr lang="en-US" sz="1100" b="0" i="0" u="none" strike="noStrike" dirty="0">
                        <a:effectLst/>
                        <a:latin typeface="Calibri" panose="020F0502020204030204" pitchFamily="34" charset="0"/>
                        <a:cs typeface="Calibri" panose="020F0502020204030204" pitchFamily="34" charset="0"/>
                      </a:endParaRPr>
                    </a:p>
                  </a:txBody>
                  <a:tcPr marL="1641" marR="1641" marT="1641" marB="0" anchor="ctr"/>
                </a:tc>
                <a:tc>
                  <a:txBody>
                    <a:bodyPr/>
                    <a:lstStyle/>
                    <a:p>
                      <a:pPr algn="ctr" fontAlgn="t">
                        <a:spcBef>
                          <a:spcPts val="0"/>
                        </a:spcBef>
                        <a:spcAft>
                          <a:spcPts val="0"/>
                        </a:spcAft>
                      </a:pPr>
                      <a:r>
                        <a:rPr lang="en-US" sz="1100" b="0" i="0" u="none" strike="noStrike" dirty="0">
                          <a:solidFill>
                            <a:schemeClr val="tx1">
                              <a:lumMod val="85000"/>
                              <a:lumOff val="15000"/>
                            </a:schemeClr>
                          </a:solidFill>
                          <a:effectLst/>
                          <a:latin typeface="Calibri" panose="020F0502020204030204" pitchFamily="34" charset="0"/>
                          <a:cs typeface="Calibri" panose="020F0502020204030204" pitchFamily="34" charset="0"/>
                        </a:rPr>
                        <a:t>Warning</a:t>
                      </a:r>
                    </a:p>
                  </a:txBody>
                  <a:tcPr marL="1641" marR="1641" marT="1641" marB="0" anchor="ctr"/>
                </a:tc>
                <a:extLst>
                  <a:ext uri="{0D108BD9-81ED-4DB2-BD59-A6C34878D82A}">
                    <a16:rowId xmlns:a16="http://schemas.microsoft.com/office/drawing/2014/main" val="3486257301"/>
                  </a:ext>
                </a:extLst>
              </a:tr>
            </a:tbl>
          </a:graphicData>
        </a:graphic>
      </p:graphicFrame>
      <p:sp>
        <p:nvSpPr>
          <p:cNvPr id="3" name="Footer Placeholder 2">
            <a:extLst>
              <a:ext uri="{FF2B5EF4-FFF2-40B4-BE49-F238E27FC236}">
                <a16:creationId xmlns:a16="http://schemas.microsoft.com/office/drawing/2014/main" id="{9FE2EDC4-35E9-D4E5-8337-1D67B4C92478}"/>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4267128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19614-9479-5B1D-EBB0-ABB25F60D4FF}"/>
              </a:ext>
            </a:extLst>
          </p:cNvPr>
          <p:cNvSpPr>
            <a:spLocks noGrp="1"/>
          </p:cNvSpPr>
          <p:nvPr>
            <p:ph type="title"/>
          </p:nvPr>
        </p:nvSpPr>
        <p:spPr/>
        <p:txBody>
          <a:bodyPr/>
          <a:lstStyle/>
          <a:p>
            <a:r>
              <a:rPr lang="en-US" dirty="0"/>
              <a:t>EOY 1 CDD Errors</a:t>
            </a:r>
          </a:p>
        </p:txBody>
      </p:sp>
      <p:sp>
        <p:nvSpPr>
          <p:cNvPr id="4" name="Slide Number Placeholder 3">
            <a:extLst>
              <a:ext uri="{FF2B5EF4-FFF2-40B4-BE49-F238E27FC236}">
                <a16:creationId xmlns:a16="http://schemas.microsoft.com/office/drawing/2014/main" id="{E6143A72-C87E-B588-0BB5-C804CD8223A8}"/>
              </a:ext>
            </a:extLst>
          </p:cNvPr>
          <p:cNvSpPr>
            <a:spLocks noGrp="1"/>
          </p:cNvSpPr>
          <p:nvPr>
            <p:ph type="sldNum" sz="quarter" idx="11"/>
          </p:nvPr>
        </p:nvSpPr>
        <p:spPr/>
        <p:txBody>
          <a:bodyPr/>
          <a:lstStyle/>
          <a:p>
            <a:fld id="{4B73C415-D670-4716-A5EC-CC4D52CA2BAC}" type="slidenum">
              <a:rPr lang="en-US" noProof="0" smtClean="0"/>
              <a:pPr/>
              <a:t>45</a:t>
            </a:fld>
            <a:endParaRPr lang="en-US" noProof="0" dirty="0"/>
          </a:p>
        </p:txBody>
      </p:sp>
      <p:sp>
        <p:nvSpPr>
          <p:cNvPr id="5" name="Footer Placeholder 2">
            <a:extLst>
              <a:ext uri="{FF2B5EF4-FFF2-40B4-BE49-F238E27FC236}">
                <a16:creationId xmlns:a16="http://schemas.microsoft.com/office/drawing/2014/main" id="{8702F1B6-4AD1-E7D9-D15C-0B872EC1A7B6}"/>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aphicFrame>
        <p:nvGraphicFramePr>
          <p:cNvPr id="3" name="Table 2">
            <a:extLst>
              <a:ext uri="{FF2B5EF4-FFF2-40B4-BE49-F238E27FC236}">
                <a16:creationId xmlns:a16="http://schemas.microsoft.com/office/drawing/2014/main" id="{13F18AE3-B27D-7BBA-3881-A56AED59803F}"/>
              </a:ext>
            </a:extLst>
          </p:cNvPr>
          <p:cNvGraphicFramePr>
            <a:graphicFrameLocks noGrp="1"/>
          </p:cNvGraphicFramePr>
          <p:nvPr>
            <p:extLst>
              <p:ext uri="{D42A27DB-BD31-4B8C-83A1-F6EECF244321}">
                <p14:modId xmlns:p14="http://schemas.microsoft.com/office/powerpoint/2010/main" val="373745008"/>
              </p:ext>
            </p:extLst>
          </p:nvPr>
        </p:nvGraphicFramePr>
        <p:xfrm>
          <a:off x="834886" y="1023026"/>
          <a:ext cx="10147853" cy="5042090"/>
        </p:xfrm>
        <a:graphic>
          <a:graphicData uri="http://schemas.openxmlformats.org/drawingml/2006/table">
            <a:tbl>
              <a:tblPr firstRow="1" bandRow="1">
                <a:tableStyleId>{1FECB4D8-DB02-4DC6-A0A2-4F2EBAE1DC90}</a:tableStyleId>
              </a:tblPr>
              <a:tblGrid>
                <a:gridCol w="1893890">
                  <a:extLst>
                    <a:ext uri="{9D8B030D-6E8A-4147-A177-3AD203B41FA5}">
                      <a16:colId xmlns:a16="http://schemas.microsoft.com/office/drawing/2014/main" val="2452222733"/>
                    </a:ext>
                  </a:extLst>
                </a:gridCol>
                <a:gridCol w="5060458">
                  <a:extLst>
                    <a:ext uri="{9D8B030D-6E8A-4147-A177-3AD203B41FA5}">
                      <a16:colId xmlns:a16="http://schemas.microsoft.com/office/drawing/2014/main" val="1302115315"/>
                    </a:ext>
                  </a:extLst>
                </a:gridCol>
                <a:gridCol w="3193505">
                  <a:extLst>
                    <a:ext uri="{9D8B030D-6E8A-4147-A177-3AD203B41FA5}">
                      <a16:colId xmlns:a16="http://schemas.microsoft.com/office/drawing/2014/main" val="2891235211"/>
                    </a:ext>
                  </a:extLst>
                </a:gridCol>
              </a:tblGrid>
              <a:tr h="690753">
                <a:tc>
                  <a:txBody>
                    <a:bodyPr/>
                    <a:lstStyle/>
                    <a:p>
                      <a:pPr algn="ctr" fontAlgn="t"/>
                      <a:r>
                        <a:rPr lang="en-US" sz="1400" b="1" u="none" strike="noStrike" dirty="0">
                          <a:solidFill>
                            <a:schemeClr val="bg1"/>
                          </a:solidFill>
                          <a:effectLst/>
                        </a:rPr>
                        <a:t>Error #</a:t>
                      </a:r>
                      <a:endParaRPr lang="en-US" sz="1400" b="1" i="0" u="none" strike="noStrike" dirty="0">
                        <a:solidFill>
                          <a:schemeClr val="bg1"/>
                        </a:solidFill>
                        <a:effectLst/>
                        <a:latin typeface="Arial" panose="020B0604020202020204" pitchFamily="34" charset="0"/>
                      </a:endParaRPr>
                    </a:p>
                  </a:txBody>
                  <a:tcPr marL="1625" marR="1625" marT="1625" marB="0" anchor="ctr"/>
                </a:tc>
                <a:tc>
                  <a:txBody>
                    <a:bodyPr/>
                    <a:lstStyle/>
                    <a:p>
                      <a:pPr algn="ctr" fontAlgn="t"/>
                      <a:r>
                        <a:rPr lang="en-US" sz="1400" b="1" u="none" strike="noStrike" dirty="0">
                          <a:solidFill>
                            <a:schemeClr val="bg1"/>
                          </a:solidFill>
                          <a:effectLst/>
                        </a:rPr>
                        <a:t>Error Name</a:t>
                      </a:r>
                      <a:endParaRPr lang="en-US" sz="1400" b="1" i="0" u="none" strike="noStrike" dirty="0">
                        <a:solidFill>
                          <a:schemeClr val="bg1"/>
                        </a:solidFill>
                        <a:effectLst/>
                        <a:latin typeface="Arial" panose="020B0604020202020204" pitchFamily="34" charset="0"/>
                      </a:endParaRPr>
                    </a:p>
                  </a:txBody>
                  <a:tcPr marL="1625" marR="1625" marT="1625" marB="0" anchor="ctr"/>
                </a:tc>
                <a:tc>
                  <a:txBody>
                    <a:bodyPr/>
                    <a:lstStyle/>
                    <a:p>
                      <a:pPr algn="ctr" fontAlgn="t"/>
                      <a:r>
                        <a:rPr lang="en-US" sz="1400" b="1" u="none" strike="noStrike" dirty="0">
                          <a:solidFill>
                            <a:schemeClr val="bg1"/>
                          </a:solidFill>
                          <a:effectLst/>
                        </a:rPr>
                        <a:t>Severity</a:t>
                      </a:r>
                      <a:endParaRPr lang="en-US" sz="1400" b="1" i="0" u="none" strike="noStrike" dirty="0">
                        <a:solidFill>
                          <a:schemeClr val="bg1"/>
                        </a:solidFill>
                        <a:effectLst/>
                        <a:latin typeface="Arial" panose="020B0604020202020204" pitchFamily="34" charset="0"/>
                      </a:endParaRPr>
                    </a:p>
                  </a:txBody>
                  <a:tcPr marL="1625" marR="1625" marT="1625" marB="0" anchor="ctr"/>
                </a:tc>
                <a:extLst>
                  <a:ext uri="{0D108BD9-81ED-4DB2-BD59-A6C34878D82A}">
                    <a16:rowId xmlns:a16="http://schemas.microsoft.com/office/drawing/2014/main" val="2584430447"/>
                  </a:ext>
                </a:extLst>
              </a:tr>
              <a:tr h="690753">
                <a:tc>
                  <a:txBody>
                    <a:bodyPr/>
                    <a:lstStyle/>
                    <a:p>
                      <a:pPr algn="ctr" fontAlgn="t"/>
                      <a:r>
                        <a:rPr lang="en-US" sz="1200" b="1" u="none" strike="noStrike" dirty="0">
                          <a:solidFill>
                            <a:srgbClr val="000000"/>
                          </a:solidFill>
                          <a:effectLst/>
                        </a:rPr>
                        <a:t>SCSE0139E1</a:t>
                      </a:r>
                      <a:endParaRPr lang="en-US" sz="1200" b="1" i="0" u="none" strike="noStrike" dirty="0">
                        <a:solidFill>
                          <a:srgbClr val="000000"/>
                        </a:solidFill>
                        <a:effectLst/>
                        <a:latin typeface="Arial" panose="020B0604020202020204" pitchFamily="34" charset="0"/>
                      </a:endParaRPr>
                    </a:p>
                  </a:txBody>
                  <a:tcPr marL="1625" marR="1625" marT="1625" marB="0" anchor="ctr"/>
                </a:tc>
                <a:tc>
                  <a:txBody>
                    <a:bodyPr/>
                    <a:lstStyle/>
                    <a:p>
                      <a:pPr algn="l" fontAlgn="t"/>
                      <a:r>
                        <a:rPr lang="en-US" sz="1200" b="0" u="none" strike="noStrike" dirty="0">
                          <a:solidFill>
                            <a:srgbClr val="000000"/>
                          </a:solidFill>
                          <a:effectLst/>
                        </a:rPr>
                        <a:t>Missing Course Section Record</a:t>
                      </a:r>
                      <a:endParaRPr lang="en-US" sz="1200" b="0" i="0" u="none" strike="noStrike" dirty="0">
                        <a:solidFill>
                          <a:srgbClr val="000000"/>
                        </a:solidFill>
                        <a:effectLst/>
                        <a:latin typeface="Arial" panose="020B0604020202020204" pitchFamily="34" charset="0"/>
                      </a:endParaRPr>
                    </a:p>
                  </a:txBody>
                  <a:tcPr marL="1625" marR="1625" marT="1625" marB="0" anchor="ctr"/>
                </a:tc>
                <a:tc>
                  <a:txBody>
                    <a:bodyPr/>
                    <a:lstStyle/>
                    <a:p>
                      <a:pPr algn="ctr" fontAlgn="t"/>
                      <a:r>
                        <a:rPr lang="en-US" sz="1200" b="0" u="none" strike="noStrike" dirty="0">
                          <a:solidFill>
                            <a:srgbClr val="000000"/>
                          </a:solidFill>
                          <a:effectLst/>
                        </a:rPr>
                        <a:t>Fatal</a:t>
                      </a:r>
                      <a:endParaRPr lang="en-US" sz="1200" b="0" i="0" u="none" strike="noStrike" dirty="0">
                        <a:solidFill>
                          <a:srgbClr val="000000"/>
                        </a:solidFill>
                        <a:effectLst/>
                        <a:latin typeface="Arial" panose="020B0604020202020204" pitchFamily="34" charset="0"/>
                      </a:endParaRPr>
                    </a:p>
                  </a:txBody>
                  <a:tcPr marL="1625" marR="1625" marT="1625" marB="0" anchor="ctr"/>
                </a:tc>
                <a:extLst>
                  <a:ext uri="{0D108BD9-81ED-4DB2-BD59-A6C34878D82A}">
                    <a16:rowId xmlns:a16="http://schemas.microsoft.com/office/drawing/2014/main" val="1073234131"/>
                  </a:ext>
                </a:extLst>
              </a:tr>
              <a:tr h="446958">
                <a:tc>
                  <a:txBody>
                    <a:bodyPr/>
                    <a:lstStyle/>
                    <a:p>
                      <a:pPr algn="ctr" fontAlgn="t"/>
                      <a:r>
                        <a:rPr lang="en-US" sz="1200" b="1" u="none" strike="noStrike">
                          <a:solidFill>
                            <a:srgbClr val="000000"/>
                          </a:solidFill>
                          <a:effectLst/>
                        </a:rPr>
                        <a:t>SCSC0140E1</a:t>
                      </a:r>
                      <a:endParaRPr lang="en-US" sz="1200" b="1" i="0" u="none" strike="noStrike">
                        <a:solidFill>
                          <a:srgbClr val="000000"/>
                        </a:solidFill>
                        <a:effectLst/>
                        <a:latin typeface="Arial" panose="020B0604020202020204" pitchFamily="34" charset="0"/>
                      </a:endParaRPr>
                    </a:p>
                  </a:txBody>
                  <a:tcPr marL="1625" marR="1625" marT="1625" marB="0" anchor="ctr"/>
                </a:tc>
                <a:tc>
                  <a:txBody>
                    <a:bodyPr/>
                    <a:lstStyle/>
                    <a:p>
                      <a:pPr algn="l" fontAlgn="t"/>
                      <a:r>
                        <a:rPr lang="en-US" sz="1200" b="0" u="none" strike="noStrike">
                          <a:solidFill>
                            <a:srgbClr val="000000"/>
                          </a:solidFill>
                          <a:effectLst/>
                        </a:rPr>
                        <a:t>Missing Student Credits Attempted</a:t>
                      </a:r>
                      <a:endParaRPr lang="en-US" sz="1200" b="0" i="0" u="none" strike="noStrike">
                        <a:solidFill>
                          <a:srgbClr val="000000"/>
                        </a:solidFill>
                        <a:effectLst/>
                        <a:latin typeface="Arial" panose="020B0604020202020204" pitchFamily="34" charset="0"/>
                      </a:endParaRPr>
                    </a:p>
                  </a:txBody>
                  <a:tcPr marL="1625" marR="1625" marT="1625" marB="0" anchor="ctr"/>
                </a:tc>
                <a:tc>
                  <a:txBody>
                    <a:bodyPr/>
                    <a:lstStyle/>
                    <a:p>
                      <a:pPr algn="ctr" fontAlgn="t"/>
                      <a:r>
                        <a:rPr lang="en-US" sz="1200" b="0" u="none" strike="noStrike">
                          <a:solidFill>
                            <a:srgbClr val="000000"/>
                          </a:solidFill>
                          <a:effectLst/>
                        </a:rPr>
                        <a:t>Fatal</a:t>
                      </a:r>
                      <a:endParaRPr lang="en-US" sz="1200" b="0" i="0" u="none" strike="noStrike">
                        <a:solidFill>
                          <a:srgbClr val="000000"/>
                        </a:solidFill>
                        <a:effectLst/>
                        <a:latin typeface="Arial" panose="020B0604020202020204" pitchFamily="34" charset="0"/>
                      </a:endParaRPr>
                    </a:p>
                  </a:txBody>
                  <a:tcPr marL="1625" marR="1625" marT="1625" marB="0" anchor="ctr"/>
                </a:tc>
                <a:extLst>
                  <a:ext uri="{0D108BD9-81ED-4DB2-BD59-A6C34878D82A}">
                    <a16:rowId xmlns:a16="http://schemas.microsoft.com/office/drawing/2014/main" val="1187366291"/>
                  </a:ext>
                </a:extLst>
              </a:tr>
              <a:tr h="446958">
                <a:tc>
                  <a:txBody>
                    <a:bodyPr/>
                    <a:lstStyle/>
                    <a:p>
                      <a:pPr algn="ctr" fontAlgn="t"/>
                      <a:r>
                        <a:rPr lang="en-US" sz="1200" b="1" u="none" strike="noStrike">
                          <a:solidFill>
                            <a:srgbClr val="000000"/>
                          </a:solidFill>
                          <a:effectLst/>
                        </a:rPr>
                        <a:t>SCSC0141E1</a:t>
                      </a:r>
                      <a:endParaRPr lang="en-US" sz="1200" b="1" i="0" u="none" strike="noStrike">
                        <a:solidFill>
                          <a:srgbClr val="000000"/>
                        </a:solidFill>
                        <a:effectLst/>
                        <a:latin typeface="Arial" panose="020B0604020202020204" pitchFamily="34" charset="0"/>
                      </a:endParaRPr>
                    </a:p>
                  </a:txBody>
                  <a:tcPr marL="1625" marR="1625" marT="1625" marB="0" anchor="ctr"/>
                </a:tc>
                <a:tc>
                  <a:txBody>
                    <a:bodyPr/>
                    <a:lstStyle/>
                    <a:p>
                      <a:pPr algn="l" fontAlgn="t"/>
                      <a:r>
                        <a:rPr lang="en-US" sz="1200" b="0" u="none" strike="noStrike" dirty="0">
                          <a:solidFill>
                            <a:srgbClr val="000000"/>
                          </a:solidFill>
                          <a:effectLst/>
                        </a:rPr>
                        <a:t>Missing Student Credits Earned</a:t>
                      </a:r>
                      <a:endParaRPr lang="en-US" sz="1200" b="0" i="0" u="none" strike="noStrike" dirty="0">
                        <a:solidFill>
                          <a:srgbClr val="000000"/>
                        </a:solidFill>
                        <a:effectLst/>
                        <a:latin typeface="Arial" panose="020B0604020202020204" pitchFamily="34" charset="0"/>
                      </a:endParaRPr>
                    </a:p>
                  </a:txBody>
                  <a:tcPr marL="1625" marR="1625" marT="1625" marB="0" anchor="ctr"/>
                </a:tc>
                <a:tc>
                  <a:txBody>
                    <a:bodyPr/>
                    <a:lstStyle/>
                    <a:p>
                      <a:pPr algn="ctr" fontAlgn="t"/>
                      <a:r>
                        <a:rPr lang="en-US" sz="1200" b="0" u="none" strike="noStrike">
                          <a:solidFill>
                            <a:srgbClr val="000000"/>
                          </a:solidFill>
                          <a:effectLst/>
                        </a:rPr>
                        <a:t>Fatal</a:t>
                      </a:r>
                      <a:endParaRPr lang="en-US" sz="1200" b="0" i="0" u="none" strike="noStrike">
                        <a:solidFill>
                          <a:srgbClr val="000000"/>
                        </a:solidFill>
                        <a:effectLst/>
                        <a:latin typeface="Arial" panose="020B0604020202020204" pitchFamily="34" charset="0"/>
                      </a:endParaRPr>
                    </a:p>
                  </a:txBody>
                  <a:tcPr marL="1625" marR="1625" marT="1625" marB="0" anchor="ctr"/>
                </a:tc>
                <a:extLst>
                  <a:ext uri="{0D108BD9-81ED-4DB2-BD59-A6C34878D82A}">
                    <a16:rowId xmlns:a16="http://schemas.microsoft.com/office/drawing/2014/main" val="1740170486"/>
                  </a:ext>
                </a:extLst>
              </a:tr>
              <a:tr h="284428">
                <a:tc>
                  <a:txBody>
                    <a:bodyPr/>
                    <a:lstStyle/>
                    <a:p>
                      <a:pPr algn="ctr" fontAlgn="t"/>
                      <a:r>
                        <a:rPr lang="en-US" sz="1200" b="1" u="none" strike="noStrike">
                          <a:solidFill>
                            <a:srgbClr val="000000"/>
                          </a:solidFill>
                          <a:effectLst/>
                        </a:rPr>
                        <a:t>SCSC0512E1</a:t>
                      </a:r>
                      <a:endParaRPr lang="en-US" sz="1200" b="1" i="0" u="none" strike="noStrike">
                        <a:solidFill>
                          <a:srgbClr val="000000"/>
                        </a:solidFill>
                        <a:effectLst/>
                        <a:latin typeface="Arial" panose="020B0604020202020204" pitchFamily="34" charset="0"/>
                      </a:endParaRPr>
                    </a:p>
                  </a:txBody>
                  <a:tcPr marL="1625" marR="1625" marT="1625" marB="0" anchor="ctr"/>
                </a:tc>
                <a:tc>
                  <a:txBody>
                    <a:bodyPr/>
                    <a:lstStyle/>
                    <a:p>
                      <a:pPr algn="l" fontAlgn="t"/>
                      <a:r>
                        <a:rPr lang="en-US" sz="1200" b="0" u="none" strike="noStrike">
                          <a:solidFill>
                            <a:srgbClr val="000000"/>
                          </a:solidFill>
                          <a:effectLst/>
                        </a:rPr>
                        <a:t>Missing Carnegie Units Earned</a:t>
                      </a:r>
                      <a:endParaRPr lang="en-US" sz="1200" b="0" i="0" u="none" strike="noStrike">
                        <a:solidFill>
                          <a:srgbClr val="000000"/>
                        </a:solidFill>
                        <a:effectLst/>
                        <a:latin typeface="Arial" panose="020B0604020202020204" pitchFamily="34" charset="0"/>
                      </a:endParaRPr>
                    </a:p>
                  </a:txBody>
                  <a:tcPr marL="1625" marR="1625" marT="1625" marB="0" anchor="ctr"/>
                </a:tc>
                <a:tc>
                  <a:txBody>
                    <a:bodyPr/>
                    <a:lstStyle/>
                    <a:p>
                      <a:pPr algn="ctr" fontAlgn="t"/>
                      <a:r>
                        <a:rPr lang="en-US" sz="1200" b="0" u="none" strike="noStrike">
                          <a:solidFill>
                            <a:srgbClr val="000000"/>
                          </a:solidFill>
                          <a:effectLst/>
                        </a:rPr>
                        <a:t>Fatal</a:t>
                      </a:r>
                      <a:endParaRPr lang="en-US" sz="1200" b="0" i="0" u="none" strike="noStrike">
                        <a:solidFill>
                          <a:srgbClr val="000000"/>
                        </a:solidFill>
                        <a:effectLst/>
                        <a:latin typeface="Arial" panose="020B0604020202020204" pitchFamily="34" charset="0"/>
                      </a:endParaRPr>
                    </a:p>
                  </a:txBody>
                  <a:tcPr marL="1625" marR="1625" marT="1625" marB="0" anchor="ctr"/>
                </a:tc>
                <a:extLst>
                  <a:ext uri="{0D108BD9-81ED-4DB2-BD59-A6C34878D82A}">
                    <a16:rowId xmlns:a16="http://schemas.microsoft.com/office/drawing/2014/main" val="2780427854"/>
                  </a:ext>
                </a:extLst>
              </a:tr>
              <a:tr h="690753">
                <a:tc>
                  <a:txBody>
                    <a:bodyPr/>
                    <a:lstStyle/>
                    <a:p>
                      <a:pPr algn="ctr" fontAlgn="t"/>
                      <a:r>
                        <a:rPr lang="en-US" sz="1200" b="1" u="none" strike="noStrike">
                          <a:solidFill>
                            <a:srgbClr val="000000"/>
                          </a:solidFill>
                          <a:effectLst/>
                        </a:rPr>
                        <a:t>CRSC0231E1</a:t>
                      </a:r>
                      <a:endParaRPr lang="en-US" sz="1200" b="1" i="0" u="none" strike="noStrike">
                        <a:solidFill>
                          <a:srgbClr val="000000"/>
                        </a:solidFill>
                        <a:effectLst/>
                        <a:latin typeface="Arial" panose="020B0604020202020204" pitchFamily="34" charset="0"/>
                      </a:endParaRPr>
                    </a:p>
                  </a:txBody>
                  <a:tcPr marL="1625" marR="1625" marT="1625" marB="0" anchor="ctr"/>
                </a:tc>
                <a:tc>
                  <a:txBody>
                    <a:bodyPr/>
                    <a:lstStyle/>
                    <a:p>
                      <a:pPr algn="l" fontAlgn="t"/>
                      <a:r>
                        <a:rPr lang="en-US" sz="1200" b="0" u="none" strike="noStrike">
                          <a:solidFill>
                            <a:srgbClr val="000000"/>
                          </a:solidFill>
                          <a:effectLst/>
                        </a:rPr>
                        <a:t>Mismatch of Course (CRS) Attributes</a:t>
                      </a:r>
                      <a:endParaRPr lang="en-US" sz="1200" b="0" i="0" u="none" strike="noStrike">
                        <a:solidFill>
                          <a:srgbClr val="000000"/>
                        </a:solidFill>
                        <a:effectLst/>
                        <a:latin typeface="Arial" panose="020B0604020202020204" pitchFamily="34" charset="0"/>
                      </a:endParaRPr>
                    </a:p>
                  </a:txBody>
                  <a:tcPr marL="1625" marR="1625" marT="1625" marB="0" anchor="ctr"/>
                </a:tc>
                <a:tc>
                  <a:txBody>
                    <a:bodyPr/>
                    <a:lstStyle/>
                    <a:p>
                      <a:pPr algn="ctr" fontAlgn="t"/>
                      <a:r>
                        <a:rPr lang="en-US" sz="1200" b="0" u="none" strike="noStrike">
                          <a:solidFill>
                            <a:srgbClr val="000000"/>
                          </a:solidFill>
                          <a:effectLst/>
                        </a:rPr>
                        <a:t>Fatal</a:t>
                      </a:r>
                      <a:endParaRPr lang="en-US" sz="1200" b="0" i="0" u="none" strike="noStrike">
                        <a:solidFill>
                          <a:srgbClr val="000000"/>
                        </a:solidFill>
                        <a:effectLst/>
                        <a:latin typeface="Arial" panose="020B0604020202020204" pitchFamily="34" charset="0"/>
                      </a:endParaRPr>
                    </a:p>
                  </a:txBody>
                  <a:tcPr marL="1625" marR="1625" marT="1625" marB="0" anchor="ctr"/>
                </a:tc>
                <a:extLst>
                  <a:ext uri="{0D108BD9-81ED-4DB2-BD59-A6C34878D82A}">
                    <a16:rowId xmlns:a16="http://schemas.microsoft.com/office/drawing/2014/main" val="577166316"/>
                  </a:ext>
                </a:extLst>
              </a:tr>
              <a:tr h="558291">
                <a:tc>
                  <a:txBody>
                    <a:bodyPr/>
                    <a:lstStyle/>
                    <a:p>
                      <a:pPr algn="ctr" fontAlgn="t"/>
                      <a:r>
                        <a:rPr lang="en-US" sz="1200" b="1" u="none" strike="noStrike">
                          <a:solidFill>
                            <a:srgbClr val="000000"/>
                          </a:solidFill>
                          <a:effectLst/>
                        </a:rPr>
                        <a:t>CRSC0545E1</a:t>
                      </a:r>
                      <a:endParaRPr lang="en-US" sz="1200" b="1" i="0" u="none" strike="noStrike">
                        <a:solidFill>
                          <a:srgbClr val="000000"/>
                        </a:solidFill>
                        <a:effectLst/>
                        <a:latin typeface="Arial" panose="020B0604020202020204" pitchFamily="34" charset="0"/>
                      </a:endParaRPr>
                    </a:p>
                  </a:txBody>
                  <a:tcPr marL="1625" marR="1625" marT="1625" marB="0" anchor="ctr"/>
                </a:tc>
                <a:tc>
                  <a:txBody>
                    <a:bodyPr/>
                    <a:lstStyle/>
                    <a:p>
                      <a:pPr algn="l" fontAlgn="t"/>
                      <a:r>
                        <a:rPr lang="en-US" sz="1200" b="0" u="none" strike="noStrike">
                          <a:solidFill>
                            <a:srgbClr val="000000"/>
                          </a:solidFill>
                          <a:effectLst/>
                        </a:rPr>
                        <a:t>Invalid SEID in Course Section record</a:t>
                      </a:r>
                      <a:endParaRPr lang="en-US" sz="1200" b="0" i="0" u="none" strike="noStrike">
                        <a:solidFill>
                          <a:srgbClr val="000000"/>
                        </a:solidFill>
                        <a:effectLst/>
                        <a:latin typeface="Arial" panose="020B0604020202020204" pitchFamily="34" charset="0"/>
                      </a:endParaRPr>
                    </a:p>
                  </a:txBody>
                  <a:tcPr marL="1625" marR="1625" marT="1625" marB="0" anchor="ctr"/>
                </a:tc>
                <a:tc>
                  <a:txBody>
                    <a:bodyPr/>
                    <a:lstStyle/>
                    <a:p>
                      <a:pPr algn="ctr" fontAlgn="t"/>
                      <a:r>
                        <a:rPr lang="en-US" sz="1200" b="0" u="none" strike="noStrike">
                          <a:solidFill>
                            <a:srgbClr val="000000"/>
                          </a:solidFill>
                          <a:effectLst/>
                        </a:rPr>
                        <a:t>Warning</a:t>
                      </a:r>
                      <a:endParaRPr lang="en-US" sz="1200" b="0" i="0" u="none" strike="noStrike">
                        <a:solidFill>
                          <a:srgbClr val="000000"/>
                        </a:solidFill>
                        <a:effectLst/>
                        <a:latin typeface="Arial" panose="020B0604020202020204" pitchFamily="34" charset="0"/>
                      </a:endParaRPr>
                    </a:p>
                  </a:txBody>
                  <a:tcPr marL="1625" marR="1625" marT="1625" marB="0" anchor="ctr"/>
                </a:tc>
                <a:extLst>
                  <a:ext uri="{0D108BD9-81ED-4DB2-BD59-A6C34878D82A}">
                    <a16:rowId xmlns:a16="http://schemas.microsoft.com/office/drawing/2014/main" val="3103040600"/>
                  </a:ext>
                </a:extLst>
              </a:tr>
              <a:tr h="542444">
                <a:tc>
                  <a:txBody>
                    <a:bodyPr/>
                    <a:lstStyle/>
                    <a:p>
                      <a:pPr algn="ctr" fontAlgn="t"/>
                      <a:r>
                        <a:rPr lang="en-US" sz="1200" b="1" u="none" strike="noStrike">
                          <a:solidFill>
                            <a:srgbClr val="000000"/>
                          </a:solidFill>
                          <a:effectLst/>
                        </a:rPr>
                        <a:t>WBLR0576E1</a:t>
                      </a:r>
                      <a:endParaRPr lang="en-US" sz="1200" b="1" i="0" u="none" strike="noStrike">
                        <a:solidFill>
                          <a:srgbClr val="000000"/>
                        </a:solidFill>
                        <a:effectLst/>
                        <a:latin typeface="Arial" panose="020B0604020202020204" pitchFamily="34" charset="0"/>
                      </a:endParaRPr>
                    </a:p>
                  </a:txBody>
                  <a:tcPr marL="1625" marR="1625" marT="1625" marB="0" anchor="ctr"/>
                </a:tc>
                <a:tc>
                  <a:txBody>
                    <a:bodyPr/>
                    <a:lstStyle/>
                    <a:p>
                      <a:pPr algn="l" fontAlgn="t"/>
                      <a:r>
                        <a:rPr lang="en-US" sz="1200" b="0" u="none" strike="noStrike">
                          <a:solidFill>
                            <a:srgbClr val="000000"/>
                          </a:solidFill>
                          <a:effectLst/>
                        </a:rPr>
                        <a:t>SWDS record must exist for this Work-Based Learning Type</a:t>
                      </a:r>
                      <a:endParaRPr lang="en-US" sz="1200" b="0" i="0" u="none" strike="noStrike">
                        <a:solidFill>
                          <a:srgbClr val="000000"/>
                        </a:solidFill>
                        <a:effectLst/>
                        <a:latin typeface="Arial" panose="020B0604020202020204" pitchFamily="34" charset="0"/>
                      </a:endParaRPr>
                    </a:p>
                  </a:txBody>
                  <a:tcPr marL="1625" marR="1625" marT="1625" marB="0" anchor="ctr"/>
                </a:tc>
                <a:tc>
                  <a:txBody>
                    <a:bodyPr/>
                    <a:lstStyle/>
                    <a:p>
                      <a:pPr algn="ctr" fontAlgn="t"/>
                      <a:r>
                        <a:rPr lang="en-US" sz="1200" b="0" u="none" strike="noStrike">
                          <a:solidFill>
                            <a:srgbClr val="000000"/>
                          </a:solidFill>
                          <a:effectLst/>
                        </a:rPr>
                        <a:t>Fatal</a:t>
                      </a:r>
                      <a:endParaRPr lang="en-US" sz="1200" b="0" i="0" u="none" strike="noStrike">
                        <a:solidFill>
                          <a:srgbClr val="000000"/>
                        </a:solidFill>
                        <a:effectLst/>
                        <a:latin typeface="Arial" panose="020B0604020202020204" pitchFamily="34" charset="0"/>
                      </a:endParaRPr>
                    </a:p>
                  </a:txBody>
                  <a:tcPr marL="1625" marR="1625" marT="1625" marB="0" anchor="ctr"/>
                </a:tc>
                <a:extLst>
                  <a:ext uri="{0D108BD9-81ED-4DB2-BD59-A6C34878D82A}">
                    <a16:rowId xmlns:a16="http://schemas.microsoft.com/office/drawing/2014/main" val="3843678236"/>
                  </a:ext>
                </a:extLst>
              </a:tr>
              <a:tr h="280364">
                <a:tc>
                  <a:txBody>
                    <a:bodyPr/>
                    <a:lstStyle/>
                    <a:p>
                      <a:pPr algn="ctr" fontAlgn="t"/>
                      <a:r>
                        <a:rPr lang="en-US" sz="1200" b="1" u="none" strike="noStrike">
                          <a:solidFill>
                            <a:srgbClr val="000000"/>
                          </a:solidFill>
                          <a:effectLst/>
                        </a:rPr>
                        <a:t>CRSC0640E1</a:t>
                      </a:r>
                      <a:endParaRPr lang="en-US" sz="1200" b="1" i="0" u="none" strike="noStrike">
                        <a:solidFill>
                          <a:srgbClr val="000000"/>
                        </a:solidFill>
                        <a:effectLst/>
                        <a:latin typeface="Arial" panose="020B0604020202020204" pitchFamily="34" charset="0"/>
                      </a:endParaRPr>
                    </a:p>
                  </a:txBody>
                  <a:tcPr marL="1625" marR="1625" marT="1625" marB="0" anchor="ctr"/>
                </a:tc>
                <a:tc>
                  <a:txBody>
                    <a:bodyPr/>
                    <a:lstStyle/>
                    <a:p>
                      <a:pPr algn="l" fontAlgn="t"/>
                      <a:r>
                        <a:rPr lang="en-US" sz="1200" b="0" u="none" strike="noStrike">
                          <a:solidFill>
                            <a:srgbClr val="000000"/>
                          </a:solidFill>
                          <a:effectLst/>
                        </a:rPr>
                        <a:t>Course identified as Special Education with Gen Ed Students enrolled</a:t>
                      </a:r>
                      <a:endParaRPr lang="en-US" sz="1200" b="0" i="0" u="none" strike="noStrike">
                        <a:solidFill>
                          <a:srgbClr val="000000"/>
                        </a:solidFill>
                        <a:effectLst/>
                        <a:latin typeface="Arial" panose="020B0604020202020204" pitchFamily="34" charset="0"/>
                      </a:endParaRPr>
                    </a:p>
                  </a:txBody>
                  <a:tcPr marL="1625" marR="1625" marT="1625" marB="0" anchor="ctr"/>
                </a:tc>
                <a:tc>
                  <a:txBody>
                    <a:bodyPr/>
                    <a:lstStyle/>
                    <a:p>
                      <a:pPr algn="ctr" fontAlgn="t"/>
                      <a:r>
                        <a:rPr lang="en-US" sz="1200" b="0" u="none" strike="noStrike">
                          <a:solidFill>
                            <a:srgbClr val="000000"/>
                          </a:solidFill>
                          <a:effectLst/>
                        </a:rPr>
                        <a:t>Fatal</a:t>
                      </a:r>
                      <a:endParaRPr lang="en-US" sz="1200" b="0" i="0" u="none" strike="noStrike">
                        <a:solidFill>
                          <a:srgbClr val="000000"/>
                        </a:solidFill>
                        <a:effectLst/>
                        <a:latin typeface="Arial" panose="020B0604020202020204" pitchFamily="34" charset="0"/>
                      </a:endParaRPr>
                    </a:p>
                  </a:txBody>
                  <a:tcPr marL="1625" marR="1625" marT="1625" marB="0" anchor="ctr"/>
                </a:tc>
                <a:extLst>
                  <a:ext uri="{0D108BD9-81ED-4DB2-BD59-A6C34878D82A}">
                    <a16:rowId xmlns:a16="http://schemas.microsoft.com/office/drawing/2014/main" val="3515898332"/>
                  </a:ext>
                </a:extLst>
              </a:tr>
              <a:tr h="410388">
                <a:tc>
                  <a:txBody>
                    <a:bodyPr/>
                    <a:lstStyle/>
                    <a:p>
                      <a:pPr algn="ctr" fontAlgn="t"/>
                      <a:r>
                        <a:rPr lang="en-US" sz="1200" b="1" u="none" strike="noStrike" dirty="0">
                          <a:solidFill>
                            <a:srgbClr val="000000"/>
                          </a:solidFill>
                          <a:effectLst/>
                        </a:rPr>
                        <a:t>WBLR0649E1</a:t>
                      </a:r>
                      <a:endParaRPr lang="en-US" sz="1200" b="1" i="0" u="none" strike="noStrike" dirty="0">
                        <a:solidFill>
                          <a:srgbClr val="000000"/>
                        </a:solidFill>
                        <a:effectLst/>
                        <a:latin typeface="Arial" panose="020B0604020202020204" pitchFamily="34" charset="0"/>
                      </a:endParaRPr>
                    </a:p>
                  </a:txBody>
                  <a:tcPr marL="1625" marR="1625" marT="1625" marB="0" anchor="ctr"/>
                </a:tc>
                <a:tc>
                  <a:txBody>
                    <a:bodyPr/>
                    <a:lstStyle/>
                    <a:p>
                      <a:pPr algn="l" fontAlgn="t"/>
                      <a:r>
                        <a:rPr lang="en-US" sz="1200" b="0" u="none" strike="noStrike">
                          <a:solidFill>
                            <a:srgbClr val="000000"/>
                          </a:solidFill>
                          <a:effectLst/>
                        </a:rPr>
                        <a:t>Missing State Course Code - Embedded Work-Based Learning for Interships</a:t>
                      </a:r>
                      <a:endParaRPr lang="en-US" sz="1200" b="0" i="0" u="none" strike="noStrike">
                        <a:solidFill>
                          <a:srgbClr val="000000"/>
                        </a:solidFill>
                        <a:effectLst/>
                        <a:latin typeface="Arial" panose="020B0604020202020204" pitchFamily="34" charset="0"/>
                      </a:endParaRPr>
                    </a:p>
                  </a:txBody>
                  <a:tcPr marL="1625" marR="1625" marT="1625" marB="0" anchor="ctr"/>
                </a:tc>
                <a:tc>
                  <a:txBody>
                    <a:bodyPr/>
                    <a:lstStyle/>
                    <a:p>
                      <a:pPr algn="ctr" fontAlgn="t"/>
                      <a:r>
                        <a:rPr lang="en-US" sz="1200" b="0" u="none" strike="noStrike" dirty="0">
                          <a:solidFill>
                            <a:srgbClr val="000000"/>
                          </a:solidFill>
                          <a:effectLst/>
                        </a:rPr>
                        <a:t>Warning</a:t>
                      </a:r>
                      <a:endParaRPr lang="en-US" sz="1200" b="0" i="0" u="none" strike="noStrike" dirty="0">
                        <a:solidFill>
                          <a:srgbClr val="000000"/>
                        </a:solidFill>
                        <a:effectLst/>
                        <a:latin typeface="Arial" panose="020B0604020202020204" pitchFamily="34" charset="0"/>
                      </a:endParaRPr>
                    </a:p>
                  </a:txBody>
                  <a:tcPr marL="1625" marR="1625" marT="1625" marB="0" anchor="ctr"/>
                </a:tc>
                <a:extLst>
                  <a:ext uri="{0D108BD9-81ED-4DB2-BD59-A6C34878D82A}">
                    <a16:rowId xmlns:a16="http://schemas.microsoft.com/office/drawing/2014/main" val="2727519979"/>
                  </a:ext>
                </a:extLst>
              </a:tr>
            </a:tbl>
          </a:graphicData>
        </a:graphic>
      </p:graphicFrame>
    </p:spTree>
    <p:extLst>
      <p:ext uri="{BB962C8B-B14F-4D97-AF65-F5344CB8AC3E}">
        <p14:creationId xmlns:p14="http://schemas.microsoft.com/office/powerpoint/2010/main" val="26915713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801B650C-77E0-ECBC-CD6B-0F3BF36A40E4}"/>
              </a:ext>
            </a:extLst>
          </p:cNvPr>
          <p:cNvSpPr/>
          <p:nvPr/>
        </p:nvSpPr>
        <p:spPr>
          <a:xfrm>
            <a:off x="1031631" y="4864361"/>
            <a:ext cx="10261600" cy="1341054"/>
          </a:xfrm>
          <a:prstGeom prst="roundRect">
            <a:avLst/>
          </a:prstGeom>
          <a:solidFill>
            <a:srgbClr val="F7E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B26A0D-FE5B-44A0-ADBE-266C8A07A5D2}"/>
              </a:ext>
            </a:extLst>
          </p:cNvPr>
          <p:cNvSpPr>
            <a:spLocks noGrp="1"/>
          </p:cNvSpPr>
          <p:nvPr>
            <p:ph type="title"/>
          </p:nvPr>
        </p:nvSpPr>
        <p:spPr>
          <a:xfrm>
            <a:off x="426000" y="202042"/>
            <a:ext cx="11340000" cy="432000"/>
          </a:xfrm>
        </p:spPr>
        <p:txBody>
          <a:bodyPr/>
          <a:lstStyle/>
          <a:p>
            <a:r>
              <a:rPr lang="en-US" dirty="0"/>
              <a:t>CERT123</a:t>
            </a:r>
          </a:p>
        </p:txBody>
      </p:sp>
      <p:sp>
        <p:nvSpPr>
          <p:cNvPr id="9" name="Slide Number Placeholder 4">
            <a:extLst>
              <a:ext uri="{FF2B5EF4-FFF2-40B4-BE49-F238E27FC236}">
                <a16:creationId xmlns:a16="http://schemas.microsoft.com/office/drawing/2014/main" id="{452B2500-D9F1-482F-BE68-C96B9614E64E}"/>
              </a:ext>
            </a:extLst>
          </p:cNvPr>
          <p:cNvSpPr>
            <a:spLocks noGrp="1"/>
          </p:cNvSpPr>
          <p:nvPr>
            <p:ph type="sldNum" sz="quarter" idx="11"/>
          </p:nvPr>
        </p:nvSpPr>
        <p:spPr/>
        <p:txBody>
          <a:bodyPr/>
          <a:lstStyle/>
          <a:p>
            <a:fld id="{4B73C415-D670-4716-A5EC-CC4D52CA2BAC}" type="slidenum">
              <a:rPr lang="en-US" noProof="0" smtClean="0"/>
              <a:pPr/>
              <a:t>46</a:t>
            </a:fld>
            <a:endParaRPr lang="en-US" noProof="0" dirty="0"/>
          </a:p>
        </p:txBody>
      </p:sp>
      <p:pic>
        <p:nvPicPr>
          <p:cNvPr id="7" name="Picture 6">
            <a:extLst>
              <a:ext uri="{FF2B5EF4-FFF2-40B4-BE49-F238E27FC236}">
                <a16:creationId xmlns:a16="http://schemas.microsoft.com/office/drawing/2014/main" id="{291D2D1D-8AAD-4343-9AAA-5DCE011E0E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7133" y="730317"/>
            <a:ext cx="8853734" cy="3393000"/>
          </a:xfrm>
          <a:prstGeom prst="rect">
            <a:avLst/>
          </a:prstGeom>
          <a:effectLst>
            <a:outerShdw blurRad="63500" algn="ctr" rotWithShape="0">
              <a:prstClr val="black">
                <a:alpha val="40000"/>
              </a:prstClr>
            </a:outerShdw>
          </a:effectLst>
        </p:spPr>
      </p:pic>
      <p:sp>
        <p:nvSpPr>
          <p:cNvPr id="6" name="Text Placeholder 3">
            <a:extLst>
              <a:ext uri="{FF2B5EF4-FFF2-40B4-BE49-F238E27FC236}">
                <a16:creationId xmlns:a16="http://schemas.microsoft.com/office/drawing/2014/main" id="{8E3926F3-3390-4E22-9433-007FBD836437}"/>
              </a:ext>
            </a:extLst>
          </p:cNvPr>
          <p:cNvSpPr txBox="1">
            <a:spLocks/>
          </p:cNvSpPr>
          <p:nvPr/>
        </p:nvSpPr>
        <p:spPr>
          <a:xfrm>
            <a:off x="1410491" y="4141320"/>
            <a:ext cx="9205848" cy="568404"/>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2"/>
                </a:solidFill>
                <a:latin typeface="+mn-lt"/>
                <a:ea typeface="+mn-ea"/>
                <a:cs typeface="+mn-cs"/>
              </a:defRPr>
            </a:lvl1pPr>
            <a:lvl2pPr marL="266700"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2pPr>
            <a:lvl3pPr marL="542925"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3pPr>
            <a:lvl4pPr marL="809625" indent="0" algn="l" defTabSz="914400" rtl="0" eaLnBrk="1" latinLnBrk="0" hangingPunct="1">
              <a:lnSpc>
                <a:spcPct val="100000"/>
              </a:lnSpc>
              <a:spcBef>
                <a:spcPts val="500"/>
              </a:spcBef>
              <a:spcAft>
                <a:spcPts val="500"/>
              </a:spcAft>
              <a:buFont typeface="Arial" panose="020B0604020202020204" pitchFamily="34" charset="0"/>
              <a:buNone/>
              <a:defRPr sz="1400" kern="1200">
                <a:solidFill>
                  <a:schemeClr val="tx2"/>
                </a:solidFill>
                <a:latin typeface="+mn-lt"/>
                <a:ea typeface="+mn-ea"/>
                <a:cs typeface="+mn-cs"/>
              </a:defRPr>
            </a:lvl4pPr>
            <a:lvl5pPr marL="1076325"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No SCSC record submitted to reflect a CTE Capstone Course code for indicated pathway</a:t>
            </a:r>
          </a:p>
        </p:txBody>
      </p:sp>
      <p:sp>
        <p:nvSpPr>
          <p:cNvPr id="4" name="Footer Placeholder 2">
            <a:extLst>
              <a:ext uri="{FF2B5EF4-FFF2-40B4-BE49-F238E27FC236}">
                <a16:creationId xmlns:a16="http://schemas.microsoft.com/office/drawing/2014/main" id="{E9905D85-27C2-8E89-50BE-66A8DDDABC30}"/>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TextBox 4">
            <a:extLst>
              <a:ext uri="{FF2B5EF4-FFF2-40B4-BE49-F238E27FC236}">
                <a16:creationId xmlns:a16="http://schemas.microsoft.com/office/drawing/2014/main" id="{3A4F82C5-0CEE-4FD1-7F98-F97BDD86356F}"/>
              </a:ext>
            </a:extLst>
          </p:cNvPr>
          <p:cNvSpPr txBox="1"/>
          <p:nvPr/>
        </p:nvSpPr>
        <p:spPr>
          <a:xfrm>
            <a:off x="3783065" y="5004549"/>
            <a:ext cx="7440248" cy="1077218"/>
          </a:xfrm>
          <a:prstGeom prst="rect">
            <a:avLst/>
          </a:prstGeom>
          <a:noFill/>
        </p:spPr>
        <p:txBody>
          <a:bodyPr wrap="square">
            <a:spAutoFit/>
          </a:bodyPr>
          <a:lstStyle/>
          <a:p>
            <a:pPr marL="285750" indent="-285750">
              <a:buFont typeface="Arial" panose="020B0604020202020204" pitchFamily="34" charset="0"/>
              <a:buChar char="•"/>
            </a:pPr>
            <a:r>
              <a:rPr lang="en-US" sz="1600" dirty="0"/>
              <a:t>SCSC file not uploaded</a:t>
            </a:r>
          </a:p>
          <a:p>
            <a:pPr marL="285750" indent="-285750">
              <a:buFont typeface="Arial" panose="020B0604020202020204" pitchFamily="34" charset="0"/>
              <a:buChar char="•"/>
            </a:pPr>
            <a:r>
              <a:rPr lang="en-US" sz="1600" dirty="0"/>
              <a:t>SCSC file uploaded but record rejected.</a:t>
            </a:r>
          </a:p>
          <a:p>
            <a:pPr marL="285750" indent="-285750">
              <a:buFont typeface="Arial" panose="020B0604020202020204" pitchFamily="34" charset="0"/>
              <a:buChar char="•"/>
            </a:pPr>
            <a:r>
              <a:rPr lang="en-US" sz="1600" dirty="0"/>
              <a:t>Posted a SCTE record this year but completed Pathway last year.</a:t>
            </a:r>
          </a:p>
          <a:p>
            <a:pPr marL="285750" indent="-285750">
              <a:buFont typeface="Arial" panose="020B0604020202020204" pitchFamily="34" charset="0"/>
              <a:buChar char="•"/>
            </a:pPr>
            <a:r>
              <a:rPr lang="en-US" sz="1600" dirty="0"/>
              <a:t>Inadvertently posted a SCTE record</a:t>
            </a:r>
          </a:p>
        </p:txBody>
      </p:sp>
      <p:sp>
        <p:nvSpPr>
          <p:cNvPr id="10" name="Text Placeholder 3">
            <a:extLst>
              <a:ext uri="{FF2B5EF4-FFF2-40B4-BE49-F238E27FC236}">
                <a16:creationId xmlns:a16="http://schemas.microsoft.com/office/drawing/2014/main" id="{3629B0C8-AAB8-F48E-EC1B-D1C5F1C18BA5}"/>
              </a:ext>
            </a:extLst>
          </p:cNvPr>
          <p:cNvSpPr txBox="1">
            <a:spLocks/>
          </p:cNvSpPr>
          <p:nvPr/>
        </p:nvSpPr>
        <p:spPr>
          <a:xfrm>
            <a:off x="1477133" y="5037001"/>
            <a:ext cx="2060678" cy="1077218"/>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2"/>
                </a:solidFill>
                <a:latin typeface="+mn-lt"/>
                <a:ea typeface="+mn-ea"/>
                <a:cs typeface="+mn-cs"/>
              </a:defRPr>
            </a:lvl1pPr>
            <a:lvl2pPr marL="266700"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2pPr>
            <a:lvl3pPr marL="542925"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3pPr>
            <a:lvl4pPr marL="809625" indent="0" algn="l" defTabSz="914400" rtl="0" eaLnBrk="1" latinLnBrk="0" hangingPunct="1">
              <a:lnSpc>
                <a:spcPct val="100000"/>
              </a:lnSpc>
              <a:spcBef>
                <a:spcPts val="500"/>
              </a:spcBef>
              <a:spcAft>
                <a:spcPts val="500"/>
              </a:spcAft>
              <a:buFont typeface="Arial" panose="020B0604020202020204" pitchFamily="34" charset="0"/>
              <a:buNone/>
              <a:defRPr sz="1400" kern="1200">
                <a:solidFill>
                  <a:schemeClr val="tx2"/>
                </a:solidFill>
                <a:latin typeface="+mn-lt"/>
                <a:ea typeface="+mn-ea"/>
                <a:cs typeface="+mn-cs"/>
              </a:defRPr>
            </a:lvl4pPr>
            <a:lvl5pPr marL="1076325"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FF735D"/>
                </a:solidFill>
                <a:latin typeface="Arial" panose="020B0604020202020204" pitchFamily="34" charset="0"/>
                <a:cs typeface="Arial" panose="020B0604020202020204" pitchFamily="34" charset="0"/>
              </a:rPr>
              <a:t>Trigger reasons</a:t>
            </a:r>
          </a:p>
        </p:txBody>
      </p:sp>
    </p:spTree>
    <p:extLst>
      <p:ext uri="{BB962C8B-B14F-4D97-AF65-F5344CB8AC3E}">
        <p14:creationId xmlns:p14="http://schemas.microsoft.com/office/powerpoint/2010/main" val="3528902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13856"/>
            <a:ext cx="11739325" cy="6365363"/>
          </a:xfrm>
          <a:prstGeom prst="rect">
            <a:avLst/>
          </a:prstGeom>
          <a:gradFill flip="none" rotWithShape="1">
            <a:gsLst>
              <a:gs pos="25000">
                <a:schemeClr val="accent3">
                  <a:lumMod val="20000"/>
                  <a:lumOff val="80000"/>
                  <a:alpha val="25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chemeClr val="tx1">
                    <a:lumMod val="75000"/>
                    <a:lumOff val="25000"/>
                  </a:schemeClr>
                </a:solidFill>
              </a:rPr>
              <a:t>EOY 1 Reports</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892982"/>
            <a:ext cx="7162667" cy="385483"/>
          </a:xfrm>
          <a:noFill/>
          <a:effectLst/>
        </p:spPr>
        <p:txBody>
          <a:bodyPr/>
          <a:lstStyle/>
          <a:p>
            <a:r>
              <a:rPr lang="en-US" dirty="0">
                <a:solidFill>
                  <a:schemeClr val="tx1">
                    <a:lumMod val="75000"/>
                    <a:lumOff val="25000"/>
                  </a:schemeClr>
                </a:solidFill>
              </a:rPr>
              <a:t>Review reports</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5" name="Graphic 4" descr="Document with solid fill">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56473" y="3722422"/>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8" name="Picture 7">
            <a:extLst>
              <a:ext uri="{FF2B5EF4-FFF2-40B4-BE49-F238E27FC236}">
                <a16:creationId xmlns:a16="http://schemas.microsoft.com/office/drawing/2014/main" id="{1D3982A9-B87E-1BEF-5BE2-E46C881F7E9C}"/>
              </a:ext>
            </a:extLst>
          </p:cNvPr>
          <p:cNvPicPr>
            <a:picLocks noChangeAspect="1"/>
          </p:cNvPicPr>
          <p:nvPr/>
        </p:nvPicPr>
        <p:blipFill>
          <a:blip r:embed="rId6"/>
          <a:stretch>
            <a:fillRect/>
          </a:stretch>
        </p:blipFill>
        <p:spPr>
          <a:xfrm>
            <a:off x="430032" y="6371999"/>
            <a:ext cx="5572227" cy="414564"/>
          </a:xfrm>
          <a:prstGeom prst="rect">
            <a:avLst/>
          </a:prstGeom>
        </p:spPr>
      </p:pic>
      <p:sp>
        <p:nvSpPr>
          <p:cNvPr id="4" name="Footer Placeholder 3">
            <a:extLst>
              <a:ext uri="{FF2B5EF4-FFF2-40B4-BE49-F238E27FC236}">
                <a16:creationId xmlns:a16="http://schemas.microsoft.com/office/drawing/2014/main" id="{A388CB94-C2B6-6387-E23A-C0396928FBA0}"/>
              </a:ext>
            </a:extLst>
          </p:cNvPr>
          <p:cNvSpPr>
            <a:spLocks noGrp="1"/>
          </p:cNvSpPr>
          <p:nvPr>
            <p:ph type="ftr" sz="quarter" idx="13"/>
          </p:nvPr>
        </p:nvSpPr>
        <p:spPr/>
        <p:txBody>
          <a:bodyPr/>
          <a:lstStyle/>
          <a:p>
            <a:r>
              <a:rPr lang="en-US" noProof="0"/>
              <a:t>EOY 1 Reporting and Certification v1.0 May 10, 2024</a:t>
            </a:r>
          </a:p>
        </p:txBody>
      </p:sp>
    </p:spTree>
    <p:extLst>
      <p:ext uri="{BB962C8B-B14F-4D97-AF65-F5344CB8AC3E}">
        <p14:creationId xmlns:p14="http://schemas.microsoft.com/office/powerpoint/2010/main" val="8767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descr="report 3.9 drill to report 3.10 drill to report 3.11">
            <a:extLst>
              <a:ext uri="{FF2B5EF4-FFF2-40B4-BE49-F238E27FC236}">
                <a16:creationId xmlns:a16="http://schemas.microsoft.com/office/drawing/2014/main" id="{56715B47-C39C-4B38-87F3-F4D40E4CB77C}"/>
              </a:ext>
            </a:extLst>
          </p:cNvPr>
          <p:cNvGraphicFramePr/>
          <p:nvPr/>
        </p:nvGraphicFramePr>
        <p:xfrm>
          <a:off x="3227526" y="988454"/>
          <a:ext cx="7990533" cy="129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reeform: Shape 2">
            <a:extLst>
              <a:ext uri="{FF2B5EF4-FFF2-40B4-BE49-F238E27FC236}">
                <a16:creationId xmlns:a16="http://schemas.microsoft.com/office/drawing/2014/main" id="{A48572FC-3760-423B-A5BD-08E212294FA9}"/>
              </a:ext>
            </a:extLst>
          </p:cNvPr>
          <p:cNvSpPr/>
          <p:nvPr/>
        </p:nvSpPr>
        <p:spPr>
          <a:xfrm>
            <a:off x="3227527" y="2498833"/>
            <a:ext cx="1807867" cy="430541"/>
          </a:xfrm>
          <a:custGeom>
            <a:avLst/>
            <a:gdLst>
              <a:gd name="connsiteX0" fmla="*/ 0 w 1807867"/>
              <a:gd name="connsiteY0" fmla="*/ 38880 h 388799"/>
              <a:gd name="connsiteX1" fmla="*/ 38880 w 1807867"/>
              <a:gd name="connsiteY1" fmla="*/ 0 h 388799"/>
              <a:gd name="connsiteX2" fmla="*/ 1768987 w 1807867"/>
              <a:gd name="connsiteY2" fmla="*/ 0 h 388799"/>
              <a:gd name="connsiteX3" fmla="*/ 1807867 w 1807867"/>
              <a:gd name="connsiteY3" fmla="*/ 38880 h 388799"/>
              <a:gd name="connsiteX4" fmla="*/ 1807867 w 1807867"/>
              <a:gd name="connsiteY4" fmla="*/ 349919 h 388799"/>
              <a:gd name="connsiteX5" fmla="*/ 1768987 w 1807867"/>
              <a:gd name="connsiteY5" fmla="*/ 388799 h 388799"/>
              <a:gd name="connsiteX6" fmla="*/ 38880 w 1807867"/>
              <a:gd name="connsiteY6" fmla="*/ 388799 h 388799"/>
              <a:gd name="connsiteX7" fmla="*/ 0 w 1807867"/>
              <a:gd name="connsiteY7" fmla="*/ 349919 h 388799"/>
              <a:gd name="connsiteX8" fmla="*/ 0 w 1807867"/>
              <a:gd name="connsiteY8" fmla="*/ 38880 h 3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388799">
                <a:moveTo>
                  <a:pt x="0" y="38880"/>
                </a:moveTo>
                <a:cubicBezTo>
                  <a:pt x="0" y="17407"/>
                  <a:pt x="17407" y="0"/>
                  <a:pt x="38880" y="0"/>
                </a:cubicBezTo>
                <a:lnTo>
                  <a:pt x="1768987" y="0"/>
                </a:lnTo>
                <a:cubicBezTo>
                  <a:pt x="1790460" y="0"/>
                  <a:pt x="1807867" y="17407"/>
                  <a:pt x="1807867" y="38880"/>
                </a:cubicBezTo>
                <a:lnTo>
                  <a:pt x="1807867" y="349919"/>
                </a:lnTo>
                <a:cubicBezTo>
                  <a:pt x="1807867" y="371392"/>
                  <a:pt x="1790460" y="388799"/>
                  <a:pt x="1768987" y="388799"/>
                </a:cubicBezTo>
                <a:lnTo>
                  <a:pt x="38880" y="388799"/>
                </a:lnTo>
                <a:cubicBezTo>
                  <a:pt x="17407" y="388799"/>
                  <a:pt x="0" y="371392"/>
                  <a:pt x="0" y="349919"/>
                </a:cubicBezTo>
                <a:lnTo>
                  <a:pt x="0" y="38880"/>
                </a:lnTo>
                <a:close/>
              </a:path>
            </a:pathLst>
          </a:cu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defTabSz="444500">
              <a:lnSpc>
                <a:spcPct val="90000"/>
              </a:lnSpc>
              <a:spcBef>
                <a:spcPct val="0"/>
              </a:spcBef>
              <a:spcAft>
                <a:spcPct val="35000"/>
              </a:spcAft>
            </a:pPr>
            <a:r>
              <a:rPr lang="en-US" sz="1000" b="1">
                <a:solidFill>
                  <a:srgbClr val="FFFFFF"/>
                </a:solidFill>
                <a:latin typeface="Arial" panose="020B0604020202020204"/>
              </a:rPr>
              <a:t>Report 3.14</a:t>
            </a:r>
          </a:p>
        </p:txBody>
      </p:sp>
      <p:sp>
        <p:nvSpPr>
          <p:cNvPr id="4" name="Freeform: Shape 3">
            <a:extLst>
              <a:ext uri="{FF2B5EF4-FFF2-40B4-BE49-F238E27FC236}">
                <a16:creationId xmlns:a16="http://schemas.microsoft.com/office/drawing/2014/main" id="{A8BDEB00-2756-4084-92E6-E5C91EBF9DEC}"/>
              </a:ext>
            </a:extLst>
          </p:cNvPr>
          <p:cNvSpPr/>
          <p:nvPr/>
        </p:nvSpPr>
        <p:spPr>
          <a:xfrm>
            <a:off x="3580448" y="2785861"/>
            <a:ext cx="1900883" cy="735510"/>
          </a:xfrm>
          <a:custGeom>
            <a:avLst/>
            <a:gdLst>
              <a:gd name="connsiteX0" fmla="*/ 0 w 1807867"/>
              <a:gd name="connsiteY0" fmla="*/ 66420 h 664200"/>
              <a:gd name="connsiteX1" fmla="*/ 66420 w 1807867"/>
              <a:gd name="connsiteY1" fmla="*/ 0 h 664200"/>
              <a:gd name="connsiteX2" fmla="*/ 1741447 w 1807867"/>
              <a:gd name="connsiteY2" fmla="*/ 0 h 664200"/>
              <a:gd name="connsiteX3" fmla="*/ 1807867 w 1807867"/>
              <a:gd name="connsiteY3" fmla="*/ 66420 h 664200"/>
              <a:gd name="connsiteX4" fmla="*/ 1807867 w 1807867"/>
              <a:gd name="connsiteY4" fmla="*/ 597780 h 664200"/>
              <a:gd name="connsiteX5" fmla="*/ 1741447 w 1807867"/>
              <a:gd name="connsiteY5" fmla="*/ 664200 h 664200"/>
              <a:gd name="connsiteX6" fmla="*/ 66420 w 1807867"/>
              <a:gd name="connsiteY6" fmla="*/ 664200 h 664200"/>
              <a:gd name="connsiteX7" fmla="*/ 0 w 1807867"/>
              <a:gd name="connsiteY7" fmla="*/ 597780 h 664200"/>
              <a:gd name="connsiteX8" fmla="*/ 0 w 1807867"/>
              <a:gd name="connsiteY8" fmla="*/ 66420 h 66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664200">
                <a:moveTo>
                  <a:pt x="0" y="66420"/>
                </a:moveTo>
                <a:cubicBezTo>
                  <a:pt x="0" y="29737"/>
                  <a:pt x="29737" y="0"/>
                  <a:pt x="66420" y="0"/>
                </a:cubicBezTo>
                <a:lnTo>
                  <a:pt x="1741447" y="0"/>
                </a:lnTo>
                <a:cubicBezTo>
                  <a:pt x="1778130" y="0"/>
                  <a:pt x="1807867" y="29737"/>
                  <a:pt x="1807867" y="66420"/>
                </a:cubicBezTo>
                <a:lnTo>
                  <a:pt x="1807867" y="597780"/>
                </a:lnTo>
                <a:cubicBezTo>
                  <a:pt x="1807867" y="634463"/>
                  <a:pt x="1778130" y="664200"/>
                  <a:pt x="1741447" y="664200"/>
                </a:cubicBezTo>
                <a:lnTo>
                  <a:pt x="66420" y="664200"/>
                </a:lnTo>
                <a:cubicBezTo>
                  <a:pt x="29737" y="664200"/>
                  <a:pt x="0" y="634463"/>
                  <a:pt x="0" y="597780"/>
                </a:cubicBezTo>
                <a:lnTo>
                  <a:pt x="0" y="66420"/>
                </a:lnTo>
                <a:close/>
              </a:path>
            </a:pathLst>
          </a:custGeom>
          <a:ln>
            <a:solidFill>
              <a:srgbClr val="3DC1B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62" tIns="83462" rIns="83462" bIns="83462" numCol="1" spcCol="1270" anchor="t" anchorCtr="0">
            <a:noAutofit/>
          </a:bodyPr>
          <a:lstStyle/>
          <a:p>
            <a:pPr marL="57150" lvl="1" indent="-57150" algn="l" defTabSz="400050">
              <a:lnSpc>
                <a:spcPct val="90000"/>
              </a:lnSpc>
              <a:spcBef>
                <a:spcPct val="0"/>
              </a:spcBef>
              <a:spcAft>
                <a:spcPct val="15000"/>
              </a:spcAft>
              <a:buChar char="•"/>
            </a:pPr>
            <a:r>
              <a:rPr lang="en-US" sz="1000" kern="1200">
                <a:hlinkClick r:id="rId8"/>
              </a:rPr>
              <a:t>Career Technical Education Noncompleter Participants - Count</a:t>
            </a:r>
            <a:endParaRPr lang="en-US" sz="1000" kern="1200"/>
          </a:p>
        </p:txBody>
      </p:sp>
      <p:sp>
        <p:nvSpPr>
          <p:cNvPr id="6" name="Freeform: Shape 5">
            <a:extLst>
              <a:ext uri="{FF2B5EF4-FFF2-40B4-BE49-F238E27FC236}">
                <a16:creationId xmlns:a16="http://schemas.microsoft.com/office/drawing/2014/main" id="{46A8413C-6EE5-4F63-A2D1-5CE157382D5C}"/>
              </a:ext>
            </a:extLst>
          </p:cNvPr>
          <p:cNvSpPr/>
          <p:nvPr/>
        </p:nvSpPr>
        <p:spPr>
          <a:xfrm>
            <a:off x="6131659" y="2498833"/>
            <a:ext cx="1807867" cy="430541"/>
          </a:xfrm>
          <a:custGeom>
            <a:avLst/>
            <a:gdLst>
              <a:gd name="connsiteX0" fmla="*/ 0 w 1807867"/>
              <a:gd name="connsiteY0" fmla="*/ 38880 h 388799"/>
              <a:gd name="connsiteX1" fmla="*/ 38880 w 1807867"/>
              <a:gd name="connsiteY1" fmla="*/ 0 h 388799"/>
              <a:gd name="connsiteX2" fmla="*/ 1768987 w 1807867"/>
              <a:gd name="connsiteY2" fmla="*/ 0 h 388799"/>
              <a:gd name="connsiteX3" fmla="*/ 1807867 w 1807867"/>
              <a:gd name="connsiteY3" fmla="*/ 38880 h 388799"/>
              <a:gd name="connsiteX4" fmla="*/ 1807867 w 1807867"/>
              <a:gd name="connsiteY4" fmla="*/ 349919 h 388799"/>
              <a:gd name="connsiteX5" fmla="*/ 1768987 w 1807867"/>
              <a:gd name="connsiteY5" fmla="*/ 388799 h 388799"/>
              <a:gd name="connsiteX6" fmla="*/ 38880 w 1807867"/>
              <a:gd name="connsiteY6" fmla="*/ 388799 h 388799"/>
              <a:gd name="connsiteX7" fmla="*/ 0 w 1807867"/>
              <a:gd name="connsiteY7" fmla="*/ 349919 h 388799"/>
              <a:gd name="connsiteX8" fmla="*/ 0 w 1807867"/>
              <a:gd name="connsiteY8" fmla="*/ 38880 h 3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388799">
                <a:moveTo>
                  <a:pt x="0" y="38880"/>
                </a:moveTo>
                <a:cubicBezTo>
                  <a:pt x="0" y="17407"/>
                  <a:pt x="17407" y="0"/>
                  <a:pt x="38880" y="0"/>
                </a:cubicBezTo>
                <a:lnTo>
                  <a:pt x="1768987" y="0"/>
                </a:lnTo>
                <a:cubicBezTo>
                  <a:pt x="1790460" y="0"/>
                  <a:pt x="1807867" y="17407"/>
                  <a:pt x="1807867" y="38880"/>
                </a:cubicBezTo>
                <a:lnTo>
                  <a:pt x="1807867" y="349919"/>
                </a:lnTo>
                <a:cubicBezTo>
                  <a:pt x="1807867" y="371392"/>
                  <a:pt x="1790460" y="388799"/>
                  <a:pt x="1768987" y="388799"/>
                </a:cubicBezTo>
                <a:lnTo>
                  <a:pt x="38880" y="388799"/>
                </a:lnTo>
                <a:cubicBezTo>
                  <a:pt x="17407" y="388799"/>
                  <a:pt x="0" y="371392"/>
                  <a:pt x="0" y="349919"/>
                </a:cubicBezTo>
                <a:lnTo>
                  <a:pt x="0" y="38880"/>
                </a:lnTo>
                <a:close/>
              </a:path>
            </a:pathLst>
          </a:custGeom>
          <a:solidFill>
            <a:schemeClr val="accent2"/>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008" tIns="64008" rIns="64008" bIns="163889" numCol="1" spcCol="1270" anchor="t" anchorCtr="0">
            <a:noAutofit/>
          </a:bodyPr>
          <a:lstStyle/>
          <a:p>
            <a:pPr marL="0" lvl="0" indent="0" algn="l" defTabSz="400050">
              <a:lnSpc>
                <a:spcPct val="90000"/>
              </a:lnSpc>
              <a:spcBef>
                <a:spcPct val="0"/>
              </a:spcBef>
              <a:spcAft>
                <a:spcPct val="35000"/>
              </a:spcAft>
              <a:buNone/>
            </a:pPr>
            <a:r>
              <a:rPr lang="en-US" sz="900" kern="1200"/>
              <a:t>Report 3.15</a:t>
            </a:r>
          </a:p>
        </p:txBody>
      </p:sp>
      <p:sp>
        <p:nvSpPr>
          <p:cNvPr id="30" name="Freeform: Shape 29">
            <a:extLst>
              <a:ext uri="{FF2B5EF4-FFF2-40B4-BE49-F238E27FC236}">
                <a16:creationId xmlns:a16="http://schemas.microsoft.com/office/drawing/2014/main" id="{5A794152-F13D-497D-BC6C-88CE044EB952}"/>
              </a:ext>
            </a:extLst>
          </p:cNvPr>
          <p:cNvSpPr/>
          <p:nvPr/>
        </p:nvSpPr>
        <p:spPr>
          <a:xfrm>
            <a:off x="6501945" y="2785861"/>
            <a:ext cx="2195383" cy="735510"/>
          </a:xfrm>
          <a:custGeom>
            <a:avLst/>
            <a:gdLst>
              <a:gd name="connsiteX0" fmla="*/ 0 w 1807867"/>
              <a:gd name="connsiteY0" fmla="*/ 66420 h 664200"/>
              <a:gd name="connsiteX1" fmla="*/ 66420 w 1807867"/>
              <a:gd name="connsiteY1" fmla="*/ 0 h 664200"/>
              <a:gd name="connsiteX2" fmla="*/ 1741447 w 1807867"/>
              <a:gd name="connsiteY2" fmla="*/ 0 h 664200"/>
              <a:gd name="connsiteX3" fmla="*/ 1807867 w 1807867"/>
              <a:gd name="connsiteY3" fmla="*/ 66420 h 664200"/>
              <a:gd name="connsiteX4" fmla="*/ 1807867 w 1807867"/>
              <a:gd name="connsiteY4" fmla="*/ 597780 h 664200"/>
              <a:gd name="connsiteX5" fmla="*/ 1741447 w 1807867"/>
              <a:gd name="connsiteY5" fmla="*/ 664200 h 664200"/>
              <a:gd name="connsiteX6" fmla="*/ 66420 w 1807867"/>
              <a:gd name="connsiteY6" fmla="*/ 664200 h 664200"/>
              <a:gd name="connsiteX7" fmla="*/ 0 w 1807867"/>
              <a:gd name="connsiteY7" fmla="*/ 597780 h 664200"/>
              <a:gd name="connsiteX8" fmla="*/ 0 w 1807867"/>
              <a:gd name="connsiteY8" fmla="*/ 66420 h 66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664200">
                <a:moveTo>
                  <a:pt x="0" y="66420"/>
                </a:moveTo>
                <a:cubicBezTo>
                  <a:pt x="0" y="29737"/>
                  <a:pt x="29737" y="0"/>
                  <a:pt x="66420" y="0"/>
                </a:cubicBezTo>
                <a:lnTo>
                  <a:pt x="1741447" y="0"/>
                </a:lnTo>
                <a:cubicBezTo>
                  <a:pt x="1778130" y="0"/>
                  <a:pt x="1807867" y="29737"/>
                  <a:pt x="1807867" y="66420"/>
                </a:cubicBezTo>
                <a:lnTo>
                  <a:pt x="1807867" y="597780"/>
                </a:lnTo>
                <a:cubicBezTo>
                  <a:pt x="1807867" y="634463"/>
                  <a:pt x="1778130" y="664200"/>
                  <a:pt x="1741447" y="664200"/>
                </a:cubicBezTo>
                <a:lnTo>
                  <a:pt x="66420" y="664200"/>
                </a:lnTo>
                <a:cubicBezTo>
                  <a:pt x="29737" y="664200"/>
                  <a:pt x="0" y="634463"/>
                  <a:pt x="0" y="597780"/>
                </a:cubicBezTo>
                <a:lnTo>
                  <a:pt x="0" y="664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62" tIns="83462" rIns="83462" bIns="83462" numCol="1" spcCol="1270" anchor="t" anchorCtr="0">
            <a:noAutofit/>
          </a:bodyPr>
          <a:lstStyle/>
          <a:p>
            <a:pPr marL="57150" lvl="1" indent="-57150" algn="l" defTabSz="400050">
              <a:lnSpc>
                <a:spcPct val="90000"/>
              </a:lnSpc>
              <a:spcBef>
                <a:spcPct val="0"/>
              </a:spcBef>
              <a:spcAft>
                <a:spcPct val="15000"/>
              </a:spcAft>
              <a:buChar char="•"/>
            </a:pPr>
            <a:r>
              <a:rPr lang="en-US" sz="1000" kern="1200">
                <a:hlinkClick r:id="rId9"/>
              </a:rPr>
              <a:t>Career Technical Education Noncompleter Participants– Student List</a:t>
            </a:r>
            <a:endParaRPr lang="en-US" sz="1000" kern="1200"/>
          </a:p>
        </p:txBody>
      </p:sp>
      <p:sp>
        <p:nvSpPr>
          <p:cNvPr id="36" name="Rectangle 35">
            <a:extLst>
              <a:ext uri="{FF2B5EF4-FFF2-40B4-BE49-F238E27FC236}">
                <a16:creationId xmlns:a16="http://schemas.microsoft.com/office/drawing/2014/main" id="{5C43050D-11CA-4DD2-8F7D-C83150ECF48D}"/>
              </a:ext>
            </a:extLst>
          </p:cNvPr>
          <p:cNvSpPr/>
          <p:nvPr/>
        </p:nvSpPr>
        <p:spPr>
          <a:xfrm>
            <a:off x="3225608" y="3799302"/>
            <a:ext cx="7994370" cy="1074803"/>
          </a:xfrm>
          <a:prstGeom prst="rect">
            <a:avLst/>
          </a:prstGeom>
          <a:noFill/>
        </p:spPr>
        <p:txBody>
          <a:bodyPr/>
          <a:lstStyle/>
          <a:p>
            <a:endParaRPr lang="en-US"/>
          </a:p>
        </p:txBody>
      </p:sp>
      <p:sp>
        <p:nvSpPr>
          <p:cNvPr id="37" name="Freeform: Shape 36">
            <a:extLst>
              <a:ext uri="{FF2B5EF4-FFF2-40B4-BE49-F238E27FC236}">
                <a16:creationId xmlns:a16="http://schemas.microsoft.com/office/drawing/2014/main" id="{5C8D7EAE-CDDC-4722-B498-B02A523A0B45}"/>
              </a:ext>
            </a:extLst>
          </p:cNvPr>
          <p:cNvSpPr/>
          <p:nvPr/>
        </p:nvSpPr>
        <p:spPr>
          <a:xfrm>
            <a:off x="3229584" y="3803897"/>
            <a:ext cx="1807867" cy="393457"/>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defTabSz="444500">
              <a:lnSpc>
                <a:spcPct val="90000"/>
              </a:lnSpc>
              <a:spcBef>
                <a:spcPct val="0"/>
              </a:spcBef>
              <a:spcAft>
                <a:spcPct val="35000"/>
              </a:spcAft>
            </a:pPr>
            <a:r>
              <a:rPr lang="en-US" sz="1000" b="1">
                <a:solidFill>
                  <a:srgbClr val="FFFFFF"/>
                </a:solidFill>
                <a:latin typeface="Arial" panose="020B0604020202020204"/>
              </a:rPr>
              <a:t>Report 3.19</a:t>
            </a:r>
          </a:p>
        </p:txBody>
      </p:sp>
      <p:sp>
        <p:nvSpPr>
          <p:cNvPr id="38" name="Freeform: Shape 37">
            <a:extLst>
              <a:ext uri="{FF2B5EF4-FFF2-40B4-BE49-F238E27FC236}">
                <a16:creationId xmlns:a16="http://schemas.microsoft.com/office/drawing/2014/main" id="{0FD7D260-511F-402C-9A9F-462E086C2F9C}"/>
              </a:ext>
            </a:extLst>
          </p:cNvPr>
          <p:cNvSpPr/>
          <p:nvPr/>
        </p:nvSpPr>
        <p:spPr>
          <a:xfrm>
            <a:off x="3599870" y="4066201"/>
            <a:ext cx="1881461" cy="555292"/>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3DC1B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lvl="1" indent="-57150" algn="l" defTabSz="488950">
              <a:lnSpc>
                <a:spcPct val="90000"/>
              </a:lnSpc>
              <a:spcBef>
                <a:spcPct val="0"/>
              </a:spcBef>
              <a:spcAft>
                <a:spcPct val="15000"/>
              </a:spcAft>
              <a:buChar char="•"/>
            </a:pPr>
            <a:r>
              <a:rPr lang="en-US" sz="1000" kern="1200">
                <a:hlinkClick r:id="rId10"/>
              </a:rPr>
              <a:t>Career Technical Education Completers – Count by Pathway</a:t>
            </a:r>
            <a:endParaRPr lang="en-US" sz="1000" kern="1200"/>
          </a:p>
          <a:p>
            <a:pPr marL="57150" lvl="1" indent="-57150" algn="l" defTabSz="488950">
              <a:lnSpc>
                <a:spcPct val="90000"/>
              </a:lnSpc>
              <a:spcBef>
                <a:spcPct val="0"/>
              </a:spcBef>
              <a:spcAft>
                <a:spcPct val="15000"/>
              </a:spcAft>
              <a:buChar char="•"/>
            </a:pPr>
            <a:endParaRPr lang="en-US" sz="900" kern="1200"/>
          </a:p>
        </p:txBody>
      </p:sp>
      <p:sp>
        <p:nvSpPr>
          <p:cNvPr id="40" name="Freeform: Shape 39">
            <a:extLst>
              <a:ext uri="{FF2B5EF4-FFF2-40B4-BE49-F238E27FC236}">
                <a16:creationId xmlns:a16="http://schemas.microsoft.com/office/drawing/2014/main" id="{BA8257C4-E8A0-46AF-874C-E0B2D6B70F34}"/>
              </a:ext>
            </a:extLst>
          </p:cNvPr>
          <p:cNvSpPr/>
          <p:nvPr/>
        </p:nvSpPr>
        <p:spPr>
          <a:xfrm>
            <a:off x="6133716" y="3803897"/>
            <a:ext cx="1807867" cy="393457"/>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chemeClr val="accent2"/>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lvl="0" indent="0" algn="l" defTabSz="488950">
              <a:lnSpc>
                <a:spcPct val="90000"/>
              </a:lnSpc>
              <a:spcBef>
                <a:spcPct val="0"/>
              </a:spcBef>
              <a:spcAft>
                <a:spcPct val="35000"/>
              </a:spcAft>
              <a:buNone/>
            </a:pPr>
            <a:r>
              <a:rPr lang="en-US" sz="900" kern="1200"/>
              <a:t>Report  3.20</a:t>
            </a:r>
          </a:p>
        </p:txBody>
      </p:sp>
      <p:sp>
        <p:nvSpPr>
          <p:cNvPr id="41" name="Freeform: Shape 40">
            <a:extLst>
              <a:ext uri="{FF2B5EF4-FFF2-40B4-BE49-F238E27FC236}">
                <a16:creationId xmlns:a16="http://schemas.microsoft.com/office/drawing/2014/main" id="{E60F9463-2993-460C-AA4E-BE7AB329BEFB}"/>
              </a:ext>
            </a:extLst>
          </p:cNvPr>
          <p:cNvSpPr/>
          <p:nvPr/>
        </p:nvSpPr>
        <p:spPr>
          <a:xfrm>
            <a:off x="6509010" y="4070796"/>
            <a:ext cx="2292490" cy="550698"/>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lvl="1" indent="-57150" algn="l" defTabSz="488950">
              <a:lnSpc>
                <a:spcPct val="90000"/>
              </a:lnSpc>
              <a:spcBef>
                <a:spcPct val="0"/>
              </a:spcBef>
              <a:spcAft>
                <a:spcPct val="15000"/>
              </a:spcAft>
              <a:buChar char="•"/>
            </a:pPr>
            <a:r>
              <a:rPr lang="en-US" sz="1000" kern="1200">
                <a:hlinkClick r:id="rId11"/>
              </a:rPr>
              <a:t>Career Technical Education Completers</a:t>
            </a:r>
            <a:r>
              <a:rPr lang="fr-FR" sz="1000" kern="1200">
                <a:hlinkClick r:id="rId11"/>
              </a:rPr>
              <a:t>– Student List</a:t>
            </a:r>
            <a:endParaRPr lang="en-US" sz="1000" kern="1200"/>
          </a:p>
          <a:p>
            <a:pPr marL="57150" lvl="1" indent="-57150" algn="l" defTabSz="488950">
              <a:lnSpc>
                <a:spcPct val="90000"/>
              </a:lnSpc>
              <a:spcBef>
                <a:spcPct val="0"/>
              </a:spcBef>
              <a:spcAft>
                <a:spcPct val="15000"/>
              </a:spcAft>
              <a:buChar char="•"/>
            </a:pPr>
            <a:endParaRPr lang="en-US" sz="900" kern="1200"/>
          </a:p>
        </p:txBody>
      </p:sp>
      <p:graphicFrame>
        <p:nvGraphicFramePr>
          <p:cNvPr id="20" name="Diagram 19" descr="report 3.16 drill to report 3.11">
            <a:extLst>
              <a:ext uri="{FF2B5EF4-FFF2-40B4-BE49-F238E27FC236}">
                <a16:creationId xmlns:a16="http://schemas.microsoft.com/office/drawing/2014/main" id="{A1183759-35D5-422F-BE0E-B456ECF8DCCF}"/>
              </a:ext>
            </a:extLst>
          </p:cNvPr>
          <p:cNvGraphicFramePr/>
          <p:nvPr/>
        </p:nvGraphicFramePr>
        <p:xfrm>
          <a:off x="9143265" y="2211462"/>
          <a:ext cx="2195383" cy="106219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45" name="Freeform: Shape 44">
            <a:extLst>
              <a:ext uri="{FF2B5EF4-FFF2-40B4-BE49-F238E27FC236}">
                <a16:creationId xmlns:a16="http://schemas.microsoft.com/office/drawing/2014/main" id="{C4E8E692-FE7D-4B8E-919D-67546986BC4B}"/>
              </a:ext>
              <a:ext uri="{C183D7F6-B498-43B3-948B-1728B52AA6E4}">
                <adec:decorative xmlns:adec="http://schemas.microsoft.com/office/drawing/2017/decorative" val="1"/>
              </a:ext>
            </a:extLst>
          </p:cNvPr>
          <p:cNvSpPr/>
          <p:nvPr/>
        </p:nvSpPr>
        <p:spPr>
          <a:xfrm rot="16200000">
            <a:off x="10760489" y="2014786"/>
            <a:ext cx="495361" cy="419783"/>
          </a:xfrm>
          <a:custGeom>
            <a:avLst/>
            <a:gdLst>
              <a:gd name="connsiteX0" fmla="*/ 0 w 581020"/>
              <a:gd name="connsiteY0" fmla="*/ 90021 h 450106"/>
              <a:gd name="connsiteX1" fmla="*/ 355967 w 581020"/>
              <a:gd name="connsiteY1" fmla="*/ 90021 h 450106"/>
              <a:gd name="connsiteX2" fmla="*/ 355967 w 581020"/>
              <a:gd name="connsiteY2" fmla="*/ 0 h 450106"/>
              <a:gd name="connsiteX3" fmla="*/ 581020 w 581020"/>
              <a:gd name="connsiteY3" fmla="*/ 225053 h 450106"/>
              <a:gd name="connsiteX4" fmla="*/ 355967 w 581020"/>
              <a:gd name="connsiteY4" fmla="*/ 450106 h 450106"/>
              <a:gd name="connsiteX5" fmla="*/ 355967 w 581020"/>
              <a:gd name="connsiteY5" fmla="*/ 360085 h 450106"/>
              <a:gd name="connsiteX6" fmla="*/ 0 w 581020"/>
              <a:gd name="connsiteY6" fmla="*/ 360085 h 450106"/>
              <a:gd name="connsiteX7" fmla="*/ 0 w 581020"/>
              <a:gd name="connsiteY7" fmla="*/ 90021 h 45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20" h="450106">
                <a:moveTo>
                  <a:pt x="0" y="90021"/>
                </a:moveTo>
                <a:lnTo>
                  <a:pt x="355967" y="90021"/>
                </a:lnTo>
                <a:lnTo>
                  <a:pt x="355967" y="0"/>
                </a:lnTo>
                <a:lnTo>
                  <a:pt x="581020" y="225053"/>
                </a:lnTo>
                <a:lnTo>
                  <a:pt x="355967" y="450106"/>
                </a:lnTo>
                <a:lnTo>
                  <a:pt x="355967" y="360085"/>
                </a:lnTo>
                <a:lnTo>
                  <a:pt x="0" y="360085"/>
                </a:lnTo>
                <a:lnTo>
                  <a:pt x="0" y="9002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0021" rIns="135032" bIns="90021" numCol="1" spcCol="1270" anchor="ctr" anchorCtr="0">
            <a:noAutofit/>
          </a:bodyPr>
          <a:lstStyle/>
          <a:p>
            <a:pPr marL="0" lvl="0" indent="0" algn="ctr" defTabSz="400050">
              <a:lnSpc>
                <a:spcPct val="90000"/>
              </a:lnSpc>
              <a:spcBef>
                <a:spcPct val="0"/>
              </a:spcBef>
              <a:spcAft>
                <a:spcPct val="35000"/>
              </a:spcAft>
              <a:buNone/>
            </a:pPr>
            <a:endParaRPr lang="en-US" sz="900" kern="1200"/>
          </a:p>
        </p:txBody>
      </p:sp>
      <p:sp>
        <p:nvSpPr>
          <p:cNvPr id="46" name="Title 1">
            <a:extLst>
              <a:ext uri="{FF2B5EF4-FFF2-40B4-BE49-F238E27FC236}">
                <a16:creationId xmlns:a16="http://schemas.microsoft.com/office/drawing/2014/main" id="{7561012F-ABF4-405C-9196-071C5CDDDFC8}"/>
              </a:ext>
            </a:extLst>
          </p:cNvPr>
          <p:cNvSpPr txBox="1">
            <a:spLocks noGrp="1"/>
          </p:cNvSpPr>
          <p:nvPr>
            <p:ph type="title" idx="4294967295"/>
          </p:nvPr>
        </p:nvSpPr>
        <p:spPr>
          <a:xfrm>
            <a:off x="516658" y="466041"/>
            <a:ext cx="2532077" cy="23198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i="0" u="none" strike="noStrike" kern="1200" cap="none" spc="0" normalizeH="0" baseline="0" noProof="0">
                <a:ln>
                  <a:noFill/>
                </a:ln>
                <a:solidFill>
                  <a:srgbClr val="161569"/>
                </a:solidFill>
                <a:effectLst/>
                <a:uLnTx/>
                <a:uFillTx/>
                <a:latin typeface="+mj-lt"/>
                <a:ea typeface="+mn-ea"/>
                <a:cs typeface="Arial" charset="0"/>
              </a:rPr>
              <a:t>EOY 1 Reports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i="0" u="none" strike="noStrike" kern="1200" cap="none" spc="0" normalizeH="0" baseline="0" noProof="0">
                <a:ln>
                  <a:noFill/>
                </a:ln>
                <a:solidFill>
                  <a:srgbClr val="161569"/>
                </a:solidFill>
                <a:effectLst/>
                <a:uLnTx/>
                <a:uFillTx/>
                <a:latin typeface="+mj-lt"/>
                <a:ea typeface="+mn-ea"/>
                <a:cs typeface="Arial" charset="0"/>
              </a:rPr>
              <a:t>Course Completion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i="0" u="none" strike="noStrike" kern="1200" cap="none" spc="0" normalizeH="0" baseline="0" noProof="0">
                <a:ln>
                  <a:noFill/>
                </a:ln>
                <a:solidFill>
                  <a:srgbClr val="161569"/>
                </a:solidFill>
                <a:effectLst/>
                <a:uLnTx/>
                <a:uFillTx/>
                <a:latin typeface="+mj-lt"/>
                <a:ea typeface="+mn-ea"/>
                <a:cs typeface="Arial" charset="0"/>
              </a:rPr>
              <a:t>CTE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i="0" u="none" strike="noStrike" kern="1200" cap="none" spc="0" normalizeH="0" baseline="0" noProof="0">
                <a:ln>
                  <a:noFill/>
                </a:ln>
                <a:solidFill>
                  <a:srgbClr val="161569"/>
                </a:solidFill>
                <a:effectLst/>
                <a:uLnTx/>
                <a:uFillTx/>
                <a:latin typeface="+mj-lt"/>
                <a:ea typeface="+mn-ea"/>
                <a:cs typeface="Arial" charset="0"/>
              </a:rPr>
              <a:t>Work Based Learning</a:t>
            </a:r>
            <a:endParaRPr kumimoji="0" lang="en-US" sz="2500" i="0" u="none" strike="noStrike" kern="1200" cap="none" spc="0" normalizeH="0" baseline="0" noProof="0">
              <a:ln>
                <a:noFill/>
              </a:ln>
              <a:solidFill>
                <a:srgbClr val="161569"/>
              </a:solidFill>
              <a:effectLst/>
              <a:uLnTx/>
              <a:uFillTx/>
              <a:latin typeface="+mj-lt"/>
              <a:ea typeface="+mn-ea"/>
              <a:cs typeface="Arial" charset="0"/>
            </a:endParaRPr>
          </a:p>
        </p:txBody>
      </p:sp>
      <p:sp>
        <p:nvSpPr>
          <p:cNvPr id="9" name="Rectangle 8">
            <a:extLst>
              <a:ext uri="{FF2B5EF4-FFF2-40B4-BE49-F238E27FC236}">
                <a16:creationId xmlns:a16="http://schemas.microsoft.com/office/drawing/2014/main" id="{DC3E42EC-770B-CF7A-1270-FC61C6C1DDB0}"/>
              </a:ext>
            </a:extLst>
          </p:cNvPr>
          <p:cNvSpPr/>
          <p:nvPr/>
        </p:nvSpPr>
        <p:spPr>
          <a:xfrm>
            <a:off x="3365911" y="5051166"/>
            <a:ext cx="7994370" cy="931530"/>
          </a:xfrm>
          <a:prstGeom prst="rect">
            <a:avLst/>
          </a:prstGeom>
          <a:noFill/>
        </p:spPr>
        <p:txBody>
          <a:bodyPr/>
          <a:lstStyle/>
          <a:p>
            <a:endParaRPr lang="en-US"/>
          </a:p>
        </p:txBody>
      </p:sp>
      <p:sp>
        <p:nvSpPr>
          <p:cNvPr id="10" name="Freeform: Shape 9">
            <a:extLst>
              <a:ext uri="{FF2B5EF4-FFF2-40B4-BE49-F238E27FC236}">
                <a16:creationId xmlns:a16="http://schemas.microsoft.com/office/drawing/2014/main" id="{57A5703C-5734-659E-70AA-F7CB534FDD3C}"/>
              </a:ext>
            </a:extLst>
          </p:cNvPr>
          <p:cNvSpPr/>
          <p:nvPr/>
        </p:nvSpPr>
        <p:spPr>
          <a:xfrm>
            <a:off x="3369887" y="5055148"/>
            <a:ext cx="1807867" cy="341009"/>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defTabSz="444500">
              <a:lnSpc>
                <a:spcPct val="90000"/>
              </a:lnSpc>
              <a:spcBef>
                <a:spcPct val="0"/>
              </a:spcBef>
              <a:spcAft>
                <a:spcPct val="35000"/>
              </a:spcAft>
            </a:pPr>
            <a:r>
              <a:rPr lang="en-US" sz="1000" b="1">
                <a:solidFill>
                  <a:srgbClr val="FFFFFF"/>
                </a:solidFill>
                <a:latin typeface="Arial" panose="020B0604020202020204"/>
              </a:rPr>
              <a:t>Report 18.1</a:t>
            </a:r>
          </a:p>
        </p:txBody>
      </p:sp>
      <p:sp>
        <p:nvSpPr>
          <p:cNvPr id="11" name="Freeform: Shape 10">
            <a:extLst>
              <a:ext uri="{FF2B5EF4-FFF2-40B4-BE49-F238E27FC236}">
                <a16:creationId xmlns:a16="http://schemas.microsoft.com/office/drawing/2014/main" id="{BBC9700A-5305-02A1-D302-6A8E44BFEC28}"/>
              </a:ext>
            </a:extLst>
          </p:cNvPr>
          <p:cNvSpPr/>
          <p:nvPr/>
        </p:nvSpPr>
        <p:spPr>
          <a:xfrm>
            <a:off x="3599870" y="5257375"/>
            <a:ext cx="1881461" cy="526703"/>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3DC1B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lvl="1" indent="-57150" algn="l" defTabSz="488950">
              <a:lnSpc>
                <a:spcPct val="90000"/>
              </a:lnSpc>
              <a:spcBef>
                <a:spcPct val="0"/>
              </a:spcBef>
              <a:spcAft>
                <a:spcPct val="15000"/>
              </a:spcAft>
              <a:buChar char="•"/>
            </a:pPr>
            <a:r>
              <a:rPr lang="en-US" sz="1000" kern="1200">
                <a:hlinkClick r:id="rId17"/>
              </a:rPr>
              <a:t>Work-Based Learning -Count</a:t>
            </a:r>
            <a:endParaRPr lang="en-US" sz="900" kern="1200"/>
          </a:p>
        </p:txBody>
      </p:sp>
      <p:sp>
        <p:nvSpPr>
          <p:cNvPr id="13" name="Freeform: Shape 12">
            <a:extLst>
              <a:ext uri="{FF2B5EF4-FFF2-40B4-BE49-F238E27FC236}">
                <a16:creationId xmlns:a16="http://schemas.microsoft.com/office/drawing/2014/main" id="{530C8BB2-8BE5-CEFF-2909-F417DA52EA4C}"/>
              </a:ext>
            </a:extLst>
          </p:cNvPr>
          <p:cNvSpPr/>
          <p:nvPr/>
        </p:nvSpPr>
        <p:spPr>
          <a:xfrm>
            <a:off x="6274019" y="5055148"/>
            <a:ext cx="1807867" cy="341009"/>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chemeClr val="accent2"/>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lvl="0" indent="0" algn="l" defTabSz="488950">
              <a:lnSpc>
                <a:spcPct val="90000"/>
              </a:lnSpc>
              <a:spcBef>
                <a:spcPct val="0"/>
              </a:spcBef>
              <a:spcAft>
                <a:spcPct val="35000"/>
              </a:spcAft>
              <a:buNone/>
            </a:pPr>
            <a:r>
              <a:rPr lang="en-US" sz="900" kern="1200"/>
              <a:t>Report 18.2</a:t>
            </a:r>
          </a:p>
        </p:txBody>
      </p:sp>
      <p:sp>
        <p:nvSpPr>
          <p:cNvPr id="14" name="Freeform: Shape 13">
            <a:extLst>
              <a:ext uri="{FF2B5EF4-FFF2-40B4-BE49-F238E27FC236}">
                <a16:creationId xmlns:a16="http://schemas.microsoft.com/office/drawing/2014/main" id="{4206248F-9AA2-6238-30D7-49675FC2BD62}"/>
              </a:ext>
            </a:extLst>
          </p:cNvPr>
          <p:cNvSpPr/>
          <p:nvPr/>
        </p:nvSpPr>
        <p:spPr>
          <a:xfrm>
            <a:off x="6649313" y="5286469"/>
            <a:ext cx="2292490" cy="457564"/>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lvl="1" indent="-57150" algn="l" defTabSz="488950">
              <a:lnSpc>
                <a:spcPct val="90000"/>
              </a:lnSpc>
              <a:spcBef>
                <a:spcPct val="0"/>
              </a:spcBef>
              <a:spcAft>
                <a:spcPct val="15000"/>
              </a:spcAft>
              <a:buChar char="•"/>
            </a:pPr>
            <a:r>
              <a:rPr lang="fr-FR" sz="1000" kern="1200">
                <a:hlinkClick r:id="rId18"/>
              </a:rPr>
              <a:t>Work-Based Learning – </a:t>
            </a:r>
            <a:r>
              <a:rPr lang="en-US" sz="1000" kern="1200">
                <a:hlinkClick r:id="rId18"/>
              </a:rPr>
              <a:t>Student</a:t>
            </a:r>
            <a:r>
              <a:rPr lang="fr-FR" sz="1000" kern="1200">
                <a:hlinkClick r:id="rId18"/>
              </a:rPr>
              <a:t> List</a:t>
            </a:r>
            <a:endParaRPr lang="en-US" sz="900" kern="1200"/>
          </a:p>
        </p:txBody>
      </p:sp>
      <p:grpSp>
        <p:nvGrpSpPr>
          <p:cNvPr id="7" name="Group 6">
            <a:extLst>
              <a:ext uri="{FF2B5EF4-FFF2-40B4-BE49-F238E27FC236}">
                <a16:creationId xmlns:a16="http://schemas.microsoft.com/office/drawing/2014/main" id="{DD18F7A6-5E2D-B31B-DF4B-EA746CD07578}"/>
              </a:ext>
            </a:extLst>
          </p:cNvPr>
          <p:cNvGrpSpPr/>
          <p:nvPr/>
        </p:nvGrpSpPr>
        <p:grpSpPr>
          <a:xfrm>
            <a:off x="874894" y="3398765"/>
            <a:ext cx="1074720" cy="2349720"/>
            <a:chOff x="191932" y="3710445"/>
            <a:chExt cx="1074720" cy="2349720"/>
          </a:xfrm>
        </p:grpSpPr>
        <p:sp>
          <p:nvSpPr>
            <p:cNvPr id="16" name="Rectangle: Rounded Corners 15">
              <a:extLst>
                <a:ext uri="{FF2B5EF4-FFF2-40B4-BE49-F238E27FC236}">
                  <a16:creationId xmlns:a16="http://schemas.microsoft.com/office/drawing/2014/main" id="{80FE42B0-2044-4D4A-3940-5214DDC823A1}"/>
                </a:ext>
              </a:extLst>
            </p:cNvPr>
            <p:cNvSpPr/>
            <p:nvPr/>
          </p:nvSpPr>
          <p:spPr>
            <a:xfrm>
              <a:off x="233190" y="3710445"/>
              <a:ext cx="1033462" cy="2349720"/>
            </a:xfrm>
            <a:prstGeom prst="roundRect">
              <a:avLst>
                <a:gd name="adj" fmla="val 6016"/>
              </a:avLst>
            </a:prstGeom>
            <a:solidFill>
              <a:srgbClr val="FFFFFF"/>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61569"/>
                </a:solidFill>
                <a:effectLst/>
                <a:uLnTx/>
                <a:uFillTx/>
                <a:latin typeface="Arial" panose="020B0604020202020204"/>
                <a:ea typeface="+mn-ea"/>
                <a:cs typeface="+mn-cs"/>
              </a:endParaRPr>
            </a:p>
          </p:txBody>
        </p:sp>
        <p:sp>
          <p:nvSpPr>
            <p:cNvPr id="18" name="AutoShape 2">
              <a:extLst>
                <a:ext uri="{FF2B5EF4-FFF2-40B4-BE49-F238E27FC236}">
                  <a16:creationId xmlns:a16="http://schemas.microsoft.com/office/drawing/2014/main" id="{CF181443-136E-43CE-E604-9C0AE8F2F3E7}"/>
                </a:ext>
              </a:extLst>
            </p:cNvPr>
            <p:cNvSpPr txBox="1">
              <a:spLocks noChangeArrowheads="1"/>
            </p:cNvSpPr>
            <p:nvPr/>
          </p:nvSpPr>
          <p:spPr>
            <a:xfrm>
              <a:off x="191932" y="3710445"/>
              <a:ext cx="1074720" cy="4367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rPr>
                <a:t>Legend</a:t>
              </a:r>
              <a:endParaRPr kumimoji="0" lang="en-US" sz="11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endParaRPr>
            </a:p>
          </p:txBody>
        </p:sp>
        <p:graphicFrame>
          <p:nvGraphicFramePr>
            <p:cNvPr id="19" name="Diagram 18">
              <a:extLst>
                <a:ext uri="{FF2B5EF4-FFF2-40B4-BE49-F238E27FC236}">
                  <a16:creationId xmlns:a16="http://schemas.microsoft.com/office/drawing/2014/main" id="{218852A6-469B-5BD8-26EE-048C417699EE}"/>
                </a:ext>
              </a:extLst>
            </p:cNvPr>
            <p:cNvGraphicFramePr/>
            <p:nvPr/>
          </p:nvGraphicFramePr>
          <p:xfrm>
            <a:off x="406821" y="4147201"/>
            <a:ext cx="686200" cy="1727095"/>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pSp>
      <p:grpSp>
        <p:nvGrpSpPr>
          <p:cNvPr id="21" name="Group 20">
            <a:extLst>
              <a:ext uri="{FF2B5EF4-FFF2-40B4-BE49-F238E27FC236}">
                <a16:creationId xmlns:a16="http://schemas.microsoft.com/office/drawing/2014/main" id="{049E023E-5B11-A1FC-CB84-17BF6A5204DA}"/>
              </a:ext>
            </a:extLst>
          </p:cNvPr>
          <p:cNvGrpSpPr/>
          <p:nvPr/>
        </p:nvGrpSpPr>
        <p:grpSpPr>
          <a:xfrm>
            <a:off x="5236512" y="2449548"/>
            <a:ext cx="690756" cy="376924"/>
            <a:chOff x="1918692" y="18493"/>
            <a:chExt cx="690756" cy="376924"/>
          </a:xfrm>
        </p:grpSpPr>
        <p:sp>
          <p:nvSpPr>
            <p:cNvPr id="22" name="Arrow: Right 21">
              <a:extLst>
                <a:ext uri="{FF2B5EF4-FFF2-40B4-BE49-F238E27FC236}">
                  <a16:creationId xmlns:a16="http://schemas.microsoft.com/office/drawing/2014/main" id="{C53B2C07-660A-D423-337F-06CB8A1AEE5C}"/>
                </a:ext>
              </a:extLst>
            </p:cNvPr>
            <p:cNvSpPr/>
            <p:nvPr/>
          </p:nvSpPr>
          <p:spPr>
            <a:xfrm rot="21586996">
              <a:off x="1918692" y="18493"/>
              <a:ext cx="690756" cy="3769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3" name="Arrow: Right 4">
              <a:extLst>
                <a:ext uri="{FF2B5EF4-FFF2-40B4-BE49-F238E27FC236}">
                  <a16:creationId xmlns:a16="http://schemas.microsoft.com/office/drawing/2014/main" id="{4EB0665F-1E4F-0554-F435-DDE373BE0A16}"/>
                </a:ext>
              </a:extLst>
            </p:cNvPr>
            <p:cNvSpPr txBox="1"/>
            <p:nvPr/>
          </p:nvSpPr>
          <p:spPr>
            <a:xfrm rot="21586996">
              <a:off x="1918692" y="94092"/>
              <a:ext cx="577679" cy="226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p:txBody>
        </p:sp>
      </p:grpSp>
      <p:grpSp>
        <p:nvGrpSpPr>
          <p:cNvPr id="24" name="Group 23">
            <a:extLst>
              <a:ext uri="{FF2B5EF4-FFF2-40B4-BE49-F238E27FC236}">
                <a16:creationId xmlns:a16="http://schemas.microsoft.com/office/drawing/2014/main" id="{1394AD61-232D-1B9B-25AD-BCA47BE06BEE}"/>
              </a:ext>
            </a:extLst>
          </p:cNvPr>
          <p:cNvGrpSpPr/>
          <p:nvPr/>
        </p:nvGrpSpPr>
        <p:grpSpPr>
          <a:xfrm>
            <a:off x="5229431" y="3723598"/>
            <a:ext cx="690756" cy="376924"/>
            <a:chOff x="1918692" y="18493"/>
            <a:chExt cx="690756" cy="376924"/>
          </a:xfrm>
        </p:grpSpPr>
        <p:sp>
          <p:nvSpPr>
            <p:cNvPr id="25" name="Arrow: Right 24">
              <a:extLst>
                <a:ext uri="{FF2B5EF4-FFF2-40B4-BE49-F238E27FC236}">
                  <a16:creationId xmlns:a16="http://schemas.microsoft.com/office/drawing/2014/main" id="{78379631-3299-B8AB-6A6D-EA208F8FD215}"/>
                </a:ext>
              </a:extLst>
            </p:cNvPr>
            <p:cNvSpPr/>
            <p:nvPr/>
          </p:nvSpPr>
          <p:spPr>
            <a:xfrm rot="21586996">
              <a:off x="1918692" y="18493"/>
              <a:ext cx="690756" cy="3769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6" name="Arrow: Right 4">
              <a:extLst>
                <a:ext uri="{FF2B5EF4-FFF2-40B4-BE49-F238E27FC236}">
                  <a16:creationId xmlns:a16="http://schemas.microsoft.com/office/drawing/2014/main" id="{E4500003-2A4A-6982-931C-94EFFDE4A79B}"/>
                </a:ext>
              </a:extLst>
            </p:cNvPr>
            <p:cNvSpPr txBox="1"/>
            <p:nvPr/>
          </p:nvSpPr>
          <p:spPr>
            <a:xfrm rot="21586996">
              <a:off x="1918692" y="94092"/>
              <a:ext cx="577679" cy="226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p:txBody>
        </p:sp>
      </p:grpSp>
      <p:grpSp>
        <p:nvGrpSpPr>
          <p:cNvPr id="27" name="Group 26">
            <a:extLst>
              <a:ext uri="{FF2B5EF4-FFF2-40B4-BE49-F238E27FC236}">
                <a16:creationId xmlns:a16="http://schemas.microsoft.com/office/drawing/2014/main" id="{A164A856-F042-0B25-935D-25FF6DEA5EF9}"/>
              </a:ext>
            </a:extLst>
          </p:cNvPr>
          <p:cNvGrpSpPr/>
          <p:nvPr/>
        </p:nvGrpSpPr>
        <p:grpSpPr>
          <a:xfrm>
            <a:off x="5228720" y="4936772"/>
            <a:ext cx="690756" cy="376924"/>
            <a:chOff x="1918692" y="18493"/>
            <a:chExt cx="690756" cy="376924"/>
          </a:xfrm>
        </p:grpSpPr>
        <p:sp>
          <p:nvSpPr>
            <p:cNvPr id="28" name="Arrow: Right 27">
              <a:extLst>
                <a:ext uri="{FF2B5EF4-FFF2-40B4-BE49-F238E27FC236}">
                  <a16:creationId xmlns:a16="http://schemas.microsoft.com/office/drawing/2014/main" id="{DBAA97AD-79B1-A977-BBBA-81A40DAE348D}"/>
                </a:ext>
              </a:extLst>
            </p:cNvPr>
            <p:cNvSpPr/>
            <p:nvPr/>
          </p:nvSpPr>
          <p:spPr>
            <a:xfrm rot="21586996">
              <a:off x="1918692" y="18493"/>
              <a:ext cx="690756" cy="3769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9" name="Arrow: Right 4">
              <a:extLst>
                <a:ext uri="{FF2B5EF4-FFF2-40B4-BE49-F238E27FC236}">
                  <a16:creationId xmlns:a16="http://schemas.microsoft.com/office/drawing/2014/main" id="{E0EB3D07-22A6-BDE2-1994-E91069A782DD}"/>
                </a:ext>
              </a:extLst>
            </p:cNvPr>
            <p:cNvSpPr txBox="1"/>
            <p:nvPr/>
          </p:nvSpPr>
          <p:spPr>
            <a:xfrm rot="21586996">
              <a:off x="1918692" y="94092"/>
              <a:ext cx="577679" cy="226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p:txBody>
        </p:sp>
      </p:grpSp>
      <p:sp>
        <p:nvSpPr>
          <p:cNvPr id="5" name="Slide Number Placeholder 4">
            <a:extLst>
              <a:ext uri="{FF2B5EF4-FFF2-40B4-BE49-F238E27FC236}">
                <a16:creationId xmlns:a16="http://schemas.microsoft.com/office/drawing/2014/main" id="{BA95AF7F-3D79-9773-FA77-7A866EFD5A31}"/>
              </a:ext>
            </a:extLst>
          </p:cNvPr>
          <p:cNvSpPr>
            <a:spLocks noGrp="1"/>
          </p:cNvSpPr>
          <p:nvPr>
            <p:ph type="sldNum" sz="quarter" idx="11"/>
          </p:nvPr>
        </p:nvSpPr>
        <p:spPr/>
        <p:txBody>
          <a:bodyPr/>
          <a:lstStyle/>
          <a:p>
            <a:fld id="{4B73C415-D670-4716-A5EC-CC4D52CA2BAC}" type="slidenum">
              <a:rPr lang="en-US" noProof="0" smtClean="0"/>
              <a:pPr/>
              <a:t>48</a:t>
            </a:fld>
            <a:endParaRPr lang="en-US" noProof="0" dirty="0"/>
          </a:p>
        </p:txBody>
      </p:sp>
    </p:spTree>
    <p:extLst>
      <p:ext uri="{BB962C8B-B14F-4D97-AF65-F5344CB8AC3E}">
        <p14:creationId xmlns:p14="http://schemas.microsoft.com/office/powerpoint/2010/main" val="3607043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9FC447-B922-4CD1-8E75-B46EE9B83125}"/>
              </a:ext>
            </a:extLst>
          </p:cNvPr>
          <p:cNvSpPr>
            <a:spLocks noGrp="1"/>
          </p:cNvSpPr>
          <p:nvPr>
            <p:ph type="sldNum" sz="quarter" idx="11"/>
          </p:nvPr>
        </p:nvSpPr>
        <p:spPr/>
        <p:txBody>
          <a:bodyPr/>
          <a:lstStyle/>
          <a:p>
            <a:fld id="{4B73C415-D670-4716-A5EC-CC4D52CA2BAC}" type="slidenum">
              <a:rPr lang="en-US" noProof="0" smtClean="0"/>
              <a:pPr/>
              <a:t>49</a:t>
            </a:fld>
            <a:endParaRPr lang="en-US" noProof="0" dirty="0"/>
          </a:p>
        </p:txBody>
      </p:sp>
      <p:pic>
        <p:nvPicPr>
          <p:cNvPr id="8" name="Picture 7" descr="Screen shot of Report 3.9 Course Sections Completed&#10;Count by Content Area for Departmentalized Courses&#10;">
            <a:extLst>
              <a:ext uri="{FF2B5EF4-FFF2-40B4-BE49-F238E27FC236}">
                <a16:creationId xmlns:a16="http://schemas.microsoft.com/office/drawing/2014/main" id="{908ECCEB-2D5A-463C-B2D6-9BFCF8FFD7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71150" y="1228473"/>
            <a:ext cx="9294115" cy="4904462"/>
          </a:xfrm>
          <a:prstGeom prst="rect">
            <a:avLst/>
          </a:prstGeom>
          <a:ln>
            <a:noFill/>
          </a:ln>
          <a:effectLst>
            <a:outerShdw blurRad="63500" algn="ctr" rotWithShape="0">
              <a:prstClr val="black">
                <a:alpha val="40000"/>
              </a:prstClr>
            </a:outerShdw>
          </a:effectLst>
        </p:spPr>
      </p:pic>
      <p:sp>
        <p:nvSpPr>
          <p:cNvPr id="5" name="Title 1">
            <a:extLst>
              <a:ext uri="{FF2B5EF4-FFF2-40B4-BE49-F238E27FC236}">
                <a16:creationId xmlns:a16="http://schemas.microsoft.com/office/drawing/2014/main" id="{F79FFB94-52B9-46A1-800F-2F73429C9FC1}"/>
              </a:ext>
            </a:extLst>
          </p:cNvPr>
          <p:cNvSpPr txBox="1">
            <a:spLocks noGrp="1"/>
          </p:cNvSpPr>
          <p:nvPr>
            <p:ph type="title" idx="4294967295"/>
          </p:nvPr>
        </p:nvSpPr>
        <p:spPr>
          <a:xfrm>
            <a:off x="332156" y="293065"/>
            <a:ext cx="10972102"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Arial Black" panose="020B0A04020102020204" pitchFamily="34" charset="0"/>
                <a:ea typeface="+mj-ea"/>
                <a:cs typeface="+mj-cs"/>
              </a:rPr>
              <a:t>Report</a:t>
            </a:r>
            <a:r>
              <a:rPr kumimoji="0" lang="en-US" sz="36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Arial Black" panose="020B0A04020102020204" pitchFamily="34" charset="0"/>
                <a:ea typeface="+mj-ea"/>
                <a:cs typeface="+mj-cs"/>
              </a:rPr>
              <a:t>3.9</a:t>
            </a:r>
            <a:r>
              <a:rPr kumimoji="0" lang="en-US" sz="36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Arial Black" panose="020B0A04020102020204" pitchFamily="34" charset="0"/>
                <a:ea typeface="+mj-ea"/>
                <a:cs typeface="+mj-cs"/>
              </a:rPr>
              <a:t>Course</a:t>
            </a:r>
            <a:r>
              <a:rPr kumimoji="0" lang="en-US" sz="36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Arial Black" panose="020B0A04020102020204" pitchFamily="34" charset="0"/>
                <a:ea typeface="+mj-ea"/>
                <a:cs typeface="+mj-cs"/>
              </a:rPr>
              <a:t>Sections</a:t>
            </a:r>
            <a:r>
              <a:rPr kumimoji="0" lang="en-US" sz="36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 </a:t>
            </a:r>
            <a:r>
              <a:rPr kumimoji="0" lang="en-US" sz="3200" b="0" i="0" u="none" strike="noStrike" kern="1200" cap="none" spc="-150" normalizeH="0" baseline="0" noProof="0" dirty="0">
                <a:ln>
                  <a:noFill/>
                </a:ln>
                <a:solidFill>
                  <a:schemeClr val="tx1">
                    <a:lumMod val="75000"/>
                    <a:lumOff val="25000"/>
                  </a:schemeClr>
                </a:solidFill>
                <a:effectLst/>
                <a:uLnTx/>
                <a:uFillTx/>
                <a:latin typeface="Arial Black" panose="020B0A04020102020204" pitchFamily="34" charset="0"/>
                <a:ea typeface="+mj-ea"/>
                <a:cs typeface="+mj-cs"/>
              </a:rPr>
              <a:t>Completed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Count by Content Area for Departmentalized Courses</a:t>
            </a:r>
            <a:endParaRPr kumimoji="0" lang="en-US" sz="4000" b="0" i="0" u="none" strike="noStrike" kern="1200" cap="none" spc="-150" normalizeH="0" baseline="0" noProof="0" dirty="0">
              <a:ln>
                <a:noFill/>
              </a:ln>
              <a:solidFill>
                <a:schemeClr val="tx1">
                  <a:lumMod val="75000"/>
                  <a:lumOff val="25000"/>
                </a:schemeClr>
              </a:solidFill>
              <a:effectLst/>
              <a:uLnTx/>
              <a:uFillTx/>
              <a:latin typeface="+mj-lt"/>
              <a:ea typeface="+mj-ea"/>
              <a:cs typeface="+mj-cs"/>
            </a:endParaRPr>
          </a:p>
        </p:txBody>
      </p:sp>
      <p:sp>
        <p:nvSpPr>
          <p:cNvPr id="2" name="Footer Placeholder 2">
            <a:extLst>
              <a:ext uri="{FF2B5EF4-FFF2-40B4-BE49-F238E27FC236}">
                <a16:creationId xmlns:a16="http://schemas.microsoft.com/office/drawing/2014/main" id="{DAC84A67-BC51-6754-302D-83CBE6AA93DB}"/>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160602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5</a:t>
            </a:fld>
            <a:endParaRPr lang="en-US" dirty="0"/>
          </a:p>
        </p:txBody>
      </p:sp>
      <p:pic>
        <p:nvPicPr>
          <p:cNvPr id="23" name="Picture Placeholder 22" descr="Image of an agenda">
            <a:extLst>
              <a:ext uri="{FF2B5EF4-FFF2-40B4-BE49-F238E27FC236}">
                <a16:creationId xmlns:a16="http://schemas.microsoft.com/office/drawing/2014/main" id="{426FC4D8-6BA6-6D41-B343-8824F933433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020" r="1020"/>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Agenda</a:t>
            </a: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4"/>
          </p:nvPr>
        </p:nvSpPr>
        <p:spPr>
          <a:xfrm>
            <a:off x="9882587" y="2344069"/>
            <a:ext cx="2012655" cy="360000"/>
          </a:xfrm>
        </p:spPr>
        <p:txBody>
          <a:bodyPr/>
          <a:lstStyle/>
          <a:p>
            <a:r>
              <a:rPr lang="en-US" dirty="0"/>
              <a:t>Certification Errors</a:t>
            </a:r>
            <a:endParaRPr lang="en-US"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5"/>
          </p:nvPr>
        </p:nvSpPr>
        <p:spPr>
          <a:xfrm>
            <a:off x="6357340" y="2333437"/>
            <a:ext cx="1800000" cy="360000"/>
          </a:xfrm>
        </p:spPr>
        <p:txBody>
          <a:bodyPr/>
          <a:lstStyle/>
          <a:p>
            <a:r>
              <a:rPr lang="en-US" sz="1400" dirty="0">
                <a:solidFill>
                  <a:schemeClr val="tx1">
                    <a:lumMod val="75000"/>
                    <a:lumOff val="25000"/>
                  </a:schemeClr>
                </a:solidFill>
              </a:rPr>
              <a:t>Overview</a:t>
            </a:r>
            <a:r>
              <a:rPr lang="en-US" dirty="0">
                <a:solidFill>
                  <a:schemeClr val="tx1">
                    <a:lumMod val="75000"/>
                    <a:lumOff val="25000"/>
                  </a:schemeClr>
                </a:solidFill>
              </a:rPr>
              <a:t> </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6"/>
          </p:nvPr>
        </p:nvSpPr>
        <p:spPr>
          <a:xfrm>
            <a:off x="8185688" y="2344069"/>
            <a:ext cx="1800000" cy="360000"/>
          </a:xfrm>
        </p:spPr>
        <p:txBody>
          <a:bodyPr/>
          <a:lstStyle/>
          <a:p>
            <a:r>
              <a:rPr lang="en-US" dirty="0"/>
              <a:t>Data Collected</a:t>
            </a:r>
            <a:endParaRPr lang="en-US"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6700129" y="1081815"/>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39623" y="1275907"/>
            <a:ext cx="780835" cy="780835"/>
          </a:xfrm>
          <a:prstGeom prst="rect">
            <a:avLst/>
          </a:prstGeom>
          <a:effectLst>
            <a:outerShdw blurRad="63500" algn="ctr" rotWithShape="0">
              <a:prstClr val="black">
                <a:alpha val="40000"/>
              </a:prstClr>
            </a:outerShdw>
          </a:effectLst>
        </p:spPr>
      </p:pic>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483340" y="2830637"/>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8526748" y="1092447"/>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Books">
            <a:extLst>
              <a:ext uri="{FF2B5EF4-FFF2-40B4-BE49-F238E27FC236}">
                <a16:creationId xmlns:a16="http://schemas.microsoft.com/office/drawing/2014/main" id="{A67046E4-7EA7-414C-8B67-BE9C73705C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76874" y="1275907"/>
            <a:ext cx="780835" cy="780835"/>
          </a:xfrm>
          <a:prstGeom prst="rect">
            <a:avLst/>
          </a:prstGeom>
          <a:effectLst>
            <a:outerShdw blurRad="63500" algn="ctr" rotWithShape="0">
              <a:prstClr val="black">
                <a:alpha val="40000"/>
              </a:prstClr>
            </a:outerShdw>
          </a:effectLst>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8309959" y="2841269"/>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p:nvPr/>
        </p:nvSpPr>
        <p:spPr>
          <a:xfrm>
            <a:off x="10309279" y="115441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Graphic 29" descr="Warning">
            <a:extLst>
              <a:ext uri="{FF2B5EF4-FFF2-40B4-BE49-F238E27FC236}">
                <a16:creationId xmlns:a16="http://schemas.microsoft.com/office/drawing/2014/main" id="{72D31FC8-7143-4EC0-8D99-6AE8BC0B8DF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30161" y="1377605"/>
            <a:ext cx="662457" cy="662457"/>
          </a:xfrm>
          <a:prstGeom prst="rect">
            <a:avLst/>
          </a:prstGeom>
          <a:effectLst>
            <a:outerShdw blurRad="63500" algn="ctr" rotWithShape="0">
              <a:prstClr val="black">
                <a:alpha val="40000"/>
              </a:prstClr>
            </a:outerShdw>
          </a:effectLst>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10114915" y="2841269"/>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D8ABF0E-A7DF-AC42-9351-F879467E4E7E}"/>
              </a:ext>
              <a:ext uri="{C183D7F6-B498-43B3-948B-1728B52AA6E4}">
                <adec:decorative xmlns:adec="http://schemas.microsoft.com/office/drawing/2017/decorative" val="1"/>
              </a:ext>
            </a:extLst>
          </p:cNvPr>
          <p:cNvSpPr/>
          <p:nvPr/>
        </p:nvSpPr>
        <p:spPr>
          <a:xfrm>
            <a:off x="9420269" y="362502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9">
            <a:extLst>
              <a:ext uri="{FF2B5EF4-FFF2-40B4-BE49-F238E27FC236}">
                <a16:creationId xmlns:a16="http://schemas.microsoft.com/office/drawing/2014/main" id="{4E73C20E-DB71-7647-B3E5-699D32DF1F33}"/>
              </a:ext>
            </a:extLst>
          </p:cNvPr>
          <p:cNvSpPr txBox="1">
            <a:spLocks/>
          </p:cNvSpPr>
          <p:nvPr/>
        </p:nvSpPr>
        <p:spPr>
          <a:xfrm>
            <a:off x="9088915" y="4826090"/>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sz="1400" dirty="0"/>
              <a:t>Wrap-Up</a:t>
            </a:r>
            <a:r>
              <a:rPr lang="en-US" dirty="0"/>
              <a:t> </a:t>
            </a:r>
          </a:p>
        </p:txBody>
      </p:sp>
      <p:cxnSp>
        <p:nvCxnSpPr>
          <p:cNvPr id="39" name="Straight Connector 38">
            <a:extLst>
              <a:ext uri="{FF2B5EF4-FFF2-40B4-BE49-F238E27FC236}">
                <a16:creationId xmlns:a16="http://schemas.microsoft.com/office/drawing/2014/main" id="{F467A9C6-1219-EE40-B99D-D1E687951E34}"/>
              </a:ext>
              <a:ext uri="{C183D7F6-B498-43B3-948B-1728B52AA6E4}">
                <adec:decorative xmlns:adec="http://schemas.microsoft.com/office/drawing/2017/decorative" val="1"/>
              </a:ext>
            </a:extLst>
          </p:cNvPr>
          <p:cNvCxnSpPr>
            <a:cxnSpLocks/>
          </p:cNvCxnSpPr>
          <p:nvPr/>
        </p:nvCxnSpPr>
        <p:spPr>
          <a:xfrm>
            <a:off x="9340915" y="5324475"/>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7" name="Graphic 26" descr="Present">
            <a:extLst>
              <a:ext uri="{FF2B5EF4-FFF2-40B4-BE49-F238E27FC236}">
                <a16:creationId xmlns:a16="http://schemas.microsoft.com/office/drawing/2014/main" id="{16FE0B01-3C4E-CF46-BF4C-5DDEA14C59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75341" y="3781732"/>
            <a:ext cx="823478" cy="823478"/>
          </a:xfrm>
          <a:prstGeom prst="rect">
            <a:avLst/>
          </a:prstGeom>
          <a:effectLst>
            <a:outerShdw blurRad="63500" algn="ctr" rotWithShape="0">
              <a:prstClr val="black">
                <a:alpha val="40000"/>
              </a:prstClr>
            </a:outerShdw>
          </a:effectLst>
        </p:spPr>
      </p:pic>
      <p:sp>
        <p:nvSpPr>
          <p:cNvPr id="29" name="Text Placeholder 9">
            <a:extLst>
              <a:ext uri="{FF2B5EF4-FFF2-40B4-BE49-F238E27FC236}">
                <a16:creationId xmlns:a16="http://schemas.microsoft.com/office/drawing/2014/main" id="{F1E38458-33D4-4F0D-8F35-4DED0FAA6514}"/>
              </a:ext>
            </a:extLst>
          </p:cNvPr>
          <p:cNvSpPr txBox="1">
            <a:spLocks/>
          </p:cNvSpPr>
          <p:nvPr/>
        </p:nvSpPr>
        <p:spPr>
          <a:xfrm>
            <a:off x="7377851" y="4826090"/>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Reports Review</a:t>
            </a:r>
            <a:r>
              <a:rPr lang="en-US" dirty="0"/>
              <a:t> </a:t>
            </a:r>
          </a:p>
        </p:txBody>
      </p:sp>
      <p:sp>
        <p:nvSpPr>
          <p:cNvPr id="31" name="Rectangle 30">
            <a:extLst>
              <a:ext uri="{FF2B5EF4-FFF2-40B4-BE49-F238E27FC236}">
                <a16:creationId xmlns:a16="http://schemas.microsoft.com/office/drawing/2014/main" id="{6996D145-05D5-4DF7-A047-5D83CD705635}"/>
              </a:ext>
              <a:ext uri="{C183D7F6-B498-43B3-948B-1728B52AA6E4}">
                <adec:decorative xmlns:adec="http://schemas.microsoft.com/office/drawing/2017/decorative" val="1"/>
              </a:ext>
            </a:extLst>
          </p:cNvPr>
          <p:cNvSpPr/>
          <p:nvPr/>
        </p:nvSpPr>
        <p:spPr>
          <a:xfrm>
            <a:off x="7708584" y="3618405"/>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Graphic 32" descr="Document">
            <a:extLst>
              <a:ext uri="{FF2B5EF4-FFF2-40B4-BE49-F238E27FC236}">
                <a16:creationId xmlns:a16="http://schemas.microsoft.com/office/drawing/2014/main" id="{970140DA-622F-4AE8-916B-580C760C5E1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7890596" y="3781731"/>
            <a:ext cx="826894" cy="826894"/>
          </a:xfrm>
          <a:prstGeom prst="rect">
            <a:avLst/>
          </a:prstGeom>
          <a:effectLst>
            <a:outerShdw blurRad="63500" algn="ctr" rotWithShape="0">
              <a:prstClr val="black">
                <a:alpha val="40000"/>
              </a:prstClr>
            </a:outerShdw>
          </a:effectLst>
        </p:spPr>
      </p:pic>
      <p:cxnSp>
        <p:nvCxnSpPr>
          <p:cNvPr id="35" name="Straight Connector 34">
            <a:extLst>
              <a:ext uri="{FF2B5EF4-FFF2-40B4-BE49-F238E27FC236}">
                <a16:creationId xmlns:a16="http://schemas.microsoft.com/office/drawing/2014/main" id="{36214C2E-9025-44E5-882E-12F9D24A1123}"/>
              </a:ext>
              <a:ext uri="{C183D7F6-B498-43B3-948B-1728B52AA6E4}">
                <adec:decorative xmlns:adec="http://schemas.microsoft.com/office/drawing/2017/decorative" val="1"/>
              </a:ext>
            </a:extLst>
          </p:cNvPr>
          <p:cNvCxnSpPr>
            <a:cxnSpLocks/>
          </p:cNvCxnSpPr>
          <p:nvPr/>
        </p:nvCxnSpPr>
        <p:spPr>
          <a:xfrm>
            <a:off x="7569740" y="5324475"/>
            <a:ext cx="1548000" cy="0"/>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867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14AFA2-66C3-4AB1-B970-CF0A522A01DE}"/>
              </a:ext>
            </a:extLst>
          </p:cNvPr>
          <p:cNvSpPr>
            <a:spLocks noGrp="1"/>
          </p:cNvSpPr>
          <p:nvPr>
            <p:ph type="sldNum" sz="quarter" idx="11"/>
          </p:nvPr>
        </p:nvSpPr>
        <p:spPr/>
        <p:txBody>
          <a:bodyPr/>
          <a:lstStyle/>
          <a:p>
            <a:fld id="{4B73C415-D670-4716-A5EC-CC4D52CA2BAC}" type="slidenum">
              <a:rPr lang="en-US" noProof="0" smtClean="0"/>
              <a:pPr/>
              <a:t>50</a:t>
            </a:fld>
            <a:endParaRPr lang="en-US" noProof="0" dirty="0"/>
          </a:p>
        </p:txBody>
      </p:sp>
      <p:sp>
        <p:nvSpPr>
          <p:cNvPr id="5" name="Title 1">
            <a:extLst>
              <a:ext uri="{FF2B5EF4-FFF2-40B4-BE49-F238E27FC236}">
                <a16:creationId xmlns:a16="http://schemas.microsoft.com/office/drawing/2014/main" id="{3708CDD0-819C-414D-87A6-ECDD685325B6}"/>
              </a:ext>
            </a:extLst>
          </p:cNvPr>
          <p:cNvSpPr txBox="1">
            <a:spLocks noGrp="1"/>
          </p:cNvSpPr>
          <p:nvPr>
            <p:ph type="title" idx="4294967295"/>
          </p:nvPr>
        </p:nvSpPr>
        <p:spPr>
          <a:xfrm>
            <a:off x="248952" y="184039"/>
            <a:ext cx="10972102"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3.10 Course Sections Completed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Count and Details for Departmentalized Courses</a:t>
            </a:r>
            <a:endParaRPr kumimoji="0" lang="en-US" sz="4000" b="0" i="0" u="none" strike="noStrike" kern="1200" cap="none" spc="-150" normalizeH="0" baseline="0" noProof="0" dirty="0">
              <a:ln>
                <a:noFill/>
              </a:ln>
              <a:solidFill>
                <a:schemeClr val="tx1">
                  <a:lumMod val="75000"/>
                  <a:lumOff val="25000"/>
                </a:schemeClr>
              </a:solidFill>
              <a:effectLst/>
              <a:uLnTx/>
              <a:uFillTx/>
              <a:latin typeface="+mj-lt"/>
              <a:ea typeface="+mj-ea"/>
              <a:cs typeface="+mj-cs"/>
            </a:endParaRPr>
          </a:p>
        </p:txBody>
      </p:sp>
      <p:grpSp>
        <p:nvGrpSpPr>
          <p:cNvPr id="4" name="Group 3" descr="Screen shot of Report 3.10 Course Sections Completed&#10;Count and Details for Departmentalized Courses">
            <a:extLst>
              <a:ext uri="{FF2B5EF4-FFF2-40B4-BE49-F238E27FC236}">
                <a16:creationId xmlns:a16="http://schemas.microsoft.com/office/drawing/2014/main" id="{E5DFB252-3890-4D29-A1A8-B2520C8D8C4B}"/>
              </a:ext>
            </a:extLst>
          </p:cNvPr>
          <p:cNvGrpSpPr/>
          <p:nvPr/>
        </p:nvGrpSpPr>
        <p:grpSpPr>
          <a:xfrm>
            <a:off x="432000" y="1167729"/>
            <a:ext cx="10523931" cy="5242912"/>
            <a:chOff x="432000" y="1167729"/>
            <a:chExt cx="10523931" cy="5242912"/>
          </a:xfrm>
        </p:grpSpPr>
        <p:pic>
          <p:nvPicPr>
            <p:cNvPr id="6" name="Picture 5">
              <a:extLst>
                <a:ext uri="{FF2B5EF4-FFF2-40B4-BE49-F238E27FC236}">
                  <a16:creationId xmlns:a16="http://schemas.microsoft.com/office/drawing/2014/main" id="{E2884448-8CB3-45F2-9754-DA6B3F9B480B}"/>
                </a:ext>
              </a:extLst>
            </p:cNvPr>
            <p:cNvPicPr>
              <a:picLocks noChangeAspect="1"/>
            </p:cNvPicPr>
            <p:nvPr/>
          </p:nvPicPr>
          <p:blipFill>
            <a:blip r:embed="rId3"/>
            <a:stretch>
              <a:fillRect/>
            </a:stretch>
          </p:blipFill>
          <p:spPr>
            <a:xfrm>
              <a:off x="432000" y="1167729"/>
              <a:ext cx="5838095" cy="3590476"/>
            </a:xfrm>
            <a:prstGeom prst="rect">
              <a:avLst/>
            </a:prstGeom>
            <a:effectLst>
              <a:outerShdw blurRad="63500" algn="ctr" rotWithShape="0">
                <a:prstClr val="black">
                  <a:alpha val="40000"/>
                </a:prstClr>
              </a:outerShdw>
            </a:effectLst>
          </p:spPr>
        </p:pic>
        <p:pic>
          <p:nvPicPr>
            <p:cNvPr id="7" name="Picture 6">
              <a:extLst>
                <a:ext uri="{FF2B5EF4-FFF2-40B4-BE49-F238E27FC236}">
                  <a16:creationId xmlns:a16="http://schemas.microsoft.com/office/drawing/2014/main" id="{861561A2-307F-41BC-AF05-BD9EE23279FE}"/>
                </a:ext>
              </a:extLst>
            </p:cNvPr>
            <p:cNvPicPr>
              <a:picLocks noChangeAspect="1"/>
            </p:cNvPicPr>
            <p:nvPr/>
          </p:nvPicPr>
          <p:blipFill>
            <a:blip r:embed="rId4"/>
            <a:stretch>
              <a:fillRect/>
            </a:stretch>
          </p:blipFill>
          <p:spPr>
            <a:xfrm>
              <a:off x="6484502" y="1167729"/>
              <a:ext cx="4471429" cy="2961905"/>
            </a:xfrm>
            <a:prstGeom prst="rect">
              <a:avLst/>
            </a:prstGeom>
            <a:effectLst>
              <a:outerShdw blurRad="63500" algn="ctr" rotWithShape="0">
                <a:prstClr val="black">
                  <a:alpha val="40000"/>
                </a:prstClr>
              </a:outerShdw>
            </a:effectLst>
          </p:spPr>
        </p:pic>
        <p:pic>
          <p:nvPicPr>
            <p:cNvPr id="8" name="Picture 7">
              <a:extLst>
                <a:ext uri="{FF2B5EF4-FFF2-40B4-BE49-F238E27FC236}">
                  <a16:creationId xmlns:a16="http://schemas.microsoft.com/office/drawing/2014/main" id="{6193CE77-C21D-49AC-93B7-F53548D0CD5A}"/>
                </a:ext>
              </a:extLst>
            </p:cNvPr>
            <p:cNvPicPr>
              <a:picLocks noChangeAspect="1"/>
            </p:cNvPicPr>
            <p:nvPr/>
          </p:nvPicPr>
          <p:blipFill>
            <a:blip r:embed="rId5"/>
            <a:stretch>
              <a:fillRect/>
            </a:stretch>
          </p:blipFill>
          <p:spPr>
            <a:xfrm>
              <a:off x="6484502" y="3453280"/>
              <a:ext cx="4471416" cy="2957361"/>
            </a:xfrm>
            <a:prstGeom prst="rect">
              <a:avLst/>
            </a:prstGeom>
            <a:effectLst>
              <a:outerShdw blurRad="63500" algn="ctr" rotWithShape="0">
                <a:prstClr val="black">
                  <a:alpha val="40000"/>
                </a:prstClr>
              </a:outerShdw>
            </a:effectLst>
          </p:spPr>
        </p:pic>
      </p:grpSp>
      <p:sp>
        <p:nvSpPr>
          <p:cNvPr id="9" name="Footer Placeholder 2">
            <a:extLst>
              <a:ext uri="{FF2B5EF4-FFF2-40B4-BE49-F238E27FC236}">
                <a16:creationId xmlns:a16="http://schemas.microsoft.com/office/drawing/2014/main" id="{86B10BD3-0292-C361-24AE-0A47E1CCE5AF}"/>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1483762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itle 1"/>
          <p:cNvSpPr>
            <a:spLocks noGrp="1"/>
          </p:cNvSpPr>
          <p:nvPr>
            <p:ph type="title"/>
          </p:nvPr>
        </p:nvSpPr>
        <p:spPr>
          <a:xfrm>
            <a:off x="293914" y="225280"/>
            <a:ext cx="11934090" cy="429768"/>
          </a:xfrm>
        </p:spPr>
        <p:txBody>
          <a:bodyPr/>
          <a:lstStyle/>
          <a:p>
            <a:r>
              <a:rPr lang="en-US" altLang="en-US" dirty="0"/>
              <a:t>EOY 1 - Reviewing CTE Data</a:t>
            </a:r>
          </a:p>
        </p:txBody>
      </p:sp>
      <p:sp>
        <p:nvSpPr>
          <p:cNvPr id="3" name="Slide Number Placeholder 2">
            <a:extLst>
              <a:ext uri="{FF2B5EF4-FFF2-40B4-BE49-F238E27FC236}">
                <a16:creationId xmlns:a16="http://schemas.microsoft.com/office/drawing/2014/main" id="{E223BFAA-E5DB-4430-AC7C-20B18221785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1BBA40-D491-440F-A181-17CBDCE45226}"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8373" name="TextBox 5" descr="Screen shot of Review Report 3.10 - Course Sections Completed - Count and Details for Departmentalized Courses&#10;"/>
          <p:cNvSpPr txBox="1">
            <a:spLocks noChangeArrowheads="1"/>
          </p:cNvSpPr>
          <p:nvPr/>
        </p:nvSpPr>
        <p:spPr bwMode="auto">
          <a:xfrm>
            <a:off x="244442" y="624541"/>
            <a:ext cx="115275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Review Report 3.10 - Course Sections Completed - Count and Details for Departmentalized Courses</a:t>
            </a:r>
          </a:p>
        </p:txBody>
      </p:sp>
      <p:grpSp>
        <p:nvGrpSpPr>
          <p:cNvPr id="4" name="Group 3" descr="Screen shot of Review Report 3.10 - Course Sections Completed - Count and Details for Departmentalized Courses&#10;">
            <a:extLst>
              <a:ext uri="{FF2B5EF4-FFF2-40B4-BE49-F238E27FC236}">
                <a16:creationId xmlns:a16="http://schemas.microsoft.com/office/drawing/2014/main" id="{BB2F71E3-3C77-48F8-A6C5-2C08231B163F}"/>
              </a:ext>
            </a:extLst>
          </p:cNvPr>
          <p:cNvGrpSpPr/>
          <p:nvPr/>
        </p:nvGrpSpPr>
        <p:grpSpPr>
          <a:xfrm>
            <a:off x="293914" y="1081863"/>
            <a:ext cx="11424285" cy="5133952"/>
            <a:chOff x="293914" y="1081863"/>
            <a:chExt cx="11424285" cy="5133952"/>
          </a:xfrm>
        </p:grpSpPr>
        <p:pic>
          <p:nvPicPr>
            <p:cNvPr id="13" name="Picture 12">
              <a:extLst>
                <a:ext uri="{FF2B5EF4-FFF2-40B4-BE49-F238E27FC236}">
                  <a16:creationId xmlns:a16="http://schemas.microsoft.com/office/drawing/2014/main" id="{8CDBF39C-8370-4B30-AA57-1D7654CA1AD9}"/>
                </a:ext>
              </a:extLst>
            </p:cNvPr>
            <p:cNvPicPr>
              <a:picLocks noChangeAspect="1"/>
            </p:cNvPicPr>
            <p:nvPr/>
          </p:nvPicPr>
          <p:blipFill>
            <a:blip r:embed="rId3"/>
            <a:stretch>
              <a:fillRect/>
            </a:stretch>
          </p:blipFill>
          <p:spPr>
            <a:xfrm>
              <a:off x="293914" y="1081863"/>
              <a:ext cx="7676191" cy="2884762"/>
            </a:xfrm>
            <a:prstGeom prst="rect">
              <a:avLst/>
            </a:prstGeom>
            <a:effectLst>
              <a:outerShdw blurRad="63500" algn="ctr" rotWithShape="0">
                <a:prstClr val="black">
                  <a:alpha val="40000"/>
                </a:prstClr>
              </a:outerShdw>
            </a:effectLst>
          </p:spPr>
        </p:pic>
        <p:pic>
          <p:nvPicPr>
            <p:cNvPr id="15" name="Picture 14">
              <a:extLst>
                <a:ext uri="{FF2B5EF4-FFF2-40B4-BE49-F238E27FC236}">
                  <a16:creationId xmlns:a16="http://schemas.microsoft.com/office/drawing/2014/main" id="{0C9821DD-DCD2-4FD8-A2E2-BFCEA59DF7BF}"/>
                </a:ext>
              </a:extLst>
            </p:cNvPr>
            <p:cNvPicPr>
              <a:picLocks noChangeAspect="1"/>
            </p:cNvPicPr>
            <p:nvPr/>
          </p:nvPicPr>
          <p:blipFill>
            <a:blip r:embed="rId4"/>
            <a:stretch>
              <a:fillRect/>
            </a:stretch>
          </p:blipFill>
          <p:spPr>
            <a:xfrm>
              <a:off x="293914" y="4062958"/>
              <a:ext cx="11424285" cy="2152857"/>
            </a:xfrm>
            <a:prstGeom prst="rect">
              <a:avLst/>
            </a:prstGeom>
            <a:effectLst>
              <a:outerShdw blurRad="63500" algn="ctr" rotWithShape="0">
                <a:prstClr val="black">
                  <a:alpha val="40000"/>
                </a:prstClr>
              </a:outerShdw>
            </a:effectLst>
          </p:spPr>
        </p:pic>
      </p:grpSp>
      <p:sp>
        <p:nvSpPr>
          <p:cNvPr id="16" name="Rectangle: Rounded Corners 15">
            <a:extLst>
              <a:ext uri="{FF2B5EF4-FFF2-40B4-BE49-F238E27FC236}">
                <a16:creationId xmlns:a16="http://schemas.microsoft.com/office/drawing/2014/main" id="{490AA48F-D52A-4BBE-977D-727D58CB9BA9}"/>
              </a:ext>
            </a:extLst>
          </p:cNvPr>
          <p:cNvSpPr/>
          <p:nvPr/>
        </p:nvSpPr>
        <p:spPr>
          <a:xfrm>
            <a:off x="293914" y="2915733"/>
            <a:ext cx="2173061" cy="285750"/>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4" name="Rectangle: Rounded Corners 23">
            <a:extLst>
              <a:ext uri="{FF2B5EF4-FFF2-40B4-BE49-F238E27FC236}">
                <a16:creationId xmlns:a16="http://schemas.microsoft.com/office/drawing/2014/main" id="{2A76066F-634B-4AF6-8645-7441C4E3AD20}"/>
              </a:ext>
            </a:extLst>
          </p:cNvPr>
          <p:cNvSpPr/>
          <p:nvPr/>
        </p:nvSpPr>
        <p:spPr>
          <a:xfrm>
            <a:off x="2589439" y="3286125"/>
            <a:ext cx="2173061" cy="285750"/>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5" name="Rectangle: Rounded Corners 24">
            <a:extLst>
              <a:ext uri="{FF2B5EF4-FFF2-40B4-BE49-F238E27FC236}">
                <a16:creationId xmlns:a16="http://schemas.microsoft.com/office/drawing/2014/main" id="{8819F836-83E3-4CA6-BC29-63524C75EA7E}"/>
              </a:ext>
            </a:extLst>
          </p:cNvPr>
          <p:cNvSpPr/>
          <p:nvPr/>
        </p:nvSpPr>
        <p:spPr>
          <a:xfrm>
            <a:off x="2256065" y="4850784"/>
            <a:ext cx="620486" cy="1149966"/>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6" name="Rectangle: Rounded Corners 25">
            <a:extLst>
              <a:ext uri="{FF2B5EF4-FFF2-40B4-BE49-F238E27FC236}">
                <a16:creationId xmlns:a16="http://schemas.microsoft.com/office/drawing/2014/main" id="{2C3F7D77-D0E7-4C22-ACE1-8AF89CF3B40D}"/>
              </a:ext>
            </a:extLst>
          </p:cNvPr>
          <p:cNvSpPr/>
          <p:nvPr/>
        </p:nvSpPr>
        <p:spPr>
          <a:xfrm>
            <a:off x="6494690" y="4850784"/>
            <a:ext cx="620486" cy="1149966"/>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7" name="Rectangle: Rounded Corners 26">
            <a:extLst>
              <a:ext uri="{FF2B5EF4-FFF2-40B4-BE49-F238E27FC236}">
                <a16:creationId xmlns:a16="http://schemas.microsoft.com/office/drawing/2014/main" id="{4AFD71D7-BD22-4111-A1F3-146264187708}"/>
              </a:ext>
            </a:extLst>
          </p:cNvPr>
          <p:cNvSpPr/>
          <p:nvPr/>
        </p:nvSpPr>
        <p:spPr>
          <a:xfrm>
            <a:off x="8161565" y="4850784"/>
            <a:ext cx="725260" cy="1149966"/>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TextBox 13">
            <a:extLst>
              <a:ext uri="{FF2B5EF4-FFF2-40B4-BE49-F238E27FC236}">
                <a16:creationId xmlns:a16="http://schemas.microsoft.com/office/drawing/2014/main" id="{17D1F911-4404-46B5-88E6-C1DC1192D7FA}"/>
              </a:ext>
            </a:extLst>
          </p:cNvPr>
          <p:cNvSpPr txBox="1"/>
          <p:nvPr/>
        </p:nvSpPr>
        <p:spPr>
          <a:xfrm>
            <a:off x="8200676" y="1120984"/>
            <a:ext cx="3419338" cy="2492990"/>
          </a:xfrm>
          <a:prstGeom prst="rect">
            <a:avLst/>
          </a:prstGeom>
          <a:solidFill>
            <a:srgbClr val="FFDED9"/>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rPr>
              <a:t>The report should be requested twice with different filters.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rPr>
              <a:t>To find college credit courses and Leadership/Military Science in the 9x series select the </a:t>
            </a:r>
            <a:r>
              <a:rPr kumimoji="0" lang="en-US" sz="1200" b="1" i="0" u="none" strike="noStrike" kern="1200" cap="none" spc="0" normalizeH="0" baseline="0" noProof="0" dirty="0">
                <a:ln>
                  <a:noFill/>
                </a:ln>
                <a:solidFill>
                  <a:prstClr val="black">
                    <a:lumMod val="95000"/>
                    <a:lumOff val="5000"/>
                  </a:prstClr>
                </a:solidFill>
                <a:effectLst/>
                <a:uLnTx/>
                <a:uFillTx/>
                <a:latin typeface="Tahoma"/>
                <a:ea typeface="+mn-ea"/>
                <a:cs typeface="+mn-cs"/>
              </a:rPr>
              <a:t>State Course </a:t>
            </a:r>
            <a:r>
              <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rPr>
              <a:t>codes of 9020, 9082, 9096, 9120, 9154, 9200, 9227, 9273, 9303, 9358, 9373</a:t>
            </a: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endPar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rabicParenR"/>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rPr>
              <a:t>To find the CTE courses with the Non Standard Instructional codes of 23 and 24 select the CTE Course = Y and Non Standard Instructional Level to 23 and 24</a:t>
            </a:r>
          </a:p>
        </p:txBody>
      </p:sp>
      <p:sp>
        <p:nvSpPr>
          <p:cNvPr id="5" name="Footer Placeholder 2">
            <a:extLst>
              <a:ext uri="{FF2B5EF4-FFF2-40B4-BE49-F238E27FC236}">
                <a16:creationId xmlns:a16="http://schemas.microsoft.com/office/drawing/2014/main" id="{EEA25AA1-4D8B-7D23-C964-8338917D4ADF}"/>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83748427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F999E2-965F-4C73-941F-C40D9C6445EB}"/>
              </a:ext>
            </a:extLst>
          </p:cNvPr>
          <p:cNvSpPr>
            <a:spLocks noGrp="1"/>
          </p:cNvSpPr>
          <p:nvPr>
            <p:ph type="sldNum" sz="quarter" idx="11"/>
          </p:nvPr>
        </p:nvSpPr>
        <p:spPr/>
        <p:txBody>
          <a:bodyPr/>
          <a:lstStyle/>
          <a:p>
            <a:fld id="{4B73C415-D670-4716-A5EC-CC4D52CA2BAC}" type="slidenum">
              <a:rPr lang="en-US" noProof="0" smtClean="0"/>
              <a:pPr/>
              <a:t>52</a:t>
            </a:fld>
            <a:endParaRPr lang="en-US" noProof="0" dirty="0"/>
          </a:p>
        </p:txBody>
      </p:sp>
      <p:sp>
        <p:nvSpPr>
          <p:cNvPr id="5" name="Title 1">
            <a:extLst>
              <a:ext uri="{FF2B5EF4-FFF2-40B4-BE49-F238E27FC236}">
                <a16:creationId xmlns:a16="http://schemas.microsoft.com/office/drawing/2014/main" id="{F685DA9B-42F2-4B56-BF12-30729241EC82}"/>
              </a:ext>
            </a:extLst>
          </p:cNvPr>
          <p:cNvSpPr txBox="1">
            <a:spLocks noGrp="1"/>
          </p:cNvSpPr>
          <p:nvPr>
            <p:ph type="title" idx="4294967295"/>
          </p:nvPr>
        </p:nvSpPr>
        <p:spPr>
          <a:xfrm>
            <a:off x="417949" y="276637"/>
            <a:ext cx="10972102"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3.11 Course Sections Completed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Student List for Departmentalized Courses</a:t>
            </a:r>
            <a:endParaRPr kumimoji="0" lang="en-US" sz="4000" b="0" i="0" u="none" strike="noStrike" kern="1200" cap="none" spc="-150" normalizeH="0" baseline="0" noProof="0" dirty="0">
              <a:ln>
                <a:noFill/>
              </a:ln>
              <a:solidFill>
                <a:schemeClr val="tx1">
                  <a:lumMod val="75000"/>
                  <a:lumOff val="25000"/>
                </a:schemeClr>
              </a:solidFill>
              <a:effectLst/>
              <a:uLnTx/>
              <a:uFillTx/>
              <a:latin typeface="+mj-lt"/>
              <a:ea typeface="+mj-ea"/>
              <a:cs typeface="+mj-cs"/>
            </a:endParaRPr>
          </a:p>
        </p:txBody>
      </p:sp>
      <p:grpSp>
        <p:nvGrpSpPr>
          <p:cNvPr id="4" name="Group 3" descr="Screen shot of Report 3.11 Course Sections Completed&#10;Student List for Departmentalized Courses&#10;">
            <a:extLst>
              <a:ext uri="{FF2B5EF4-FFF2-40B4-BE49-F238E27FC236}">
                <a16:creationId xmlns:a16="http://schemas.microsoft.com/office/drawing/2014/main" id="{753DF691-05F1-4D66-BFB3-844E505B39D5}"/>
              </a:ext>
            </a:extLst>
          </p:cNvPr>
          <p:cNvGrpSpPr/>
          <p:nvPr/>
        </p:nvGrpSpPr>
        <p:grpSpPr>
          <a:xfrm>
            <a:off x="432000" y="1297306"/>
            <a:ext cx="11187810" cy="3766667"/>
            <a:chOff x="432000" y="1297306"/>
            <a:chExt cx="11187810" cy="3766667"/>
          </a:xfrm>
        </p:grpSpPr>
        <p:pic>
          <p:nvPicPr>
            <p:cNvPr id="9" name="Picture 8">
              <a:extLst>
                <a:ext uri="{FF2B5EF4-FFF2-40B4-BE49-F238E27FC236}">
                  <a16:creationId xmlns:a16="http://schemas.microsoft.com/office/drawing/2014/main" id="{058A9B9B-D20A-41FD-92AA-91319EEDEEB6}"/>
                </a:ext>
              </a:extLst>
            </p:cNvPr>
            <p:cNvPicPr>
              <a:picLocks noChangeAspect="1"/>
            </p:cNvPicPr>
            <p:nvPr/>
          </p:nvPicPr>
          <p:blipFill>
            <a:blip r:embed="rId3"/>
            <a:stretch>
              <a:fillRect/>
            </a:stretch>
          </p:blipFill>
          <p:spPr>
            <a:xfrm>
              <a:off x="432000" y="1297306"/>
              <a:ext cx="5485714" cy="3766667"/>
            </a:xfrm>
            <a:prstGeom prst="rect">
              <a:avLst/>
            </a:prstGeom>
            <a:effectLst>
              <a:outerShdw blurRad="63500" algn="ctr" rotWithShape="0">
                <a:prstClr val="black">
                  <a:alpha val="40000"/>
                </a:prstClr>
              </a:outerShdw>
            </a:effectLst>
          </p:spPr>
        </p:pic>
        <p:pic>
          <p:nvPicPr>
            <p:cNvPr id="10" name="Picture 9">
              <a:extLst>
                <a:ext uri="{FF2B5EF4-FFF2-40B4-BE49-F238E27FC236}">
                  <a16:creationId xmlns:a16="http://schemas.microsoft.com/office/drawing/2014/main" id="{35560A62-5F4C-4964-A55A-F09FE6D63385}"/>
                </a:ext>
              </a:extLst>
            </p:cNvPr>
            <p:cNvPicPr>
              <a:picLocks noChangeAspect="1"/>
            </p:cNvPicPr>
            <p:nvPr/>
          </p:nvPicPr>
          <p:blipFill>
            <a:blip r:embed="rId4"/>
            <a:stretch>
              <a:fillRect/>
            </a:stretch>
          </p:blipFill>
          <p:spPr>
            <a:xfrm>
              <a:off x="6096000" y="1311592"/>
              <a:ext cx="5523810" cy="3752381"/>
            </a:xfrm>
            <a:prstGeom prst="rect">
              <a:avLst/>
            </a:prstGeom>
            <a:effectLst>
              <a:outerShdw blurRad="63500" algn="ctr" rotWithShape="0">
                <a:prstClr val="black">
                  <a:alpha val="40000"/>
                </a:prstClr>
              </a:outerShdw>
            </a:effectLst>
          </p:spPr>
        </p:pic>
      </p:grpSp>
      <p:sp>
        <p:nvSpPr>
          <p:cNvPr id="6" name="Footer Placeholder 2">
            <a:extLst>
              <a:ext uri="{FF2B5EF4-FFF2-40B4-BE49-F238E27FC236}">
                <a16:creationId xmlns:a16="http://schemas.microsoft.com/office/drawing/2014/main" id="{8CE8D516-215B-5B11-7738-473FBA1BC54F}"/>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0455779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4FFB2E-43AB-4876-8A9E-44EDB266E38F}"/>
              </a:ext>
            </a:extLst>
          </p:cNvPr>
          <p:cNvSpPr>
            <a:spLocks noGrp="1"/>
          </p:cNvSpPr>
          <p:nvPr>
            <p:ph type="sldNum" sz="quarter" idx="11"/>
          </p:nvPr>
        </p:nvSpPr>
        <p:spPr/>
        <p:txBody>
          <a:bodyPr/>
          <a:lstStyle/>
          <a:p>
            <a:fld id="{4B73C415-D670-4716-A5EC-CC4D52CA2BAC}" type="slidenum">
              <a:rPr lang="en-US" noProof="0" smtClean="0"/>
              <a:pPr/>
              <a:t>53</a:t>
            </a:fld>
            <a:endParaRPr lang="en-US" noProof="0"/>
          </a:p>
        </p:txBody>
      </p:sp>
      <p:sp>
        <p:nvSpPr>
          <p:cNvPr id="4" name="Title 3">
            <a:extLst>
              <a:ext uri="{FF2B5EF4-FFF2-40B4-BE49-F238E27FC236}">
                <a16:creationId xmlns:a16="http://schemas.microsoft.com/office/drawing/2014/main" id="{41BCB927-63A8-4B4B-AB5A-B4F18DC5C3FB}"/>
              </a:ext>
            </a:extLst>
          </p:cNvPr>
          <p:cNvSpPr>
            <a:spLocks noGrp="1"/>
          </p:cNvSpPr>
          <p:nvPr>
            <p:ph type="title" idx="4294967295"/>
          </p:nvPr>
        </p:nvSpPr>
        <p:spPr>
          <a:xfrm>
            <a:off x="327521" y="283222"/>
            <a:ext cx="11152958" cy="535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3.14 CTE </a:t>
            </a:r>
            <a:r>
              <a:rPr kumimoji="0" lang="en-US" sz="3200" b="0" i="0" u="none" strike="noStrike" kern="1200" cap="none" spc="-150" normalizeH="0" baseline="0" noProof="0" dirty="0" err="1">
                <a:ln>
                  <a:noFill/>
                </a:ln>
                <a:solidFill>
                  <a:schemeClr val="tx1">
                    <a:lumMod val="75000"/>
                    <a:lumOff val="25000"/>
                  </a:schemeClr>
                </a:solidFill>
                <a:effectLst/>
                <a:uLnTx/>
                <a:uFillTx/>
                <a:latin typeface="+mj-lt"/>
                <a:ea typeface="+mj-ea"/>
                <a:cs typeface="+mj-cs"/>
              </a:rPr>
              <a:t>Noncompleter</a:t>
            </a: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 Participants – Count</a:t>
            </a:r>
            <a:endParaRPr kumimoji="0" lang="en-US" sz="2400" b="0" i="0" u="none" strike="noStrike" kern="1200" cap="none" spc="-150" normalizeH="0" baseline="0" noProof="0" dirty="0">
              <a:ln>
                <a:noFill/>
              </a:ln>
              <a:solidFill>
                <a:schemeClr val="tx1">
                  <a:lumMod val="75000"/>
                  <a:lumOff val="25000"/>
                </a:schemeClr>
              </a:solidFill>
              <a:effectLst/>
              <a:uLnTx/>
              <a:uFillTx/>
              <a:latin typeface="+mj-lt"/>
              <a:ea typeface="+mj-ea"/>
              <a:cs typeface="+mj-cs"/>
            </a:endParaRPr>
          </a:p>
        </p:txBody>
      </p:sp>
      <p:sp>
        <p:nvSpPr>
          <p:cNvPr id="8" name="Rectangle 7">
            <a:extLst>
              <a:ext uri="{FF2B5EF4-FFF2-40B4-BE49-F238E27FC236}">
                <a16:creationId xmlns:a16="http://schemas.microsoft.com/office/drawing/2014/main" id="{EB1B699A-6AE2-49F3-A94C-21DA2B33948A}"/>
              </a:ext>
            </a:extLst>
          </p:cNvPr>
          <p:cNvSpPr/>
          <p:nvPr/>
        </p:nvSpPr>
        <p:spPr>
          <a:xfrm>
            <a:off x="732900" y="5276617"/>
            <a:ext cx="10747579" cy="830997"/>
          </a:xfrm>
          <a:prstGeom prst="rect">
            <a:avLst/>
          </a:prstGeom>
        </p:spPr>
        <p:txBody>
          <a:bodyPr wrap="square">
            <a:spAutoFit/>
          </a:bodyPr>
          <a:lstStyle/>
          <a:p>
            <a:r>
              <a:rPr lang="en-US" sz="1600" dirty="0"/>
              <a:t>Report defaults to counting Perkins/CTEIG fundable students in courses flagged with a High Quality CTE Course Indicator equal to Y.  Switching the Perkins/CTEIG Fundable filter to ALL will include all other CTE courses not flagged.</a:t>
            </a:r>
          </a:p>
        </p:txBody>
      </p:sp>
      <p:pic>
        <p:nvPicPr>
          <p:cNvPr id="1026" name="Picture 2">
            <a:extLst>
              <a:ext uri="{FF2B5EF4-FFF2-40B4-BE49-F238E27FC236}">
                <a16:creationId xmlns:a16="http://schemas.microsoft.com/office/drawing/2014/main" id="{8E19D874-73DE-B9C9-D99A-83D4D0AFB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722" y="949349"/>
            <a:ext cx="8903437" cy="4196672"/>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2">
            <a:extLst>
              <a:ext uri="{FF2B5EF4-FFF2-40B4-BE49-F238E27FC236}">
                <a16:creationId xmlns:a16="http://schemas.microsoft.com/office/drawing/2014/main" id="{3D203770-FD3C-CED1-ACCD-4A6005591002}"/>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7957585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itle 1"/>
          <p:cNvSpPr>
            <a:spLocks noGrp="1"/>
          </p:cNvSpPr>
          <p:nvPr>
            <p:ph type="title"/>
          </p:nvPr>
        </p:nvSpPr>
        <p:spPr>
          <a:xfrm>
            <a:off x="293914" y="225280"/>
            <a:ext cx="11934090" cy="429768"/>
          </a:xfrm>
        </p:spPr>
        <p:txBody>
          <a:bodyPr/>
          <a:lstStyle/>
          <a:p>
            <a:r>
              <a:rPr lang="en-US" altLang="en-US" dirty="0"/>
              <a:t>EOY 1 - Reviewing CTE Data</a:t>
            </a:r>
          </a:p>
        </p:txBody>
      </p:sp>
      <p:sp>
        <p:nvSpPr>
          <p:cNvPr id="3" name="Slide Number Placeholder 2">
            <a:extLst>
              <a:ext uri="{FF2B5EF4-FFF2-40B4-BE49-F238E27FC236}">
                <a16:creationId xmlns:a16="http://schemas.microsoft.com/office/drawing/2014/main" id="{E223BFAA-E5DB-4430-AC7C-20B18221785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1BBA40-D491-440F-A181-17CBDCE45226}"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8373" name="TextBox 5"/>
          <p:cNvSpPr txBox="1">
            <a:spLocks noChangeArrowheads="1"/>
          </p:cNvSpPr>
          <p:nvPr/>
        </p:nvSpPr>
        <p:spPr bwMode="auto">
          <a:xfrm>
            <a:off x="216214" y="652095"/>
            <a:ext cx="113755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Review Report 3.14 Career Technical Education </a:t>
            </a:r>
            <a:r>
              <a:rPr kumimoji="0" lang="en-US" alt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mn-cs"/>
              </a:rPr>
              <a:t>Noncompleter</a:t>
            </a:r>
            <a:r>
              <a:rPr kumimoji="0" lang="en-US"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 Participants – Count </a:t>
            </a:r>
          </a:p>
        </p:txBody>
      </p:sp>
      <p:grpSp>
        <p:nvGrpSpPr>
          <p:cNvPr id="6" name="Group 5" descr="Screen shot of Review Report 3.14 Career Technical Education Participants- Count  &#10;&#10;">
            <a:extLst>
              <a:ext uri="{FF2B5EF4-FFF2-40B4-BE49-F238E27FC236}">
                <a16:creationId xmlns:a16="http://schemas.microsoft.com/office/drawing/2014/main" id="{1B521018-3AC4-46D4-B70A-393A5A58998D}"/>
              </a:ext>
            </a:extLst>
          </p:cNvPr>
          <p:cNvGrpSpPr/>
          <p:nvPr/>
        </p:nvGrpSpPr>
        <p:grpSpPr>
          <a:xfrm>
            <a:off x="293914" y="1146131"/>
            <a:ext cx="10895352" cy="4987860"/>
            <a:chOff x="293914" y="1146131"/>
            <a:chExt cx="10895352" cy="4987860"/>
          </a:xfrm>
        </p:grpSpPr>
        <p:pic>
          <p:nvPicPr>
            <p:cNvPr id="13" name="Picture 12">
              <a:extLst>
                <a:ext uri="{FF2B5EF4-FFF2-40B4-BE49-F238E27FC236}">
                  <a16:creationId xmlns:a16="http://schemas.microsoft.com/office/drawing/2014/main" id="{8CDBF39C-8370-4B30-AA57-1D7654CA1A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3914" y="1146131"/>
              <a:ext cx="7676191" cy="2395363"/>
            </a:xfrm>
            <a:prstGeom prst="rect">
              <a:avLst/>
            </a:prstGeom>
            <a:effectLst>
              <a:outerShdw blurRad="63500" algn="ctr" rotWithShape="0">
                <a:prstClr val="black">
                  <a:alpha val="40000"/>
                </a:prstClr>
              </a:outerShdw>
            </a:effectLst>
          </p:spPr>
        </p:pic>
        <p:pic>
          <p:nvPicPr>
            <p:cNvPr id="15" name="Picture 14">
              <a:extLst>
                <a:ext uri="{FF2B5EF4-FFF2-40B4-BE49-F238E27FC236}">
                  <a16:creationId xmlns:a16="http://schemas.microsoft.com/office/drawing/2014/main" id="{0C9821DD-DCD2-4FD8-A2E2-BFCEA59DF7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3799" y="3635420"/>
              <a:ext cx="10455467" cy="2498571"/>
            </a:xfrm>
            <a:prstGeom prst="rect">
              <a:avLst/>
            </a:prstGeom>
            <a:effectLst>
              <a:outerShdw blurRad="63500" algn="ctr" rotWithShape="0">
                <a:prstClr val="black">
                  <a:alpha val="40000"/>
                </a:prstClr>
              </a:outerShdw>
            </a:effectLst>
          </p:spPr>
        </p:pic>
      </p:grpSp>
      <p:sp>
        <p:nvSpPr>
          <p:cNvPr id="16" name="Rectangle: Rounded Corners 15">
            <a:extLst>
              <a:ext uri="{FF2B5EF4-FFF2-40B4-BE49-F238E27FC236}">
                <a16:creationId xmlns:a16="http://schemas.microsoft.com/office/drawing/2014/main" id="{490AA48F-D52A-4BBE-977D-727D58CB9BA9}"/>
              </a:ext>
              <a:ext uri="{C183D7F6-B498-43B3-948B-1728B52AA6E4}">
                <adec:decorative xmlns:adec="http://schemas.microsoft.com/office/drawing/2017/decorative" val="1"/>
              </a:ext>
            </a:extLst>
          </p:cNvPr>
          <p:cNvSpPr/>
          <p:nvPr/>
        </p:nvSpPr>
        <p:spPr>
          <a:xfrm>
            <a:off x="330655" y="2081359"/>
            <a:ext cx="2043430" cy="204682"/>
          </a:xfrm>
          <a:prstGeom prst="roundRect">
            <a:avLst>
              <a:gd name="adj" fmla="val 6912"/>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6" name="Rectangle: Rounded Corners 25">
            <a:extLst>
              <a:ext uri="{FF2B5EF4-FFF2-40B4-BE49-F238E27FC236}">
                <a16:creationId xmlns:a16="http://schemas.microsoft.com/office/drawing/2014/main" id="{2C3F7D77-D0E7-4C22-ACE1-8AF89CF3B40D}"/>
              </a:ext>
              <a:ext uri="{C183D7F6-B498-43B3-948B-1728B52AA6E4}">
                <adec:decorative xmlns:adec="http://schemas.microsoft.com/office/drawing/2017/decorative" val="1"/>
              </a:ext>
            </a:extLst>
          </p:cNvPr>
          <p:cNvSpPr/>
          <p:nvPr/>
        </p:nvSpPr>
        <p:spPr>
          <a:xfrm>
            <a:off x="4342458" y="3865740"/>
            <a:ext cx="784714" cy="2222590"/>
          </a:xfrm>
          <a:prstGeom prst="roundRect">
            <a:avLst>
              <a:gd name="adj" fmla="val 3742"/>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nvGrpSpPr>
          <p:cNvPr id="4" name="Group 3">
            <a:extLst>
              <a:ext uri="{FF2B5EF4-FFF2-40B4-BE49-F238E27FC236}">
                <a16:creationId xmlns:a16="http://schemas.microsoft.com/office/drawing/2014/main" id="{F7A95893-B87F-4447-83F3-F202581E0A14}"/>
              </a:ext>
              <a:ext uri="{C183D7F6-B498-43B3-948B-1728B52AA6E4}">
                <adec:decorative xmlns:adec="http://schemas.microsoft.com/office/drawing/2017/decorative" val="1"/>
              </a:ext>
            </a:extLst>
          </p:cNvPr>
          <p:cNvGrpSpPr/>
          <p:nvPr/>
        </p:nvGrpSpPr>
        <p:grpSpPr>
          <a:xfrm>
            <a:off x="2508309" y="2286041"/>
            <a:ext cx="2206304" cy="3802289"/>
            <a:chOff x="2508309" y="2286041"/>
            <a:chExt cx="2206304" cy="3802289"/>
          </a:xfrm>
        </p:grpSpPr>
        <p:sp>
          <p:nvSpPr>
            <p:cNvPr id="25" name="Rectangle: Rounded Corners 24">
              <a:extLst>
                <a:ext uri="{FF2B5EF4-FFF2-40B4-BE49-F238E27FC236}">
                  <a16:creationId xmlns:a16="http://schemas.microsoft.com/office/drawing/2014/main" id="{8819F836-83E3-4CA6-BC29-63524C75EA7E}"/>
                </a:ext>
              </a:extLst>
            </p:cNvPr>
            <p:cNvSpPr/>
            <p:nvPr/>
          </p:nvSpPr>
          <p:spPr>
            <a:xfrm>
              <a:off x="2747856" y="3884990"/>
              <a:ext cx="1024044" cy="2203340"/>
            </a:xfrm>
            <a:prstGeom prst="roundRect">
              <a:avLst>
                <a:gd name="adj" fmla="val 9492"/>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Rectangle: Rounded Corners 16">
              <a:extLst>
                <a:ext uri="{FF2B5EF4-FFF2-40B4-BE49-F238E27FC236}">
                  <a16:creationId xmlns:a16="http://schemas.microsoft.com/office/drawing/2014/main" id="{F9A70BC8-31B7-4A6D-B259-74AF8880ACC7}"/>
                </a:ext>
              </a:extLst>
            </p:cNvPr>
            <p:cNvSpPr/>
            <p:nvPr/>
          </p:nvSpPr>
          <p:spPr>
            <a:xfrm>
              <a:off x="2508309" y="2286041"/>
              <a:ext cx="2206304" cy="287236"/>
            </a:xfrm>
            <a:prstGeom prst="roundRect">
              <a:avLst>
                <a:gd name="adj" fmla="val 6912"/>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grpSp>
      <p:sp>
        <p:nvSpPr>
          <p:cNvPr id="14" name="TextBox 13">
            <a:extLst>
              <a:ext uri="{FF2B5EF4-FFF2-40B4-BE49-F238E27FC236}">
                <a16:creationId xmlns:a16="http://schemas.microsoft.com/office/drawing/2014/main" id="{FB3B17F2-89E8-47BF-B03A-45133627163C}"/>
              </a:ext>
            </a:extLst>
          </p:cNvPr>
          <p:cNvSpPr txBox="1"/>
          <p:nvPr/>
        </p:nvSpPr>
        <p:spPr>
          <a:xfrm>
            <a:off x="8209814" y="1168266"/>
            <a:ext cx="3419338" cy="2123658"/>
          </a:xfrm>
          <a:prstGeom prst="rect">
            <a:avLst/>
          </a:prstGeom>
          <a:solidFill>
            <a:srgbClr val="FFDED9"/>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rPr>
              <a:t>Filter on 12th graders to verify students who completed or were participants in 12th grade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rPr>
              <a:t>Set Perkins/CTEIG Fundable to ALL to capture all students. Otherwise, it will default to courses only flagged a HQ CTE.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rPr>
              <a:t>Filter for other specific sub-groups that comprise the core indicators (optional)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95000"/>
                  <a:lumOff val="5000"/>
                </a:prstClr>
              </a:solidFill>
              <a:effectLst/>
              <a:uLnTx/>
              <a:uFillTx/>
              <a:latin typeface="Tahoma"/>
              <a:ea typeface="+mn-ea"/>
              <a:cs typeface="+mn-cs"/>
            </a:endParaRPr>
          </a:p>
        </p:txBody>
      </p:sp>
      <p:grpSp>
        <p:nvGrpSpPr>
          <p:cNvPr id="5" name="Group 4">
            <a:extLst>
              <a:ext uri="{FF2B5EF4-FFF2-40B4-BE49-F238E27FC236}">
                <a16:creationId xmlns:a16="http://schemas.microsoft.com/office/drawing/2014/main" id="{078D2D29-BAFF-4741-847E-78B28B84D26E}"/>
              </a:ext>
              <a:ext uri="{C183D7F6-B498-43B3-948B-1728B52AA6E4}">
                <adec:decorative xmlns:adec="http://schemas.microsoft.com/office/drawing/2017/decorative" val="1"/>
              </a:ext>
            </a:extLst>
          </p:cNvPr>
          <p:cNvGrpSpPr/>
          <p:nvPr/>
        </p:nvGrpSpPr>
        <p:grpSpPr>
          <a:xfrm>
            <a:off x="293913" y="2573277"/>
            <a:ext cx="10760530" cy="3542516"/>
            <a:chOff x="293913" y="2573277"/>
            <a:chExt cx="10760530" cy="3542516"/>
          </a:xfrm>
        </p:grpSpPr>
        <p:sp>
          <p:nvSpPr>
            <p:cNvPr id="19" name="Rectangle: Rounded Corners 18">
              <a:extLst>
                <a:ext uri="{FF2B5EF4-FFF2-40B4-BE49-F238E27FC236}">
                  <a16:creationId xmlns:a16="http://schemas.microsoft.com/office/drawing/2014/main" id="{F9B151FA-FEB0-4DC1-933A-B15E3C201858}"/>
                </a:ext>
              </a:extLst>
            </p:cNvPr>
            <p:cNvSpPr/>
            <p:nvPr/>
          </p:nvSpPr>
          <p:spPr>
            <a:xfrm>
              <a:off x="293913" y="2573277"/>
              <a:ext cx="2080171" cy="647992"/>
            </a:xfrm>
            <a:prstGeom prst="roundRect">
              <a:avLst>
                <a:gd name="adj" fmla="val 691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0" name="Rectangle: Rounded Corners 19">
              <a:extLst>
                <a:ext uri="{FF2B5EF4-FFF2-40B4-BE49-F238E27FC236}">
                  <a16:creationId xmlns:a16="http://schemas.microsoft.com/office/drawing/2014/main" id="{B979F8ED-4BB8-4F8F-858B-12B45729A4A5}"/>
                </a:ext>
              </a:extLst>
            </p:cNvPr>
            <p:cNvSpPr/>
            <p:nvPr/>
          </p:nvSpPr>
          <p:spPr>
            <a:xfrm>
              <a:off x="5127172" y="3883961"/>
              <a:ext cx="5927271" cy="2231832"/>
            </a:xfrm>
            <a:prstGeom prst="roundRect">
              <a:avLst>
                <a:gd name="adj" fmla="val 430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1" name="Rectangle: Rounded Corners 20">
              <a:extLst>
                <a:ext uri="{FF2B5EF4-FFF2-40B4-BE49-F238E27FC236}">
                  <a16:creationId xmlns:a16="http://schemas.microsoft.com/office/drawing/2014/main" id="{8B083B94-356B-428F-86AA-94F3AB754FC9}"/>
                </a:ext>
              </a:extLst>
            </p:cNvPr>
            <p:cNvSpPr/>
            <p:nvPr/>
          </p:nvSpPr>
          <p:spPr>
            <a:xfrm>
              <a:off x="2508309" y="2616469"/>
              <a:ext cx="2206304" cy="647992"/>
            </a:xfrm>
            <a:prstGeom prst="roundRect">
              <a:avLst>
                <a:gd name="adj" fmla="val 691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2" name="Rectangle: Rounded Corners 21">
              <a:extLst>
                <a:ext uri="{FF2B5EF4-FFF2-40B4-BE49-F238E27FC236}">
                  <a16:creationId xmlns:a16="http://schemas.microsoft.com/office/drawing/2014/main" id="{D169247D-F349-4090-8383-38A9EA484E85}"/>
                </a:ext>
              </a:extLst>
            </p:cNvPr>
            <p:cNvSpPr/>
            <p:nvPr/>
          </p:nvSpPr>
          <p:spPr>
            <a:xfrm>
              <a:off x="4800848" y="2581014"/>
              <a:ext cx="2206304" cy="647992"/>
            </a:xfrm>
            <a:prstGeom prst="roundRect">
              <a:avLst>
                <a:gd name="adj" fmla="val 691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7" name="Footer Placeholder 2">
            <a:extLst>
              <a:ext uri="{FF2B5EF4-FFF2-40B4-BE49-F238E27FC236}">
                <a16:creationId xmlns:a16="http://schemas.microsoft.com/office/drawing/2014/main" id="{6DA0FC1D-5BBD-3584-FC7C-6F827A3336E9}"/>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554345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CCA709-5401-4784-A1EB-C42CA4D22A01}"/>
              </a:ext>
            </a:extLst>
          </p:cNvPr>
          <p:cNvSpPr>
            <a:spLocks noGrp="1"/>
          </p:cNvSpPr>
          <p:nvPr>
            <p:ph type="title"/>
          </p:nvPr>
        </p:nvSpPr>
        <p:spPr>
          <a:xfrm>
            <a:off x="494692" y="911754"/>
            <a:ext cx="9093200" cy="501054"/>
          </a:xfrm>
        </p:spPr>
        <p:txBody>
          <a:bodyPr>
            <a:normAutofit fontScale="90000"/>
          </a:bodyPr>
          <a:lstStyle/>
          <a:p>
            <a:pPr algn="r"/>
            <a:r>
              <a:rPr lang="en-US" dirty="0">
                <a:latin typeface="Arial Black" panose="020B0A04020102020204" pitchFamily="34" charset="0"/>
              </a:rPr>
              <a:t>CTE Core Indicators</a:t>
            </a:r>
            <a:br>
              <a:rPr lang="en-US" dirty="0">
                <a:latin typeface="Arial Black" panose="020B0A04020102020204" pitchFamily="34" charset="0"/>
              </a:rPr>
            </a:br>
            <a:endParaRPr lang="en-US">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1C0644B-5E95-40BA-96B9-736D8EA64B85}"/>
              </a:ext>
            </a:extLst>
          </p:cNvPr>
          <p:cNvSpPr>
            <a:spLocks noGrp="1"/>
          </p:cNvSpPr>
          <p:nvPr>
            <p:ph idx="1"/>
          </p:nvPr>
        </p:nvSpPr>
        <p:spPr>
          <a:xfrm>
            <a:off x="4976031" y="1374424"/>
            <a:ext cx="6377769" cy="4930246"/>
          </a:xfrm>
        </p:spPr>
        <p:txBody>
          <a:bodyPr anchor="ctr">
            <a:normAutofit/>
          </a:bodyPr>
          <a:lstStyle/>
          <a:p>
            <a:pPr marL="342900" marR="0" indent="-342900">
              <a:spcBef>
                <a:spcPts val="0"/>
              </a:spcBef>
              <a:spcAft>
                <a:spcPts val="0"/>
              </a:spcAft>
              <a:buFont typeface="+mj-lt"/>
              <a:buAutoNum type="arabicPeriod"/>
            </a:pPr>
            <a:r>
              <a:rPr lang="en-US" sz="2200" dirty="0">
                <a:effectLst/>
              </a:rPr>
              <a:t>Individuals with Disabilities</a:t>
            </a:r>
            <a:endParaRPr lang="en-US" sz="2200" dirty="0"/>
          </a:p>
          <a:p>
            <a:pPr marL="457200" marR="0" indent="-457200">
              <a:spcBef>
                <a:spcPts val="0"/>
              </a:spcBef>
              <a:spcAft>
                <a:spcPts val="0"/>
              </a:spcAft>
              <a:buFont typeface="+mj-lt"/>
              <a:buAutoNum type="arabicPeriod"/>
            </a:pPr>
            <a:endParaRPr lang="en-US" sz="2200" dirty="0">
              <a:effectLst/>
            </a:endParaRPr>
          </a:p>
          <a:p>
            <a:pPr marL="342900" marR="0" indent="-342900">
              <a:spcBef>
                <a:spcPts val="0"/>
              </a:spcBef>
              <a:spcAft>
                <a:spcPts val="0"/>
              </a:spcAft>
              <a:buFont typeface="+mj-lt"/>
              <a:buAutoNum type="arabicPeriod"/>
            </a:pPr>
            <a:r>
              <a:rPr lang="en-US" sz="2200" dirty="0">
                <a:effectLst/>
              </a:rPr>
              <a:t>Economically Disadvantaged:</a:t>
            </a:r>
            <a:r>
              <a:rPr lang="en-US" sz="2200" baseline="0" dirty="0">
                <a:effectLst/>
              </a:rPr>
              <a:t> </a:t>
            </a:r>
            <a:r>
              <a:rPr lang="en-US" sz="2200" dirty="0"/>
              <a:t>includes students with a qualifying: Free or Reduced Meal program record (181, 182), Migrant program record (135), Homeless program record (191), Direct Certification result = Y, or a record in the Foster Match table</a:t>
            </a:r>
          </a:p>
          <a:p>
            <a:pPr marL="457200" marR="0" indent="-457200">
              <a:spcBef>
                <a:spcPts val="0"/>
              </a:spcBef>
              <a:spcAft>
                <a:spcPts val="0"/>
              </a:spcAft>
              <a:buFont typeface="+mj-lt"/>
              <a:buAutoNum type="arabicPeriod"/>
            </a:pPr>
            <a:endParaRPr lang="en-US" sz="2200" dirty="0">
              <a:effectLst/>
            </a:endParaRPr>
          </a:p>
          <a:p>
            <a:pPr marL="342900" marR="0" indent="-342900">
              <a:spcBef>
                <a:spcPts val="0"/>
              </a:spcBef>
              <a:spcAft>
                <a:spcPts val="0"/>
              </a:spcAft>
              <a:buFont typeface="+mj-lt"/>
              <a:buAutoNum type="arabicPeriod"/>
            </a:pPr>
            <a:r>
              <a:rPr lang="en-US" sz="2200" dirty="0">
                <a:effectLst/>
              </a:rPr>
              <a:t>Single Parents:</a:t>
            </a:r>
            <a:r>
              <a:rPr lang="en-US" sz="2200" baseline="0" dirty="0">
                <a:effectLst/>
              </a:rPr>
              <a:t> </a:t>
            </a:r>
            <a:r>
              <a:rPr lang="en-US" sz="2200" dirty="0"/>
              <a:t>is the federal category equivalent to Pregnant or Parenting program code (162) </a:t>
            </a:r>
          </a:p>
          <a:p>
            <a:pPr marL="342900" marR="0" indent="-342900">
              <a:spcBef>
                <a:spcPts val="0"/>
              </a:spcBef>
              <a:spcAft>
                <a:spcPts val="0"/>
              </a:spcAft>
              <a:buFont typeface="+mj-lt"/>
              <a:buAutoNum type="arabicPeriod"/>
            </a:pPr>
            <a:endParaRPr lang="en-US" sz="2200" dirty="0"/>
          </a:p>
          <a:p>
            <a:pPr marL="342900" lvl="0" indent="-342900">
              <a:spcBef>
                <a:spcPts val="0"/>
              </a:spcBef>
              <a:buFont typeface="+mj-lt"/>
              <a:buAutoNum type="arabicPeriod"/>
              <a:defRPr/>
            </a:pPr>
            <a:r>
              <a:rPr lang="en-US" sz="2200" dirty="0"/>
              <a:t>Non-traditional Gender: gender less commonly associated with a field</a:t>
            </a:r>
          </a:p>
          <a:p>
            <a:endParaRPr lang="en-US" sz="2200" dirty="0"/>
          </a:p>
        </p:txBody>
      </p:sp>
      <p:pic>
        <p:nvPicPr>
          <p:cNvPr id="7" name="Picture 6" descr="Image of a girl welding">
            <a:extLst>
              <a:ext uri="{FF2B5EF4-FFF2-40B4-BE49-F238E27FC236}">
                <a16:creationId xmlns:a16="http://schemas.microsoft.com/office/drawing/2014/main" id="{1F8B065A-637E-40E5-B978-56789DE61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61" y="1848385"/>
            <a:ext cx="3759301" cy="3161230"/>
          </a:xfrm>
          <a:prstGeom prst="rect">
            <a:avLst/>
          </a:prstGeom>
        </p:spPr>
      </p:pic>
      <p:sp>
        <p:nvSpPr>
          <p:cNvPr id="5" name="Slide Number Placeholder 4">
            <a:extLst>
              <a:ext uri="{FF2B5EF4-FFF2-40B4-BE49-F238E27FC236}">
                <a16:creationId xmlns:a16="http://schemas.microsoft.com/office/drawing/2014/main" id="{4A87A23F-6F94-426E-AB6E-D5FEF48B1F45}"/>
              </a:ext>
            </a:extLst>
          </p:cNvPr>
          <p:cNvSpPr>
            <a:spLocks noGrp="1"/>
          </p:cNvSpPr>
          <p:nvPr>
            <p:ph type="sldNum" sz="quarter" idx="12"/>
          </p:nvPr>
        </p:nvSpPr>
        <p:spPr>
          <a:xfrm>
            <a:off x="8610600" y="6457852"/>
            <a:ext cx="2743200" cy="365125"/>
          </a:xfrm>
        </p:spPr>
        <p:txBody>
          <a:bodyPr/>
          <a:lstStyle/>
          <a:p>
            <a:fld id="{3DB764A6-E8E7-428F-A188-FEEA54BB5278}" type="slidenum">
              <a:rPr lang="en-US" smtClean="0"/>
              <a:t>55</a:t>
            </a:fld>
            <a:endParaRPr lang="en-US" dirty="0"/>
          </a:p>
        </p:txBody>
      </p:sp>
      <p:sp>
        <p:nvSpPr>
          <p:cNvPr id="6" name="Footer Placeholder 2">
            <a:extLst>
              <a:ext uri="{FF2B5EF4-FFF2-40B4-BE49-F238E27FC236}">
                <a16:creationId xmlns:a16="http://schemas.microsoft.com/office/drawing/2014/main" id="{E01D91A8-F10B-ED7F-11B8-7ECE5F82BF86}"/>
              </a:ext>
            </a:extLst>
          </p:cNvPr>
          <p:cNvSpPr txBox="1">
            <a:spLocks/>
          </p:cNvSpPr>
          <p:nvPr/>
        </p:nvSpPr>
        <p:spPr>
          <a:xfrm>
            <a:off x="384401" y="6457852"/>
            <a:ext cx="5472000" cy="41243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prstClr val="black">
                    <a:lumMod val="75000"/>
                    <a:lumOff val="25000"/>
                  </a:prstClr>
                </a:solidFill>
                <a:latin typeface="Tahoma"/>
              </a:rPr>
              <a:t>EOY 1- Reports and Certification v1.0 AY 2023-24</a:t>
            </a:r>
            <a:endParaRPr lang="en-US" dirty="0">
              <a:solidFill>
                <a:prstClr val="black">
                  <a:lumMod val="75000"/>
                  <a:lumOff val="25000"/>
                </a:prstClr>
              </a:solidFill>
              <a:latin typeface="Tahoma"/>
            </a:endParaRPr>
          </a:p>
        </p:txBody>
      </p:sp>
      <p:sp>
        <p:nvSpPr>
          <p:cNvPr id="4" name="Footer Placeholder 3">
            <a:extLst>
              <a:ext uri="{FF2B5EF4-FFF2-40B4-BE49-F238E27FC236}">
                <a16:creationId xmlns:a16="http://schemas.microsoft.com/office/drawing/2014/main" id="{A0AF45E7-812F-AC0B-4176-3D237A54202C}"/>
              </a:ext>
            </a:extLst>
          </p:cNvPr>
          <p:cNvSpPr>
            <a:spLocks noGrp="1"/>
          </p:cNvSpPr>
          <p:nvPr>
            <p:ph type="ftr" sz="quarter" idx="11"/>
          </p:nvPr>
        </p:nvSpPr>
        <p:spPr/>
        <p:txBody>
          <a:bodyPr/>
          <a:lstStyle/>
          <a:p>
            <a:r>
              <a:rPr lang="en-US"/>
              <a:t>EOY 1 Reporting and Certification v1.0 May 10, 2024</a:t>
            </a:r>
          </a:p>
        </p:txBody>
      </p:sp>
    </p:spTree>
    <p:extLst>
      <p:ext uri="{BB962C8B-B14F-4D97-AF65-F5344CB8AC3E}">
        <p14:creationId xmlns:p14="http://schemas.microsoft.com/office/powerpoint/2010/main" val="511556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3F1AAB-F103-4FD8-AD46-853F96CC749A}"/>
              </a:ext>
            </a:extLst>
          </p:cNvPr>
          <p:cNvSpPr>
            <a:spLocks noGrp="1"/>
          </p:cNvSpPr>
          <p:nvPr>
            <p:ph type="sldNum" sz="quarter" idx="11"/>
          </p:nvPr>
        </p:nvSpPr>
        <p:spPr/>
        <p:txBody>
          <a:bodyPr/>
          <a:lstStyle/>
          <a:p>
            <a:fld id="{4B73C415-D670-4716-A5EC-CC4D52CA2BAC}" type="slidenum">
              <a:rPr lang="en-US" noProof="0" smtClean="0"/>
              <a:pPr/>
              <a:t>56</a:t>
            </a:fld>
            <a:endParaRPr lang="en-US" noProof="0" dirty="0"/>
          </a:p>
        </p:txBody>
      </p:sp>
      <p:sp>
        <p:nvSpPr>
          <p:cNvPr id="5" name="Title 4">
            <a:extLst>
              <a:ext uri="{FF2B5EF4-FFF2-40B4-BE49-F238E27FC236}">
                <a16:creationId xmlns:a16="http://schemas.microsoft.com/office/drawing/2014/main" id="{4950DA94-7415-4646-999E-48E1F6A1DA09}"/>
              </a:ext>
            </a:extLst>
          </p:cNvPr>
          <p:cNvSpPr>
            <a:spLocks noGrp="1"/>
          </p:cNvSpPr>
          <p:nvPr>
            <p:ph type="title" idx="4294967295"/>
          </p:nvPr>
        </p:nvSpPr>
        <p:spPr>
          <a:xfrm>
            <a:off x="327521" y="204458"/>
            <a:ext cx="11152958" cy="9787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3.15 CTE </a:t>
            </a:r>
            <a:r>
              <a:rPr kumimoji="0" lang="en-US" b="0" i="0" u="none" strike="noStrike" kern="1200" cap="none" spc="-150" normalizeH="0" baseline="0" noProof="0" dirty="0" err="1">
                <a:ln>
                  <a:noFill/>
                </a:ln>
                <a:solidFill>
                  <a:schemeClr val="tx1">
                    <a:lumMod val="75000"/>
                    <a:lumOff val="25000"/>
                  </a:schemeClr>
                </a:solidFill>
                <a:effectLst/>
                <a:uLnTx/>
                <a:uFillTx/>
                <a:latin typeface="+mj-lt"/>
                <a:ea typeface="+mj-ea"/>
                <a:cs typeface="+mj-cs"/>
              </a:rPr>
              <a:t>Noncompleter</a:t>
            </a:r>
            <a:r>
              <a:rPr kumimoji="0" lang="en-US" b="0" i="0" u="none" strike="noStrike" kern="1200" cap="none" spc="-150" normalizeH="0" baseline="0" noProof="0" dirty="0">
                <a:ln>
                  <a:noFill/>
                </a:ln>
                <a:solidFill>
                  <a:schemeClr val="tx1">
                    <a:lumMod val="75000"/>
                    <a:lumOff val="25000"/>
                  </a:schemeClr>
                </a:solidFill>
                <a:effectLst/>
                <a:uLnTx/>
                <a:uFillTx/>
                <a:latin typeface="+mj-lt"/>
                <a:ea typeface="+mj-ea"/>
                <a:cs typeface="+mj-cs"/>
              </a:rPr>
              <a:t> Participants– Student List </a:t>
            </a:r>
          </a:p>
        </p:txBody>
      </p:sp>
      <p:sp>
        <p:nvSpPr>
          <p:cNvPr id="9" name="Rectangle 8">
            <a:extLst>
              <a:ext uri="{FF2B5EF4-FFF2-40B4-BE49-F238E27FC236}">
                <a16:creationId xmlns:a16="http://schemas.microsoft.com/office/drawing/2014/main" id="{EA72913F-E570-493F-BB39-08784B83D204}"/>
              </a:ext>
            </a:extLst>
          </p:cNvPr>
          <p:cNvSpPr/>
          <p:nvPr/>
        </p:nvSpPr>
        <p:spPr>
          <a:xfrm>
            <a:off x="432000" y="4874631"/>
            <a:ext cx="9928013" cy="830997"/>
          </a:xfrm>
          <a:prstGeom prst="rect">
            <a:avLst/>
          </a:prstGeom>
        </p:spPr>
        <p:txBody>
          <a:bodyPr wrap="square">
            <a:spAutoFit/>
          </a:bodyPr>
          <a:lstStyle/>
          <a:p>
            <a:r>
              <a:rPr lang="en-US" sz="1600" dirty="0"/>
              <a:t>Report defaults to counting Perkins/CTEIG fundable students in courses flagged with a High Quality CTE Course Indicator equal to Y.  Switching the Perkins/CTEIG Fundable filter to ALL will include all other CTE courses not flagged.</a:t>
            </a:r>
          </a:p>
        </p:txBody>
      </p:sp>
      <p:pic>
        <p:nvPicPr>
          <p:cNvPr id="2050" name="Picture 2">
            <a:extLst>
              <a:ext uri="{FF2B5EF4-FFF2-40B4-BE49-F238E27FC236}">
                <a16:creationId xmlns:a16="http://schemas.microsoft.com/office/drawing/2014/main" id="{AC729F52-E608-0951-1A7D-EC6F059E9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00" y="1411743"/>
            <a:ext cx="11305908" cy="302963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2">
            <a:extLst>
              <a:ext uri="{FF2B5EF4-FFF2-40B4-BE49-F238E27FC236}">
                <a16:creationId xmlns:a16="http://schemas.microsoft.com/office/drawing/2014/main" id="{F22C7607-43FA-76AE-CE85-6B601BD15606}"/>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7110448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C71512-C1A4-426F-ABDA-BAD28CFCD1D4}"/>
              </a:ext>
            </a:extLst>
          </p:cNvPr>
          <p:cNvSpPr>
            <a:spLocks noGrp="1"/>
          </p:cNvSpPr>
          <p:nvPr>
            <p:ph type="sldNum" sz="quarter" idx="11"/>
          </p:nvPr>
        </p:nvSpPr>
        <p:spPr/>
        <p:txBody>
          <a:bodyPr/>
          <a:lstStyle/>
          <a:p>
            <a:fld id="{4B73C415-D670-4716-A5EC-CC4D52CA2BAC}" type="slidenum">
              <a:rPr lang="en-US" noProof="0" smtClean="0"/>
              <a:pPr/>
              <a:t>57</a:t>
            </a:fld>
            <a:endParaRPr lang="en-US" noProof="0" dirty="0"/>
          </a:p>
        </p:txBody>
      </p:sp>
      <p:sp>
        <p:nvSpPr>
          <p:cNvPr id="6" name="Title 5">
            <a:extLst>
              <a:ext uri="{FF2B5EF4-FFF2-40B4-BE49-F238E27FC236}">
                <a16:creationId xmlns:a16="http://schemas.microsoft.com/office/drawing/2014/main" id="{0EC3A3D8-D42F-4565-A447-899EEB39C764}"/>
              </a:ext>
            </a:extLst>
          </p:cNvPr>
          <p:cNvSpPr>
            <a:spLocks noGrp="1"/>
          </p:cNvSpPr>
          <p:nvPr>
            <p:ph type="title" idx="4294967295"/>
          </p:nvPr>
        </p:nvSpPr>
        <p:spPr>
          <a:xfrm>
            <a:off x="432000" y="297055"/>
            <a:ext cx="11152958"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3.16 – Educational Options Course Completion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Student Count</a:t>
            </a:r>
          </a:p>
        </p:txBody>
      </p:sp>
      <p:pic>
        <p:nvPicPr>
          <p:cNvPr id="4" name="Picture 3" descr="Screen shot Report 3.16 – Educational Options Course Completion&#10;Student Count&#10;">
            <a:extLst>
              <a:ext uri="{FF2B5EF4-FFF2-40B4-BE49-F238E27FC236}">
                <a16:creationId xmlns:a16="http://schemas.microsoft.com/office/drawing/2014/main" id="{D1281C2D-0E20-44A2-9AC5-7E4495E538C8}"/>
              </a:ext>
            </a:extLst>
          </p:cNvPr>
          <p:cNvPicPr>
            <a:picLocks noChangeAspect="1"/>
          </p:cNvPicPr>
          <p:nvPr/>
        </p:nvPicPr>
        <p:blipFill>
          <a:blip r:embed="rId3"/>
          <a:stretch>
            <a:fillRect/>
          </a:stretch>
        </p:blipFill>
        <p:spPr>
          <a:xfrm>
            <a:off x="1254095" y="1833864"/>
            <a:ext cx="9683810" cy="3847619"/>
          </a:xfrm>
          <a:prstGeom prst="rect">
            <a:avLst/>
          </a:prstGeom>
          <a:effectLst>
            <a:outerShdw blurRad="63500" algn="ctr" rotWithShape="0">
              <a:prstClr val="black">
                <a:alpha val="40000"/>
              </a:prstClr>
            </a:outerShdw>
          </a:effectLst>
        </p:spPr>
      </p:pic>
      <p:sp>
        <p:nvSpPr>
          <p:cNvPr id="5" name="Footer Placeholder 2">
            <a:extLst>
              <a:ext uri="{FF2B5EF4-FFF2-40B4-BE49-F238E27FC236}">
                <a16:creationId xmlns:a16="http://schemas.microsoft.com/office/drawing/2014/main" id="{077207E3-B769-7F34-6E57-90D7F1E54E08}"/>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353833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C71512-C1A4-426F-ABDA-BAD28CFCD1D4}"/>
              </a:ext>
            </a:extLst>
          </p:cNvPr>
          <p:cNvSpPr>
            <a:spLocks noGrp="1"/>
          </p:cNvSpPr>
          <p:nvPr>
            <p:ph type="sldNum" sz="quarter" idx="11"/>
          </p:nvPr>
        </p:nvSpPr>
        <p:spPr/>
        <p:txBody>
          <a:bodyPr/>
          <a:lstStyle/>
          <a:p>
            <a:fld id="{4B73C415-D670-4716-A5EC-CC4D52CA2BAC}" type="slidenum">
              <a:rPr lang="en-US" noProof="0" smtClean="0"/>
              <a:pPr/>
              <a:t>58</a:t>
            </a:fld>
            <a:endParaRPr lang="en-US" noProof="0" dirty="0"/>
          </a:p>
        </p:txBody>
      </p:sp>
      <p:sp>
        <p:nvSpPr>
          <p:cNvPr id="6" name="Title 5" descr="Screenshot of Report 3.19 Career Technical Education Completers – Count by Pathway ">
            <a:extLst>
              <a:ext uri="{FF2B5EF4-FFF2-40B4-BE49-F238E27FC236}">
                <a16:creationId xmlns:a16="http://schemas.microsoft.com/office/drawing/2014/main" id="{0EC3A3D8-D42F-4565-A447-899EEB39C764}"/>
              </a:ext>
            </a:extLst>
          </p:cNvPr>
          <p:cNvSpPr>
            <a:spLocks noGrp="1"/>
          </p:cNvSpPr>
          <p:nvPr>
            <p:ph type="title" idx="4294967295"/>
          </p:nvPr>
        </p:nvSpPr>
        <p:spPr>
          <a:xfrm>
            <a:off x="368753" y="272562"/>
            <a:ext cx="11152958" cy="535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3.19 CTE </a:t>
            </a:r>
            <a:r>
              <a:rPr kumimoji="0" lang="en-US" b="0" i="0" u="none" strike="noStrike" kern="1200" cap="none" spc="-150" normalizeH="0" baseline="0" noProof="0" dirty="0">
                <a:ln>
                  <a:noFill/>
                </a:ln>
                <a:solidFill>
                  <a:schemeClr val="tx1">
                    <a:lumMod val="75000"/>
                    <a:lumOff val="25000"/>
                  </a:schemeClr>
                </a:solidFill>
                <a:effectLst/>
                <a:uLnTx/>
                <a:uFillTx/>
                <a:latin typeface="+mj-lt"/>
                <a:ea typeface="+mj-ea"/>
                <a:cs typeface="+mj-cs"/>
              </a:rPr>
              <a:t>Completers – Count by Pathway </a:t>
            </a:r>
          </a:p>
        </p:txBody>
      </p:sp>
      <p:pic>
        <p:nvPicPr>
          <p:cNvPr id="3074" name="Picture 2">
            <a:extLst>
              <a:ext uri="{FF2B5EF4-FFF2-40B4-BE49-F238E27FC236}">
                <a16:creationId xmlns:a16="http://schemas.microsoft.com/office/drawing/2014/main" id="{C8847D50-E8D3-82DF-5CE6-FFA29CAB4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53" y="1236538"/>
            <a:ext cx="11454493" cy="43849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FA1FF7-00D7-ED4A-5A8D-D9E9FD01EAA9}"/>
              </a:ext>
            </a:extLst>
          </p:cNvPr>
          <p:cNvSpPr txBox="1"/>
          <p:nvPr/>
        </p:nvSpPr>
        <p:spPr>
          <a:xfrm>
            <a:off x="432000" y="5697415"/>
            <a:ext cx="11089711" cy="369332"/>
          </a:xfrm>
          <a:prstGeom prst="rect">
            <a:avLst/>
          </a:prstGeom>
          <a:noFill/>
        </p:spPr>
        <p:txBody>
          <a:bodyPr wrap="square" rtlCol="0">
            <a:spAutoFit/>
          </a:bodyPr>
          <a:lstStyle/>
          <a:p>
            <a:pPr algn="ctr"/>
            <a:r>
              <a:rPr lang="en-US" b="1" dirty="0"/>
              <a:t>*NEW* in AY2023-2024: report 3.19 restricted to grades 9 -12</a:t>
            </a:r>
          </a:p>
        </p:txBody>
      </p:sp>
      <p:sp>
        <p:nvSpPr>
          <p:cNvPr id="5" name="Footer Placeholder 2">
            <a:extLst>
              <a:ext uri="{FF2B5EF4-FFF2-40B4-BE49-F238E27FC236}">
                <a16:creationId xmlns:a16="http://schemas.microsoft.com/office/drawing/2014/main" id="{2F3F0035-71E7-DB4F-B653-4F6BDC532A06}"/>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3575928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C71512-C1A4-426F-ABDA-BAD28CFCD1D4}"/>
              </a:ext>
            </a:extLst>
          </p:cNvPr>
          <p:cNvSpPr>
            <a:spLocks noGrp="1"/>
          </p:cNvSpPr>
          <p:nvPr>
            <p:ph type="sldNum" sz="quarter" idx="11"/>
          </p:nvPr>
        </p:nvSpPr>
        <p:spPr/>
        <p:txBody>
          <a:bodyPr/>
          <a:lstStyle/>
          <a:p>
            <a:fld id="{4B73C415-D670-4716-A5EC-CC4D52CA2BAC}" type="slidenum">
              <a:rPr lang="en-US" noProof="0" smtClean="0"/>
              <a:pPr/>
              <a:t>59</a:t>
            </a:fld>
            <a:endParaRPr lang="en-US" noProof="0" dirty="0"/>
          </a:p>
        </p:txBody>
      </p:sp>
      <p:sp>
        <p:nvSpPr>
          <p:cNvPr id="6" name="Title 5">
            <a:extLst>
              <a:ext uri="{FF2B5EF4-FFF2-40B4-BE49-F238E27FC236}">
                <a16:creationId xmlns:a16="http://schemas.microsoft.com/office/drawing/2014/main" id="{0EC3A3D8-D42F-4565-A447-899EEB39C764}"/>
              </a:ext>
            </a:extLst>
          </p:cNvPr>
          <p:cNvSpPr>
            <a:spLocks noGrp="1"/>
          </p:cNvSpPr>
          <p:nvPr>
            <p:ph type="title" idx="4294967295"/>
          </p:nvPr>
        </p:nvSpPr>
        <p:spPr>
          <a:xfrm>
            <a:off x="432000" y="297055"/>
            <a:ext cx="11152958"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3.20 - Career Technical Education Completers - Student List </a:t>
            </a:r>
          </a:p>
        </p:txBody>
      </p:sp>
      <p:pic>
        <p:nvPicPr>
          <p:cNvPr id="5" name="Picture 4" descr="Screenshot of Report 3.20 - Career Technical Education Completers - Student List ">
            <a:extLst>
              <a:ext uri="{FF2B5EF4-FFF2-40B4-BE49-F238E27FC236}">
                <a16:creationId xmlns:a16="http://schemas.microsoft.com/office/drawing/2014/main" id="{A443C024-D90C-C851-A298-EFE7509B67A5}"/>
              </a:ext>
            </a:extLst>
          </p:cNvPr>
          <p:cNvPicPr>
            <a:picLocks noChangeAspect="1"/>
          </p:cNvPicPr>
          <p:nvPr/>
        </p:nvPicPr>
        <p:blipFill>
          <a:blip r:embed="rId3"/>
          <a:stretch>
            <a:fillRect/>
          </a:stretch>
        </p:blipFill>
        <p:spPr>
          <a:xfrm>
            <a:off x="432000" y="1631637"/>
            <a:ext cx="11240398" cy="2718213"/>
          </a:xfrm>
          <a:prstGeom prst="rect">
            <a:avLst/>
          </a:prstGeom>
          <a:effectLst>
            <a:outerShdw blurRad="63500" algn="ctr" rotWithShape="0">
              <a:prstClr val="black">
                <a:alpha val="40000"/>
              </a:prstClr>
            </a:outerShdw>
          </a:effectLst>
        </p:spPr>
      </p:pic>
      <p:sp>
        <p:nvSpPr>
          <p:cNvPr id="8" name="TextBox 7">
            <a:extLst>
              <a:ext uri="{FF2B5EF4-FFF2-40B4-BE49-F238E27FC236}">
                <a16:creationId xmlns:a16="http://schemas.microsoft.com/office/drawing/2014/main" id="{A1A83953-3BE7-7441-6768-F777EF6B3C44}"/>
              </a:ext>
            </a:extLst>
          </p:cNvPr>
          <p:cNvSpPr txBox="1"/>
          <p:nvPr/>
        </p:nvSpPr>
        <p:spPr>
          <a:xfrm>
            <a:off x="605801" y="4578611"/>
            <a:ext cx="10596398" cy="646331"/>
          </a:xfrm>
          <a:prstGeom prst="rect">
            <a:avLst/>
          </a:prstGeom>
          <a:noFill/>
        </p:spPr>
        <p:txBody>
          <a:bodyPr wrap="square">
            <a:spAutoFit/>
          </a:bodyPr>
          <a:lstStyle/>
          <a:p>
            <a:r>
              <a:rPr lang="en-US" sz="1800" dirty="0">
                <a:effectLst/>
                <a:latin typeface="Arial" panose="020B0604020202020204" pitchFamily="34" charset="0"/>
                <a:ea typeface="Times New Roman" panose="02020603050405020304" pitchFamily="18" charset="0"/>
              </a:rPr>
              <a:t>Lists Career Technical Education (CTE) Completers and the Pathway they are pursuing. Also provides core indicators on these students. </a:t>
            </a:r>
            <a:endParaRPr lang="en-US" dirty="0"/>
          </a:p>
        </p:txBody>
      </p:sp>
      <p:sp>
        <p:nvSpPr>
          <p:cNvPr id="4" name="TextBox 3">
            <a:extLst>
              <a:ext uri="{FF2B5EF4-FFF2-40B4-BE49-F238E27FC236}">
                <a16:creationId xmlns:a16="http://schemas.microsoft.com/office/drawing/2014/main" id="{DC6E935D-DF84-4D7A-923A-1D6350663563}"/>
              </a:ext>
            </a:extLst>
          </p:cNvPr>
          <p:cNvSpPr txBox="1"/>
          <p:nvPr/>
        </p:nvSpPr>
        <p:spPr>
          <a:xfrm>
            <a:off x="359144" y="5425820"/>
            <a:ext cx="11089711" cy="369332"/>
          </a:xfrm>
          <a:prstGeom prst="rect">
            <a:avLst/>
          </a:prstGeom>
          <a:noFill/>
        </p:spPr>
        <p:txBody>
          <a:bodyPr wrap="square" rtlCol="0">
            <a:spAutoFit/>
          </a:bodyPr>
          <a:lstStyle/>
          <a:p>
            <a:pPr algn="ctr"/>
            <a:r>
              <a:rPr lang="en-US" b="1" dirty="0"/>
              <a:t>*NEW* in AY2023-2024: report 3.20 restricted to grades 9 -12</a:t>
            </a:r>
          </a:p>
        </p:txBody>
      </p:sp>
      <p:sp>
        <p:nvSpPr>
          <p:cNvPr id="7" name="Footer Placeholder 2">
            <a:extLst>
              <a:ext uri="{FF2B5EF4-FFF2-40B4-BE49-F238E27FC236}">
                <a16:creationId xmlns:a16="http://schemas.microsoft.com/office/drawing/2014/main" id="{0CF0E1C3-8BDF-F72A-09B9-484E4DBAABC4}"/>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603730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1"/>
            <a:ext cx="11739325" cy="6365363"/>
          </a:xfrm>
          <a:prstGeom prst="rect">
            <a:avLst/>
          </a:prstGeom>
          <a:gradFill flip="none" rotWithShape="1">
            <a:gsLst>
              <a:gs pos="25000">
                <a:schemeClr val="accent3">
                  <a:lumMod val="20000"/>
                  <a:lumOff val="80000"/>
                  <a:alpha val="25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chemeClr val="tx1">
                    <a:lumMod val="75000"/>
                    <a:lumOff val="25000"/>
                  </a:schemeClr>
                </a:solidFill>
              </a:rPr>
              <a:t>Overview</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892982"/>
            <a:ext cx="7162667" cy="385483"/>
          </a:xfrm>
          <a:noFill/>
          <a:effectLst/>
        </p:spPr>
        <p:txBody>
          <a:bodyPr/>
          <a:lstStyle/>
          <a:p>
            <a:r>
              <a:rPr lang="en-US" dirty="0">
                <a:solidFill>
                  <a:schemeClr val="tx1">
                    <a:lumMod val="75000"/>
                    <a:lumOff val="25000"/>
                  </a:schemeClr>
                </a:solidFill>
              </a:rPr>
              <a:t>Discuss the big picture of EOY 1 submission</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8000" y="3711417"/>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8" name="Picture 7">
            <a:extLst>
              <a:ext uri="{FF2B5EF4-FFF2-40B4-BE49-F238E27FC236}">
                <a16:creationId xmlns:a16="http://schemas.microsoft.com/office/drawing/2014/main" id="{43C4AA29-5F90-1316-47B4-F8D4A0D295B5}"/>
              </a:ext>
            </a:extLst>
          </p:cNvPr>
          <p:cNvPicPr>
            <a:picLocks noChangeAspect="1"/>
          </p:cNvPicPr>
          <p:nvPr/>
        </p:nvPicPr>
        <p:blipFill>
          <a:blip r:embed="rId6"/>
          <a:stretch>
            <a:fillRect/>
          </a:stretch>
        </p:blipFill>
        <p:spPr>
          <a:xfrm>
            <a:off x="450706" y="6387048"/>
            <a:ext cx="5572227" cy="414564"/>
          </a:xfrm>
          <a:prstGeom prst="rect">
            <a:avLst/>
          </a:prstGeom>
        </p:spPr>
      </p:pic>
      <p:sp>
        <p:nvSpPr>
          <p:cNvPr id="4" name="Footer Placeholder 3">
            <a:extLst>
              <a:ext uri="{FF2B5EF4-FFF2-40B4-BE49-F238E27FC236}">
                <a16:creationId xmlns:a16="http://schemas.microsoft.com/office/drawing/2014/main" id="{5AEC9916-8C6F-CCDD-F20E-F5D1C6FC54D2}"/>
              </a:ext>
            </a:extLst>
          </p:cNvPr>
          <p:cNvSpPr>
            <a:spLocks noGrp="1"/>
          </p:cNvSpPr>
          <p:nvPr>
            <p:ph type="ftr" sz="quarter" idx="13"/>
          </p:nvPr>
        </p:nvSpPr>
        <p:spPr/>
        <p:txBody>
          <a:bodyPr/>
          <a:lstStyle/>
          <a:p>
            <a:r>
              <a:rPr lang="en-US" noProof="0"/>
              <a:t>EOY 1 Reporting and Certification v1.0 May 10, 2024</a:t>
            </a:r>
          </a:p>
        </p:txBody>
      </p:sp>
    </p:spTree>
    <p:extLst>
      <p:ext uri="{BB962C8B-B14F-4D97-AF65-F5344CB8AC3E}">
        <p14:creationId xmlns:p14="http://schemas.microsoft.com/office/powerpoint/2010/main" val="12984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C71512-C1A4-426F-ABDA-BAD28CFCD1D4}"/>
              </a:ext>
            </a:extLst>
          </p:cNvPr>
          <p:cNvSpPr>
            <a:spLocks noGrp="1"/>
          </p:cNvSpPr>
          <p:nvPr>
            <p:ph type="sldNum" sz="quarter" idx="11"/>
          </p:nvPr>
        </p:nvSpPr>
        <p:spPr/>
        <p:txBody>
          <a:bodyPr/>
          <a:lstStyle/>
          <a:p>
            <a:fld id="{4B73C415-D670-4716-A5EC-CC4D52CA2BAC}" type="slidenum">
              <a:rPr lang="en-US" noProof="0" smtClean="0"/>
              <a:pPr/>
              <a:t>60</a:t>
            </a:fld>
            <a:endParaRPr lang="en-US" noProof="0" dirty="0"/>
          </a:p>
        </p:txBody>
      </p:sp>
      <p:sp>
        <p:nvSpPr>
          <p:cNvPr id="6" name="Title 5">
            <a:extLst>
              <a:ext uri="{FF2B5EF4-FFF2-40B4-BE49-F238E27FC236}">
                <a16:creationId xmlns:a16="http://schemas.microsoft.com/office/drawing/2014/main" id="{0EC3A3D8-D42F-4565-A447-899EEB39C764}"/>
              </a:ext>
            </a:extLst>
          </p:cNvPr>
          <p:cNvSpPr>
            <a:spLocks noGrp="1"/>
          </p:cNvSpPr>
          <p:nvPr>
            <p:ph type="title" idx="4294967295"/>
          </p:nvPr>
        </p:nvSpPr>
        <p:spPr>
          <a:xfrm>
            <a:off x="432000" y="207643"/>
            <a:ext cx="11152958" cy="535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18.1 Work-Based Learning - Count </a:t>
            </a:r>
          </a:p>
        </p:txBody>
      </p:sp>
      <p:grpSp>
        <p:nvGrpSpPr>
          <p:cNvPr id="4" name="Group 3" descr="Screen shot of Report 18.1 Work-Based Learning - Count &#10;">
            <a:extLst>
              <a:ext uri="{FF2B5EF4-FFF2-40B4-BE49-F238E27FC236}">
                <a16:creationId xmlns:a16="http://schemas.microsoft.com/office/drawing/2014/main" id="{F7689066-68BD-4683-B53A-0BF040100805}"/>
              </a:ext>
            </a:extLst>
          </p:cNvPr>
          <p:cNvGrpSpPr/>
          <p:nvPr/>
        </p:nvGrpSpPr>
        <p:grpSpPr>
          <a:xfrm>
            <a:off x="570571" y="1190847"/>
            <a:ext cx="11201429" cy="3965238"/>
            <a:chOff x="570571" y="1190847"/>
            <a:chExt cx="11201429" cy="3965238"/>
          </a:xfrm>
        </p:grpSpPr>
        <p:pic>
          <p:nvPicPr>
            <p:cNvPr id="9" name="Picture 8">
              <a:extLst>
                <a:ext uri="{FF2B5EF4-FFF2-40B4-BE49-F238E27FC236}">
                  <a16:creationId xmlns:a16="http://schemas.microsoft.com/office/drawing/2014/main" id="{3F7896BD-5DBC-4189-8CFE-E63C0BAEF733}"/>
                </a:ext>
              </a:extLst>
            </p:cNvPr>
            <p:cNvPicPr>
              <a:picLocks noChangeAspect="1"/>
            </p:cNvPicPr>
            <p:nvPr/>
          </p:nvPicPr>
          <p:blipFill>
            <a:blip r:embed="rId3"/>
            <a:stretch>
              <a:fillRect/>
            </a:stretch>
          </p:blipFill>
          <p:spPr>
            <a:xfrm>
              <a:off x="570571" y="1190847"/>
              <a:ext cx="5531429" cy="3965238"/>
            </a:xfrm>
            <a:prstGeom prst="rect">
              <a:avLst/>
            </a:prstGeom>
            <a:effectLst>
              <a:outerShdw blurRad="63500" algn="ctr" rotWithShape="0">
                <a:prstClr val="black">
                  <a:alpha val="40000"/>
                </a:prstClr>
              </a:outerShdw>
            </a:effectLst>
          </p:spPr>
        </p:pic>
        <p:pic>
          <p:nvPicPr>
            <p:cNvPr id="10" name="Picture 9">
              <a:extLst>
                <a:ext uri="{FF2B5EF4-FFF2-40B4-BE49-F238E27FC236}">
                  <a16:creationId xmlns:a16="http://schemas.microsoft.com/office/drawing/2014/main" id="{75434323-D387-4693-8446-2EAC21380D55}"/>
                </a:ext>
              </a:extLst>
            </p:cNvPr>
            <p:cNvPicPr>
              <a:picLocks noChangeAspect="1"/>
            </p:cNvPicPr>
            <p:nvPr/>
          </p:nvPicPr>
          <p:blipFill>
            <a:blip r:embed="rId4"/>
            <a:stretch>
              <a:fillRect/>
            </a:stretch>
          </p:blipFill>
          <p:spPr>
            <a:xfrm>
              <a:off x="6240571" y="1190847"/>
              <a:ext cx="5531429" cy="3965238"/>
            </a:xfrm>
            <a:prstGeom prst="rect">
              <a:avLst/>
            </a:prstGeom>
            <a:effectLst>
              <a:outerShdw blurRad="63500" algn="ctr" rotWithShape="0">
                <a:prstClr val="black">
                  <a:alpha val="40000"/>
                </a:prstClr>
              </a:outerShdw>
            </a:effectLst>
          </p:spPr>
        </p:pic>
      </p:grpSp>
      <p:sp>
        <p:nvSpPr>
          <p:cNvPr id="5" name="Footer Placeholder 2">
            <a:extLst>
              <a:ext uri="{FF2B5EF4-FFF2-40B4-BE49-F238E27FC236}">
                <a16:creationId xmlns:a16="http://schemas.microsoft.com/office/drawing/2014/main" id="{D99173E5-3E86-CAA0-7023-18149C369C22}"/>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8562345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C71512-C1A4-426F-ABDA-BAD28CFCD1D4}"/>
              </a:ext>
            </a:extLst>
          </p:cNvPr>
          <p:cNvSpPr>
            <a:spLocks noGrp="1"/>
          </p:cNvSpPr>
          <p:nvPr>
            <p:ph type="sldNum" sz="quarter" idx="11"/>
          </p:nvPr>
        </p:nvSpPr>
        <p:spPr/>
        <p:txBody>
          <a:bodyPr/>
          <a:lstStyle/>
          <a:p>
            <a:fld id="{4B73C415-D670-4716-A5EC-CC4D52CA2BAC}" type="slidenum">
              <a:rPr lang="en-US" noProof="0" smtClean="0"/>
              <a:pPr/>
              <a:t>61</a:t>
            </a:fld>
            <a:endParaRPr lang="en-US" noProof="0" dirty="0"/>
          </a:p>
        </p:txBody>
      </p:sp>
      <p:sp>
        <p:nvSpPr>
          <p:cNvPr id="6" name="Title 5">
            <a:extLst>
              <a:ext uri="{FF2B5EF4-FFF2-40B4-BE49-F238E27FC236}">
                <a16:creationId xmlns:a16="http://schemas.microsoft.com/office/drawing/2014/main" id="{0EC3A3D8-D42F-4565-A447-899EEB39C764}"/>
              </a:ext>
            </a:extLst>
          </p:cNvPr>
          <p:cNvSpPr>
            <a:spLocks noGrp="1"/>
          </p:cNvSpPr>
          <p:nvPr>
            <p:ph type="title" idx="4294967295"/>
          </p:nvPr>
        </p:nvSpPr>
        <p:spPr>
          <a:xfrm>
            <a:off x="432000" y="287090"/>
            <a:ext cx="11152958"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50" normalizeH="0" baseline="0" noProof="0" dirty="0">
                <a:ln>
                  <a:noFill/>
                </a:ln>
                <a:solidFill>
                  <a:schemeClr val="tx1">
                    <a:lumMod val="75000"/>
                    <a:lumOff val="25000"/>
                  </a:schemeClr>
                </a:solidFill>
                <a:effectLst/>
                <a:uLnTx/>
                <a:uFillTx/>
                <a:latin typeface="+mj-lt"/>
                <a:ea typeface="+mj-ea"/>
                <a:cs typeface="+mj-cs"/>
              </a:rPr>
              <a:t>Report 18.2 Work-Based Learning – Student List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150" normalizeH="0" baseline="0" noProof="0" dirty="0">
              <a:ln>
                <a:noFill/>
              </a:ln>
              <a:solidFill>
                <a:schemeClr val="tx1">
                  <a:lumMod val="75000"/>
                  <a:lumOff val="25000"/>
                </a:schemeClr>
              </a:solidFill>
              <a:effectLst/>
              <a:uLnTx/>
              <a:uFillTx/>
              <a:latin typeface="+mj-lt"/>
              <a:ea typeface="+mj-ea"/>
              <a:cs typeface="+mj-cs"/>
            </a:endParaRPr>
          </a:p>
        </p:txBody>
      </p:sp>
      <p:grpSp>
        <p:nvGrpSpPr>
          <p:cNvPr id="4" name="Group 3" descr="Screen shot of Report 18.2 Work-Based Learning – Student List &#10;">
            <a:extLst>
              <a:ext uri="{FF2B5EF4-FFF2-40B4-BE49-F238E27FC236}">
                <a16:creationId xmlns:a16="http://schemas.microsoft.com/office/drawing/2014/main" id="{1CACC6F8-4BD5-4F4E-A411-D076C5E73CF8}"/>
              </a:ext>
            </a:extLst>
          </p:cNvPr>
          <p:cNvGrpSpPr/>
          <p:nvPr/>
        </p:nvGrpSpPr>
        <p:grpSpPr>
          <a:xfrm>
            <a:off x="567051" y="1082808"/>
            <a:ext cx="11085432" cy="4692382"/>
            <a:chOff x="567051" y="1082808"/>
            <a:chExt cx="11085432" cy="4692382"/>
          </a:xfrm>
        </p:grpSpPr>
        <p:pic>
          <p:nvPicPr>
            <p:cNvPr id="9" name="Picture 8">
              <a:extLst>
                <a:ext uri="{FF2B5EF4-FFF2-40B4-BE49-F238E27FC236}">
                  <a16:creationId xmlns:a16="http://schemas.microsoft.com/office/drawing/2014/main" id="{00184B05-D18D-4D81-999E-057386E5803C}"/>
                </a:ext>
              </a:extLst>
            </p:cNvPr>
            <p:cNvPicPr>
              <a:picLocks noChangeAspect="1"/>
            </p:cNvPicPr>
            <p:nvPr/>
          </p:nvPicPr>
          <p:blipFill>
            <a:blip r:embed="rId3"/>
            <a:stretch>
              <a:fillRect/>
            </a:stretch>
          </p:blipFill>
          <p:spPr>
            <a:xfrm>
              <a:off x="567051" y="1082809"/>
              <a:ext cx="5441428" cy="4692381"/>
            </a:xfrm>
            <a:prstGeom prst="rect">
              <a:avLst/>
            </a:prstGeom>
            <a:effectLst>
              <a:outerShdw blurRad="63500" algn="ctr" rotWithShape="0">
                <a:prstClr val="black">
                  <a:alpha val="40000"/>
                </a:prstClr>
              </a:outerShdw>
            </a:effectLst>
          </p:spPr>
        </p:pic>
        <p:pic>
          <p:nvPicPr>
            <p:cNvPr id="10" name="Picture 9">
              <a:extLst>
                <a:ext uri="{FF2B5EF4-FFF2-40B4-BE49-F238E27FC236}">
                  <a16:creationId xmlns:a16="http://schemas.microsoft.com/office/drawing/2014/main" id="{8F58B962-8157-4CE6-BFE2-8E02B7E498A1}"/>
                </a:ext>
              </a:extLst>
            </p:cNvPr>
            <p:cNvPicPr>
              <a:picLocks noChangeAspect="1"/>
            </p:cNvPicPr>
            <p:nvPr/>
          </p:nvPicPr>
          <p:blipFill>
            <a:blip r:embed="rId4"/>
            <a:stretch>
              <a:fillRect/>
            </a:stretch>
          </p:blipFill>
          <p:spPr>
            <a:xfrm>
              <a:off x="6211055" y="1082808"/>
              <a:ext cx="5441428" cy="4692381"/>
            </a:xfrm>
            <a:prstGeom prst="rect">
              <a:avLst/>
            </a:prstGeom>
            <a:effectLst>
              <a:outerShdw blurRad="63500" algn="ctr" rotWithShape="0">
                <a:prstClr val="black">
                  <a:alpha val="40000"/>
                </a:prstClr>
              </a:outerShdw>
            </a:effectLst>
          </p:spPr>
        </p:pic>
      </p:grpSp>
      <p:sp>
        <p:nvSpPr>
          <p:cNvPr id="5" name="Footer Placeholder 2">
            <a:extLst>
              <a:ext uri="{FF2B5EF4-FFF2-40B4-BE49-F238E27FC236}">
                <a16:creationId xmlns:a16="http://schemas.microsoft.com/office/drawing/2014/main" id="{DF630866-6F2A-7147-AD34-CEC8BA71A728}"/>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5119351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rgbClr val="00B0F0"/>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Key Points, Resources and Support</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16" name="Graphic 15" descr="Present">
            <a:extLst>
              <a:ext uri="{FF2B5EF4-FFF2-40B4-BE49-F238E27FC236}">
                <a16:creationId xmlns:a16="http://schemas.microsoft.com/office/drawing/2014/main" id="{F0EF4D88-D906-FD4F-AFF0-417F2D526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5191" y="3706319"/>
            <a:ext cx="1046542" cy="1046542"/>
          </a:xfrm>
          <a:prstGeom prst="rect">
            <a:avLst/>
          </a:prstGeom>
        </p:spPr>
      </p:pic>
      <p:pic>
        <p:nvPicPr>
          <p:cNvPr id="6" name="Picture 5">
            <a:extLst>
              <a:ext uri="{FF2B5EF4-FFF2-40B4-BE49-F238E27FC236}">
                <a16:creationId xmlns:a16="http://schemas.microsoft.com/office/drawing/2014/main" id="{7847A1DD-B150-D050-A2FD-63C4421E6F11}"/>
              </a:ext>
            </a:extLst>
          </p:cNvPr>
          <p:cNvPicPr>
            <a:picLocks noChangeAspect="1"/>
          </p:cNvPicPr>
          <p:nvPr/>
        </p:nvPicPr>
        <p:blipFill>
          <a:blip r:embed="rId6"/>
          <a:stretch>
            <a:fillRect/>
          </a:stretch>
        </p:blipFill>
        <p:spPr>
          <a:xfrm>
            <a:off x="414331" y="6357399"/>
            <a:ext cx="5572227" cy="414564"/>
          </a:xfrm>
          <a:prstGeom prst="rect">
            <a:avLst/>
          </a:prstGeom>
        </p:spPr>
      </p:pic>
    </p:spTree>
    <p:extLst>
      <p:ext uri="{BB962C8B-B14F-4D97-AF65-F5344CB8AC3E}">
        <p14:creationId xmlns:p14="http://schemas.microsoft.com/office/powerpoint/2010/main" val="32593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after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0-ppt_w/2"/>
                                          </p:val>
                                        </p:tav>
                                      </p:tavLst>
                                    </p:anim>
                                    <p:anim calcmode="lin" valueType="num">
                                      <p:cBhvr additive="base">
                                        <p:cTn id="7" dur="500"/>
                                        <p:tgtEl>
                                          <p:spTgt spid="30"/>
                                        </p:tgtEl>
                                        <p:attrNameLst>
                                          <p:attrName>ppt_y</p:attrName>
                                        </p:attrNameLst>
                                      </p:cBhvr>
                                      <p:tavLst>
                                        <p:tav tm="0">
                                          <p:val>
                                            <p:strVal val="ppt_y"/>
                                          </p:val>
                                        </p:tav>
                                        <p:tav tm="100000">
                                          <p:val>
                                            <p:strVal val="ppt_y"/>
                                          </p:val>
                                        </p:tav>
                                      </p:tavLst>
                                    </p:anim>
                                    <p:set>
                                      <p:cBhvr>
                                        <p:cTn id="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2088CAF-10D4-4E23-B5A6-E8A0009AC027}"/>
              </a:ext>
            </a:extLst>
          </p:cNvPr>
          <p:cNvSpPr>
            <a:spLocks noGrp="1"/>
          </p:cNvSpPr>
          <p:nvPr>
            <p:ph idx="1"/>
          </p:nvPr>
        </p:nvSpPr>
        <p:spPr>
          <a:xfrm>
            <a:off x="323851" y="259805"/>
            <a:ext cx="4664976" cy="5958016"/>
          </a:xfrm>
        </p:spPr>
        <p:txBody>
          <a:bodyPr>
            <a:noAutofit/>
          </a:bodyPr>
          <a:lstStyle/>
          <a:p>
            <a:pPr>
              <a:defRPr/>
            </a:pPr>
            <a:r>
              <a:rPr lang="en-US" sz="1600" b="1" dirty="0">
                <a:solidFill>
                  <a:srgbClr val="FD7C62"/>
                </a:solidFill>
              </a:rPr>
              <a:t>EOY 1 </a:t>
            </a:r>
            <a:r>
              <a:rPr lang="en-US" sz="1600" dirty="0"/>
              <a:t>requires the </a:t>
            </a:r>
            <a:r>
              <a:rPr lang="en-US" sz="1600" b="1" dirty="0">
                <a:solidFill>
                  <a:srgbClr val="FD7C62"/>
                </a:solidFill>
              </a:rPr>
              <a:t>SDEM, CRSC, SCSC, SCTE </a:t>
            </a:r>
            <a:r>
              <a:rPr lang="en-US" sz="1600" dirty="0">
                <a:solidFill>
                  <a:schemeClr val="tx1">
                    <a:lumMod val="85000"/>
                    <a:lumOff val="15000"/>
                  </a:schemeClr>
                </a:solidFill>
              </a:rPr>
              <a:t>and</a:t>
            </a:r>
            <a:r>
              <a:rPr lang="en-US" sz="1600" b="1" dirty="0">
                <a:solidFill>
                  <a:srgbClr val="FD7C62"/>
                </a:solidFill>
              </a:rPr>
              <a:t> WBLR </a:t>
            </a:r>
            <a:r>
              <a:rPr lang="en-US" sz="1600" dirty="0"/>
              <a:t>records be posted</a:t>
            </a:r>
          </a:p>
          <a:p>
            <a:pPr>
              <a:defRPr/>
            </a:pPr>
            <a:r>
              <a:rPr lang="en-US" sz="1600" b="1" dirty="0">
                <a:solidFill>
                  <a:srgbClr val="FD7C62"/>
                </a:solidFill>
              </a:rPr>
              <a:t>Course completion (CRSC) data </a:t>
            </a:r>
            <a:r>
              <a:rPr lang="en-US" sz="1600" dirty="0"/>
              <a:t>is required  for students in </a:t>
            </a:r>
            <a:r>
              <a:rPr lang="en-US" sz="1600" b="1" dirty="0">
                <a:solidFill>
                  <a:srgbClr val="FD7C62"/>
                </a:solidFill>
              </a:rPr>
              <a:t>departmentalized</a:t>
            </a:r>
            <a:r>
              <a:rPr lang="en-US" sz="1600" dirty="0"/>
              <a:t> classroom settings in grades </a:t>
            </a:r>
            <a:r>
              <a:rPr lang="en-US" sz="1600" b="1" dirty="0">
                <a:solidFill>
                  <a:srgbClr val="FD7C62"/>
                </a:solidFill>
              </a:rPr>
              <a:t>9–12 </a:t>
            </a:r>
            <a:r>
              <a:rPr lang="en-US" sz="1600" dirty="0">
                <a:solidFill>
                  <a:schemeClr val="tx1">
                    <a:lumMod val="75000"/>
                    <a:lumOff val="25000"/>
                  </a:schemeClr>
                </a:solidFill>
              </a:rPr>
              <a:t>a</a:t>
            </a:r>
            <a:r>
              <a:rPr lang="en-US" sz="1600" dirty="0"/>
              <a:t>ttending traditional schools. </a:t>
            </a:r>
            <a:r>
              <a:rPr lang="en-US" sz="1600" b="1" dirty="0">
                <a:solidFill>
                  <a:schemeClr val="accent1"/>
                </a:solidFill>
              </a:rPr>
              <a:t>Optional for 7-8 </a:t>
            </a:r>
            <a:r>
              <a:rPr lang="en-US" sz="1600" dirty="0"/>
              <a:t>grades </a:t>
            </a:r>
          </a:p>
          <a:p>
            <a:pPr>
              <a:defRPr/>
            </a:pPr>
            <a:r>
              <a:rPr lang="en-US" sz="1600" b="1" dirty="0">
                <a:solidFill>
                  <a:srgbClr val="FD7C62"/>
                </a:solidFill>
              </a:rPr>
              <a:t>Grades, credits attempted</a:t>
            </a:r>
            <a:r>
              <a:rPr lang="en-US" sz="1600" dirty="0"/>
              <a:t>, and </a:t>
            </a:r>
            <a:r>
              <a:rPr lang="en-US" sz="1600" b="1" dirty="0">
                <a:solidFill>
                  <a:srgbClr val="FD7C62"/>
                </a:solidFill>
              </a:rPr>
              <a:t>credits </a:t>
            </a:r>
            <a:r>
              <a:rPr lang="en-US" sz="1600" dirty="0"/>
              <a:t>earned are required for grade levels </a:t>
            </a:r>
            <a:r>
              <a:rPr lang="en-US" sz="1600" b="1" dirty="0">
                <a:solidFill>
                  <a:srgbClr val="FD7C62"/>
                </a:solidFill>
              </a:rPr>
              <a:t>9–12. </a:t>
            </a:r>
            <a:r>
              <a:rPr lang="en-US" sz="1600" b="1" dirty="0">
                <a:solidFill>
                  <a:schemeClr val="accent1"/>
                </a:solidFill>
              </a:rPr>
              <a:t>Only grades </a:t>
            </a:r>
            <a:r>
              <a:rPr lang="en-US" sz="1600" dirty="0"/>
              <a:t>are required for </a:t>
            </a:r>
            <a:r>
              <a:rPr lang="en-US" sz="1600" b="1" dirty="0">
                <a:solidFill>
                  <a:schemeClr val="accent1"/>
                </a:solidFill>
              </a:rPr>
              <a:t>7–8 </a:t>
            </a:r>
            <a:r>
              <a:rPr lang="en-US" sz="1600" dirty="0">
                <a:solidFill>
                  <a:schemeClr val="tx1">
                    <a:lumMod val="75000"/>
                    <a:lumOff val="25000"/>
                  </a:schemeClr>
                </a:solidFill>
              </a:rPr>
              <a:t>should you opt to report.</a:t>
            </a:r>
            <a:endParaRPr lang="en-US" sz="1600" b="1" dirty="0">
              <a:solidFill>
                <a:schemeClr val="accent1"/>
              </a:solidFill>
            </a:endParaRPr>
          </a:p>
          <a:p>
            <a:pPr>
              <a:defRPr/>
            </a:pPr>
            <a:r>
              <a:rPr lang="en-US" sz="1600" dirty="0"/>
              <a:t>Submit</a:t>
            </a:r>
            <a:r>
              <a:rPr lang="en-US" sz="1600" b="1" dirty="0">
                <a:solidFill>
                  <a:srgbClr val="FD7C62"/>
                </a:solidFill>
              </a:rPr>
              <a:t> student course completion (SCSC) </a:t>
            </a:r>
            <a:r>
              <a:rPr lang="en-US" sz="1600" dirty="0"/>
              <a:t>data from </a:t>
            </a:r>
            <a:r>
              <a:rPr lang="en-US" sz="1600" b="1" dirty="0">
                <a:solidFill>
                  <a:srgbClr val="FD7C62"/>
                </a:solidFill>
              </a:rPr>
              <a:t>all official grading periods </a:t>
            </a:r>
            <a:r>
              <a:rPr lang="en-US" sz="1600" dirty="0"/>
              <a:t>for the school year</a:t>
            </a:r>
          </a:p>
          <a:p>
            <a:pPr>
              <a:defRPr/>
            </a:pPr>
            <a:r>
              <a:rPr lang="en-US" sz="1600" dirty="0"/>
              <a:t>LEAs identify CTE participants by submitting </a:t>
            </a:r>
            <a:r>
              <a:rPr lang="en-US" sz="1600" b="1" dirty="0">
                <a:solidFill>
                  <a:srgbClr val="FD7C62"/>
                </a:solidFill>
              </a:rPr>
              <a:t>course completion (SCSC) </a:t>
            </a:r>
            <a:r>
              <a:rPr lang="en-US" sz="1600" dirty="0"/>
              <a:t>data </a:t>
            </a:r>
          </a:p>
          <a:p>
            <a:pPr>
              <a:defRPr/>
            </a:pPr>
            <a:r>
              <a:rPr lang="en-US" sz="1600" b="1" dirty="0">
                <a:solidFill>
                  <a:srgbClr val="FD7C62"/>
                </a:solidFill>
              </a:rPr>
              <a:t>SCTE</a:t>
            </a:r>
            <a:r>
              <a:rPr lang="en-US" sz="1600" dirty="0"/>
              <a:t> records must only be submitted for </a:t>
            </a:r>
            <a:r>
              <a:rPr lang="en-US" sz="1600" b="1" dirty="0">
                <a:solidFill>
                  <a:srgbClr val="FD7C62"/>
                </a:solidFill>
              </a:rPr>
              <a:t>CTE Pathway completers</a:t>
            </a:r>
            <a:r>
              <a:rPr lang="en-US" sz="1600" dirty="0"/>
              <a:t> who finished the </a:t>
            </a:r>
            <a:r>
              <a:rPr lang="en-US" sz="1600" b="1" dirty="0">
                <a:solidFill>
                  <a:srgbClr val="FD7C62"/>
                </a:solidFill>
              </a:rPr>
              <a:t>capstone course in </a:t>
            </a:r>
            <a:r>
              <a:rPr lang="en-US" sz="1600" dirty="0"/>
              <a:t>the </a:t>
            </a:r>
            <a:r>
              <a:rPr lang="en-US" sz="1600" b="1" dirty="0">
                <a:solidFill>
                  <a:srgbClr val="FD7C62"/>
                </a:solidFill>
              </a:rPr>
              <a:t>current academic year</a:t>
            </a:r>
            <a:r>
              <a:rPr lang="en-US" sz="1600" dirty="0"/>
              <a:t>.</a:t>
            </a:r>
          </a:p>
        </p:txBody>
      </p:sp>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dirty="0"/>
              <a:t>Submission</a:t>
            </a:r>
            <a:br>
              <a:rPr lang="en-US" dirty="0"/>
            </a:br>
            <a:r>
              <a:rPr lang="en-US" dirty="0"/>
              <a:t>Summary</a:t>
            </a:r>
          </a:p>
        </p:txBody>
      </p:sp>
      <p:pic>
        <p:nvPicPr>
          <p:cNvPr id="12" name="Picture Placeholder 11" descr="Picture of post it notes">
            <a:extLst>
              <a:ext uri="{FF2B5EF4-FFF2-40B4-BE49-F238E27FC236}">
                <a16:creationId xmlns:a16="http://schemas.microsoft.com/office/drawing/2014/main" id="{2AB679E1-0817-9143-B6D3-81757DF6F47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10" b="6210"/>
          <a:stretch>
            <a:fillRect/>
          </a:stretch>
        </p:blipFill>
        <p:spPr/>
      </p:pic>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a:t>Some key points to remember</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F99558B9-4F75-46C5-8A96-26833A4F0B9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Footer Placeholder 2">
            <a:extLst>
              <a:ext uri="{FF2B5EF4-FFF2-40B4-BE49-F238E27FC236}">
                <a16:creationId xmlns:a16="http://schemas.microsoft.com/office/drawing/2014/main" id="{D7EBE1BA-F14F-B3B4-68DA-46E1FE2857F8}"/>
              </a:ext>
            </a:extLst>
          </p:cNvPr>
          <p:cNvSpPr txBox="1">
            <a:spLocks/>
          </p:cNvSpPr>
          <p:nvPr/>
        </p:nvSpPr>
        <p:spPr>
          <a:xfrm>
            <a:off x="323851" y="6447877"/>
            <a:ext cx="5472000" cy="4124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a:solidFill>
                  <a:prstClr val="black">
                    <a:lumMod val="75000"/>
                    <a:lumOff val="25000"/>
                  </a:prstClr>
                </a:solidFill>
                <a:latin typeface="Tahoma"/>
              </a:rPr>
              <a:t>EOY 1- Reports and Certification v1.0 AY 2023-24</a:t>
            </a:r>
            <a:endParaRPr lang="en-US" sz="1200" dirty="0">
              <a:solidFill>
                <a:prstClr val="black">
                  <a:lumMod val="75000"/>
                  <a:lumOff val="25000"/>
                </a:prstClr>
              </a:solidFill>
              <a:latin typeface="Tahoma"/>
            </a:endParaRPr>
          </a:p>
        </p:txBody>
      </p:sp>
    </p:spTree>
    <p:extLst>
      <p:ext uri="{BB962C8B-B14F-4D97-AF65-F5344CB8AC3E}">
        <p14:creationId xmlns:p14="http://schemas.microsoft.com/office/powerpoint/2010/main" val="241885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8789EC2-22F0-47A7-B5EB-718A10E5C6AE}"/>
              </a:ext>
            </a:extLst>
          </p:cNvPr>
          <p:cNvSpPr>
            <a:spLocks noGrp="1"/>
          </p:cNvSpPr>
          <p:nvPr>
            <p:ph type="ftr" sz="quarter" idx="10"/>
          </p:nvPr>
        </p:nvSpPr>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EOY 1 Reporting and Certification v1.0 May 10, 2024</a:t>
            </a:r>
          </a:p>
        </p:txBody>
      </p:sp>
      <p:sp>
        <p:nvSpPr>
          <p:cNvPr id="4" name="Slide Number Placeholder 3">
            <a:extLst>
              <a:ext uri="{FF2B5EF4-FFF2-40B4-BE49-F238E27FC236}">
                <a16:creationId xmlns:a16="http://schemas.microsoft.com/office/drawing/2014/main" id="{0B013CE3-2BBF-4A3D-A0AC-94E8D0B28201}"/>
              </a:ext>
            </a:extLst>
          </p:cNvPr>
          <p:cNvSpPr>
            <a:spLocks noGrp="1"/>
          </p:cNvSpPr>
          <p:nvPr>
            <p:ph type="sldNum" sz="quarter" idx="11"/>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64</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13E1DAED-2D64-4AA1-9D19-EDDFF7399CC5}"/>
              </a:ext>
            </a:extLst>
          </p:cNvPr>
          <p:cNvSpPr>
            <a:spLocks noGrp="1"/>
          </p:cNvSpPr>
          <p:nvPr>
            <p:ph type="title"/>
          </p:nvPr>
        </p:nvSpPr>
        <p:spPr>
          <a:xfrm>
            <a:off x="571700" y="2156253"/>
            <a:ext cx="3813429" cy="1734257"/>
          </a:xfrm>
        </p:spPr>
        <p:txBody>
          <a:bodyPr/>
          <a:lstStyle/>
          <a:p>
            <a:r>
              <a:rPr lang="en-US" sz="4000" dirty="0"/>
              <a:t>What are the data used for?</a:t>
            </a:r>
            <a:br>
              <a:rPr lang="en-US" sz="4000" dirty="0"/>
            </a:br>
            <a:endParaRPr lang="en-US" sz="4000" dirty="0"/>
          </a:p>
        </p:txBody>
      </p:sp>
      <p:sp>
        <p:nvSpPr>
          <p:cNvPr id="20" name="Content Placeholder 5">
            <a:extLst>
              <a:ext uri="{FF2B5EF4-FFF2-40B4-BE49-F238E27FC236}">
                <a16:creationId xmlns:a16="http://schemas.microsoft.com/office/drawing/2014/main" id="{67D87E84-AE7C-4E3D-B13E-F7FB6CA2C50F}"/>
              </a:ext>
            </a:extLst>
          </p:cNvPr>
          <p:cNvSpPr txBox="1">
            <a:spLocks/>
          </p:cNvSpPr>
          <p:nvPr/>
        </p:nvSpPr>
        <p:spPr>
          <a:xfrm>
            <a:off x="5349171" y="1597933"/>
            <a:ext cx="2172857" cy="2499405"/>
          </a:xfrm>
          <a:prstGeom prst="rect">
            <a:avLst/>
          </a:prstGeom>
        </p:spPr>
        <p:txBody>
          <a:bodyPr vert="horz" lIns="0" tIns="0" rIns="0" bIns="0" rtlCol="0">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State</a:t>
            </a:r>
          </a:p>
          <a:p>
            <a:pPr lvl="1"/>
            <a:r>
              <a:rPr lang="en-US" dirty="0" err="1"/>
              <a:t>DataQuest</a:t>
            </a:r>
            <a:endParaRPr lang="en-US" dirty="0"/>
          </a:p>
          <a:p>
            <a:pPr lvl="1"/>
            <a:r>
              <a:rPr lang="en-US" dirty="0"/>
              <a:t>California Dashboard</a:t>
            </a:r>
          </a:p>
          <a:p>
            <a:pPr lvl="1"/>
            <a:r>
              <a:rPr lang="en-US" dirty="0"/>
              <a:t>SARC</a:t>
            </a:r>
          </a:p>
          <a:p>
            <a:pPr lvl="1"/>
            <a:r>
              <a:rPr lang="en-US" dirty="0"/>
              <a:t>Ed-Data</a:t>
            </a:r>
          </a:p>
        </p:txBody>
      </p:sp>
      <p:sp>
        <p:nvSpPr>
          <p:cNvPr id="21" name="Content Placeholder 5">
            <a:extLst>
              <a:ext uri="{FF2B5EF4-FFF2-40B4-BE49-F238E27FC236}">
                <a16:creationId xmlns:a16="http://schemas.microsoft.com/office/drawing/2014/main" id="{8C3714B6-654A-4D03-8EAD-C4DFF81F903A}"/>
              </a:ext>
            </a:extLst>
          </p:cNvPr>
          <p:cNvSpPr txBox="1">
            <a:spLocks/>
          </p:cNvSpPr>
          <p:nvPr/>
        </p:nvSpPr>
        <p:spPr>
          <a:xfrm>
            <a:off x="7442657" y="1582738"/>
            <a:ext cx="4539343" cy="3677329"/>
          </a:xfrm>
          <a:prstGeom prst="rect">
            <a:avLst/>
          </a:prstGeom>
        </p:spPr>
        <p:txBody>
          <a:bodyPr vert="horz" lIns="0" tIns="0" rIns="0" bIns="0" rtlCol="0">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Federal</a:t>
            </a:r>
          </a:p>
          <a:p>
            <a:pPr lvl="1"/>
            <a:r>
              <a:rPr lang="en-US" sz="1400" dirty="0" err="1"/>
              <a:t>EDFacts</a:t>
            </a:r>
            <a:r>
              <a:rPr lang="en-US" sz="1400" dirty="0"/>
              <a:t> file submissions and the Consolidated State Performance Report (CSPR)</a:t>
            </a:r>
          </a:p>
          <a:p>
            <a:pPr lvl="1"/>
            <a:r>
              <a:rPr lang="en-US" sz="1400" dirty="0"/>
              <a:t>Migrant Student Information Exchange (MSIX) - Course Completion, Carnegie Unit</a:t>
            </a:r>
          </a:p>
          <a:p>
            <a:pPr lvl="1"/>
            <a:r>
              <a:rPr lang="en-US" sz="1400" dirty="0"/>
              <a:t>Titles VI &amp; IX reports for the Civil Rights Act of 1964</a:t>
            </a:r>
          </a:p>
          <a:p>
            <a:pPr lvl="1"/>
            <a:r>
              <a:rPr lang="en-US" sz="1400" dirty="0"/>
              <a:t>Carl Perkins Reporting </a:t>
            </a:r>
            <a:br>
              <a:rPr lang="en-US" sz="1400" dirty="0"/>
            </a:br>
            <a:r>
              <a:rPr lang="en-US" sz="1400" dirty="0"/>
              <a:t>(CTE Participants and Completers)</a:t>
            </a:r>
          </a:p>
          <a:p>
            <a:pPr lvl="1"/>
            <a:r>
              <a:rPr lang="en-US" sz="1400" dirty="0"/>
              <a:t>Section 1418 of the Individuals with Disabilities Education Act (IDEA) 2004 of the federal statutes (Title 20 USC Chapter 33), Individual with Disabilities Education Act (IDEA)</a:t>
            </a:r>
            <a:br>
              <a:rPr lang="en-US" sz="1000" dirty="0"/>
            </a:br>
            <a:r>
              <a:rPr lang="en-US" sz="1000" dirty="0"/>
              <a:t> </a:t>
            </a:r>
            <a:endParaRPr lang="en-US" dirty="0"/>
          </a:p>
        </p:txBody>
      </p:sp>
      <p:cxnSp>
        <p:nvCxnSpPr>
          <p:cNvPr id="12" name="Straight Connector 11">
            <a:extLst>
              <a:ext uri="{FF2B5EF4-FFF2-40B4-BE49-F238E27FC236}">
                <a16:creationId xmlns:a16="http://schemas.microsoft.com/office/drawing/2014/main" id="{718D0E8D-5423-4577-8397-5D29428CC7C3}"/>
              </a:ext>
            </a:extLst>
          </p:cNvPr>
          <p:cNvCxnSpPr/>
          <p:nvPr/>
        </p:nvCxnSpPr>
        <p:spPr>
          <a:xfrm>
            <a:off x="7249886" y="1894115"/>
            <a:ext cx="0" cy="2982685"/>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 name="Footer Placeholder 2">
            <a:extLst>
              <a:ext uri="{FF2B5EF4-FFF2-40B4-BE49-F238E27FC236}">
                <a16:creationId xmlns:a16="http://schemas.microsoft.com/office/drawing/2014/main" id="{5BA3705B-B53A-3450-E3FA-9CDF3F1D7F2F}"/>
              </a:ext>
            </a:extLst>
          </p:cNvPr>
          <p:cNvSpPr txBox="1">
            <a:spLocks/>
          </p:cNvSpPr>
          <p:nvPr/>
        </p:nvSpPr>
        <p:spPr>
          <a:xfrm>
            <a:off x="571700" y="6365362"/>
            <a:ext cx="5472000" cy="412431"/>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prstClr val="black">
                    <a:lumMod val="75000"/>
                    <a:lumOff val="25000"/>
                  </a:prstClr>
                </a:solidFill>
                <a:latin typeface="Tahoma"/>
              </a:rPr>
              <a:t>EOY 1- Reports and Certification v1.0 AY 2023-24</a:t>
            </a:r>
            <a:endParaRPr lang="en-US" dirty="0">
              <a:solidFill>
                <a:prstClr val="black">
                  <a:lumMod val="75000"/>
                  <a:lumOff val="25000"/>
                </a:prstClr>
              </a:solidFill>
              <a:latin typeface="Tahoma"/>
            </a:endParaRPr>
          </a:p>
        </p:txBody>
      </p:sp>
    </p:spTree>
    <p:extLst>
      <p:ext uri="{BB962C8B-B14F-4D97-AF65-F5344CB8AC3E}">
        <p14:creationId xmlns:p14="http://schemas.microsoft.com/office/powerpoint/2010/main" val="34637829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9135" y="232639"/>
            <a:ext cx="10056812" cy="6900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a:ea typeface="+mj-ea"/>
                <a:cs typeface="Poppins" panose="02000000000000000000" pitchFamily="2" charset="0"/>
              </a:rPr>
              <a:t>Suggested Milestones</a:t>
            </a:r>
            <a:endParaRPr kumimoji="0" lang="en-US" sz="3200" b="1" i="0" u="none" strike="noStrike" kern="1200" cap="none" spc="0" normalizeH="0" baseline="0" noProof="0" dirty="0">
              <a:ln>
                <a:noFill/>
              </a:ln>
              <a:solidFill>
                <a:srgbClr val="FF735D"/>
              </a:solidFill>
              <a:effectLst/>
              <a:uLnTx/>
              <a:uFillTx/>
              <a:latin typeface="Tahoma"/>
              <a:ea typeface="+mj-ea"/>
              <a:cs typeface="Poppins" panose="02000000000000000000" pitchFamily="2" charset="0"/>
            </a:endParaRPr>
          </a:p>
        </p:txBody>
      </p:sp>
      <p:sp>
        <p:nvSpPr>
          <p:cNvPr id="23" name="TextBox 22"/>
          <p:cNvSpPr txBox="1">
            <a:spLocks/>
          </p:cNvSpPr>
          <p:nvPr/>
        </p:nvSpPr>
        <p:spPr>
          <a:xfrm>
            <a:off x="271769" y="3244804"/>
            <a:ext cx="1541121" cy="7694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EOY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2023-2024</a:t>
            </a:r>
          </a:p>
        </p:txBody>
      </p:sp>
      <p:sp>
        <p:nvSpPr>
          <p:cNvPr id="24" name="Freeform 1140"/>
          <p:cNvSpPr>
            <a:spLocks/>
          </p:cNvSpPr>
          <p:nvPr/>
        </p:nvSpPr>
        <p:spPr bwMode="auto">
          <a:xfrm>
            <a:off x="29551" y="1234079"/>
            <a:ext cx="2103589" cy="4976199"/>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nvGrpSpPr>
          <p:cNvPr id="2" name="Group 1">
            <a:extLst>
              <a:ext uri="{FF2B5EF4-FFF2-40B4-BE49-F238E27FC236}">
                <a16:creationId xmlns:a16="http://schemas.microsoft.com/office/drawing/2014/main" id="{818F3BDA-696A-4747-B05F-A9FB168C9DE4}"/>
              </a:ext>
            </a:extLst>
          </p:cNvPr>
          <p:cNvGrpSpPr/>
          <p:nvPr/>
        </p:nvGrpSpPr>
        <p:grpSpPr>
          <a:xfrm>
            <a:off x="1433288" y="1914843"/>
            <a:ext cx="10424409" cy="574994"/>
            <a:chOff x="830263" y="1889125"/>
            <a:chExt cx="10424409" cy="574993"/>
          </a:xfrm>
        </p:grpSpPr>
        <p:sp>
          <p:nvSpPr>
            <p:cNvPr id="8" name="TextBox 7"/>
            <p:cNvSpPr txBox="1">
              <a:spLocks/>
            </p:cNvSpPr>
            <p:nvPr/>
          </p:nvSpPr>
          <p:spPr>
            <a:xfrm>
              <a:off x="2864066" y="2046843"/>
              <a:ext cx="188890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3DC1BD"/>
                  </a:solidFill>
                  <a:effectLst/>
                  <a:uLnTx/>
                  <a:uFillTx/>
                  <a:latin typeface="Poppins" panose="02000000000000000000" pitchFamily="2" charset="0"/>
                  <a:ea typeface="+mn-ea"/>
                  <a:cs typeface="Poppins" panose="02000000000000000000" pitchFamily="2" charset="0"/>
                </a:rPr>
                <a:t>Now – 6/28</a:t>
              </a:r>
            </a:p>
          </p:txBody>
        </p:sp>
        <p:sp>
          <p:nvSpPr>
            <p:cNvPr id="9" name="TextBox 8"/>
            <p:cNvSpPr txBox="1"/>
            <p:nvPr/>
          </p:nvSpPr>
          <p:spPr>
            <a:xfrm>
              <a:off x="4831518" y="1971676"/>
              <a:ext cx="6423154"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Submit and post files. Review Validation errors and reconcile as needed</a:t>
              </a:r>
            </a:p>
          </p:txBody>
        </p:sp>
        <p:cxnSp>
          <p:nvCxnSpPr>
            <p:cNvPr id="10" name="Straight Connector 9"/>
            <p:cNvCxnSpPr/>
            <p:nvPr/>
          </p:nvCxnSpPr>
          <p:spPr>
            <a:xfrm>
              <a:off x="4595003" y="1932931"/>
              <a:ext cx="0" cy="509286"/>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Freeform 1143"/>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9" name="Freeform 1155"/>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0" name="Freeform 1156"/>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3" name="Oval 1159"/>
            <p:cNvSpPr>
              <a:spLocks noChangeArrowheads="1"/>
            </p:cNvSpPr>
            <p:nvPr/>
          </p:nvSpPr>
          <p:spPr bwMode="auto">
            <a:xfrm>
              <a:off x="2090738" y="1889125"/>
              <a:ext cx="573088" cy="5746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3" name="Group 2">
            <a:extLst>
              <a:ext uri="{FF2B5EF4-FFF2-40B4-BE49-F238E27FC236}">
                <a16:creationId xmlns:a16="http://schemas.microsoft.com/office/drawing/2014/main" id="{6F2A49F0-D43F-45CE-91CF-5D90E269A563}"/>
              </a:ext>
            </a:extLst>
          </p:cNvPr>
          <p:cNvGrpSpPr/>
          <p:nvPr/>
        </p:nvGrpSpPr>
        <p:grpSpPr>
          <a:xfrm>
            <a:off x="1793875" y="2714849"/>
            <a:ext cx="9907695" cy="612666"/>
            <a:chOff x="1589088" y="2644775"/>
            <a:chExt cx="9907694" cy="612665"/>
          </a:xfrm>
        </p:grpSpPr>
        <p:sp>
          <p:nvSpPr>
            <p:cNvPr id="11" name="TextBox 10"/>
            <p:cNvSpPr txBox="1">
              <a:spLocks/>
            </p:cNvSpPr>
            <p:nvPr/>
          </p:nvSpPr>
          <p:spPr>
            <a:xfrm>
              <a:off x="3279064" y="2801028"/>
              <a:ext cx="171417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715B"/>
                  </a:solidFill>
                  <a:effectLst/>
                  <a:uLnTx/>
                  <a:uFillTx/>
                  <a:latin typeface="Poppins" panose="02000000000000000000" pitchFamily="2" charset="0"/>
                  <a:ea typeface="+mn-ea"/>
                  <a:cs typeface="Poppins" panose="02000000000000000000" pitchFamily="2" charset="0"/>
                </a:rPr>
                <a:t>7/1 </a:t>
              </a:r>
              <a:r>
                <a:rPr kumimoji="0" lang="en-US" sz="1600" b="1" i="0" u="none" strike="noStrike" kern="1200" cap="none" spc="-31" normalizeH="0" baseline="0" noProof="0" dirty="0">
                  <a:ln>
                    <a:noFill/>
                  </a:ln>
                  <a:solidFill>
                    <a:srgbClr val="FF715B"/>
                  </a:solidFill>
                  <a:effectLst/>
                  <a:uLnTx/>
                  <a:uFillTx/>
                  <a:latin typeface="Poppins" panose="02000000000000000000" pitchFamily="2" charset="0"/>
                  <a:ea typeface="+mn-ea"/>
                  <a:cs typeface="Poppins" panose="02000000000000000000" pitchFamily="2" charset="0"/>
                </a:rPr>
                <a:t>– 7/12</a:t>
              </a:r>
            </a:p>
          </p:txBody>
        </p:sp>
        <p:sp>
          <p:nvSpPr>
            <p:cNvPr id="12" name="TextBox 11"/>
            <p:cNvSpPr txBox="1"/>
            <p:nvPr/>
          </p:nvSpPr>
          <p:spPr>
            <a:xfrm>
              <a:off x="5385882" y="2764998"/>
              <a:ext cx="6110900"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Resolve Certification and Data Discrepancy errors. Review  snapshot reports and update records as needed</a:t>
              </a:r>
            </a:p>
          </p:txBody>
        </p:sp>
        <p:cxnSp>
          <p:nvCxnSpPr>
            <p:cNvPr id="13" name="Straight Connector 12"/>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Freeform 1144"/>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1" name="Freeform 1157"/>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2" name="Freeform 1158"/>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5" name="Oval 1161"/>
            <p:cNvSpPr>
              <a:spLocks noChangeArrowheads="1"/>
            </p:cNvSpPr>
            <p:nvPr/>
          </p:nvSpPr>
          <p:spPr bwMode="auto">
            <a:xfrm>
              <a:off x="2505076" y="2644775"/>
              <a:ext cx="574675" cy="577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25" name="Group 24">
            <a:extLst>
              <a:ext uri="{FF2B5EF4-FFF2-40B4-BE49-F238E27FC236}">
                <a16:creationId xmlns:a16="http://schemas.microsoft.com/office/drawing/2014/main" id="{37A6EB7B-4B4A-4637-A20A-D2794884B4D8}"/>
              </a:ext>
            </a:extLst>
          </p:cNvPr>
          <p:cNvGrpSpPr/>
          <p:nvPr/>
        </p:nvGrpSpPr>
        <p:grpSpPr>
          <a:xfrm>
            <a:off x="1906791" y="3721015"/>
            <a:ext cx="9618768" cy="592831"/>
            <a:chOff x="1408510" y="2759869"/>
            <a:chExt cx="7214077" cy="444622"/>
          </a:xfrm>
        </p:grpSpPr>
        <p:sp>
          <p:nvSpPr>
            <p:cNvPr id="14" name="TextBox 13"/>
            <p:cNvSpPr txBox="1">
              <a:spLocks/>
            </p:cNvSpPr>
            <p:nvPr/>
          </p:nvSpPr>
          <p:spPr>
            <a:xfrm>
              <a:off x="2596458" y="2884230"/>
              <a:ext cx="136423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solidFill>
                  <a:effectLst/>
                  <a:uLnTx/>
                  <a:uFillTx/>
                  <a:latin typeface="Poppins" panose="02000000000000000000" pitchFamily="2" charset="0"/>
                  <a:ea typeface="+mn-ea"/>
                  <a:cs typeface="Poppins" panose="02000000000000000000" pitchFamily="2" charset="0"/>
                </a:rPr>
                <a:t>7/15– 7/19</a:t>
              </a:r>
            </a:p>
          </p:txBody>
        </p:sp>
        <p:sp>
          <p:nvSpPr>
            <p:cNvPr id="15" name="TextBox 14"/>
            <p:cNvSpPr txBox="1"/>
            <p:nvPr/>
          </p:nvSpPr>
          <p:spPr>
            <a:xfrm>
              <a:off x="4176572" y="2835159"/>
              <a:ext cx="444601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Send reports to local data stewards, site leaders and administrators for approval</a:t>
              </a:r>
            </a:p>
          </p:txBody>
        </p:sp>
        <p:cxnSp>
          <p:nvCxnSpPr>
            <p:cNvPr id="16" name="Straight Connector 15"/>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3" name="Oval 1149"/>
            <p:cNvSpPr>
              <a:spLocks noChangeArrowheads="1"/>
            </p:cNvSpPr>
            <p:nvPr/>
          </p:nvSpPr>
          <p:spPr bwMode="auto">
            <a:xfrm>
              <a:off x="1418035" y="2840831"/>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4" name="Freeform 1150"/>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7" name="Oval 1163"/>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8" name="Freeform 1164"/>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5" name="Group 4">
            <a:extLst>
              <a:ext uri="{FF2B5EF4-FFF2-40B4-BE49-F238E27FC236}">
                <a16:creationId xmlns:a16="http://schemas.microsoft.com/office/drawing/2014/main" id="{00E782BD-A9FD-4A41-AF38-BFE215FE5E66}"/>
              </a:ext>
            </a:extLst>
          </p:cNvPr>
          <p:cNvGrpSpPr/>
          <p:nvPr/>
        </p:nvGrpSpPr>
        <p:grpSpPr>
          <a:xfrm>
            <a:off x="708577" y="5622120"/>
            <a:ext cx="4108318" cy="574676"/>
            <a:chOff x="613172" y="4105276"/>
            <a:chExt cx="3081238" cy="431006"/>
          </a:xfrm>
        </p:grpSpPr>
        <p:sp>
          <p:nvSpPr>
            <p:cNvPr id="20" name="TextBox 19"/>
            <p:cNvSpPr txBox="1">
              <a:spLocks/>
            </p:cNvSpPr>
            <p:nvPr/>
          </p:nvSpPr>
          <p:spPr>
            <a:xfrm>
              <a:off x="2130928" y="4248728"/>
              <a:ext cx="1563482" cy="18466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0000"/>
                  </a:solidFill>
                  <a:effectLst/>
                  <a:uLnTx/>
                  <a:uFillTx/>
                  <a:latin typeface="Poppins"/>
                  <a:ea typeface="+mn-ea"/>
                  <a:cs typeface="Poppins" panose="02000000000000000000" pitchFamily="2" charset="0"/>
                </a:rPr>
                <a:t>7/29 – 8/16</a:t>
              </a:r>
              <a:endParaRPr kumimoji="0" lang="en-US" sz="1600" b="1" i="0" u="none" strike="noStrike" kern="1200" cap="none" spc="-31" normalizeH="0" baseline="0" noProof="0" dirty="0">
                <a:ln>
                  <a:noFill/>
                </a:ln>
                <a:solidFill>
                  <a:srgbClr val="FF0000"/>
                </a:solidFill>
                <a:effectLst/>
                <a:uLnTx/>
                <a:uFillTx/>
                <a:latin typeface="Poppins" panose="02000000000000000000" pitchFamily="2" charset="0"/>
                <a:ea typeface="+mn-ea"/>
                <a:cs typeface="Poppins" panose="02000000000000000000" pitchFamily="2" charset="0"/>
              </a:endParaRPr>
            </a:p>
          </p:txBody>
        </p:sp>
        <p:cxnSp>
          <p:nvCxnSpPr>
            <p:cNvPr id="22" name="Straight Connector 21"/>
            <p:cNvCxnSpPr/>
            <p:nvPr/>
          </p:nvCxnSpPr>
          <p:spPr>
            <a:xfrm>
              <a:off x="3211965" y="4121461"/>
              <a:ext cx="0" cy="381965"/>
            </a:xfrm>
            <a:prstGeom prst="line">
              <a:avLst/>
            </a:prstGeom>
            <a:ln w="28575"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Freeform 1147"/>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2" name="Oval 1148"/>
            <p:cNvSpPr>
              <a:spLocks noChangeArrowheads="1"/>
            </p:cNvSpPr>
            <p:nvPr/>
          </p:nvSpPr>
          <p:spPr bwMode="auto">
            <a:xfrm>
              <a:off x="1568054" y="4105276"/>
              <a:ext cx="429816" cy="431006"/>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7" name="Freeform 1153"/>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8" name="Freeform 1154"/>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51" name="Freeform 1167"/>
            <p:cNvSpPr>
              <a:spLocks noEditPoints="1"/>
            </p:cNvSpPr>
            <p:nvPr/>
          </p:nvSpPr>
          <p:spPr bwMode="auto">
            <a:xfrm>
              <a:off x="1672829" y="4202907"/>
              <a:ext cx="220266" cy="250031"/>
            </a:xfrm>
            <a:custGeom>
              <a:avLst/>
              <a:gdLst>
                <a:gd name="T0" fmla="*/ 90 w 93"/>
                <a:gd name="T1" fmla="*/ 4 h 105"/>
                <a:gd name="T2" fmla="*/ 79 w 93"/>
                <a:gd name="T3" fmla="*/ 4 h 105"/>
                <a:gd name="T4" fmla="*/ 76 w 93"/>
                <a:gd name="T5" fmla="*/ 0 h 105"/>
                <a:gd name="T6" fmla="*/ 20 w 93"/>
                <a:gd name="T7" fmla="*/ 0 h 105"/>
                <a:gd name="T8" fmla="*/ 17 w 93"/>
                <a:gd name="T9" fmla="*/ 4 h 105"/>
                <a:gd name="T10" fmla="*/ 3 w 93"/>
                <a:gd name="T11" fmla="*/ 4 h 105"/>
                <a:gd name="T12" fmla="*/ 0 w 93"/>
                <a:gd name="T13" fmla="*/ 7 h 105"/>
                <a:gd name="T14" fmla="*/ 0 w 93"/>
                <a:gd name="T15" fmla="*/ 20 h 105"/>
                <a:gd name="T16" fmla="*/ 42 w 93"/>
                <a:gd name="T17" fmla="*/ 59 h 105"/>
                <a:gd name="T18" fmla="*/ 42 w 93"/>
                <a:gd name="T19" fmla="*/ 80 h 105"/>
                <a:gd name="T20" fmla="*/ 25 w 93"/>
                <a:gd name="T21" fmla="*/ 85 h 105"/>
                <a:gd name="T22" fmla="*/ 23 w 93"/>
                <a:gd name="T23" fmla="*/ 87 h 105"/>
                <a:gd name="T24" fmla="*/ 23 w 93"/>
                <a:gd name="T25" fmla="*/ 90 h 105"/>
                <a:gd name="T26" fmla="*/ 20 w 93"/>
                <a:gd name="T27" fmla="*/ 93 h 105"/>
                <a:gd name="T28" fmla="*/ 17 w 93"/>
                <a:gd name="T29" fmla="*/ 96 h 105"/>
                <a:gd name="T30" fmla="*/ 17 w 93"/>
                <a:gd name="T31" fmla="*/ 101 h 105"/>
                <a:gd name="T32" fmla="*/ 20 w 93"/>
                <a:gd name="T33" fmla="*/ 105 h 105"/>
                <a:gd name="T34" fmla="*/ 73 w 93"/>
                <a:gd name="T35" fmla="*/ 105 h 105"/>
                <a:gd name="T36" fmla="*/ 76 w 93"/>
                <a:gd name="T37" fmla="*/ 101 h 105"/>
                <a:gd name="T38" fmla="*/ 76 w 93"/>
                <a:gd name="T39" fmla="*/ 96 h 105"/>
                <a:gd name="T40" fmla="*/ 73 w 93"/>
                <a:gd name="T41" fmla="*/ 93 h 105"/>
                <a:gd name="T42" fmla="*/ 70 w 93"/>
                <a:gd name="T43" fmla="*/ 90 h 105"/>
                <a:gd name="T44" fmla="*/ 70 w 93"/>
                <a:gd name="T45" fmla="*/ 87 h 105"/>
                <a:gd name="T46" fmla="*/ 68 w 93"/>
                <a:gd name="T47" fmla="*/ 85 h 105"/>
                <a:gd name="T48" fmla="*/ 52 w 93"/>
                <a:gd name="T49" fmla="*/ 80 h 105"/>
                <a:gd name="T50" fmla="*/ 52 w 93"/>
                <a:gd name="T51" fmla="*/ 59 h 105"/>
                <a:gd name="T52" fmla="*/ 93 w 93"/>
                <a:gd name="T53" fmla="*/ 20 h 105"/>
                <a:gd name="T54" fmla="*/ 93 w 93"/>
                <a:gd name="T55" fmla="*/ 7 h 105"/>
                <a:gd name="T56" fmla="*/ 90 w 93"/>
                <a:gd name="T57" fmla="*/ 4 h 105"/>
                <a:gd name="T58" fmla="*/ 6 w 93"/>
                <a:gd name="T59" fmla="*/ 18 h 105"/>
                <a:gd name="T60" fmla="*/ 6 w 93"/>
                <a:gd name="T61" fmla="*/ 14 h 105"/>
                <a:gd name="T62" fmla="*/ 10 w 93"/>
                <a:gd name="T63" fmla="*/ 11 h 105"/>
                <a:gd name="T64" fmla="*/ 18 w 93"/>
                <a:gd name="T65" fmla="*/ 11 h 105"/>
                <a:gd name="T66" fmla="*/ 23 w 93"/>
                <a:gd name="T67" fmla="*/ 39 h 105"/>
                <a:gd name="T68" fmla="*/ 6 w 93"/>
                <a:gd name="T69" fmla="*/ 18 h 105"/>
                <a:gd name="T70" fmla="*/ 87 w 93"/>
                <a:gd name="T71" fmla="*/ 18 h 105"/>
                <a:gd name="T72" fmla="*/ 70 w 93"/>
                <a:gd name="T73" fmla="*/ 39 h 105"/>
                <a:gd name="T74" fmla="*/ 76 w 93"/>
                <a:gd name="T75" fmla="*/ 11 h 105"/>
                <a:gd name="T76" fmla="*/ 84 w 93"/>
                <a:gd name="T77" fmla="*/ 11 h 105"/>
                <a:gd name="T78" fmla="*/ 87 w 93"/>
                <a:gd name="T79" fmla="*/ 14 h 105"/>
                <a:gd name="T80" fmla="*/ 87 w 93"/>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5">
                  <a:moveTo>
                    <a:pt x="90" y="4"/>
                  </a:moveTo>
                  <a:cubicBezTo>
                    <a:pt x="79" y="4"/>
                    <a:pt x="79" y="4"/>
                    <a:pt x="79" y="4"/>
                  </a:cubicBezTo>
                  <a:cubicBezTo>
                    <a:pt x="77" y="4"/>
                    <a:pt x="76" y="2"/>
                    <a:pt x="76" y="0"/>
                  </a:cubicBezTo>
                  <a:cubicBezTo>
                    <a:pt x="20" y="0"/>
                    <a:pt x="20" y="0"/>
                    <a:pt x="20" y="0"/>
                  </a:cubicBezTo>
                  <a:cubicBezTo>
                    <a:pt x="19" y="0"/>
                    <a:pt x="17" y="2"/>
                    <a:pt x="17" y="4"/>
                  </a:cubicBezTo>
                  <a:cubicBezTo>
                    <a:pt x="3" y="4"/>
                    <a:pt x="3" y="4"/>
                    <a:pt x="3" y="4"/>
                  </a:cubicBezTo>
                  <a:cubicBezTo>
                    <a:pt x="1" y="4"/>
                    <a:pt x="0" y="5"/>
                    <a:pt x="0" y="7"/>
                  </a:cubicBezTo>
                  <a:cubicBezTo>
                    <a:pt x="0" y="20"/>
                    <a:pt x="0" y="20"/>
                    <a:pt x="0" y="20"/>
                  </a:cubicBezTo>
                  <a:cubicBezTo>
                    <a:pt x="0" y="38"/>
                    <a:pt x="29" y="54"/>
                    <a:pt x="42" y="59"/>
                  </a:cubicBezTo>
                  <a:cubicBezTo>
                    <a:pt x="42" y="80"/>
                    <a:pt x="42" y="80"/>
                    <a:pt x="42" y="80"/>
                  </a:cubicBezTo>
                  <a:cubicBezTo>
                    <a:pt x="42" y="80"/>
                    <a:pt x="32" y="81"/>
                    <a:pt x="25" y="85"/>
                  </a:cubicBezTo>
                  <a:cubicBezTo>
                    <a:pt x="24" y="85"/>
                    <a:pt x="23" y="86"/>
                    <a:pt x="23" y="87"/>
                  </a:cubicBezTo>
                  <a:cubicBezTo>
                    <a:pt x="23" y="90"/>
                    <a:pt x="23" y="90"/>
                    <a:pt x="23" y="90"/>
                  </a:cubicBezTo>
                  <a:cubicBezTo>
                    <a:pt x="23" y="91"/>
                    <a:pt x="22" y="93"/>
                    <a:pt x="20" y="93"/>
                  </a:cubicBezTo>
                  <a:cubicBezTo>
                    <a:pt x="19" y="93"/>
                    <a:pt x="17" y="94"/>
                    <a:pt x="17" y="96"/>
                  </a:cubicBezTo>
                  <a:cubicBezTo>
                    <a:pt x="17" y="101"/>
                    <a:pt x="17" y="101"/>
                    <a:pt x="17" y="101"/>
                  </a:cubicBezTo>
                  <a:cubicBezTo>
                    <a:pt x="17" y="103"/>
                    <a:pt x="19" y="105"/>
                    <a:pt x="20" y="105"/>
                  </a:cubicBezTo>
                  <a:cubicBezTo>
                    <a:pt x="73" y="105"/>
                    <a:pt x="73" y="105"/>
                    <a:pt x="73" y="105"/>
                  </a:cubicBezTo>
                  <a:cubicBezTo>
                    <a:pt x="75" y="105"/>
                    <a:pt x="76" y="103"/>
                    <a:pt x="76" y="101"/>
                  </a:cubicBezTo>
                  <a:cubicBezTo>
                    <a:pt x="76" y="96"/>
                    <a:pt x="76" y="96"/>
                    <a:pt x="76" y="96"/>
                  </a:cubicBezTo>
                  <a:cubicBezTo>
                    <a:pt x="76" y="94"/>
                    <a:pt x="75" y="93"/>
                    <a:pt x="73" y="93"/>
                  </a:cubicBezTo>
                  <a:cubicBezTo>
                    <a:pt x="71" y="93"/>
                    <a:pt x="70" y="91"/>
                    <a:pt x="70" y="90"/>
                  </a:cubicBezTo>
                  <a:cubicBezTo>
                    <a:pt x="70" y="87"/>
                    <a:pt x="70" y="87"/>
                    <a:pt x="70" y="87"/>
                  </a:cubicBezTo>
                  <a:cubicBezTo>
                    <a:pt x="70" y="86"/>
                    <a:pt x="69" y="85"/>
                    <a:pt x="68" y="85"/>
                  </a:cubicBezTo>
                  <a:cubicBezTo>
                    <a:pt x="61" y="81"/>
                    <a:pt x="52" y="80"/>
                    <a:pt x="52" y="80"/>
                  </a:cubicBezTo>
                  <a:cubicBezTo>
                    <a:pt x="52" y="59"/>
                    <a:pt x="52" y="59"/>
                    <a:pt x="52" y="59"/>
                  </a:cubicBezTo>
                  <a:cubicBezTo>
                    <a:pt x="64" y="54"/>
                    <a:pt x="93" y="38"/>
                    <a:pt x="93" y="20"/>
                  </a:cubicBezTo>
                  <a:cubicBezTo>
                    <a:pt x="93" y="7"/>
                    <a:pt x="93" y="7"/>
                    <a:pt x="93" y="7"/>
                  </a:cubicBezTo>
                  <a:cubicBezTo>
                    <a:pt x="93" y="5"/>
                    <a:pt x="92" y="4"/>
                    <a:pt x="90" y="4"/>
                  </a:cubicBezTo>
                  <a:close/>
                  <a:moveTo>
                    <a:pt x="6" y="18"/>
                  </a:moveTo>
                  <a:cubicBezTo>
                    <a:pt x="6" y="14"/>
                    <a:pt x="6" y="14"/>
                    <a:pt x="6" y="14"/>
                  </a:cubicBezTo>
                  <a:cubicBezTo>
                    <a:pt x="6" y="12"/>
                    <a:pt x="8" y="11"/>
                    <a:pt x="10" y="11"/>
                  </a:cubicBezTo>
                  <a:cubicBezTo>
                    <a:pt x="18" y="11"/>
                    <a:pt x="18" y="11"/>
                    <a:pt x="18" y="11"/>
                  </a:cubicBezTo>
                  <a:cubicBezTo>
                    <a:pt x="18" y="11"/>
                    <a:pt x="18" y="30"/>
                    <a:pt x="23" y="39"/>
                  </a:cubicBezTo>
                  <a:cubicBezTo>
                    <a:pt x="23" y="39"/>
                    <a:pt x="6" y="32"/>
                    <a:pt x="6" y="18"/>
                  </a:cubicBezTo>
                  <a:close/>
                  <a:moveTo>
                    <a:pt x="87" y="18"/>
                  </a:moveTo>
                  <a:cubicBezTo>
                    <a:pt x="87" y="32"/>
                    <a:pt x="70" y="39"/>
                    <a:pt x="70" y="39"/>
                  </a:cubicBezTo>
                  <a:cubicBezTo>
                    <a:pt x="75" y="30"/>
                    <a:pt x="76" y="11"/>
                    <a:pt x="76" y="11"/>
                  </a:cubicBezTo>
                  <a:cubicBezTo>
                    <a:pt x="84" y="11"/>
                    <a:pt x="84" y="11"/>
                    <a:pt x="84" y="11"/>
                  </a:cubicBezTo>
                  <a:cubicBezTo>
                    <a:pt x="86" y="11"/>
                    <a:pt x="87" y="12"/>
                    <a:pt x="87" y="14"/>
                  </a:cubicBezTo>
                  <a:lnTo>
                    <a:pt x="87"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52" name="Rectangle 51"/>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CFCFC"/>
              </a:solidFill>
              <a:effectLst/>
              <a:uLnTx/>
              <a:uFillTx/>
              <a:latin typeface="Tahoma"/>
              <a:ea typeface="+mn-ea"/>
              <a:cs typeface="+mn-cs"/>
            </a:endParaRPr>
          </a:p>
        </p:txBody>
      </p:sp>
      <p:cxnSp>
        <p:nvCxnSpPr>
          <p:cNvPr id="55" name="Straight Connector 54"/>
          <p:cNvCxnSpPr/>
          <p:nvPr/>
        </p:nvCxnSpPr>
        <p:spPr>
          <a:xfrm>
            <a:off x="10668000" y="6439987"/>
            <a:ext cx="152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B2347C7A-4C0C-4058-9279-275E82261305}"/>
              </a:ext>
            </a:extLst>
          </p:cNvPr>
          <p:cNvGrpSpPr/>
          <p:nvPr/>
        </p:nvGrpSpPr>
        <p:grpSpPr>
          <a:xfrm>
            <a:off x="778443" y="1232728"/>
            <a:ext cx="9972234" cy="574675"/>
            <a:chOff x="830263" y="1889125"/>
            <a:chExt cx="9972234" cy="574675"/>
          </a:xfrm>
        </p:grpSpPr>
        <p:sp>
          <p:nvSpPr>
            <p:cNvPr id="58" name="TextBox 57">
              <a:extLst>
                <a:ext uri="{FF2B5EF4-FFF2-40B4-BE49-F238E27FC236}">
                  <a16:creationId xmlns:a16="http://schemas.microsoft.com/office/drawing/2014/main" id="{976F4236-165D-458F-B1E5-E2584061AB97}"/>
                </a:ext>
              </a:extLst>
            </p:cNvPr>
            <p:cNvSpPr txBox="1">
              <a:spLocks/>
            </p:cNvSpPr>
            <p:nvPr/>
          </p:nvSpPr>
          <p:spPr>
            <a:xfrm>
              <a:off x="2864067" y="2046844"/>
              <a:ext cx="121550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Now </a:t>
              </a:r>
              <a:r>
                <a:rPr kumimoji="0" lang="en-US" sz="1600" b="0"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a:t>
              </a:r>
              <a:r>
                <a:rPr kumimoji="0" lang="en-US" sz="1600" b="1"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 6/28</a:t>
              </a:r>
            </a:p>
          </p:txBody>
        </p:sp>
        <p:sp>
          <p:nvSpPr>
            <p:cNvPr id="59" name="TextBox 58">
              <a:extLst>
                <a:ext uri="{FF2B5EF4-FFF2-40B4-BE49-F238E27FC236}">
                  <a16:creationId xmlns:a16="http://schemas.microsoft.com/office/drawing/2014/main" id="{FFBF2994-1A43-42C6-A69B-AA1DF6BAC6A5}"/>
                </a:ext>
              </a:extLst>
            </p:cNvPr>
            <p:cNvSpPr txBox="1"/>
            <p:nvPr/>
          </p:nvSpPr>
          <p:spPr>
            <a:xfrm>
              <a:off x="4379341" y="1979740"/>
              <a:ext cx="64231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Complete Data Population in local SIS</a:t>
              </a:r>
            </a:p>
          </p:txBody>
        </p:sp>
        <p:cxnSp>
          <p:nvCxnSpPr>
            <p:cNvPr id="60" name="Straight Connector 59">
              <a:extLst>
                <a:ext uri="{FF2B5EF4-FFF2-40B4-BE49-F238E27FC236}">
                  <a16:creationId xmlns:a16="http://schemas.microsoft.com/office/drawing/2014/main" id="{89160013-8917-48FB-A8FE-FEEA8439C3F4}"/>
                </a:ext>
              </a:extLst>
            </p:cNvPr>
            <p:cNvCxnSpPr/>
            <p:nvPr/>
          </p:nvCxnSpPr>
          <p:spPr>
            <a:xfrm>
              <a:off x="4195626" y="1932932"/>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C3F9A8F4-9C58-4718-B9D2-7CDCEA9A01EF}"/>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2" name="Freeform 1155">
              <a:extLst>
                <a:ext uri="{FF2B5EF4-FFF2-40B4-BE49-F238E27FC236}">
                  <a16:creationId xmlns:a16="http://schemas.microsoft.com/office/drawing/2014/main" id="{BE9FA5AD-93E7-4D5C-A2BE-A06511C3F22C}"/>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3" name="Freeform 1156">
              <a:extLst>
                <a:ext uri="{FF2B5EF4-FFF2-40B4-BE49-F238E27FC236}">
                  <a16:creationId xmlns:a16="http://schemas.microsoft.com/office/drawing/2014/main" id="{A3433467-DDA6-45CF-AE8F-BEF18D54D1C2}"/>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2500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4" name="Oval 1159">
              <a:extLst>
                <a:ext uri="{FF2B5EF4-FFF2-40B4-BE49-F238E27FC236}">
                  <a16:creationId xmlns:a16="http://schemas.microsoft.com/office/drawing/2014/main" id="{C69D1520-2F0B-451D-A136-F5FF3AE24AFE}"/>
                </a:ext>
              </a:extLst>
            </p:cNvPr>
            <p:cNvSpPr>
              <a:spLocks noChangeArrowheads="1"/>
            </p:cNvSpPr>
            <p:nvPr/>
          </p:nvSpPr>
          <p:spPr bwMode="auto">
            <a:xfrm>
              <a:off x="2090738" y="1889125"/>
              <a:ext cx="573088" cy="574675"/>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5" name="Freeform 1160">
              <a:extLst>
                <a:ext uri="{FF2B5EF4-FFF2-40B4-BE49-F238E27FC236}">
                  <a16:creationId xmlns:a16="http://schemas.microsoft.com/office/drawing/2014/main" id="{342C4480-3CA2-470B-8778-DF2C8D76BC7A}"/>
                </a:ext>
              </a:extLst>
            </p:cNvPr>
            <p:cNvSpPr>
              <a:spLocks noEditPoints="1"/>
            </p:cNvSpPr>
            <p:nvPr/>
          </p:nvSpPr>
          <p:spPr bwMode="auto">
            <a:xfrm>
              <a:off x="2255838" y="2003425"/>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7" name="Group 6">
            <a:extLst>
              <a:ext uri="{FF2B5EF4-FFF2-40B4-BE49-F238E27FC236}">
                <a16:creationId xmlns:a16="http://schemas.microsoft.com/office/drawing/2014/main" id="{43A82884-37C3-4922-9EC9-B7A3F561CF4B}"/>
              </a:ext>
            </a:extLst>
          </p:cNvPr>
          <p:cNvGrpSpPr/>
          <p:nvPr/>
        </p:nvGrpSpPr>
        <p:grpSpPr>
          <a:xfrm>
            <a:off x="1603337" y="4769529"/>
            <a:ext cx="10098233" cy="606758"/>
            <a:chOff x="1179910" y="3536156"/>
            <a:chExt cx="7573673" cy="455068"/>
          </a:xfrm>
        </p:grpSpPr>
        <p:sp>
          <p:nvSpPr>
            <p:cNvPr id="17" name="TextBox 16"/>
            <p:cNvSpPr txBox="1">
              <a:spLocks/>
            </p:cNvSpPr>
            <p:nvPr/>
          </p:nvSpPr>
          <p:spPr>
            <a:xfrm>
              <a:off x="2487505" y="3572183"/>
              <a:ext cx="158011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0000"/>
                  </a:solidFill>
                  <a:effectLst/>
                  <a:uLnTx/>
                  <a:uFillTx/>
                  <a:latin typeface="Poppins" panose="02000000000000000000" pitchFamily="2" charset="0"/>
                  <a:ea typeface="+mn-ea"/>
                  <a:cs typeface="Poppins" panose="02000000000000000000" pitchFamily="2" charset="0"/>
                </a:rPr>
                <a:t>7/22 – 7/26</a:t>
              </a:r>
            </a:p>
          </p:txBody>
        </p:sp>
        <p:sp>
          <p:nvSpPr>
            <p:cNvPr id="18" name="TextBox 17"/>
            <p:cNvSpPr txBox="1"/>
            <p:nvPr/>
          </p:nvSpPr>
          <p:spPr>
            <a:xfrm>
              <a:off x="4039412" y="3621892"/>
              <a:ext cx="4714171"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LEA Approve by Certification Deadline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31" normalizeH="0" baseline="0" noProof="0" dirty="0">
                <a:ln>
                  <a:noFill/>
                </a:ln>
                <a:solidFill>
                  <a:srgbClr val="FF735D"/>
                </a:solidFill>
                <a:effectLst/>
                <a:uLnTx/>
                <a:uFillTx/>
                <a:latin typeface="Tahoma"/>
                <a:ea typeface="+mn-ea"/>
                <a:cs typeface="Poppins" panose="02000000000000000000" pitchFamily="2" charset="0"/>
              </a:endParaRPr>
            </a:p>
          </p:txBody>
        </p:sp>
        <p:cxnSp>
          <p:nvCxnSpPr>
            <p:cNvPr id="19" name="Straight Connector 18"/>
            <p:cNvCxnSpPr/>
            <p:nvPr/>
          </p:nvCxnSpPr>
          <p:spPr>
            <a:xfrm>
              <a:off x="3898520" y="3557475"/>
              <a:ext cx="0" cy="381965"/>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Freeform 1146"/>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5" name="Freeform 1151"/>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6" name="Freeform 1152"/>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9" name="Oval 1165"/>
            <p:cNvSpPr>
              <a:spLocks noChangeArrowheads="1"/>
            </p:cNvSpPr>
            <p:nvPr/>
          </p:nvSpPr>
          <p:spPr bwMode="auto">
            <a:xfrm>
              <a:off x="1878808" y="3536156"/>
              <a:ext cx="431006" cy="433388"/>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pic>
          <p:nvPicPr>
            <p:cNvPr id="6" name="Graphic 5" descr="Thumbs up sign">
              <a:extLst>
                <a:ext uri="{FF2B5EF4-FFF2-40B4-BE49-F238E27FC236}">
                  <a16:creationId xmlns:a16="http://schemas.microsoft.com/office/drawing/2014/main" id="{CFE67715-E3C4-43BF-B85A-383764D15E7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5624" y="3586107"/>
              <a:ext cx="304045" cy="304045"/>
            </a:xfrm>
            <a:prstGeom prst="rect">
              <a:avLst/>
            </a:prstGeom>
          </p:spPr>
        </p:pic>
      </p:grpSp>
      <p:pic>
        <p:nvPicPr>
          <p:cNvPr id="66" name="Graphic 65" descr="Laptop">
            <a:extLst>
              <a:ext uri="{FF2B5EF4-FFF2-40B4-BE49-F238E27FC236}">
                <a16:creationId xmlns:a16="http://schemas.microsoft.com/office/drawing/2014/main" id="{40CA49B5-8A11-4BAB-AF26-5543358ACB9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3205" y="1984057"/>
            <a:ext cx="407673" cy="407673"/>
          </a:xfrm>
          <a:prstGeom prst="rect">
            <a:avLst/>
          </a:prstGeom>
        </p:spPr>
      </p:pic>
      <p:pic>
        <p:nvPicPr>
          <p:cNvPr id="68" name="Graphic 67" descr="Magnifying glass">
            <a:extLst>
              <a:ext uri="{FF2B5EF4-FFF2-40B4-BE49-F238E27FC236}">
                <a16:creationId xmlns:a16="http://schemas.microsoft.com/office/drawing/2014/main" id="{8512365E-B3C2-460E-AAF2-1516DFF8DCC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9509" y="2807729"/>
            <a:ext cx="373227" cy="373227"/>
          </a:xfrm>
          <a:prstGeom prst="rect">
            <a:avLst/>
          </a:prstGeom>
        </p:spPr>
      </p:pic>
      <p:sp>
        <p:nvSpPr>
          <p:cNvPr id="46" name="Footer Placeholder 45">
            <a:extLst>
              <a:ext uri="{FF2B5EF4-FFF2-40B4-BE49-F238E27FC236}">
                <a16:creationId xmlns:a16="http://schemas.microsoft.com/office/drawing/2014/main" id="{5FA5D43F-EC33-4256-BD61-FDFE9B41EB7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p>
        </p:txBody>
      </p:sp>
      <p:sp>
        <p:nvSpPr>
          <p:cNvPr id="67" name="TextBox 66">
            <a:extLst>
              <a:ext uri="{FF2B5EF4-FFF2-40B4-BE49-F238E27FC236}">
                <a16:creationId xmlns:a16="http://schemas.microsoft.com/office/drawing/2014/main" id="{8639E709-B237-4CF8-BEB4-1E49781138D3}"/>
              </a:ext>
            </a:extLst>
          </p:cNvPr>
          <p:cNvSpPr txBox="1"/>
          <p:nvPr/>
        </p:nvSpPr>
        <p:spPr>
          <a:xfrm>
            <a:off x="4614150" y="5656268"/>
            <a:ext cx="6285562"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Amendment Deadline</a:t>
            </a:r>
          </a:p>
        </p:txBody>
      </p:sp>
      <p:sp>
        <p:nvSpPr>
          <p:cNvPr id="21" name="Slide Number Placeholder 20">
            <a:extLst>
              <a:ext uri="{FF2B5EF4-FFF2-40B4-BE49-F238E27FC236}">
                <a16:creationId xmlns:a16="http://schemas.microsoft.com/office/drawing/2014/main" id="{78C29588-4EF9-D3F0-1CEB-572F1374AE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22597763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303800"/>
            <a:ext cx="11340000" cy="432000"/>
          </a:xfrm>
        </p:spPr>
        <p:txBody>
          <a:bodyPr/>
          <a:lstStyle/>
          <a:p>
            <a:r>
              <a:rPr lang="en-US" dirty="0"/>
              <a:t>Impact of not certifying EOY 1</a:t>
            </a:r>
          </a:p>
        </p:txBody>
      </p:sp>
      <p:sp>
        <p:nvSpPr>
          <p:cNvPr id="5" name="Slide Number Placeholder 4">
            <a:extLst>
              <a:ext uri="{FF2B5EF4-FFF2-40B4-BE49-F238E27FC236}">
                <a16:creationId xmlns:a16="http://schemas.microsoft.com/office/drawing/2014/main" id="{798C2E2D-3845-79C9-CD5B-134B1721FD06}"/>
              </a:ext>
            </a:extLst>
          </p:cNvPr>
          <p:cNvSpPr>
            <a:spLocks noGrp="1"/>
          </p:cNvSpPr>
          <p:nvPr>
            <p:ph type="sldNum" sz="quarter" idx="11"/>
          </p:nvPr>
        </p:nvSpPr>
        <p:spPr/>
        <p:txBody>
          <a:bodyPr/>
          <a:lstStyle/>
          <a:p>
            <a:fld id="{4B73C415-D670-4716-A5EC-CC4D52CA2BAC}" type="slidenum">
              <a:rPr lang="en-US" noProof="0" smtClean="0"/>
              <a:pPr/>
              <a:t>66</a:t>
            </a:fld>
            <a:endParaRPr lang="en-US" noProof="0"/>
          </a:p>
        </p:txBody>
      </p:sp>
      <p:sp>
        <p:nvSpPr>
          <p:cNvPr id="6" name="Footer Placeholder 2">
            <a:extLst>
              <a:ext uri="{FF2B5EF4-FFF2-40B4-BE49-F238E27FC236}">
                <a16:creationId xmlns:a16="http://schemas.microsoft.com/office/drawing/2014/main" id="{C4F07447-1CFE-2FEC-7A65-9D5395559190}"/>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pic>
        <p:nvPicPr>
          <p:cNvPr id="7" name="Picture 6">
            <a:extLst>
              <a:ext uri="{FF2B5EF4-FFF2-40B4-BE49-F238E27FC236}">
                <a16:creationId xmlns:a16="http://schemas.microsoft.com/office/drawing/2014/main" id="{68E9189B-1771-8618-EC72-191082E2ABA1}"/>
              </a:ext>
            </a:extLst>
          </p:cNvPr>
          <p:cNvPicPr>
            <a:picLocks noChangeAspect="1"/>
          </p:cNvPicPr>
          <p:nvPr/>
        </p:nvPicPr>
        <p:blipFill>
          <a:blip r:embed="rId3"/>
          <a:stretch>
            <a:fillRect/>
          </a:stretch>
        </p:blipFill>
        <p:spPr>
          <a:xfrm>
            <a:off x="399984" y="1717963"/>
            <a:ext cx="11392031" cy="2955636"/>
          </a:xfrm>
          <a:prstGeom prst="rect">
            <a:avLst/>
          </a:prstGeom>
          <a:effectLst>
            <a:outerShdw blurRad="63500" algn="ctr" rotWithShape="0">
              <a:prstClr val="black">
                <a:alpha val="40000"/>
              </a:prstClr>
            </a:outerShdw>
          </a:effectLst>
        </p:spPr>
      </p:pic>
      <p:sp>
        <p:nvSpPr>
          <p:cNvPr id="10" name="Rectangle: Rounded Corners 9">
            <a:extLst>
              <a:ext uri="{FF2B5EF4-FFF2-40B4-BE49-F238E27FC236}">
                <a16:creationId xmlns:a16="http://schemas.microsoft.com/office/drawing/2014/main" id="{6F243652-A909-5ADB-D89C-8B60FD0856A7}"/>
              </a:ext>
            </a:extLst>
          </p:cNvPr>
          <p:cNvSpPr/>
          <p:nvPr/>
        </p:nvSpPr>
        <p:spPr>
          <a:xfrm>
            <a:off x="551744" y="4887681"/>
            <a:ext cx="11088509" cy="421200"/>
          </a:xfrm>
          <a:prstGeom prst="roundRect">
            <a:avLst/>
          </a:prstGeom>
          <a:solidFill>
            <a:srgbClr val="F7E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85000"/>
                    <a:lumOff val="15000"/>
                  </a:schemeClr>
                </a:solidFill>
              </a:rPr>
              <a:t>Resource: </a:t>
            </a:r>
            <a:r>
              <a:rPr lang="en-US" sz="1600" dirty="0">
                <a:solidFill>
                  <a:schemeClr val="tx1">
                    <a:lumMod val="85000"/>
                    <a:lumOff val="15000"/>
                  </a:schemeClr>
                </a:solidFill>
                <a:hlinkClick r:id="rId4"/>
              </a:rPr>
              <a:t>https://csis.fcmat.org/document/CALPADSResources/How_CALPADS_Data_are_Used_and_Consequence.pdf</a:t>
            </a:r>
            <a:endParaRPr lang="en-US" sz="1600" dirty="0">
              <a:solidFill>
                <a:schemeClr val="tx1">
                  <a:lumMod val="85000"/>
                  <a:lumOff val="15000"/>
                </a:schemeClr>
              </a:solidFill>
            </a:endParaRPr>
          </a:p>
        </p:txBody>
      </p:sp>
    </p:spTree>
    <p:extLst>
      <p:ext uri="{BB962C8B-B14F-4D97-AF65-F5344CB8AC3E}">
        <p14:creationId xmlns:p14="http://schemas.microsoft.com/office/powerpoint/2010/main" val="3083970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419510" y="262111"/>
            <a:ext cx="11340000" cy="432000"/>
          </a:xfrm>
        </p:spPr>
        <p:txBody>
          <a:bodyPr/>
          <a:lstStyle/>
          <a:p>
            <a:r>
              <a:rPr lang="en-US" dirty="0"/>
              <a:t>Resources</a:t>
            </a: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838932" y="319582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4" name="Group 3">
            <a:extLst>
              <a:ext uri="{FF2B5EF4-FFF2-40B4-BE49-F238E27FC236}">
                <a16:creationId xmlns:a16="http://schemas.microsoft.com/office/drawing/2014/main" id="{A587C32F-66B5-944B-85D4-47A2E82FAC92}"/>
              </a:ext>
              <a:ext uri="{C183D7F6-B498-43B3-948B-1728B52AA6E4}">
                <adec:decorative xmlns:adec="http://schemas.microsoft.com/office/drawing/2017/decorative" val="1"/>
              </a:ext>
            </a:extLst>
          </p:cNvPr>
          <p:cNvGrpSpPr/>
          <p:nvPr/>
        </p:nvGrpSpPr>
        <p:grpSpPr>
          <a:xfrm>
            <a:off x="5320989" y="1809136"/>
            <a:ext cx="6438521" cy="3382979"/>
            <a:chOff x="5231928" y="1521379"/>
            <a:chExt cx="6438521" cy="3382979"/>
          </a:xfrm>
        </p:grpSpPr>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3032" y="2310953"/>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723685" y="1672389"/>
              <a:ext cx="2328073" cy="338554"/>
            </a:xfrm>
            <a:prstGeom prst="rect">
              <a:avLst/>
            </a:prstGeom>
          </p:spPr>
          <p:txBody>
            <a:bodyPr wrap="none">
              <a:spAutoFit/>
            </a:bodyPr>
            <a:lstStyle/>
            <a:p>
              <a:pPr marL="0" marR="0" lvl="1"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4"/>
                </a:rPr>
                <a:t>https://learn.fcmat.org/</a:t>
              </a:r>
              <a:endPar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5"/>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730383" y="2392154"/>
              <a:ext cx="494006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hlinkClick r:id="rId6"/>
                </a:rPr>
                <a:t>https://www.youtube.com/c/CSISCALPADSTrainingChannel</a:t>
              </a:r>
              <a:endParaRPr kumimoji="0" lang="en-US" sz="1400" b="0" i="0" u="none" strike="noStrike" kern="1200" cap="none" spc="0" normalizeH="0" baseline="0" noProof="0">
                <a:ln>
                  <a:noFill/>
                </a:ln>
                <a:solidFill>
                  <a:prstClr val="black"/>
                </a:solidFill>
                <a:effectLst/>
                <a:uLnTx/>
                <a:uFillTx/>
                <a:latin typeface="Tahoma"/>
                <a:ea typeface="+mn-ea"/>
                <a:cs typeface="+mn-cs"/>
              </a:endParaRPr>
            </a:p>
          </p:txBody>
        </p:sp>
        <p:pic>
          <p:nvPicPr>
            <p:cNvPr id="20" name="Graphic 19">
              <a:extLst>
                <a:ext uri="{FF2B5EF4-FFF2-40B4-BE49-F238E27FC236}">
                  <a16:creationId xmlns:a16="http://schemas.microsoft.com/office/drawing/2014/main" id="{C2C67D1B-8AC2-44D1-A9D7-ACCCC9C6CB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4591" y="3098843"/>
              <a:ext cx="1210737" cy="33439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6723685" y="3119781"/>
              <a:ext cx="4547848"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Arial" charset="0"/>
                  <a:hlinkClick r:id="rId9"/>
                </a:rPr>
                <a:t>https://documentation.calpads.org/Support/References</a:t>
              </a:r>
              <a:endParaRPr kumimoji="0" lang="en-US" sz="14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23" name="Picture 22">
              <a:extLst>
                <a:ext uri="{FF2B5EF4-FFF2-40B4-BE49-F238E27FC236}">
                  <a16:creationId xmlns:a16="http://schemas.microsoft.com/office/drawing/2014/main" id="{919EDCA2-879D-4953-A9E6-BE4D3E4C27EF}"/>
                </a:ext>
              </a:extLst>
            </p:cNvPr>
            <p:cNvPicPr>
              <a:picLocks noChangeAspect="1"/>
            </p:cNvPicPr>
            <p:nvPr/>
          </p:nvPicPr>
          <p:blipFill rotWithShape="1">
            <a:blip r:embed="rId10"/>
            <a:srcRect t="15009" b="13576"/>
            <a:stretch/>
          </p:blipFill>
          <p:spPr>
            <a:xfrm>
              <a:off x="5318018" y="1521379"/>
              <a:ext cx="1093173" cy="651428"/>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6733210" y="3649580"/>
              <a:ext cx="4567148"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11"/>
                </a:rPr>
                <a:t>https://www.cde.ca.gov/ds/sp/cl/systemdocs.asp</a:t>
              </a: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7" name="Picture 6" descr="A close up of a logo&#10;&#10;Description automatically generated">
              <a:extLst>
                <a:ext uri="{FF2B5EF4-FFF2-40B4-BE49-F238E27FC236}">
                  <a16:creationId xmlns:a16="http://schemas.microsoft.com/office/drawing/2014/main" id="{031C0AB6-FC12-4F72-9B80-9CE2448D6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31928" y="3638773"/>
              <a:ext cx="1538215" cy="334394"/>
            </a:xfrm>
            <a:prstGeom prst="rect">
              <a:avLst/>
            </a:prstGeom>
          </p:spPr>
        </p:pic>
        <p:pic>
          <p:nvPicPr>
            <p:cNvPr id="12" name="Picture 11" descr="A close up of a sign&#10;&#10;Description automatically generated">
              <a:extLst>
                <a:ext uri="{FF2B5EF4-FFF2-40B4-BE49-F238E27FC236}">
                  <a16:creationId xmlns:a16="http://schemas.microsoft.com/office/drawing/2014/main" id="{24B166D5-F62E-4EAF-97AA-3468FE9A63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34591" y="4255757"/>
              <a:ext cx="1398619" cy="466206"/>
            </a:xfrm>
            <a:prstGeom prst="rect">
              <a:avLst/>
            </a:prstGeom>
          </p:spPr>
        </p:pic>
        <p:sp>
          <p:nvSpPr>
            <p:cNvPr id="13" name="Rectangle 12">
              <a:extLst>
                <a:ext uri="{FF2B5EF4-FFF2-40B4-BE49-F238E27FC236}">
                  <a16:creationId xmlns:a16="http://schemas.microsoft.com/office/drawing/2014/main" id="{89492636-095A-40F9-91F9-C94F51C5A7CA}"/>
                </a:ext>
              </a:extLst>
            </p:cNvPr>
            <p:cNvSpPr/>
            <p:nvPr/>
          </p:nvSpPr>
          <p:spPr>
            <a:xfrm>
              <a:off x="6776437" y="4319583"/>
              <a:ext cx="4887314"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14"/>
                </a:rPr>
                <a:t>https://csis.fcmat.org/resources</a:t>
              </a: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19" name="Text Placeholder 4">
            <a:extLst>
              <a:ext uri="{FF2B5EF4-FFF2-40B4-BE49-F238E27FC236}">
                <a16:creationId xmlns:a16="http://schemas.microsoft.com/office/drawing/2014/main" id="{2DDB8B47-0869-40B8-9391-5DA25374F5E5}"/>
              </a:ext>
            </a:extLst>
          </p:cNvPr>
          <p:cNvSpPr txBox="1">
            <a:spLocks/>
          </p:cNvSpPr>
          <p:nvPr/>
        </p:nvSpPr>
        <p:spPr>
          <a:xfrm>
            <a:off x="543908" y="1521378"/>
            <a:ext cx="3975100" cy="174466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ahoma"/>
                <a:ea typeface="+mn-ea"/>
                <a:cs typeface="+mn-cs"/>
              </a:rPr>
              <a:t>Here are some important resources related to EOY reporting.</a:t>
            </a:r>
          </a:p>
        </p:txBody>
      </p:sp>
      <p:sp>
        <p:nvSpPr>
          <p:cNvPr id="3" name="Slide Number Placeholder 2">
            <a:extLst>
              <a:ext uri="{FF2B5EF4-FFF2-40B4-BE49-F238E27FC236}">
                <a16:creationId xmlns:a16="http://schemas.microsoft.com/office/drawing/2014/main" id="{C9702531-69FA-4EBC-AB65-E4D765FC88D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5" name="Footer Placeholder 2">
            <a:extLst>
              <a:ext uri="{FF2B5EF4-FFF2-40B4-BE49-F238E27FC236}">
                <a16:creationId xmlns:a16="http://schemas.microsoft.com/office/drawing/2014/main" id="{6A0881E2-A9CF-C825-FDF4-E68225F19B56}"/>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19928231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pic>
        <p:nvPicPr>
          <p:cNvPr id="25" name="Picture Placeholder 24" descr="Screen shot of life preserver">
            <a:extLst>
              <a:ext uri="{FF2B5EF4-FFF2-40B4-BE49-F238E27FC236}">
                <a16:creationId xmlns:a16="http://schemas.microsoft.com/office/drawing/2014/main" id="{323866CD-D2B5-F247-B1A6-D88B3FC5A56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73" r="873"/>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59293" y="4982733"/>
            <a:ext cx="3608471" cy="720000"/>
          </a:xfrm>
        </p:spPr>
        <p:txBody>
          <a:bodyPr/>
          <a:lstStyle/>
          <a:p>
            <a:pPr algn="l"/>
            <a:r>
              <a:rPr lang="en-US" sz="1600" dirty="0">
                <a:hlinkClick r:id="rId4"/>
              </a:rPr>
              <a:t>https://csis.fcmat.org/ListServ</a:t>
            </a:r>
            <a:endParaRPr lang="en-US" sz="1600" dirty="0"/>
          </a:p>
          <a:p>
            <a:pPr algn="l"/>
            <a:r>
              <a:rPr lang="en-US" sz="1600" dirty="0">
                <a:hlinkClick r:id="rId5"/>
              </a:rPr>
              <a:t>https://www.cde.ca.gov/ds/sp/cl/listservs.asp</a:t>
            </a:r>
            <a:endParaRPr lang="en-US" sz="1600" dirty="0"/>
          </a:p>
          <a:p>
            <a:pPr algn="l"/>
            <a:endParaRPr lang="en-US" sz="1600"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3604236" cy="720000"/>
          </a:xfrm>
        </p:spPr>
        <p:txBody>
          <a:bodyPr/>
          <a:lstStyle/>
          <a:p>
            <a:pPr lvl="0" algn="l"/>
            <a:r>
              <a:rPr lang="en-US" sz="1600" dirty="0">
                <a:hlinkClick r:id="rId6"/>
              </a:rPr>
              <a:t>http://www2.cde.ca.gov/calpadshelp/default.aspx</a:t>
            </a:r>
            <a:endParaRPr lang="en-US" sz="1600" dirty="0"/>
          </a:p>
          <a:p>
            <a:pPr lvl="0" algn="l"/>
            <a:endParaRPr lang="en-US" sz="1600" dirty="0"/>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hlinkClick r:id="rId7"/>
              </a:rPr>
              <a:t>calpads-support@cde.ca.gov</a:t>
            </a:r>
            <a:endParaRPr lang="en-US" sz="1600" dirty="0"/>
          </a:p>
          <a:p>
            <a:pPr algn="l"/>
            <a:endParaRPr lang="en-US" sz="16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descr="Icon of computer monitor">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CFCFC"/>
                </a:solidFill>
                <a:effectLst/>
                <a:uLnTx/>
                <a:uFillTx/>
                <a:latin typeface="Tahoma"/>
                <a:ea typeface="+mn-ea"/>
                <a:cs typeface="+mn-cs"/>
              </a:endParaRPr>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9176B23-2456-400D-AA85-3673427CB4E0}"/>
              </a:ext>
            </a:extLst>
          </p:cNvPr>
          <p:cNvSpPr>
            <a:spLocks noGrp="1"/>
          </p:cNvSpPr>
          <p:nvPr>
            <p:ph type="sldNum" sz="quarter" idx="11"/>
          </p:nvPr>
        </p:nvSpPr>
        <p:spPr/>
        <p:txBody>
          <a:bodyPr/>
          <a:lstStyle/>
          <a:p>
            <a:pPr>
              <a:defRPr/>
            </a:pPr>
            <a:fld id="{11B520B1-6943-4489-92FF-75F2493CCD07}" type="slidenum">
              <a:rPr lang="en-US" smtClean="0"/>
              <a:pPr>
                <a:defRPr/>
              </a:pPr>
              <a:t>68</a:t>
            </a:fld>
            <a:endParaRPr lang="en-US"/>
          </a:p>
        </p:txBody>
      </p:sp>
    </p:spTree>
    <p:extLst>
      <p:ext uri="{BB962C8B-B14F-4D97-AF65-F5344CB8AC3E}">
        <p14:creationId xmlns:p14="http://schemas.microsoft.com/office/powerpoint/2010/main" val="366903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65991" y="1838181"/>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a:xfrm>
            <a:off x="432000" y="271616"/>
            <a:ext cx="11340000" cy="432000"/>
          </a:xfrm>
        </p:spPr>
        <p:txBody>
          <a:bodyPr/>
          <a:lstStyle/>
          <a:p>
            <a:r>
              <a:rPr lang="en-US" dirty="0"/>
              <a:t>Feedback</a:t>
            </a:r>
          </a:p>
        </p:txBody>
      </p:sp>
      <p:sp>
        <p:nvSpPr>
          <p:cNvPr id="3" name="Slide Number Placeholder 2">
            <a:extLst>
              <a:ext uri="{FF2B5EF4-FFF2-40B4-BE49-F238E27FC236}">
                <a16:creationId xmlns:a16="http://schemas.microsoft.com/office/drawing/2014/main" id="{9633E64F-4DBA-44B0-97B6-58474E70EB7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2"/>
          </p:nvPr>
        </p:nvSpPr>
        <p:spPr>
          <a:xfrm>
            <a:off x="1815984" y="1853522"/>
            <a:ext cx="3541655" cy="2224950"/>
          </a:xfrm>
          <a:solidFill>
            <a:srgbClr val="EDECED"/>
          </a:solidFill>
        </p:spPr>
        <p:txBody>
          <a:bodyPr/>
          <a:lstStyle/>
          <a:p>
            <a:r>
              <a:rPr lang="en-US" b="1" dirty="0">
                <a:solidFill>
                  <a:schemeClr val="tx1">
                    <a:lumMod val="75000"/>
                    <a:lumOff val="25000"/>
                  </a:schemeClr>
                </a:solidFill>
              </a:rPr>
              <a:t>        </a:t>
            </a:r>
          </a:p>
          <a:p>
            <a:endParaRPr lang="en-US" b="1" dirty="0">
              <a:solidFill>
                <a:schemeClr val="tx1">
                  <a:lumMod val="75000"/>
                  <a:lumOff val="25000"/>
                </a:schemeClr>
              </a:solidFill>
            </a:endParaRPr>
          </a:p>
          <a:p>
            <a:r>
              <a:rPr lang="en-US" b="1" dirty="0">
                <a:solidFill>
                  <a:schemeClr val="tx1">
                    <a:lumMod val="75000"/>
                    <a:lumOff val="25000"/>
                  </a:schemeClr>
                </a:solidFill>
              </a:rPr>
              <a:t>            I have a question…</a:t>
            </a:r>
            <a:endParaRPr lang="en-US" i="1" dirty="0">
              <a:latin typeface="Calibri" pitchFamily="34" charset="0"/>
            </a:endParaRPr>
          </a:p>
          <a:p>
            <a:endParaRPr lang="en-US" dirty="0">
              <a:solidFill>
                <a:schemeClr val="tx1">
                  <a:lumMod val="75000"/>
                  <a:lumOff val="25000"/>
                </a:schemeClr>
              </a:solidFill>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4"/>
          </p:nvPr>
        </p:nvSpPr>
        <p:spPr>
          <a:xfrm>
            <a:off x="6577606" y="3011883"/>
            <a:ext cx="3541655" cy="2224950"/>
          </a:xfrm>
        </p:spPr>
        <p:txBody>
          <a:bodyPr/>
          <a:lstStyle/>
          <a:p>
            <a:r>
              <a:rPr lang="en-US" b="1" dirty="0">
                <a:solidFill>
                  <a:schemeClr val="tx1">
                    <a:lumMod val="75000"/>
                    <a:lumOff val="25000"/>
                  </a:schemeClr>
                </a:solidFill>
              </a:rPr>
              <a:t>Please complete survey…</a:t>
            </a:r>
          </a:p>
          <a:p>
            <a:r>
              <a:rPr lang="en-US" i="1" dirty="0">
                <a:latin typeface="Calibri" pitchFamily="34" charset="0"/>
                <a:hlinkClick r:id="rId3"/>
              </a:rPr>
              <a:t>https://bit.ly/2MXsECg</a:t>
            </a:r>
            <a:endParaRPr lang="en-US" i="1" dirty="0">
              <a:latin typeface="Calibri" pitchFamily="34" charset="0"/>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gr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grpSp>
      <p:sp>
        <p:nvSpPr>
          <p:cNvPr id="6" name="Footer Placeholder 2">
            <a:extLst>
              <a:ext uri="{FF2B5EF4-FFF2-40B4-BE49-F238E27FC236}">
                <a16:creationId xmlns:a16="http://schemas.microsoft.com/office/drawing/2014/main" id="{03224696-F3D4-24FC-9E51-8140B4132E99}"/>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2811499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2D59F-E459-41DB-985E-2CF08A5D0B6A}"/>
              </a:ext>
            </a:extLst>
          </p:cNvPr>
          <p:cNvSpPr>
            <a:spLocks noGrp="1"/>
          </p:cNvSpPr>
          <p:nvPr>
            <p:ph type="title"/>
          </p:nvPr>
        </p:nvSpPr>
        <p:spPr/>
        <p:txBody>
          <a:bodyPr/>
          <a:lstStyle/>
          <a:p>
            <a:r>
              <a:rPr lang="en-US" dirty="0"/>
              <a:t>Data Collection Window for 2023-24</a:t>
            </a:r>
          </a:p>
        </p:txBody>
      </p:sp>
      <p:sp>
        <p:nvSpPr>
          <p:cNvPr id="6" name="Text Placeholder 5">
            <a:extLst>
              <a:ext uri="{FF2B5EF4-FFF2-40B4-BE49-F238E27FC236}">
                <a16:creationId xmlns:a16="http://schemas.microsoft.com/office/drawing/2014/main" id="{47257058-2973-4B53-836C-41233BC0D27B}"/>
              </a:ext>
            </a:extLst>
          </p:cNvPr>
          <p:cNvSpPr>
            <a:spLocks noGrp="1"/>
          </p:cNvSpPr>
          <p:nvPr>
            <p:ph type="body" sz="quarter" idx="33"/>
          </p:nvPr>
        </p:nvSpPr>
        <p:spPr>
          <a:xfrm>
            <a:off x="412908" y="3677492"/>
            <a:ext cx="415608" cy="201776"/>
          </a:xfrm>
        </p:spPr>
        <p:txBody>
          <a:bodyPr/>
          <a:lstStyle/>
          <a:p>
            <a:r>
              <a:rPr lang="en-US" b="1" dirty="0">
                <a:solidFill>
                  <a:schemeClr val="tx1">
                    <a:lumMod val="75000"/>
                    <a:lumOff val="25000"/>
                  </a:schemeClr>
                </a:solidFill>
              </a:rPr>
              <a:t>Oct</a:t>
            </a:r>
          </a:p>
        </p:txBody>
      </p:sp>
      <p:sp>
        <p:nvSpPr>
          <p:cNvPr id="8" name="Text Placeholder 7">
            <a:extLst>
              <a:ext uri="{FF2B5EF4-FFF2-40B4-BE49-F238E27FC236}">
                <a16:creationId xmlns:a16="http://schemas.microsoft.com/office/drawing/2014/main" id="{7CCA00F5-B440-406B-A716-A13092CBFC24}"/>
              </a:ext>
            </a:extLst>
          </p:cNvPr>
          <p:cNvSpPr>
            <a:spLocks noGrp="1"/>
          </p:cNvSpPr>
          <p:nvPr>
            <p:ph type="body" sz="quarter" idx="34"/>
          </p:nvPr>
        </p:nvSpPr>
        <p:spPr>
          <a:xfrm>
            <a:off x="1653627" y="3308334"/>
            <a:ext cx="377825" cy="201776"/>
          </a:xfrm>
        </p:spPr>
        <p:txBody>
          <a:bodyPr/>
          <a:lstStyle/>
          <a:p>
            <a:r>
              <a:rPr lang="en-US" dirty="0">
                <a:solidFill>
                  <a:schemeClr val="tx1">
                    <a:lumMod val="75000"/>
                    <a:lumOff val="25000"/>
                  </a:schemeClr>
                </a:solidFill>
              </a:rPr>
              <a:t>Nov</a:t>
            </a:r>
          </a:p>
        </p:txBody>
      </p:sp>
      <p:sp>
        <p:nvSpPr>
          <p:cNvPr id="11" name="Text Placeholder 10">
            <a:extLst>
              <a:ext uri="{FF2B5EF4-FFF2-40B4-BE49-F238E27FC236}">
                <a16:creationId xmlns:a16="http://schemas.microsoft.com/office/drawing/2014/main" id="{7BB9576B-97C2-4B6F-8D7A-D3D94B000C9A}"/>
              </a:ext>
            </a:extLst>
          </p:cNvPr>
          <p:cNvSpPr>
            <a:spLocks noGrp="1"/>
          </p:cNvSpPr>
          <p:nvPr>
            <p:ph type="body" sz="quarter" idx="35"/>
          </p:nvPr>
        </p:nvSpPr>
        <p:spPr>
          <a:xfrm>
            <a:off x="2670868" y="3308334"/>
            <a:ext cx="377825" cy="201776"/>
          </a:xfrm>
        </p:spPr>
        <p:txBody>
          <a:bodyPr/>
          <a:lstStyle/>
          <a:p>
            <a:r>
              <a:rPr lang="en-US" dirty="0">
                <a:solidFill>
                  <a:schemeClr val="tx1">
                    <a:lumMod val="75000"/>
                    <a:lumOff val="25000"/>
                  </a:schemeClr>
                </a:solidFill>
              </a:rPr>
              <a:t>Dec</a:t>
            </a:r>
          </a:p>
        </p:txBody>
      </p:sp>
      <p:sp>
        <p:nvSpPr>
          <p:cNvPr id="13" name="Text Placeholder 12">
            <a:extLst>
              <a:ext uri="{FF2B5EF4-FFF2-40B4-BE49-F238E27FC236}">
                <a16:creationId xmlns:a16="http://schemas.microsoft.com/office/drawing/2014/main" id="{F5F410E5-8F7F-4F9E-9FFE-E7BAE98D72FE}"/>
              </a:ext>
            </a:extLst>
          </p:cNvPr>
          <p:cNvSpPr>
            <a:spLocks noGrp="1"/>
          </p:cNvSpPr>
          <p:nvPr>
            <p:ph type="body" sz="quarter" idx="36"/>
          </p:nvPr>
        </p:nvSpPr>
        <p:spPr>
          <a:xfrm>
            <a:off x="3618210" y="3308082"/>
            <a:ext cx="377825" cy="201776"/>
          </a:xfrm>
        </p:spPr>
        <p:txBody>
          <a:bodyPr/>
          <a:lstStyle/>
          <a:p>
            <a:r>
              <a:rPr lang="en-US" b="1" dirty="0">
                <a:solidFill>
                  <a:schemeClr val="tx1">
                    <a:lumMod val="75000"/>
                    <a:lumOff val="25000"/>
                  </a:schemeClr>
                </a:solidFill>
              </a:rPr>
              <a:t>Jan</a:t>
            </a:r>
          </a:p>
        </p:txBody>
      </p:sp>
      <p:sp>
        <p:nvSpPr>
          <p:cNvPr id="16" name="Text Placeholder 15">
            <a:extLst>
              <a:ext uri="{FF2B5EF4-FFF2-40B4-BE49-F238E27FC236}">
                <a16:creationId xmlns:a16="http://schemas.microsoft.com/office/drawing/2014/main" id="{BE55EE5B-B6FB-4321-9477-52192E27D65C}"/>
              </a:ext>
            </a:extLst>
          </p:cNvPr>
          <p:cNvSpPr>
            <a:spLocks noGrp="1"/>
          </p:cNvSpPr>
          <p:nvPr>
            <p:ph type="body" sz="quarter" idx="37"/>
          </p:nvPr>
        </p:nvSpPr>
        <p:spPr>
          <a:xfrm>
            <a:off x="4799977" y="3287220"/>
            <a:ext cx="377825" cy="201776"/>
          </a:xfrm>
        </p:spPr>
        <p:txBody>
          <a:bodyPr/>
          <a:lstStyle/>
          <a:p>
            <a:r>
              <a:rPr lang="en-US" dirty="0">
                <a:solidFill>
                  <a:schemeClr val="tx1">
                    <a:lumMod val="75000"/>
                    <a:lumOff val="25000"/>
                  </a:schemeClr>
                </a:solidFill>
              </a:rPr>
              <a:t>Feb</a:t>
            </a:r>
          </a:p>
        </p:txBody>
      </p:sp>
      <p:sp>
        <p:nvSpPr>
          <p:cNvPr id="17" name="Text Placeholder 16">
            <a:extLst>
              <a:ext uri="{FF2B5EF4-FFF2-40B4-BE49-F238E27FC236}">
                <a16:creationId xmlns:a16="http://schemas.microsoft.com/office/drawing/2014/main" id="{5D9E0D54-DF90-4CE3-B2EF-54C50783B7CC}"/>
              </a:ext>
            </a:extLst>
          </p:cNvPr>
          <p:cNvSpPr>
            <a:spLocks noGrp="1"/>
          </p:cNvSpPr>
          <p:nvPr>
            <p:ph type="body" sz="quarter" idx="38"/>
          </p:nvPr>
        </p:nvSpPr>
        <p:spPr>
          <a:xfrm>
            <a:off x="5631402" y="3683047"/>
            <a:ext cx="415608" cy="201776"/>
          </a:xfrm>
        </p:spPr>
        <p:txBody>
          <a:bodyPr/>
          <a:lstStyle/>
          <a:p>
            <a:r>
              <a:rPr lang="en-US" b="1" dirty="0">
                <a:solidFill>
                  <a:schemeClr val="tx1">
                    <a:lumMod val="75000"/>
                    <a:lumOff val="25000"/>
                  </a:schemeClr>
                </a:solidFill>
              </a:rPr>
              <a:t>Mar</a:t>
            </a:r>
          </a:p>
        </p:txBody>
      </p:sp>
      <p:sp>
        <p:nvSpPr>
          <p:cNvPr id="19" name="Text Placeholder 18">
            <a:extLst>
              <a:ext uri="{FF2B5EF4-FFF2-40B4-BE49-F238E27FC236}">
                <a16:creationId xmlns:a16="http://schemas.microsoft.com/office/drawing/2014/main" id="{645EDCB7-4237-4A5E-9B93-7DD3CD3C4FF5}"/>
              </a:ext>
            </a:extLst>
          </p:cNvPr>
          <p:cNvSpPr>
            <a:spLocks noGrp="1"/>
          </p:cNvSpPr>
          <p:nvPr>
            <p:ph type="body" sz="quarter" idx="39"/>
          </p:nvPr>
        </p:nvSpPr>
        <p:spPr>
          <a:xfrm>
            <a:off x="6756903" y="3295077"/>
            <a:ext cx="377825" cy="201776"/>
          </a:xfrm>
        </p:spPr>
        <p:txBody>
          <a:bodyPr/>
          <a:lstStyle/>
          <a:p>
            <a:r>
              <a:rPr lang="en-US" dirty="0">
                <a:solidFill>
                  <a:schemeClr val="tx1">
                    <a:lumMod val="75000"/>
                    <a:lumOff val="25000"/>
                  </a:schemeClr>
                </a:solidFill>
              </a:rPr>
              <a:t>Apr</a:t>
            </a:r>
          </a:p>
        </p:txBody>
      </p:sp>
      <p:sp>
        <p:nvSpPr>
          <p:cNvPr id="21" name="Text Placeholder 20">
            <a:extLst>
              <a:ext uri="{FF2B5EF4-FFF2-40B4-BE49-F238E27FC236}">
                <a16:creationId xmlns:a16="http://schemas.microsoft.com/office/drawing/2014/main" id="{3E1BC326-1FAE-422A-BA37-4C92724EF472}"/>
              </a:ext>
            </a:extLst>
          </p:cNvPr>
          <p:cNvSpPr>
            <a:spLocks noGrp="1"/>
          </p:cNvSpPr>
          <p:nvPr>
            <p:ph type="body" sz="quarter" idx="40"/>
          </p:nvPr>
        </p:nvSpPr>
        <p:spPr>
          <a:xfrm>
            <a:off x="7418715" y="3295077"/>
            <a:ext cx="377825" cy="201776"/>
          </a:xfrm>
        </p:spPr>
        <p:txBody>
          <a:bodyPr/>
          <a:lstStyle/>
          <a:p>
            <a:r>
              <a:rPr lang="en-US" dirty="0">
                <a:solidFill>
                  <a:schemeClr val="tx1">
                    <a:lumMod val="75000"/>
                    <a:lumOff val="25000"/>
                  </a:schemeClr>
                </a:solidFill>
              </a:rPr>
              <a:t>May</a:t>
            </a:r>
          </a:p>
        </p:txBody>
      </p:sp>
      <p:sp>
        <p:nvSpPr>
          <p:cNvPr id="23" name="Text Placeholder 22">
            <a:extLst>
              <a:ext uri="{FF2B5EF4-FFF2-40B4-BE49-F238E27FC236}">
                <a16:creationId xmlns:a16="http://schemas.microsoft.com/office/drawing/2014/main" id="{5DD0D4ED-8247-483E-A339-415BFA0545C5}"/>
              </a:ext>
            </a:extLst>
          </p:cNvPr>
          <p:cNvSpPr>
            <a:spLocks noGrp="1"/>
          </p:cNvSpPr>
          <p:nvPr>
            <p:ph type="body" sz="quarter" idx="41"/>
          </p:nvPr>
        </p:nvSpPr>
        <p:spPr>
          <a:xfrm>
            <a:off x="8653677" y="3301765"/>
            <a:ext cx="377825" cy="201776"/>
          </a:xfrm>
        </p:spPr>
        <p:txBody>
          <a:bodyPr/>
          <a:lstStyle/>
          <a:p>
            <a:r>
              <a:rPr lang="en-US" dirty="0">
                <a:solidFill>
                  <a:schemeClr val="tx1">
                    <a:lumMod val="75000"/>
                    <a:lumOff val="25000"/>
                  </a:schemeClr>
                </a:solidFill>
              </a:rPr>
              <a:t>Jun</a:t>
            </a:r>
          </a:p>
        </p:txBody>
      </p:sp>
      <p:sp>
        <p:nvSpPr>
          <p:cNvPr id="25" name="Text Placeholder 24">
            <a:extLst>
              <a:ext uri="{FF2B5EF4-FFF2-40B4-BE49-F238E27FC236}">
                <a16:creationId xmlns:a16="http://schemas.microsoft.com/office/drawing/2014/main" id="{BED3DA06-A855-49CE-8356-4A9D947FC823}"/>
              </a:ext>
            </a:extLst>
          </p:cNvPr>
          <p:cNvSpPr>
            <a:spLocks noGrp="1"/>
          </p:cNvSpPr>
          <p:nvPr>
            <p:ph type="body" sz="quarter" idx="42"/>
          </p:nvPr>
        </p:nvSpPr>
        <p:spPr>
          <a:xfrm>
            <a:off x="9375641" y="3295077"/>
            <a:ext cx="377825" cy="201776"/>
          </a:xfrm>
        </p:spPr>
        <p:txBody>
          <a:bodyPr/>
          <a:lstStyle/>
          <a:p>
            <a:r>
              <a:rPr lang="en-US" dirty="0">
                <a:solidFill>
                  <a:schemeClr val="tx1">
                    <a:lumMod val="75000"/>
                    <a:lumOff val="25000"/>
                  </a:schemeClr>
                </a:solidFill>
              </a:rPr>
              <a:t>Jul</a:t>
            </a:r>
          </a:p>
        </p:txBody>
      </p:sp>
      <p:sp>
        <p:nvSpPr>
          <p:cNvPr id="28" name="Text Placeholder 27">
            <a:extLst>
              <a:ext uri="{FF2B5EF4-FFF2-40B4-BE49-F238E27FC236}">
                <a16:creationId xmlns:a16="http://schemas.microsoft.com/office/drawing/2014/main" id="{B7E6CCF4-3AC5-455D-B1E1-9CDCE79FA2DA}"/>
              </a:ext>
            </a:extLst>
          </p:cNvPr>
          <p:cNvSpPr>
            <a:spLocks noGrp="1"/>
          </p:cNvSpPr>
          <p:nvPr>
            <p:ph type="body" sz="quarter" idx="43"/>
          </p:nvPr>
        </p:nvSpPr>
        <p:spPr>
          <a:xfrm>
            <a:off x="10681585" y="3288985"/>
            <a:ext cx="377825" cy="201776"/>
          </a:xfrm>
        </p:spPr>
        <p:txBody>
          <a:bodyPr/>
          <a:lstStyle/>
          <a:p>
            <a:r>
              <a:rPr lang="en-US" b="1" dirty="0">
                <a:solidFill>
                  <a:schemeClr val="tx1">
                    <a:lumMod val="75000"/>
                    <a:lumOff val="25000"/>
                  </a:schemeClr>
                </a:solidFill>
              </a:rPr>
              <a:t>Aug</a:t>
            </a:r>
          </a:p>
        </p:txBody>
      </p:sp>
      <p:sp>
        <p:nvSpPr>
          <p:cNvPr id="29" name="Text Placeholder 28">
            <a:extLst>
              <a:ext uri="{FF2B5EF4-FFF2-40B4-BE49-F238E27FC236}">
                <a16:creationId xmlns:a16="http://schemas.microsoft.com/office/drawing/2014/main" id="{AF84C149-B9E1-4CEB-AC25-65E5E0C9ECDB}"/>
              </a:ext>
            </a:extLst>
          </p:cNvPr>
          <p:cNvSpPr>
            <a:spLocks noGrp="1"/>
          </p:cNvSpPr>
          <p:nvPr>
            <p:ph type="body" sz="quarter" idx="44"/>
          </p:nvPr>
        </p:nvSpPr>
        <p:spPr>
          <a:xfrm>
            <a:off x="11217756" y="3291117"/>
            <a:ext cx="377825" cy="201776"/>
          </a:xfrm>
        </p:spPr>
        <p:txBody>
          <a:bodyPr/>
          <a:lstStyle/>
          <a:p>
            <a:r>
              <a:rPr lang="en-US" dirty="0">
                <a:solidFill>
                  <a:schemeClr val="tx1">
                    <a:lumMod val="75000"/>
                    <a:lumOff val="25000"/>
                  </a:schemeClr>
                </a:solidFill>
              </a:rPr>
              <a:t>Sep</a:t>
            </a:r>
          </a:p>
        </p:txBody>
      </p:sp>
      <p:sp>
        <p:nvSpPr>
          <p:cNvPr id="31" name="Text Placeholder 30">
            <a:extLst>
              <a:ext uri="{FF2B5EF4-FFF2-40B4-BE49-F238E27FC236}">
                <a16:creationId xmlns:a16="http://schemas.microsoft.com/office/drawing/2014/main" id="{0FBB9E34-9406-4432-A2AA-735C161D6F11}"/>
              </a:ext>
            </a:extLst>
          </p:cNvPr>
          <p:cNvSpPr>
            <a:spLocks noGrp="1"/>
          </p:cNvSpPr>
          <p:nvPr>
            <p:ph type="body" sz="quarter" idx="45"/>
          </p:nvPr>
        </p:nvSpPr>
        <p:spPr>
          <a:xfrm>
            <a:off x="438368" y="2600309"/>
            <a:ext cx="3735636" cy="282229"/>
          </a:xfrm>
          <a:solidFill>
            <a:srgbClr val="40C1BD"/>
          </a:solidFill>
        </p:spPr>
        <p:txBody>
          <a:bodyPr anchor="ctr"/>
          <a:lstStyle/>
          <a:p>
            <a:r>
              <a:rPr lang="en-US" sz="1200" b="1" dirty="0">
                <a:solidFill>
                  <a:schemeClr val="bg1"/>
                </a:solidFill>
              </a:rPr>
              <a:t>Fall 1 Submission</a:t>
            </a:r>
          </a:p>
        </p:txBody>
      </p:sp>
      <p:grpSp>
        <p:nvGrpSpPr>
          <p:cNvPr id="33" name="Group 32">
            <a:extLst>
              <a:ext uri="{FF2B5EF4-FFF2-40B4-BE49-F238E27FC236}">
                <a16:creationId xmlns:a16="http://schemas.microsoft.com/office/drawing/2014/main" id="{AFD09076-D1F6-4F08-8939-1F1577E5A1AC}"/>
              </a:ext>
              <a:ext uri="{C183D7F6-B498-43B3-948B-1728B52AA6E4}">
                <adec:decorative xmlns:adec="http://schemas.microsoft.com/office/drawing/2017/decorative" val="1"/>
              </a:ext>
            </a:extLst>
          </p:cNvPr>
          <p:cNvGrpSpPr/>
          <p:nvPr/>
        </p:nvGrpSpPr>
        <p:grpSpPr>
          <a:xfrm>
            <a:off x="620712" y="3503541"/>
            <a:ext cx="10856346" cy="450534"/>
            <a:chOff x="620712" y="3503541"/>
            <a:chExt cx="10856346" cy="450534"/>
          </a:xfrm>
        </p:grpSpPr>
        <p:cxnSp>
          <p:nvCxnSpPr>
            <p:cNvPr id="34" name="Straight Connector 33">
              <a:extLst>
                <a:ext uri="{FF2B5EF4-FFF2-40B4-BE49-F238E27FC236}">
                  <a16:creationId xmlns:a16="http://schemas.microsoft.com/office/drawing/2014/main" id="{1851F931-A22B-44AA-B078-8F13276740C5}"/>
                </a:ext>
              </a:extLst>
            </p:cNvPr>
            <p:cNvCxnSpPr>
              <a:cxnSpLocks/>
              <a:stCxn id="6" idx="2"/>
            </p:cNvCxnSpPr>
            <p:nvPr/>
          </p:nvCxnSpPr>
          <p:spPr>
            <a:xfrm>
              <a:off x="620712" y="3503541"/>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3A16F3-2319-4900-94E3-2D1EE11FE250}"/>
                </a:ext>
              </a:extLst>
            </p:cNvPr>
            <p:cNvCxnSpPr/>
            <p:nvPr/>
          </p:nvCxnSpPr>
          <p:spPr>
            <a:xfrm>
              <a:off x="109272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4FC807E-B2A8-4953-AA5C-6D49F5FE3128}"/>
                </a:ext>
              </a:extLst>
            </p:cNvPr>
            <p:cNvCxnSpPr/>
            <p:nvPr/>
          </p:nvCxnSpPr>
          <p:spPr>
            <a:xfrm>
              <a:off x="156474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2129982-9661-4201-A7A9-D830435CAF7C}"/>
                </a:ext>
              </a:extLst>
            </p:cNvPr>
            <p:cNvCxnSpPr/>
            <p:nvPr/>
          </p:nvCxnSpPr>
          <p:spPr>
            <a:xfrm>
              <a:off x="203675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EC9CA8C-382D-4780-857E-7923D6612296}"/>
                </a:ext>
              </a:extLst>
            </p:cNvPr>
            <p:cNvCxnSpPr/>
            <p:nvPr/>
          </p:nvCxnSpPr>
          <p:spPr>
            <a:xfrm>
              <a:off x="250877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124F5F-0D19-4683-ABFD-3276BD8C0D2A}"/>
                </a:ext>
              </a:extLst>
            </p:cNvPr>
            <p:cNvCxnSpPr/>
            <p:nvPr/>
          </p:nvCxnSpPr>
          <p:spPr>
            <a:xfrm>
              <a:off x="298078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3740EF7-5BAA-4406-9463-F2DBFE3F1764}"/>
                </a:ext>
              </a:extLst>
            </p:cNvPr>
            <p:cNvCxnSpPr/>
            <p:nvPr/>
          </p:nvCxnSpPr>
          <p:spPr>
            <a:xfrm>
              <a:off x="345280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E722C75-9D4B-4ACF-8624-346EBA52AB0C}"/>
                </a:ext>
              </a:extLst>
            </p:cNvPr>
            <p:cNvCxnSpPr/>
            <p:nvPr/>
          </p:nvCxnSpPr>
          <p:spPr>
            <a:xfrm>
              <a:off x="392481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D341D20-3335-4187-B094-E72F119FBFA6}"/>
                </a:ext>
              </a:extLst>
            </p:cNvPr>
            <p:cNvCxnSpPr/>
            <p:nvPr/>
          </p:nvCxnSpPr>
          <p:spPr>
            <a:xfrm>
              <a:off x="439683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BA093FB-4616-49E8-A8CB-7A95CC81F7BF}"/>
                </a:ext>
              </a:extLst>
            </p:cNvPr>
            <p:cNvCxnSpPr/>
            <p:nvPr/>
          </p:nvCxnSpPr>
          <p:spPr>
            <a:xfrm>
              <a:off x="486884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237583E-E0FF-431F-AEFC-A3E007B41FEF}"/>
                </a:ext>
              </a:extLst>
            </p:cNvPr>
            <p:cNvCxnSpPr/>
            <p:nvPr/>
          </p:nvCxnSpPr>
          <p:spPr>
            <a:xfrm>
              <a:off x="534086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8CC9F1D-9948-435E-B101-CE530C3C415D}"/>
                </a:ext>
              </a:extLst>
            </p:cNvPr>
            <p:cNvCxnSpPr/>
            <p:nvPr/>
          </p:nvCxnSpPr>
          <p:spPr>
            <a:xfrm>
              <a:off x="581287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DED2865-67EC-4583-B0BC-2A7549CA14FE}"/>
                </a:ext>
              </a:extLst>
            </p:cNvPr>
            <p:cNvCxnSpPr/>
            <p:nvPr/>
          </p:nvCxnSpPr>
          <p:spPr>
            <a:xfrm>
              <a:off x="628489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8E72E4E-F5B7-469D-9C2A-54960B3814DA}"/>
                </a:ext>
              </a:extLst>
            </p:cNvPr>
            <p:cNvCxnSpPr/>
            <p:nvPr/>
          </p:nvCxnSpPr>
          <p:spPr>
            <a:xfrm>
              <a:off x="675690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2A5CFE2-8B3A-4FE1-B4D5-A3C1CDD0D60B}"/>
                </a:ext>
              </a:extLst>
            </p:cNvPr>
            <p:cNvCxnSpPr/>
            <p:nvPr/>
          </p:nvCxnSpPr>
          <p:spPr>
            <a:xfrm>
              <a:off x="722892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8945B65-A1FD-4893-8E5B-694EBE6ABE48}"/>
                </a:ext>
              </a:extLst>
            </p:cNvPr>
            <p:cNvCxnSpPr/>
            <p:nvPr/>
          </p:nvCxnSpPr>
          <p:spPr>
            <a:xfrm>
              <a:off x="770093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9559BBA-B1D3-41F3-BCBE-CB4BB933EEA0}"/>
                </a:ext>
              </a:extLst>
            </p:cNvPr>
            <p:cNvCxnSpPr/>
            <p:nvPr/>
          </p:nvCxnSpPr>
          <p:spPr>
            <a:xfrm>
              <a:off x="817295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F8D889-DFE8-4946-8A9F-E89EBA86CE55}"/>
                </a:ext>
              </a:extLst>
            </p:cNvPr>
            <p:cNvCxnSpPr/>
            <p:nvPr/>
          </p:nvCxnSpPr>
          <p:spPr>
            <a:xfrm>
              <a:off x="864496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99FC3E1-760C-485D-A894-659E36DBFBA0}"/>
                </a:ext>
              </a:extLst>
            </p:cNvPr>
            <p:cNvCxnSpPr/>
            <p:nvPr/>
          </p:nvCxnSpPr>
          <p:spPr>
            <a:xfrm>
              <a:off x="911698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C2AD8BF-2DAB-46F3-9334-006C0E601416}"/>
                </a:ext>
              </a:extLst>
            </p:cNvPr>
            <p:cNvCxnSpPr/>
            <p:nvPr/>
          </p:nvCxnSpPr>
          <p:spPr>
            <a:xfrm>
              <a:off x="958899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3ECD0E7-AEC7-4FC2-AD8C-FD1309F9C4A9}"/>
                </a:ext>
              </a:extLst>
            </p:cNvPr>
            <p:cNvCxnSpPr/>
            <p:nvPr/>
          </p:nvCxnSpPr>
          <p:spPr>
            <a:xfrm>
              <a:off x="1006101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7C5386D-5D43-4282-AB46-61FD65332554}"/>
                </a:ext>
              </a:extLst>
            </p:cNvPr>
            <p:cNvCxnSpPr/>
            <p:nvPr/>
          </p:nvCxnSpPr>
          <p:spPr>
            <a:xfrm>
              <a:off x="1053302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0974A3F-6B41-4413-8B89-13F538C736F8}"/>
                </a:ext>
              </a:extLst>
            </p:cNvPr>
            <p:cNvCxnSpPr/>
            <p:nvPr/>
          </p:nvCxnSpPr>
          <p:spPr>
            <a:xfrm>
              <a:off x="1100504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ABC7720-8A37-473F-B4FC-E67552008163}"/>
                </a:ext>
              </a:extLst>
            </p:cNvPr>
            <p:cNvCxnSpPr/>
            <p:nvPr/>
          </p:nvCxnSpPr>
          <p:spPr>
            <a:xfrm>
              <a:off x="1147705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100" name="Text Placeholder 9">
            <a:extLst>
              <a:ext uri="{FF2B5EF4-FFF2-40B4-BE49-F238E27FC236}">
                <a16:creationId xmlns:a16="http://schemas.microsoft.com/office/drawing/2014/main" id="{548BEBE1-71B7-49CB-8BA4-28695B014966}"/>
              </a:ext>
            </a:extLst>
          </p:cNvPr>
          <p:cNvSpPr txBox="1">
            <a:spLocks/>
          </p:cNvSpPr>
          <p:nvPr/>
        </p:nvSpPr>
        <p:spPr>
          <a:xfrm>
            <a:off x="3231257" y="3501015"/>
            <a:ext cx="415608" cy="201776"/>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ahoma"/>
                <a:ea typeface="+mn-ea"/>
                <a:cs typeface="+mn-cs"/>
              </a:rPr>
              <a:t>2023</a:t>
            </a:r>
          </a:p>
        </p:txBody>
      </p:sp>
      <p:sp>
        <p:nvSpPr>
          <p:cNvPr id="70" name="Text Placeholder 30">
            <a:extLst>
              <a:ext uri="{FF2B5EF4-FFF2-40B4-BE49-F238E27FC236}">
                <a16:creationId xmlns:a16="http://schemas.microsoft.com/office/drawing/2014/main" id="{A37C69C5-CA39-4466-A217-168F9BF6ADBF}"/>
              </a:ext>
            </a:extLst>
          </p:cNvPr>
          <p:cNvSpPr txBox="1">
            <a:spLocks/>
          </p:cNvSpPr>
          <p:nvPr/>
        </p:nvSpPr>
        <p:spPr>
          <a:xfrm>
            <a:off x="3096630" y="2302550"/>
            <a:ext cx="1058475" cy="282229"/>
          </a:xfrm>
          <a:prstGeom prst="rect">
            <a:avLst/>
          </a:prstGeom>
          <a:solidFill>
            <a:srgbClr val="B0E6E5"/>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Amendment</a:t>
            </a:r>
          </a:p>
        </p:txBody>
      </p:sp>
      <p:sp>
        <p:nvSpPr>
          <p:cNvPr id="77" name="Text Placeholder 30">
            <a:extLst>
              <a:ext uri="{FF2B5EF4-FFF2-40B4-BE49-F238E27FC236}">
                <a16:creationId xmlns:a16="http://schemas.microsoft.com/office/drawing/2014/main" id="{2354FA69-34BD-43D2-BBBF-30A5431BDFB0}"/>
              </a:ext>
            </a:extLst>
          </p:cNvPr>
          <p:cNvSpPr txBox="1">
            <a:spLocks/>
          </p:cNvSpPr>
          <p:nvPr/>
        </p:nvSpPr>
        <p:spPr>
          <a:xfrm>
            <a:off x="437231" y="3931408"/>
            <a:ext cx="5049165" cy="282229"/>
          </a:xfrm>
          <a:prstGeom prst="rect">
            <a:avLst/>
          </a:prstGeom>
          <a:solidFill>
            <a:srgbClr val="FD7C69"/>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Fall 2 Submission</a:t>
            </a:r>
          </a:p>
        </p:txBody>
      </p:sp>
      <p:sp>
        <p:nvSpPr>
          <p:cNvPr id="78" name="Text Placeholder 30">
            <a:extLst>
              <a:ext uri="{FF2B5EF4-FFF2-40B4-BE49-F238E27FC236}">
                <a16:creationId xmlns:a16="http://schemas.microsoft.com/office/drawing/2014/main" id="{16B98577-FB55-4314-8BEB-3C8FF552ED45}"/>
              </a:ext>
            </a:extLst>
          </p:cNvPr>
          <p:cNvSpPr txBox="1">
            <a:spLocks/>
          </p:cNvSpPr>
          <p:nvPr/>
        </p:nvSpPr>
        <p:spPr>
          <a:xfrm>
            <a:off x="7700936" y="3927994"/>
            <a:ext cx="3303757" cy="282229"/>
          </a:xfrm>
          <a:prstGeom prst="rect">
            <a:avLst/>
          </a:prstGeom>
          <a:solidFill>
            <a:srgbClr val="555FAD"/>
          </a:solidFill>
        </p:spPr>
        <p:txBody>
          <a:bodyPr vert="horz" lIns="0" tIns="3600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EOY Submissions </a:t>
            </a:r>
          </a:p>
        </p:txBody>
      </p:sp>
      <p:grpSp>
        <p:nvGrpSpPr>
          <p:cNvPr id="127" name="Group 126">
            <a:extLst>
              <a:ext uri="{FF2B5EF4-FFF2-40B4-BE49-F238E27FC236}">
                <a16:creationId xmlns:a16="http://schemas.microsoft.com/office/drawing/2014/main" id="{13FA3FA8-F5FF-492A-A1BD-8D5F07F902F0}"/>
              </a:ext>
            </a:extLst>
          </p:cNvPr>
          <p:cNvGrpSpPr/>
          <p:nvPr/>
        </p:nvGrpSpPr>
        <p:grpSpPr>
          <a:xfrm>
            <a:off x="438368" y="1360198"/>
            <a:ext cx="1321859" cy="1245608"/>
            <a:chOff x="431799" y="1918590"/>
            <a:chExt cx="1321859" cy="1245608"/>
          </a:xfrm>
        </p:grpSpPr>
        <p:cxnSp>
          <p:nvCxnSpPr>
            <p:cNvPr id="79" name="Straight Arrow Connector 78">
              <a:extLst>
                <a:ext uri="{FF2B5EF4-FFF2-40B4-BE49-F238E27FC236}">
                  <a16:creationId xmlns:a16="http://schemas.microsoft.com/office/drawing/2014/main" id="{C7E3C3C7-6D96-4D78-9ECB-EFB52891CFD3}"/>
                </a:ext>
                <a:ext uri="{C183D7F6-B498-43B3-948B-1728B52AA6E4}">
                  <adec:decorative xmlns:adec="http://schemas.microsoft.com/office/drawing/2017/decorative" val="1"/>
                </a:ext>
              </a:extLst>
            </p:cNvPr>
            <p:cNvCxnSpPr>
              <a:cxnSpLocks/>
            </p:cNvCxnSpPr>
            <p:nvPr/>
          </p:nvCxnSpPr>
          <p:spPr>
            <a:xfrm>
              <a:off x="620711" y="2341399"/>
              <a:ext cx="0" cy="822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51A6925B-A32C-4F0E-9240-88880B50441E}"/>
                </a:ext>
              </a:extLst>
            </p:cNvPr>
            <p:cNvGrpSpPr/>
            <p:nvPr/>
          </p:nvGrpSpPr>
          <p:grpSpPr>
            <a:xfrm>
              <a:off x="431799" y="1918590"/>
              <a:ext cx="1321859" cy="432000"/>
              <a:chOff x="431799" y="1724805"/>
              <a:chExt cx="1809315" cy="561975"/>
            </a:xfrm>
          </p:grpSpPr>
          <p:sp>
            <p:nvSpPr>
              <p:cNvPr id="80" name="Text Placeholder 30">
                <a:extLst>
                  <a:ext uri="{FF2B5EF4-FFF2-40B4-BE49-F238E27FC236}">
                    <a16:creationId xmlns:a16="http://schemas.microsoft.com/office/drawing/2014/main" id="{AEF1F936-E3CE-4058-8113-04560BB2F90B}"/>
                  </a:ext>
                </a:extLst>
              </p:cNvPr>
              <p:cNvSpPr txBox="1">
                <a:spLocks/>
              </p:cNvSpPr>
              <p:nvPr/>
            </p:nvSpPr>
            <p:spPr>
              <a:xfrm>
                <a:off x="431799" y="1724805"/>
                <a:ext cx="180931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Census Day</a:t>
                </a:r>
              </a:p>
            </p:txBody>
          </p:sp>
          <p:sp>
            <p:nvSpPr>
              <p:cNvPr id="81" name="Text Placeholder 31">
                <a:extLst>
                  <a:ext uri="{FF2B5EF4-FFF2-40B4-BE49-F238E27FC236}">
                    <a16:creationId xmlns:a16="http://schemas.microsoft.com/office/drawing/2014/main" id="{77C5EEF7-0110-4703-84A0-9B01F054555F}"/>
                  </a:ext>
                </a:extLst>
              </p:cNvPr>
              <p:cNvSpPr txBox="1">
                <a:spLocks/>
              </p:cNvSpPr>
              <p:nvPr/>
            </p:nvSpPr>
            <p:spPr>
              <a:xfrm>
                <a:off x="483528" y="2039060"/>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Oct 4, 2023</a:t>
                </a:r>
              </a:p>
            </p:txBody>
          </p:sp>
        </p:grpSp>
      </p:grpSp>
      <p:grpSp>
        <p:nvGrpSpPr>
          <p:cNvPr id="93" name="Group 92">
            <a:extLst>
              <a:ext uri="{FF2B5EF4-FFF2-40B4-BE49-F238E27FC236}">
                <a16:creationId xmlns:a16="http://schemas.microsoft.com/office/drawing/2014/main" id="{1466B781-5C93-4635-AD7F-95DFC09B941F}"/>
              </a:ext>
            </a:extLst>
          </p:cNvPr>
          <p:cNvGrpSpPr/>
          <p:nvPr/>
        </p:nvGrpSpPr>
        <p:grpSpPr>
          <a:xfrm>
            <a:off x="2032406" y="1341712"/>
            <a:ext cx="1625415" cy="428157"/>
            <a:chOff x="2214999" y="1392388"/>
            <a:chExt cx="2205824" cy="561975"/>
          </a:xfrm>
        </p:grpSpPr>
        <p:sp>
          <p:nvSpPr>
            <p:cNvPr id="83" name="Text Placeholder 30">
              <a:extLst>
                <a:ext uri="{FF2B5EF4-FFF2-40B4-BE49-F238E27FC236}">
                  <a16:creationId xmlns:a16="http://schemas.microsoft.com/office/drawing/2014/main" id="{372FB940-CA34-44E9-92F4-04EAA8F70E17}"/>
                </a:ext>
              </a:extLst>
            </p:cNvPr>
            <p:cNvSpPr txBox="1">
              <a:spLocks/>
            </p:cNvSpPr>
            <p:nvPr/>
          </p:nvSpPr>
          <p:spPr>
            <a:xfrm>
              <a:off x="2214999" y="1392388"/>
              <a:ext cx="2205824"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Certification Deadline</a:t>
              </a:r>
            </a:p>
          </p:txBody>
        </p:sp>
        <p:sp>
          <p:nvSpPr>
            <p:cNvPr id="84" name="Text Placeholder 31">
              <a:extLst>
                <a:ext uri="{FF2B5EF4-FFF2-40B4-BE49-F238E27FC236}">
                  <a16:creationId xmlns:a16="http://schemas.microsoft.com/office/drawing/2014/main" id="{720EA447-C525-49A4-B697-237C86AA4240}"/>
                </a:ext>
              </a:extLst>
            </p:cNvPr>
            <p:cNvSpPr txBox="1">
              <a:spLocks/>
            </p:cNvSpPr>
            <p:nvPr/>
          </p:nvSpPr>
          <p:spPr>
            <a:xfrm>
              <a:off x="2616819" y="1680191"/>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Dec 15, 2023</a:t>
              </a:r>
            </a:p>
          </p:txBody>
        </p:sp>
      </p:grpSp>
      <p:grpSp>
        <p:nvGrpSpPr>
          <p:cNvPr id="96" name="Group 95">
            <a:extLst>
              <a:ext uri="{FF2B5EF4-FFF2-40B4-BE49-F238E27FC236}">
                <a16:creationId xmlns:a16="http://schemas.microsoft.com/office/drawing/2014/main" id="{8DD6C618-3080-4B83-B8E5-5B3DFD532DA7}"/>
              </a:ext>
            </a:extLst>
          </p:cNvPr>
          <p:cNvGrpSpPr/>
          <p:nvPr/>
        </p:nvGrpSpPr>
        <p:grpSpPr>
          <a:xfrm>
            <a:off x="3735902" y="1343423"/>
            <a:ext cx="1321860" cy="428157"/>
            <a:chOff x="2277402" y="1728649"/>
            <a:chExt cx="1793875" cy="561975"/>
          </a:xfrm>
        </p:grpSpPr>
        <p:sp>
          <p:nvSpPr>
            <p:cNvPr id="97" name="Text Placeholder 30">
              <a:extLst>
                <a:ext uri="{FF2B5EF4-FFF2-40B4-BE49-F238E27FC236}">
                  <a16:creationId xmlns:a16="http://schemas.microsoft.com/office/drawing/2014/main" id="{B75A5BC5-D712-4110-92A7-0A19F364D8C2}"/>
                </a:ext>
              </a:extLst>
            </p:cNvPr>
            <p:cNvSpPr txBox="1">
              <a:spLocks/>
            </p:cNvSpPr>
            <p:nvPr/>
          </p:nvSpPr>
          <p:spPr>
            <a:xfrm>
              <a:off x="2277402" y="1728649"/>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Final Deadline</a:t>
              </a:r>
            </a:p>
          </p:txBody>
        </p:sp>
        <p:sp>
          <p:nvSpPr>
            <p:cNvPr id="98" name="Text Placeholder 31">
              <a:extLst>
                <a:ext uri="{FF2B5EF4-FFF2-40B4-BE49-F238E27FC236}">
                  <a16:creationId xmlns:a16="http://schemas.microsoft.com/office/drawing/2014/main" id="{725E9A00-4CEB-4B52-BA51-439D1CFA031E}"/>
                </a:ext>
              </a:extLst>
            </p:cNvPr>
            <p:cNvSpPr txBox="1">
              <a:spLocks/>
            </p:cNvSpPr>
            <p:nvPr/>
          </p:nvSpPr>
          <p:spPr>
            <a:xfrm>
              <a:off x="2329131" y="2042904"/>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January 26, 2024</a:t>
              </a:r>
            </a:p>
          </p:txBody>
        </p:sp>
      </p:grpSp>
      <p:grpSp>
        <p:nvGrpSpPr>
          <p:cNvPr id="106" name="Group 105">
            <a:extLst>
              <a:ext uri="{FF2B5EF4-FFF2-40B4-BE49-F238E27FC236}">
                <a16:creationId xmlns:a16="http://schemas.microsoft.com/office/drawing/2014/main" id="{0ACB66C0-76B8-4EDC-B8B7-8EFDACB5B50B}"/>
              </a:ext>
            </a:extLst>
          </p:cNvPr>
          <p:cNvGrpSpPr/>
          <p:nvPr/>
        </p:nvGrpSpPr>
        <p:grpSpPr>
          <a:xfrm>
            <a:off x="4776875" y="4219357"/>
            <a:ext cx="1341849" cy="888719"/>
            <a:chOff x="2753762" y="4589858"/>
            <a:chExt cx="1739684" cy="888719"/>
          </a:xfrm>
        </p:grpSpPr>
        <p:cxnSp>
          <p:nvCxnSpPr>
            <p:cNvPr id="107" name="Straight Arrow Connector 106">
              <a:extLst>
                <a:ext uri="{FF2B5EF4-FFF2-40B4-BE49-F238E27FC236}">
                  <a16:creationId xmlns:a16="http://schemas.microsoft.com/office/drawing/2014/main" id="{D119DE1A-5E9B-4E4F-AB93-A8C1BD35FD0D}"/>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F4D35C81-7EFD-4F13-B4CC-28BD4DC8BE3F}"/>
                </a:ext>
              </a:extLst>
            </p:cNvPr>
            <p:cNvGrpSpPr/>
            <p:nvPr/>
          </p:nvGrpSpPr>
          <p:grpSpPr>
            <a:xfrm>
              <a:off x="2753762" y="4943920"/>
              <a:ext cx="1739684" cy="534657"/>
              <a:chOff x="2225673" y="1274451"/>
              <a:chExt cx="1793875" cy="561975"/>
            </a:xfrm>
          </p:grpSpPr>
          <p:sp>
            <p:nvSpPr>
              <p:cNvPr id="109" name="Text Placeholder 30">
                <a:extLst>
                  <a:ext uri="{FF2B5EF4-FFF2-40B4-BE49-F238E27FC236}">
                    <a16:creationId xmlns:a16="http://schemas.microsoft.com/office/drawing/2014/main" id="{6A60F4C3-0CEE-4A5A-A15E-1074931379A4}"/>
                  </a:ext>
                </a:extLst>
              </p:cNvPr>
              <p:cNvSpPr txBox="1">
                <a:spLocks/>
              </p:cNvSpPr>
              <p:nvPr/>
            </p:nvSpPr>
            <p:spPr>
              <a:xfrm>
                <a:off x="2225673" y="1274451"/>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Fall 2 Deadline</a:t>
                </a:r>
              </a:p>
            </p:txBody>
          </p:sp>
          <p:sp>
            <p:nvSpPr>
              <p:cNvPr id="110" name="Text Placeholder 31">
                <a:extLst>
                  <a:ext uri="{FF2B5EF4-FFF2-40B4-BE49-F238E27FC236}">
                    <a16:creationId xmlns:a16="http://schemas.microsoft.com/office/drawing/2014/main" id="{2006B9BA-FDDB-408D-BDF1-28B39B060005}"/>
                  </a:ext>
                </a:extLst>
              </p:cNvPr>
              <p:cNvSpPr txBox="1">
                <a:spLocks/>
              </p:cNvSpPr>
              <p:nvPr/>
            </p:nvSpPr>
            <p:spPr>
              <a:xfrm>
                <a:off x="2277400" y="1559048"/>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March 15, 2024</a:t>
                </a:r>
              </a:p>
            </p:txBody>
          </p:sp>
        </p:grpSp>
      </p:grpSp>
      <p:grpSp>
        <p:nvGrpSpPr>
          <p:cNvPr id="111" name="Group 110">
            <a:extLst>
              <a:ext uri="{FF2B5EF4-FFF2-40B4-BE49-F238E27FC236}">
                <a16:creationId xmlns:a16="http://schemas.microsoft.com/office/drawing/2014/main" id="{E867D2F2-7DDD-4582-BF6A-76260EC4964E}"/>
              </a:ext>
            </a:extLst>
          </p:cNvPr>
          <p:cNvGrpSpPr/>
          <p:nvPr/>
        </p:nvGrpSpPr>
        <p:grpSpPr>
          <a:xfrm>
            <a:off x="7003337" y="4219353"/>
            <a:ext cx="1829689" cy="888720"/>
            <a:chOff x="2854093" y="4589858"/>
            <a:chExt cx="1971010" cy="851390"/>
          </a:xfrm>
        </p:grpSpPr>
        <p:cxnSp>
          <p:nvCxnSpPr>
            <p:cNvPr id="112" name="Straight Arrow Connector 111">
              <a:extLst>
                <a:ext uri="{FF2B5EF4-FFF2-40B4-BE49-F238E27FC236}">
                  <a16:creationId xmlns:a16="http://schemas.microsoft.com/office/drawing/2014/main" id="{E9D3D9FF-640F-48D2-BFBD-6252370BE8C6}"/>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4" name="Text Placeholder 30">
              <a:extLst>
                <a:ext uri="{FF2B5EF4-FFF2-40B4-BE49-F238E27FC236}">
                  <a16:creationId xmlns:a16="http://schemas.microsoft.com/office/drawing/2014/main" id="{E7BD66CF-037A-4386-BA56-F71CC2286A9F}"/>
                </a:ext>
              </a:extLst>
            </p:cNvPr>
            <p:cNvSpPr txBox="1">
              <a:spLocks/>
            </p:cNvSpPr>
            <p:nvPr/>
          </p:nvSpPr>
          <p:spPr>
            <a:xfrm>
              <a:off x="2854093" y="4952234"/>
              <a:ext cx="1971010" cy="489014"/>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Start of Submission</a:t>
              </a:r>
            </a:p>
          </p:txBody>
        </p:sp>
      </p:grpSp>
      <p:grpSp>
        <p:nvGrpSpPr>
          <p:cNvPr id="121" name="Group 120">
            <a:extLst>
              <a:ext uri="{FF2B5EF4-FFF2-40B4-BE49-F238E27FC236}">
                <a16:creationId xmlns:a16="http://schemas.microsoft.com/office/drawing/2014/main" id="{256FC86F-9CAF-421B-9417-24E46D52225B}"/>
              </a:ext>
            </a:extLst>
          </p:cNvPr>
          <p:cNvGrpSpPr/>
          <p:nvPr/>
        </p:nvGrpSpPr>
        <p:grpSpPr>
          <a:xfrm>
            <a:off x="8914755" y="4632370"/>
            <a:ext cx="1614938" cy="1298909"/>
            <a:chOff x="2770272" y="4589858"/>
            <a:chExt cx="1739684" cy="1298909"/>
          </a:xfrm>
        </p:grpSpPr>
        <p:cxnSp>
          <p:nvCxnSpPr>
            <p:cNvPr id="122" name="Straight Arrow Connector 121">
              <a:extLst>
                <a:ext uri="{FF2B5EF4-FFF2-40B4-BE49-F238E27FC236}">
                  <a16:creationId xmlns:a16="http://schemas.microsoft.com/office/drawing/2014/main" id="{03195962-0E22-44FA-AFF4-1B06F0BC84C5}"/>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50B1A2F6-866B-411B-9597-0313D07D6AFF}"/>
                </a:ext>
              </a:extLst>
            </p:cNvPr>
            <p:cNvGrpSpPr/>
            <p:nvPr/>
          </p:nvGrpSpPr>
          <p:grpSpPr>
            <a:xfrm>
              <a:off x="2770272" y="4946220"/>
              <a:ext cx="1739684" cy="942547"/>
              <a:chOff x="2242698" y="1276868"/>
              <a:chExt cx="1793875" cy="990706"/>
            </a:xfrm>
          </p:grpSpPr>
          <p:sp>
            <p:nvSpPr>
              <p:cNvPr id="124" name="Text Placeholder 30">
                <a:extLst>
                  <a:ext uri="{FF2B5EF4-FFF2-40B4-BE49-F238E27FC236}">
                    <a16:creationId xmlns:a16="http://schemas.microsoft.com/office/drawing/2014/main" id="{BD1D5254-5FEF-4B8E-9CAD-B3C099BEC0D4}"/>
                  </a:ext>
                </a:extLst>
              </p:cNvPr>
              <p:cNvSpPr txBox="1">
                <a:spLocks/>
              </p:cNvSpPr>
              <p:nvPr/>
            </p:nvSpPr>
            <p:spPr>
              <a:xfrm>
                <a:off x="2242698" y="1276868"/>
                <a:ext cx="1793875" cy="586616"/>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Certification Deadline</a:t>
                </a:r>
              </a:p>
            </p:txBody>
          </p:sp>
          <p:sp>
            <p:nvSpPr>
              <p:cNvPr id="125" name="Text Placeholder 31">
                <a:extLst>
                  <a:ext uri="{FF2B5EF4-FFF2-40B4-BE49-F238E27FC236}">
                    <a16:creationId xmlns:a16="http://schemas.microsoft.com/office/drawing/2014/main" id="{B7B8A5E2-0E53-4CF6-B9B9-1BC0B7874959}"/>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grpSp>
      <p:sp>
        <p:nvSpPr>
          <p:cNvPr id="85" name="Text Placeholder 31">
            <a:extLst>
              <a:ext uri="{FF2B5EF4-FFF2-40B4-BE49-F238E27FC236}">
                <a16:creationId xmlns:a16="http://schemas.microsoft.com/office/drawing/2014/main" id="{5D9F470F-685B-4913-A412-8BAF50EC8164}"/>
              </a:ext>
            </a:extLst>
          </p:cNvPr>
          <p:cNvSpPr txBox="1">
            <a:spLocks/>
          </p:cNvSpPr>
          <p:nvPr/>
        </p:nvSpPr>
        <p:spPr>
          <a:xfrm>
            <a:off x="7246701" y="4881857"/>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May 7, 2024</a:t>
            </a:r>
          </a:p>
        </p:txBody>
      </p:sp>
      <p:sp>
        <p:nvSpPr>
          <p:cNvPr id="86" name="Text Placeholder 31">
            <a:extLst>
              <a:ext uri="{FF2B5EF4-FFF2-40B4-BE49-F238E27FC236}">
                <a16:creationId xmlns:a16="http://schemas.microsoft.com/office/drawing/2014/main" id="{4EF37B31-FFE3-410F-9073-2A30F441AE96}"/>
              </a:ext>
            </a:extLst>
          </p:cNvPr>
          <p:cNvSpPr txBox="1">
            <a:spLocks/>
          </p:cNvSpPr>
          <p:nvPr/>
        </p:nvSpPr>
        <p:spPr>
          <a:xfrm>
            <a:off x="9086114" y="5279342"/>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July 26, 2024</a:t>
            </a:r>
          </a:p>
        </p:txBody>
      </p:sp>
      <p:sp>
        <p:nvSpPr>
          <p:cNvPr id="87" name="Text Placeholder 30">
            <a:extLst>
              <a:ext uri="{FF2B5EF4-FFF2-40B4-BE49-F238E27FC236}">
                <a16:creationId xmlns:a16="http://schemas.microsoft.com/office/drawing/2014/main" id="{5610FC17-57C0-43BC-9B1B-383C049A62BF}"/>
              </a:ext>
            </a:extLst>
          </p:cNvPr>
          <p:cNvSpPr txBox="1">
            <a:spLocks/>
          </p:cNvSpPr>
          <p:nvPr/>
        </p:nvSpPr>
        <p:spPr>
          <a:xfrm>
            <a:off x="430993" y="2948655"/>
            <a:ext cx="10573698" cy="285334"/>
          </a:xfrm>
          <a:prstGeom prst="rect">
            <a:avLst/>
          </a:prstGeom>
          <a:solidFill>
            <a:schemeClr val="accent1">
              <a:lumMod val="75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Cohort Processing - </a:t>
            </a:r>
            <a:r>
              <a:rPr kumimoji="0" lang="en-US" sz="1200" b="1" i="1" u="none" strike="noStrike" kern="1200" cap="none" spc="0" normalizeH="0" baseline="0" noProof="0" dirty="0">
                <a:ln>
                  <a:noFill/>
                </a:ln>
                <a:solidFill>
                  <a:srgbClr val="FCFCFC"/>
                </a:solidFill>
                <a:effectLst/>
                <a:uLnTx/>
                <a:uFillTx/>
                <a:latin typeface="Tahoma"/>
                <a:ea typeface="+mn-ea"/>
                <a:cs typeface="+mn-cs"/>
              </a:rPr>
              <a:t>ongoing</a:t>
            </a:r>
          </a:p>
        </p:txBody>
      </p:sp>
      <p:sp>
        <p:nvSpPr>
          <p:cNvPr id="88" name="Text Placeholder 30">
            <a:extLst>
              <a:ext uri="{FF2B5EF4-FFF2-40B4-BE49-F238E27FC236}">
                <a16:creationId xmlns:a16="http://schemas.microsoft.com/office/drawing/2014/main" id="{DACF765D-70F0-4E7D-9EB7-38FDB434E5FE}"/>
              </a:ext>
            </a:extLst>
          </p:cNvPr>
          <p:cNvSpPr txBox="1">
            <a:spLocks/>
          </p:cNvSpPr>
          <p:nvPr/>
        </p:nvSpPr>
        <p:spPr>
          <a:xfrm>
            <a:off x="439912" y="4282001"/>
            <a:ext cx="4984609" cy="253006"/>
          </a:xfrm>
          <a:prstGeom prst="rect">
            <a:avLst/>
          </a:prstGeom>
          <a:solidFill>
            <a:srgbClr val="FECDC6"/>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Submit Fall 2 Data</a:t>
            </a:r>
          </a:p>
        </p:txBody>
      </p:sp>
      <p:grpSp>
        <p:nvGrpSpPr>
          <p:cNvPr id="101" name="Group 100">
            <a:extLst>
              <a:ext uri="{FF2B5EF4-FFF2-40B4-BE49-F238E27FC236}">
                <a16:creationId xmlns:a16="http://schemas.microsoft.com/office/drawing/2014/main" id="{9FBA10B7-D79F-4C0D-B63F-DF84A5779489}"/>
              </a:ext>
            </a:extLst>
          </p:cNvPr>
          <p:cNvGrpSpPr/>
          <p:nvPr/>
        </p:nvGrpSpPr>
        <p:grpSpPr>
          <a:xfrm>
            <a:off x="10617632" y="1431328"/>
            <a:ext cx="1220898" cy="1501610"/>
            <a:chOff x="2867319" y="1890646"/>
            <a:chExt cx="1220898" cy="1501610"/>
          </a:xfrm>
        </p:grpSpPr>
        <p:cxnSp>
          <p:nvCxnSpPr>
            <p:cNvPr id="113" name="Straight Arrow Connector 112">
              <a:extLst>
                <a:ext uri="{FF2B5EF4-FFF2-40B4-BE49-F238E27FC236}">
                  <a16:creationId xmlns:a16="http://schemas.microsoft.com/office/drawing/2014/main" id="{EE23EBA1-DF9E-45AE-9C6F-47A69681530D}"/>
                </a:ext>
                <a:ext uri="{C183D7F6-B498-43B3-948B-1728B52AA6E4}">
                  <adec:decorative xmlns:adec="http://schemas.microsoft.com/office/drawing/2017/decorative" val="1"/>
                </a:ext>
              </a:extLst>
            </p:cNvPr>
            <p:cNvCxnSpPr>
              <a:cxnSpLocks/>
            </p:cNvCxnSpPr>
            <p:nvPr/>
          </p:nvCxnSpPr>
          <p:spPr>
            <a:xfrm>
              <a:off x="3235217" y="2387656"/>
              <a:ext cx="0" cy="1004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5" name="Group 114">
              <a:extLst>
                <a:ext uri="{FF2B5EF4-FFF2-40B4-BE49-F238E27FC236}">
                  <a16:creationId xmlns:a16="http://schemas.microsoft.com/office/drawing/2014/main" id="{8988E746-1942-4793-8A52-43C8EBFDAEF3}"/>
                </a:ext>
              </a:extLst>
            </p:cNvPr>
            <p:cNvGrpSpPr/>
            <p:nvPr/>
          </p:nvGrpSpPr>
          <p:grpSpPr>
            <a:xfrm>
              <a:off x="2867319" y="1890646"/>
              <a:ext cx="1220898" cy="444208"/>
              <a:chOff x="3276727" y="1698989"/>
              <a:chExt cx="1656861" cy="583042"/>
            </a:xfrm>
          </p:grpSpPr>
          <p:sp>
            <p:nvSpPr>
              <p:cNvPr id="116" name="Text Placeholder 30">
                <a:extLst>
                  <a:ext uri="{FF2B5EF4-FFF2-40B4-BE49-F238E27FC236}">
                    <a16:creationId xmlns:a16="http://schemas.microsoft.com/office/drawing/2014/main" id="{A27AEB02-BDB7-4F71-B265-669737A49097}"/>
                  </a:ext>
                </a:extLst>
              </p:cNvPr>
              <p:cNvSpPr txBox="1">
                <a:spLocks/>
              </p:cNvSpPr>
              <p:nvPr/>
            </p:nvSpPr>
            <p:spPr>
              <a:xfrm>
                <a:off x="3318172" y="1698989"/>
                <a:ext cx="1573970"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ODS Cohort Pull</a:t>
                </a:r>
              </a:p>
            </p:txBody>
          </p:sp>
          <p:sp>
            <p:nvSpPr>
              <p:cNvPr id="117" name="Text Placeholder 31">
                <a:extLst>
                  <a:ext uri="{FF2B5EF4-FFF2-40B4-BE49-F238E27FC236}">
                    <a16:creationId xmlns:a16="http://schemas.microsoft.com/office/drawing/2014/main" id="{8533A31B-C080-4C91-8CF4-1925A0F96468}"/>
                  </a:ext>
                </a:extLst>
              </p:cNvPr>
              <p:cNvSpPr txBox="1">
                <a:spLocks/>
              </p:cNvSpPr>
              <p:nvPr/>
            </p:nvSpPr>
            <p:spPr>
              <a:xfrm>
                <a:off x="3276727" y="2011507"/>
                <a:ext cx="1656861" cy="270524"/>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August 16, 2024</a:t>
                </a:r>
              </a:p>
            </p:txBody>
          </p:sp>
        </p:grpSp>
      </p:grpSp>
      <p:grpSp>
        <p:nvGrpSpPr>
          <p:cNvPr id="118" name="Group 117">
            <a:extLst>
              <a:ext uri="{FF2B5EF4-FFF2-40B4-BE49-F238E27FC236}">
                <a16:creationId xmlns:a16="http://schemas.microsoft.com/office/drawing/2014/main" id="{FFF0DA57-FCEB-4219-A5C1-5ED09735A5FB}"/>
              </a:ext>
            </a:extLst>
          </p:cNvPr>
          <p:cNvGrpSpPr/>
          <p:nvPr/>
        </p:nvGrpSpPr>
        <p:grpSpPr>
          <a:xfrm>
            <a:off x="10234874" y="4632370"/>
            <a:ext cx="1525990" cy="1298908"/>
            <a:chOff x="2854094" y="4589858"/>
            <a:chExt cx="1643865" cy="1298908"/>
          </a:xfrm>
        </p:grpSpPr>
        <p:cxnSp>
          <p:nvCxnSpPr>
            <p:cNvPr id="119" name="Straight Arrow Connector 118">
              <a:extLst>
                <a:ext uri="{FF2B5EF4-FFF2-40B4-BE49-F238E27FC236}">
                  <a16:creationId xmlns:a16="http://schemas.microsoft.com/office/drawing/2014/main" id="{B23CEFA6-6FFE-4441-83D6-72A4AE1507D3}"/>
                </a:ext>
                <a:ext uri="{C183D7F6-B498-43B3-948B-1728B52AA6E4}">
                  <adec:decorative xmlns:adec="http://schemas.microsoft.com/office/drawing/2017/decorative" val="1"/>
                </a:ext>
              </a:extLst>
            </p:cNvPr>
            <p:cNvCxnSpPr>
              <a:cxnSpLocks/>
            </p:cNvCxnSpPr>
            <p:nvPr/>
          </p:nvCxnSpPr>
          <p:spPr>
            <a:xfrm rot="10800000" flipH="1">
              <a:off x="3673771" y="4589858"/>
              <a:ext cx="1" cy="77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28025018-7D84-4FBF-BD44-C869C07BC6B0}"/>
                </a:ext>
              </a:extLst>
            </p:cNvPr>
            <p:cNvGrpSpPr/>
            <p:nvPr/>
          </p:nvGrpSpPr>
          <p:grpSpPr>
            <a:xfrm>
              <a:off x="2854094" y="4968966"/>
              <a:ext cx="1643865" cy="919800"/>
              <a:chOff x="2329131" y="1300777"/>
              <a:chExt cx="1695071" cy="966797"/>
            </a:xfrm>
          </p:grpSpPr>
          <p:sp>
            <p:nvSpPr>
              <p:cNvPr id="126" name="Text Placeholder 30">
                <a:extLst>
                  <a:ext uri="{FF2B5EF4-FFF2-40B4-BE49-F238E27FC236}">
                    <a16:creationId xmlns:a16="http://schemas.microsoft.com/office/drawing/2014/main" id="{47708542-F038-49AB-89A5-151E200B0FB0}"/>
                  </a:ext>
                </a:extLst>
              </p:cNvPr>
              <p:cNvSpPr txBox="1">
                <a:spLocks/>
              </p:cNvSpPr>
              <p:nvPr/>
            </p:nvSpPr>
            <p:spPr>
              <a:xfrm>
                <a:off x="2791716" y="1300777"/>
                <a:ext cx="1232486" cy="586616"/>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Final Deadline</a:t>
                </a:r>
              </a:p>
            </p:txBody>
          </p:sp>
          <p:sp>
            <p:nvSpPr>
              <p:cNvPr id="130" name="Text Placeholder 31">
                <a:extLst>
                  <a:ext uri="{FF2B5EF4-FFF2-40B4-BE49-F238E27FC236}">
                    <a16:creationId xmlns:a16="http://schemas.microsoft.com/office/drawing/2014/main" id="{8A2147FA-01A8-44D8-873B-F5B9EE8A6D97}"/>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grpSp>
      </p:grpSp>
      <p:sp>
        <p:nvSpPr>
          <p:cNvPr id="136" name="Text Placeholder 31">
            <a:extLst>
              <a:ext uri="{FF2B5EF4-FFF2-40B4-BE49-F238E27FC236}">
                <a16:creationId xmlns:a16="http://schemas.microsoft.com/office/drawing/2014/main" id="{84069AF9-0601-4C54-969A-B8E1A8DEF9E7}"/>
              </a:ext>
            </a:extLst>
          </p:cNvPr>
          <p:cNvSpPr txBox="1">
            <a:spLocks/>
          </p:cNvSpPr>
          <p:nvPr/>
        </p:nvSpPr>
        <p:spPr>
          <a:xfrm>
            <a:off x="10607509" y="5279341"/>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August 16, 2024</a:t>
            </a:r>
          </a:p>
        </p:txBody>
      </p:sp>
      <p:sp>
        <p:nvSpPr>
          <p:cNvPr id="138" name="Rectangle 137">
            <a:extLst>
              <a:ext uri="{FF2B5EF4-FFF2-40B4-BE49-F238E27FC236}">
                <a16:creationId xmlns:a16="http://schemas.microsoft.com/office/drawing/2014/main" id="{62A0D600-8082-4B4A-9411-EFD5CD75A906}"/>
              </a:ext>
            </a:extLst>
          </p:cNvPr>
          <p:cNvSpPr/>
          <p:nvPr/>
        </p:nvSpPr>
        <p:spPr>
          <a:xfrm>
            <a:off x="3414684" y="5560280"/>
            <a:ext cx="5161135" cy="384721"/>
          </a:xfrm>
          <a:prstGeom prst="rect">
            <a:avLst/>
          </a:prstGeom>
          <a:solidFill>
            <a:schemeClr val="accent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FCFCFC"/>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https://www.cde.ca.gov/ds/sp/cl/rptcalendar.asp</a:t>
            </a:r>
            <a:endParaRPr kumimoji="0" lang="en-US" sz="1900" b="0" i="0" u="none" strike="noStrike" kern="1200" cap="none" spc="0" normalizeH="0" baseline="0" noProof="0" dirty="0">
              <a:ln>
                <a:noFill/>
              </a:ln>
              <a:solidFill>
                <a:srgbClr val="FCFCFC"/>
              </a:solidFill>
              <a:effectLst/>
              <a:uLnTx/>
              <a:uFillTx/>
              <a:latin typeface="Calibri" panose="020F0502020204030204" pitchFamily="34" charset="0"/>
              <a:ea typeface="+mn-ea"/>
              <a:cs typeface="Calibri" panose="020F0502020204030204" pitchFamily="34" charset="0"/>
            </a:endParaRPr>
          </a:p>
        </p:txBody>
      </p:sp>
      <p:sp>
        <p:nvSpPr>
          <p:cNvPr id="9" name="Text Placeholder 30">
            <a:extLst>
              <a:ext uri="{FF2B5EF4-FFF2-40B4-BE49-F238E27FC236}">
                <a16:creationId xmlns:a16="http://schemas.microsoft.com/office/drawing/2014/main" id="{81DFD004-8D27-839E-9D95-89D7919991B2}"/>
              </a:ext>
            </a:extLst>
          </p:cNvPr>
          <p:cNvSpPr txBox="1">
            <a:spLocks/>
          </p:cNvSpPr>
          <p:nvPr/>
        </p:nvSpPr>
        <p:spPr>
          <a:xfrm>
            <a:off x="9753466" y="4235861"/>
            <a:ext cx="1251225" cy="282229"/>
          </a:xfrm>
          <a:prstGeom prst="rect">
            <a:avLst/>
          </a:prstGeom>
          <a:solidFill>
            <a:schemeClr val="accent3">
              <a:lumMod val="40000"/>
              <a:lumOff val="60000"/>
            </a:schemeClr>
          </a:solidFill>
          <a:ln>
            <a:solidFill>
              <a:schemeClr val="accent3">
                <a:lumMod val="40000"/>
                <a:lumOff val="60000"/>
              </a:schemeClr>
            </a:solidFill>
          </a:ln>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Amendment</a:t>
            </a:r>
          </a:p>
        </p:txBody>
      </p:sp>
      <p:cxnSp>
        <p:nvCxnSpPr>
          <p:cNvPr id="12" name="Connector: Elbow 11">
            <a:extLst>
              <a:ext uri="{FF2B5EF4-FFF2-40B4-BE49-F238E27FC236}">
                <a16:creationId xmlns:a16="http://schemas.microsoft.com/office/drawing/2014/main" id="{6E8A11DA-C76D-881A-ABDD-21630DF3C83F}"/>
              </a:ext>
            </a:extLst>
          </p:cNvPr>
          <p:cNvCxnSpPr>
            <a:stCxn id="98" idx="2"/>
            <a:endCxn id="70" idx="3"/>
          </p:cNvCxnSpPr>
          <p:nvPr/>
        </p:nvCxnSpPr>
        <p:spPr>
          <a:xfrm rot="5400000">
            <a:off x="3931146" y="1977978"/>
            <a:ext cx="689647" cy="24172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93735AA-BF66-CF09-38C7-114FFC838BF0}"/>
              </a:ext>
            </a:extLst>
          </p:cNvPr>
          <p:cNvCxnSpPr>
            <a:stCxn id="83" idx="2"/>
          </p:cNvCxnSpPr>
          <p:nvPr/>
        </p:nvCxnSpPr>
        <p:spPr>
          <a:xfrm flipH="1">
            <a:off x="2845113" y="1769869"/>
            <a:ext cx="1" cy="830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E2D78EE9-E7FA-A653-F117-5CDD9C70F974}"/>
              </a:ext>
            </a:extLst>
          </p:cNvPr>
          <p:cNvGrpSpPr/>
          <p:nvPr/>
        </p:nvGrpSpPr>
        <p:grpSpPr>
          <a:xfrm>
            <a:off x="8749644" y="1431587"/>
            <a:ext cx="1678706" cy="1517068"/>
            <a:chOff x="8789127" y="1299267"/>
            <a:chExt cx="1678706" cy="2006047"/>
          </a:xfrm>
        </p:grpSpPr>
        <p:sp>
          <p:nvSpPr>
            <p:cNvPr id="60" name="Text Placeholder 30">
              <a:extLst>
                <a:ext uri="{FF2B5EF4-FFF2-40B4-BE49-F238E27FC236}">
                  <a16:creationId xmlns:a16="http://schemas.microsoft.com/office/drawing/2014/main" id="{37358F4C-F982-C05B-8753-3ABD6E15BB12}"/>
                </a:ext>
              </a:extLst>
            </p:cNvPr>
            <p:cNvSpPr txBox="1">
              <a:spLocks/>
            </p:cNvSpPr>
            <p:nvPr/>
          </p:nvSpPr>
          <p:spPr>
            <a:xfrm>
              <a:off x="8789127" y="1299267"/>
              <a:ext cx="1678706" cy="110260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Initial ELPAC Testing Window opens</a:t>
              </a:r>
            </a:p>
            <a:p>
              <a:pPr marL="0" marR="0" lvl="0" indent="0" algn="ctr" defTabSz="914400" rtl="0" eaLnBrk="1" fontAlgn="auto" latinLnBrk="0" hangingPunct="1">
                <a:lnSpc>
                  <a:spcPct val="100000"/>
                </a:lnSpc>
                <a:spcBef>
                  <a:spcPts val="1000"/>
                </a:spcBef>
                <a:spcAft>
                  <a:spcPts val="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   </a:t>
              </a:r>
              <a:r>
                <a:rPr kumimoji="0" lang="en-US" sz="1100" b="0" i="0" u="none" strike="noStrike" kern="1200" cap="none" spc="0" normalizeH="0" baseline="0" noProof="0" dirty="0">
                  <a:ln>
                    <a:noFill/>
                  </a:ln>
                  <a:solidFill>
                    <a:prstClr val="black">
                      <a:lumMod val="75000"/>
                      <a:lumOff val="25000"/>
                    </a:prstClr>
                  </a:solidFill>
                  <a:effectLst/>
                  <a:uLnTx/>
                  <a:uFillTx/>
                  <a:latin typeface="Tahoma"/>
                  <a:ea typeface="+mn-ea"/>
                  <a:cs typeface="+mn-cs"/>
                </a:rPr>
                <a:t>July 1, 2024</a:t>
              </a:r>
              <a:endParaRPr kumimoji="0" lang="en-US" sz="1100" b="0" i="0" u="none" strike="noStrike" kern="1200" cap="none" spc="0" normalizeH="0" baseline="0" noProof="0" dirty="0">
                <a:ln>
                  <a:noFill/>
                </a:ln>
                <a:solidFill>
                  <a:prstClr val="black">
                    <a:lumMod val="75000"/>
                    <a:lumOff val="25000"/>
                  </a:prstClr>
                </a:solidFill>
                <a:effectLst/>
                <a:uLnTx/>
                <a:uFillTx/>
                <a:latin typeface="Tahoma"/>
                <a:ea typeface="+mn-ea"/>
                <a:cs typeface="Arial"/>
              </a:endParaRPr>
            </a:p>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cxnSp>
          <p:nvCxnSpPr>
            <p:cNvPr id="61" name="Straight Arrow Connector 60">
              <a:extLst>
                <a:ext uri="{FF2B5EF4-FFF2-40B4-BE49-F238E27FC236}">
                  <a16:creationId xmlns:a16="http://schemas.microsoft.com/office/drawing/2014/main" id="{8F535B99-81A9-77DF-0718-76F07EA893B6}"/>
                </a:ext>
                <a:ext uri="{C183D7F6-B498-43B3-948B-1728B52AA6E4}">
                  <adec:decorative xmlns:adec="http://schemas.microsoft.com/office/drawing/2017/decorative" val="1"/>
                </a:ext>
              </a:extLst>
            </p:cNvPr>
            <p:cNvCxnSpPr>
              <a:cxnSpLocks/>
              <a:stCxn id="60" idx="2"/>
            </p:cNvCxnSpPr>
            <p:nvPr/>
          </p:nvCxnSpPr>
          <p:spPr>
            <a:xfrm>
              <a:off x="9628480" y="2401872"/>
              <a:ext cx="0" cy="903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A6661B72-2930-07A8-2ED4-CE50508E283E}"/>
              </a:ext>
            </a:extLst>
          </p:cNvPr>
          <p:cNvGrpSpPr/>
          <p:nvPr/>
        </p:nvGrpSpPr>
        <p:grpSpPr>
          <a:xfrm>
            <a:off x="4670333" y="2538937"/>
            <a:ext cx="3983344" cy="396256"/>
            <a:chOff x="4661622" y="2584779"/>
            <a:chExt cx="3992051" cy="388526"/>
          </a:xfrm>
        </p:grpSpPr>
        <p:sp>
          <p:nvSpPr>
            <p:cNvPr id="15" name="Text Placeholder 30">
              <a:extLst>
                <a:ext uri="{FF2B5EF4-FFF2-40B4-BE49-F238E27FC236}">
                  <a16:creationId xmlns:a16="http://schemas.microsoft.com/office/drawing/2014/main" id="{552F93DD-1E17-AF8B-F321-A4B51EE187A9}"/>
                </a:ext>
              </a:extLst>
            </p:cNvPr>
            <p:cNvSpPr txBox="1">
              <a:spLocks/>
            </p:cNvSpPr>
            <p:nvPr/>
          </p:nvSpPr>
          <p:spPr>
            <a:xfrm>
              <a:off x="4661622" y="2584779"/>
              <a:ext cx="3992051" cy="363875"/>
            </a:xfrm>
            <a:prstGeom prst="rect">
              <a:avLst/>
            </a:prstGeom>
            <a:solidFill>
              <a:schemeClr val="accent6">
                <a:lumMod val="60000"/>
                <a:lumOff val="40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ELPAC Summative Testing </a:t>
              </a:r>
              <a:endParaRPr kumimoji="0" lang="en-US" sz="8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9" name="TextBox 68">
              <a:extLst>
                <a:ext uri="{FF2B5EF4-FFF2-40B4-BE49-F238E27FC236}">
                  <a16:creationId xmlns:a16="http://schemas.microsoft.com/office/drawing/2014/main" id="{E666AFF5-C202-FAD0-8D25-B78E7BC5E14B}"/>
                </a:ext>
              </a:extLst>
            </p:cNvPr>
            <p:cNvSpPr txBox="1"/>
            <p:nvPr/>
          </p:nvSpPr>
          <p:spPr>
            <a:xfrm>
              <a:off x="6005601" y="2727084"/>
              <a:ext cx="997736"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2/1 to 5/31</a:t>
              </a:r>
            </a:p>
          </p:txBody>
        </p:sp>
      </p:grpSp>
      <p:grpSp>
        <p:nvGrpSpPr>
          <p:cNvPr id="72" name="Group 71">
            <a:extLst>
              <a:ext uri="{FF2B5EF4-FFF2-40B4-BE49-F238E27FC236}">
                <a16:creationId xmlns:a16="http://schemas.microsoft.com/office/drawing/2014/main" id="{7C9A29A1-17AD-DF81-651A-2AD119D881A8}"/>
              </a:ext>
            </a:extLst>
          </p:cNvPr>
          <p:cNvGrpSpPr/>
          <p:nvPr/>
        </p:nvGrpSpPr>
        <p:grpSpPr>
          <a:xfrm>
            <a:off x="5236185" y="2046218"/>
            <a:ext cx="3408781" cy="388526"/>
            <a:chOff x="4661622" y="2584779"/>
            <a:chExt cx="3992051" cy="388526"/>
          </a:xfrm>
        </p:grpSpPr>
        <p:sp>
          <p:nvSpPr>
            <p:cNvPr id="73" name="Text Placeholder 30">
              <a:extLst>
                <a:ext uri="{FF2B5EF4-FFF2-40B4-BE49-F238E27FC236}">
                  <a16:creationId xmlns:a16="http://schemas.microsoft.com/office/drawing/2014/main" id="{505A5B88-3FA8-626F-BB05-221593D53248}"/>
                </a:ext>
              </a:extLst>
            </p:cNvPr>
            <p:cNvSpPr txBox="1">
              <a:spLocks/>
            </p:cNvSpPr>
            <p:nvPr/>
          </p:nvSpPr>
          <p:spPr>
            <a:xfrm>
              <a:off x="4661622" y="2584779"/>
              <a:ext cx="3992051" cy="363875"/>
            </a:xfrm>
            <a:prstGeom prst="rect">
              <a:avLst/>
            </a:prstGeom>
            <a:solidFill>
              <a:schemeClr val="accent6">
                <a:lumMod val="60000"/>
                <a:lumOff val="40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dirty="0">
                  <a:ln>
                    <a:noFill/>
                  </a:ln>
                  <a:solidFill>
                    <a:prstClr val="black">
                      <a:lumMod val="75000"/>
                      <a:lumOff val="25000"/>
                    </a:prstClr>
                  </a:solidFill>
                  <a:effectLst/>
                  <a:uLnTx/>
                  <a:uFillTx/>
                  <a:latin typeface="Tahoma"/>
                  <a:ea typeface="+mn-ea"/>
                  <a:cs typeface="+mn-cs"/>
                </a:rPr>
                <a:t>CAASPP Testing </a:t>
              </a:r>
              <a:endParaRPr kumimoji="0" lang="en-US" sz="800" b="1"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74" name="TextBox 73">
              <a:extLst>
                <a:ext uri="{FF2B5EF4-FFF2-40B4-BE49-F238E27FC236}">
                  <a16:creationId xmlns:a16="http://schemas.microsoft.com/office/drawing/2014/main" id="{87F9E0C3-89CE-EC27-231C-2F8D00F70F56}"/>
                </a:ext>
              </a:extLst>
            </p:cNvPr>
            <p:cNvSpPr txBox="1"/>
            <p:nvPr/>
          </p:nvSpPr>
          <p:spPr>
            <a:xfrm>
              <a:off x="6005601" y="2727084"/>
              <a:ext cx="121199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Tahoma"/>
                  <a:ea typeface="+mn-ea"/>
                  <a:cs typeface="+mn-cs"/>
                </a:rPr>
                <a:t>2/26 to 5/31</a:t>
              </a:r>
            </a:p>
          </p:txBody>
        </p:sp>
      </p:grpSp>
      <p:sp>
        <p:nvSpPr>
          <p:cNvPr id="82" name="Footer Placeholder 81">
            <a:extLst>
              <a:ext uri="{FF2B5EF4-FFF2-40B4-BE49-F238E27FC236}">
                <a16:creationId xmlns:a16="http://schemas.microsoft.com/office/drawing/2014/main" id="{BF00A38E-CB5F-0641-CE62-69B5EFEEB36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p>
        </p:txBody>
      </p:sp>
      <p:sp>
        <p:nvSpPr>
          <p:cNvPr id="89" name="Slide Number Placeholder 88">
            <a:extLst>
              <a:ext uri="{FF2B5EF4-FFF2-40B4-BE49-F238E27FC236}">
                <a16:creationId xmlns:a16="http://schemas.microsoft.com/office/drawing/2014/main" id="{50D2621D-904A-DD4A-1BC1-A7A037F07FF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Text Placeholder 30">
            <a:extLst>
              <a:ext uri="{FF2B5EF4-FFF2-40B4-BE49-F238E27FC236}">
                <a16:creationId xmlns:a16="http://schemas.microsoft.com/office/drawing/2014/main" id="{5A30F469-C459-E117-5DAA-58DD00DCB807}"/>
              </a:ext>
            </a:extLst>
          </p:cNvPr>
          <p:cNvSpPr txBox="1">
            <a:spLocks/>
          </p:cNvSpPr>
          <p:nvPr/>
        </p:nvSpPr>
        <p:spPr>
          <a:xfrm>
            <a:off x="9588997" y="3567881"/>
            <a:ext cx="2167677" cy="285334"/>
          </a:xfrm>
          <a:prstGeom prst="rect">
            <a:avLst/>
          </a:prstGeom>
          <a:solidFill>
            <a:srgbClr val="97296A"/>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dirty="0">
                <a:ln>
                  <a:noFill/>
                </a:ln>
                <a:solidFill>
                  <a:srgbClr val="FCFCFC"/>
                </a:solidFill>
                <a:effectLst/>
                <a:uLnTx/>
                <a:uFillTx/>
                <a:latin typeface="Tahoma"/>
                <a:ea typeface="+mn-ea"/>
                <a:cs typeface="+mn-cs"/>
              </a:rPr>
              <a:t> AY 24-25</a:t>
            </a:r>
            <a:endParaRPr kumimoji="0" lang="en-US" sz="1200" b="1" i="1" u="none" strike="noStrike" kern="1200" cap="none" spc="0" normalizeH="0" baseline="0" noProof="0" dirty="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5799730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CE021B-165F-5242-A28F-7358B1EBF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48" y="-1"/>
            <a:ext cx="11336785" cy="6791417"/>
          </a:xfrm>
          <a:prstGeom prst="rect">
            <a:avLst/>
          </a:prstGeom>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rgbClr val="3FC1BD">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chemeClr val="bg2"/>
                </a:solidFill>
              </a:rPr>
              <a:t>Thank You</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CSIS Training Team</a:t>
            </a:r>
          </a:p>
        </p:txBody>
      </p:sp>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dirty="0"/>
              <a:t>916-325-9200</a:t>
            </a:r>
          </a:p>
        </p:txBody>
      </p:sp>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dirty="0" err="1"/>
              <a:t>csistraining@fcmat.org</a:t>
            </a:r>
            <a:endParaRPr lang="en-US" dirty="0"/>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12">
                  <a:extLst>
                    <a:ext uri="{A12FA001-AC4F-418D-AE19-62706E023703}">
                      <ahyp:hlinkClr xmlns:ahyp="http://schemas.microsoft.com/office/drawing/2018/hyperlinkcolor" val="tx"/>
                    </a:ext>
                  </a:extLst>
                </a:hlinkClick>
              </a:rPr>
              <a:t>https://csis.fcmat.org/</a:t>
            </a:r>
            <a:endParaRPr lang="en-US" dirty="0"/>
          </a:p>
        </p:txBody>
      </p:sp>
      <p:pic>
        <p:nvPicPr>
          <p:cNvPr id="15" name="Graphic 14" descr="CALPADS icon">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16856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 calcmode="lin" valueType="num">
                                      <p:cBhvr additive="base">
                                        <p:cTn id="3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anim calcmode="lin" valueType="num">
                                      <p:cBhvr additive="base">
                                        <p:cTn id="3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3" grpId="0" build="p"/>
      <p:bldP spid="18" grpId="0" build="p"/>
      <p:bldP spid="19" grpId="0" build="p"/>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727117-C5A5-425C-A8D0-B7EC3951DD70}"/>
              </a:ext>
            </a:extLst>
          </p:cNvPr>
          <p:cNvSpPr txBox="1"/>
          <p:nvPr/>
        </p:nvSpPr>
        <p:spPr>
          <a:xfrm>
            <a:off x="429638" y="5110192"/>
            <a:ext cx="4866262" cy="830997"/>
          </a:xfrm>
          <a:prstGeom prst="rect">
            <a:avLst/>
          </a:prstGeom>
          <a:solidFill>
            <a:schemeClr val="bg1">
              <a:alpha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End of Year reporting period is  July 1, 2023– June 30, 2024</a:t>
            </a:r>
          </a:p>
        </p:txBody>
      </p:sp>
      <p:graphicFrame>
        <p:nvGraphicFramePr>
          <p:cNvPr id="10" name="Content Placeholder 3" descr="Graphic of three cubes inside of an arrow illustrating process.">
            <a:extLst>
              <a:ext uri="{FF2B5EF4-FFF2-40B4-BE49-F238E27FC236}">
                <a16:creationId xmlns:a16="http://schemas.microsoft.com/office/drawing/2014/main" id="{67D519F0-0CD2-4BCD-B89E-6BB82737A94F}"/>
              </a:ext>
            </a:extLst>
          </p:cNvPr>
          <p:cNvGraphicFramePr>
            <a:graphicFrameLocks/>
          </p:cNvGraphicFramePr>
          <p:nvPr/>
        </p:nvGraphicFramePr>
        <p:xfrm>
          <a:off x="301255" y="1747808"/>
          <a:ext cx="8690345" cy="31054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1">
            <a:extLst>
              <a:ext uri="{FF2B5EF4-FFF2-40B4-BE49-F238E27FC236}">
                <a16:creationId xmlns:a16="http://schemas.microsoft.com/office/drawing/2014/main" id="{FD907D9E-CFA0-44EE-A118-8EBD40C49171}"/>
              </a:ext>
            </a:extLst>
          </p:cNvPr>
          <p:cNvSpPr>
            <a:spLocks noGrp="1"/>
          </p:cNvSpPr>
          <p:nvPr>
            <p:ph type="ftr" sz="quarter" idx="10"/>
          </p:nvPr>
        </p:nvSpPr>
        <p:spPr>
          <a:xfrm>
            <a:off x="429638" y="6395606"/>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May 10,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14" name="Title 13">
            <a:extLst>
              <a:ext uri="{FF2B5EF4-FFF2-40B4-BE49-F238E27FC236}">
                <a16:creationId xmlns:a16="http://schemas.microsoft.com/office/drawing/2014/main" id="{CFF2FC80-593A-4A7B-BBB1-38EDC5AC8F6A}"/>
              </a:ext>
            </a:extLst>
          </p:cNvPr>
          <p:cNvSpPr>
            <a:spLocks noGrp="1"/>
          </p:cNvSpPr>
          <p:nvPr>
            <p:ph type="title" idx="4294967295"/>
          </p:nvPr>
        </p:nvSpPr>
        <p:spPr>
          <a:xfrm>
            <a:off x="0" y="476250"/>
            <a:ext cx="3941763" cy="708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1" indent="0" algn="l" defTabSz="914400" rtl="0" eaLnBrk="1" fontAlgn="base" latinLnBrk="0" hangingPunct="1">
              <a:lnSpc>
                <a:spcPct val="100000"/>
              </a:lnSpc>
              <a:spcBef>
                <a:spcPts val="1200"/>
              </a:spcBef>
              <a:spcAft>
                <a:spcPts val="1200"/>
              </a:spcAft>
              <a:buClrTx/>
              <a:buSzTx/>
              <a:buFontTx/>
              <a:buNone/>
              <a:tabLst/>
              <a:defRPr/>
            </a:pPr>
            <a:r>
              <a:rPr kumimoji="0" lang="en-US" sz="4000" b="1" i="0" u="none" strike="noStrike" kern="0" cap="none" spc="0" normalizeH="0" baseline="0" noProof="0" dirty="0">
                <a:ln>
                  <a:noFill/>
                </a:ln>
                <a:solidFill>
                  <a:srgbClr val="000000"/>
                </a:solidFill>
                <a:effectLst>
                  <a:glow>
                    <a:srgbClr val="000000"/>
                  </a:glow>
                  <a:outerShdw sx="0" sy="0">
                    <a:srgbClr val="000000"/>
                  </a:outerShdw>
                  <a:reflection stA="0" endPos="0" fadeDir="0" sx="0" sy="0"/>
                </a:effectLst>
                <a:uLnTx/>
                <a:uFillTx/>
                <a:latin typeface="Arial Black" panose="020B0A04020102020204" pitchFamily="34" charset="0"/>
                <a:ea typeface="Times New Roman" panose="02020603050405020304" pitchFamily="18" charset="0"/>
                <a:cs typeface="Times New Roman" panose="02020603050405020304" pitchFamily="18" charset="0"/>
              </a:rPr>
              <a:t>Key Dates</a:t>
            </a:r>
          </a:p>
        </p:txBody>
      </p:sp>
      <p:sp>
        <p:nvSpPr>
          <p:cNvPr id="3" name="Slide Number Placeholder 2">
            <a:extLst>
              <a:ext uri="{FF2B5EF4-FFF2-40B4-BE49-F238E27FC236}">
                <a16:creationId xmlns:a16="http://schemas.microsoft.com/office/drawing/2014/main" id="{EA0FE21A-719D-E57C-039A-A19B48259C15}"/>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263600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
            <a:extLst>
              <a:ext uri="{FF2B5EF4-FFF2-40B4-BE49-F238E27FC236}">
                <a16:creationId xmlns:a16="http://schemas.microsoft.com/office/drawing/2014/main" id="{B3794147-FF86-410F-A466-B22813D8D83E}"/>
              </a:ext>
            </a:extLst>
          </p:cNvPr>
          <p:cNvSpPr>
            <a:spLocks noGrp="1"/>
          </p:cNvSpPr>
          <p:nvPr>
            <p:ph idx="1"/>
          </p:nvPr>
        </p:nvSpPr>
        <p:spPr>
          <a:xfrm>
            <a:off x="587527" y="769964"/>
            <a:ext cx="4416225" cy="5048329"/>
          </a:xfrm>
        </p:spPr>
        <p:txBody>
          <a:bodyPr/>
          <a:lstStyle/>
          <a:p>
            <a:pPr marR="0">
              <a:lnSpc>
                <a:spcPct val="90000"/>
              </a:lnSpc>
              <a:spcBef>
                <a:spcPts val="1000"/>
              </a:spcBef>
              <a:spcAft>
                <a:spcPts val="500"/>
              </a:spcAft>
              <a:buClr>
                <a:schemeClr val="accent1"/>
              </a:buClr>
              <a:tabLst>
                <a:tab pos="628650" algn="l"/>
              </a:tabLst>
            </a:pPr>
            <a:r>
              <a:rPr lang="en-US" sz="2400" kern="1200" dirty="0">
                <a:solidFill>
                  <a:schemeClr val="tx1">
                    <a:lumMod val="75000"/>
                    <a:lumOff val="25000"/>
                  </a:schemeClr>
                </a:solidFill>
                <a:effectLst/>
                <a:latin typeface="+mn-lt"/>
                <a:ea typeface="+mn-ea"/>
                <a:cs typeface="+mn-cs"/>
              </a:rPr>
              <a:t>Provide LEA course section completer counts by State Course Code for courses completed at any time during the current academic year</a:t>
            </a:r>
          </a:p>
          <a:p>
            <a:pPr marR="0">
              <a:lnSpc>
                <a:spcPct val="90000"/>
              </a:lnSpc>
              <a:spcBef>
                <a:spcPts val="1000"/>
              </a:spcBef>
              <a:spcAft>
                <a:spcPts val="500"/>
              </a:spcAft>
              <a:buClr>
                <a:schemeClr val="accent1"/>
              </a:buClr>
              <a:tabLst>
                <a:tab pos="628650" algn="l"/>
              </a:tabLst>
            </a:pPr>
            <a:r>
              <a:rPr lang="en-US" sz="2400" kern="1200" dirty="0">
                <a:solidFill>
                  <a:schemeClr val="tx1">
                    <a:lumMod val="75000"/>
                    <a:lumOff val="25000"/>
                  </a:schemeClr>
                </a:solidFill>
                <a:effectLst/>
                <a:latin typeface="+mn-lt"/>
                <a:ea typeface="+mn-ea"/>
                <a:cs typeface="+mn-cs"/>
              </a:rPr>
              <a:t>Provide counts of CTE participants, and completers for Perkins reporting</a:t>
            </a:r>
          </a:p>
          <a:p>
            <a:pPr marR="0">
              <a:lnSpc>
                <a:spcPct val="90000"/>
              </a:lnSpc>
              <a:spcBef>
                <a:spcPts val="1000"/>
              </a:spcBef>
              <a:spcAft>
                <a:spcPts val="500"/>
              </a:spcAft>
              <a:buClr>
                <a:schemeClr val="accent1"/>
              </a:buClr>
              <a:tabLst>
                <a:tab pos="628650" algn="l"/>
              </a:tabLst>
            </a:pPr>
            <a:r>
              <a:rPr lang="en-US" sz="2400" kern="1200" dirty="0">
                <a:solidFill>
                  <a:schemeClr val="tx1">
                    <a:lumMod val="75000"/>
                    <a:lumOff val="25000"/>
                  </a:schemeClr>
                </a:solidFill>
                <a:effectLst/>
                <a:latin typeface="+mn-lt"/>
                <a:ea typeface="+mn-ea"/>
                <a:cs typeface="+mn-cs"/>
              </a:rPr>
              <a:t>Provide counts of student completion of specific work-based learning programs</a:t>
            </a:r>
          </a:p>
          <a:p>
            <a:pPr marR="0">
              <a:lnSpc>
                <a:spcPct val="90000"/>
              </a:lnSpc>
              <a:spcBef>
                <a:spcPts val="1000"/>
              </a:spcBef>
              <a:spcAft>
                <a:spcPts val="500"/>
              </a:spcAft>
              <a:buClr>
                <a:schemeClr val="accent1"/>
              </a:buClr>
              <a:tabLst>
                <a:tab pos="628650" algn="l"/>
              </a:tabLst>
            </a:pPr>
            <a:r>
              <a:rPr lang="en-US" sz="2400" dirty="0">
                <a:solidFill>
                  <a:schemeClr val="tx1">
                    <a:lumMod val="75000"/>
                    <a:lumOff val="25000"/>
                  </a:schemeClr>
                </a:solidFill>
              </a:rPr>
              <a:t>P</a:t>
            </a:r>
            <a:r>
              <a:rPr lang="en-US" sz="2400" kern="1200" dirty="0">
                <a:solidFill>
                  <a:schemeClr val="tx1">
                    <a:lumMod val="75000"/>
                    <a:lumOff val="25000"/>
                  </a:schemeClr>
                </a:solidFill>
                <a:effectLst/>
                <a:latin typeface="+mn-lt"/>
                <a:ea typeface="+mn-ea"/>
                <a:cs typeface="+mn-cs"/>
              </a:rPr>
              <a:t>rovides class size counts for </a:t>
            </a:r>
            <a:r>
              <a:rPr lang="en-US" sz="2400" kern="1200" dirty="0" err="1">
                <a:solidFill>
                  <a:schemeClr val="tx1">
                    <a:lumMod val="75000"/>
                    <a:lumOff val="25000"/>
                  </a:schemeClr>
                </a:solidFill>
                <a:effectLst/>
                <a:latin typeface="+mn-lt"/>
                <a:ea typeface="+mn-ea"/>
                <a:cs typeface="+mn-cs"/>
              </a:rPr>
              <a:t>DataQuest</a:t>
            </a:r>
            <a:r>
              <a:rPr lang="en-US" sz="2400" kern="1200" dirty="0">
                <a:solidFill>
                  <a:schemeClr val="tx1">
                    <a:lumMod val="75000"/>
                    <a:lumOff val="25000"/>
                  </a:schemeClr>
                </a:solidFill>
                <a:effectLst/>
                <a:latin typeface="+mn-lt"/>
                <a:ea typeface="+mn-ea"/>
                <a:cs typeface="+mn-cs"/>
              </a:rPr>
              <a:t> </a:t>
            </a:r>
          </a:p>
          <a:p>
            <a:pPr marL="0" indent="0">
              <a:buNone/>
            </a:pPr>
            <a:endParaRPr lang="en-US" sz="2400" dirty="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72CA17D1-D4A7-4A28-B91C-EA938A23E319}"/>
              </a:ext>
            </a:extLst>
          </p:cNvPr>
          <p:cNvSpPr>
            <a:spLocks noGrp="1"/>
          </p:cNvSpPr>
          <p:nvPr>
            <p:ph type="sldNum" sz="quarter" idx="11"/>
          </p:nvPr>
        </p:nvSpPr>
        <p:spPr>
          <a:xfrm>
            <a:off x="11772000" y="6365363"/>
            <a:ext cx="420000" cy="421200"/>
          </a:xfrm>
        </p:spPr>
        <p:txBody>
          <a:bodyPr vert="horz" lIns="0" tIns="0" rIns="0" bIns="0" rtlCol="0" anchor="ctr">
            <a:normAutofit/>
          </a:bodyPr>
          <a:lstStyle/>
          <a:p>
            <a:pPr>
              <a:spcAft>
                <a:spcPts val="600"/>
              </a:spcAft>
            </a:pPr>
            <a:fld id="{4B73C415-D670-4716-A5EC-CC4D52CA2BAC}" type="slidenum">
              <a:rPr lang="en-US" smtClean="0"/>
              <a:pPr>
                <a:spcAft>
                  <a:spcPts val="600"/>
                </a:spcAft>
              </a:pPr>
              <a:t>9</a:t>
            </a:fld>
            <a:endParaRPr lang="en-US"/>
          </a:p>
        </p:txBody>
      </p:sp>
      <p:sp>
        <p:nvSpPr>
          <p:cNvPr id="14" name="Title 1">
            <a:extLst>
              <a:ext uri="{FF2B5EF4-FFF2-40B4-BE49-F238E27FC236}">
                <a16:creationId xmlns:a16="http://schemas.microsoft.com/office/drawing/2014/main" id="{778EDD31-C789-4251-BA47-77C7B09354BD}"/>
              </a:ext>
            </a:extLst>
          </p:cNvPr>
          <p:cNvSpPr txBox="1">
            <a:spLocks noGrp="1"/>
          </p:cNvSpPr>
          <p:nvPr>
            <p:ph type="title" idx="4294967295"/>
          </p:nvPr>
        </p:nvSpPr>
        <p:spPr>
          <a:xfrm>
            <a:off x="5658103" y="3981450"/>
            <a:ext cx="5749483" cy="2142411"/>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150" normalizeH="0" baseline="0" noProof="0" dirty="0">
                <a:ln>
                  <a:noFill/>
                </a:ln>
                <a:solidFill>
                  <a:schemeClr val="bg1"/>
                </a:solidFill>
                <a:effectLst/>
                <a:uLnTx/>
                <a:uFillTx/>
                <a:latin typeface="+mj-lt"/>
                <a:ea typeface="+mj-ea"/>
                <a:cs typeface="+mj-cs"/>
              </a:rPr>
              <a:t>End of Year 1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150" normalizeH="0" baseline="0" noProof="0" dirty="0">
                <a:ln>
                  <a:noFill/>
                </a:ln>
                <a:solidFill>
                  <a:schemeClr val="bg1"/>
                </a:solidFill>
                <a:effectLst/>
                <a:uLnTx/>
                <a:uFillTx/>
                <a:latin typeface="+mj-lt"/>
                <a:ea typeface="+mj-ea"/>
                <a:cs typeface="+mj-cs"/>
              </a:rPr>
              <a:t>Course Completion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150" normalizeH="0" baseline="0" noProof="0" dirty="0">
                <a:ln>
                  <a:noFill/>
                </a:ln>
                <a:solidFill>
                  <a:schemeClr val="bg1"/>
                </a:solidFill>
                <a:effectLst/>
                <a:uLnTx/>
                <a:uFillTx/>
                <a:latin typeface="+mj-lt"/>
                <a:ea typeface="+mj-ea"/>
                <a:cs typeface="+mj-cs"/>
              </a:rPr>
              <a:t>Career Technical Education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150" normalizeH="0" baseline="0" noProof="0" dirty="0">
                <a:ln>
                  <a:noFill/>
                </a:ln>
                <a:solidFill>
                  <a:schemeClr val="bg1"/>
                </a:solidFill>
                <a:effectLst/>
                <a:uLnTx/>
                <a:uFillTx/>
                <a:latin typeface="+mj-lt"/>
                <a:ea typeface="+mj-ea"/>
                <a:cs typeface="+mj-cs"/>
              </a:rPr>
              <a:t>Work-Based Learning</a:t>
            </a:r>
          </a:p>
        </p:txBody>
      </p:sp>
      <p:pic>
        <p:nvPicPr>
          <p:cNvPr id="17" name="Picture 16" descr="Glasses on top of a book">
            <a:extLst>
              <a:ext uri="{FF2B5EF4-FFF2-40B4-BE49-F238E27FC236}">
                <a16:creationId xmlns:a16="http://schemas.microsoft.com/office/drawing/2014/main" id="{DCE4E43A-D64D-45F9-B683-567CD5307F23}"/>
              </a:ext>
            </a:extLst>
          </p:cNvPr>
          <p:cNvPicPr>
            <a:picLocks noChangeAspect="1"/>
          </p:cNvPicPr>
          <p:nvPr/>
        </p:nvPicPr>
        <p:blipFill rotWithShape="1">
          <a:blip r:embed="rId3"/>
          <a:srcRect t="12019" r="-2" b="462"/>
          <a:stretch/>
        </p:blipFill>
        <p:spPr>
          <a:xfrm>
            <a:off x="5353050" y="10"/>
            <a:ext cx="6406950" cy="3714737"/>
          </a:xfrm>
          <a:prstGeom prst="rect">
            <a:avLst/>
          </a:prstGeom>
          <a:noFill/>
          <a:ln>
            <a:noFill/>
          </a:ln>
        </p:spPr>
      </p:pic>
      <p:sp>
        <p:nvSpPr>
          <p:cNvPr id="5" name="Footer Placeholder 4">
            <a:extLst>
              <a:ext uri="{FF2B5EF4-FFF2-40B4-BE49-F238E27FC236}">
                <a16:creationId xmlns:a16="http://schemas.microsoft.com/office/drawing/2014/main" id="{3456FE3B-A681-5E57-B4B1-E646127F115F}"/>
              </a:ext>
            </a:extLst>
          </p:cNvPr>
          <p:cNvSpPr>
            <a:spLocks noGrp="1"/>
          </p:cNvSpPr>
          <p:nvPr>
            <p:ph type="ftr" sz="quarter" idx="13"/>
          </p:nvPr>
        </p:nvSpPr>
        <p:spPr/>
        <p:txBody>
          <a:bodyPr/>
          <a:lstStyle/>
          <a:p>
            <a:r>
              <a:rPr lang="en-US" noProof="0"/>
              <a:t>EOY 1 Reporting and Certification v1.0 May 10, 2024</a:t>
            </a:r>
            <a:endParaRPr lang="en-US" noProof="0" dirty="0"/>
          </a:p>
        </p:txBody>
      </p:sp>
    </p:spTree>
    <p:extLst>
      <p:ext uri="{BB962C8B-B14F-4D97-AF65-F5344CB8AC3E}">
        <p14:creationId xmlns:p14="http://schemas.microsoft.com/office/powerpoint/2010/main" val="7619799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4"/>
</p:tagLst>
</file>

<file path=ppt/theme/theme1.xml><?xml version="1.0" encoding="utf-8"?>
<a:theme xmlns:a="http://schemas.openxmlformats.org/drawingml/2006/main" name="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ALPADS-PowerPoint-Template" id="{D57F8342-B15F-0C4F-B414-45B30422B0A1}" vid="{30D4090C-2987-614A-8C44-028562168B21}"/>
    </a:ext>
  </a:extLst>
</a:theme>
</file>

<file path=ppt/theme/theme10.xml><?xml version="1.0" encoding="utf-8"?>
<a:theme xmlns:a="http://schemas.openxmlformats.org/drawingml/2006/main" name="10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11.xml><?xml version="1.0" encoding="utf-8"?>
<a:theme xmlns:a="http://schemas.openxmlformats.org/drawingml/2006/main" name="8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12.xml><?xml version="1.0" encoding="utf-8"?>
<a:theme xmlns:a="http://schemas.openxmlformats.org/drawingml/2006/main" name="12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13.xml><?xml version="1.0" encoding="utf-8"?>
<a:theme xmlns:a="http://schemas.openxmlformats.org/drawingml/2006/main" name="9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OY-Advanced-w-notes" id="{38BD0930-7843-994D-B13E-3049FD996BC6}" vid="{AAC1E058-DE77-A348-9831-6B2AF0001107}"/>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5.xml><?xml version="1.0" encoding="utf-8"?>
<a:theme xmlns:a="http://schemas.openxmlformats.org/drawingml/2006/main" name="4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6.xml><?xml version="1.0" encoding="utf-8"?>
<a:theme xmlns:a="http://schemas.openxmlformats.org/drawingml/2006/main" name="5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7.xml><?xml version="1.0" encoding="utf-8"?>
<a:theme xmlns:a="http://schemas.openxmlformats.org/drawingml/2006/main" name="6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8.xml><?xml version="1.0" encoding="utf-8"?>
<a:theme xmlns:a="http://schemas.openxmlformats.org/drawingml/2006/main" name="3_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OY-Advanced-w-notes" id="{38BD0930-7843-994D-B13E-3049FD996BC6}" vid="{AAC1E058-DE77-A348-9831-6B2AF0001107}"/>
    </a:ext>
  </a:extLst>
</a:theme>
</file>

<file path=ppt/theme/theme9.xml><?xml version="1.0" encoding="utf-8"?>
<a:theme xmlns:a="http://schemas.openxmlformats.org/drawingml/2006/main" name="7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f3e63f8852460bc88314ebeb7b636125">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5535b41d112710ce7ebd42e200115b07"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ign_x002d_off_x0020_status xmlns="186db01c-c4a5-44d8-a310-3ab2db9d5f5c" xsi:nil="true"/>
    <DocShortBody xmlns="186db01c-c4a5-44d8-a310-3ab2db9d5f5c">This presentation provides detailed instructions for EOY 1 Reporting and Certification. It also covers certification errors, how to use the CALPADS documentation for troubleshooting and error resolution, and common problems with EOY 1.</DocShortBody>
    <DocBody xmlns="186db01c-c4a5-44d8-a310-3ab2db9d5f5c">This presentation provides detailed instructions for EOY 1 Reporting and Certification. It also covers certification errors, how to use the CALPADS documentation for troubleshooting and error resolution, and common problems with EOY 1. LEA Admin can edit and use this document to train local staff regarding the importance of and preparations for CALPADS End of Year 1 Data Collection.</DocBody>
    <DocTitle xmlns="186db01c-c4a5-44d8-a310-3ab2db9d5f5c">End of Year - 1 Reporting &amp; Certification PowerPoint Presentation with Notes v1.0</DocTitle>
    <ReportPeriod xmlns="186db01c-c4a5-44d8-a310-3ab2db9d5f5c">EOY</ReportPeriod>
    <_dlc_DocId xmlns="88c68383-87e6-47d9-bddd-bf3f846e2f30">V2FRC72ACC37-661584439-323</_dlc_DocId>
    <_dlc_DocIdUrl xmlns="88c68383-87e6-47d9-bddd-bf3f846e2f30">
      <Url>https://fcmat2.sharepoint.com/sites/intranet/_layouts/15/DocIdRedir.aspx?ID=V2FRC72ACC37-661584439-323</Url>
      <Description>V2FRC72ACC37-661584439-323</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F6422B5-3548-4F6E-9A59-5E32261CA87A}"/>
</file>

<file path=customXml/itemProps2.xml><?xml version="1.0" encoding="utf-8"?>
<ds:datastoreItem xmlns:ds="http://schemas.openxmlformats.org/officeDocument/2006/customXml" ds:itemID="{5F63855A-5DBB-4280-89F1-1928624081C6}">
  <ds:schemaRefs>
    <ds:schemaRef ds:uri="http://schemas.microsoft.com/sharepoint/v3/contenttype/forms"/>
  </ds:schemaRefs>
</ds:datastoreItem>
</file>

<file path=customXml/itemProps3.xml><?xml version="1.0" encoding="utf-8"?>
<ds:datastoreItem xmlns:ds="http://schemas.openxmlformats.org/officeDocument/2006/customXml" ds:itemID="{1BF639D7-D675-43A8-887A-905AD2C45387}">
  <ds:schemaRefs>
    <ds:schemaRef ds:uri="http://schemas.microsoft.com/office/2006/documentManagement/types"/>
    <ds:schemaRef ds:uri="http://schemas.microsoft.com/office/infopath/2007/PartnerControls"/>
    <ds:schemaRef ds:uri="http://purl.org/dc/terms/"/>
    <ds:schemaRef ds:uri="http://purl.org/dc/elements/1.1/"/>
    <ds:schemaRef ds:uri="http://purl.org/dc/dcmitype/"/>
    <ds:schemaRef ds:uri="b92034fb-4666-4cb2-aacd-159b1af3bd6a"/>
    <ds:schemaRef ds:uri="http://www.w3.org/XML/1998/namespace"/>
    <ds:schemaRef ds:uri="http://schemas.openxmlformats.org/package/2006/metadata/core-properties"/>
    <ds:schemaRef ds:uri="43b4253e-c274-4962-85a2-d8f7662acfe4"/>
    <ds:schemaRef ds:uri="http://schemas.microsoft.com/office/2006/metadata/properties"/>
  </ds:schemaRefs>
</ds:datastoreItem>
</file>

<file path=customXml/itemProps4.xml><?xml version="1.0" encoding="utf-8"?>
<ds:datastoreItem xmlns:ds="http://schemas.openxmlformats.org/officeDocument/2006/customXml" ds:itemID="{48FA0F25-FB50-40C8-B3F4-BA14B4703BED}"/>
</file>

<file path=docProps/app.xml><?xml version="1.0" encoding="utf-8"?>
<Properties xmlns="http://schemas.openxmlformats.org/officeDocument/2006/extended-properties" xmlns:vt="http://schemas.openxmlformats.org/officeDocument/2006/docPropsVTypes">
  <Template>CALPADS-PowerPoint-Template (1)</Template>
  <TotalTime>0</TotalTime>
  <Words>6357</Words>
  <Application>Microsoft Office PowerPoint</Application>
  <PresentationFormat>Widescreen</PresentationFormat>
  <Paragraphs>1159</Paragraphs>
  <Slides>70</Slides>
  <Notes>70</Notes>
  <HiddenSlides>0</HiddenSlides>
  <MMClips>0</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70</vt:i4>
      </vt:variant>
    </vt:vector>
  </HeadingPairs>
  <TitlesOfParts>
    <vt:vector size="92" baseType="lpstr">
      <vt:lpstr>Arial</vt:lpstr>
      <vt:lpstr>Arial Black</vt:lpstr>
      <vt:lpstr>Calibri</vt:lpstr>
      <vt:lpstr>Calibri Light</vt:lpstr>
      <vt:lpstr>Helvetica Neue</vt:lpstr>
      <vt:lpstr>Nunito Sans</vt:lpstr>
      <vt:lpstr>Poppins</vt:lpstr>
      <vt:lpstr>Tahoma</vt:lpstr>
      <vt:lpstr>Times New Roman</vt:lpstr>
      <vt:lpstr>CALPADS-PowerPoint-Template</vt:lpstr>
      <vt:lpstr>1_CALPADS-PowerPoint-Template</vt:lpstr>
      <vt:lpstr>1_Office Theme</vt:lpstr>
      <vt:lpstr>3_Office Theme</vt:lpstr>
      <vt:lpstr>4_Office Theme</vt:lpstr>
      <vt:lpstr>5_Office Theme</vt:lpstr>
      <vt:lpstr>6_Office Theme</vt:lpstr>
      <vt:lpstr>3_CALPADS-PowerPoint-Template</vt:lpstr>
      <vt:lpstr>7_Office Theme</vt:lpstr>
      <vt:lpstr>10_Office Theme</vt:lpstr>
      <vt:lpstr>8_Office Theme</vt:lpstr>
      <vt:lpstr>12_Office Theme</vt:lpstr>
      <vt:lpstr>9_Office Theme</vt:lpstr>
      <vt:lpstr>CALPADS EOY 1 Reporting &amp; Certification </vt:lpstr>
      <vt:lpstr>PowerPoint Presentation</vt:lpstr>
      <vt:lpstr>Target Audience</vt:lpstr>
      <vt:lpstr>Objective</vt:lpstr>
      <vt:lpstr>Agenda</vt:lpstr>
      <vt:lpstr>Overview</vt:lpstr>
      <vt:lpstr>Data Collection Window for 2023-24</vt:lpstr>
      <vt:lpstr>Key Dates</vt:lpstr>
      <vt:lpstr>End of Year 1   Course Completion Career Technical Education Work-Based Learning</vt:lpstr>
      <vt:lpstr>The Big Picture</vt:lpstr>
      <vt:lpstr> CCI Measures of College Readiness*  </vt:lpstr>
      <vt:lpstr> CCI Measures of Career Readiness*  </vt:lpstr>
      <vt:lpstr>DASHBOARD College/Career Indicator Clarification</vt:lpstr>
      <vt:lpstr>EOY 1 Reporting Survival Kit</vt:lpstr>
      <vt:lpstr>Resources</vt:lpstr>
      <vt:lpstr>Data Collected</vt:lpstr>
      <vt:lpstr>Data Collected</vt:lpstr>
      <vt:lpstr>Record Relationships</vt:lpstr>
      <vt:lpstr>File Reporting Matrix</vt:lpstr>
      <vt:lpstr>Reporting Reminder</vt:lpstr>
      <vt:lpstr>Course Completion</vt:lpstr>
      <vt:lpstr>CRSC Attributes </vt:lpstr>
      <vt:lpstr>Course Completion (CRSC)</vt:lpstr>
      <vt:lpstr>Dashboard CCI Courses</vt:lpstr>
      <vt:lpstr>Course Completion (CRSC)</vt:lpstr>
      <vt:lpstr>Course Completion (CRSC)</vt:lpstr>
      <vt:lpstr>SCSC Attributes</vt:lpstr>
      <vt:lpstr>Course Completion (SCSC)</vt:lpstr>
      <vt:lpstr>Student Career Technical Education</vt:lpstr>
      <vt:lpstr>SCTE Data Collected</vt:lpstr>
      <vt:lpstr>CTE Student Groups</vt:lpstr>
      <vt:lpstr>Mapping CTE information</vt:lpstr>
      <vt:lpstr>Valid Code Combo CTE Resources</vt:lpstr>
      <vt:lpstr>Reporting a CTE Completer</vt:lpstr>
      <vt:lpstr>How CTE Non-Completers are determined </vt:lpstr>
      <vt:lpstr>Work-Based Learning </vt:lpstr>
      <vt:lpstr>WBLR Data Collected</vt:lpstr>
      <vt:lpstr>Work-Based Learning Type Code</vt:lpstr>
      <vt:lpstr>WBLR Data Fields</vt:lpstr>
      <vt:lpstr>*NEW* Employer Performance Evaluation Code in AY2023-2024</vt:lpstr>
      <vt:lpstr>Checklist</vt:lpstr>
      <vt:lpstr>Certification  </vt:lpstr>
      <vt:lpstr>Certification Workflow</vt:lpstr>
      <vt:lpstr>EOY 1 Certification Errors</vt:lpstr>
      <vt:lpstr>EOY 1 CDD Errors</vt:lpstr>
      <vt:lpstr>CERT123</vt:lpstr>
      <vt:lpstr>EOY 1 Reports</vt:lpstr>
      <vt:lpstr>EOY 1 Reports Course Completion CTE Work Based Learning</vt:lpstr>
      <vt:lpstr>Report 3.9 Course Sections Completed Count by Content Area for Departmentalized Courses</vt:lpstr>
      <vt:lpstr>Report 3.10 Course Sections Completed Count and Details for Departmentalized Courses</vt:lpstr>
      <vt:lpstr>EOY 1 - Reviewing CTE Data</vt:lpstr>
      <vt:lpstr>Report 3.11 Course Sections Completed Student List for Departmentalized Courses</vt:lpstr>
      <vt:lpstr>Report 3.14 CTE Noncompleter Participants – Count</vt:lpstr>
      <vt:lpstr>EOY 1 - Reviewing CTE Data</vt:lpstr>
      <vt:lpstr>CTE Core Indicators </vt:lpstr>
      <vt:lpstr>Report 3.15 CTE Noncompleter Participants– Student List </vt:lpstr>
      <vt:lpstr>Report 3.16 – Educational Options Course Completion Student Count</vt:lpstr>
      <vt:lpstr>Report 3.19 CTE Completers – Count by Pathway </vt:lpstr>
      <vt:lpstr>Report 3.20 - Career Technical Education Completers - Student List </vt:lpstr>
      <vt:lpstr>Report 18.1 Work-Based Learning - Count </vt:lpstr>
      <vt:lpstr>Report 18.2 Work-Based Learning – Student List  </vt:lpstr>
      <vt:lpstr>Wrap Up</vt:lpstr>
      <vt:lpstr>Submission Summary</vt:lpstr>
      <vt:lpstr>What are the data used for? </vt:lpstr>
      <vt:lpstr>PowerPoint Presentation</vt:lpstr>
      <vt:lpstr>Impact of not certifying EOY 1</vt:lpstr>
      <vt:lpstr>Resources</vt:lpstr>
      <vt:lpstr>Support</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 of Year - 1 Reporting &amp; Certification PowerPoint Presentation with Notes v1.0</dc:title>
  <dc:creator/>
  <cp:lastModifiedBy/>
  <cp:revision>1</cp:revision>
  <dcterms:created xsi:type="dcterms:W3CDTF">2019-08-13T21:00:18Z</dcterms:created>
  <dcterms:modified xsi:type="dcterms:W3CDTF">2024-05-09T16:57:02Z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709f11ed-b083-40c8-b3e8-ca51051ebeb1</vt:lpwstr>
  </property>
  <property fmtid="{D5CDD505-2E9C-101B-9397-08002B2CF9AE}" pid="4" name="Document Status">
    <vt:lpwstr>2-In Review</vt:lpwstr>
  </property>
  <property fmtid="{D5CDD505-2E9C-101B-9397-08002B2CF9AE}" pid="5" name="MediaServiceImageTags">
    <vt:lpwstr/>
  </property>
</Properties>
</file>